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498520-74C9-4F3F-95EC-2916476A4AF7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6673D61-EA1F-4F81-8F5F-D14F8E2BF8C6}">
      <dgm:prSet phldrT="[Texte]"/>
      <dgm:spPr/>
      <dgm:t>
        <a:bodyPr/>
        <a:lstStyle/>
        <a:p>
          <a:r>
            <a:rPr lang="ar-DZ" dirty="0" smtClean="0"/>
            <a:t>المطلب </a:t>
          </a:r>
          <a:r>
            <a:rPr lang="ar-DZ" dirty="0" err="1" smtClean="0"/>
            <a:t>الاول </a:t>
          </a:r>
          <a:r>
            <a:rPr lang="ar-DZ" dirty="0" smtClean="0"/>
            <a:t>: مفهوم الضبط الاداري و </a:t>
          </a:r>
          <a:r>
            <a:rPr lang="ar-DZ" dirty="0" err="1" smtClean="0"/>
            <a:t>طبيعته </a:t>
          </a:r>
          <a:r>
            <a:rPr lang="ar-DZ" dirty="0" smtClean="0"/>
            <a:t>: اختلف الفقه حول وضع تعريف دقيق للضبط الاداري( الفرع </a:t>
          </a:r>
          <a:r>
            <a:rPr lang="ar-DZ" dirty="0" err="1" smtClean="0"/>
            <a:t>الاول ) </a:t>
          </a:r>
          <a:r>
            <a:rPr lang="ar-DZ" dirty="0" smtClean="0"/>
            <a:t>، لكنهم اجمعوا حول التركيز على الهدف منه وهو حماية النظام العام، كما اختلفوا حول طبيعته </a:t>
          </a:r>
          <a:r>
            <a:rPr lang="ar-DZ" dirty="0" err="1" smtClean="0"/>
            <a:t>القانونية </a:t>
          </a:r>
          <a:r>
            <a:rPr lang="ar-DZ" dirty="0" smtClean="0"/>
            <a:t>( الفرع </a:t>
          </a:r>
          <a:r>
            <a:rPr lang="ar-DZ" dirty="0" err="1" smtClean="0"/>
            <a:t>الثاني )</a:t>
          </a:r>
          <a:r>
            <a:rPr lang="ar-DZ" dirty="0" smtClean="0"/>
            <a:t>   </a:t>
          </a:r>
          <a:endParaRPr lang="fr-FR" dirty="0"/>
        </a:p>
      </dgm:t>
    </dgm:pt>
    <dgm:pt modelId="{3A05042C-F3E0-451C-A6CA-82987DB44493}" type="parTrans" cxnId="{38CFC1D7-7199-46CC-A75E-B37DE05DEB0F}">
      <dgm:prSet/>
      <dgm:spPr/>
      <dgm:t>
        <a:bodyPr/>
        <a:lstStyle/>
        <a:p>
          <a:endParaRPr lang="fr-FR"/>
        </a:p>
      </dgm:t>
    </dgm:pt>
    <dgm:pt modelId="{83B248EF-E1DC-43CC-A483-74C5505D3C0D}" type="sibTrans" cxnId="{38CFC1D7-7199-46CC-A75E-B37DE05DEB0F}">
      <dgm:prSet/>
      <dgm:spPr/>
      <dgm:t>
        <a:bodyPr/>
        <a:lstStyle/>
        <a:p>
          <a:endParaRPr lang="fr-FR"/>
        </a:p>
      </dgm:t>
    </dgm:pt>
    <dgm:pt modelId="{8C663C10-8994-4F20-877D-35D78B988042}">
      <dgm:prSet phldrT="[Texte]"/>
      <dgm:spPr/>
      <dgm:t>
        <a:bodyPr/>
        <a:lstStyle/>
        <a:p>
          <a:r>
            <a:rPr lang="ar-DZ" dirty="0" smtClean="0"/>
            <a:t>الفرع </a:t>
          </a:r>
          <a:r>
            <a:rPr lang="ar-DZ" dirty="0" err="1" smtClean="0"/>
            <a:t>الثاني </a:t>
          </a:r>
          <a:r>
            <a:rPr lang="ar-DZ" dirty="0" smtClean="0"/>
            <a:t>: الطبيعة القانونية لسلطة الضبط الاداري </a:t>
          </a:r>
          <a:endParaRPr lang="fr-FR" dirty="0"/>
        </a:p>
      </dgm:t>
    </dgm:pt>
    <dgm:pt modelId="{7599DE0A-2DC7-4F10-AE12-8F00CD5ED5EC}" type="parTrans" cxnId="{F04B5643-8D63-485F-A4E0-93A7C7C40F01}">
      <dgm:prSet/>
      <dgm:spPr/>
      <dgm:t>
        <a:bodyPr/>
        <a:lstStyle/>
        <a:p>
          <a:endParaRPr lang="fr-FR"/>
        </a:p>
      </dgm:t>
    </dgm:pt>
    <dgm:pt modelId="{72A9D6AA-292A-45EE-BE53-CE18C3566DB8}" type="sibTrans" cxnId="{F04B5643-8D63-485F-A4E0-93A7C7C40F01}">
      <dgm:prSet/>
      <dgm:spPr/>
      <dgm:t>
        <a:bodyPr/>
        <a:lstStyle/>
        <a:p>
          <a:endParaRPr lang="fr-FR"/>
        </a:p>
      </dgm:t>
    </dgm:pt>
    <dgm:pt modelId="{464B02AF-3528-4B86-8BE2-B55BCAB80DF7}">
      <dgm:prSet phldrT="[Texte]"/>
      <dgm:spPr/>
      <dgm:t>
        <a:bodyPr/>
        <a:lstStyle/>
        <a:p>
          <a:r>
            <a:rPr lang="ar-DZ" dirty="0" smtClean="0"/>
            <a:t>الفرع </a:t>
          </a:r>
          <a:r>
            <a:rPr lang="ar-DZ" dirty="0" err="1" smtClean="0"/>
            <a:t>الاول </a:t>
          </a:r>
          <a:r>
            <a:rPr lang="ar-DZ" dirty="0" smtClean="0"/>
            <a:t>: مفهوم الضبط الاداري </a:t>
          </a:r>
        </a:p>
      </dgm:t>
    </dgm:pt>
    <dgm:pt modelId="{218467AF-28E2-4D6E-AE7C-C2BEC13A0F11}" type="parTrans" cxnId="{DCFA7219-822A-4664-93CB-BFDA5235FFF3}">
      <dgm:prSet/>
      <dgm:spPr/>
      <dgm:t>
        <a:bodyPr/>
        <a:lstStyle/>
        <a:p>
          <a:endParaRPr lang="fr-FR"/>
        </a:p>
      </dgm:t>
    </dgm:pt>
    <dgm:pt modelId="{C1D64A62-3219-4B12-8536-9F18915461F7}" type="sibTrans" cxnId="{DCFA7219-822A-4664-93CB-BFDA5235FFF3}">
      <dgm:prSet/>
      <dgm:spPr/>
      <dgm:t>
        <a:bodyPr/>
        <a:lstStyle/>
        <a:p>
          <a:endParaRPr lang="fr-FR"/>
        </a:p>
      </dgm:t>
    </dgm:pt>
    <dgm:pt modelId="{4ACAE9CA-4F6B-48B3-B8F4-D2E4D46596CB}" type="pres">
      <dgm:prSet presAssocID="{2E498520-74C9-4F3F-95EC-2916476A4AF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690378F3-9778-4475-B573-0635573D96AB}" type="pres">
      <dgm:prSet presAssocID="{A6673D61-EA1F-4F81-8F5F-D14F8E2BF8C6}" presName="hierRoot1" presStyleCnt="0"/>
      <dgm:spPr/>
    </dgm:pt>
    <dgm:pt modelId="{877300D3-CA57-4CCF-B87F-BE45071E8448}" type="pres">
      <dgm:prSet presAssocID="{A6673D61-EA1F-4F81-8F5F-D14F8E2BF8C6}" presName="composite" presStyleCnt="0"/>
      <dgm:spPr/>
    </dgm:pt>
    <dgm:pt modelId="{59E10B94-B4A5-46DA-9AB2-7601A75F3A5F}" type="pres">
      <dgm:prSet presAssocID="{A6673D61-EA1F-4F81-8F5F-D14F8E2BF8C6}" presName="background" presStyleLbl="node0" presStyleIdx="0" presStyleCnt="1"/>
      <dgm:spPr/>
    </dgm:pt>
    <dgm:pt modelId="{6954B9F2-01D1-4925-8ED4-DDC676943D02}" type="pres">
      <dgm:prSet presAssocID="{A6673D61-EA1F-4F81-8F5F-D14F8E2BF8C6}" presName="text" presStyleLbl="fgAcc0" presStyleIdx="0" presStyleCnt="1" custScaleX="235220" custScaleY="14574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2F18543-88DC-49C7-BB1A-6BD0E340FECB}" type="pres">
      <dgm:prSet presAssocID="{A6673D61-EA1F-4F81-8F5F-D14F8E2BF8C6}" presName="hierChild2" presStyleCnt="0"/>
      <dgm:spPr/>
    </dgm:pt>
    <dgm:pt modelId="{47605138-E88A-4CDF-9C3B-653C4D4822F0}" type="pres">
      <dgm:prSet presAssocID="{7599DE0A-2DC7-4F10-AE12-8F00CD5ED5EC}" presName="Name10" presStyleLbl="parChTrans1D2" presStyleIdx="0" presStyleCnt="2"/>
      <dgm:spPr/>
      <dgm:t>
        <a:bodyPr/>
        <a:lstStyle/>
        <a:p>
          <a:endParaRPr lang="fr-FR"/>
        </a:p>
      </dgm:t>
    </dgm:pt>
    <dgm:pt modelId="{8643E23D-2F96-47E1-BB13-8F1553BB2565}" type="pres">
      <dgm:prSet presAssocID="{8C663C10-8994-4F20-877D-35D78B988042}" presName="hierRoot2" presStyleCnt="0"/>
      <dgm:spPr/>
    </dgm:pt>
    <dgm:pt modelId="{46D03A61-72B8-4967-B3E8-EA99DFAB3DBC}" type="pres">
      <dgm:prSet presAssocID="{8C663C10-8994-4F20-877D-35D78B988042}" presName="composite2" presStyleCnt="0"/>
      <dgm:spPr/>
    </dgm:pt>
    <dgm:pt modelId="{0A55C629-BCAC-4934-BCC1-F0988C934966}" type="pres">
      <dgm:prSet presAssocID="{8C663C10-8994-4F20-877D-35D78B988042}" presName="background2" presStyleLbl="node2" presStyleIdx="0" presStyleCnt="2"/>
      <dgm:spPr/>
    </dgm:pt>
    <dgm:pt modelId="{928BA097-44EA-4582-918C-E021B57C1FF6}" type="pres">
      <dgm:prSet presAssocID="{8C663C10-8994-4F20-877D-35D78B988042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FDB88C2-0D7D-4AB2-B06E-80953F608896}" type="pres">
      <dgm:prSet presAssocID="{8C663C10-8994-4F20-877D-35D78B988042}" presName="hierChild3" presStyleCnt="0"/>
      <dgm:spPr/>
    </dgm:pt>
    <dgm:pt modelId="{952C11E2-C450-404D-9626-A82964D83AE0}" type="pres">
      <dgm:prSet presAssocID="{218467AF-28E2-4D6E-AE7C-C2BEC13A0F11}" presName="Name10" presStyleLbl="parChTrans1D2" presStyleIdx="1" presStyleCnt="2"/>
      <dgm:spPr/>
      <dgm:t>
        <a:bodyPr/>
        <a:lstStyle/>
        <a:p>
          <a:endParaRPr lang="fr-FR"/>
        </a:p>
      </dgm:t>
    </dgm:pt>
    <dgm:pt modelId="{5ED7D999-6613-4C9A-90AC-8BAF9447ED2E}" type="pres">
      <dgm:prSet presAssocID="{464B02AF-3528-4B86-8BE2-B55BCAB80DF7}" presName="hierRoot2" presStyleCnt="0"/>
      <dgm:spPr/>
    </dgm:pt>
    <dgm:pt modelId="{384DBF64-50B5-4656-BEF2-2B36DC35359F}" type="pres">
      <dgm:prSet presAssocID="{464B02AF-3528-4B86-8BE2-B55BCAB80DF7}" presName="composite2" presStyleCnt="0"/>
      <dgm:spPr/>
    </dgm:pt>
    <dgm:pt modelId="{B002CC57-1D24-4AE9-B6BB-2D42CDAED66E}" type="pres">
      <dgm:prSet presAssocID="{464B02AF-3528-4B86-8BE2-B55BCAB80DF7}" presName="background2" presStyleLbl="node2" presStyleIdx="1" presStyleCnt="2"/>
      <dgm:spPr/>
    </dgm:pt>
    <dgm:pt modelId="{13AD5B6D-68ED-4D15-B97F-C573DA231B8A}" type="pres">
      <dgm:prSet presAssocID="{464B02AF-3528-4B86-8BE2-B55BCAB80DF7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2A55C8F-8722-496A-B60C-BC8472D49346}" type="pres">
      <dgm:prSet presAssocID="{464B02AF-3528-4B86-8BE2-B55BCAB80DF7}" presName="hierChild3" presStyleCnt="0"/>
      <dgm:spPr/>
    </dgm:pt>
  </dgm:ptLst>
  <dgm:cxnLst>
    <dgm:cxn modelId="{DCFA7219-822A-4664-93CB-BFDA5235FFF3}" srcId="{A6673D61-EA1F-4F81-8F5F-D14F8E2BF8C6}" destId="{464B02AF-3528-4B86-8BE2-B55BCAB80DF7}" srcOrd="1" destOrd="0" parTransId="{218467AF-28E2-4D6E-AE7C-C2BEC13A0F11}" sibTransId="{C1D64A62-3219-4B12-8536-9F18915461F7}"/>
    <dgm:cxn modelId="{38CFC1D7-7199-46CC-A75E-B37DE05DEB0F}" srcId="{2E498520-74C9-4F3F-95EC-2916476A4AF7}" destId="{A6673D61-EA1F-4F81-8F5F-D14F8E2BF8C6}" srcOrd="0" destOrd="0" parTransId="{3A05042C-F3E0-451C-A6CA-82987DB44493}" sibTransId="{83B248EF-E1DC-43CC-A483-74C5505D3C0D}"/>
    <dgm:cxn modelId="{F04B5643-8D63-485F-A4E0-93A7C7C40F01}" srcId="{A6673D61-EA1F-4F81-8F5F-D14F8E2BF8C6}" destId="{8C663C10-8994-4F20-877D-35D78B988042}" srcOrd="0" destOrd="0" parTransId="{7599DE0A-2DC7-4F10-AE12-8F00CD5ED5EC}" sibTransId="{72A9D6AA-292A-45EE-BE53-CE18C3566DB8}"/>
    <dgm:cxn modelId="{8E8A13F6-4569-4C1E-A3DE-86A32DE95E56}" type="presOf" srcId="{218467AF-28E2-4D6E-AE7C-C2BEC13A0F11}" destId="{952C11E2-C450-404D-9626-A82964D83AE0}" srcOrd="0" destOrd="0" presId="urn:microsoft.com/office/officeart/2005/8/layout/hierarchy1"/>
    <dgm:cxn modelId="{287DB224-1BE0-4D54-8DFE-44D0B3FA9E6D}" type="presOf" srcId="{A6673D61-EA1F-4F81-8F5F-D14F8E2BF8C6}" destId="{6954B9F2-01D1-4925-8ED4-DDC676943D02}" srcOrd="0" destOrd="0" presId="urn:microsoft.com/office/officeart/2005/8/layout/hierarchy1"/>
    <dgm:cxn modelId="{6D38B7F8-DDD9-4DB1-ACE1-FACA95A9CB43}" type="presOf" srcId="{2E498520-74C9-4F3F-95EC-2916476A4AF7}" destId="{4ACAE9CA-4F6B-48B3-B8F4-D2E4D46596CB}" srcOrd="0" destOrd="0" presId="urn:microsoft.com/office/officeart/2005/8/layout/hierarchy1"/>
    <dgm:cxn modelId="{72B4B105-E4B1-45F6-8A25-7597B96EE4B9}" type="presOf" srcId="{464B02AF-3528-4B86-8BE2-B55BCAB80DF7}" destId="{13AD5B6D-68ED-4D15-B97F-C573DA231B8A}" srcOrd="0" destOrd="0" presId="urn:microsoft.com/office/officeart/2005/8/layout/hierarchy1"/>
    <dgm:cxn modelId="{1CA2C174-C710-42B6-BD8C-05385AD81656}" type="presOf" srcId="{7599DE0A-2DC7-4F10-AE12-8F00CD5ED5EC}" destId="{47605138-E88A-4CDF-9C3B-653C4D4822F0}" srcOrd="0" destOrd="0" presId="urn:microsoft.com/office/officeart/2005/8/layout/hierarchy1"/>
    <dgm:cxn modelId="{71202001-4490-472D-882C-BBBE61685831}" type="presOf" srcId="{8C663C10-8994-4F20-877D-35D78B988042}" destId="{928BA097-44EA-4582-918C-E021B57C1FF6}" srcOrd="0" destOrd="0" presId="urn:microsoft.com/office/officeart/2005/8/layout/hierarchy1"/>
    <dgm:cxn modelId="{1CA0DA1A-4B54-47CC-86B8-A2A5ABFB2782}" type="presParOf" srcId="{4ACAE9CA-4F6B-48B3-B8F4-D2E4D46596CB}" destId="{690378F3-9778-4475-B573-0635573D96AB}" srcOrd="0" destOrd="0" presId="urn:microsoft.com/office/officeart/2005/8/layout/hierarchy1"/>
    <dgm:cxn modelId="{6A529C4C-89BF-47DA-907C-50F7AA87479B}" type="presParOf" srcId="{690378F3-9778-4475-B573-0635573D96AB}" destId="{877300D3-CA57-4CCF-B87F-BE45071E8448}" srcOrd="0" destOrd="0" presId="urn:microsoft.com/office/officeart/2005/8/layout/hierarchy1"/>
    <dgm:cxn modelId="{D8D660DF-E737-4583-AB01-934DB686E322}" type="presParOf" srcId="{877300D3-CA57-4CCF-B87F-BE45071E8448}" destId="{59E10B94-B4A5-46DA-9AB2-7601A75F3A5F}" srcOrd="0" destOrd="0" presId="urn:microsoft.com/office/officeart/2005/8/layout/hierarchy1"/>
    <dgm:cxn modelId="{B97A908B-41CF-4863-8250-4A741156A624}" type="presParOf" srcId="{877300D3-CA57-4CCF-B87F-BE45071E8448}" destId="{6954B9F2-01D1-4925-8ED4-DDC676943D02}" srcOrd="1" destOrd="0" presId="urn:microsoft.com/office/officeart/2005/8/layout/hierarchy1"/>
    <dgm:cxn modelId="{D5709BC0-2711-481E-9B87-679D78960446}" type="presParOf" srcId="{690378F3-9778-4475-B573-0635573D96AB}" destId="{E2F18543-88DC-49C7-BB1A-6BD0E340FECB}" srcOrd="1" destOrd="0" presId="urn:microsoft.com/office/officeart/2005/8/layout/hierarchy1"/>
    <dgm:cxn modelId="{8A8661A9-E681-4DD1-9CC5-9A58BF8ED6CD}" type="presParOf" srcId="{E2F18543-88DC-49C7-BB1A-6BD0E340FECB}" destId="{47605138-E88A-4CDF-9C3B-653C4D4822F0}" srcOrd="0" destOrd="0" presId="urn:microsoft.com/office/officeart/2005/8/layout/hierarchy1"/>
    <dgm:cxn modelId="{9E35B7A0-99B6-4D45-BDE4-9D41D93A7378}" type="presParOf" srcId="{E2F18543-88DC-49C7-BB1A-6BD0E340FECB}" destId="{8643E23D-2F96-47E1-BB13-8F1553BB2565}" srcOrd="1" destOrd="0" presId="urn:microsoft.com/office/officeart/2005/8/layout/hierarchy1"/>
    <dgm:cxn modelId="{55DECBBB-2610-4AE1-8502-2A20D4312987}" type="presParOf" srcId="{8643E23D-2F96-47E1-BB13-8F1553BB2565}" destId="{46D03A61-72B8-4967-B3E8-EA99DFAB3DBC}" srcOrd="0" destOrd="0" presId="urn:microsoft.com/office/officeart/2005/8/layout/hierarchy1"/>
    <dgm:cxn modelId="{849EB52A-C2FE-4129-BE6B-1BD36B6CEBA3}" type="presParOf" srcId="{46D03A61-72B8-4967-B3E8-EA99DFAB3DBC}" destId="{0A55C629-BCAC-4934-BCC1-F0988C934966}" srcOrd="0" destOrd="0" presId="urn:microsoft.com/office/officeart/2005/8/layout/hierarchy1"/>
    <dgm:cxn modelId="{EF644B26-F161-49E7-8A53-A29CC9F8EDA2}" type="presParOf" srcId="{46D03A61-72B8-4967-B3E8-EA99DFAB3DBC}" destId="{928BA097-44EA-4582-918C-E021B57C1FF6}" srcOrd="1" destOrd="0" presId="urn:microsoft.com/office/officeart/2005/8/layout/hierarchy1"/>
    <dgm:cxn modelId="{28DFF026-3E24-4986-932D-5865EDB67615}" type="presParOf" srcId="{8643E23D-2F96-47E1-BB13-8F1553BB2565}" destId="{CFDB88C2-0D7D-4AB2-B06E-80953F608896}" srcOrd="1" destOrd="0" presId="urn:microsoft.com/office/officeart/2005/8/layout/hierarchy1"/>
    <dgm:cxn modelId="{01771BE0-BF09-40CB-8B39-7D80A2638A8B}" type="presParOf" srcId="{E2F18543-88DC-49C7-BB1A-6BD0E340FECB}" destId="{952C11E2-C450-404D-9626-A82964D83AE0}" srcOrd="2" destOrd="0" presId="urn:microsoft.com/office/officeart/2005/8/layout/hierarchy1"/>
    <dgm:cxn modelId="{DC19385E-9D3A-4203-9D7B-2F06E324C497}" type="presParOf" srcId="{E2F18543-88DC-49C7-BB1A-6BD0E340FECB}" destId="{5ED7D999-6613-4C9A-90AC-8BAF9447ED2E}" srcOrd="3" destOrd="0" presId="urn:microsoft.com/office/officeart/2005/8/layout/hierarchy1"/>
    <dgm:cxn modelId="{7D7E5C3A-D4AB-4138-883C-BC669B3A0BB0}" type="presParOf" srcId="{5ED7D999-6613-4C9A-90AC-8BAF9447ED2E}" destId="{384DBF64-50B5-4656-BEF2-2B36DC35359F}" srcOrd="0" destOrd="0" presId="urn:microsoft.com/office/officeart/2005/8/layout/hierarchy1"/>
    <dgm:cxn modelId="{4FD55E4D-31FB-4E0D-ADD3-9F5E14B72041}" type="presParOf" srcId="{384DBF64-50B5-4656-BEF2-2B36DC35359F}" destId="{B002CC57-1D24-4AE9-B6BB-2D42CDAED66E}" srcOrd="0" destOrd="0" presId="urn:microsoft.com/office/officeart/2005/8/layout/hierarchy1"/>
    <dgm:cxn modelId="{8B9513E4-6F8F-4975-BBB2-ABE276DEF553}" type="presParOf" srcId="{384DBF64-50B5-4656-BEF2-2B36DC35359F}" destId="{13AD5B6D-68ED-4D15-B97F-C573DA231B8A}" srcOrd="1" destOrd="0" presId="urn:microsoft.com/office/officeart/2005/8/layout/hierarchy1"/>
    <dgm:cxn modelId="{AD38DFBD-B779-4577-95FF-95A28652EC51}" type="presParOf" srcId="{5ED7D999-6613-4C9A-90AC-8BAF9447ED2E}" destId="{A2A55C8F-8722-496A-B60C-BC8472D4934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C43AD4-667D-459E-83B5-16CE9CAD47A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4EA558D-1E2E-4126-9DDA-35C8F283191F}">
      <dgm:prSet phldrT="[Texte]"/>
      <dgm:spPr/>
      <dgm:t>
        <a:bodyPr/>
        <a:lstStyle/>
        <a:p>
          <a:r>
            <a:rPr lang="ar-DZ" dirty="0" smtClean="0"/>
            <a:t>المطلب </a:t>
          </a:r>
          <a:r>
            <a:rPr lang="ar-DZ" dirty="0" err="1" smtClean="0"/>
            <a:t>الثاني </a:t>
          </a:r>
          <a:r>
            <a:rPr lang="ar-DZ" dirty="0" smtClean="0"/>
            <a:t>: انواع الضبط الداري و تمييزه عن غيره من صور الضبط الاخرى </a:t>
          </a:r>
          <a:endParaRPr lang="fr-FR" dirty="0"/>
        </a:p>
      </dgm:t>
    </dgm:pt>
    <dgm:pt modelId="{F2B4FB80-83D8-43C4-A7CA-A0AB3E755076}" type="parTrans" cxnId="{C326F81A-98B5-47BA-9805-5814D2D019CB}">
      <dgm:prSet/>
      <dgm:spPr/>
      <dgm:t>
        <a:bodyPr/>
        <a:lstStyle/>
        <a:p>
          <a:endParaRPr lang="fr-FR"/>
        </a:p>
      </dgm:t>
    </dgm:pt>
    <dgm:pt modelId="{579B0AAF-DEAF-4AAD-BB24-0FE8D43B4BAF}" type="sibTrans" cxnId="{C326F81A-98B5-47BA-9805-5814D2D019CB}">
      <dgm:prSet/>
      <dgm:spPr/>
      <dgm:t>
        <a:bodyPr/>
        <a:lstStyle/>
        <a:p>
          <a:endParaRPr lang="fr-FR"/>
        </a:p>
      </dgm:t>
    </dgm:pt>
    <dgm:pt modelId="{B2D90981-D6AD-45F1-80C5-4FB13FE87D01}">
      <dgm:prSet phldrT="[Texte]"/>
      <dgm:spPr/>
      <dgm:t>
        <a:bodyPr/>
        <a:lstStyle/>
        <a:p>
          <a:r>
            <a:rPr lang="ar-DZ" dirty="0" smtClean="0"/>
            <a:t>الفرع </a:t>
          </a:r>
          <a:r>
            <a:rPr lang="ar-DZ" dirty="0" err="1" smtClean="0"/>
            <a:t>الثاني </a:t>
          </a:r>
          <a:r>
            <a:rPr lang="ar-DZ" dirty="0" smtClean="0"/>
            <a:t>: تمييز الضبط الاداري عن غيره من الصور المشابهة له </a:t>
          </a:r>
          <a:endParaRPr lang="fr-FR" dirty="0"/>
        </a:p>
      </dgm:t>
    </dgm:pt>
    <dgm:pt modelId="{0EF80447-48EE-4592-A98B-F0E6AE8569A8}" type="parTrans" cxnId="{F3E9EE61-65C1-42E0-A5ED-E7A1385741EC}">
      <dgm:prSet/>
      <dgm:spPr/>
      <dgm:t>
        <a:bodyPr/>
        <a:lstStyle/>
        <a:p>
          <a:endParaRPr lang="fr-FR"/>
        </a:p>
      </dgm:t>
    </dgm:pt>
    <dgm:pt modelId="{C0CE2606-5267-4F72-90A5-2A6B83CBB3B2}" type="sibTrans" cxnId="{F3E9EE61-65C1-42E0-A5ED-E7A1385741EC}">
      <dgm:prSet/>
      <dgm:spPr/>
      <dgm:t>
        <a:bodyPr/>
        <a:lstStyle/>
        <a:p>
          <a:endParaRPr lang="fr-FR"/>
        </a:p>
      </dgm:t>
    </dgm:pt>
    <dgm:pt modelId="{6D302AA6-EFB4-490E-93BF-5D8F2ACEE76B}">
      <dgm:prSet phldrT="[Texte]"/>
      <dgm:spPr/>
      <dgm:t>
        <a:bodyPr/>
        <a:lstStyle/>
        <a:p>
          <a:r>
            <a:rPr lang="ar-DZ" dirty="0" smtClean="0"/>
            <a:t>الفرع </a:t>
          </a:r>
          <a:r>
            <a:rPr lang="ar-DZ" dirty="0" err="1" smtClean="0"/>
            <a:t>الاول </a:t>
          </a:r>
          <a:r>
            <a:rPr lang="ar-DZ" dirty="0" smtClean="0"/>
            <a:t>: انواع الضبط الاداري </a:t>
          </a:r>
          <a:endParaRPr lang="fr-FR" dirty="0"/>
        </a:p>
      </dgm:t>
    </dgm:pt>
    <dgm:pt modelId="{4A80D64D-BD0E-46D2-9DDB-279A1B3CBB66}" type="parTrans" cxnId="{6C37F196-743C-4D50-B0D3-969904FA6F9D}">
      <dgm:prSet/>
      <dgm:spPr/>
      <dgm:t>
        <a:bodyPr/>
        <a:lstStyle/>
        <a:p>
          <a:endParaRPr lang="fr-FR"/>
        </a:p>
      </dgm:t>
    </dgm:pt>
    <dgm:pt modelId="{2507B3F5-7692-47B3-A6DC-8D30AE3CF4B2}" type="sibTrans" cxnId="{6C37F196-743C-4D50-B0D3-969904FA6F9D}">
      <dgm:prSet/>
      <dgm:spPr/>
      <dgm:t>
        <a:bodyPr/>
        <a:lstStyle/>
        <a:p>
          <a:endParaRPr lang="fr-FR"/>
        </a:p>
      </dgm:t>
    </dgm:pt>
    <dgm:pt modelId="{BC109451-7AA2-4BA4-93A0-C9D485836A16}" type="pres">
      <dgm:prSet presAssocID="{96C43AD4-667D-459E-83B5-16CE9CAD47A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8745C2CD-2A09-4831-94C6-C90F8E69AA73}" type="pres">
      <dgm:prSet presAssocID="{84EA558D-1E2E-4126-9DDA-35C8F283191F}" presName="hierRoot1" presStyleCnt="0"/>
      <dgm:spPr/>
    </dgm:pt>
    <dgm:pt modelId="{925D1FD0-AB06-42B4-BF33-89AD41C6135B}" type="pres">
      <dgm:prSet presAssocID="{84EA558D-1E2E-4126-9DDA-35C8F283191F}" presName="composite" presStyleCnt="0"/>
      <dgm:spPr/>
    </dgm:pt>
    <dgm:pt modelId="{D13725A6-75C3-4BF6-B016-F8AB609FC60B}" type="pres">
      <dgm:prSet presAssocID="{84EA558D-1E2E-4126-9DDA-35C8F283191F}" presName="background" presStyleLbl="node0" presStyleIdx="0" presStyleCnt="1"/>
      <dgm:spPr/>
    </dgm:pt>
    <dgm:pt modelId="{40DA144A-6EEE-47FE-8F88-DAC2DFA52A85}" type="pres">
      <dgm:prSet presAssocID="{84EA558D-1E2E-4126-9DDA-35C8F283191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71DDB82-8705-43B6-A183-A55A960BF9B1}" type="pres">
      <dgm:prSet presAssocID="{84EA558D-1E2E-4126-9DDA-35C8F283191F}" presName="hierChild2" presStyleCnt="0"/>
      <dgm:spPr/>
    </dgm:pt>
    <dgm:pt modelId="{9D5AB801-32ED-42D2-8DDA-3ECEAD253D11}" type="pres">
      <dgm:prSet presAssocID="{0EF80447-48EE-4592-A98B-F0E6AE8569A8}" presName="Name10" presStyleLbl="parChTrans1D2" presStyleIdx="0" presStyleCnt="2"/>
      <dgm:spPr/>
      <dgm:t>
        <a:bodyPr/>
        <a:lstStyle/>
        <a:p>
          <a:endParaRPr lang="fr-FR"/>
        </a:p>
      </dgm:t>
    </dgm:pt>
    <dgm:pt modelId="{BAD0CA5C-ABD6-44F3-A29C-7D7775EBA1B4}" type="pres">
      <dgm:prSet presAssocID="{B2D90981-D6AD-45F1-80C5-4FB13FE87D01}" presName="hierRoot2" presStyleCnt="0"/>
      <dgm:spPr/>
    </dgm:pt>
    <dgm:pt modelId="{5D05ED5E-02CD-447B-ACDE-BE867097EA62}" type="pres">
      <dgm:prSet presAssocID="{B2D90981-D6AD-45F1-80C5-4FB13FE87D01}" presName="composite2" presStyleCnt="0"/>
      <dgm:spPr/>
    </dgm:pt>
    <dgm:pt modelId="{BA5A46CE-448A-4CD6-BBFC-829480A43A91}" type="pres">
      <dgm:prSet presAssocID="{B2D90981-D6AD-45F1-80C5-4FB13FE87D01}" presName="background2" presStyleLbl="node2" presStyleIdx="0" presStyleCnt="2"/>
      <dgm:spPr/>
    </dgm:pt>
    <dgm:pt modelId="{1778B31E-0B70-4A4D-8558-8C154A527428}" type="pres">
      <dgm:prSet presAssocID="{B2D90981-D6AD-45F1-80C5-4FB13FE87D01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3109A49-05A1-4346-86C3-1452E0AE1192}" type="pres">
      <dgm:prSet presAssocID="{B2D90981-D6AD-45F1-80C5-4FB13FE87D01}" presName="hierChild3" presStyleCnt="0"/>
      <dgm:spPr/>
    </dgm:pt>
    <dgm:pt modelId="{779597F2-590E-48F3-B0C8-5E446A9F7A31}" type="pres">
      <dgm:prSet presAssocID="{4A80D64D-BD0E-46D2-9DDB-279A1B3CBB66}" presName="Name10" presStyleLbl="parChTrans1D2" presStyleIdx="1" presStyleCnt="2"/>
      <dgm:spPr/>
      <dgm:t>
        <a:bodyPr/>
        <a:lstStyle/>
        <a:p>
          <a:endParaRPr lang="fr-FR"/>
        </a:p>
      </dgm:t>
    </dgm:pt>
    <dgm:pt modelId="{07C4780E-5EAD-464F-81C0-33EEECB1BD74}" type="pres">
      <dgm:prSet presAssocID="{6D302AA6-EFB4-490E-93BF-5D8F2ACEE76B}" presName="hierRoot2" presStyleCnt="0"/>
      <dgm:spPr/>
    </dgm:pt>
    <dgm:pt modelId="{763CBAA3-F8BD-4E23-BBD2-7039C66ED5B7}" type="pres">
      <dgm:prSet presAssocID="{6D302AA6-EFB4-490E-93BF-5D8F2ACEE76B}" presName="composite2" presStyleCnt="0"/>
      <dgm:spPr/>
    </dgm:pt>
    <dgm:pt modelId="{5D8A4721-9CF5-4009-A963-60F58F23E78E}" type="pres">
      <dgm:prSet presAssocID="{6D302AA6-EFB4-490E-93BF-5D8F2ACEE76B}" presName="background2" presStyleLbl="node2" presStyleIdx="1" presStyleCnt="2"/>
      <dgm:spPr/>
    </dgm:pt>
    <dgm:pt modelId="{87312A6D-BAEA-4130-8FC0-4DE8ADCC6DCC}" type="pres">
      <dgm:prSet presAssocID="{6D302AA6-EFB4-490E-93BF-5D8F2ACEE76B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C1B82D0-BD73-4EA8-A343-C249208677F2}" type="pres">
      <dgm:prSet presAssocID="{6D302AA6-EFB4-490E-93BF-5D8F2ACEE76B}" presName="hierChild3" presStyleCnt="0"/>
      <dgm:spPr/>
    </dgm:pt>
  </dgm:ptLst>
  <dgm:cxnLst>
    <dgm:cxn modelId="{CFC205F1-E075-4EA7-B5A6-BFE56ADBA667}" type="presOf" srcId="{B2D90981-D6AD-45F1-80C5-4FB13FE87D01}" destId="{1778B31E-0B70-4A4D-8558-8C154A527428}" srcOrd="0" destOrd="0" presId="urn:microsoft.com/office/officeart/2005/8/layout/hierarchy1"/>
    <dgm:cxn modelId="{709ACCB5-E830-4E92-B84B-AF1FF19CC5A1}" type="presOf" srcId="{6D302AA6-EFB4-490E-93BF-5D8F2ACEE76B}" destId="{87312A6D-BAEA-4130-8FC0-4DE8ADCC6DCC}" srcOrd="0" destOrd="0" presId="urn:microsoft.com/office/officeart/2005/8/layout/hierarchy1"/>
    <dgm:cxn modelId="{C326F81A-98B5-47BA-9805-5814D2D019CB}" srcId="{96C43AD4-667D-459E-83B5-16CE9CAD47A9}" destId="{84EA558D-1E2E-4126-9DDA-35C8F283191F}" srcOrd="0" destOrd="0" parTransId="{F2B4FB80-83D8-43C4-A7CA-A0AB3E755076}" sibTransId="{579B0AAF-DEAF-4AAD-BB24-0FE8D43B4BAF}"/>
    <dgm:cxn modelId="{6C37F196-743C-4D50-B0D3-969904FA6F9D}" srcId="{84EA558D-1E2E-4126-9DDA-35C8F283191F}" destId="{6D302AA6-EFB4-490E-93BF-5D8F2ACEE76B}" srcOrd="1" destOrd="0" parTransId="{4A80D64D-BD0E-46D2-9DDB-279A1B3CBB66}" sibTransId="{2507B3F5-7692-47B3-A6DC-8D30AE3CF4B2}"/>
    <dgm:cxn modelId="{898A63AE-90C2-4CA7-B61C-59200A1F85ED}" type="presOf" srcId="{0EF80447-48EE-4592-A98B-F0E6AE8569A8}" destId="{9D5AB801-32ED-42D2-8DDA-3ECEAD253D11}" srcOrd="0" destOrd="0" presId="urn:microsoft.com/office/officeart/2005/8/layout/hierarchy1"/>
    <dgm:cxn modelId="{530832ED-9EBC-49EB-8B68-F794E884F740}" type="presOf" srcId="{96C43AD4-667D-459E-83B5-16CE9CAD47A9}" destId="{BC109451-7AA2-4BA4-93A0-C9D485836A16}" srcOrd="0" destOrd="0" presId="urn:microsoft.com/office/officeart/2005/8/layout/hierarchy1"/>
    <dgm:cxn modelId="{67B2B117-31A6-4823-9334-7CC1FFCD08C2}" type="presOf" srcId="{4A80D64D-BD0E-46D2-9DDB-279A1B3CBB66}" destId="{779597F2-590E-48F3-B0C8-5E446A9F7A31}" srcOrd="0" destOrd="0" presId="urn:microsoft.com/office/officeart/2005/8/layout/hierarchy1"/>
    <dgm:cxn modelId="{F3E9EE61-65C1-42E0-A5ED-E7A1385741EC}" srcId="{84EA558D-1E2E-4126-9DDA-35C8F283191F}" destId="{B2D90981-D6AD-45F1-80C5-4FB13FE87D01}" srcOrd="0" destOrd="0" parTransId="{0EF80447-48EE-4592-A98B-F0E6AE8569A8}" sibTransId="{C0CE2606-5267-4F72-90A5-2A6B83CBB3B2}"/>
    <dgm:cxn modelId="{1237C22D-C65F-4139-86CD-AA3A576E6ACB}" type="presOf" srcId="{84EA558D-1E2E-4126-9DDA-35C8F283191F}" destId="{40DA144A-6EEE-47FE-8F88-DAC2DFA52A85}" srcOrd="0" destOrd="0" presId="urn:microsoft.com/office/officeart/2005/8/layout/hierarchy1"/>
    <dgm:cxn modelId="{04ECF8B1-C543-46CB-9A35-47AC16AAD60E}" type="presParOf" srcId="{BC109451-7AA2-4BA4-93A0-C9D485836A16}" destId="{8745C2CD-2A09-4831-94C6-C90F8E69AA73}" srcOrd="0" destOrd="0" presId="urn:microsoft.com/office/officeart/2005/8/layout/hierarchy1"/>
    <dgm:cxn modelId="{7E6D87EE-E0F1-4CC9-B829-575CD31AC561}" type="presParOf" srcId="{8745C2CD-2A09-4831-94C6-C90F8E69AA73}" destId="{925D1FD0-AB06-42B4-BF33-89AD41C6135B}" srcOrd="0" destOrd="0" presId="urn:microsoft.com/office/officeart/2005/8/layout/hierarchy1"/>
    <dgm:cxn modelId="{724ADE19-F2B3-4803-A3D9-5ECEB3BB3657}" type="presParOf" srcId="{925D1FD0-AB06-42B4-BF33-89AD41C6135B}" destId="{D13725A6-75C3-4BF6-B016-F8AB609FC60B}" srcOrd="0" destOrd="0" presId="urn:microsoft.com/office/officeart/2005/8/layout/hierarchy1"/>
    <dgm:cxn modelId="{53DA25CA-E0FC-4F95-A80F-E3549389DDA3}" type="presParOf" srcId="{925D1FD0-AB06-42B4-BF33-89AD41C6135B}" destId="{40DA144A-6EEE-47FE-8F88-DAC2DFA52A85}" srcOrd="1" destOrd="0" presId="urn:microsoft.com/office/officeart/2005/8/layout/hierarchy1"/>
    <dgm:cxn modelId="{674FC24E-190B-4DC9-8573-F90E994450CC}" type="presParOf" srcId="{8745C2CD-2A09-4831-94C6-C90F8E69AA73}" destId="{971DDB82-8705-43B6-A183-A55A960BF9B1}" srcOrd="1" destOrd="0" presId="urn:microsoft.com/office/officeart/2005/8/layout/hierarchy1"/>
    <dgm:cxn modelId="{0DA324FF-A570-49DD-922D-293773D0C459}" type="presParOf" srcId="{971DDB82-8705-43B6-A183-A55A960BF9B1}" destId="{9D5AB801-32ED-42D2-8DDA-3ECEAD253D11}" srcOrd="0" destOrd="0" presId="urn:microsoft.com/office/officeart/2005/8/layout/hierarchy1"/>
    <dgm:cxn modelId="{4C7173CB-36B8-4C8F-8884-7EE4418546F9}" type="presParOf" srcId="{971DDB82-8705-43B6-A183-A55A960BF9B1}" destId="{BAD0CA5C-ABD6-44F3-A29C-7D7775EBA1B4}" srcOrd="1" destOrd="0" presId="urn:microsoft.com/office/officeart/2005/8/layout/hierarchy1"/>
    <dgm:cxn modelId="{D2F83913-3EFB-4EE0-B471-70027DC46DAA}" type="presParOf" srcId="{BAD0CA5C-ABD6-44F3-A29C-7D7775EBA1B4}" destId="{5D05ED5E-02CD-447B-ACDE-BE867097EA62}" srcOrd="0" destOrd="0" presId="urn:microsoft.com/office/officeart/2005/8/layout/hierarchy1"/>
    <dgm:cxn modelId="{66A75B61-C5A7-420D-A3DB-42112F28C69C}" type="presParOf" srcId="{5D05ED5E-02CD-447B-ACDE-BE867097EA62}" destId="{BA5A46CE-448A-4CD6-BBFC-829480A43A91}" srcOrd="0" destOrd="0" presId="urn:microsoft.com/office/officeart/2005/8/layout/hierarchy1"/>
    <dgm:cxn modelId="{2617943A-D185-4640-8075-69405517C051}" type="presParOf" srcId="{5D05ED5E-02CD-447B-ACDE-BE867097EA62}" destId="{1778B31E-0B70-4A4D-8558-8C154A527428}" srcOrd="1" destOrd="0" presId="urn:microsoft.com/office/officeart/2005/8/layout/hierarchy1"/>
    <dgm:cxn modelId="{A7CBF077-5E66-459E-8F72-4FEA745135AE}" type="presParOf" srcId="{BAD0CA5C-ABD6-44F3-A29C-7D7775EBA1B4}" destId="{C3109A49-05A1-4346-86C3-1452E0AE1192}" srcOrd="1" destOrd="0" presId="urn:microsoft.com/office/officeart/2005/8/layout/hierarchy1"/>
    <dgm:cxn modelId="{141B480B-A828-4E7E-B7F3-4DCAA454D7EE}" type="presParOf" srcId="{971DDB82-8705-43B6-A183-A55A960BF9B1}" destId="{779597F2-590E-48F3-B0C8-5E446A9F7A31}" srcOrd="2" destOrd="0" presId="urn:microsoft.com/office/officeart/2005/8/layout/hierarchy1"/>
    <dgm:cxn modelId="{836150F0-CBA3-44A0-BA94-0707C97694C3}" type="presParOf" srcId="{971DDB82-8705-43B6-A183-A55A960BF9B1}" destId="{07C4780E-5EAD-464F-81C0-33EEECB1BD74}" srcOrd="3" destOrd="0" presId="urn:microsoft.com/office/officeart/2005/8/layout/hierarchy1"/>
    <dgm:cxn modelId="{CD409291-9089-45E1-8C24-4860D9B4B78C}" type="presParOf" srcId="{07C4780E-5EAD-464F-81C0-33EEECB1BD74}" destId="{763CBAA3-F8BD-4E23-BBD2-7039C66ED5B7}" srcOrd="0" destOrd="0" presId="urn:microsoft.com/office/officeart/2005/8/layout/hierarchy1"/>
    <dgm:cxn modelId="{7D49D174-136C-4C18-A86C-EA13EF87B213}" type="presParOf" srcId="{763CBAA3-F8BD-4E23-BBD2-7039C66ED5B7}" destId="{5D8A4721-9CF5-4009-A963-60F58F23E78E}" srcOrd="0" destOrd="0" presId="urn:microsoft.com/office/officeart/2005/8/layout/hierarchy1"/>
    <dgm:cxn modelId="{DC80019D-D043-4829-AF81-EAF89C8666F0}" type="presParOf" srcId="{763CBAA3-F8BD-4E23-BBD2-7039C66ED5B7}" destId="{87312A6D-BAEA-4130-8FC0-4DE8ADCC6DCC}" srcOrd="1" destOrd="0" presId="urn:microsoft.com/office/officeart/2005/8/layout/hierarchy1"/>
    <dgm:cxn modelId="{34ACFD48-1CF5-4F2F-B139-2F2D6F44E6A4}" type="presParOf" srcId="{07C4780E-5EAD-464F-81C0-33EEECB1BD74}" destId="{8C1B82D0-BD73-4EA8-A343-C249208677F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2C11E2-C450-404D-9626-A82964D83AE0}">
      <dsp:nvSpPr>
        <dsp:cNvPr id="0" name=""/>
        <dsp:cNvSpPr/>
      </dsp:nvSpPr>
      <dsp:spPr>
        <a:xfrm>
          <a:off x="3574785" y="2563870"/>
          <a:ext cx="1692265" cy="8053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8832"/>
              </a:lnTo>
              <a:lnTo>
                <a:pt x="1692265" y="548832"/>
              </a:lnTo>
              <a:lnTo>
                <a:pt x="1692265" y="8053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605138-E88A-4CDF-9C3B-653C4D4822F0}">
      <dsp:nvSpPr>
        <dsp:cNvPr id="0" name=""/>
        <dsp:cNvSpPr/>
      </dsp:nvSpPr>
      <dsp:spPr>
        <a:xfrm>
          <a:off x="1882520" y="2563870"/>
          <a:ext cx="1692265" cy="805364"/>
        </a:xfrm>
        <a:custGeom>
          <a:avLst/>
          <a:gdLst/>
          <a:ahLst/>
          <a:cxnLst/>
          <a:rect l="0" t="0" r="0" b="0"/>
          <a:pathLst>
            <a:path>
              <a:moveTo>
                <a:pt x="1692265" y="0"/>
              </a:moveTo>
              <a:lnTo>
                <a:pt x="1692265" y="548832"/>
              </a:lnTo>
              <a:lnTo>
                <a:pt x="0" y="548832"/>
              </a:lnTo>
              <a:lnTo>
                <a:pt x="0" y="8053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E10B94-B4A5-46DA-9AB2-7601A75F3A5F}">
      <dsp:nvSpPr>
        <dsp:cNvPr id="0" name=""/>
        <dsp:cNvSpPr/>
      </dsp:nvSpPr>
      <dsp:spPr>
        <a:xfrm>
          <a:off x="317974" y="1135"/>
          <a:ext cx="6513622" cy="25627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954B9F2-01D1-4925-8ED4-DDC676943D02}">
      <dsp:nvSpPr>
        <dsp:cNvPr id="0" name=""/>
        <dsp:cNvSpPr/>
      </dsp:nvSpPr>
      <dsp:spPr>
        <a:xfrm>
          <a:off x="625659" y="293435"/>
          <a:ext cx="6513622" cy="25627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المطلب </a:t>
          </a:r>
          <a:r>
            <a:rPr lang="ar-DZ" sz="2800" kern="1200" dirty="0" err="1" smtClean="0"/>
            <a:t>الاول </a:t>
          </a:r>
          <a:r>
            <a:rPr lang="ar-DZ" sz="2800" kern="1200" dirty="0" smtClean="0"/>
            <a:t>: مفهوم الضبط الاداري و </a:t>
          </a:r>
          <a:r>
            <a:rPr lang="ar-DZ" sz="2800" kern="1200" dirty="0" err="1" smtClean="0"/>
            <a:t>طبيعته </a:t>
          </a:r>
          <a:r>
            <a:rPr lang="ar-DZ" sz="2800" kern="1200" dirty="0" smtClean="0"/>
            <a:t>: اختلف الفقه حول وضع تعريف دقيق للضبط الاداري( الفرع </a:t>
          </a:r>
          <a:r>
            <a:rPr lang="ar-DZ" sz="2800" kern="1200" dirty="0" err="1" smtClean="0"/>
            <a:t>الاول ) </a:t>
          </a:r>
          <a:r>
            <a:rPr lang="ar-DZ" sz="2800" kern="1200" dirty="0" smtClean="0"/>
            <a:t>، لكنهم اجمعوا حول التركيز على الهدف منه وهو حماية النظام العام، كما اختلفوا حول طبيعته </a:t>
          </a:r>
          <a:r>
            <a:rPr lang="ar-DZ" sz="2800" kern="1200" dirty="0" err="1" smtClean="0"/>
            <a:t>القانونية </a:t>
          </a:r>
          <a:r>
            <a:rPr lang="ar-DZ" sz="2800" kern="1200" dirty="0" smtClean="0"/>
            <a:t>( الفرع </a:t>
          </a:r>
          <a:r>
            <a:rPr lang="ar-DZ" sz="2800" kern="1200" dirty="0" err="1" smtClean="0"/>
            <a:t>الثاني )</a:t>
          </a:r>
          <a:r>
            <a:rPr lang="ar-DZ" sz="2800" kern="1200" dirty="0" smtClean="0"/>
            <a:t>   </a:t>
          </a:r>
          <a:endParaRPr lang="fr-FR" sz="2800" kern="1200" dirty="0"/>
        </a:p>
      </dsp:txBody>
      <dsp:txXfrm>
        <a:off x="625659" y="293435"/>
        <a:ext cx="6513622" cy="2562735"/>
      </dsp:txXfrm>
    </dsp:sp>
    <dsp:sp modelId="{0A55C629-BCAC-4934-BCC1-F0988C934966}">
      <dsp:nvSpPr>
        <dsp:cNvPr id="0" name=""/>
        <dsp:cNvSpPr/>
      </dsp:nvSpPr>
      <dsp:spPr>
        <a:xfrm>
          <a:off x="497939" y="3369235"/>
          <a:ext cx="2769161" cy="17584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28BA097-44EA-4582-918C-E021B57C1FF6}">
      <dsp:nvSpPr>
        <dsp:cNvPr id="0" name=""/>
        <dsp:cNvSpPr/>
      </dsp:nvSpPr>
      <dsp:spPr>
        <a:xfrm>
          <a:off x="805623" y="3661535"/>
          <a:ext cx="2769161" cy="17584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الفرع </a:t>
          </a:r>
          <a:r>
            <a:rPr lang="ar-DZ" sz="2800" kern="1200" dirty="0" err="1" smtClean="0"/>
            <a:t>الثاني </a:t>
          </a:r>
          <a:r>
            <a:rPr lang="ar-DZ" sz="2800" kern="1200" dirty="0" smtClean="0"/>
            <a:t>: الطبيعة القانونية لسلطة الضبط الاداري </a:t>
          </a:r>
          <a:endParaRPr lang="fr-FR" sz="2800" kern="1200" dirty="0"/>
        </a:p>
      </dsp:txBody>
      <dsp:txXfrm>
        <a:off x="805623" y="3661535"/>
        <a:ext cx="2769161" cy="1758417"/>
      </dsp:txXfrm>
    </dsp:sp>
    <dsp:sp modelId="{B002CC57-1D24-4AE9-B6BB-2D42CDAED66E}">
      <dsp:nvSpPr>
        <dsp:cNvPr id="0" name=""/>
        <dsp:cNvSpPr/>
      </dsp:nvSpPr>
      <dsp:spPr>
        <a:xfrm>
          <a:off x="3882470" y="3369235"/>
          <a:ext cx="2769161" cy="17584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3AD5B6D-68ED-4D15-B97F-C573DA231B8A}">
      <dsp:nvSpPr>
        <dsp:cNvPr id="0" name=""/>
        <dsp:cNvSpPr/>
      </dsp:nvSpPr>
      <dsp:spPr>
        <a:xfrm>
          <a:off x="4190154" y="3661535"/>
          <a:ext cx="2769161" cy="17584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الفرع </a:t>
          </a:r>
          <a:r>
            <a:rPr lang="ar-DZ" sz="2800" kern="1200" dirty="0" err="1" smtClean="0"/>
            <a:t>الاول </a:t>
          </a:r>
          <a:r>
            <a:rPr lang="ar-DZ" sz="2800" kern="1200" dirty="0" smtClean="0"/>
            <a:t>: مفهوم الضبط الاداري </a:t>
          </a:r>
        </a:p>
      </dsp:txBody>
      <dsp:txXfrm>
        <a:off x="4190154" y="3661535"/>
        <a:ext cx="2769161" cy="175841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79597F2-590E-48F3-B0C8-5E446A9F7A31}">
      <dsp:nvSpPr>
        <dsp:cNvPr id="0" name=""/>
        <dsp:cNvSpPr/>
      </dsp:nvSpPr>
      <dsp:spPr>
        <a:xfrm>
          <a:off x="3571357" y="1857300"/>
          <a:ext cx="1786863" cy="8503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9512"/>
              </a:lnTo>
              <a:lnTo>
                <a:pt x="1786863" y="579512"/>
              </a:lnTo>
              <a:lnTo>
                <a:pt x="1786863" y="8503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5AB801-32ED-42D2-8DDA-3ECEAD253D11}">
      <dsp:nvSpPr>
        <dsp:cNvPr id="0" name=""/>
        <dsp:cNvSpPr/>
      </dsp:nvSpPr>
      <dsp:spPr>
        <a:xfrm>
          <a:off x="1784493" y="1857300"/>
          <a:ext cx="1786863" cy="850384"/>
        </a:xfrm>
        <a:custGeom>
          <a:avLst/>
          <a:gdLst/>
          <a:ahLst/>
          <a:cxnLst/>
          <a:rect l="0" t="0" r="0" b="0"/>
          <a:pathLst>
            <a:path>
              <a:moveTo>
                <a:pt x="1786863" y="0"/>
              </a:moveTo>
              <a:lnTo>
                <a:pt x="1786863" y="579512"/>
              </a:lnTo>
              <a:lnTo>
                <a:pt x="0" y="579512"/>
              </a:lnTo>
              <a:lnTo>
                <a:pt x="0" y="8503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3725A6-75C3-4BF6-B016-F8AB609FC60B}">
      <dsp:nvSpPr>
        <dsp:cNvPr id="0" name=""/>
        <dsp:cNvSpPr/>
      </dsp:nvSpPr>
      <dsp:spPr>
        <a:xfrm>
          <a:off x="2109378" y="585"/>
          <a:ext cx="2923959" cy="18567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DA144A-6EEE-47FE-8F88-DAC2DFA52A85}">
      <dsp:nvSpPr>
        <dsp:cNvPr id="0" name=""/>
        <dsp:cNvSpPr/>
      </dsp:nvSpPr>
      <dsp:spPr>
        <a:xfrm>
          <a:off x="2434262" y="309226"/>
          <a:ext cx="2923959" cy="18567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المطلب </a:t>
          </a:r>
          <a:r>
            <a:rPr lang="ar-DZ" sz="2800" kern="1200" dirty="0" err="1" smtClean="0"/>
            <a:t>الثاني </a:t>
          </a:r>
          <a:r>
            <a:rPr lang="ar-DZ" sz="2800" kern="1200" dirty="0" smtClean="0"/>
            <a:t>: انواع الضبط الداري و تمييزه عن غيره من صور الضبط الاخرى </a:t>
          </a:r>
          <a:endParaRPr lang="fr-FR" sz="2800" kern="1200" dirty="0"/>
        </a:p>
      </dsp:txBody>
      <dsp:txXfrm>
        <a:off x="2434262" y="309226"/>
        <a:ext cx="2923959" cy="1856714"/>
      </dsp:txXfrm>
    </dsp:sp>
    <dsp:sp modelId="{BA5A46CE-448A-4CD6-BBFC-829480A43A91}">
      <dsp:nvSpPr>
        <dsp:cNvPr id="0" name=""/>
        <dsp:cNvSpPr/>
      </dsp:nvSpPr>
      <dsp:spPr>
        <a:xfrm>
          <a:off x="322514" y="2707684"/>
          <a:ext cx="2923959" cy="18567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78B31E-0B70-4A4D-8558-8C154A527428}">
      <dsp:nvSpPr>
        <dsp:cNvPr id="0" name=""/>
        <dsp:cNvSpPr/>
      </dsp:nvSpPr>
      <dsp:spPr>
        <a:xfrm>
          <a:off x="647398" y="3016324"/>
          <a:ext cx="2923959" cy="18567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الفرع </a:t>
          </a:r>
          <a:r>
            <a:rPr lang="ar-DZ" sz="2800" kern="1200" dirty="0" err="1" smtClean="0"/>
            <a:t>الثاني </a:t>
          </a:r>
          <a:r>
            <a:rPr lang="ar-DZ" sz="2800" kern="1200" dirty="0" smtClean="0"/>
            <a:t>: تمييز الضبط الاداري عن غيره من الصور المشابهة له </a:t>
          </a:r>
          <a:endParaRPr lang="fr-FR" sz="2800" kern="1200" dirty="0"/>
        </a:p>
      </dsp:txBody>
      <dsp:txXfrm>
        <a:off x="647398" y="3016324"/>
        <a:ext cx="2923959" cy="1856714"/>
      </dsp:txXfrm>
    </dsp:sp>
    <dsp:sp modelId="{5D8A4721-9CF5-4009-A963-60F58F23E78E}">
      <dsp:nvSpPr>
        <dsp:cNvPr id="0" name=""/>
        <dsp:cNvSpPr/>
      </dsp:nvSpPr>
      <dsp:spPr>
        <a:xfrm>
          <a:off x="3896242" y="2707684"/>
          <a:ext cx="2923959" cy="18567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312A6D-BAEA-4130-8FC0-4DE8ADCC6DCC}">
      <dsp:nvSpPr>
        <dsp:cNvPr id="0" name=""/>
        <dsp:cNvSpPr/>
      </dsp:nvSpPr>
      <dsp:spPr>
        <a:xfrm>
          <a:off x="4221126" y="3016324"/>
          <a:ext cx="2923959" cy="18567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الفرع </a:t>
          </a:r>
          <a:r>
            <a:rPr lang="ar-DZ" sz="2800" kern="1200" dirty="0" err="1" smtClean="0"/>
            <a:t>الاول </a:t>
          </a:r>
          <a:r>
            <a:rPr lang="ar-DZ" sz="2800" kern="1200" dirty="0" smtClean="0"/>
            <a:t>: انواع الضبط الاداري </a:t>
          </a:r>
          <a:endParaRPr lang="fr-FR" sz="2800" kern="1200" dirty="0"/>
        </a:p>
      </dsp:txBody>
      <dsp:txXfrm>
        <a:off x="4221126" y="3016324"/>
        <a:ext cx="2923959" cy="18567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6CD5C62-9415-4480-BE30-6885C5731533}" type="datetimeFigureOut">
              <a:rPr lang="fr-FR" smtClean="0"/>
              <a:pPr/>
              <a:t>30/03/2020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D730673-9BAA-4576-8FDD-9F715745817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5C62-9415-4480-BE30-6885C5731533}" type="datetimeFigureOut">
              <a:rPr lang="fr-FR" smtClean="0"/>
              <a:pPr/>
              <a:t>30/03/2020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30673-9BAA-4576-8FDD-9F715745817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5C62-9415-4480-BE30-6885C5731533}" type="datetimeFigureOut">
              <a:rPr lang="fr-FR" smtClean="0"/>
              <a:pPr/>
              <a:t>30/03/2020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30673-9BAA-4576-8FDD-9F715745817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6CD5C62-9415-4480-BE30-6885C5731533}" type="datetimeFigureOut">
              <a:rPr lang="fr-FR" smtClean="0"/>
              <a:pPr/>
              <a:t>30/03/2020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D730673-9BAA-4576-8FDD-9F715745817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6CD5C62-9415-4480-BE30-6885C5731533}" type="datetimeFigureOut">
              <a:rPr lang="fr-FR" smtClean="0"/>
              <a:pPr/>
              <a:t>30/03/2020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D730673-9BAA-4576-8FDD-9F715745817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5C62-9415-4480-BE30-6885C5731533}" type="datetimeFigureOut">
              <a:rPr lang="fr-FR" smtClean="0"/>
              <a:pPr/>
              <a:t>30/03/2020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30673-9BAA-4576-8FDD-9F715745817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5C62-9415-4480-BE30-6885C5731533}" type="datetimeFigureOut">
              <a:rPr lang="fr-FR" smtClean="0"/>
              <a:pPr/>
              <a:t>30/03/2020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30673-9BAA-4576-8FDD-9F715745817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6CD5C62-9415-4480-BE30-6885C5731533}" type="datetimeFigureOut">
              <a:rPr lang="fr-FR" smtClean="0"/>
              <a:pPr/>
              <a:t>30/03/2020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D730673-9BAA-4576-8FDD-9F715745817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5C62-9415-4480-BE30-6885C5731533}" type="datetimeFigureOut">
              <a:rPr lang="fr-FR" smtClean="0"/>
              <a:pPr/>
              <a:t>30/03/2020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30673-9BAA-4576-8FDD-9F715745817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6CD5C62-9415-4480-BE30-6885C5731533}" type="datetimeFigureOut">
              <a:rPr lang="fr-FR" smtClean="0"/>
              <a:pPr/>
              <a:t>30/03/2020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D730673-9BAA-4576-8FDD-9F715745817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6CD5C62-9415-4480-BE30-6885C5731533}" type="datetimeFigureOut">
              <a:rPr lang="fr-FR" smtClean="0"/>
              <a:pPr/>
              <a:t>30/03/2020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D730673-9BAA-4576-8FDD-9F715745817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6CD5C62-9415-4480-BE30-6885C5731533}" type="datetimeFigureOut">
              <a:rPr lang="fr-FR" smtClean="0"/>
              <a:pPr/>
              <a:t>30/03/2020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D730673-9BAA-4576-8FDD-9F715745817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8062664" cy="2448271"/>
          </a:xfrm>
        </p:spPr>
        <p:txBody>
          <a:bodyPr>
            <a:normAutofit/>
          </a:bodyPr>
          <a:lstStyle/>
          <a:p>
            <a:pPr algn="ctr"/>
            <a:r>
              <a:rPr lang="ar-DZ" sz="6600" dirty="0" smtClean="0">
                <a:solidFill>
                  <a:srgbClr val="FF0000"/>
                </a:solidFill>
              </a:rPr>
              <a:t>ماهية الضبط الاداري</a:t>
            </a:r>
            <a:endParaRPr lang="fr-FR" sz="6600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1600" y="3645024"/>
            <a:ext cx="7776864" cy="2664296"/>
          </a:xfrm>
        </p:spPr>
        <p:txBody>
          <a:bodyPr>
            <a:normAutofit/>
          </a:bodyPr>
          <a:lstStyle/>
          <a:p>
            <a:pPr algn="r"/>
            <a:r>
              <a:rPr lang="ar-DZ" dirty="0" smtClean="0">
                <a:solidFill>
                  <a:schemeClr val="tx1"/>
                </a:solidFill>
              </a:rPr>
              <a:t>جامعة أبي بكر </a:t>
            </a:r>
            <a:r>
              <a:rPr lang="ar-DZ" dirty="0" err="1" smtClean="0">
                <a:solidFill>
                  <a:schemeClr val="tx1"/>
                </a:solidFill>
              </a:rPr>
              <a:t>بلقايد</a:t>
            </a:r>
            <a:r>
              <a:rPr lang="ar-DZ" dirty="0" smtClean="0">
                <a:solidFill>
                  <a:schemeClr val="tx1"/>
                </a:solidFill>
              </a:rPr>
              <a:t> – </a:t>
            </a:r>
            <a:r>
              <a:rPr lang="ar-DZ" dirty="0" err="1" smtClean="0">
                <a:solidFill>
                  <a:schemeClr val="tx1"/>
                </a:solidFill>
              </a:rPr>
              <a:t>تلمسان </a:t>
            </a:r>
            <a:r>
              <a:rPr lang="ar-DZ" dirty="0" err="1" smtClean="0">
                <a:solidFill>
                  <a:schemeClr val="tx1"/>
                </a:solidFill>
              </a:rPr>
              <a:t>–</a:t>
            </a:r>
            <a:endParaRPr lang="ar-DZ" dirty="0" smtClean="0">
              <a:solidFill>
                <a:schemeClr val="tx1"/>
              </a:solidFill>
            </a:endParaRPr>
          </a:p>
          <a:p>
            <a:pPr algn="r"/>
            <a:r>
              <a:rPr lang="ar-DZ" dirty="0" err="1" smtClean="0">
                <a:solidFill>
                  <a:schemeClr val="tx1"/>
                </a:solidFill>
              </a:rPr>
              <a:t>كليةالحقوق</a:t>
            </a:r>
            <a:r>
              <a:rPr lang="ar-DZ" dirty="0" smtClean="0">
                <a:solidFill>
                  <a:schemeClr val="tx1"/>
                </a:solidFill>
              </a:rPr>
              <a:t> </a:t>
            </a:r>
            <a:r>
              <a:rPr lang="ar-DZ" dirty="0" smtClean="0">
                <a:solidFill>
                  <a:schemeClr val="tx1"/>
                </a:solidFill>
              </a:rPr>
              <a:t>و العلوم السياسية </a:t>
            </a:r>
          </a:p>
          <a:p>
            <a:pPr algn="r"/>
            <a:r>
              <a:rPr lang="ar-DZ" dirty="0" smtClean="0">
                <a:solidFill>
                  <a:schemeClr val="tx1"/>
                </a:solidFill>
              </a:rPr>
              <a:t>السنة </a:t>
            </a:r>
            <a:r>
              <a:rPr lang="ar-DZ" dirty="0" err="1" smtClean="0">
                <a:solidFill>
                  <a:schemeClr val="tx1"/>
                </a:solidFill>
              </a:rPr>
              <a:t>اولى   </a:t>
            </a:r>
            <a:r>
              <a:rPr lang="ar-DZ" dirty="0" smtClean="0">
                <a:solidFill>
                  <a:schemeClr val="tx1"/>
                </a:solidFill>
              </a:rPr>
              <a:t>– جذع مشترك- </a:t>
            </a:r>
            <a:r>
              <a:rPr lang="ar-DZ" dirty="0" smtClean="0">
                <a:solidFill>
                  <a:schemeClr val="tx1"/>
                </a:solidFill>
              </a:rPr>
              <a:t>المجموعة </a:t>
            </a:r>
            <a:r>
              <a:rPr lang="ar-DZ" dirty="0" err="1" smtClean="0">
                <a:solidFill>
                  <a:schemeClr val="tx1"/>
                </a:solidFill>
              </a:rPr>
              <a:t>التالثةا</a:t>
            </a:r>
            <a:r>
              <a:rPr lang="ar-DZ" dirty="0" smtClean="0">
                <a:solidFill>
                  <a:schemeClr val="tx1"/>
                </a:solidFill>
              </a:rPr>
              <a:t> </a:t>
            </a:r>
            <a:r>
              <a:rPr lang="ar-DZ" dirty="0" err="1" smtClean="0">
                <a:solidFill>
                  <a:schemeClr val="tx1"/>
                </a:solidFill>
              </a:rPr>
              <a:t>لافواج(18 </a:t>
            </a:r>
            <a:r>
              <a:rPr lang="ar-DZ" dirty="0" smtClean="0">
                <a:solidFill>
                  <a:schemeClr val="tx1"/>
                </a:solidFill>
              </a:rPr>
              <a:t>، 22)الاعمال </a:t>
            </a:r>
            <a:r>
              <a:rPr lang="ar-DZ" dirty="0" smtClean="0">
                <a:solidFill>
                  <a:schemeClr val="tx1"/>
                </a:solidFill>
              </a:rPr>
              <a:t>الموجهة</a:t>
            </a:r>
          </a:p>
          <a:p>
            <a:pPr algn="r"/>
            <a:r>
              <a:rPr lang="ar-DZ" dirty="0" err="1" smtClean="0">
                <a:solidFill>
                  <a:schemeClr val="tx1"/>
                </a:solidFill>
              </a:rPr>
              <a:t>المقياس </a:t>
            </a:r>
            <a:r>
              <a:rPr lang="ar-DZ" dirty="0" smtClean="0">
                <a:solidFill>
                  <a:schemeClr val="tx1"/>
                </a:solidFill>
              </a:rPr>
              <a:t>: القانون الاداري  </a:t>
            </a:r>
          </a:p>
          <a:p>
            <a:pPr algn="r"/>
            <a:r>
              <a:rPr lang="ar-DZ" dirty="0" err="1" smtClean="0">
                <a:solidFill>
                  <a:schemeClr val="tx1"/>
                </a:solidFill>
              </a:rPr>
              <a:t>استادة</a:t>
            </a:r>
            <a:r>
              <a:rPr lang="ar-DZ" dirty="0" smtClean="0">
                <a:solidFill>
                  <a:schemeClr val="tx1"/>
                </a:solidFill>
              </a:rPr>
              <a:t> </a:t>
            </a:r>
            <a:r>
              <a:rPr lang="ar-DZ" dirty="0" err="1" smtClean="0">
                <a:solidFill>
                  <a:schemeClr val="tx1"/>
                </a:solidFill>
              </a:rPr>
              <a:t>المقياس </a:t>
            </a:r>
            <a:r>
              <a:rPr lang="ar-DZ" dirty="0" smtClean="0">
                <a:solidFill>
                  <a:schemeClr val="tx1"/>
                </a:solidFill>
              </a:rPr>
              <a:t>: ابتسام </a:t>
            </a:r>
            <a:r>
              <a:rPr lang="ar-DZ" dirty="0" err="1" smtClean="0">
                <a:solidFill>
                  <a:schemeClr val="tx1"/>
                </a:solidFill>
              </a:rPr>
              <a:t>شقاف</a:t>
            </a:r>
            <a:r>
              <a:rPr lang="ar-DZ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/>
            <a:r>
              <a:rPr lang="ar-DZ" sz="3600" b="1" u="sng" dirty="0" smtClean="0">
                <a:solidFill>
                  <a:srgbClr val="FF0000"/>
                </a:solidFill>
              </a:rPr>
              <a:t>الفرع </a:t>
            </a:r>
            <a:r>
              <a:rPr lang="ar-DZ" sz="3600" b="1" u="sng" dirty="0" err="1" smtClean="0">
                <a:solidFill>
                  <a:srgbClr val="FF0000"/>
                </a:solidFill>
              </a:rPr>
              <a:t>الاول </a:t>
            </a:r>
            <a:r>
              <a:rPr lang="ar-DZ" sz="3600" b="1" u="sng" dirty="0" smtClean="0">
                <a:solidFill>
                  <a:srgbClr val="FF0000"/>
                </a:solidFill>
              </a:rPr>
              <a:t>: انواع الضبط الاداري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/>
              <a:t>يميز الفقه بين نوعين من الضبط الاداري و </a:t>
            </a:r>
            <a:r>
              <a:rPr lang="ar-DZ" dirty="0" err="1" smtClean="0"/>
              <a:t>هما :</a:t>
            </a:r>
            <a:r>
              <a:rPr lang="ar-DZ" dirty="0" smtClean="0"/>
              <a:t> </a:t>
            </a:r>
          </a:p>
          <a:p>
            <a:pPr algn="r">
              <a:buNone/>
            </a:pPr>
            <a:r>
              <a:rPr lang="ar-DZ" dirty="0" smtClean="0">
                <a:solidFill>
                  <a:srgbClr val="0070C0"/>
                </a:solidFill>
              </a:rPr>
              <a:t>- الضبط الاداري </a:t>
            </a:r>
            <a:r>
              <a:rPr lang="ar-DZ" dirty="0" err="1" smtClean="0">
                <a:solidFill>
                  <a:srgbClr val="0070C0"/>
                </a:solidFill>
              </a:rPr>
              <a:t>العام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هو مجموعة السلطات الممنوحة لهيئات الضبط الاداري للمحافظة على النظام العام بمختلف </a:t>
            </a:r>
            <a:r>
              <a:rPr lang="ar-DZ" dirty="0" err="1" smtClean="0"/>
              <a:t>عناصره .</a:t>
            </a:r>
            <a:r>
              <a:rPr lang="ar-DZ" dirty="0" smtClean="0"/>
              <a:t> </a:t>
            </a:r>
          </a:p>
          <a:p>
            <a:pPr algn="r">
              <a:buNone/>
            </a:pPr>
            <a:r>
              <a:rPr lang="ar-DZ" dirty="0" smtClean="0">
                <a:solidFill>
                  <a:srgbClr val="0070C0"/>
                </a:solidFill>
              </a:rPr>
              <a:t>- الضبط الاداري </a:t>
            </a:r>
            <a:r>
              <a:rPr lang="ar-DZ" dirty="0" err="1" smtClean="0">
                <a:solidFill>
                  <a:srgbClr val="0070C0"/>
                </a:solidFill>
              </a:rPr>
              <a:t>الخاص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هو الذي تنشئه نصوص خاصة يتدخل في مجالات محددة يبينها النص </a:t>
            </a:r>
            <a:r>
              <a:rPr lang="ar-DZ" dirty="0" err="1" smtClean="0"/>
              <a:t>الخاص </a:t>
            </a:r>
            <a:r>
              <a:rPr lang="ar-DZ" dirty="0" smtClean="0"/>
              <a:t>، هذه المجالات قد تستهدف نوعا خاصا من الانشطة مثل بوليس الصيد </a:t>
            </a:r>
            <a:r>
              <a:rPr lang="ar-DZ" dirty="0" err="1" smtClean="0"/>
              <a:t>البحري </a:t>
            </a:r>
            <a:r>
              <a:rPr lang="ar-DZ" dirty="0" smtClean="0"/>
              <a:t>، قد تستهدف غاية محددة مثل بوليس حماية المواقع </a:t>
            </a:r>
            <a:r>
              <a:rPr lang="ar-DZ" dirty="0" err="1" smtClean="0"/>
              <a:t>التاريخية </a:t>
            </a:r>
            <a:r>
              <a:rPr lang="ar-DZ" dirty="0" smtClean="0"/>
              <a:t>، و قد تستهدف نوعا خاصا من الاشخاص مثل بوليس الباعة </a:t>
            </a:r>
            <a:r>
              <a:rPr lang="ar-DZ" dirty="0" err="1" smtClean="0"/>
              <a:t>المتجولين .</a:t>
            </a:r>
            <a:r>
              <a:rPr lang="ar-DZ" dirty="0" smtClean="0"/>
              <a:t> </a:t>
            </a:r>
            <a:endParaRPr lang="fr-F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7467600" cy="432048"/>
          </a:xfrm>
        </p:spPr>
        <p:txBody>
          <a:bodyPr>
            <a:noAutofit/>
          </a:bodyPr>
          <a:lstStyle/>
          <a:p>
            <a:pPr algn="r"/>
            <a:r>
              <a:rPr lang="ar-DZ" sz="3200" b="1" u="sng" dirty="0" smtClean="0">
                <a:solidFill>
                  <a:srgbClr val="FF0000"/>
                </a:solidFill>
              </a:rPr>
              <a:t>الفرع </a:t>
            </a:r>
            <a:r>
              <a:rPr lang="ar-DZ" sz="3200" b="1" u="sng" dirty="0" err="1" smtClean="0">
                <a:solidFill>
                  <a:srgbClr val="FF0000"/>
                </a:solidFill>
              </a:rPr>
              <a:t>الثاني </a:t>
            </a:r>
            <a:r>
              <a:rPr lang="ar-DZ" sz="3200" b="1" u="sng" dirty="0" smtClean="0">
                <a:solidFill>
                  <a:srgbClr val="FF0000"/>
                </a:solidFill>
              </a:rPr>
              <a:t>: تمييز الضبط الاداري عن غيره ممن صور الضبط الاخرى </a:t>
            </a:r>
            <a:br>
              <a:rPr lang="ar-DZ" sz="3200" b="1" u="sng" dirty="0" smtClean="0">
                <a:solidFill>
                  <a:srgbClr val="FF0000"/>
                </a:solidFill>
              </a:rPr>
            </a:br>
            <a:endParaRPr lang="fr-FR" sz="3200" b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/>
              <a:t>هناك بعض الانظمة تشبه الى حد بعيد وظيفة الضبط الاداري لذلك سنقوم بالتمييز بين وظيفة الضبط الاداري و هذه الانظمة المشابهة لها على النحو </a:t>
            </a:r>
            <a:r>
              <a:rPr lang="ar-DZ" dirty="0" err="1" smtClean="0"/>
              <a:t>التالي :</a:t>
            </a:r>
            <a:r>
              <a:rPr lang="ar-DZ" dirty="0" smtClean="0"/>
              <a:t> </a:t>
            </a:r>
          </a:p>
          <a:p>
            <a:pPr algn="r">
              <a:buFontTx/>
              <a:buChar char="-"/>
            </a:pPr>
            <a:r>
              <a:rPr lang="ar-DZ" dirty="0" smtClean="0">
                <a:solidFill>
                  <a:srgbClr val="0070C0"/>
                </a:solidFill>
              </a:rPr>
              <a:t>تمييز الضبط الاداري عن الضبط </a:t>
            </a:r>
            <a:r>
              <a:rPr lang="ar-DZ" dirty="0" err="1" smtClean="0">
                <a:solidFill>
                  <a:srgbClr val="0070C0"/>
                </a:solidFill>
              </a:rPr>
              <a:t>القضائي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اهم معيار للتمييز بينهما هو </a:t>
            </a:r>
            <a:r>
              <a:rPr lang="ar-DZ" dirty="0" smtClean="0">
                <a:solidFill>
                  <a:srgbClr val="FF0000"/>
                </a:solidFill>
              </a:rPr>
              <a:t>المعيار الموضوعي </a:t>
            </a:r>
            <a:r>
              <a:rPr lang="ar-DZ" dirty="0" smtClean="0"/>
              <a:t>الذي يعتمد على الهدف من </a:t>
            </a:r>
            <a:r>
              <a:rPr lang="ar-DZ" dirty="0" err="1" smtClean="0"/>
              <a:t>النشاط </a:t>
            </a:r>
            <a:r>
              <a:rPr lang="ar-DZ" dirty="0" smtClean="0"/>
              <a:t>، ان نشاط الضبط الاداري وقائي يستهدف وضع اجراءات وقائية غايتها منع الاخلال بالنظام </a:t>
            </a:r>
            <a:r>
              <a:rPr lang="ar-DZ" dirty="0" err="1" smtClean="0"/>
              <a:t>العام </a:t>
            </a:r>
            <a:r>
              <a:rPr lang="ar-DZ" dirty="0" smtClean="0"/>
              <a:t>، بينما نشاط الضبط القضائي </a:t>
            </a:r>
            <a:r>
              <a:rPr lang="ar-DZ" dirty="0" err="1" smtClean="0"/>
              <a:t>علاجي </a:t>
            </a:r>
            <a:r>
              <a:rPr lang="ar-DZ" dirty="0" smtClean="0"/>
              <a:t>( </a:t>
            </a:r>
            <a:r>
              <a:rPr lang="ar-DZ" dirty="0" err="1" smtClean="0"/>
              <a:t>جزائي </a:t>
            </a:r>
            <a:r>
              <a:rPr lang="ar-DZ" dirty="0" smtClean="0"/>
              <a:t>، </a:t>
            </a:r>
            <a:r>
              <a:rPr lang="ar-DZ" dirty="0" err="1" smtClean="0"/>
              <a:t>لاحق </a:t>
            </a:r>
            <a:r>
              <a:rPr lang="ar-DZ" dirty="0" smtClean="0"/>
              <a:t>) اي يتدخل بعد ارتكاب </a:t>
            </a:r>
            <a:r>
              <a:rPr lang="ar-DZ" dirty="0" err="1" smtClean="0"/>
              <a:t>المخالفات .</a:t>
            </a:r>
            <a:r>
              <a:rPr lang="ar-DZ" dirty="0" smtClean="0"/>
              <a:t> </a:t>
            </a:r>
          </a:p>
          <a:p>
            <a:pPr algn="r">
              <a:buFontTx/>
              <a:buChar char="-"/>
            </a:pPr>
            <a:r>
              <a:rPr lang="ar-DZ" dirty="0" smtClean="0">
                <a:solidFill>
                  <a:srgbClr val="0070C0"/>
                </a:solidFill>
              </a:rPr>
              <a:t>تمييز الضبط الاداري عن الضبط </a:t>
            </a:r>
            <a:r>
              <a:rPr lang="ar-DZ" dirty="0" err="1" smtClean="0">
                <a:solidFill>
                  <a:srgbClr val="0070C0"/>
                </a:solidFill>
              </a:rPr>
              <a:t>التشريعي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طبقا للمعيار </a:t>
            </a:r>
            <a:r>
              <a:rPr lang="ar-DZ" dirty="0" err="1" smtClean="0"/>
              <a:t>العضوي </a:t>
            </a:r>
            <a:r>
              <a:rPr lang="ar-DZ" dirty="0" smtClean="0"/>
              <a:t>: البوليس الاداري ينتمي الى السلطة </a:t>
            </a:r>
            <a:r>
              <a:rPr lang="ar-DZ" dirty="0" err="1" smtClean="0"/>
              <a:t>التنفيذية </a:t>
            </a:r>
            <a:r>
              <a:rPr lang="ar-DZ" dirty="0" smtClean="0"/>
              <a:t>، بينما الضبط التشريعي مصدره السلطة </a:t>
            </a:r>
            <a:r>
              <a:rPr lang="ar-DZ" dirty="0" err="1" smtClean="0"/>
              <a:t>التشريعية .</a:t>
            </a:r>
            <a:r>
              <a:rPr lang="ar-DZ" dirty="0" smtClean="0"/>
              <a:t> اما الهدف من الضبط التشريعي هو حماية المجتمع </a:t>
            </a:r>
            <a:r>
              <a:rPr lang="ar-DZ" dirty="0" err="1" smtClean="0"/>
              <a:t>ككل </a:t>
            </a:r>
            <a:r>
              <a:rPr lang="ar-DZ" dirty="0" smtClean="0"/>
              <a:t>، بينما هدف الضبط الاداري حماية النظام </a:t>
            </a:r>
            <a:r>
              <a:rPr lang="ar-DZ" dirty="0" err="1" smtClean="0"/>
              <a:t>العام .</a:t>
            </a:r>
            <a:r>
              <a:rPr lang="ar-DZ" dirty="0" smtClean="0"/>
              <a:t> </a:t>
            </a:r>
            <a:endParaRPr lang="fr-F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/>
              <a:t>اما من حيث الوسيلة يستخدم الضبط التشريعي اسلوب سن </a:t>
            </a:r>
            <a:r>
              <a:rPr lang="ar-DZ" dirty="0" err="1" smtClean="0"/>
              <a:t>القوانين </a:t>
            </a:r>
            <a:r>
              <a:rPr lang="ar-DZ" dirty="0" smtClean="0"/>
              <a:t>، بينما يصدر الضبط الاداري قرارات فردية و </a:t>
            </a:r>
            <a:r>
              <a:rPr lang="ar-DZ" dirty="0" err="1" smtClean="0"/>
              <a:t>لوائح .</a:t>
            </a:r>
            <a:r>
              <a:rPr lang="ar-DZ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DZ" sz="3600" b="1" u="sng" dirty="0" smtClean="0">
                <a:solidFill>
                  <a:srgbClr val="FF0000"/>
                </a:solidFill>
              </a:rPr>
              <a:t>- </a:t>
            </a:r>
            <a:r>
              <a:rPr lang="ar-DZ" sz="3600" b="1" u="sng" dirty="0" err="1" smtClean="0">
                <a:solidFill>
                  <a:srgbClr val="FF0000"/>
                </a:solidFill>
              </a:rPr>
              <a:t>الخاتمة:</a:t>
            </a:r>
            <a:r>
              <a:rPr lang="ar-DZ" sz="3600" b="1" u="sng" dirty="0" smtClean="0">
                <a:solidFill>
                  <a:srgbClr val="FF0000"/>
                </a:solidFill>
              </a:rPr>
              <a:t>  </a:t>
            </a:r>
            <a:endParaRPr lang="fr-FR" sz="3600" b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>
              <a:buNone/>
            </a:pPr>
            <a:r>
              <a:rPr lang="ar-DZ" sz="3600" dirty="0" smtClean="0"/>
              <a:t>على الطالب استخراج اهم النتائج </a:t>
            </a:r>
            <a:r>
              <a:rPr lang="ar-DZ" sz="3600" dirty="0" err="1" smtClean="0"/>
              <a:t>المتوصله</a:t>
            </a:r>
            <a:r>
              <a:rPr lang="ar-DZ" sz="3600" dirty="0" smtClean="0"/>
              <a:t> اليها </a:t>
            </a:r>
          </a:p>
          <a:p>
            <a:pPr algn="r">
              <a:buNone/>
            </a:pPr>
            <a:r>
              <a:rPr lang="ar-DZ" sz="3600" dirty="0" smtClean="0"/>
              <a:t>من خلال هذا </a:t>
            </a:r>
            <a:r>
              <a:rPr lang="ar-DZ" sz="3600" dirty="0" err="1" smtClean="0"/>
              <a:t>البحث .</a:t>
            </a:r>
            <a:r>
              <a:rPr lang="ar-DZ" sz="3600" dirty="0" smtClean="0"/>
              <a:t> </a:t>
            </a:r>
          </a:p>
          <a:p>
            <a:pPr algn="r">
              <a:buNone/>
            </a:pPr>
            <a:endParaRPr lang="ar-DZ" sz="3600" dirty="0" smtClean="0"/>
          </a:p>
          <a:p>
            <a:pPr algn="r">
              <a:buNone/>
            </a:pPr>
            <a:endParaRPr lang="ar-DZ" sz="3600" dirty="0" smtClean="0"/>
          </a:p>
          <a:p>
            <a:pPr algn="ctr">
              <a:buNone/>
            </a:pPr>
            <a:r>
              <a:rPr lang="ar-DZ" sz="3600" dirty="0" smtClean="0"/>
              <a:t>بالتوفيق</a:t>
            </a:r>
            <a:r>
              <a:rPr lang="ar-DZ" dirty="0" smtClean="0"/>
              <a:t> </a:t>
            </a:r>
          </a:p>
          <a:p>
            <a:pPr algn="r">
              <a:buNone/>
            </a:pPr>
            <a:endParaRPr lang="ar-DZ" dirty="0" smtClean="0"/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DZ" sz="4400" b="1" u="sng" dirty="0" smtClean="0">
                <a:solidFill>
                  <a:srgbClr val="FF0000"/>
                </a:solidFill>
              </a:rPr>
              <a:t>- خطة </a:t>
            </a:r>
            <a:r>
              <a:rPr lang="ar-DZ" sz="4400" b="1" u="sng" dirty="0" err="1" smtClean="0">
                <a:solidFill>
                  <a:srgbClr val="FF0000"/>
                </a:solidFill>
              </a:rPr>
              <a:t>البحث :</a:t>
            </a:r>
            <a:r>
              <a:rPr lang="ar-DZ" sz="4400" b="1" u="sng" dirty="0" smtClean="0">
                <a:solidFill>
                  <a:srgbClr val="FF0000"/>
                </a:solidFill>
              </a:rPr>
              <a:t> </a:t>
            </a:r>
            <a:endParaRPr lang="fr-FR" sz="4400" b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/>
              <a:t>- مقدمة </a:t>
            </a:r>
          </a:p>
          <a:p>
            <a:pPr algn="r">
              <a:buNone/>
            </a:pPr>
            <a:r>
              <a:rPr lang="ar-DZ" dirty="0" smtClean="0"/>
              <a:t>- المطلب </a:t>
            </a:r>
            <a:r>
              <a:rPr lang="ar-DZ" dirty="0" err="1" smtClean="0"/>
              <a:t>الاول </a:t>
            </a:r>
            <a:r>
              <a:rPr lang="ar-DZ" dirty="0" smtClean="0"/>
              <a:t>: مفهوم الضبط الاداري و طبيعته </a:t>
            </a:r>
          </a:p>
          <a:p>
            <a:pPr algn="r">
              <a:buNone/>
            </a:pPr>
            <a:r>
              <a:rPr lang="ar-DZ" dirty="0" smtClean="0"/>
              <a:t>الفرع </a:t>
            </a:r>
            <a:r>
              <a:rPr lang="ar-DZ" dirty="0" err="1" smtClean="0"/>
              <a:t>الاول </a:t>
            </a:r>
            <a:r>
              <a:rPr lang="ar-DZ" dirty="0" smtClean="0"/>
              <a:t>: مفهوم الضبط الاداري </a:t>
            </a:r>
          </a:p>
          <a:p>
            <a:pPr algn="r">
              <a:buNone/>
            </a:pPr>
            <a:r>
              <a:rPr lang="ar-DZ" dirty="0" smtClean="0"/>
              <a:t>الفرع </a:t>
            </a:r>
            <a:r>
              <a:rPr lang="ar-DZ" dirty="0" err="1" smtClean="0"/>
              <a:t>الثاني </a:t>
            </a:r>
            <a:r>
              <a:rPr lang="ar-DZ" dirty="0" smtClean="0"/>
              <a:t>: الطبيعة القانونية لسلطة الضبط الاداري </a:t>
            </a:r>
          </a:p>
          <a:p>
            <a:pPr algn="r">
              <a:buNone/>
            </a:pPr>
            <a:r>
              <a:rPr lang="ar-DZ" dirty="0" smtClean="0"/>
              <a:t>- المطلب </a:t>
            </a:r>
            <a:r>
              <a:rPr lang="ar-DZ" dirty="0" err="1" smtClean="0"/>
              <a:t>الثاني </a:t>
            </a:r>
            <a:r>
              <a:rPr lang="ar-DZ" dirty="0" smtClean="0"/>
              <a:t>: انواع الضبط الاداري و تمييزه عن غيره من صور الضبط الاخرى </a:t>
            </a:r>
          </a:p>
          <a:p>
            <a:pPr algn="r">
              <a:buNone/>
            </a:pPr>
            <a:r>
              <a:rPr lang="ar-DZ" dirty="0" smtClean="0"/>
              <a:t>الفرع </a:t>
            </a:r>
            <a:r>
              <a:rPr lang="ar-DZ" dirty="0" err="1" smtClean="0"/>
              <a:t>الاول </a:t>
            </a:r>
            <a:r>
              <a:rPr lang="ar-DZ" dirty="0" smtClean="0"/>
              <a:t>: انواع الضبط الاداري </a:t>
            </a:r>
          </a:p>
          <a:p>
            <a:pPr algn="r">
              <a:buNone/>
            </a:pPr>
            <a:r>
              <a:rPr lang="ar-DZ" dirty="0" smtClean="0"/>
              <a:t>الفرع </a:t>
            </a:r>
            <a:r>
              <a:rPr lang="ar-DZ" dirty="0" err="1" smtClean="0"/>
              <a:t>الثاني </a:t>
            </a:r>
            <a:r>
              <a:rPr lang="ar-DZ" dirty="0" smtClean="0"/>
              <a:t>: تمييز الضبط الاداري عن غيره ممن صور الضبط الاخرى </a:t>
            </a:r>
          </a:p>
          <a:p>
            <a:pPr algn="r">
              <a:buNone/>
            </a:pPr>
            <a:r>
              <a:rPr lang="ar-DZ" dirty="0" smtClean="0"/>
              <a:t>- الخاتمة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DZ" sz="4000" b="1" u="sng" dirty="0" smtClean="0">
                <a:solidFill>
                  <a:srgbClr val="FF0000"/>
                </a:solidFill>
              </a:rPr>
              <a:t>- </a:t>
            </a:r>
            <a:r>
              <a:rPr lang="ar-DZ" sz="4000" b="1" u="sng" dirty="0" err="1" smtClean="0">
                <a:solidFill>
                  <a:srgbClr val="FF0000"/>
                </a:solidFill>
              </a:rPr>
              <a:t>مقدمة :</a:t>
            </a:r>
            <a:r>
              <a:rPr lang="ar-DZ" sz="4000" b="1" u="sng" dirty="0" smtClean="0">
                <a:solidFill>
                  <a:srgbClr val="FF0000"/>
                </a:solidFill>
              </a:rPr>
              <a:t> </a:t>
            </a:r>
            <a:endParaRPr lang="fr-FR" sz="4000" b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endParaRPr lang="ar-DZ" sz="3600" dirty="0" smtClean="0"/>
          </a:p>
          <a:p>
            <a:pPr algn="r">
              <a:buNone/>
            </a:pPr>
            <a:r>
              <a:rPr lang="ar-DZ" sz="3600" dirty="0" smtClean="0"/>
              <a:t>لو تركنا المبادرة الفردية دون تنظيم تعم الفوضى لذلك لابد من تنظيم هذا النشاط </a:t>
            </a:r>
            <a:r>
              <a:rPr lang="ar-DZ" sz="3600" dirty="0" err="1" smtClean="0"/>
              <a:t>الفردي </a:t>
            </a:r>
            <a:r>
              <a:rPr lang="ar-DZ" sz="3600" dirty="0" smtClean="0"/>
              <a:t>، على ان الذي يقوم بذلك هو </a:t>
            </a:r>
            <a:r>
              <a:rPr lang="ar-DZ" sz="3600" dirty="0" err="1" smtClean="0"/>
              <a:t>الضبط </a:t>
            </a:r>
            <a:r>
              <a:rPr lang="ar-DZ" sz="3600" dirty="0" smtClean="0"/>
              <a:t>( البوليس) </a:t>
            </a:r>
            <a:r>
              <a:rPr lang="ar-DZ" sz="3600" dirty="0" err="1" smtClean="0"/>
              <a:t>الاداري .</a:t>
            </a:r>
            <a:r>
              <a:rPr lang="ar-DZ" sz="3600" dirty="0" smtClean="0"/>
              <a:t> </a:t>
            </a:r>
            <a:r>
              <a:rPr lang="ar-DZ" sz="3600" dirty="0" err="1" smtClean="0"/>
              <a:t>فماهو</a:t>
            </a:r>
            <a:r>
              <a:rPr lang="ar-DZ" sz="3600" dirty="0" smtClean="0"/>
              <a:t> المقصود بوظيفة الضبط </a:t>
            </a:r>
            <a:r>
              <a:rPr lang="ar-DZ" sz="3600" dirty="0" err="1" smtClean="0"/>
              <a:t>الاداري ؟</a:t>
            </a:r>
            <a:r>
              <a:rPr lang="ar-DZ" sz="3600" dirty="0" smtClean="0"/>
              <a:t> </a:t>
            </a:r>
            <a:endParaRPr lang="fr-FR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DZ" sz="4000" b="1" u="sng" dirty="0" smtClean="0">
                <a:solidFill>
                  <a:srgbClr val="FF0000"/>
                </a:solidFill>
              </a:rPr>
              <a:t>- المطلب </a:t>
            </a:r>
            <a:r>
              <a:rPr lang="ar-DZ" sz="4000" b="1" u="sng" dirty="0" err="1" smtClean="0">
                <a:solidFill>
                  <a:srgbClr val="FF0000"/>
                </a:solidFill>
              </a:rPr>
              <a:t>الاول </a:t>
            </a:r>
            <a:r>
              <a:rPr lang="ar-DZ" sz="4000" b="1" u="sng" dirty="0" smtClean="0">
                <a:solidFill>
                  <a:srgbClr val="FF0000"/>
                </a:solidFill>
              </a:rPr>
              <a:t>: مفهوم الضبط الاداري و طبيعته </a:t>
            </a:r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467544" y="1052736"/>
          <a:ext cx="7457256" cy="5421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DZ" sz="4000" b="1" u="sng" dirty="0" smtClean="0">
                <a:solidFill>
                  <a:srgbClr val="FF0000"/>
                </a:solidFill>
              </a:rPr>
              <a:t>الفرع </a:t>
            </a:r>
            <a:r>
              <a:rPr lang="ar-DZ" sz="4000" b="1" u="sng" dirty="0" err="1" smtClean="0">
                <a:solidFill>
                  <a:srgbClr val="FF0000"/>
                </a:solidFill>
              </a:rPr>
              <a:t>الاول </a:t>
            </a:r>
            <a:r>
              <a:rPr lang="ar-DZ" sz="4000" b="1" u="sng" dirty="0" smtClean="0">
                <a:solidFill>
                  <a:srgbClr val="FF0000"/>
                </a:solidFill>
              </a:rPr>
              <a:t>: مفهوم الضبط الاداري </a:t>
            </a:r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/>
          <a:lstStyle/>
          <a:p>
            <a:pPr algn="r">
              <a:buNone/>
            </a:pPr>
            <a:r>
              <a:rPr lang="ar-DZ" dirty="0" smtClean="0"/>
              <a:t>مهما تعددت </a:t>
            </a:r>
            <a:r>
              <a:rPr lang="ar-DZ" dirty="0" err="1" smtClean="0"/>
              <a:t>التعاريف</a:t>
            </a:r>
            <a:r>
              <a:rPr lang="ar-DZ" dirty="0" smtClean="0"/>
              <a:t> الفقهية، </a:t>
            </a:r>
            <a:r>
              <a:rPr lang="ar-DZ" dirty="0" err="1" smtClean="0"/>
              <a:t>الا</a:t>
            </a:r>
            <a:r>
              <a:rPr lang="ar-DZ" dirty="0" smtClean="0"/>
              <a:t> انها اعتمدت على معيارين و </a:t>
            </a:r>
            <a:r>
              <a:rPr lang="ar-DZ" dirty="0" err="1" smtClean="0"/>
              <a:t>هما :</a:t>
            </a:r>
            <a:r>
              <a:rPr lang="ar-DZ" dirty="0" smtClean="0"/>
              <a:t> </a:t>
            </a:r>
          </a:p>
          <a:p>
            <a:pPr algn="r">
              <a:buNone/>
            </a:pPr>
            <a:r>
              <a:rPr lang="ar-DZ" dirty="0" smtClean="0">
                <a:solidFill>
                  <a:srgbClr val="0070C0"/>
                </a:solidFill>
              </a:rPr>
              <a:t>المعيار </a:t>
            </a:r>
            <a:r>
              <a:rPr lang="ar-DZ" dirty="0" err="1" smtClean="0">
                <a:solidFill>
                  <a:srgbClr val="0070C0"/>
                </a:solidFill>
              </a:rPr>
              <a:t>المادي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يقصد بالبوليس الاداري </a:t>
            </a:r>
            <a:r>
              <a:rPr lang="ar-DZ" dirty="0" smtClean="0">
                <a:solidFill>
                  <a:srgbClr val="FF0000"/>
                </a:solidFill>
              </a:rPr>
              <a:t>نشاط</a:t>
            </a:r>
            <a:r>
              <a:rPr lang="ar-DZ" dirty="0" smtClean="0"/>
              <a:t> الهيئات الادارية التي تهدف الى المحافظة على النظام </a:t>
            </a:r>
            <a:r>
              <a:rPr lang="ar-DZ" dirty="0" err="1" smtClean="0"/>
              <a:t>العام .</a:t>
            </a:r>
            <a:r>
              <a:rPr lang="ar-DZ" dirty="0" smtClean="0"/>
              <a:t> على انه لو استعملت عبارة الضبط الاداري لوحدها فالمقصود بذلك المعنى </a:t>
            </a:r>
            <a:r>
              <a:rPr lang="ar-DZ" dirty="0" err="1" smtClean="0"/>
              <a:t>المادي .</a:t>
            </a:r>
            <a:r>
              <a:rPr lang="ar-DZ" dirty="0" smtClean="0"/>
              <a:t> </a:t>
            </a:r>
          </a:p>
          <a:p>
            <a:pPr algn="r">
              <a:buNone/>
            </a:pPr>
            <a:r>
              <a:rPr lang="ar-DZ" dirty="0" smtClean="0">
                <a:solidFill>
                  <a:srgbClr val="0070C0"/>
                </a:solidFill>
              </a:rPr>
              <a:t>- المعيار </a:t>
            </a:r>
            <a:r>
              <a:rPr lang="ar-DZ" dirty="0" err="1" smtClean="0">
                <a:solidFill>
                  <a:srgbClr val="0070C0"/>
                </a:solidFill>
              </a:rPr>
              <a:t>العضوي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الذي يرتكز على </a:t>
            </a:r>
            <a:r>
              <a:rPr lang="ar-DZ" dirty="0" smtClean="0">
                <a:solidFill>
                  <a:srgbClr val="FF0000"/>
                </a:solidFill>
              </a:rPr>
              <a:t>الهيئة</a:t>
            </a:r>
            <a:r>
              <a:rPr lang="ar-DZ" dirty="0" smtClean="0"/>
              <a:t> التي تتولى </a:t>
            </a:r>
            <a:r>
              <a:rPr lang="ar-DZ" dirty="0" err="1" smtClean="0"/>
              <a:t>الضبط </a:t>
            </a:r>
            <a:r>
              <a:rPr lang="ar-DZ" dirty="0" smtClean="0"/>
              <a:t>، حيث يعرف على انه مجموعة الاشخاص المكلفين بذلك النشاط اي الذين يقومون</a:t>
            </a:r>
            <a:r>
              <a:rPr lang="ar-DZ" dirty="0" smtClean="0">
                <a:solidFill>
                  <a:srgbClr val="FF0000"/>
                </a:solidFill>
              </a:rPr>
              <a:t> بتنفيذ </a:t>
            </a:r>
            <a:r>
              <a:rPr lang="ar-DZ" dirty="0" smtClean="0"/>
              <a:t>الاجراءات المتعلقة بالمحافظة على النظام </a:t>
            </a:r>
            <a:r>
              <a:rPr lang="ar-DZ" dirty="0" err="1" smtClean="0"/>
              <a:t>العام .</a:t>
            </a:r>
            <a:r>
              <a:rPr lang="ar-DZ" dirty="0" smtClean="0"/>
              <a:t> </a:t>
            </a:r>
          </a:p>
          <a:p>
            <a:pPr algn="r">
              <a:buNone/>
            </a:pPr>
            <a:r>
              <a:rPr lang="ar-DZ" dirty="0" smtClean="0"/>
              <a:t>ان الذي </a:t>
            </a:r>
            <a:r>
              <a:rPr lang="ar-DZ" dirty="0" smtClean="0">
                <a:solidFill>
                  <a:srgbClr val="FF0000"/>
                </a:solidFill>
              </a:rPr>
              <a:t>يتخذ</a:t>
            </a:r>
            <a:r>
              <a:rPr lang="ar-DZ" dirty="0" smtClean="0"/>
              <a:t> القرار هو البوليس الاداري بالمفهوم </a:t>
            </a:r>
            <a:r>
              <a:rPr lang="ar-DZ" dirty="0" err="1" smtClean="0">
                <a:solidFill>
                  <a:srgbClr val="FF0000"/>
                </a:solidFill>
              </a:rPr>
              <a:t>المادي</a:t>
            </a:r>
            <a:r>
              <a:rPr lang="ar-DZ" dirty="0" err="1" smtClean="0"/>
              <a:t> .</a:t>
            </a:r>
            <a:r>
              <a:rPr lang="ar-DZ" dirty="0" smtClean="0"/>
              <a:t> </a:t>
            </a:r>
          </a:p>
          <a:p>
            <a:pPr algn="r">
              <a:buNone/>
            </a:pPr>
            <a:r>
              <a:rPr lang="ar-DZ" dirty="0" smtClean="0"/>
              <a:t>ان الذي </a:t>
            </a:r>
            <a:r>
              <a:rPr lang="ar-DZ" dirty="0" smtClean="0">
                <a:solidFill>
                  <a:srgbClr val="FF0000"/>
                </a:solidFill>
              </a:rPr>
              <a:t>ينفذ</a:t>
            </a:r>
            <a:r>
              <a:rPr lang="ar-DZ" dirty="0" smtClean="0"/>
              <a:t> القرار هو البوليس الاداري بالمعنى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err="1" smtClean="0">
                <a:solidFill>
                  <a:srgbClr val="FF0000"/>
                </a:solidFill>
              </a:rPr>
              <a:t>العضوي </a:t>
            </a:r>
            <a:r>
              <a:rPr lang="ar-DZ" dirty="0" err="1" smtClean="0"/>
              <a:t>.</a:t>
            </a:r>
            <a:r>
              <a:rPr lang="ar-DZ" dirty="0" smtClean="0"/>
              <a:t> </a:t>
            </a:r>
          </a:p>
          <a:p>
            <a:pPr algn="r">
              <a:buNone/>
            </a:pPr>
            <a:r>
              <a:rPr lang="ar-DZ" dirty="0" smtClean="0"/>
              <a:t>و عليه يمكن القول ان البوليس الاداري هو نشاط اداري يتمثل في فرض قيود على تصرفات الافراد من اجل المحافظة على النظام </a:t>
            </a:r>
            <a:r>
              <a:rPr lang="ar-DZ" dirty="0" err="1" smtClean="0"/>
              <a:t>العام .</a:t>
            </a:r>
            <a:r>
              <a:rPr lang="ar-DZ" dirty="0" smtClean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39552" y="404664"/>
            <a:ext cx="7704856" cy="6069288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يشترك</a:t>
            </a:r>
            <a:r>
              <a:rPr lang="ar-DZ" dirty="0" smtClean="0"/>
              <a:t> </a:t>
            </a:r>
            <a:r>
              <a:rPr lang="ar-DZ" dirty="0" smtClean="0">
                <a:solidFill>
                  <a:srgbClr val="FF0000"/>
                </a:solidFill>
              </a:rPr>
              <a:t>البوليس الاداري </a:t>
            </a:r>
            <a:r>
              <a:rPr lang="ar-DZ" dirty="0" smtClean="0"/>
              <a:t>مع </a:t>
            </a:r>
            <a:r>
              <a:rPr lang="ar-DZ" dirty="0" smtClean="0">
                <a:solidFill>
                  <a:srgbClr val="FF0000"/>
                </a:solidFill>
              </a:rPr>
              <a:t>المرفق العام </a:t>
            </a:r>
            <a:r>
              <a:rPr lang="ar-DZ" dirty="0" smtClean="0"/>
              <a:t>في كون كلاهما </a:t>
            </a:r>
            <a:r>
              <a:rPr lang="ar-DZ" dirty="0" smtClean="0">
                <a:solidFill>
                  <a:srgbClr val="FF0000"/>
                </a:solidFill>
              </a:rPr>
              <a:t>نشاط </a:t>
            </a:r>
            <a:r>
              <a:rPr lang="ar-DZ" dirty="0" err="1" smtClean="0">
                <a:solidFill>
                  <a:srgbClr val="FF0000"/>
                </a:solidFill>
              </a:rPr>
              <a:t>اداري </a:t>
            </a:r>
            <a:r>
              <a:rPr lang="ar-DZ" dirty="0" smtClean="0"/>
              <a:t>، اما </a:t>
            </a:r>
            <a:r>
              <a:rPr lang="ar-DZ" dirty="0" smtClean="0">
                <a:solidFill>
                  <a:srgbClr val="FF0000"/>
                </a:solidFill>
              </a:rPr>
              <a:t>الفرق</a:t>
            </a:r>
            <a:r>
              <a:rPr lang="ar-DZ" dirty="0" smtClean="0"/>
              <a:t> تقوم المرافق العامة بتقديم خدمات عامة قصد تحقيق المصلحة </a:t>
            </a:r>
            <a:r>
              <a:rPr lang="ar-DZ" dirty="0" err="1" smtClean="0"/>
              <a:t>العامة </a:t>
            </a:r>
            <a:r>
              <a:rPr lang="ar-DZ" dirty="0" smtClean="0"/>
              <a:t>، اما البوليس الاداري يقوم بتقييد نشاط الافراد من اجل المحافظة على النظام </a:t>
            </a:r>
            <a:r>
              <a:rPr lang="ar-DZ" dirty="0" err="1" smtClean="0"/>
              <a:t>العام .</a:t>
            </a:r>
            <a:r>
              <a:rPr lang="ar-DZ" dirty="0" smtClean="0"/>
              <a:t> </a:t>
            </a:r>
          </a:p>
          <a:p>
            <a:pPr algn="r">
              <a:buNone/>
            </a:pPr>
            <a:r>
              <a:rPr lang="ar-DZ" dirty="0" smtClean="0"/>
              <a:t>يتميز الضبط الاداري بعدة خصائص </a:t>
            </a:r>
            <a:r>
              <a:rPr lang="ar-DZ" dirty="0" err="1" smtClean="0"/>
              <a:t>اهمها :</a:t>
            </a:r>
            <a:r>
              <a:rPr lang="ar-DZ" dirty="0" smtClean="0"/>
              <a:t> </a:t>
            </a:r>
          </a:p>
          <a:p>
            <a:pPr algn="r">
              <a:buNone/>
            </a:pPr>
            <a:r>
              <a:rPr lang="ar-DZ" dirty="0" smtClean="0">
                <a:solidFill>
                  <a:srgbClr val="0070C0"/>
                </a:solidFill>
              </a:rPr>
              <a:t>- الصفة </a:t>
            </a:r>
            <a:r>
              <a:rPr lang="ar-DZ" dirty="0" err="1" smtClean="0">
                <a:solidFill>
                  <a:srgbClr val="0070C0"/>
                </a:solidFill>
              </a:rPr>
              <a:t>الانفرادية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يصدر </a:t>
            </a:r>
            <a:r>
              <a:rPr lang="ar-DZ" dirty="0" err="1" smtClean="0"/>
              <a:t>بالارادة</a:t>
            </a:r>
            <a:r>
              <a:rPr lang="ar-DZ" dirty="0" smtClean="0"/>
              <a:t> المنفردة </a:t>
            </a:r>
            <a:r>
              <a:rPr lang="ar-DZ" dirty="0" err="1" smtClean="0"/>
              <a:t>للادارة</a:t>
            </a:r>
            <a:r>
              <a:rPr lang="ar-DZ" dirty="0" smtClean="0"/>
              <a:t> </a:t>
            </a:r>
            <a:r>
              <a:rPr lang="ar-DZ" dirty="0" err="1" smtClean="0"/>
              <a:t>.</a:t>
            </a:r>
            <a:r>
              <a:rPr lang="ar-DZ" dirty="0" smtClean="0"/>
              <a:t> </a:t>
            </a:r>
          </a:p>
          <a:p>
            <a:pPr algn="r">
              <a:buFontTx/>
              <a:buChar char="-"/>
            </a:pPr>
            <a:r>
              <a:rPr lang="ar-DZ" dirty="0" smtClean="0">
                <a:solidFill>
                  <a:srgbClr val="0070C0"/>
                </a:solidFill>
              </a:rPr>
              <a:t>الصفة السيادية للضبط </a:t>
            </a:r>
            <a:r>
              <a:rPr lang="ar-DZ" dirty="0" err="1" smtClean="0">
                <a:solidFill>
                  <a:srgbClr val="0070C0"/>
                </a:solidFill>
              </a:rPr>
              <a:t>الاداري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هو مظهر من مظاهر امتيازات السلطة </a:t>
            </a:r>
            <a:r>
              <a:rPr lang="ar-DZ" dirty="0" err="1" smtClean="0"/>
              <a:t>العامة .</a:t>
            </a:r>
            <a:r>
              <a:rPr lang="ar-DZ" dirty="0" smtClean="0"/>
              <a:t> </a:t>
            </a:r>
          </a:p>
          <a:p>
            <a:pPr algn="r">
              <a:buFontTx/>
              <a:buChar char="-"/>
            </a:pPr>
            <a:r>
              <a:rPr lang="ar-DZ" dirty="0" smtClean="0">
                <a:solidFill>
                  <a:srgbClr val="0070C0"/>
                </a:solidFill>
              </a:rPr>
              <a:t>- الصفة الوقائية للضبط </a:t>
            </a:r>
            <a:r>
              <a:rPr lang="ar-DZ" dirty="0" err="1" smtClean="0">
                <a:solidFill>
                  <a:srgbClr val="0070C0"/>
                </a:solidFill>
              </a:rPr>
              <a:t>الاداري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الضبط الاداري ذو طابع وقائي حيث يسعى الى تفادي الخطر قبل </a:t>
            </a:r>
            <a:r>
              <a:rPr lang="ar-DZ" dirty="0" err="1" smtClean="0"/>
              <a:t>وقوعه </a:t>
            </a:r>
            <a:r>
              <a:rPr lang="ar-DZ" dirty="0" smtClean="0"/>
              <a:t>، مثلا منع التنقل و حظر التجوال لمنع تفشي </a:t>
            </a:r>
            <a:r>
              <a:rPr lang="ar-DZ" dirty="0" err="1" smtClean="0"/>
              <a:t>الوباء .</a:t>
            </a:r>
            <a:r>
              <a:rPr lang="ar-DZ" dirty="0" smtClean="0"/>
              <a:t> </a:t>
            </a:r>
          </a:p>
          <a:p>
            <a:pPr algn="r">
              <a:buFontTx/>
              <a:buChar char="-"/>
            </a:pPr>
            <a:r>
              <a:rPr lang="ar-DZ" dirty="0" smtClean="0">
                <a:solidFill>
                  <a:srgbClr val="0070C0"/>
                </a:solidFill>
              </a:rPr>
              <a:t>- الصفة التقديرية للضبط </a:t>
            </a:r>
            <a:r>
              <a:rPr lang="ar-DZ" dirty="0" err="1" smtClean="0">
                <a:solidFill>
                  <a:srgbClr val="0070C0"/>
                </a:solidFill>
              </a:rPr>
              <a:t>الاداري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تتمتع الادارة في مجال الضبط الاداري بقدر من الحرية في التصرف و اصدار </a:t>
            </a:r>
            <a:r>
              <a:rPr lang="ar-DZ" dirty="0" err="1" smtClean="0"/>
              <a:t>قراراتها .</a:t>
            </a:r>
            <a:r>
              <a:rPr lang="ar-DZ" dirty="0" smtClean="0"/>
              <a:t> </a:t>
            </a:r>
          </a:p>
          <a:p>
            <a:pPr algn="r">
              <a:buFontTx/>
              <a:buChar char="-"/>
            </a:pPr>
            <a:r>
              <a:rPr lang="ar-DZ" dirty="0" smtClean="0">
                <a:solidFill>
                  <a:srgbClr val="FF0000"/>
                </a:solidFill>
              </a:rPr>
              <a:t>- ملاحظة </a:t>
            </a:r>
            <a:r>
              <a:rPr lang="ar-DZ" dirty="0" err="1" smtClean="0">
                <a:solidFill>
                  <a:srgbClr val="FF0000"/>
                </a:solidFill>
              </a:rPr>
              <a:t>هامة </a:t>
            </a:r>
            <a:r>
              <a:rPr lang="ar-DZ" dirty="0" smtClean="0">
                <a:solidFill>
                  <a:srgbClr val="FF0000"/>
                </a:solidFill>
              </a:rPr>
              <a:t>: </a:t>
            </a:r>
            <a:r>
              <a:rPr lang="ar-DZ" dirty="0" smtClean="0"/>
              <a:t>البوليس الاداري يعتبر احتكارا مطلقا </a:t>
            </a:r>
            <a:r>
              <a:rPr lang="ar-DZ" dirty="0" err="1" smtClean="0"/>
              <a:t>للادارة</a:t>
            </a:r>
            <a:r>
              <a:rPr lang="ar-DZ" dirty="0" smtClean="0"/>
              <a:t> : اي ان الذي يمارسه هو السلطة التنفيذية فقط لذلك لا يجوز للخواص ممارسة هذا </a:t>
            </a:r>
            <a:r>
              <a:rPr lang="ar-DZ" dirty="0" err="1" smtClean="0"/>
              <a:t>النشاط </a:t>
            </a:r>
            <a:r>
              <a:rPr lang="ar-DZ" dirty="0" smtClean="0"/>
              <a:t>، كما انه لا </a:t>
            </a:r>
            <a:r>
              <a:rPr lang="ar-DZ" dirty="0" err="1" smtClean="0"/>
              <a:t>ييجوز</a:t>
            </a:r>
            <a:r>
              <a:rPr lang="ar-DZ" dirty="0" smtClean="0"/>
              <a:t> للدولة ان تتنازل </a:t>
            </a:r>
            <a:r>
              <a:rPr lang="ar-DZ" dirty="0" err="1" smtClean="0"/>
              <a:t>عنه .</a:t>
            </a:r>
            <a:r>
              <a:rPr lang="ar-DZ" dirty="0" smtClean="0"/>
              <a:t> 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DZ" sz="4000" b="1" u="sng" dirty="0" smtClean="0">
                <a:solidFill>
                  <a:srgbClr val="FF0000"/>
                </a:solidFill>
              </a:rPr>
              <a:t>الفرع </a:t>
            </a:r>
            <a:r>
              <a:rPr lang="ar-DZ" sz="4000" b="1" u="sng" dirty="0" err="1" smtClean="0">
                <a:solidFill>
                  <a:srgbClr val="FF0000"/>
                </a:solidFill>
              </a:rPr>
              <a:t>الثاني </a:t>
            </a:r>
            <a:r>
              <a:rPr lang="ar-DZ" sz="4000" b="1" u="sng" dirty="0" smtClean="0">
                <a:solidFill>
                  <a:srgbClr val="FF0000"/>
                </a:solidFill>
              </a:rPr>
              <a:t>: الطبيعة القانونية لسلطة الضبط الاداري</a:t>
            </a:r>
            <a:endParaRPr lang="fr-FR" sz="4000" b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/>
          <a:lstStyle/>
          <a:p>
            <a:pPr algn="r">
              <a:buNone/>
            </a:pPr>
            <a:r>
              <a:rPr lang="ar-DZ" dirty="0" smtClean="0"/>
              <a:t>    اختلفت الاراء الفقهية بشان طبيعة سلطة الضبط الاداري فيما اذا كانت ذات طبيعة قانونية </a:t>
            </a:r>
            <a:r>
              <a:rPr lang="ar-DZ" dirty="0" err="1" smtClean="0"/>
              <a:t>محايدة </a:t>
            </a:r>
            <a:r>
              <a:rPr lang="ar-DZ" dirty="0" smtClean="0"/>
              <a:t>( اولا</a:t>
            </a:r>
            <a:r>
              <a:rPr lang="ar-DZ" dirty="0" err="1" smtClean="0"/>
              <a:t>) </a:t>
            </a:r>
            <a:r>
              <a:rPr lang="ar-DZ" dirty="0" smtClean="0"/>
              <a:t>، او ذات طبيعة </a:t>
            </a:r>
            <a:r>
              <a:rPr lang="ar-DZ" dirty="0" err="1" smtClean="0"/>
              <a:t>سياسية </a:t>
            </a:r>
            <a:r>
              <a:rPr lang="ar-DZ" dirty="0" smtClean="0"/>
              <a:t>( </a:t>
            </a:r>
            <a:r>
              <a:rPr lang="ar-DZ" dirty="0" err="1" smtClean="0"/>
              <a:t>ثانيا )</a:t>
            </a:r>
            <a:r>
              <a:rPr lang="ar-DZ" dirty="0" smtClean="0"/>
              <a:t> </a:t>
            </a:r>
          </a:p>
          <a:p>
            <a:pPr algn="r">
              <a:buFontTx/>
              <a:buChar char="-"/>
            </a:pPr>
            <a:r>
              <a:rPr lang="ar-DZ" dirty="0" smtClean="0">
                <a:solidFill>
                  <a:srgbClr val="0070C0"/>
                </a:solidFill>
              </a:rPr>
              <a:t>الضبط الاداري ذو طبيعة قانونية </a:t>
            </a:r>
            <a:r>
              <a:rPr lang="ar-DZ" dirty="0" err="1" smtClean="0">
                <a:solidFill>
                  <a:srgbClr val="0070C0"/>
                </a:solidFill>
              </a:rPr>
              <a:t>محايدة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بمعنى انه لا يخضع للسياسة و لا يرتبط بفلسفة سياسية </a:t>
            </a:r>
            <a:r>
              <a:rPr lang="ar-DZ" dirty="0" err="1" smtClean="0"/>
              <a:t>معينة .</a:t>
            </a:r>
            <a:r>
              <a:rPr lang="ar-DZ" dirty="0" smtClean="0"/>
              <a:t> فالمفروض ان هيئات الضبط اثناء </a:t>
            </a:r>
            <a:r>
              <a:rPr lang="ar-DZ" dirty="0" err="1" smtClean="0"/>
              <a:t>قيامها</a:t>
            </a:r>
            <a:r>
              <a:rPr lang="ar-DZ" dirty="0" smtClean="0"/>
              <a:t> بوظيفة الضبط تضع في الاساس مسالة كيفية السماح </a:t>
            </a:r>
            <a:r>
              <a:rPr lang="ar-DZ" dirty="0" err="1" smtClean="0"/>
              <a:t>للافراد</a:t>
            </a:r>
            <a:r>
              <a:rPr lang="ar-DZ" dirty="0" smtClean="0"/>
              <a:t> بممارسة الحريات دون الاخلال بالنظام </a:t>
            </a:r>
            <a:r>
              <a:rPr lang="ar-DZ" dirty="0" err="1" smtClean="0"/>
              <a:t>العام </a:t>
            </a:r>
            <a:r>
              <a:rPr lang="ar-DZ" dirty="0" smtClean="0"/>
              <a:t>، و يجب ان تخضع كل تدابير و اجراءات الضبط الاداري </a:t>
            </a:r>
            <a:r>
              <a:rPr lang="ar-DZ" dirty="0" err="1" smtClean="0"/>
              <a:t>للقانون .</a:t>
            </a:r>
            <a:r>
              <a:rPr lang="ar-DZ" dirty="0" smtClean="0"/>
              <a:t> </a:t>
            </a:r>
          </a:p>
          <a:p>
            <a:pPr algn="r">
              <a:buFontTx/>
              <a:buChar char="-"/>
            </a:pPr>
            <a:r>
              <a:rPr lang="ar-DZ" dirty="0" smtClean="0">
                <a:solidFill>
                  <a:srgbClr val="0070C0"/>
                </a:solidFill>
              </a:rPr>
              <a:t>الضبط الاداري ذو طبيعة </a:t>
            </a:r>
            <a:r>
              <a:rPr lang="ar-DZ" dirty="0" err="1" smtClean="0">
                <a:solidFill>
                  <a:srgbClr val="0070C0"/>
                </a:solidFill>
              </a:rPr>
              <a:t>سياسية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ذهب البعض الى القول ان سلطة الضبط سلطة لا تتجرد من الطابع السياسي فالنظام العام في حقيقته و جوهره فكرة سياسية و اجتماعية و لذلك فان الكثير من القيود التي تكبل الحريات قد انبعثت من فكرة  </a:t>
            </a:r>
          </a:p>
          <a:p>
            <a:pPr algn="r">
              <a:buNone/>
            </a:pPr>
            <a:r>
              <a:rPr lang="ar-DZ" dirty="0" smtClean="0"/>
              <a:t>سياسية و اجتماعية و التي يدعى انها مفروضة لوقاية النظام </a:t>
            </a:r>
            <a:r>
              <a:rPr lang="ar-DZ" dirty="0" err="1" smtClean="0"/>
              <a:t>العام .</a:t>
            </a:r>
            <a:r>
              <a:rPr lang="ar-DZ" dirty="0" smtClean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003232" cy="5997280"/>
          </a:xfrm>
        </p:spPr>
        <p:txBody>
          <a:bodyPr/>
          <a:lstStyle/>
          <a:p>
            <a:pPr>
              <a:buNone/>
            </a:pPr>
            <a:r>
              <a:rPr lang="ar-DZ" dirty="0" smtClean="0"/>
              <a:t>و الرأي الراجح هو الاتجاه الاول على اعتبار انه يمثل الطبيعة الصحيحة و السليمة </a:t>
            </a:r>
            <a:r>
              <a:rPr lang="ar-DZ" dirty="0" err="1" smtClean="0"/>
              <a:t>للضبط </a:t>
            </a:r>
            <a:r>
              <a:rPr lang="ar-DZ" dirty="0" smtClean="0"/>
              <a:t>، اما الاتجاه </a:t>
            </a:r>
            <a:r>
              <a:rPr lang="ar-DZ" dirty="0" err="1" smtClean="0"/>
              <a:t>الثاني </a:t>
            </a:r>
            <a:r>
              <a:rPr lang="ar-DZ" dirty="0" smtClean="0"/>
              <a:t>– الذي يمثل الواقع العملي لبعض </a:t>
            </a:r>
            <a:r>
              <a:rPr lang="ar-DZ" dirty="0" err="1" smtClean="0"/>
              <a:t>الدول </a:t>
            </a:r>
            <a:r>
              <a:rPr lang="ar-DZ" dirty="0" smtClean="0"/>
              <a:t>– فانه يؤدي الى التضييق الى على الحريات و خنقها بذريعة المحافظة على النظام </a:t>
            </a:r>
            <a:r>
              <a:rPr lang="ar-DZ" dirty="0" err="1" smtClean="0"/>
              <a:t>العام .</a:t>
            </a:r>
            <a:r>
              <a:rPr lang="ar-DZ" dirty="0" smtClean="0"/>
              <a:t>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7467600" cy="864096"/>
          </a:xfrm>
        </p:spPr>
        <p:txBody>
          <a:bodyPr>
            <a:normAutofit fontScale="90000"/>
          </a:bodyPr>
          <a:lstStyle/>
          <a:p>
            <a:pPr algn="r"/>
            <a:r>
              <a:rPr lang="ar-DZ" sz="3600" b="1" u="sng" dirty="0" smtClean="0">
                <a:solidFill>
                  <a:srgbClr val="FF0000"/>
                </a:solidFill>
              </a:rPr>
              <a:t>- المطلب </a:t>
            </a:r>
            <a:r>
              <a:rPr lang="ar-DZ" sz="3600" b="1" u="sng" dirty="0" err="1" smtClean="0">
                <a:solidFill>
                  <a:srgbClr val="FF0000"/>
                </a:solidFill>
              </a:rPr>
              <a:t>الثاني </a:t>
            </a:r>
            <a:r>
              <a:rPr lang="ar-DZ" sz="3600" b="1" u="sng" dirty="0" smtClean="0">
                <a:solidFill>
                  <a:srgbClr val="FF0000"/>
                </a:solidFill>
              </a:rPr>
              <a:t>: انواع الضبط الاداري و تمييزه عن غيره من صور الضبط الاخرى </a:t>
            </a:r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100</TotalTime>
  <Words>968</Words>
  <Application>Microsoft Office PowerPoint</Application>
  <PresentationFormat>Affichage à l'écran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Oriel</vt:lpstr>
      <vt:lpstr>ماهية الضبط الاداري</vt:lpstr>
      <vt:lpstr>- خطة البحث : </vt:lpstr>
      <vt:lpstr>- مقدمة : </vt:lpstr>
      <vt:lpstr>- المطلب الاول : مفهوم الضبط الاداري و طبيعته  </vt:lpstr>
      <vt:lpstr>الفرع الاول : مفهوم الضبط الاداري  </vt:lpstr>
      <vt:lpstr>Diapositive 6</vt:lpstr>
      <vt:lpstr>الفرع الثاني : الطبيعة القانونية لسلطة الضبط الاداري</vt:lpstr>
      <vt:lpstr>Diapositive 8</vt:lpstr>
      <vt:lpstr>- المطلب الثاني : انواع الضبط الاداري و تمييزه عن غيره من صور الضبط الاخرى  </vt:lpstr>
      <vt:lpstr>الفرع الاول : انواع الضبط الاداري  </vt:lpstr>
      <vt:lpstr>الفرع الثاني : تمييز الضبط الاداري عن غيره ممن صور الضبط الاخرى  </vt:lpstr>
      <vt:lpstr>Diapositive 12</vt:lpstr>
      <vt:lpstr>- الخاتمة: 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ماهية الضبط الاداري</dc:title>
  <dc:creator>hp</dc:creator>
  <cp:lastModifiedBy>hp</cp:lastModifiedBy>
  <cp:revision>4</cp:revision>
  <dcterms:created xsi:type="dcterms:W3CDTF">2020-03-29T16:32:45Z</dcterms:created>
  <dcterms:modified xsi:type="dcterms:W3CDTF">2020-03-30T18:45:14Z</dcterms:modified>
</cp:coreProperties>
</file>