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6" r:id="rId2"/>
    <p:sldId id="300" r:id="rId3"/>
    <p:sldId id="287" r:id="rId4"/>
    <p:sldId id="321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15" r:id="rId18"/>
    <p:sldId id="310" r:id="rId19"/>
    <p:sldId id="311" r:id="rId20"/>
    <p:sldId id="312" r:id="rId21"/>
    <p:sldId id="313" r:id="rId22"/>
    <p:sldId id="314" r:id="rId23"/>
    <p:sldId id="265" r:id="rId24"/>
    <p:sldId id="266" r:id="rId25"/>
    <p:sldId id="267" r:id="rId26"/>
    <p:sldId id="268" r:id="rId27"/>
    <p:sldId id="269" r:id="rId28"/>
    <p:sldId id="316" r:id="rId29"/>
    <p:sldId id="309" r:id="rId30"/>
    <p:sldId id="301" r:id="rId31"/>
    <p:sldId id="302" r:id="rId32"/>
    <p:sldId id="303" r:id="rId33"/>
    <p:sldId id="304" r:id="rId34"/>
    <p:sldId id="305" r:id="rId35"/>
    <p:sldId id="306" r:id="rId36"/>
    <p:sldId id="322" r:id="rId37"/>
    <p:sldId id="323" r:id="rId38"/>
    <p:sldId id="324" r:id="rId39"/>
    <p:sldId id="307" r:id="rId40"/>
    <p:sldId id="308" r:id="rId41"/>
    <p:sldId id="286" r:id="rId42"/>
    <p:sldId id="317" r:id="rId43"/>
    <p:sldId id="318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2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E232D-8684-4A57-939B-61B31F442AFF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A35E9-96EF-4BCF-B500-BD529C8622A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48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754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508ACB-7A4D-414E-80AF-AAD75ED8049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8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70539-CE35-4DBC-814C-3BFD5646A81D}" type="datetimeFigureOut">
              <a:rPr lang="fr-FR" smtClean="0"/>
              <a:pPr/>
              <a:t>20/12/2023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F768-E559-44FF-99DD-99E7A04DD8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http://airborne.geophysicsgpr.com/wp-content/uploads/sites/8/2015/07/P1020205_WEB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airborne.geophysicsgpr.com/wp-content/uploads/sites/8/2015/07/M11128_TMF_prelim_avion-Copy.jpg" TargetMode="Externa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49072" y="32640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Méthodes de prospection Géophysique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sz="18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Année </a:t>
            </a:r>
            <a:r>
              <a:rPr lang="fr-FR" sz="18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universitaire </a:t>
            </a:r>
            <a:r>
              <a:rPr lang="fr-FR" sz="18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2023/2024</a:t>
            </a:r>
            <a:endParaRPr sz="1800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88248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UNIVERSITÉ ABOU BEKR BELKAÏD- TLEMCEN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Faculté des Sciences de la Nature et de la Vie et Sciences de la Terre et de l’Univers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M2 Géo-Ressources Professionnel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4970585"/>
            <a:ext cx="53559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Responsable de la matière</a:t>
            </a:r>
            <a:r>
              <a:rPr kumimoji="0" lang="fr-FR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Dr. BOUYAHIAOUI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27" name="Picture 3" descr="Fichier:Logo-Univ Tlemcen.png — Wikipé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8798" y="1061798"/>
            <a:ext cx="1125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re 8"/>
          <p:cNvSpPr txBox="1">
            <a:spLocks noGrp="1"/>
          </p:cNvSpPr>
          <p:nvPr>
            <p:ph type="title"/>
          </p:nvPr>
        </p:nvSpPr>
        <p:spPr>
          <a:xfrm>
            <a:off x="1592787" y="553750"/>
            <a:ext cx="595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-36512" y="1340768"/>
            <a:ext cx="9144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/>
              <a:t>    Géomagnétisme </a:t>
            </a:r>
            <a:r>
              <a:rPr lang="fr-FR" sz="3200" dirty="0">
                <a:sym typeface="Wingdings" pitchFamily="2" charset="2"/>
              </a:rPr>
              <a:t> </a:t>
            </a:r>
            <a:r>
              <a:rPr lang="fr-FR" sz="3200" dirty="0"/>
              <a:t>Magnétisme terrestre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fr-FR" sz="3200" dirty="0"/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Constitué par l’ensemble phénomènes magnétiques liés au globe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Changement permanent;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>
                <a:solidFill>
                  <a:srgbClr val="FF0000"/>
                </a:solidFill>
              </a:rPr>
              <a:t>Créé par des mouvements de magma à l’intérieur du noyau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Il forme une enveloppe protégeant la Terre du vent solaire.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2411760" y="2060848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sun&amp;earth_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87" y="1844824"/>
            <a:ext cx="4796953" cy="4038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8"/>
          <p:cNvSpPr txBox="1">
            <a:spLocks noGrp="1"/>
          </p:cNvSpPr>
          <p:nvPr>
            <p:ph type="title"/>
          </p:nvPr>
        </p:nvSpPr>
        <p:spPr>
          <a:xfrm>
            <a:off x="457200" y="4462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  <p:sp>
        <p:nvSpPr>
          <p:cNvPr id="8" name="Titre 8"/>
          <p:cNvSpPr txBox="1">
            <a:spLocks/>
          </p:cNvSpPr>
          <p:nvPr/>
        </p:nvSpPr>
        <p:spPr>
          <a:xfrm>
            <a:off x="0" y="1659572"/>
            <a:ext cx="3491880" cy="37856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 magnétisme est provoqué par le mouvement du magma métallique dans</a:t>
            </a:r>
            <a:r>
              <a:rPr kumimoji="0" lang="fr-FR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le noyau externe liquide (2200km d’épaisseur) qui tourne autour du noyau interne solide (1300km rayon).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Gigantesque aimant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M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7665"/>
          <a:stretch>
            <a:fillRect/>
          </a:stretch>
        </p:blipFill>
        <p:spPr>
          <a:xfrm>
            <a:off x="2554954" y="775245"/>
            <a:ext cx="4897366" cy="4525963"/>
          </a:xfrm>
        </p:spPr>
      </p:pic>
      <p:sp>
        <p:nvSpPr>
          <p:cNvPr id="5" name="Titre 8"/>
          <p:cNvSpPr txBox="1">
            <a:spLocks/>
          </p:cNvSpPr>
          <p:nvPr/>
        </p:nvSpPr>
        <p:spPr>
          <a:xfrm>
            <a:off x="1475656" y="5325015"/>
            <a:ext cx="6912768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2400" dirty="0"/>
              <a:t>Illustration du champ magnétique terrestre. C’est un champ dipolaire, incliné d'environ 10° par rapport à l'axe de rotation de la Terre.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itre 8"/>
          <p:cNvSpPr txBox="1">
            <a:spLocks noGrp="1"/>
          </p:cNvSpPr>
          <p:nvPr>
            <p:ph type="title"/>
          </p:nvPr>
        </p:nvSpPr>
        <p:spPr>
          <a:xfrm>
            <a:off x="457200" y="4462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re 8"/>
          <p:cNvSpPr txBox="1">
            <a:spLocks noGrp="1"/>
          </p:cNvSpPr>
          <p:nvPr>
            <p:ph type="title"/>
          </p:nvPr>
        </p:nvSpPr>
        <p:spPr>
          <a:xfrm>
            <a:off x="1592787" y="553750"/>
            <a:ext cx="595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-36512" y="1340768"/>
            <a:ext cx="9144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/>
              <a:t>    Géomagnétisme </a:t>
            </a:r>
            <a:r>
              <a:rPr lang="fr-FR" sz="3200" dirty="0">
                <a:sym typeface="Wingdings" pitchFamily="2" charset="2"/>
              </a:rPr>
              <a:t> </a:t>
            </a:r>
            <a:r>
              <a:rPr lang="fr-FR" sz="3200" dirty="0"/>
              <a:t>Magnétisme terrestre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fr-FR" sz="3200" dirty="0"/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Constitué par l’ensemble phénomènes magnétiques liés au globe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Changement permanent;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Créé par des mouvements de magma à l’intérieur du noyau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>
                <a:solidFill>
                  <a:srgbClr val="FF0000"/>
                </a:solidFill>
              </a:rPr>
              <a:t>Il forme une enveloppe protégeant la Terre du vent solaire.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2411760" y="2060848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gnétosphère terrest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2190" y="2892077"/>
            <a:ext cx="6799619" cy="3417243"/>
          </a:xfrm>
        </p:spPr>
      </p:pic>
      <p:sp>
        <p:nvSpPr>
          <p:cNvPr id="5" name="Titre 8"/>
          <p:cNvSpPr txBox="1">
            <a:spLocks/>
          </p:cNvSpPr>
          <p:nvPr/>
        </p:nvSpPr>
        <p:spPr>
          <a:xfrm>
            <a:off x="0" y="1005696"/>
            <a:ext cx="9144000" cy="16312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R="0" lvl="0" indent="3587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 vent solaire balaye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les lignes de champ terrestre 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 une cavité: « La magnétosphère »;</a:t>
            </a:r>
          </a:p>
          <a:p>
            <a:pPr marR="0" lvl="0" indent="3587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aseline="0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Elle est aplatie du côté jour et prend une forme</a:t>
            </a:r>
            <a:r>
              <a:rPr lang="fr-FR" sz="2000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allongée (millions km) dans la direction opposée au Soleil  queue géomagnétique;</a:t>
            </a:r>
          </a:p>
          <a:p>
            <a:pPr marR="0" lvl="0" indent="3587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La magnétosphère  protège notre planète des émanations solaires;</a:t>
            </a:r>
          </a:p>
        </p:txBody>
      </p:sp>
      <p:sp>
        <p:nvSpPr>
          <p:cNvPr id="7" name="Titre 8"/>
          <p:cNvSpPr txBox="1">
            <a:spLocks noGrp="1"/>
          </p:cNvSpPr>
          <p:nvPr>
            <p:ph type="title"/>
          </p:nvPr>
        </p:nvSpPr>
        <p:spPr>
          <a:xfrm>
            <a:off x="457200" y="15766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72560" cy="615475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4000" dirty="0">
                <a:latin typeface="Aharoni" pitchFamily="2" charset="-79"/>
                <a:cs typeface="Aharoni" pitchFamily="2" charset="-79"/>
              </a:rPr>
              <a:t>le champ principal change très lentement </a:t>
            </a:r>
            <a:r>
              <a:rPr lang="fr-FR" sz="4000" dirty="0">
                <a:latin typeface="Aharoni" pitchFamily="2" charset="-79"/>
                <a:cs typeface="Aharoni" pitchFamily="2" charset="-79"/>
                <a:sym typeface="Wingdings" pitchFamily="2" charset="2"/>
              </a:rPr>
              <a:t></a:t>
            </a:r>
            <a:r>
              <a:rPr lang="fr-FR" sz="4000" dirty="0">
                <a:latin typeface="Aharoni" pitchFamily="2" charset="-79"/>
                <a:cs typeface="Aharoni" pitchFamily="2" charset="-79"/>
              </a:rPr>
              <a:t> </a:t>
            </a:r>
            <a:r>
              <a:rPr lang="fr-FR" sz="40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variations séculaire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 champ d’aimantation est constant</a:t>
            </a:r>
            <a:r>
              <a:rPr lang="fr-FR" sz="4000" dirty="0">
                <a:latin typeface="Aharoni" pitchFamily="2" charset="-79"/>
                <a:cs typeface="Aharoni" pitchFamily="2" charset="-79"/>
              </a:rPr>
              <a:t/>
            </a:r>
            <a:br>
              <a:rPr lang="fr-FR" sz="4000" dirty="0">
                <a:latin typeface="Aharoni" pitchFamily="2" charset="-79"/>
                <a:cs typeface="Aharoni" pitchFamily="2" charset="-79"/>
              </a:rPr>
            </a:br>
            <a:r>
              <a:rPr lang="fr-FR" sz="4000" dirty="0">
                <a:latin typeface="Aharoni" pitchFamily="2" charset="-79"/>
                <a:cs typeface="Aharoni" pitchFamily="2" charset="-79"/>
              </a:rPr>
              <a:t/>
            </a:r>
            <a:br>
              <a:rPr lang="fr-FR" sz="4000" dirty="0">
                <a:latin typeface="Aharoni" pitchFamily="2" charset="-79"/>
                <a:cs typeface="Aharoni" pitchFamily="2" charset="-79"/>
              </a:rPr>
            </a:br>
            <a:r>
              <a:rPr lang="fr-FR" sz="4000" dirty="0">
                <a:latin typeface="Aharoni" pitchFamily="2" charset="-79"/>
                <a:cs typeface="Aharoni" pitchFamily="2" charset="-79"/>
              </a:rPr>
              <a:t/>
            </a:r>
            <a:br>
              <a:rPr lang="fr-FR" sz="4000" dirty="0">
                <a:latin typeface="Aharoni" pitchFamily="2" charset="-79"/>
                <a:cs typeface="Aharoni" pitchFamily="2" charset="-79"/>
              </a:rPr>
            </a:br>
            <a:r>
              <a:rPr lang="fr-FR" sz="3600" dirty="0">
                <a:latin typeface="Aharoni" pitchFamily="2" charset="-79"/>
                <a:cs typeface="Aharoni" pitchFamily="2" charset="-79"/>
              </a:rPr>
              <a:t>les variations transitoires du champ magnétique terrestre sont </a:t>
            </a:r>
            <a:r>
              <a:rPr lang="fr-FR" sz="36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essentiellement  dues aux sources externes ionosphériques et magnétosphériques</a:t>
            </a:r>
            <a:r>
              <a:rPr lang="fr-FR" sz="3600" dirty="0">
                <a:latin typeface="Aharoni" pitchFamily="2" charset="-79"/>
                <a:cs typeface="Aharoni" pitchFamily="2" charset="-79"/>
              </a:rPr>
              <a:t/>
            </a:r>
            <a:br>
              <a:rPr lang="fr-FR" sz="3600" dirty="0">
                <a:latin typeface="Aharoni" pitchFamily="2" charset="-79"/>
                <a:cs typeface="Aharoni" pitchFamily="2" charset="-79"/>
              </a:rPr>
            </a:br>
            <a:r>
              <a:rPr lang="fr-FR" sz="3600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600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600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600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4D9D-284B-48C9-AB2D-F51FD5E874CF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Titre 8"/>
          <p:cNvSpPr txBox="1">
            <a:spLocks/>
          </p:cNvSpPr>
          <p:nvPr/>
        </p:nvSpPr>
        <p:spPr>
          <a:xfrm>
            <a:off x="1592787" y="85855"/>
            <a:ext cx="5958426" cy="58477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CHAMP MAGNETIQUE TERRESTRE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04" y="188640"/>
            <a:ext cx="9000000" cy="621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000000" cy="619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96" y="116632"/>
            <a:ext cx="9000000" cy="644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" y="188640"/>
            <a:ext cx="9000000" cy="641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Introduction au Géomagnétisme</a:t>
            </a:r>
          </a:p>
        </p:txBody>
      </p:sp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9000000" cy="64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32656"/>
            <a:ext cx="9000000" cy="614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000000" cy="650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" y="404664"/>
            <a:ext cx="9000000" cy="607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" y="548680"/>
            <a:ext cx="9000000" cy="588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2656"/>
            <a:ext cx="9000000" cy="61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000000" cy="632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0000" cy="654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2795"/>
          <a:stretch>
            <a:fillRect/>
          </a:stretch>
        </p:blipFill>
        <p:spPr bwMode="auto">
          <a:xfrm>
            <a:off x="144000" y="332656"/>
            <a:ext cx="8748480" cy="625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dirty="0">
                <a:latin typeface="Times New Roman" pitchFamily="18" charset="0"/>
                <a:ea typeface="+mj-ea"/>
                <a:cs typeface="Times New Roman" pitchFamily="18" charset="0"/>
              </a:rPr>
              <a:t>En  Algérie…….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re 8"/>
          <p:cNvSpPr txBox="1">
            <a:spLocks noGrp="1"/>
          </p:cNvSpPr>
          <p:nvPr>
            <p:ph type="title"/>
          </p:nvPr>
        </p:nvSpPr>
        <p:spPr>
          <a:xfrm>
            <a:off x="1592787" y="553750"/>
            <a:ext cx="595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-36512" y="1340768"/>
            <a:ext cx="9144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/>
              <a:t>    Géomagnétisme </a:t>
            </a:r>
            <a:r>
              <a:rPr lang="fr-FR" sz="3200" dirty="0">
                <a:sym typeface="Wingdings" pitchFamily="2" charset="2"/>
              </a:rPr>
              <a:t> </a:t>
            </a:r>
            <a:r>
              <a:rPr lang="fr-FR" sz="3200" dirty="0"/>
              <a:t>Magnétisme terrestre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fr-FR" sz="3200" dirty="0"/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>
                <a:solidFill>
                  <a:srgbClr val="FF0000"/>
                </a:solidFill>
              </a:rPr>
              <a:t>Constitué par l’ensemble phénomènes magnétiques liés au globe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Changement permanent;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Créé par des mouvements de magma à l’intérieur du noyau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Il forme une enveloppe protégeant la Terre du vent solaire.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2411760" y="1988840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832648"/>
          </a:xfrm>
        </p:spPr>
        <p:txBody>
          <a:bodyPr>
            <a:noAutofit/>
          </a:bodyPr>
          <a:lstStyle/>
          <a:p>
            <a:pPr algn="just"/>
            <a:r>
              <a:rPr lang="fr-FR" altLang="fr-FR" dirty="0">
                <a:latin typeface="Arial" pitchFamily="34" charset="0"/>
                <a:cs typeface="Arial" pitchFamily="34" charset="0"/>
              </a:rPr>
              <a:t>1808 :  1</a:t>
            </a:r>
            <a:r>
              <a:rPr lang="fr-FR" altLang="fr-FR" baseline="30000" dirty="0">
                <a:latin typeface="Arial" pitchFamily="34" charset="0"/>
                <a:cs typeface="Arial" pitchFamily="34" charset="0"/>
              </a:rPr>
              <a:t>ière</a:t>
            </a:r>
            <a:r>
              <a:rPr lang="fr-FR" altLang="fr-FR" dirty="0">
                <a:latin typeface="Arial" pitchFamily="34" charset="0"/>
                <a:cs typeface="Arial" pitchFamily="34" charset="0"/>
              </a:rPr>
              <a:t> mesure de la déclinaison à Alger</a:t>
            </a:r>
          </a:p>
          <a:p>
            <a:pPr algn="just">
              <a:buNone/>
            </a:pPr>
            <a:endParaRPr lang="fr-FR" altLang="fr-FR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>
                <a:latin typeface="Arial" pitchFamily="34" charset="0"/>
                <a:cs typeface="Arial" pitchFamily="34" charset="0"/>
              </a:rPr>
              <a:t>1932 : Création de l’observatoire de TAMANRASSET</a:t>
            </a:r>
          </a:p>
          <a:p>
            <a:pPr algn="just"/>
            <a:endParaRPr lang="fr-FR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>
                <a:latin typeface="Arial" pitchFamily="34" charset="0"/>
                <a:cs typeface="Arial" pitchFamily="34" charset="0"/>
              </a:rPr>
              <a:t>1954 : Création de l’observatoire de Médéa</a:t>
            </a:r>
          </a:p>
          <a:p>
            <a:pPr algn="just"/>
            <a:endParaRPr lang="fr-FR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1989 </a:t>
            </a:r>
            <a:r>
              <a:rPr lang="fr-FR" altLang="fr-FR" dirty="0">
                <a:latin typeface="Arial" pitchFamily="34" charset="0"/>
                <a:cs typeface="Arial" pitchFamily="34" charset="0"/>
              </a:rPr>
              <a:t>1</a:t>
            </a:r>
            <a:r>
              <a:rPr lang="fr-FR" altLang="fr-FR" baseline="30000" dirty="0">
                <a:latin typeface="Arial" pitchFamily="34" charset="0"/>
                <a:cs typeface="Arial" pitchFamily="34" charset="0"/>
              </a:rPr>
              <a:t>ière </a:t>
            </a:r>
            <a:r>
              <a:rPr lang="fr-F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réseau de répétition magnétique (CRAAG)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35580"/>
            <a:ext cx="6120000" cy="547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51520" y="260648"/>
            <a:ext cx="87129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>
                <a:latin typeface="Arial" pitchFamily="34" charset="0"/>
                <a:cs typeface="Arial" pitchFamily="34" charset="0"/>
              </a:rPr>
              <a:t>Premières carte de Déclinaison et Inclinaison Magnétiques 1</a:t>
            </a:r>
            <a:r>
              <a:rPr lang="fr-FR" sz="2600" baseline="30000" dirty="0">
                <a:latin typeface="Arial" pitchFamily="34" charset="0"/>
                <a:cs typeface="Arial" pitchFamily="34" charset="0"/>
              </a:rPr>
              <a:t>er</a:t>
            </a:r>
            <a:r>
              <a:rPr lang="fr-FR" sz="2600" dirty="0">
                <a:latin typeface="Arial" pitchFamily="34" charset="0"/>
                <a:cs typeface="Arial" pitchFamily="34" charset="0"/>
              </a:rPr>
              <a:t> Janvier 1888 (32 Mesures entre 1883-1888)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9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200000" cy="570616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131840" y="6104909"/>
            <a:ext cx="3672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>
                <a:latin typeface="Arial" pitchFamily="34" charset="0"/>
                <a:cs typeface="Arial" pitchFamily="34" charset="0"/>
              </a:rPr>
              <a:t>Champ Total (F): 1997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D9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200000" cy="569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619672" y="6104909"/>
            <a:ext cx="5976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>
                <a:latin typeface="Arial" pitchFamily="34" charset="0"/>
                <a:cs typeface="Arial" pitchFamily="34" charset="0"/>
              </a:rPr>
              <a:t>Déclinaison magnétique (D): 1997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619672" y="6104909"/>
            <a:ext cx="5976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>
                <a:latin typeface="Arial" pitchFamily="34" charset="0"/>
                <a:cs typeface="Arial" pitchFamily="34" charset="0"/>
              </a:rPr>
              <a:t>Inclinaison magnétique (D): 1997</a:t>
            </a:r>
          </a:p>
        </p:txBody>
      </p:sp>
      <p:pic>
        <p:nvPicPr>
          <p:cNvPr id="8" name="Picture 10" descr="I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200000" cy="569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40" b="1730"/>
          <a:stretch>
            <a:fillRect/>
          </a:stretch>
        </p:blipFill>
        <p:spPr bwMode="auto">
          <a:xfrm>
            <a:off x="1115616" y="260648"/>
            <a:ext cx="6480000" cy="613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75656" y="6176917"/>
            <a:ext cx="66967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600" dirty="0">
                <a:latin typeface="Arial" pitchFamily="34" charset="0"/>
                <a:cs typeface="Arial" pitchFamily="34" charset="0"/>
              </a:rPr>
              <a:t>Levé magnéto-spectrométrique 1971-1974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3" descr="Magnétométrie aéroporté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69888" y="621382"/>
            <a:ext cx="38830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lèche droite à entaille 5"/>
          <p:cNvSpPr/>
          <p:nvPr/>
        </p:nvSpPr>
        <p:spPr>
          <a:xfrm>
            <a:off x="4427538" y="2674020"/>
            <a:ext cx="1296987" cy="79216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0246" name="Picture 6" descr="Magnétométrie aéroportée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5872163" y="562645"/>
            <a:ext cx="2917825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11" descr="C:\Users\utilisateur\Desktop\mes travaux\carte de l'anomalie m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04" y="489395"/>
            <a:ext cx="9000000" cy="58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Picture 2" descr="Euler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" y="620688"/>
            <a:ext cx="9000000" cy="550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2" descr="C:\D\abtout\2010\Etude\Grav\Chenchen\Gravi_chenac_janv10\mag.jpg"/>
          <p:cNvPicPr>
            <a:picLocks noChangeAspect="1" noChangeArrowheads="1"/>
          </p:cNvPicPr>
          <p:nvPr/>
        </p:nvPicPr>
        <p:blipFill>
          <a:blip r:embed="rId2" cstate="print"/>
          <a:srcRect t="11929" r="8929"/>
          <a:stretch>
            <a:fillRect/>
          </a:stretch>
        </p:blipFill>
        <p:spPr bwMode="auto">
          <a:xfrm>
            <a:off x="107504" y="0"/>
            <a:ext cx="5400000" cy="439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3" descr="C:\D\abtout\2010\Etude\Grav\Chenchen\Gravi_chenac_janv10\euler-gravi.jpg"/>
          <p:cNvPicPr>
            <a:picLocks noChangeAspect="1" noChangeArrowheads="1"/>
          </p:cNvPicPr>
          <p:nvPr/>
        </p:nvPicPr>
        <p:blipFill>
          <a:blip r:embed="rId3" cstate="print"/>
          <a:srcRect r="26778"/>
          <a:stretch>
            <a:fillRect/>
          </a:stretch>
        </p:blipFill>
        <p:spPr bwMode="auto">
          <a:xfrm>
            <a:off x="3851920" y="3212976"/>
            <a:ext cx="5400000" cy="387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1619672" y="5229200"/>
            <a:ext cx="1944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latin typeface="Arial" pitchFamily="34" charset="0"/>
                <a:cs typeface="Arial" pitchFamily="34" charset="0"/>
              </a:rPr>
              <a:t>Euler- détermination des profondeur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80112" y="332656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latin typeface="Arial" pitchFamily="34" charset="0"/>
                <a:cs typeface="Arial" pitchFamily="34" charset="0"/>
              </a:rPr>
              <a:t>Djebel Drissa pluton (Les </a:t>
            </a:r>
            <a:r>
              <a:rPr lang="fr-FR" sz="2200" dirty="0" err="1">
                <a:latin typeface="Arial" pitchFamily="34" charset="0"/>
                <a:cs typeface="Arial" pitchFamily="34" charset="0"/>
              </a:rPr>
              <a:t>Eglabs</a:t>
            </a:r>
            <a:r>
              <a:rPr lang="fr-FR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2200" dirty="0" err="1">
                <a:latin typeface="Arial" pitchFamily="34" charset="0"/>
                <a:cs typeface="Arial" pitchFamily="34" charset="0"/>
              </a:rPr>
              <a:t>Chenachen</a:t>
            </a:r>
            <a:r>
              <a:rPr lang="fr-FR" sz="2200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tructure de la terre schéma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677864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dz+conta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680000" cy="274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hlef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3898163" cy="249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HP\Bureau\CHLEF\figures\fig1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16" y="28836"/>
            <a:ext cx="4680000" cy="34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3" descr="chlef.tif"/>
          <p:cNvPicPr>
            <a:picLocks noChangeAspect="1"/>
          </p:cNvPicPr>
          <p:nvPr/>
        </p:nvPicPr>
        <p:blipFill>
          <a:blip r:embed="rId5" cstate="print"/>
          <a:srcRect l="3387" t="-832" r="13551" b="3326"/>
          <a:stretch>
            <a:fillRect/>
          </a:stretch>
        </p:blipFill>
        <p:spPr>
          <a:xfrm>
            <a:off x="4427984" y="101853"/>
            <a:ext cx="4680000" cy="332714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563888" y="6304002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latin typeface="Arial" pitchFamily="34" charset="0"/>
                <a:cs typeface="Arial" pitchFamily="34" charset="0"/>
              </a:rPr>
              <a:t>Chélif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6480000" cy="573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0000" cy="661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jpeg;base64,/9j/4AAQSkZJRgABAQAAAQABAAD/2wCEAAkGBxQSEhUUExQVFRIXFBMUFxYWFBcXFxgXFRgWGBUYFBYbHCggGBwlHBUXITEkJSkrLi4uGB8zODMsPCgtLisBCgoKDg0OGxAQGi8mICU0LC8yLCwsLCwsLC4vLCw3NDQ0LCwsLCwsLS8tNDUsLCwsLCwsNSwtLCwsLCwsLCw0LP/AABEIAMsA+AMBIgACEQEDEQH/xAAcAAEAAQUBAQAAAAAAAAAAAAAAAwECBAYHBQj/xAA/EAABAwIDBQUECQMDBQEAAAABAAIRAyEEEjEFQVFhcQYTIjKBB5Gh0RQjQlJygpKx8GKiwTOD4RVjwtLxQ//EABoBAQACAwEAAAAAAAAAAAAAAAABAgMEBQb/xAAsEQEAAgEDAwIFAwUAAAAAAAAAAQIRAwQxEiFBBXETIlGh8IGxwRQjQmGR/9oADAMBAAIRAxEAPwDuKIiAiIgIiICIiAiIgIiICIiAiIgIiICIvM2tt2lhyGuJdVd5KLBmqvP9LdwtqYHNRMxHK1KWvOKxmXposfA1KjmA1WBjzPhDs0DcC6ACY1i07zqshSiYxOBERECIiAiIgIiICIiAiIgIiICIiAiIgIiICIiAiIgIi8naPaXC0A81a7GBnmk6HhbV3IX5KJmI5TETL1l5+2Ns0MKzPXqNYNwPmcRuY0Xcei5N2q9sznTT2fTIk5RWqNlxJsO6o8TuzT+FX9k/ZniMXUGL2rUqSbik5571w1AqOB+rbc+BsG/2dFM5x2TSa9UdXHnDYR2pxm0nmns9nc0QYfiKgBI08o0BjcJNxdq2rs52apYQEguqV3f6laoc1R567hy5CZ1Xq4TCspMDKbWsY0QGtAAHQBTLHXTx3tOZbevu4tHw9GvTT6eZ958+3AiIsjSEREBERAREQEREBERAREQEREBERAREQEREBERAVr3gAkkAAEkkwABqSdy1ztf23wuzm/XPzVSJbRZBqHgSNGN5ujlOi5fi/wDq+3zZncYIkEBxLKRG4uMZq56DLbcgzPar7SGVaf0XA1X+YGrWpnK1zAHfV03g5jJgkiAQIkyVplXEY7F0aVKnRq1WZHQGU3OEF1wSwREiZcbXXWezHslweGh9ecTVF/GIpDpS3/mLvRehS7TMbjAO6c2kWZGvsG5WkSQ3gCRYaC/JUvSLYmY4WraYzhgeyvsG3B0W18RRaMa7MZJDzSYfK1u5ro1I4xK6EiK6oiIgIiICIiAiIgIiICIiAiIgIiICIiAiIgIiICIiDE2jtKlQbnqvDG6Cblx+6xou53IAlaztDEbRxvhwrfoWHOtesJxDh/2qOjOrr33FbUMFT7w1cje8iM8S6OAOoHIKdBqHZ/2c4PDO7xzTiK5OY1sQe8cXfeg2nnc81t6Igo7RaficBTc+k4sBLZy62zawNNwW4la7VbdnRJkhsSIiAiIgIvF7U7cbg6bajnNaM4BBBJcIMhoG/S+5ZWw9sUsXSFWi6WEkXBBBGoIO9V6o6unyyzo3jTjUx8vGfGXoIiKzEIiICIiAiIgIiICIiAiIgIiICIiAiIgIiICoSrXVNwufgOpVBT3m5+A6BAzk6acT/gfz1XhYl0ZehP7rYVq+NOnQqLcJhszXg9eG9XKxzAf5f0KtzEa3HEa+o3+nuUoSoqNdOiqg0n2p4A1cMDHklw/8vhf0Wtexza2StVwzjaoO8Z+NlnDqWwfyLp22MMKlJwImxMceI90rgjnuwONDxM0qod+JoNx+Zp/uWrrfJeLvR+l43O01NrPPMfnv+76IRR4au2oxr2mWuaHNPEOEg+4qRbTznAiIgIiICIiAiIgIiICIiAiIgIiICKhKx34gkwwSd5NgOp/m60IJ3PA+W/0UBrTx6NufzOFh7/VRlgBgzUdvaNPUTEfiPRZNGoCLWixGhHUILQXbmgDmf8AEfFVyu+8PRvzJUqhxeKZSYX1HtYxokuc4NaBzJsEFe7P33e5v/qtZxL7tHI/5Xj7c9rGCZLaXe1TfxMaGttuzPIMHSWj1WRica3wGbGfdKvfTtEd4Inu3OmSfK8HjLbjkYiFdmcNwPQwfcRHxXP8AZPtVwDnHvRXpOMNL3sDmxJiO7JIb1A5rfNn4+lXYKlGoyow6OY4OHvG9LUtXmEBqAXuw8xb1Oh98qZtXjbgdx6FXKF2HG7w9ND1bofcqJZC4z7Utld3WFQCx8J9Lt/tMflXVWYzKYkOExImJGoB4jhJ0vlXg9vsAMRhnFtyBI6iS33jMJ5rHrU6qTDoembj4G5rbxxP6oPZNtbvsH3RMvoOyc8jvFTP7t/Kt2XDPZntX6NjmtcYZW+pdwzEzTP6rfmXc1Xb36qezL6xtvg7qccW7x+vP3ERFmcoREQEREBERAREQEREBEVr3gfLf6ILlYam4XPwHUq2CdbDgNfU/JR4h0AMbYusI+yB5nem7mQgsILzE2Bu4Wv8AdZ/l27QX8s1Sj4crTl4R1n48oN9RqpKbA0ACwAgK5BisLgMrWAHjPh6zqT6fNWNflqeIOLos+JEWkNaLiDyO6Ss1eZ2k2izDYd9apowAtgwS82YG8ySB6mbJETM4gZVbHU2AEuEGQLyTGsAax8F889ve1lTaFcmYw7HEUqYNoFu8deC48dwMDeTs7u0D61KtVqO+sqMc3SwBsA0TYR+45zzKpSIMfz+Sunt9Do7zyp1ZUIW5DtARQw4cblrvg6FpgavQxoGWgJILA90f0ueT5txsREbh0WTXpN4jsS8qmV6uwNuV8FVFXDvLHfaabseB9mo37Q15ibELzRZXK0ViYxKX072U2+zH4ZldgifC9mpZUb5mzv4g7wQVFtoOrTTZVIblcXNpecxIhzxJa2Y8visddRyT2a7VqUGVy1oqUg6m51MmzpDg88JAa3cV2XY9ZlSk2rTcHh4DswEcoj7IbpG6OMlcvW0+m0x4XpaazEw8rsxs2syiymSxrGsylrWhzC4xme9zhmqvJkyMrRm+1C9fF7OmmQ0mY3nU6zO53Ma7wd2e1XLDWuIwvqattS83nl879o8IaGIdllsOzN3Efab7tPRd37NbUGKwtKsNXsGYcHizx6OBXO/axsqC2qBvyno6S33HMPzBS+xzapIq4Yugj65k3EGG1BHXKfUrVp8mrNfq9DvY/q/T6a8c059uJ/iXUkUbam42PwPQqRbbzQiIgIiICIiAiIgKhMKqirUc0HeLjhPMb0AvJ0sOJ/wPn8VcxgHXjvUdJ50dAdy0P4VJKlC5Y9K9R5+6GsHInxO94cz3KaViUHGa0ROcROk91TieShLMqVA0STAVtKsHabtQQQR1BuFg06zWmak95wNz/tAajpfipMjnuDiMgFwB5jycRYDkJ3X3IMxxXKPbLjnuY0AkU21+6jcX91nc7nAe1o4Q/jbpmJw5cZzvHIGG+sQfiube0HZZfg61ml9HFlxcAQT3rWubrNoqNEzqs2hMRqRlWeHMaWNIZHJYlR4P8/ZWMbOnxPDWFVlEkxBm/wANf2+C7WYY4ricpWYNxuwF4v5QZtrLdbAg8Li6pjSZBJm3GY5Hn/woXUSBJG+NN+scjvhWmq63iNiSL7zqRzVJsthbCvNKIuJM2mTu1G6Z+BUBKZljmyzZdi7RFFjmtNzBPOBefWAt39kPaL6yrhnSGvdnp8A+DnaORa2R+E8VyZhJsP5wW4dgWuBztzCK2GgjLqa9JseLiCQtXXiOiZRETl9CMVXOAEmwFyTw5rGw5qyMwbl9Q73CQferKtnTV8oMt+4I0L/6uZtpEFaC7yu1uEbicO9g1LSBII5tcJ1AcAZC4x2a2mcJi6VUyAx+V4/oPhqA9AT6hd7xDe/aWgQw/bIv1pjd+I+gOq4p2t2eMPjjmA7t5z3aHATZ9jr4gT6rV3MYxePD0XoetFq6m3v3iYnt+/5/p3gQ4cQfcQrYI0uOB19D81rns82n32Da0mX0T3LjeSG/6br8WFq2ZbNbdURLg62nOleaT4GPB+W8dVcoK1HNF3NI0LTf5FMNUcZDokTcaa/v/LaKWNOiIgIiICIiAiIgo5oNio7t1uOO8dfn/wDVKiCgWN5avJ7f7mT8SHf2FTFkXb7t3/BUddmdtrPBDhO4jSeRuDGoJQTwijw9bMJ0OhB1BGoP8vqpUFrgvB25hAC57m56NSn3WIbqcgnJUaOLczpi8On7AB2BYuLxGWwjMd58rR953LgN59SGR869ruz7sHXLT4qbodTqAgtqMN2zFs0D1iQpcCS6p3stfDWgtLg3xAQSReJAgGNXboBXZ8bsNrqbqdOmK1F96lKt4WF299N8Sxx18LS2wjLcrnm0vZzlP1NQNJJ+oxIyETfLTqXbVjSxPVdDS3UTGLsdqz4efX2ng3iXgNqFvlcwENdyIBuJAOnSQStN2hRa0kNMid0xq7Q3kEZTJvdbJjOzuLwwh+EJbmDv9JtUEg73NBdFtJ3laxWouBIyObEz4HDXUfzitiLU8T90RlilsrOwODaXN71xZTlucxLg0zdrJBcLftpIm3DYGrU8lKo+fu03H9gtlw3YfHV4fWAoUxYVMS/IGgkmGtJnUm1livqaceV+7ycZQaHinQJIbUdlqt+00wxhaJLg5wbmImxcbAQB1TsP2eLO7pFsZCyvWESG5b0KRP3s0VDwy3jMJp2d7H06LRFN2fQ4mq05WxqcOwgEO4PeGgGCM2i3nZdJtICmLzLg+Z7yblznb38eOotZujq6vX2jhMdnooiLGC5t7XdmA021QLtdP5XCH/s0+i6SvE25gxiG1ARLGtdT65v9T3DKOuYKmpXqrMNrZ686GvXUjxLnnsv2o2liWsmG12ZHDcKtOS06R4hm+C6650XK+c6DqtCq5gIFSnUDh+Ok60HcDA+C+gdj4tuIo067TIewPHKRcRxFwtfa27TWfDp+ubfp1I1a8W/I+3aPZkAF2thw3nrw/nRSgRoqotpwxERAREQEREBERAREQFa9k9dx3hXIgwqrXNOYa2BGgeN34XDduOnS444EhrbuM2PhiNc07xwF/S6yiFhYvAg3GtvhcdYOlwReCEF1Wg0DNVMnibAHdkA8pnhfS5VMFQu5xbckQ5w8ZERcbvhzAOseHIaZqTIsHuMtHIGBlO64BOklegFAqrXsDgQQCDYgiQeoVyopGD/0mkPKCwcKb3sb+hpDfgvOxmzXMd4KlUd6Q2Q2kYfAGYzTNsgJ/wBsDevbrVg3iSdALk9B/nQb1EaTnXc4t4Bp05uMeI8tOuqgY9HZIa0N7yqWgAAB+SALAA0w0qbD7OpMOYMGfTO6XP8A1ul3xV2Frl2YGDltmb5TrIHMRcXjjqBkKcAsLG4WnlJJLLg5mmDmmxjRzp0sTKzVR7ARBAIOoNwpQxWse+JJazho93NxHkG+BfS4uFWjWIfknPz3ttID93SL3FtSj6DhbvCGb58wHAPJsOZk630iMVLBtIQz78TM3OQfbJ1nS83uFCUuJrGcjPORJO5jfvH/AAN55AxdSpjLlbZsROs8YnUnWT8UoYYAX3mSCZJPF5+0fh7gslBw/wBomzfo+LbUAlrtdbuZAMnmwt+K3D2S7VzUqmHP/wCbu8pyCJp1DNp1AdP6gsn2o7J73DF4HiZ4x1YDPvYXe4LnXYja4w+Ko1LBubuqnNlQwCehy/pK0rf29bPiXpq43np2P8q9v+cfbtHu74iIt15kREQEREBERAREQEREBERAREQWPp7xY/v1G9Y7KIFmyw8B5T0Bt7oKy1RzQdUEGd41aHDi0wf0ut/cq/Sm75b+JpA/Vp8VdJbrccd46/NSAoIHFlTRwkaFrhI6fLRWGg51nuBbwaCM34+XIeszAyH0gdQD1EqP6JT+4z9I+SCUNiwEAblZUqtb5iB1ICs+iU/uM/SPkr6dFrfK1o6ABBH9Kbul34Wlw94EfFM7zo0N5uMn9LTB/Up3GNVZBdxA+J+X79EGOaEm5L3f1eRv5RafeeaymU4vqePy4BXNbFhoqoCIiDG2lQz03CJtI9P5C+dttYE0K1WlfKHWubtN2TxsR8V9JLmvbPs5TdiRVcJaGkFtwDN2SQZgS73DodbdVzTP0dn0fe12+paL8TH3jhtXYTa/0rBUnky9o7t/4mWJ9RB9VsC0T2bYR1I1Q3KKJAMAR4wYEcbTPQLe1k0b9VImXN3PR8W3RxnsIiLKwCIiAiIgIiICIiAiIgIiICIiAoyyLt924/IqREFjHz14HVXKj2T13EaqzPFne/cfkUEise+OZ4KmYny6cd3px/b9lexgH+TvPVSLW097rncNw+Z5/spERQCIiAiIgLDx2AbVgkkEbxwWYiJicMbBYJtIQLk6krJRERM5EREBERAREQEREBERAREQEREBERAREQFQhVRA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000000" cy="657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arth_Bar_Magnet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990600"/>
            <a:ext cx="8991600" cy="5199063"/>
          </a:xfrm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rgbClr val="00007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rgbClr val="F7FF61"/>
                </a:solidFill>
                <a:latin typeface="Calibri" pitchFamily="34" charset="0"/>
              </a:rPr>
              <a:t>Le champ terrestre est analogue au champ créé par un gigantesque barreau aimanté qui serait placé en son centre</a:t>
            </a:r>
            <a:endParaRPr lang="fr-FR" sz="2000">
              <a:latin typeface="Trebuchet MS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5410200"/>
            <a:ext cx="35131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Le champ d’un barreau aimanté présente</a:t>
            </a:r>
          </a:p>
          <a:p>
            <a:r>
              <a:rPr lang="fr-FR" sz="1400">
                <a:latin typeface="Calibri" pitchFamily="34" charset="0"/>
              </a:rPr>
              <a:t>deux pôles magnétiques (nord et sud).</a:t>
            </a:r>
          </a:p>
          <a:p>
            <a:r>
              <a:rPr lang="fr-FR" sz="1400">
                <a:latin typeface="Calibri" pitchFamily="34" charset="0"/>
              </a:rPr>
              <a:t>C’est un champ dipolaire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08125" y="16605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Times" charset="0"/>
              </a:rPr>
              <a:t>N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858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Times" charset="0"/>
              </a:rPr>
              <a:t>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闒粀闀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01" y="1600200"/>
            <a:ext cx="51467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5288340"/>
            <a:ext cx="5326395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Bp</a:t>
            </a:r>
            <a:r>
              <a:rPr lang="fr-FR" sz="2400" b="1" dirty="0">
                <a:solidFill>
                  <a:srgbClr val="0000FF"/>
                </a:solidFill>
              </a:rPr>
              <a:t> : Champ principal (noyau)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Ba : Champ   d’aimantation(Lithosphère)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Be : champ des sources externes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Bi : champ induit</a:t>
            </a:r>
          </a:p>
        </p:txBody>
      </p:sp>
      <p:sp>
        <p:nvSpPr>
          <p:cNvPr id="9" name="Titre 8"/>
          <p:cNvSpPr txBox="1">
            <a:spLocks noGrp="1"/>
          </p:cNvSpPr>
          <p:nvPr>
            <p:ph type="title"/>
          </p:nvPr>
        </p:nvSpPr>
        <p:spPr>
          <a:xfrm>
            <a:off x="1592787" y="85855"/>
            <a:ext cx="595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11560" y="76470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     B = Bp +  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Ba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  +   Be  + Bi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4D9D-284B-48C9-AB2D-F51FD5E874CF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D84D9D-284B-48C9-AB2D-F51FD5E874CF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5720" y="116632"/>
            <a:ext cx="8501063" cy="64940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GB" sz="4000" b="1" dirty="0">
              <a:ea typeface="ＭＳ Ｐゴシック" charset="-128"/>
            </a:endParaRPr>
          </a:p>
          <a:p>
            <a:pPr algn="ctr"/>
            <a:r>
              <a:rPr lang="en-GB" sz="4000" b="1" dirty="0">
                <a:ea typeface="ＭＳ Ｐゴシック" charset="-128"/>
              </a:rPr>
              <a:t>B = Bp + </a:t>
            </a:r>
            <a:r>
              <a:rPr lang="en-GB" sz="4000" b="1" dirty="0" err="1">
                <a:ea typeface="ＭＳ Ｐゴシック" charset="-128"/>
              </a:rPr>
              <a:t>Ba</a:t>
            </a:r>
            <a:r>
              <a:rPr lang="en-GB" sz="4000" b="1" dirty="0">
                <a:ea typeface="ＭＳ Ｐゴシック" charset="-128"/>
              </a:rPr>
              <a:t> + Be + Bi</a:t>
            </a:r>
          </a:p>
          <a:p>
            <a:endParaRPr lang="en-GB" sz="2800" b="1" dirty="0">
              <a:ea typeface="ＭＳ Ｐゴシック" charset="-128"/>
            </a:endParaRPr>
          </a:p>
          <a:p>
            <a:r>
              <a:rPr lang="en-GB" sz="2800" b="1" dirty="0">
                <a:ea typeface="ＭＳ Ｐゴシック" charset="-128"/>
              </a:rPr>
              <a:t>Bp = Champ principal    </a:t>
            </a:r>
            <a:r>
              <a:rPr lang="en-GB" sz="2800" b="1" dirty="0">
                <a:solidFill>
                  <a:srgbClr val="FF0000"/>
                </a:solidFill>
                <a:ea typeface="ＭＳ Ｐゴシック" charset="-128"/>
              </a:rPr>
              <a:t>(30000-60000nT)</a:t>
            </a:r>
          </a:p>
          <a:p>
            <a:endParaRPr lang="en-GB" sz="2800" b="1" dirty="0">
              <a:solidFill>
                <a:srgbClr val="FF0000"/>
              </a:solidFill>
              <a:ea typeface="ＭＳ Ｐゴシック" charset="-128"/>
            </a:endParaRPr>
          </a:p>
          <a:p>
            <a:r>
              <a:rPr lang="en-GB" sz="2800" b="1" dirty="0">
                <a:ea typeface="ＭＳ Ｐゴシック" charset="-128"/>
              </a:rPr>
              <a:t>Ba = </a:t>
            </a:r>
            <a:r>
              <a:rPr lang="en-GB" sz="2800" b="1" dirty="0" err="1">
                <a:ea typeface="ＭＳ Ｐゴシック" charset="-128"/>
              </a:rPr>
              <a:t>Aimantation</a:t>
            </a:r>
            <a:r>
              <a:rPr lang="en-GB" sz="2800" b="1" dirty="0">
                <a:ea typeface="ＭＳ Ｐゴシック" charset="-128"/>
              </a:rPr>
              <a:t> des </a:t>
            </a:r>
            <a:r>
              <a:rPr lang="en-GB" sz="2800" b="1" dirty="0" err="1">
                <a:ea typeface="ＭＳ Ｐゴシック" charset="-128"/>
              </a:rPr>
              <a:t>roches</a:t>
            </a:r>
            <a:r>
              <a:rPr lang="en-GB" sz="2800" b="1" dirty="0">
                <a:ea typeface="ＭＳ Ｐゴシック" charset="-128"/>
              </a:rPr>
              <a:t> de la</a:t>
            </a:r>
          </a:p>
          <a:p>
            <a:r>
              <a:rPr lang="en-GB" sz="2800" b="1" dirty="0">
                <a:ea typeface="ＭＳ Ｐゴシック" charset="-128"/>
              </a:rPr>
              <a:t>Lithosphere </a:t>
            </a:r>
            <a:r>
              <a:rPr lang="en-GB" sz="2800" b="1" dirty="0">
                <a:solidFill>
                  <a:srgbClr val="FF0000"/>
                </a:solidFill>
                <a:ea typeface="ＭＳ Ｐゴシック" charset="-128"/>
              </a:rPr>
              <a:t>(~ 10-20 </a:t>
            </a:r>
            <a:r>
              <a:rPr lang="en-GB" sz="2800" b="1" dirty="0" err="1">
                <a:solidFill>
                  <a:srgbClr val="FF0000"/>
                </a:solidFill>
                <a:ea typeface="ＭＳ Ｐゴシック" charset="-128"/>
              </a:rPr>
              <a:t>nT</a:t>
            </a:r>
            <a:r>
              <a:rPr lang="en-GB" sz="2800" b="1" dirty="0">
                <a:solidFill>
                  <a:srgbClr val="FF0000"/>
                </a:solidFill>
                <a:ea typeface="ＭＳ Ｐゴシック" charset="-128"/>
              </a:rPr>
              <a:t>)</a:t>
            </a:r>
          </a:p>
          <a:p>
            <a:endParaRPr lang="en-GB" sz="2800" b="1" dirty="0">
              <a:solidFill>
                <a:srgbClr val="FF0000"/>
              </a:solidFill>
              <a:ea typeface="ＭＳ Ｐゴシック" charset="-128"/>
            </a:endParaRPr>
          </a:p>
          <a:p>
            <a:r>
              <a:rPr lang="en-GB" sz="2800" b="1" dirty="0">
                <a:ea typeface="ＭＳ Ｐゴシック" charset="-128"/>
              </a:rPr>
              <a:t>Be = Champs externs and </a:t>
            </a:r>
            <a:r>
              <a:rPr lang="en-GB" sz="2800" b="1" dirty="0" err="1">
                <a:ea typeface="ＭＳ Ｐゴシック" charset="-128"/>
              </a:rPr>
              <a:t>l’ionosphère</a:t>
            </a:r>
            <a:r>
              <a:rPr lang="en-GB" sz="2800" b="1" dirty="0">
                <a:ea typeface="ＭＳ Ｐゴシック" charset="-128"/>
              </a:rPr>
              <a:t> et la magnetosphere </a:t>
            </a:r>
            <a:r>
              <a:rPr lang="en-GB" sz="2800" b="1" dirty="0">
                <a:solidFill>
                  <a:srgbClr val="FF0000"/>
                </a:solidFill>
                <a:ea typeface="ＭＳ Ｐゴシック" charset="-128"/>
              </a:rPr>
              <a:t>(10nT to 3000nT)</a:t>
            </a:r>
          </a:p>
          <a:p>
            <a:endParaRPr lang="en-GB" sz="2800" b="1" dirty="0">
              <a:solidFill>
                <a:srgbClr val="FF0000"/>
              </a:solidFill>
              <a:ea typeface="ＭＳ Ｐゴシック" charset="-128"/>
            </a:endParaRPr>
          </a:p>
          <a:p>
            <a:r>
              <a:rPr lang="en-GB" sz="2800" b="1" dirty="0">
                <a:ea typeface="ＭＳ Ｐゴシック" charset="-128"/>
              </a:rPr>
              <a:t>Bi = Champ </a:t>
            </a:r>
            <a:r>
              <a:rPr lang="en-GB" sz="2800" b="1" dirty="0" err="1">
                <a:ea typeface="ＭＳ Ｐゴシック" charset="-128"/>
              </a:rPr>
              <a:t>induit</a:t>
            </a:r>
            <a:r>
              <a:rPr lang="en-GB" sz="2800" b="1" dirty="0">
                <a:ea typeface="ＭＳ Ｐゴシック" charset="-128"/>
              </a:rPr>
              <a:t> par les sources  externs Be , </a:t>
            </a:r>
            <a:r>
              <a:rPr lang="en-GB" sz="2800" b="1" dirty="0">
                <a:solidFill>
                  <a:srgbClr val="FF0000"/>
                </a:solidFill>
                <a:ea typeface="ＭＳ Ｐゴシック" charset="-128"/>
              </a:rPr>
              <a:t>(% de Be)</a:t>
            </a:r>
          </a:p>
          <a:p>
            <a:endParaRPr lang="en-GB" sz="2800" b="1" dirty="0">
              <a:solidFill>
                <a:srgbClr val="FF33CC"/>
              </a:solidFill>
              <a:ea typeface="ＭＳ Ｐゴシック" charset="-128"/>
            </a:endParaRPr>
          </a:p>
        </p:txBody>
      </p:sp>
      <p:sp>
        <p:nvSpPr>
          <p:cNvPr id="7" name="Titre 8"/>
          <p:cNvSpPr txBox="1">
            <a:spLocks noGrp="1"/>
          </p:cNvSpPr>
          <p:nvPr>
            <p:ph type="title"/>
          </p:nvPr>
        </p:nvSpPr>
        <p:spPr>
          <a:xfrm>
            <a:off x="1546300" y="85855"/>
            <a:ext cx="605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CHAMP MAGNETIQUE TERRESTRE </a:t>
            </a:r>
          </a:p>
        </p:txBody>
      </p:sp>
    </p:spTree>
    <p:extLst>
      <p:ext uri="{BB962C8B-B14F-4D97-AF65-F5344CB8AC3E}">
        <p14:creationId xmlns:p14="http://schemas.microsoft.com/office/powerpoint/2010/main" val="272762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re 8"/>
          <p:cNvSpPr txBox="1">
            <a:spLocks noGrp="1"/>
          </p:cNvSpPr>
          <p:nvPr>
            <p:ph type="title"/>
          </p:nvPr>
        </p:nvSpPr>
        <p:spPr>
          <a:xfrm>
            <a:off x="1592787" y="553750"/>
            <a:ext cx="595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-36512" y="1340768"/>
            <a:ext cx="9144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dirty="0"/>
              <a:t>    Géomagnétisme </a:t>
            </a:r>
            <a:r>
              <a:rPr lang="fr-FR" sz="3200" dirty="0">
                <a:sym typeface="Wingdings" pitchFamily="2" charset="2"/>
              </a:rPr>
              <a:t> </a:t>
            </a:r>
            <a:r>
              <a:rPr lang="fr-FR" sz="3200" dirty="0"/>
              <a:t>Magnétisme terrestre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fr-FR" sz="3200" dirty="0"/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Constitué par l’ensemble phénomènes magnétiques liés au globe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>
                <a:solidFill>
                  <a:srgbClr val="FF0000"/>
                </a:solidFill>
              </a:rPr>
              <a:t>Changement permanent</a:t>
            </a:r>
            <a:r>
              <a:rPr lang="fr-FR" sz="3200" dirty="0"/>
              <a:t>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Créé par des mouvements de magma à l’intérieur du noyau terrestre;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fr-FR" sz="3200" dirty="0"/>
              <a:t>Il forme une enveloppe protégeant la Terre du vent solaire.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2411760" y="2060848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ntensité du CMT satellite SWAR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5964" b="15677"/>
          <a:stretch>
            <a:fillRect/>
          </a:stretch>
        </p:blipFill>
        <p:spPr>
          <a:xfrm>
            <a:off x="0" y="2420888"/>
            <a:ext cx="4860032" cy="3816424"/>
          </a:xfrm>
        </p:spPr>
      </p:pic>
      <p:pic>
        <p:nvPicPr>
          <p:cNvPr id="5" name="Image 4" descr="Intensité du CMT.png"/>
          <p:cNvPicPr>
            <a:picLocks noChangeAspect="1"/>
          </p:cNvPicPr>
          <p:nvPr/>
        </p:nvPicPr>
        <p:blipFill>
          <a:blip r:embed="rId3" cstate="print"/>
          <a:srcRect r="45663" b="49820"/>
          <a:stretch>
            <a:fillRect/>
          </a:stretch>
        </p:blipFill>
        <p:spPr>
          <a:xfrm>
            <a:off x="4139952" y="548680"/>
            <a:ext cx="4968552" cy="2736304"/>
          </a:xfrm>
          <a:prstGeom prst="rect">
            <a:avLst/>
          </a:prstGeom>
        </p:spPr>
      </p:pic>
      <p:sp>
        <p:nvSpPr>
          <p:cNvPr id="6" name="Titre 8"/>
          <p:cNvSpPr txBox="1">
            <a:spLocks/>
          </p:cNvSpPr>
          <p:nvPr/>
        </p:nvSpPr>
        <p:spPr>
          <a:xfrm>
            <a:off x="0" y="6239053"/>
            <a:ext cx="6804248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dirty="0"/>
              <a:t>Evolution du champ magnétique terrestre de janvier à juin 2014. En rouge les zones où il se renforce, en bleu où il s'affaiblit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re 8"/>
          <p:cNvSpPr txBox="1">
            <a:spLocks noGrp="1"/>
          </p:cNvSpPr>
          <p:nvPr>
            <p:ph type="title"/>
          </p:nvPr>
        </p:nvSpPr>
        <p:spPr>
          <a:xfrm>
            <a:off x="457200" y="-2738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CHAMP MAGNETIQUE TERRESTRE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548</Words>
  <Application>Microsoft Office PowerPoint</Application>
  <PresentationFormat>Affichage à l'écran (4:3)</PresentationFormat>
  <Paragraphs>90</Paragraphs>
  <Slides>43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2" baseType="lpstr">
      <vt:lpstr>ＭＳ Ｐゴシック</vt:lpstr>
      <vt:lpstr>Aharoni</vt:lpstr>
      <vt:lpstr>Arial</vt:lpstr>
      <vt:lpstr>Calibri</vt:lpstr>
      <vt:lpstr>Times</vt:lpstr>
      <vt:lpstr>Times New Roman</vt:lpstr>
      <vt:lpstr>Trebuchet MS</vt:lpstr>
      <vt:lpstr>Wingdings</vt:lpstr>
      <vt:lpstr>Thème Office</vt:lpstr>
      <vt:lpstr>   Méthodes de prospection Géophysique    Année universitaire 2023/2024</vt:lpstr>
      <vt:lpstr>Introduction au Géomagnétisme</vt:lpstr>
      <vt:lpstr>CHAMP MAGNETIQUE TERRESTRE</vt:lpstr>
      <vt:lpstr>Présentation PowerPoint</vt:lpstr>
      <vt:lpstr>Présentation PowerPoint</vt:lpstr>
      <vt:lpstr>CHAMP MAGNETIQUE TERRESTRE</vt:lpstr>
      <vt:lpstr>CHAMP MAGNETIQUE TERRESTRE </vt:lpstr>
      <vt:lpstr>CHAMP MAGNETIQUE TERRESTRE</vt:lpstr>
      <vt:lpstr>CHAMP MAGNETIQUE TERRESTRE</vt:lpstr>
      <vt:lpstr>CHAMP MAGNETIQUE TERRESTRE</vt:lpstr>
      <vt:lpstr>CHAMP MAGNETIQUE TERRESTRE</vt:lpstr>
      <vt:lpstr>CHAMP MAGNETIQUE TERRESTRE</vt:lpstr>
      <vt:lpstr>CHAMP MAGNETIQUE TERRESTRE</vt:lpstr>
      <vt:lpstr>CHAMP MAGNETIQUE TERRESTRE</vt:lpstr>
      <vt:lpstr>     le champ principal change très lentement  variations séculaire  le champ d’aimantation est constant   les variations transitoires du champ magnétique terrestre sont essentiellement  dues aux sources externes ionosphériques et magnétosphériques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Rappels</dc:title>
  <dc:creator>benghanem</dc:creator>
  <cp:lastModifiedBy>USER</cp:lastModifiedBy>
  <cp:revision>118</cp:revision>
  <dcterms:created xsi:type="dcterms:W3CDTF">2014-08-25T09:25:21Z</dcterms:created>
  <dcterms:modified xsi:type="dcterms:W3CDTF">2023-12-20T08:40:47Z</dcterms:modified>
</cp:coreProperties>
</file>