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5"/>
  </p:notesMasterIdLst>
  <p:sldIdLst>
    <p:sldId id="326" r:id="rId2"/>
    <p:sldId id="300" r:id="rId3"/>
    <p:sldId id="287" r:id="rId4"/>
    <p:sldId id="321" r:id="rId5"/>
    <p:sldId id="288" r:id="rId6"/>
    <p:sldId id="289" r:id="rId7"/>
    <p:sldId id="290" r:id="rId8"/>
    <p:sldId id="291" r:id="rId9"/>
    <p:sldId id="292" r:id="rId10"/>
    <p:sldId id="293" r:id="rId11"/>
    <p:sldId id="294" r:id="rId12"/>
    <p:sldId id="295" r:id="rId13"/>
    <p:sldId id="296" r:id="rId14"/>
    <p:sldId id="297" r:id="rId15"/>
    <p:sldId id="298" r:id="rId16"/>
    <p:sldId id="299" r:id="rId17"/>
    <p:sldId id="315" r:id="rId18"/>
    <p:sldId id="310" r:id="rId19"/>
    <p:sldId id="311" r:id="rId20"/>
    <p:sldId id="312" r:id="rId21"/>
    <p:sldId id="313" r:id="rId22"/>
    <p:sldId id="314" r:id="rId23"/>
    <p:sldId id="265" r:id="rId24"/>
    <p:sldId id="266" r:id="rId25"/>
    <p:sldId id="267" r:id="rId26"/>
    <p:sldId id="268" r:id="rId27"/>
    <p:sldId id="269" r:id="rId28"/>
    <p:sldId id="316" r:id="rId29"/>
    <p:sldId id="309" r:id="rId30"/>
    <p:sldId id="301" r:id="rId31"/>
    <p:sldId id="302" r:id="rId32"/>
    <p:sldId id="303" r:id="rId33"/>
    <p:sldId id="304" r:id="rId34"/>
    <p:sldId id="305" r:id="rId35"/>
    <p:sldId id="306" r:id="rId36"/>
    <p:sldId id="322" r:id="rId37"/>
    <p:sldId id="323" r:id="rId38"/>
    <p:sldId id="324" r:id="rId39"/>
    <p:sldId id="307" r:id="rId40"/>
    <p:sldId id="308" r:id="rId41"/>
    <p:sldId id="286" r:id="rId42"/>
    <p:sldId id="317" r:id="rId43"/>
    <p:sldId id="318" r:id="rId44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54DE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1" d="100"/>
          <a:sy n="61" d="100"/>
        </p:scale>
        <p:origin x="1428" y="6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2DE232D-8684-4A57-939B-61B31F442AFF}" type="datetimeFigureOut">
              <a:rPr lang="fr-FR" smtClean="0"/>
              <a:pPr/>
              <a:t>20/12/2023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21A35E9-96EF-4BCF-B500-BD529C8622A4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904843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87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90754747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1C508ACB-7A4D-414E-80AF-AAD75ED8049C}" type="slidenum">
              <a:rPr lang="fr-FR"/>
              <a:pPr fontAlgn="base">
                <a:spcBef>
                  <a:spcPct val="0"/>
                </a:spcBef>
                <a:spcAft>
                  <a:spcPct val="0"/>
                </a:spcAft>
              </a:pPr>
              <a:t>5</a:t>
            </a:fld>
            <a:endParaRPr lang="fr-FR"/>
          </a:p>
        </p:txBody>
      </p:sp>
      <p:sp>
        <p:nvSpPr>
          <p:cNvPr id="92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220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27886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Cliquez pour modifier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270539-CE35-4DBC-814C-3BFD5646A81D}" type="datetimeFigureOut">
              <a:rPr lang="fr-FR" smtClean="0"/>
              <a:pPr/>
              <a:t>20/12/2023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1CF768-E559-44FF-99DD-99E7A04DD802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270539-CE35-4DBC-814C-3BFD5646A81D}" type="datetimeFigureOut">
              <a:rPr lang="fr-FR" smtClean="0"/>
              <a:pPr/>
              <a:t>20/12/2023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1CF768-E559-44FF-99DD-99E7A04DD802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270539-CE35-4DBC-814C-3BFD5646A81D}" type="datetimeFigureOut">
              <a:rPr lang="fr-FR" smtClean="0"/>
              <a:pPr/>
              <a:t>20/12/2023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1CF768-E559-44FF-99DD-99E7A04DD802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270539-CE35-4DBC-814C-3BFD5646A81D}" type="datetimeFigureOut">
              <a:rPr lang="fr-FR" smtClean="0"/>
              <a:pPr/>
              <a:t>20/12/2023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1CF768-E559-44FF-99DD-99E7A04DD802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270539-CE35-4DBC-814C-3BFD5646A81D}" type="datetimeFigureOut">
              <a:rPr lang="fr-FR" smtClean="0"/>
              <a:pPr/>
              <a:t>20/12/2023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1CF768-E559-44FF-99DD-99E7A04DD802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270539-CE35-4DBC-814C-3BFD5646A81D}" type="datetimeFigureOut">
              <a:rPr lang="fr-FR" smtClean="0"/>
              <a:pPr/>
              <a:t>20/12/2023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1CF768-E559-44FF-99DD-99E7A04DD802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270539-CE35-4DBC-814C-3BFD5646A81D}" type="datetimeFigureOut">
              <a:rPr lang="fr-FR" smtClean="0"/>
              <a:pPr/>
              <a:t>20/12/2023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1CF768-E559-44FF-99DD-99E7A04DD802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270539-CE35-4DBC-814C-3BFD5646A81D}" type="datetimeFigureOut">
              <a:rPr lang="fr-FR" smtClean="0"/>
              <a:pPr/>
              <a:t>20/12/2023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1CF768-E559-44FF-99DD-99E7A04DD802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270539-CE35-4DBC-814C-3BFD5646A81D}" type="datetimeFigureOut">
              <a:rPr lang="fr-FR" smtClean="0"/>
              <a:pPr/>
              <a:t>20/12/2023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1CF768-E559-44FF-99DD-99E7A04DD802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270539-CE35-4DBC-814C-3BFD5646A81D}" type="datetimeFigureOut">
              <a:rPr lang="fr-FR" smtClean="0"/>
              <a:pPr/>
              <a:t>20/12/2023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1CF768-E559-44FF-99DD-99E7A04DD802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270539-CE35-4DBC-814C-3BFD5646A81D}" type="datetimeFigureOut">
              <a:rPr lang="fr-FR" smtClean="0"/>
              <a:pPr/>
              <a:t>20/12/2023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1CF768-E559-44FF-99DD-99E7A04DD802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270539-CE35-4DBC-814C-3BFD5646A81D}" type="datetimeFigureOut">
              <a:rPr lang="fr-FR" smtClean="0"/>
              <a:pPr/>
              <a:t>20/12/2023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1CF768-E559-44FF-99DD-99E7A04DD802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wmf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wmf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wmf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http://airborne.geophysicsgpr.com/wp-content/uploads/sites/8/2015/07/P1020205_WEB.jpg" TargetMode="External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Relationship Id="rId5" Type="http://schemas.openxmlformats.org/officeDocument/2006/relationships/image" Target="http://airborne.geophysicsgpr.com/wp-content/uploads/sites/8/2015/07/M11128_TMF_prelim_avion-Copy.jpg" TargetMode="External"/><Relationship Id="rId4" Type="http://schemas.openxmlformats.org/officeDocument/2006/relationships/image" Target="../media/image29.jpe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4"/>
          <p:cNvSpPr txBox="1">
            <a:spLocks noGrp="1"/>
          </p:cNvSpPr>
          <p:nvPr>
            <p:ph type="title"/>
          </p:nvPr>
        </p:nvSpPr>
        <p:spPr>
          <a:xfrm>
            <a:off x="449072" y="3264021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>
              <a:buClr>
                <a:schemeClr val="dk1"/>
              </a:buClr>
              <a:buSzPts val="4400"/>
            </a:pPr>
            <a:r>
              <a:rPr lang="fr-FR" dirty="0"/>
              <a:t/>
            </a:r>
            <a:br>
              <a:rPr lang="fr-FR" dirty="0"/>
            </a:br>
            <a:r>
              <a:rPr lang="fr-FR" dirty="0"/>
              <a:t/>
            </a:r>
            <a:br>
              <a:rPr lang="fr-FR" dirty="0"/>
            </a:br>
            <a:r>
              <a:rPr lang="fr-FR" dirty="0"/>
              <a:t/>
            </a:r>
            <a:br>
              <a:rPr lang="fr-FR" dirty="0"/>
            </a:br>
            <a:r>
              <a:rPr lang="fr-FR" dirty="0"/>
              <a:t>Méthodes de prospection Géophysique</a:t>
            </a:r>
            <a:br>
              <a:rPr lang="fr-FR" dirty="0"/>
            </a:br>
            <a:r>
              <a:rPr lang="fr-FR" dirty="0"/>
              <a:t/>
            </a:r>
            <a:br>
              <a:rPr lang="fr-FR" dirty="0"/>
            </a:br>
            <a:r>
              <a:rPr lang="fr-FR" dirty="0"/>
              <a:t/>
            </a:r>
            <a:br>
              <a:rPr lang="fr-FR" dirty="0"/>
            </a:br>
            <a:r>
              <a:rPr lang="fr-FR" dirty="0"/>
              <a:t/>
            </a:r>
            <a:br>
              <a:rPr lang="fr-FR" dirty="0"/>
            </a:br>
            <a:r>
              <a:rPr lang="fr-FR" sz="1800" dirty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Année </a:t>
            </a:r>
            <a:r>
              <a:rPr lang="fr-FR" sz="180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universitaire </a:t>
            </a:r>
            <a:r>
              <a:rPr lang="fr-FR" sz="180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2023/2024</a:t>
            </a:r>
            <a:endParaRPr sz="1800" dirty="0"/>
          </a:p>
        </p:txBody>
      </p:sp>
      <p:sp>
        <p:nvSpPr>
          <p:cNvPr id="26625" name="Rectangle 1"/>
          <p:cNvSpPr>
            <a:spLocks noChangeArrowheads="1"/>
          </p:cNvSpPr>
          <p:nvPr/>
        </p:nvSpPr>
        <p:spPr bwMode="auto">
          <a:xfrm>
            <a:off x="0" y="0"/>
            <a:ext cx="8824852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UNIVERSITÉ ABOU BEKR BELKAÏD- TLEMCEN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Faculté des Sciences de la Nature et de la Vie et Sciences de la Terre et de l’Univers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M2 Géo-Ressources Professionnel </a:t>
            </a:r>
          </a:p>
        </p:txBody>
      </p:sp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0" y="4970585"/>
            <a:ext cx="5355954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Responsable de la matière</a:t>
            </a:r>
            <a:r>
              <a:rPr kumimoji="0" lang="fr-FR" sz="2000" b="0" i="0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: Dr. BOUYAHIAOUI </a:t>
            </a:r>
            <a:endParaRPr kumimoji="0" lang="fr-FR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</p:txBody>
      </p:sp>
      <p:pic>
        <p:nvPicPr>
          <p:cNvPr id="26627" name="Picture 3" descr="Fichier:Logo-Univ Tlemcen.png — Wikipédia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608798" y="1061798"/>
            <a:ext cx="1125000" cy="1800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1600200"/>
            <a:ext cx="9144000" cy="5257800"/>
          </a:xfrm>
        </p:spPr>
        <p:txBody>
          <a:bodyPr>
            <a:normAutofit/>
          </a:bodyPr>
          <a:lstStyle/>
          <a:p>
            <a:pPr marL="0" indent="358775" algn="just">
              <a:buNone/>
            </a:pPr>
            <a:endParaRPr lang="fr-FR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endParaRPr lang="fr-FR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itre 8"/>
          <p:cNvSpPr txBox="1">
            <a:spLocks noGrp="1"/>
          </p:cNvSpPr>
          <p:nvPr>
            <p:ph type="title"/>
          </p:nvPr>
        </p:nvSpPr>
        <p:spPr>
          <a:xfrm>
            <a:off x="1592787" y="553750"/>
            <a:ext cx="595842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3200" b="1" dirty="0"/>
              <a:t>CHAMP MAGNETIQUE TERRESTRE</a:t>
            </a:r>
          </a:p>
        </p:txBody>
      </p:sp>
      <p:sp>
        <p:nvSpPr>
          <p:cNvPr id="6" name="Espace réservé du contenu 2"/>
          <p:cNvSpPr txBox="1">
            <a:spLocks/>
          </p:cNvSpPr>
          <p:nvPr/>
        </p:nvSpPr>
        <p:spPr>
          <a:xfrm>
            <a:off x="-36512" y="1340768"/>
            <a:ext cx="9144000" cy="5257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lvl="0" indent="-342900" algn="ctr">
              <a:spcBef>
                <a:spcPct val="20000"/>
              </a:spcBef>
              <a:defRPr/>
            </a:pPr>
            <a:r>
              <a:rPr lang="fr-FR" sz="3200" dirty="0"/>
              <a:t>    Géomagnétisme </a:t>
            </a:r>
            <a:r>
              <a:rPr lang="fr-FR" sz="3200" dirty="0">
                <a:sym typeface="Wingdings" pitchFamily="2" charset="2"/>
              </a:rPr>
              <a:t> </a:t>
            </a:r>
            <a:r>
              <a:rPr lang="fr-FR" sz="3200" dirty="0"/>
              <a:t>Magnétisme terrestre</a:t>
            </a:r>
          </a:p>
          <a:p>
            <a:pPr marL="342900" lvl="0" indent="-342900" algn="ctr">
              <a:spcBef>
                <a:spcPct val="20000"/>
              </a:spcBef>
              <a:defRPr/>
            </a:pPr>
            <a:endParaRPr lang="fr-FR" sz="3200" dirty="0"/>
          </a:p>
          <a:p>
            <a:pPr marL="342900" lvl="0" indent="-342900" algn="just">
              <a:spcBef>
                <a:spcPct val="20000"/>
              </a:spcBef>
              <a:buFont typeface="Wingdings" pitchFamily="2" charset="2"/>
              <a:buChar char="ü"/>
              <a:defRPr/>
            </a:pPr>
            <a:r>
              <a:rPr lang="fr-FR" sz="3200" dirty="0"/>
              <a:t>Constitué par l’ensemble phénomènes magnétiques liés au globe terrestre;</a:t>
            </a:r>
          </a:p>
          <a:p>
            <a:pPr marL="342900" lvl="0" indent="-342900" algn="just">
              <a:spcBef>
                <a:spcPct val="20000"/>
              </a:spcBef>
              <a:buFont typeface="Wingdings" pitchFamily="2" charset="2"/>
              <a:buChar char="ü"/>
              <a:defRPr/>
            </a:pPr>
            <a:r>
              <a:rPr lang="fr-FR" sz="3200" dirty="0"/>
              <a:t>Changement permanent;</a:t>
            </a:r>
          </a:p>
          <a:p>
            <a:pPr marL="342900" lvl="0" indent="-342900" algn="just">
              <a:spcBef>
                <a:spcPct val="20000"/>
              </a:spcBef>
              <a:buFont typeface="Wingdings" pitchFamily="2" charset="2"/>
              <a:buChar char="ü"/>
              <a:defRPr/>
            </a:pPr>
            <a:r>
              <a:rPr lang="fr-FR" sz="3200" dirty="0">
                <a:solidFill>
                  <a:srgbClr val="FF0000"/>
                </a:solidFill>
              </a:rPr>
              <a:t>Créé par des mouvements de magma à l’intérieur du noyau terrestre;</a:t>
            </a:r>
          </a:p>
          <a:p>
            <a:pPr marL="342900" lvl="0" indent="-342900" algn="just">
              <a:spcBef>
                <a:spcPct val="20000"/>
              </a:spcBef>
              <a:buFont typeface="Wingdings" pitchFamily="2" charset="2"/>
              <a:buChar char="ü"/>
              <a:defRPr/>
            </a:pPr>
            <a:r>
              <a:rPr lang="fr-FR" sz="3200" dirty="0"/>
              <a:t>Il forme une enveloppe protégeant la Terre du vent solaire.</a:t>
            </a:r>
          </a:p>
          <a:p>
            <a:pPr marL="342900" lvl="0" indent="-342900" algn="just">
              <a:spcBef>
                <a:spcPct val="20000"/>
              </a:spcBef>
              <a:defRPr/>
            </a:pPr>
            <a:endParaRPr kumimoji="0" lang="fr-FR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7" name="Flèche vers le bas 6"/>
          <p:cNvSpPr/>
          <p:nvPr/>
        </p:nvSpPr>
        <p:spPr>
          <a:xfrm>
            <a:off x="2411760" y="2060848"/>
            <a:ext cx="288032" cy="57606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1" descr="sun&amp;earth_1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5487" y="1844824"/>
            <a:ext cx="4796953" cy="4038837"/>
          </a:xfrm>
          <a:prstGeom prst="rect">
            <a:avLst/>
          </a:prstGeom>
          <a:noFill/>
          <a:ln w="9525">
            <a:solidFill>
              <a:srgbClr val="0000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itre 8"/>
          <p:cNvSpPr txBox="1">
            <a:spLocks noGrp="1"/>
          </p:cNvSpPr>
          <p:nvPr>
            <p:ph type="title"/>
          </p:nvPr>
        </p:nvSpPr>
        <p:spPr>
          <a:xfrm>
            <a:off x="457200" y="44624"/>
            <a:ext cx="8229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b="1" dirty="0"/>
              <a:t>CHAMP MAGNETIQUE TERRESTRE</a:t>
            </a:r>
          </a:p>
        </p:txBody>
      </p:sp>
      <p:sp>
        <p:nvSpPr>
          <p:cNvPr id="8" name="Titre 8"/>
          <p:cNvSpPr txBox="1">
            <a:spLocks/>
          </p:cNvSpPr>
          <p:nvPr/>
        </p:nvSpPr>
        <p:spPr>
          <a:xfrm>
            <a:off x="0" y="1659572"/>
            <a:ext cx="3491880" cy="3785652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Le magnétisme est provoqué par le mouvement du magma métallique dans</a:t>
            </a:r>
            <a:r>
              <a:rPr kumimoji="0" lang="fr-FR" sz="2400" i="0" u="none" strike="noStrike" kern="1200" cap="none" spc="0" normalizeH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le noyau externe liquide (2200km d’épaisseur) qui tourne autour du noyau interne solide (1300km rayon).</a:t>
            </a:r>
            <a:r>
              <a:rPr kumimoji="0" lang="fr-FR" sz="24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Gigantesque aimant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ce réservé du contenu 3" descr="CMT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 r="27665"/>
          <a:stretch>
            <a:fillRect/>
          </a:stretch>
        </p:blipFill>
        <p:spPr>
          <a:xfrm>
            <a:off x="2554954" y="775245"/>
            <a:ext cx="4897366" cy="4525963"/>
          </a:xfrm>
        </p:spPr>
      </p:pic>
      <p:sp>
        <p:nvSpPr>
          <p:cNvPr id="5" name="Titre 8"/>
          <p:cNvSpPr txBox="1">
            <a:spLocks/>
          </p:cNvSpPr>
          <p:nvPr/>
        </p:nvSpPr>
        <p:spPr>
          <a:xfrm>
            <a:off x="1475656" y="5325015"/>
            <a:ext cx="6912768" cy="1200329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>
            <a:spAutoFit/>
          </a:bodyPr>
          <a:lstStyle/>
          <a:p>
            <a:pPr lvl="0" algn="ctr">
              <a:spcBef>
                <a:spcPct val="0"/>
              </a:spcBef>
            </a:pPr>
            <a:r>
              <a:rPr lang="fr-FR" sz="2400" dirty="0"/>
              <a:t>Illustration du champ magnétique terrestre. C’est un champ dipolaire, incliné d'environ 10° par rapport à l'axe de rotation de la Terre.</a:t>
            </a:r>
            <a:endParaRPr kumimoji="0" lang="fr-FR" sz="240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6" name="Titre 8"/>
          <p:cNvSpPr txBox="1">
            <a:spLocks noGrp="1"/>
          </p:cNvSpPr>
          <p:nvPr>
            <p:ph type="title"/>
          </p:nvPr>
        </p:nvSpPr>
        <p:spPr>
          <a:xfrm>
            <a:off x="457200" y="44624"/>
            <a:ext cx="8229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b="1" dirty="0"/>
              <a:t>CHAMP MAGNETIQUE TERRESTRE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1600200"/>
            <a:ext cx="9144000" cy="5257800"/>
          </a:xfrm>
        </p:spPr>
        <p:txBody>
          <a:bodyPr>
            <a:normAutofit/>
          </a:bodyPr>
          <a:lstStyle/>
          <a:p>
            <a:pPr marL="0" indent="358775" algn="just">
              <a:buNone/>
            </a:pPr>
            <a:endParaRPr lang="fr-FR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endParaRPr lang="fr-FR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itre 8"/>
          <p:cNvSpPr txBox="1">
            <a:spLocks noGrp="1"/>
          </p:cNvSpPr>
          <p:nvPr>
            <p:ph type="title"/>
          </p:nvPr>
        </p:nvSpPr>
        <p:spPr>
          <a:xfrm>
            <a:off x="1592787" y="553750"/>
            <a:ext cx="595842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3200" b="1" dirty="0"/>
              <a:t>CHAMP MAGNETIQUE TERRESTRE</a:t>
            </a:r>
          </a:p>
        </p:txBody>
      </p:sp>
      <p:sp>
        <p:nvSpPr>
          <p:cNvPr id="6" name="Espace réservé du contenu 2"/>
          <p:cNvSpPr txBox="1">
            <a:spLocks/>
          </p:cNvSpPr>
          <p:nvPr/>
        </p:nvSpPr>
        <p:spPr>
          <a:xfrm>
            <a:off x="-36512" y="1340768"/>
            <a:ext cx="9144000" cy="5257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lvl="0" indent="-342900" algn="ctr">
              <a:spcBef>
                <a:spcPct val="20000"/>
              </a:spcBef>
              <a:defRPr/>
            </a:pPr>
            <a:r>
              <a:rPr lang="fr-FR" sz="3200" dirty="0"/>
              <a:t>    Géomagnétisme </a:t>
            </a:r>
            <a:r>
              <a:rPr lang="fr-FR" sz="3200" dirty="0">
                <a:sym typeface="Wingdings" pitchFamily="2" charset="2"/>
              </a:rPr>
              <a:t> </a:t>
            </a:r>
            <a:r>
              <a:rPr lang="fr-FR" sz="3200" dirty="0"/>
              <a:t>Magnétisme terrestre</a:t>
            </a:r>
          </a:p>
          <a:p>
            <a:pPr marL="342900" lvl="0" indent="-342900" algn="ctr">
              <a:spcBef>
                <a:spcPct val="20000"/>
              </a:spcBef>
              <a:defRPr/>
            </a:pPr>
            <a:endParaRPr lang="fr-FR" sz="3200" dirty="0"/>
          </a:p>
          <a:p>
            <a:pPr marL="342900" lvl="0" indent="-342900" algn="just">
              <a:spcBef>
                <a:spcPct val="20000"/>
              </a:spcBef>
              <a:buFont typeface="Wingdings" pitchFamily="2" charset="2"/>
              <a:buChar char="ü"/>
              <a:defRPr/>
            </a:pPr>
            <a:r>
              <a:rPr lang="fr-FR" sz="3200" dirty="0"/>
              <a:t>Constitué par l’ensemble phénomènes magnétiques liés au globe terrestre;</a:t>
            </a:r>
          </a:p>
          <a:p>
            <a:pPr marL="342900" lvl="0" indent="-342900" algn="just">
              <a:spcBef>
                <a:spcPct val="20000"/>
              </a:spcBef>
              <a:buFont typeface="Wingdings" pitchFamily="2" charset="2"/>
              <a:buChar char="ü"/>
              <a:defRPr/>
            </a:pPr>
            <a:r>
              <a:rPr lang="fr-FR" sz="3200" dirty="0"/>
              <a:t>Changement permanent;</a:t>
            </a:r>
          </a:p>
          <a:p>
            <a:pPr marL="342900" lvl="0" indent="-342900" algn="just">
              <a:spcBef>
                <a:spcPct val="20000"/>
              </a:spcBef>
              <a:buFont typeface="Wingdings" pitchFamily="2" charset="2"/>
              <a:buChar char="ü"/>
              <a:defRPr/>
            </a:pPr>
            <a:r>
              <a:rPr lang="fr-FR" sz="3200" dirty="0"/>
              <a:t>Créé par des mouvements de magma à l’intérieur du noyau terrestre;</a:t>
            </a:r>
          </a:p>
          <a:p>
            <a:pPr marL="342900" lvl="0" indent="-342900" algn="just">
              <a:spcBef>
                <a:spcPct val="20000"/>
              </a:spcBef>
              <a:buFont typeface="Wingdings" pitchFamily="2" charset="2"/>
              <a:buChar char="ü"/>
              <a:defRPr/>
            </a:pPr>
            <a:r>
              <a:rPr lang="fr-FR" sz="3200" dirty="0">
                <a:solidFill>
                  <a:srgbClr val="FF0000"/>
                </a:solidFill>
              </a:rPr>
              <a:t>Il forme une enveloppe protégeant la Terre du vent solaire.</a:t>
            </a:r>
          </a:p>
          <a:p>
            <a:pPr marL="342900" lvl="0" indent="-342900" algn="just">
              <a:spcBef>
                <a:spcPct val="20000"/>
              </a:spcBef>
              <a:defRPr/>
            </a:pPr>
            <a:endParaRPr kumimoji="0" lang="fr-FR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7" name="Flèche vers le bas 6"/>
          <p:cNvSpPr/>
          <p:nvPr/>
        </p:nvSpPr>
        <p:spPr>
          <a:xfrm>
            <a:off x="2411760" y="2060848"/>
            <a:ext cx="288032" cy="57606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ce réservé du contenu 3" descr="magnétosphère terrestre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172190" y="2892077"/>
            <a:ext cx="6799619" cy="3417243"/>
          </a:xfrm>
        </p:spPr>
      </p:pic>
      <p:sp>
        <p:nvSpPr>
          <p:cNvPr id="5" name="Titre 8"/>
          <p:cNvSpPr txBox="1">
            <a:spLocks/>
          </p:cNvSpPr>
          <p:nvPr/>
        </p:nvSpPr>
        <p:spPr>
          <a:xfrm>
            <a:off x="0" y="1005696"/>
            <a:ext cx="9144000" cy="1631216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>
            <a:spAutoFit/>
          </a:bodyPr>
          <a:lstStyle/>
          <a:p>
            <a:pPr marR="0" lvl="0" indent="358775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Le vent solaire balaye</a:t>
            </a:r>
            <a:r>
              <a:rPr kumimoji="0" lang="fr-FR" sz="2000" i="0" u="none" strike="noStrike" kern="1200" cap="none" spc="0" normalizeH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les lignes de champ terrestre </a:t>
            </a:r>
            <a:r>
              <a:rPr kumimoji="0" lang="fr-FR" sz="2000" i="0" u="none" strike="noStrike" kern="1200" cap="none" spc="0" normalizeH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  <a:sym typeface="Wingdings" pitchFamily="2" charset="2"/>
              </a:rPr>
              <a:t> une cavité: « La magnétosphère »;</a:t>
            </a:r>
          </a:p>
          <a:p>
            <a:pPr marR="0" lvl="0" indent="358775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000" baseline="0" dirty="0">
                <a:latin typeface="Arial" pitchFamily="34" charset="0"/>
                <a:ea typeface="+mj-ea"/>
                <a:cs typeface="Arial" pitchFamily="34" charset="0"/>
                <a:sym typeface="Wingdings" pitchFamily="2" charset="2"/>
              </a:rPr>
              <a:t>Elle est aplatie du côté jour et prend une forme</a:t>
            </a:r>
            <a:r>
              <a:rPr lang="fr-FR" sz="2000" dirty="0">
                <a:latin typeface="Arial" pitchFamily="34" charset="0"/>
                <a:ea typeface="+mj-ea"/>
                <a:cs typeface="Arial" pitchFamily="34" charset="0"/>
                <a:sym typeface="Wingdings" pitchFamily="2" charset="2"/>
              </a:rPr>
              <a:t> allongée (millions km) dans la direction opposée au Soleil  queue géomagnétique;</a:t>
            </a:r>
          </a:p>
          <a:p>
            <a:pPr marR="0" lvl="0" indent="358775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000" dirty="0">
                <a:latin typeface="Arial" pitchFamily="34" charset="0"/>
                <a:ea typeface="+mj-ea"/>
                <a:cs typeface="Arial" pitchFamily="34" charset="0"/>
                <a:sym typeface="Wingdings" pitchFamily="2" charset="2"/>
              </a:rPr>
              <a:t>La magnétosphère  protège notre planète des émanations solaires;</a:t>
            </a:r>
          </a:p>
        </p:txBody>
      </p:sp>
      <p:sp>
        <p:nvSpPr>
          <p:cNvPr id="7" name="Titre 8"/>
          <p:cNvSpPr txBox="1">
            <a:spLocks noGrp="1"/>
          </p:cNvSpPr>
          <p:nvPr>
            <p:ph type="title"/>
          </p:nvPr>
        </p:nvSpPr>
        <p:spPr>
          <a:xfrm>
            <a:off x="457200" y="157669"/>
            <a:ext cx="8229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b="1" dirty="0"/>
              <a:t>CHAMP MAGNETIQUE TERRESTRE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57158" y="274638"/>
            <a:ext cx="8572560" cy="6154758"/>
          </a:xfrm>
        </p:spPr>
        <p:txBody>
          <a:bodyPr>
            <a:normAutofit fontScale="90000"/>
          </a:bodyPr>
          <a:lstStyle/>
          <a:p>
            <a:r>
              <a:rPr lang="fr-FR" dirty="0">
                <a:solidFill>
                  <a:schemeClr val="bg1"/>
                </a:solidFill>
                <a:latin typeface="Aharoni" pitchFamily="2" charset="-79"/>
                <a:cs typeface="Aharoni" pitchFamily="2" charset="-79"/>
              </a:rPr>
              <a:t/>
            </a:r>
            <a:br>
              <a:rPr lang="fr-FR" dirty="0">
                <a:solidFill>
                  <a:schemeClr val="bg1"/>
                </a:solidFill>
                <a:latin typeface="Aharoni" pitchFamily="2" charset="-79"/>
                <a:cs typeface="Aharoni" pitchFamily="2" charset="-79"/>
              </a:rPr>
            </a:br>
            <a:r>
              <a:rPr lang="fr-FR" dirty="0">
                <a:solidFill>
                  <a:schemeClr val="bg1"/>
                </a:solidFill>
                <a:latin typeface="Aharoni" pitchFamily="2" charset="-79"/>
                <a:cs typeface="Aharoni" pitchFamily="2" charset="-79"/>
              </a:rPr>
              <a:t/>
            </a:r>
            <a:br>
              <a:rPr lang="fr-FR" dirty="0">
                <a:solidFill>
                  <a:schemeClr val="bg1"/>
                </a:solidFill>
                <a:latin typeface="Aharoni" pitchFamily="2" charset="-79"/>
                <a:cs typeface="Aharoni" pitchFamily="2" charset="-79"/>
              </a:rPr>
            </a:br>
            <a:r>
              <a:rPr lang="fr-FR" dirty="0">
                <a:solidFill>
                  <a:schemeClr val="bg1"/>
                </a:solidFill>
                <a:latin typeface="Aharoni" pitchFamily="2" charset="-79"/>
                <a:cs typeface="Aharoni" pitchFamily="2" charset="-79"/>
              </a:rPr>
              <a:t/>
            </a:r>
            <a:br>
              <a:rPr lang="fr-FR" dirty="0">
                <a:solidFill>
                  <a:schemeClr val="bg1"/>
                </a:solidFill>
                <a:latin typeface="Aharoni" pitchFamily="2" charset="-79"/>
                <a:cs typeface="Aharoni" pitchFamily="2" charset="-79"/>
              </a:rPr>
            </a:br>
            <a:r>
              <a:rPr lang="fr-FR" dirty="0">
                <a:solidFill>
                  <a:schemeClr val="bg1"/>
                </a:solidFill>
                <a:latin typeface="Aharoni" pitchFamily="2" charset="-79"/>
                <a:cs typeface="Aharoni" pitchFamily="2" charset="-79"/>
              </a:rPr>
              <a:t/>
            </a:r>
            <a:br>
              <a:rPr lang="fr-FR" dirty="0">
                <a:solidFill>
                  <a:schemeClr val="bg1"/>
                </a:solidFill>
                <a:latin typeface="Aharoni" pitchFamily="2" charset="-79"/>
                <a:cs typeface="Aharoni" pitchFamily="2" charset="-79"/>
              </a:rPr>
            </a:br>
            <a:r>
              <a:rPr lang="fr-FR" dirty="0">
                <a:solidFill>
                  <a:schemeClr val="bg1"/>
                </a:solidFill>
                <a:latin typeface="Aharoni" pitchFamily="2" charset="-79"/>
                <a:cs typeface="Aharoni" pitchFamily="2" charset="-79"/>
              </a:rPr>
              <a:t/>
            </a:r>
            <a:br>
              <a:rPr lang="fr-FR" dirty="0">
                <a:solidFill>
                  <a:schemeClr val="bg1"/>
                </a:solidFill>
                <a:latin typeface="Aharoni" pitchFamily="2" charset="-79"/>
                <a:cs typeface="Aharoni" pitchFamily="2" charset="-79"/>
              </a:rPr>
            </a:br>
            <a:r>
              <a:rPr lang="fr-FR" sz="4000" dirty="0">
                <a:latin typeface="Aharoni" pitchFamily="2" charset="-79"/>
                <a:cs typeface="Aharoni" pitchFamily="2" charset="-79"/>
              </a:rPr>
              <a:t>le champ principal change très lentement </a:t>
            </a:r>
            <a:r>
              <a:rPr lang="fr-FR" sz="4000" dirty="0">
                <a:latin typeface="Aharoni" pitchFamily="2" charset="-79"/>
                <a:cs typeface="Aharoni" pitchFamily="2" charset="-79"/>
                <a:sym typeface="Wingdings" pitchFamily="2" charset="2"/>
              </a:rPr>
              <a:t></a:t>
            </a:r>
            <a:r>
              <a:rPr lang="fr-FR" sz="4000" dirty="0">
                <a:latin typeface="Aharoni" pitchFamily="2" charset="-79"/>
                <a:cs typeface="Aharoni" pitchFamily="2" charset="-79"/>
              </a:rPr>
              <a:t> </a:t>
            </a:r>
            <a:r>
              <a:rPr lang="fr-FR" sz="4000" dirty="0">
                <a:solidFill>
                  <a:srgbClr val="00B050"/>
                </a:solidFill>
                <a:latin typeface="Aharoni" pitchFamily="2" charset="-79"/>
                <a:cs typeface="Aharoni" pitchFamily="2" charset="-79"/>
              </a:rPr>
              <a:t>variations séculaire</a:t>
            </a:r>
            <a:r>
              <a:rPr lang="fr-FR" sz="4000" dirty="0"/>
              <a:t/>
            </a:r>
            <a:br>
              <a:rPr lang="fr-FR" sz="4000" dirty="0"/>
            </a:br>
            <a:r>
              <a:rPr lang="fr-FR" sz="4000" dirty="0"/>
              <a:t/>
            </a:r>
            <a:br>
              <a:rPr lang="fr-FR" sz="4000" dirty="0"/>
            </a:br>
            <a:r>
              <a:rPr lang="fr-FR" sz="4000" dirty="0">
                <a:solidFill>
                  <a:srgbClr val="FF0000"/>
                </a:solidFill>
                <a:latin typeface="Aharoni" pitchFamily="2" charset="-79"/>
                <a:cs typeface="Aharoni" pitchFamily="2" charset="-79"/>
              </a:rPr>
              <a:t>le champ d’aimantation est constant</a:t>
            </a:r>
            <a:r>
              <a:rPr lang="fr-FR" sz="4000" dirty="0">
                <a:latin typeface="Aharoni" pitchFamily="2" charset="-79"/>
                <a:cs typeface="Aharoni" pitchFamily="2" charset="-79"/>
              </a:rPr>
              <a:t/>
            </a:r>
            <a:br>
              <a:rPr lang="fr-FR" sz="4000" dirty="0">
                <a:latin typeface="Aharoni" pitchFamily="2" charset="-79"/>
                <a:cs typeface="Aharoni" pitchFamily="2" charset="-79"/>
              </a:rPr>
            </a:br>
            <a:r>
              <a:rPr lang="fr-FR" sz="4000" dirty="0">
                <a:latin typeface="Aharoni" pitchFamily="2" charset="-79"/>
                <a:cs typeface="Aharoni" pitchFamily="2" charset="-79"/>
              </a:rPr>
              <a:t/>
            </a:r>
            <a:br>
              <a:rPr lang="fr-FR" sz="4000" dirty="0">
                <a:latin typeface="Aharoni" pitchFamily="2" charset="-79"/>
                <a:cs typeface="Aharoni" pitchFamily="2" charset="-79"/>
              </a:rPr>
            </a:br>
            <a:r>
              <a:rPr lang="fr-FR" sz="4000" dirty="0">
                <a:latin typeface="Aharoni" pitchFamily="2" charset="-79"/>
                <a:cs typeface="Aharoni" pitchFamily="2" charset="-79"/>
              </a:rPr>
              <a:t/>
            </a:r>
            <a:br>
              <a:rPr lang="fr-FR" sz="4000" dirty="0">
                <a:latin typeface="Aharoni" pitchFamily="2" charset="-79"/>
                <a:cs typeface="Aharoni" pitchFamily="2" charset="-79"/>
              </a:rPr>
            </a:br>
            <a:r>
              <a:rPr lang="fr-FR" sz="3600" dirty="0">
                <a:latin typeface="Aharoni" pitchFamily="2" charset="-79"/>
                <a:cs typeface="Aharoni" pitchFamily="2" charset="-79"/>
              </a:rPr>
              <a:t>les variations transitoires du champ magnétique terrestre sont </a:t>
            </a:r>
            <a:r>
              <a:rPr lang="fr-FR" sz="3600" dirty="0">
                <a:solidFill>
                  <a:srgbClr val="00B050"/>
                </a:solidFill>
                <a:latin typeface="Aharoni" pitchFamily="2" charset="-79"/>
                <a:cs typeface="Aharoni" pitchFamily="2" charset="-79"/>
              </a:rPr>
              <a:t>essentiellement  dues aux sources externes ionosphériques et magnétosphériques</a:t>
            </a:r>
            <a:r>
              <a:rPr lang="fr-FR" sz="3600" dirty="0">
                <a:latin typeface="Aharoni" pitchFamily="2" charset="-79"/>
                <a:cs typeface="Aharoni" pitchFamily="2" charset="-79"/>
              </a:rPr>
              <a:t/>
            </a:r>
            <a:br>
              <a:rPr lang="fr-FR" sz="3600" dirty="0">
                <a:latin typeface="Aharoni" pitchFamily="2" charset="-79"/>
                <a:cs typeface="Aharoni" pitchFamily="2" charset="-79"/>
              </a:rPr>
            </a:br>
            <a:r>
              <a:rPr lang="fr-FR" sz="3600" dirty="0">
                <a:solidFill>
                  <a:srgbClr val="0000FF"/>
                </a:solidFill>
                <a:latin typeface="Aharoni" pitchFamily="2" charset="-79"/>
                <a:cs typeface="Aharoni" pitchFamily="2" charset="-79"/>
              </a:rPr>
              <a:t/>
            </a:r>
            <a:br>
              <a:rPr lang="fr-FR" sz="3600" dirty="0">
                <a:solidFill>
                  <a:srgbClr val="0000FF"/>
                </a:solidFill>
                <a:latin typeface="Aharoni" pitchFamily="2" charset="-79"/>
                <a:cs typeface="Aharoni" pitchFamily="2" charset="-79"/>
              </a:rPr>
            </a:br>
            <a:r>
              <a:rPr lang="fr-FR" sz="3600" dirty="0">
                <a:solidFill>
                  <a:srgbClr val="0000FF"/>
                </a:solidFill>
                <a:latin typeface="Aharoni" pitchFamily="2" charset="-79"/>
                <a:cs typeface="Aharoni" pitchFamily="2" charset="-79"/>
              </a:rPr>
              <a:t/>
            </a:r>
            <a:br>
              <a:rPr lang="fr-FR" sz="3600" dirty="0">
                <a:solidFill>
                  <a:srgbClr val="0000FF"/>
                </a:solidFill>
                <a:latin typeface="Aharoni" pitchFamily="2" charset="-79"/>
                <a:cs typeface="Aharoni" pitchFamily="2" charset="-79"/>
              </a:rPr>
            </a:br>
            <a:r>
              <a:rPr lang="fr-FR" dirty="0">
                <a:solidFill>
                  <a:srgbClr val="0000FF"/>
                </a:solidFill>
                <a:latin typeface="Aharoni" pitchFamily="2" charset="-79"/>
                <a:cs typeface="Aharoni" pitchFamily="2" charset="-79"/>
              </a:rPr>
              <a:t/>
            </a:r>
            <a:br>
              <a:rPr lang="fr-FR" dirty="0">
                <a:solidFill>
                  <a:srgbClr val="0000FF"/>
                </a:solidFill>
                <a:latin typeface="Aharoni" pitchFamily="2" charset="-79"/>
                <a:cs typeface="Aharoni" pitchFamily="2" charset="-79"/>
              </a:rPr>
            </a:br>
            <a:r>
              <a:rPr lang="fr-FR" dirty="0"/>
              <a:t/>
            </a:r>
            <a:br>
              <a:rPr lang="fr-FR" dirty="0"/>
            </a:b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D84D9D-284B-48C9-AB2D-F51FD5E874CF}" type="slidenum">
              <a:rPr lang="fr-FR" smtClean="0"/>
              <a:pPr/>
              <a:t>15</a:t>
            </a:fld>
            <a:endParaRPr lang="fr-FR"/>
          </a:p>
        </p:txBody>
      </p:sp>
      <p:sp>
        <p:nvSpPr>
          <p:cNvPr id="6" name="Titre 8"/>
          <p:cNvSpPr txBox="1">
            <a:spLocks/>
          </p:cNvSpPr>
          <p:nvPr/>
        </p:nvSpPr>
        <p:spPr>
          <a:xfrm>
            <a:off x="1592787" y="85855"/>
            <a:ext cx="5958426" cy="584775"/>
          </a:xfrm>
          <a:prstGeom prst="rect">
            <a:avLst/>
          </a:prstGeom>
          <a:noFill/>
        </p:spPr>
        <p:txBody>
          <a:bodyPr vert="horz" wrap="none" lIns="91440" tIns="45720" rIns="91440" bIns="45720" rtlCol="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CHAMP MAGNETIQUE TERRESTRE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 descr="data:image/jpeg;base64,/9j/4AAQSkZJRgABAQAAAQABAAD/2wCEAAkGBxQSEhUUExQVFRIXFBMUFxYWFBcXFxgXFRgWGBUYFBYbHCggGBwlHBUXITEkJSkrLi4uGB8zODMsPCgtLisBCgoKDg0OGxAQGi8mICU0LC8yLCwsLCwsLC4vLCw3NDQ0LCwsLCwsLS8tNDUsLCwsLCwsNSwtLCwsLCwsLCw0LP/AABEIAMsA+AMBIgACEQEDEQH/xAAcAAEAAQUBAQAAAAAAAAAAAAAAAwECBAYHBQj/xAA/EAABAwIDBQUECQMDBQEAAAABAAIRAyEEEjEFQVFhcQYTIjKBB5Gh0RQjQlJygpKx8GKiwTOD4RVjwtLxQ//EABoBAQACAwEAAAAAAAAAAAAAAAABAgMEBQb/xAAsEQEAAgEDAwIFAwUAAAAAAAAAAQIRAwQxEiFBBXETIlGh8IGxwRQjQmGR/9oADAMBAAIRAxEAPwDuKIiAiIgIiICIiAiIgIiICIiAiIgIiICIvM2tt2lhyGuJdVd5KLBmqvP9LdwtqYHNRMxHK1KWvOKxmXposfA1KjmA1WBjzPhDs0DcC6ACY1i07zqshSiYxOBERECIiAiIgIiICIiAiIgIiICIiAiIgIiICIiAiIgIi8naPaXC0A81a7GBnmk6HhbV3IX5KJmI5TETL1l5+2Ns0MKzPXqNYNwPmcRuY0Xcei5N2q9sznTT2fTIk5RWqNlxJsO6o8TuzT+FX9k/ZniMXUGL2rUqSbik5571w1AqOB+rbc+BsG/2dFM5x2TSa9UdXHnDYR2pxm0nmns9nc0QYfiKgBI08o0BjcJNxdq2rs52apYQEguqV3f6laoc1R567hy5CZ1Xq4TCspMDKbWsY0QGtAAHQBTLHXTx3tOZbevu4tHw9GvTT6eZ958+3AiIsjSEREBERAREQEREBERAREQEREBERAREQEREBERAVr3gAkkAAEkkwABqSdy1ztf23wuzm/XPzVSJbRZBqHgSNGN5ujlOi5fi/wDq+3zZncYIkEBxLKRG4uMZq56DLbcgzPar7SGVaf0XA1X+YGrWpnK1zAHfV03g5jJgkiAQIkyVplXEY7F0aVKnRq1WZHQGU3OEF1wSwREiZcbXXWezHslweGh9ecTVF/GIpDpS3/mLvRehS7TMbjAO6c2kWZGvsG5WkSQ3gCRYaC/JUvSLYmY4WraYzhgeyvsG3B0W18RRaMa7MZJDzSYfK1u5ro1I4xK6EiK6oiIgIiICIiAiIgIiICIiAiIgIiICIiAiIgIiICIiDE2jtKlQbnqvDG6Cblx+6xou53IAlaztDEbRxvhwrfoWHOtesJxDh/2qOjOrr33FbUMFT7w1cje8iM8S6OAOoHIKdBqHZ/2c4PDO7xzTiK5OY1sQe8cXfeg2nnc81t6Igo7RaficBTc+k4sBLZy62zawNNwW4la7VbdnRJkhsSIiAiIgIvF7U7cbg6bajnNaM4BBBJcIMhoG/S+5ZWw9sUsXSFWi6WEkXBBBGoIO9V6o6unyyzo3jTjUx8vGfGXoIiKzEIiICIiAiIgIiICIiAiIgIiICIiAiIgIiICoSrXVNwufgOpVBT3m5+A6BAzk6acT/gfz1XhYl0ZehP7rYVq+NOnQqLcJhszXg9eG9XKxzAf5f0KtzEa3HEa+o3+nuUoSoqNdOiqg0n2p4A1cMDHklw/8vhf0Wtexza2StVwzjaoO8Z+NlnDqWwfyLp22MMKlJwImxMceI90rgjnuwONDxM0qod+JoNx+Zp/uWrrfJeLvR+l43O01NrPPMfnv+76IRR4au2oxr2mWuaHNPEOEg+4qRbTznAiIgIiICIiAiIgIiICIiAiIgIiICKhKx34gkwwSd5NgOp/m60IJ3PA+W/0UBrTx6NufzOFh7/VRlgBgzUdvaNPUTEfiPRZNGoCLWixGhHUILQXbmgDmf8AEfFVyu+8PRvzJUqhxeKZSYX1HtYxokuc4NaBzJsEFe7P33e5v/qtZxL7tHI/5Xj7c9rGCZLaXe1TfxMaGttuzPIMHSWj1WRica3wGbGfdKvfTtEd4Inu3OmSfK8HjLbjkYiFdmcNwPQwfcRHxXP8AZPtVwDnHvRXpOMNL3sDmxJiO7JIb1A5rfNn4+lXYKlGoyow6OY4OHvG9LUtXmEBqAXuw8xb1Oh98qZtXjbgdx6FXKF2HG7w9ND1bofcqJZC4z7Utld3WFQCx8J9Lt/tMflXVWYzKYkOExImJGoB4jhJ0vlXg9vsAMRhnFtyBI6iS33jMJ5rHrU6qTDoembj4G5rbxxP6oPZNtbvsH3RMvoOyc8jvFTP7t/Kt2XDPZntX6NjmtcYZW+pdwzEzTP6rfmXc1Xb36qezL6xtvg7qccW7x+vP3ERFmcoREQEREBERAREQEREBEVr3gfLf6ILlYam4XPwHUq2CdbDgNfU/JR4h0AMbYusI+yB5nem7mQgsILzE2Bu4Wv8AdZ/l27QX8s1Sj4crTl4R1n48oN9RqpKbA0ACwAgK5BisLgMrWAHjPh6zqT6fNWNflqeIOLos+JEWkNaLiDyO6Ss1eZ2k2izDYd9apowAtgwS82YG8ySB6mbJETM4gZVbHU2AEuEGQLyTGsAax8F889ve1lTaFcmYw7HEUqYNoFu8deC48dwMDeTs7u0D61KtVqO+sqMc3SwBsA0TYR+45zzKpSIMfz+Sunt9Do7zyp1ZUIW5DtARQw4cblrvg6FpgavQxoGWgJILA90f0ueT5txsREbh0WTXpN4jsS8qmV6uwNuV8FVFXDvLHfaabseB9mo37Q15ibELzRZXK0ViYxKX072U2+zH4ZldgifC9mpZUb5mzv4g7wQVFtoOrTTZVIblcXNpecxIhzxJa2Y8visddRyT2a7VqUGVy1oqUg6m51MmzpDg88JAa3cV2XY9ZlSk2rTcHh4DswEcoj7IbpG6OMlcvW0+m0x4XpaazEw8rsxs2syiymSxrGsylrWhzC4xme9zhmqvJkyMrRm+1C9fF7OmmQ0mY3nU6zO53Ma7wd2e1XLDWuIwvqattS83nl879o8IaGIdllsOzN3Efab7tPRd37NbUGKwtKsNXsGYcHizx6OBXO/axsqC2qBvyno6S33HMPzBS+xzapIq4Yugj65k3EGG1BHXKfUrVp8mrNfq9DvY/q/T6a8c059uJ/iXUkUbam42PwPQqRbbzQiIgIiICIiAiIgKhMKqirUc0HeLjhPMb0AvJ0sOJ/wPn8VcxgHXjvUdJ50dAdy0P4VJKlC5Y9K9R5+6GsHInxO94cz3KaViUHGa0ROcROk91TieShLMqVA0STAVtKsHabtQQQR1BuFg06zWmak95wNz/tAajpfipMjnuDiMgFwB5jycRYDkJ3X3IMxxXKPbLjnuY0AkU21+6jcX91nc7nAe1o4Q/jbpmJw5cZzvHIGG+sQfiube0HZZfg61ml9HFlxcAQT3rWubrNoqNEzqs2hMRqRlWeHMaWNIZHJYlR4P8/ZWMbOnxPDWFVlEkxBm/wANf2+C7WYY4ricpWYNxuwF4v5QZtrLdbAg8Li6pjSZBJm3GY5Hn/woXUSBJG+NN+scjvhWmq63iNiSL7zqRzVJsthbCvNKIuJM2mTu1G6Z+BUBKZljmyzZdi7RFFjmtNzBPOBefWAt39kPaL6yrhnSGvdnp8A+DnaORa2R+E8VyZhJsP5wW4dgWuBztzCK2GgjLqa9JseLiCQtXXiOiZRETl9CMVXOAEmwFyTw5rGw5qyMwbl9Q73CQferKtnTV8oMt+4I0L/6uZtpEFaC7yu1uEbicO9g1LSBII5tcJ1AcAZC4x2a2mcJi6VUyAx+V4/oPhqA9AT6hd7xDe/aWgQw/bIv1pjd+I+gOq4p2t2eMPjjmA7t5z3aHATZ9jr4gT6rV3MYxePD0XoetFq6m3v3iYnt+/5/p3gQ4cQfcQrYI0uOB19D81rns82n32Da0mX0T3LjeSG/6br8WFq2ZbNbdURLg62nOleaT4GPB+W8dVcoK1HNF3NI0LTf5FMNUcZDokTcaa/v/LaKWNOiIgIiICIiAiIgo5oNio7t1uOO8dfn/wDVKiCgWN5avJ7f7mT8SHf2FTFkXb7t3/BUddmdtrPBDhO4jSeRuDGoJQTwijw9bMJ0OhB1BGoP8vqpUFrgvB25hAC57m56NSn3WIbqcgnJUaOLczpi8On7AB2BYuLxGWwjMd58rR953LgN59SGR869ruz7sHXLT4qbodTqAgtqMN2zFs0D1iQpcCS6p3stfDWgtLg3xAQSReJAgGNXboBXZ8bsNrqbqdOmK1F96lKt4WF299N8Sxx18LS2wjLcrnm0vZzlP1NQNJJ+oxIyETfLTqXbVjSxPVdDS3UTGLsdqz4efX2ng3iXgNqFvlcwENdyIBuJAOnSQStN2hRa0kNMid0xq7Q3kEZTJvdbJjOzuLwwh+EJbmDv9JtUEg73NBdFtJ3laxWouBIyObEz4HDXUfzitiLU8T90RlilsrOwODaXN71xZTlucxLg0zdrJBcLftpIm3DYGrU8lKo+fu03H9gtlw3YfHV4fWAoUxYVMS/IGgkmGtJnUm1livqaceV+7ycZQaHinQJIbUdlqt+00wxhaJLg5wbmImxcbAQB1TsP2eLO7pFsZCyvWESG5b0KRP3s0VDwy3jMJp2d7H06LRFN2fQ4mq05WxqcOwgEO4PeGgGCM2i3nZdJtICmLzLg+Z7yblznb38eOotZujq6vX2jhMdnooiLGC5t7XdmA021QLtdP5XCH/s0+i6SvE25gxiG1ARLGtdT65v9T3DKOuYKmpXqrMNrZ686GvXUjxLnnsv2o2liWsmG12ZHDcKtOS06R4hm+C6650XK+c6DqtCq5gIFSnUDh+Ok60HcDA+C+gdj4tuIo067TIewPHKRcRxFwtfa27TWfDp+ubfp1I1a8W/I+3aPZkAF2thw3nrw/nRSgRoqotpwxERAREQEREBERAREQFa9k9dx3hXIgwqrXNOYa2BGgeN34XDduOnS444EhrbuM2PhiNc07xwF/S6yiFhYvAg3GtvhcdYOlwReCEF1Wg0DNVMnibAHdkA8pnhfS5VMFQu5xbckQ5w8ZERcbvhzAOseHIaZqTIsHuMtHIGBlO64BOklegFAqrXsDgQQCDYgiQeoVyopGD/0mkPKCwcKb3sb+hpDfgvOxmzXMd4KlUd6Q2Q2kYfAGYzTNsgJ/wBsDevbrVg3iSdALk9B/nQb1EaTnXc4t4Bp05uMeI8tOuqgY9HZIa0N7yqWgAAB+SALAA0w0qbD7OpMOYMGfTO6XP8A1ul3xV2Frl2YGDltmb5TrIHMRcXjjqBkKcAsLG4WnlJJLLg5mmDmmxjRzp0sTKzVR7ARBAIOoNwpQxWse+JJazho93NxHkG+BfS4uFWjWIfknPz3ttID93SL3FtSj6DhbvCGb58wHAPJsOZk630iMVLBtIQz78TM3OQfbJ1nS83uFCUuJrGcjPORJO5jfvH/AAN55AxdSpjLlbZsROs8YnUnWT8UoYYAX3mSCZJPF5+0fh7gslBw/wBomzfo+LbUAlrtdbuZAMnmwt+K3D2S7VzUqmHP/wCbu8pyCJp1DNp1AdP6gsn2o7J73DF4HiZ4x1YDPvYXe4LnXYja4w+Ko1LBubuqnNlQwCehy/pK0rf29bPiXpq43np2P8q9v+cfbtHu74iIt15kREQEREBERAREQEREBERAREQWPp7xY/v1G9Y7KIFmyw8B5T0Bt7oKy1RzQdUEGd41aHDi0wf0ut/cq/Sm75b+JpA/Vp8VdJbrccd46/NSAoIHFlTRwkaFrhI6fLRWGg51nuBbwaCM34+XIeszAyH0gdQD1EqP6JT+4z9I+SCUNiwEAblZUqtb5iB1ICs+iU/uM/SPkr6dFrfK1o6ABBH9Kbul34Wlw94EfFM7zo0N5uMn9LTB/Up3GNVZBdxA+J+X79EGOaEm5L3f1eRv5RafeeaymU4vqePy4BXNbFhoqoCIiDG2lQz03CJtI9P5C+dttYE0K1WlfKHWubtN2TxsR8V9JLmvbPs5TdiRVcJaGkFtwDN2SQZgS73DodbdVzTP0dn0fe12+paL8TH3jhtXYTa/0rBUnky9o7t/4mWJ9RB9VsC0T2bYR1I1Q3KKJAMAR4wYEcbTPQLe1k0b9VImXN3PR8W3RxnsIiLKwCIiAiIgIiICIiAiIgIiICIiAoyyLt924/IqREFjHz14HVXKj2T13EaqzPFne/cfkUEise+OZ4KmYny6cd3px/b9lexgH+TvPVSLW097rncNw+Z5/spERQCIiAiIgLDx2AbVgkkEbxwWYiJicMbBYJtIQLk6krJRERM5EREBERAREQEREBERAREQEREBERAREQFQhVRACIiAiIgIiICIiAiIgIiICIiAiIg/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8504" y="188640"/>
            <a:ext cx="9000000" cy="62173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 descr="data:image/jpeg;base64,/9j/4AAQSkZJRgABAQAAAQABAAD/2wCEAAkGBxQSEhUUExQVFRIXFBMUFxYWFBcXFxgXFRgWGBUYFBYbHCggGBwlHBUXITEkJSkrLi4uGB8zODMsPCgtLisBCgoKDg0OGxAQGi8mICU0LC8yLCwsLCwsLC4vLCw3NDQ0LCwsLCwsLS8tNDUsLCwsLCwsNSwtLCwsLCwsLCw0LP/AABEIAMsA+AMBIgACEQEDEQH/xAAcAAEAAQUBAQAAAAAAAAAAAAAAAwECBAYHBQj/xAA/EAABAwIDBQUECQMDBQEAAAABAAIRAyEEEjEFQVFhcQYTIjKBB5Gh0RQjQlJygpKx8GKiwTOD4RVjwtLxQ//EABoBAQACAwEAAAAAAAAAAAAAAAABAgMEBQb/xAAsEQEAAgEDAwIFAwUAAAAAAAAAAQIRAwQxEiFBBXETIlGh8IGxwRQjQmGR/9oADAMBAAIRAxEAPwDuKIiAiIgIiICIiAiIgIiICIiAiIgIiICIvM2tt2lhyGuJdVd5KLBmqvP9LdwtqYHNRMxHK1KWvOKxmXposfA1KjmA1WBjzPhDs0DcC6ACY1i07zqshSiYxOBERECIiAiIgIiICIiAiIgIiICIiAiIgIiICIiAiIgIi8naPaXC0A81a7GBnmk6HhbV3IX5KJmI5TETL1l5+2Ns0MKzPXqNYNwPmcRuY0Xcei5N2q9sznTT2fTIk5RWqNlxJsO6o8TuzT+FX9k/ZniMXUGL2rUqSbik5571w1AqOB+rbc+BsG/2dFM5x2TSa9UdXHnDYR2pxm0nmns9nc0QYfiKgBI08o0BjcJNxdq2rs52apYQEguqV3f6laoc1R567hy5CZ1Xq4TCspMDKbWsY0QGtAAHQBTLHXTx3tOZbevu4tHw9GvTT6eZ958+3AiIsjSEREBERAREQEREBERAREQEREBERAREQEREBERAVr3gAkkAAEkkwABqSdy1ztf23wuzm/XPzVSJbRZBqHgSNGN5ujlOi5fi/wDq+3zZncYIkEBxLKRG4uMZq56DLbcgzPar7SGVaf0XA1X+YGrWpnK1zAHfV03g5jJgkiAQIkyVplXEY7F0aVKnRq1WZHQGU3OEF1wSwREiZcbXXWezHslweGh9ecTVF/GIpDpS3/mLvRehS7TMbjAO6c2kWZGvsG5WkSQ3gCRYaC/JUvSLYmY4WraYzhgeyvsG3B0W18RRaMa7MZJDzSYfK1u5ro1I4xK6EiK6oiIgIiICIiAiIgIiICIiAiIgIiICIiAiIgIiICIiDE2jtKlQbnqvDG6Cblx+6xou53IAlaztDEbRxvhwrfoWHOtesJxDh/2qOjOrr33FbUMFT7w1cje8iM8S6OAOoHIKdBqHZ/2c4PDO7xzTiK5OY1sQe8cXfeg2nnc81t6Igo7RaficBTc+k4sBLZy62zawNNwW4la7VbdnRJkhsSIiAiIgIvF7U7cbg6bajnNaM4BBBJcIMhoG/S+5ZWw9sUsXSFWi6WEkXBBBGoIO9V6o6unyyzo3jTjUx8vGfGXoIiKzEIiICIiAiIgIiICIiAiIgIiICIiAiIgIiICoSrXVNwufgOpVBT3m5+A6BAzk6acT/gfz1XhYl0ZehP7rYVq+NOnQqLcJhszXg9eG9XKxzAf5f0KtzEa3HEa+o3+nuUoSoqNdOiqg0n2p4A1cMDHklw/8vhf0Wtexza2StVwzjaoO8Z+NlnDqWwfyLp22MMKlJwImxMceI90rgjnuwONDxM0qod+JoNx+Zp/uWrrfJeLvR+l43O01NrPPMfnv+76IRR4au2oxr2mWuaHNPEOEg+4qRbTznAiIgIiICIiAiIgIiICIiAiIgIiICKhKx34gkwwSd5NgOp/m60IJ3PA+W/0UBrTx6NufzOFh7/VRlgBgzUdvaNPUTEfiPRZNGoCLWixGhHUILQXbmgDmf8AEfFVyu+8PRvzJUqhxeKZSYX1HtYxokuc4NaBzJsEFe7P33e5v/qtZxL7tHI/5Xj7c9rGCZLaXe1TfxMaGttuzPIMHSWj1WRica3wGbGfdKvfTtEd4Inu3OmSfK8HjLbjkYiFdmcNwPQwfcRHxXP8AZPtVwDnHvRXpOMNL3sDmxJiO7JIb1A5rfNn4+lXYKlGoyow6OY4OHvG9LUtXmEBqAXuw8xb1Oh98qZtXjbgdx6FXKF2HG7w9ND1bofcqJZC4z7Utld3WFQCx8J9Lt/tMflXVWYzKYkOExImJGoB4jhJ0vlXg9vsAMRhnFtyBI6iS33jMJ5rHrU6qTDoembj4G5rbxxP6oPZNtbvsH3RMvoOyc8jvFTP7t/Kt2XDPZntX6NjmtcYZW+pdwzEzTP6rfmXc1Xb36qezL6xtvg7qccW7x+vP3ERFmcoREQEREBERAREQEREBEVr3gfLf6ILlYam4XPwHUq2CdbDgNfU/JR4h0AMbYusI+yB5nem7mQgsILzE2Bu4Wv8AdZ/l27QX8s1Sj4crTl4R1n48oN9RqpKbA0ACwAgK5BisLgMrWAHjPh6zqT6fNWNflqeIOLos+JEWkNaLiDyO6Ss1eZ2k2izDYd9apowAtgwS82YG8ySB6mbJETM4gZVbHU2AEuEGQLyTGsAax8F889ve1lTaFcmYw7HEUqYNoFu8deC48dwMDeTs7u0D61KtVqO+sqMc3SwBsA0TYR+45zzKpSIMfz+Sunt9Do7zyp1ZUIW5DtARQw4cblrvg6FpgavQxoGWgJILA90f0ueT5txsREbh0WTXpN4jsS8qmV6uwNuV8FVFXDvLHfaabseB9mo37Q15ibELzRZXK0ViYxKX072U2+zH4ZldgifC9mpZUb5mzv4g7wQVFtoOrTTZVIblcXNpecxIhzxJa2Y8visddRyT2a7VqUGVy1oqUg6m51MmzpDg88JAa3cV2XY9ZlSk2rTcHh4DswEcoj7IbpG6OMlcvW0+m0x4XpaazEw8rsxs2syiymSxrGsylrWhzC4xme9zhmqvJkyMrRm+1C9fF7OmmQ0mY3nU6zO53Ma7wd2e1XLDWuIwvqattS83nl879o8IaGIdllsOzN3Efab7tPRd37NbUGKwtKsNXsGYcHizx6OBXO/axsqC2qBvyno6S33HMPzBS+xzapIq4Yugj65k3EGG1BHXKfUrVp8mrNfq9DvY/q/T6a8c059uJ/iXUkUbam42PwPQqRbbzQiIgIiICIiAiIgKhMKqirUc0HeLjhPMb0AvJ0sOJ/wPn8VcxgHXjvUdJ50dAdy0P4VJKlC5Y9K9R5+6GsHInxO94cz3KaViUHGa0ROcROk91TieShLMqVA0STAVtKsHabtQQQR1BuFg06zWmak95wNz/tAajpfipMjnuDiMgFwB5jycRYDkJ3X3IMxxXKPbLjnuY0AkU21+6jcX91nc7nAe1o4Q/jbpmJw5cZzvHIGG+sQfiube0HZZfg61ml9HFlxcAQT3rWubrNoqNEzqs2hMRqRlWeHMaWNIZHJYlR4P8/ZWMbOnxPDWFVlEkxBm/wANf2+C7WYY4ricpWYNxuwF4v5QZtrLdbAg8Li6pjSZBJm3GY5Hn/woXUSBJG+NN+scjvhWmq63iNiSL7zqRzVJsthbCvNKIuJM2mTu1G6Z+BUBKZljmyzZdi7RFFjmtNzBPOBefWAt39kPaL6yrhnSGvdnp8A+DnaORa2R+E8VyZhJsP5wW4dgWuBztzCK2GgjLqa9JseLiCQtXXiOiZRETl9CMVXOAEmwFyTw5rGw5qyMwbl9Q73CQferKtnTV8oMt+4I0L/6uZtpEFaC7yu1uEbicO9g1LSBII5tcJ1AcAZC4x2a2mcJi6VUyAx+V4/oPhqA9AT6hd7xDe/aWgQw/bIv1pjd+I+gOq4p2t2eMPjjmA7t5z3aHATZ9jr4gT6rV3MYxePD0XoetFq6m3v3iYnt+/5/p3gQ4cQfcQrYI0uOB19D81rns82n32Da0mX0T3LjeSG/6br8WFq2ZbNbdURLg62nOleaT4GPB+W8dVcoK1HNF3NI0LTf5FMNUcZDokTcaa/v/LaKWNOiIgIiICIiAiIgo5oNio7t1uOO8dfn/wDVKiCgWN5avJ7f7mT8SHf2FTFkXb7t3/BUddmdtrPBDhO4jSeRuDGoJQTwijw9bMJ0OhB1BGoP8vqpUFrgvB25hAC57m56NSn3WIbqcgnJUaOLczpi8On7AB2BYuLxGWwjMd58rR953LgN59SGR869ruz7sHXLT4qbodTqAgtqMN2zFs0D1iQpcCS6p3stfDWgtLg3xAQSReJAgGNXboBXZ8bsNrqbqdOmK1F96lKt4WF299N8Sxx18LS2wjLcrnm0vZzlP1NQNJJ+oxIyETfLTqXbVjSxPVdDS3UTGLsdqz4efX2ng3iXgNqFvlcwENdyIBuJAOnSQStN2hRa0kNMid0xq7Q3kEZTJvdbJjOzuLwwh+EJbmDv9JtUEg73NBdFtJ3laxWouBIyObEz4HDXUfzitiLU8T90RlilsrOwODaXN71xZTlucxLg0zdrJBcLftpIm3DYGrU8lKo+fu03H9gtlw3YfHV4fWAoUxYVMS/IGgkmGtJnUm1livqaceV+7ycZQaHinQJIbUdlqt+00wxhaJLg5wbmImxcbAQB1TsP2eLO7pFsZCyvWESG5b0KRP3s0VDwy3jMJp2d7H06LRFN2fQ4mq05WxqcOwgEO4PeGgGCM2i3nZdJtICmLzLg+Z7yblznb38eOotZujq6vX2jhMdnooiLGC5t7XdmA021QLtdP5XCH/s0+i6SvE25gxiG1ARLGtdT65v9T3DKOuYKmpXqrMNrZ686GvXUjxLnnsv2o2liWsmG12ZHDcKtOS06R4hm+C6650XK+c6DqtCq5gIFSnUDh+Ok60HcDA+C+gdj4tuIo067TIewPHKRcRxFwtfa27TWfDp+ubfp1I1a8W/I+3aPZkAF2thw3nrw/nRSgRoqotpwxERAREQEREBERAREQFa9k9dx3hXIgwqrXNOYa2BGgeN34XDduOnS444EhrbuM2PhiNc07xwF/S6yiFhYvAg3GtvhcdYOlwReCEF1Wg0DNVMnibAHdkA8pnhfS5VMFQu5xbckQ5w8ZERcbvhzAOseHIaZqTIsHuMtHIGBlO64BOklegFAqrXsDgQQCDYgiQeoVyopGD/0mkPKCwcKb3sb+hpDfgvOxmzXMd4KlUd6Q2Q2kYfAGYzTNsgJ/wBsDevbrVg3iSdALk9B/nQb1EaTnXc4t4Bp05uMeI8tOuqgY9HZIa0N7yqWgAAB+SALAA0w0qbD7OpMOYMGfTO6XP8A1ul3xV2Frl2YGDltmb5TrIHMRcXjjqBkKcAsLG4WnlJJLLg5mmDmmxjRzp0sTKzVR7ARBAIOoNwpQxWse+JJazho93NxHkG+BfS4uFWjWIfknPz3ttID93SL3FtSj6DhbvCGb58wHAPJsOZk630iMVLBtIQz78TM3OQfbJ1nS83uFCUuJrGcjPORJO5jfvH/AAN55AxdSpjLlbZsROs8YnUnWT8UoYYAX3mSCZJPF5+0fh7gslBw/wBomzfo+LbUAlrtdbuZAMnmwt+K3D2S7VzUqmHP/wCbu8pyCJp1DNp1AdP6gsn2o7J73DF4HiZ4x1YDPvYXe4LnXYja4w+Ko1LBubuqnNlQwCehy/pK0rf29bPiXpq43np2P8q9v+cfbtHu74iIt15kREQEREBERAREQEREBERAREQWPp7xY/v1G9Y7KIFmyw8B5T0Bt7oKy1RzQdUEGd41aHDi0wf0ut/cq/Sm75b+JpA/Vp8VdJbrccd46/NSAoIHFlTRwkaFrhI6fLRWGg51nuBbwaCM34+XIeszAyH0gdQD1EqP6JT+4z9I+SCUNiwEAblZUqtb5iB1ICs+iU/uM/SPkr6dFrfK1o6ABBH9Kbul34Wlw94EfFM7zo0N5uMn9LTB/Up3GNVZBdxA+J+X79EGOaEm5L3f1eRv5RafeeaymU4vqePy4BXNbFhoqoCIiDG2lQz03CJtI9P5C+dttYE0K1WlfKHWubtN2TxsR8V9JLmvbPs5TdiRVcJaGkFtwDN2SQZgS73DodbdVzTP0dn0fe12+paL8TH3jhtXYTa/0rBUnky9o7t/4mWJ9RB9VsC0T2bYR1I1Q3KKJAMAR4wYEcbTPQLe1k0b9VImXN3PR8W3RxnsIiLKwCIiAiIgIiICIiAiIgIiICIiAoyyLt924/IqREFjHz14HVXKj2T13EaqzPFne/cfkUEise+OZ4KmYny6cd3px/b9lexgH+TvPVSLW097rncNw+Z5/spERQCIiAiIgLDx2AbVgkkEbxwWYiJicMbBYJtIQLk6krJRERM5EREBERAREQEREBERAREQEREBERAREQFQhVRACIiAiIgIiICIiAiIgIiICIiAiIg/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88640"/>
            <a:ext cx="9000000" cy="61965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496" y="116632"/>
            <a:ext cx="9000000" cy="64494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4000" y="188640"/>
            <a:ext cx="9000000" cy="64189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dirty="0">
                <a:latin typeface="Times New Roman" pitchFamily="18" charset="0"/>
                <a:cs typeface="Times New Roman" pitchFamily="18" charset="0"/>
              </a:rPr>
              <a:t>Introduction au Géomagnétisme</a:t>
            </a:r>
          </a:p>
        </p:txBody>
      </p:sp>
      <p:sp>
        <p:nvSpPr>
          <p:cNvPr id="3074" name="AutoShape 2" descr="data:image/jpeg;base64,/9j/4AAQSkZJRgABAQAAAQABAAD/2wCEAAkGBxQSEhUUExQVFRIXFBMUFxYWFBcXFxgXFRgWGBUYFBYbHCggGBwlHBUXITEkJSkrLi4uGB8zODMsPCgtLisBCgoKDg0OGxAQGi8mICU0LC8yLCwsLCwsLC4vLCw3NDQ0LCwsLCwsLS8tNDUsLCwsLCwsNSwtLCwsLCwsLCw0LP/AABEIAMsA+AMBIgACEQEDEQH/xAAcAAEAAQUBAQAAAAAAAAAAAAAAAwECBAYHBQj/xAA/EAABAwIDBQUECQMDBQEAAAABAAIRAyEEEjEFQVFhcQYTIjKBB5Gh0RQjQlJygpKx8GKiwTOD4RVjwtLxQ//EABoBAQACAwEAAAAAAAAAAAAAAAABAgMEBQb/xAAsEQEAAgEDAwIFAwUAAAAAAAAAAQIRAwQxEiFBBXETIlGh8IGxwRQjQmGR/9oADAMBAAIRAxEAPwDuKIiAiIgIiICIiAiIgIiICIiAiIgIiICIvM2tt2lhyGuJdVd5KLBmqvP9LdwtqYHNRMxHK1KWvOKxmXposfA1KjmA1WBjzPhDs0DcC6ACY1i07zqshSiYxOBERECIiAiIgIiICIiAiIgIiICIiAiIgIiICIiAiIgIi8naPaXC0A81a7GBnmk6HhbV3IX5KJmI5TETL1l5+2Ns0MKzPXqNYNwPmcRuY0Xcei5N2q9sznTT2fTIk5RWqNlxJsO6o8TuzT+FX9k/ZniMXUGL2rUqSbik5571w1AqOB+rbc+BsG/2dFM5x2TSa9UdXHnDYR2pxm0nmns9nc0QYfiKgBI08o0BjcJNxdq2rs52apYQEguqV3f6laoc1R567hy5CZ1Xq4TCspMDKbWsY0QGtAAHQBTLHXTx3tOZbevu4tHw9GvTT6eZ958+3AiIsjSEREBERAREQEREBERAREQEREBERAREQEREBERAVr3gAkkAAEkkwABqSdy1ztf23wuzm/XPzVSJbRZBqHgSNGN5ujlOi5fi/wDq+3zZncYIkEBxLKRG4uMZq56DLbcgzPar7SGVaf0XA1X+YGrWpnK1zAHfV03g5jJgkiAQIkyVplXEY7F0aVKnRq1WZHQGU3OEF1wSwREiZcbXXWezHslweGh9ecTVF/GIpDpS3/mLvRehS7TMbjAO6c2kWZGvsG5WkSQ3gCRYaC/JUvSLYmY4WraYzhgeyvsG3B0W18RRaMa7MZJDzSYfK1u5ro1I4xK6EiK6oiIgIiICIiAiIgIiICIiAiIgIiICIiAiIgIiICIiDE2jtKlQbnqvDG6Cblx+6xou53IAlaztDEbRxvhwrfoWHOtesJxDh/2qOjOrr33FbUMFT7w1cje8iM8S6OAOoHIKdBqHZ/2c4PDO7xzTiK5OY1sQe8cXfeg2nnc81t6Igo7RaficBTc+k4sBLZy62zawNNwW4la7VbdnRJkhsSIiAiIgIvF7U7cbg6bajnNaM4BBBJcIMhoG/S+5ZWw9sUsXSFWi6WEkXBBBGoIO9V6o6unyyzo3jTjUx8vGfGXoIiKzEIiICIiAiIgIiICIiAiIgIiICIiAiIgIiICoSrXVNwufgOpVBT3m5+A6BAzk6acT/gfz1XhYl0ZehP7rYVq+NOnQqLcJhszXg9eG9XKxzAf5f0KtzEa3HEa+o3+nuUoSoqNdOiqg0n2p4A1cMDHklw/8vhf0Wtexza2StVwzjaoO8Z+NlnDqWwfyLp22MMKlJwImxMceI90rgjnuwONDxM0qod+JoNx+Zp/uWrrfJeLvR+l43O01NrPPMfnv+76IRR4au2oxr2mWuaHNPEOEg+4qRbTznAiIgIiICIiAiIgIiICIiAiIgIiICKhKx34gkwwSd5NgOp/m60IJ3PA+W/0UBrTx6NufzOFh7/VRlgBgzUdvaNPUTEfiPRZNGoCLWixGhHUILQXbmgDmf8AEfFVyu+8PRvzJUqhxeKZSYX1HtYxokuc4NaBzJsEFe7P33e5v/qtZxL7tHI/5Xj7c9rGCZLaXe1TfxMaGttuzPIMHSWj1WRica3wGbGfdKvfTtEd4Inu3OmSfK8HjLbjkYiFdmcNwPQwfcRHxXP8AZPtVwDnHvRXpOMNL3sDmxJiO7JIb1A5rfNn4+lXYKlGoyow6OY4OHvG9LUtXmEBqAXuw8xb1Oh98qZtXjbgdx6FXKF2HG7w9ND1bofcqJZC4z7Utld3WFQCx8J9Lt/tMflXVWYzKYkOExImJGoB4jhJ0vlXg9vsAMRhnFtyBI6iS33jMJ5rHrU6qTDoembj4G5rbxxP6oPZNtbvsH3RMvoOyc8jvFTP7t/Kt2XDPZntX6NjmtcYZW+pdwzEzTP6rfmXc1Xb36qezL6xtvg7qccW7x+vP3ERFmcoREQEREBERAREQEREBEVr3gfLf6ILlYam4XPwHUq2CdbDgNfU/JR4h0AMbYusI+yB5nem7mQgsILzE2Bu4Wv8AdZ/l27QX8s1Sj4crTl4R1n48oN9RqpKbA0ACwAgK5BisLgMrWAHjPh6zqT6fNWNflqeIOLos+JEWkNaLiDyO6Ss1eZ2k2izDYd9apowAtgwS82YG8ySB6mbJETM4gZVbHU2AEuEGQLyTGsAax8F889ve1lTaFcmYw7HEUqYNoFu8deC48dwMDeTs7u0D61KtVqO+sqMc3SwBsA0TYR+45zzKpSIMfz+Sunt9Do7zyp1ZUIW5DtARQw4cblrvg6FpgavQxoGWgJILA90f0ueT5txsREbh0WTXpN4jsS8qmV6uwNuV8FVFXDvLHfaabseB9mo37Q15ibELzRZXK0ViYxKX072U2+zH4ZldgifC9mpZUb5mzv4g7wQVFtoOrTTZVIblcXNpecxIhzxJa2Y8visddRyT2a7VqUGVy1oqUg6m51MmzpDg88JAa3cV2XY9ZlSk2rTcHh4DswEcoj7IbpG6OMlcvW0+m0x4XpaazEw8rsxs2syiymSxrGsylrWhzC4xme9zhmqvJkyMrRm+1C9fF7OmmQ0mY3nU6zO53Ma7wd2e1XLDWuIwvqattS83nl879o8IaGIdllsOzN3Efab7tPRd37NbUGKwtKsNXsGYcHizx6OBXO/axsqC2qBvyno6S33HMPzBS+xzapIq4Yugj65k3EGG1BHXKfUrVp8mrNfq9DvY/q/T6a8c059uJ/iXUkUbam42PwPQqRbbzQiIgIiICIiAiIgKhMKqirUc0HeLjhPMb0AvJ0sOJ/wPn8VcxgHXjvUdJ50dAdy0P4VJKlC5Y9K9R5+6GsHInxO94cz3KaViUHGa0ROcROk91TieShLMqVA0STAVtKsHabtQQQR1BuFg06zWmak95wNz/tAajpfipMjnuDiMgFwB5jycRYDkJ3X3IMxxXKPbLjnuY0AkU21+6jcX91nc7nAe1o4Q/jbpmJw5cZzvHIGG+sQfiube0HZZfg61ml9HFlxcAQT3rWubrNoqNEzqs2hMRqRlWeHMaWNIZHJYlR4P8/ZWMbOnxPDWFVlEkxBm/wANf2+C7WYY4ricpWYNxuwF4v5QZtrLdbAg8Li6pjSZBJm3GY5Hn/woXUSBJG+NN+scjvhWmq63iNiSL7zqRzVJsthbCvNKIuJM2mTu1G6Z+BUBKZljmyzZdi7RFFjmtNzBPOBefWAt39kPaL6yrhnSGvdnp8A+DnaORa2R+E8VyZhJsP5wW4dgWuBztzCK2GgjLqa9JseLiCQtXXiOiZRETl9CMVXOAEmwFyTw5rGw5qyMwbl9Q73CQferKtnTV8oMt+4I0L/6uZtpEFaC7yu1uEbicO9g1LSBII5tcJ1AcAZC4x2a2mcJi6VUyAx+V4/oPhqA9AT6hd7xDe/aWgQw/bIv1pjd+I+gOq4p2t2eMPjjmA7t5z3aHATZ9jr4gT6rV3MYxePD0XoetFq6m3v3iYnt+/5/p3gQ4cQfcQrYI0uOB19D81rns82n32Da0mX0T3LjeSG/6br8WFq2ZbNbdURLg62nOleaT4GPB+W8dVcoK1HNF3NI0LTf5FMNUcZDokTcaa/v/LaKWNOiIgIiICIiAiIgo5oNio7t1uOO8dfn/wDVKiCgWN5avJ7f7mT8SHf2FTFkXb7t3/BUddmdtrPBDhO4jSeRuDGoJQTwijw9bMJ0OhB1BGoP8vqpUFrgvB25hAC57m56NSn3WIbqcgnJUaOLczpi8On7AB2BYuLxGWwjMd58rR953LgN59SGR869ruz7sHXLT4qbodTqAgtqMN2zFs0D1iQpcCS6p3stfDWgtLg3xAQSReJAgGNXboBXZ8bsNrqbqdOmK1F96lKt4WF299N8Sxx18LS2wjLcrnm0vZzlP1NQNJJ+oxIyETfLTqXbVjSxPVdDS3UTGLsdqz4efX2ng3iXgNqFvlcwENdyIBuJAOnSQStN2hRa0kNMid0xq7Q3kEZTJvdbJjOzuLwwh+EJbmDv9JtUEg73NBdFtJ3laxWouBIyObEz4HDXUfzitiLU8T90RlilsrOwODaXN71xZTlucxLg0zdrJBcLftpIm3DYGrU8lKo+fu03H9gtlw3YfHV4fWAoUxYVMS/IGgkmGtJnUm1livqaceV+7ycZQaHinQJIbUdlqt+00wxhaJLg5wbmImxcbAQB1TsP2eLO7pFsZCyvWESG5b0KRP3s0VDwy3jMJp2d7H06LRFN2fQ4mq05WxqcOwgEO4PeGgGCM2i3nZdJtICmLzLg+Z7yblznb38eOotZujq6vX2jhMdnooiLGC5t7XdmA021QLtdP5XCH/s0+i6SvE25gxiG1ARLGtdT65v9T3DKOuYKmpXqrMNrZ686GvXUjxLnnsv2o2liWsmG12ZHDcKtOS06R4hm+C6650XK+c6DqtCq5gIFSnUDh+Ok60HcDA+C+gdj4tuIo067TIewPHKRcRxFwtfa27TWfDp+ubfp1I1a8W/I+3aPZkAF2thw3nrw/nRSgRoqotpwxERAREQEREBERAREQFa9k9dx3hXIgwqrXNOYa2BGgeN34XDduOnS444EhrbuM2PhiNc07xwF/S6yiFhYvAg3GtvhcdYOlwReCEF1Wg0DNVMnibAHdkA8pnhfS5VMFQu5xbckQ5w8ZERcbvhzAOseHIaZqTIsHuMtHIGBlO64BOklegFAqrXsDgQQCDYgiQeoVyopGD/0mkPKCwcKb3sb+hpDfgvOxmzXMd4KlUd6Q2Q2kYfAGYzTNsgJ/wBsDevbrVg3iSdALk9B/nQb1EaTnXc4t4Bp05uMeI8tOuqgY9HZIa0N7yqWgAAB+SALAA0w0qbD7OpMOYMGfTO6XP8A1ul3xV2Frl2YGDltmb5TrIHMRcXjjqBkKcAsLG4WnlJJLLg5mmDmmxjRzp0sTKzVR7ARBAIOoNwpQxWse+JJazho93NxHkG+BfS4uFWjWIfknPz3ttID93SL3FtSj6DhbvCGb58wHAPJsOZk630iMVLBtIQz78TM3OQfbJ1nS83uFCUuJrGcjPORJO5jfvH/AAN55AxdSpjLlbZsROs8YnUnWT8UoYYAX3mSCZJPF5+0fh7gslBw/wBomzfo+LbUAlrtdbuZAMnmwt+K3D2S7VzUqmHP/wCbu8pyCJp1DNp1AdP6gsn2o7J73DF4HiZ4x1YDPvYXe4LnXYja4w+Ko1LBubuqnNlQwCehy/pK0rf29bPiXpq43np2P8q9v+cfbtHu74iIt15kREQEREBERAREQEREBERAREQWPp7xY/v1G9Y7KIFmyw8B5T0Bt7oKy1RzQdUEGd41aHDi0wf0ut/cq/Sm75b+JpA/Vp8VdJbrccd46/NSAoIHFlTRwkaFrhI6fLRWGg51nuBbwaCM34+XIeszAyH0gdQD1EqP6JT+4z9I+SCUNiwEAblZUqtb5iB1ICs+iU/uM/SPkr6dFrfK1o6ABBH9Kbul34Wlw94EfFM7zo0N5uMn9LTB/Up3GNVZBdxA+J+X79EGOaEm5L3f1eRv5RafeeaymU4vqePy4BXNbFhoqoCIiDG2lQz03CJtI9P5C+dttYE0K1WlfKHWubtN2TxsR8V9JLmvbPs5TdiRVcJaGkFtwDN2SQZgS73DodbdVzTP0dn0fe12+paL8TH3jhtXYTa/0rBUnky9o7t/4mWJ9RB9VsC0T2bYR1I1Q3KKJAMAR4wYEcbTPQLe1k0b9VImXN3PR8W3RxnsIiLKwCIiAiIgIiICIiAiIgIiICIiAoyyLt924/IqREFjHz14HVXKj2T13EaqzPFne/cfkUEise+OZ4KmYny6cd3px/b9lexgH+TvPVSLW097rncNw+Z5/spERQCIiAiIgLDx2AbVgkkEbxwWYiJicMbBYJtIQLk6krJRERM5EREBERAREQEREBERAREQEREBERAREQFQhVRACIiAiIgIiICIiAiIgIiICIiAiIg/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504" y="188640"/>
            <a:ext cx="9000000" cy="6446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6512" y="332656"/>
            <a:ext cx="9000000" cy="61443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16632"/>
            <a:ext cx="9000000" cy="65062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 descr="data:image/jpeg;base64,/9j/4AAQSkZJRgABAQAAAQABAAD/2wCEAAkGBxQSEhUUExQVFRIXFBMUFxYWFBcXFxgXFRgWGBUYFBYbHCggGBwlHBUXITEkJSkrLi4uGB8zODMsPCgtLisBCgoKDg0OGxAQGi8mICU0LC8yLCwsLCwsLC4vLCw3NDQ0LCwsLCwsLS8tNDUsLCwsLCwsNSwtLCwsLCwsLCw0LP/AABEIAMsA+AMBIgACEQEDEQH/xAAcAAEAAQUBAQAAAAAAAAAAAAAAAwECBAYHBQj/xAA/EAABAwIDBQUECQMDBQEAAAABAAIRAyEEEjEFQVFhcQYTIjKBB5Gh0RQjQlJygpKx8GKiwTOD4RVjwtLxQ//EABoBAQACAwEAAAAAAAAAAAAAAAABAgMEBQb/xAAsEQEAAgEDAwIFAwUAAAAAAAAAAQIRAwQxEiFBBXETIlGh8IGxwRQjQmGR/9oADAMBAAIRAxEAPwDuKIiAiIgIiICIiAiIgIiICIiAiIgIiICIvM2tt2lhyGuJdVd5KLBmqvP9LdwtqYHNRMxHK1KWvOKxmXposfA1KjmA1WBjzPhDs0DcC6ACY1i07zqshSiYxOBERECIiAiIgIiICIiAiIgIiICIiAiIgIiICIiAiIgIi8naPaXC0A81a7GBnmk6HhbV3IX5KJmI5TETL1l5+2Ns0MKzPXqNYNwPmcRuY0Xcei5N2q9sznTT2fTIk5RWqNlxJsO6o8TuzT+FX9k/ZniMXUGL2rUqSbik5571w1AqOB+rbc+BsG/2dFM5x2TSa9UdXHnDYR2pxm0nmns9nc0QYfiKgBI08o0BjcJNxdq2rs52apYQEguqV3f6laoc1R567hy5CZ1Xq4TCspMDKbWsY0QGtAAHQBTLHXTx3tOZbevu4tHw9GvTT6eZ958+3AiIsjSEREBERAREQEREBERAREQEREBERAREQEREBERAVr3gAkkAAEkkwABqSdy1ztf23wuzm/XPzVSJbRZBqHgSNGN5ujlOi5fi/wDq+3zZncYIkEBxLKRG4uMZq56DLbcgzPar7SGVaf0XA1X+YGrWpnK1zAHfV03g5jJgkiAQIkyVplXEY7F0aVKnRq1WZHQGU3OEF1wSwREiZcbXXWezHslweGh9ecTVF/GIpDpS3/mLvRehS7TMbjAO6c2kWZGvsG5WkSQ3gCRYaC/JUvSLYmY4WraYzhgeyvsG3B0W18RRaMa7MZJDzSYfK1u5ro1I4xK6EiK6oiIgIiICIiAiIgIiICIiAiIgIiICIiAiIgIiICIiDE2jtKlQbnqvDG6Cblx+6xou53IAlaztDEbRxvhwrfoWHOtesJxDh/2qOjOrr33FbUMFT7w1cje8iM8S6OAOoHIKdBqHZ/2c4PDO7xzTiK5OY1sQe8cXfeg2nnc81t6Igo7RaficBTc+k4sBLZy62zawNNwW4la7VbdnRJkhsSIiAiIgIvF7U7cbg6bajnNaM4BBBJcIMhoG/S+5ZWw9sUsXSFWi6WEkXBBBGoIO9V6o6unyyzo3jTjUx8vGfGXoIiKzEIiICIiAiIgIiICIiAiIgIiICIiAiIgIiICoSrXVNwufgOpVBT3m5+A6BAzk6acT/gfz1XhYl0ZehP7rYVq+NOnQqLcJhszXg9eG9XKxzAf5f0KtzEa3HEa+o3+nuUoSoqNdOiqg0n2p4A1cMDHklw/8vhf0Wtexza2StVwzjaoO8Z+NlnDqWwfyLp22MMKlJwImxMceI90rgjnuwONDxM0qod+JoNx+Zp/uWrrfJeLvR+l43O01NrPPMfnv+76IRR4au2oxr2mWuaHNPEOEg+4qRbTznAiIgIiICIiAiIgIiICIiAiIgIiICKhKx34gkwwSd5NgOp/m60IJ3PA+W/0UBrTx6NufzOFh7/VRlgBgzUdvaNPUTEfiPRZNGoCLWixGhHUILQXbmgDmf8AEfFVyu+8PRvzJUqhxeKZSYX1HtYxokuc4NaBzJsEFe7P33e5v/qtZxL7tHI/5Xj7c9rGCZLaXe1TfxMaGttuzPIMHSWj1WRica3wGbGfdKvfTtEd4Inu3OmSfK8HjLbjkYiFdmcNwPQwfcRHxXP8AZPtVwDnHvRXpOMNL3sDmxJiO7JIb1A5rfNn4+lXYKlGoyow6OY4OHvG9LUtXmEBqAXuw8xb1Oh98qZtXjbgdx6FXKF2HG7w9ND1bofcqJZC4z7Utld3WFQCx8J9Lt/tMflXVWYzKYkOExImJGoB4jhJ0vlXg9vsAMRhnFtyBI6iS33jMJ5rHrU6qTDoembj4G5rbxxP6oPZNtbvsH3RMvoOyc8jvFTP7t/Kt2XDPZntX6NjmtcYZW+pdwzEzTP6rfmXc1Xb36qezL6xtvg7qccW7x+vP3ERFmcoREQEREBERAREQEREBEVr3gfLf6ILlYam4XPwHUq2CdbDgNfU/JR4h0AMbYusI+yB5nem7mQgsILzE2Bu4Wv8AdZ/l27QX8s1Sj4crTl4R1n48oN9RqpKbA0ACwAgK5BisLgMrWAHjPh6zqT6fNWNflqeIOLos+JEWkNaLiDyO6Ss1eZ2k2izDYd9apowAtgwS82YG8ySB6mbJETM4gZVbHU2AEuEGQLyTGsAax8F889ve1lTaFcmYw7HEUqYNoFu8deC48dwMDeTs7u0D61KtVqO+sqMc3SwBsA0TYR+45zzKpSIMfz+Sunt9Do7zyp1ZUIW5DtARQw4cblrvg6FpgavQxoGWgJILA90f0ueT5txsREbh0WTXpN4jsS8qmV6uwNuV8FVFXDvLHfaabseB9mo37Q15ibELzRZXK0ViYxKX072U2+zH4ZldgifC9mpZUb5mzv4g7wQVFtoOrTTZVIblcXNpecxIhzxJa2Y8visddRyT2a7VqUGVy1oqUg6m51MmzpDg88JAa3cV2XY9ZlSk2rTcHh4DswEcoj7IbpG6OMlcvW0+m0x4XpaazEw8rsxs2syiymSxrGsylrWhzC4xme9zhmqvJkyMrRm+1C9fF7OmmQ0mY3nU6zO53Ma7wd2e1XLDWuIwvqattS83nl879o8IaGIdllsOzN3Efab7tPRd37NbUGKwtKsNXsGYcHizx6OBXO/axsqC2qBvyno6S33HMPzBS+xzapIq4Yugj65k3EGG1BHXKfUrVp8mrNfq9DvY/q/T6a8c059uJ/iXUkUbam42PwPQqRbbzQiIgIiICIiAiIgKhMKqirUc0HeLjhPMb0AvJ0sOJ/wPn8VcxgHXjvUdJ50dAdy0P4VJKlC5Y9K9R5+6GsHInxO94cz3KaViUHGa0ROcROk91TieShLMqVA0STAVtKsHabtQQQR1BuFg06zWmak95wNz/tAajpfipMjnuDiMgFwB5jycRYDkJ3X3IMxxXKPbLjnuY0AkU21+6jcX91nc7nAe1o4Q/jbpmJw5cZzvHIGG+sQfiube0HZZfg61ml9HFlxcAQT3rWubrNoqNEzqs2hMRqRlWeHMaWNIZHJYlR4P8/ZWMbOnxPDWFVlEkxBm/wANf2+C7WYY4ricpWYNxuwF4v5QZtrLdbAg8Li6pjSZBJm3GY5Hn/woXUSBJG+NN+scjvhWmq63iNiSL7zqRzVJsthbCvNKIuJM2mTu1G6Z+BUBKZljmyzZdi7RFFjmtNzBPOBefWAt39kPaL6yrhnSGvdnp8A+DnaORa2R+E8VyZhJsP5wW4dgWuBztzCK2GgjLqa9JseLiCQtXXiOiZRETl9CMVXOAEmwFyTw5rGw5qyMwbl9Q73CQferKtnTV8oMt+4I0L/6uZtpEFaC7yu1uEbicO9g1LSBII5tcJ1AcAZC4x2a2mcJi6VUyAx+V4/oPhqA9AT6hd7xDe/aWgQw/bIv1pjd+I+gOq4p2t2eMPjjmA7t5z3aHATZ9jr4gT6rV3MYxePD0XoetFq6m3v3iYnt+/5/p3gQ4cQfcQrYI0uOB19D81rns82n32Da0mX0T3LjeSG/6br8WFq2ZbNbdURLg62nOleaT4GPB+W8dVcoK1HNF3NI0LTf5FMNUcZDokTcaa/v/LaKWNOiIgIiICIiAiIgo5oNio7t1uOO8dfn/wDVKiCgWN5avJ7f7mT8SHf2FTFkXb7t3/BUddmdtrPBDhO4jSeRuDGoJQTwijw9bMJ0OhB1BGoP8vqpUFrgvB25hAC57m56NSn3WIbqcgnJUaOLczpi8On7AB2BYuLxGWwjMd58rR953LgN59SGR869ruz7sHXLT4qbodTqAgtqMN2zFs0D1iQpcCS6p3stfDWgtLg3xAQSReJAgGNXboBXZ8bsNrqbqdOmK1F96lKt4WF299N8Sxx18LS2wjLcrnm0vZzlP1NQNJJ+oxIyETfLTqXbVjSxPVdDS3UTGLsdqz4efX2ng3iXgNqFvlcwENdyIBuJAOnSQStN2hRa0kNMid0xq7Q3kEZTJvdbJjOzuLwwh+EJbmDv9JtUEg73NBdFtJ3laxWouBIyObEz4HDXUfzitiLU8T90RlilsrOwODaXN71xZTlucxLg0zdrJBcLftpIm3DYGrU8lKo+fu03H9gtlw3YfHV4fWAoUxYVMS/IGgkmGtJnUm1livqaceV+7ycZQaHinQJIbUdlqt+00wxhaJLg5wbmImxcbAQB1TsP2eLO7pFsZCyvWESG5b0KRP3s0VDwy3jMJp2d7H06LRFN2fQ4mq05WxqcOwgEO4PeGgGCM2i3nZdJtICmLzLg+Z7yblznb38eOotZujq6vX2jhMdnooiLGC5t7XdmA021QLtdP5XCH/s0+i6SvE25gxiG1ARLGtdT65v9T3DKOuYKmpXqrMNrZ686GvXUjxLnnsv2o2liWsmG12ZHDcKtOS06R4hm+C6650XK+c6DqtCq5gIFSnUDh+Ok60HcDA+C+gdj4tuIo067TIewPHKRcRxFwtfa27TWfDp+ubfp1I1a8W/I+3aPZkAF2thw3nrw/nRSgRoqotpwxERAREQEREBERAREQFa9k9dx3hXIgwqrXNOYa2BGgeN34XDduOnS444EhrbuM2PhiNc07xwF/S6yiFhYvAg3GtvhcdYOlwReCEF1Wg0DNVMnibAHdkA8pnhfS5VMFQu5xbckQ5w8ZERcbvhzAOseHIaZqTIsHuMtHIGBlO64BOklegFAqrXsDgQQCDYgiQeoVyopGD/0mkPKCwcKb3sb+hpDfgvOxmzXMd4KlUd6Q2Q2kYfAGYzTNsgJ/wBsDevbrVg3iSdALk9B/nQb1EaTnXc4t4Bp05uMeI8tOuqgY9HZIa0N7yqWgAAB+SALAA0w0qbD7OpMOYMGfTO6XP8A1ul3xV2Frl2YGDltmb5TrIHMRcXjjqBkKcAsLG4WnlJJLLg5mmDmmxjRzp0sTKzVR7ARBAIOoNwpQxWse+JJazho93NxHkG+BfS4uFWjWIfknPz3ttID93SL3FtSj6DhbvCGb58wHAPJsOZk630iMVLBtIQz78TM3OQfbJ1nS83uFCUuJrGcjPORJO5jfvH/AAN55AxdSpjLlbZsROs8YnUnWT8UoYYAX3mSCZJPF5+0fh7gslBw/wBomzfo+LbUAlrtdbuZAMnmwt+K3D2S7VzUqmHP/wCbu8pyCJp1DNp1AdP6gsn2o7J73DF4HiZ4x1YDPvYXe4LnXYja4w+Ko1LBubuqnNlQwCehy/pK0rf29bPiXpq43np2P8q9v+cfbtHu74iIt15kREQEREBERAREQEREBERAREQWPp7xY/v1G9Y7KIFmyw8B5T0Bt7oKy1RzQdUEGd41aHDi0wf0ut/cq/Sm75b+JpA/Vp8VdJbrccd46/NSAoIHFlTRwkaFrhI6fLRWGg51nuBbwaCM34+XIeszAyH0gdQD1EqP6JT+4z9I+SCUNiwEAblZUqtb5iB1ICs+iU/uM/SPkr6dFrfK1o6ABBH9Kbul34Wlw94EfFM7zo0N5uMn9LTB/Up3GNVZBdxA+J+X79EGOaEm5L3f1eRv5RafeeaymU4vqePy4BXNbFhoqoCIiDG2lQz03CJtI9P5C+dttYE0K1WlfKHWubtN2TxsR8V9JLmvbPs5TdiRVcJaGkFtwDN2SQZgS73DodbdVzTP0dn0fe12+paL8TH3jhtXYTa/0rBUnky9o7t/4mWJ9RB9VsC0T2bYR1I1Q3KKJAMAR4wYEcbTPQLe1k0b9VImXN3PR8W3RxnsIiLKwCIiAiIgIiICIiAiIgIiICIiAoyyLt924/IqREFjHz14HVXKj2T13EaqzPFne/cfkUEise+OZ4KmYny6cd3px/b9lexgH+TvPVSLW097rncNw+Z5/spERQCIiAiIgLDx2AbVgkkEbxwWYiJicMbBYJtIQLk6krJRERM5EREBERAREQEREBERAREQEREBERAREQFQhVRACIiAiIgIiICIiAiIgIiICIiAiIg/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4000" y="404664"/>
            <a:ext cx="9000000" cy="60734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 descr="data:image/jpeg;base64,/9j/4AAQSkZJRgABAQAAAQABAAD/2wCEAAkGBxQSEhUUExQVFRIXFBMUFxYWFBcXFxgXFRgWGBUYFBYbHCggGBwlHBUXITEkJSkrLi4uGB8zODMsPCgtLisBCgoKDg0OGxAQGi8mICU0LC8yLCwsLCwsLC4vLCw3NDQ0LCwsLCwsLS8tNDUsLCwsLCwsNSwtLCwsLCwsLCw0LP/AABEIAMsA+AMBIgACEQEDEQH/xAAcAAEAAQUBAQAAAAAAAAAAAAAAAwECBAYHBQj/xAA/EAABAwIDBQUECQMDBQEAAAABAAIRAyEEEjEFQVFhcQYTIjKBB5Gh0RQjQlJygpKx8GKiwTOD4RVjwtLxQ//EABoBAQACAwEAAAAAAAAAAAAAAAABAgMEBQb/xAAsEQEAAgEDAwIFAwUAAAAAAAAAAQIRAwQxEiFBBXETIlGh8IGxwRQjQmGR/9oADAMBAAIRAxEAPwDuKIiAiIgIiICIiAiIgIiICIiAiIgIiICIvM2tt2lhyGuJdVd5KLBmqvP9LdwtqYHNRMxHK1KWvOKxmXposfA1KjmA1WBjzPhDs0DcC6ACY1i07zqshSiYxOBERECIiAiIgIiICIiAiIgIiICIiAiIgIiICIiAiIgIi8naPaXC0A81a7GBnmk6HhbV3IX5KJmI5TETL1l5+2Ns0MKzPXqNYNwPmcRuY0Xcei5N2q9sznTT2fTIk5RWqNlxJsO6o8TuzT+FX9k/ZniMXUGL2rUqSbik5571w1AqOB+rbc+BsG/2dFM5x2TSa9UdXHnDYR2pxm0nmns9nc0QYfiKgBI08o0BjcJNxdq2rs52apYQEguqV3f6laoc1R567hy5CZ1Xq4TCspMDKbWsY0QGtAAHQBTLHXTx3tOZbevu4tHw9GvTT6eZ958+3AiIsjSEREBERAREQEREBERAREQEREBERAREQEREBERAVr3gAkkAAEkkwABqSdy1ztf23wuzm/XPzVSJbRZBqHgSNGN5ujlOi5fi/wDq+3zZncYIkEBxLKRG4uMZq56DLbcgzPar7SGVaf0XA1X+YGrWpnK1zAHfV03g5jJgkiAQIkyVplXEY7F0aVKnRq1WZHQGU3OEF1wSwREiZcbXXWezHslweGh9ecTVF/GIpDpS3/mLvRehS7TMbjAO6c2kWZGvsG5WkSQ3gCRYaC/JUvSLYmY4WraYzhgeyvsG3B0W18RRaMa7MZJDzSYfK1u5ro1I4xK6EiK6oiIgIiICIiAiIgIiICIiAiIgIiICIiAiIgIiICIiDE2jtKlQbnqvDG6Cblx+6xou53IAlaztDEbRxvhwrfoWHOtesJxDh/2qOjOrr33FbUMFT7w1cje8iM8S6OAOoHIKdBqHZ/2c4PDO7xzTiK5OY1sQe8cXfeg2nnc81t6Igo7RaficBTc+k4sBLZy62zawNNwW4la7VbdnRJkhsSIiAiIgIvF7U7cbg6bajnNaM4BBBJcIMhoG/S+5ZWw9sUsXSFWi6WEkXBBBGoIO9V6o6unyyzo3jTjUx8vGfGXoIiKzEIiICIiAiIgIiICIiAiIgIiICIiAiIgIiICoSrXVNwufgOpVBT3m5+A6BAzk6acT/gfz1XhYl0ZehP7rYVq+NOnQqLcJhszXg9eG9XKxzAf5f0KtzEa3HEa+o3+nuUoSoqNdOiqg0n2p4A1cMDHklw/8vhf0Wtexza2StVwzjaoO8Z+NlnDqWwfyLp22MMKlJwImxMceI90rgjnuwONDxM0qod+JoNx+Zp/uWrrfJeLvR+l43O01NrPPMfnv+76IRR4au2oxr2mWuaHNPEOEg+4qRbTznAiIgIiICIiAiIgIiICIiAiIgIiICKhKx34gkwwSd5NgOp/m60IJ3PA+W/0UBrTx6NufzOFh7/VRlgBgzUdvaNPUTEfiPRZNGoCLWixGhHUILQXbmgDmf8AEfFVyu+8PRvzJUqhxeKZSYX1HtYxokuc4NaBzJsEFe7P33e5v/qtZxL7tHI/5Xj7c9rGCZLaXe1TfxMaGttuzPIMHSWj1WRica3wGbGfdKvfTtEd4Inu3OmSfK8HjLbjkYiFdmcNwPQwfcRHxXP8AZPtVwDnHvRXpOMNL3sDmxJiO7JIb1A5rfNn4+lXYKlGoyow6OY4OHvG9LUtXmEBqAXuw8xb1Oh98qZtXjbgdx6FXKF2HG7w9ND1bofcqJZC4z7Utld3WFQCx8J9Lt/tMflXVWYzKYkOExImJGoB4jhJ0vlXg9vsAMRhnFtyBI6iS33jMJ5rHrU6qTDoembj4G5rbxxP6oPZNtbvsH3RMvoOyc8jvFTP7t/Kt2XDPZntX6NjmtcYZW+pdwzEzTP6rfmXc1Xb36qezL6xtvg7qccW7x+vP3ERFmcoREQEREBERAREQEREBEVr3gfLf6ILlYam4XPwHUq2CdbDgNfU/JR4h0AMbYusI+yB5nem7mQgsILzE2Bu4Wv8AdZ/l27QX8s1Sj4crTl4R1n48oN9RqpKbA0ACwAgK5BisLgMrWAHjPh6zqT6fNWNflqeIOLos+JEWkNaLiDyO6Ss1eZ2k2izDYd9apowAtgwS82YG8ySB6mbJETM4gZVbHU2AEuEGQLyTGsAax8F889ve1lTaFcmYw7HEUqYNoFu8deC48dwMDeTs7u0D61KtVqO+sqMc3SwBsA0TYR+45zzKpSIMfz+Sunt9Do7zyp1ZUIW5DtARQw4cblrvg6FpgavQxoGWgJILA90f0ueT5txsREbh0WTXpN4jsS8qmV6uwNuV8FVFXDvLHfaabseB9mo37Q15ibELzRZXK0ViYxKX072U2+zH4ZldgifC9mpZUb5mzv4g7wQVFtoOrTTZVIblcXNpecxIhzxJa2Y8visddRyT2a7VqUGVy1oqUg6m51MmzpDg88JAa3cV2XY9ZlSk2rTcHh4DswEcoj7IbpG6OMlcvW0+m0x4XpaazEw8rsxs2syiymSxrGsylrWhzC4xme9zhmqvJkyMrRm+1C9fF7OmmQ0mY3nU6zO53Ma7wd2e1XLDWuIwvqattS83nl879o8IaGIdllsOzN3Efab7tPRd37NbUGKwtKsNXsGYcHizx6OBXO/axsqC2qBvyno6S33HMPzBS+xzapIq4Yugj65k3EGG1BHXKfUrVp8mrNfq9DvY/q/T6a8c059uJ/iXUkUbam42PwPQqRbbzQiIgIiICIiAiIgKhMKqirUc0HeLjhPMb0AvJ0sOJ/wPn8VcxgHXjvUdJ50dAdy0P4VJKlC5Y9K9R5+6GsHInxO94cz3KaViUHGa0ROcROk91TieShLMqVA0STAVtKsHabtQQQR1BuFg06zWmak95wNz/tAajpfipMjnuDiMgFwB5jycRYDkJ3X3IMxxXKPbLjnuY0AkU21+6jcX91nc7nAe1o4Q/jbpmJw5cZzvHIGG+sQfiube0HZZfg61ml9HFlxcAQT3rWubrNoqNEzqs2hMRqRlWeHMaWNIZHJYlR4P8/ZWMbOnxPDWFVlEkxBm/wANf2+C7WYY4ricpWYNxuwF4v5QZtrLdbAg8Li6pjSZBJm3GY5Hn/woXUSBJG+NN+scjvhWmq63iNiSL7zqRzVJsthbCvNKIuJM2mTu1G6Z+BUBKZljmyzZdi7RFFjmtNzBPOBefWAt39kPaL6yrhnSGvdnp8A+DnaORa2R+E8VyZhJsP5wW4dgWuBztzCK2GgjLqa9JseLiCQtXXiOiZRETl9CMVXOAEmwFyTw5rGw5qyMwbl9Q73CQferKtnTV8oMt+4I0L/6uZtpEFaC7yu1uEbicO9g1LSBII5tcJ1AcAZC4x2a2mcJi6VUyAx+V4/oPhqA9AT6hd7xDe/aWgQw/bIv1pjd+I+gOq4p2t2eMPjjmA7t5z3aHATZ9jr4gT6rV3MYxePD0XoetFq6m3v3iYnt+/5/p3gQ4cQfcQrYI0uOB19D81rns82n32Da0mX0T3LjeSG/6br8WFq2ZbNbdURLg62nOleaT4GPB+W8dVcoK1HNF3NI0LTf5FMNUcZDokTcaa/v/LaKWNOiIgIiICIiAiIgo5oNio7t1uOO8dfn/wDVKiCgWN5avJ7f7mT8SHf2FTFkXb7t3/BUddmdtrPBDhO4jSeRuDGoJQTwijw9bMJ0OhB1BGoP8vqpUFrgvB25hAC57m56NSn3WIbqcgnJUaOLczpi8On7AB2BYuLxGWwjMd58rR953LgN59SGR869ruz7sHXLT4qbodTqAgtqMN2zFs0D1iQpcCS6p3stfDWgtLg3xAQSReJAgGNXboBXZ8bsNrqbqdOmK1F96lKt4WF299N8Sxx18LS2wjLcrnm0vZzlP1NQNJJ+oxIyETfLTqXbVjSxPVdDS3UTGLsdqz4efX2ng3iXgNqFvlcwENdyIBuJAOnSQStN2hRa0kNMid0xq7Q3kEZTJvdbJjOzuLwwh+EJbmDv9JtUEg73NBdFtJ3laxWouBIyObEz4HDXUfzitiLU8T90RlilsrOwODaXN71xZTlucxLg0zdrJBcLftpIm3DYGrU8lKo+fu03H9gtlw3YfHV4fWAoUxYVMS/IGgkmGtJnUm1livqaceV+7ycZQaHinQJIbUdlqt+00wxhaJLg5wbmImxcbAQB1TsP2eLO7pFsZCyvWESG5b0KRP3s0VDwy3jMJp2d7H06LRFN2fQ4mq05WxqcOwgEO4PeGgGCM2i3nZdJtICmLzLg+Z7yblznb38eOotZujq6vX2jhMdnooiLGC5t7XdmA021QLtdP5XCH/s0+i6SvE25gxiG1ARLGtdT65v9T3DKOuYKmpXqrMNrZ686GvXUjxLnnsv2o2liWsmG12ZHDcKtOS06R4hm+C6650XK+c6DqtCq5gIFSnUDh+Ok60HcDA+C+gdj4tuIo067TIewPHKRcRxFwtfa27TWfDp+ubfp1I1a8W/I+3aPZkAF2thw3nrw/nRSgRoqotpwxERAREQEREBERAREQFa9k9dx3hXIgwqrXNOYa2BGgeN34XDduOnS444EhrbuM2PhiNc07xwF/S6yiFhYvAg3GtvhcdYOlwReCEF1Wg0DNVMnibAHdkA8pnhfS5VMFQu5xbckQ5w8ZERcbvhzAOseHIaZqTIsHuMtHIGBlO64BOklegFAqrXsDgQQCDYgiQeoVyopGD/0mkPKCwcKb3sb+hpDfgvOxmzXMd4KlUd6Q2Q2kYfAGYzTNsgJ/wBsDevbrVg3iSdALk9B/nQb1EaTnXc4t4Bp05uMeI8tOuqgY9HZIa0N7yqWgAAB+SALAA0w0qbD7OpMOYMGfTO6XP8A1ul3xV2Frl2YGDltmb5TrIHMRcXjjqBkKcAsLG4WnlJJLLg5mmDmmxjRzp0sTKzVR7ARBAIOoNwpQxWse+JJazho93NxHkG+BfS4uFWjWIfknPz3ttID93SL3FtSj6DhbvCGb58wHAPJsOZk630iMVLBtIQz78TM3OQfbJ1nS83uFCUuJrGcjPORJO5jfvH/AAN55AxdSpjLlbZsROs8YnUnWT8UoYYAX3mSCZJPF5+0fh7gslBw/wBomzfo+LbUAlrtdbuZAMnmwt+K3D2S7VzUqmHP/wCbu8pyCJp1DNp1AdP6gsn2o7J73DF4HiZ4x1YDPvYXe4LnXYja4w+Ko1LBubuqnNlQwCehy/pK0rf29bPiXpq43np2P8q9v+cfbtHu74iIt15kREQEREBERAREQEREBERAREQWPp7xY/v1G9Y7KIFmyw8B5T0Bt7oKy1RzQdUEGd41aHDi0wf0ut/cq/Sm75b+JpA/Vp8VdJbrccd46/NSAoIHFlTRwkaFrhI6fLRWGg51nuBbwaCM34+XIeszAyH0gdQD1EqP6JT+4z9I+SCUNiwEAblZUqtb5iB1ICs+iU/uM/SPkr6dFrfK1o6ABBH9Kbul34Wlw94EfFM7zo0N5uMn9LTB/Up3GNVZBdxA+J+X79EGOaEm5L3f1eRv5RafeeaymU4vqePy4BXNbFhoqoCIiDG2lQz03CJtI9P5C+dttYE0K1WlfKHWubtN2TxsR8V9JLmvbPs5TdiRVcJaGkFtwDN2SQZgS73DodbdVzTP0dn0fe12+paL8TH3jhtXYTa/0rBUnky9o7t/4mWJ9RB9VsC0T2bYR1I1Q3KKJAMAR4wYEcbTPQLe1k0b9VImXN3PR8W3RxnsIiLKwCIiAiIgIiICIiAiIgIiICIiAoyyLt924/IqREFjHz14HVXKj2T13EaqzPFne/cfkUEise+OZ4KmYny6cd3px/b9lexgH+TvPVSLW097rncNw+Z5/spERQCIiAiIgLDx2AbVgkkEbxwWYiJicMbBYJtIQLk6krJRERM5EREBERAREQEREBERAREQEREBERAREQFQhVRACIiAiIgIiICIiAiIgIiICIiAiIg/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4000" y="548680"/>
            <a:ext cx="9000000" cy="58809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 descr="data:image/jpeg;base64,/9j/4AAQSkZJRgABAQAAAQABAAD/2wCEAAkGBxQSEhUUExQVFRIXFBMUFxYWFBcXFxgXFRgWGBUYFBYbHCggGBwlHBUXITEkJSkrLi4uGB8zODMsPCgtLisBCgoKDg0OGxAQGi8mICU0LC8yLCwsLCwsLC4vLCw3NDQ0LCwsLCwsLS8tNDUsLCwsLCwsNSwtLCwsLCwsLCw0LP/AABEIAMsA+AMBIgACEQEDEQH/xAAcAAEAAQUBAQAAAAAAAAAAAAAAAwECBAYHBQj/xAA/EAABAwIDBQUECQMDBQEAAAABAAIRAyEEEjEFQVFhcQYTIjKBB5Gh0RQjQlJygpKx8GKiwTOD4RVjwtLxQ//EABoBAQACAwEAAAAAAAAAAAAAAAABAgMEBQb/xAAsEQEAAgEDAwIFAwUAAAAAAAAAAQIRAwQxEiFBBXETIlGh8IGxwRQjQmGR/9oADAMBAAIRAxEAPwDuKIiAiIgIiICIiAiIgIiICIiAiIgIiICIvM2tt2lhyGuJdVd5KLBmqvP9LdwtqYHNRMxHK1KWvOKxmXposfA1KjmA1WBjzPhDs0DcC6ACY1i07zqshSiYxOBERECIiAiIgIiICIiAiIgIiICIiAiIgIiICIiAiIgIi8naPaXC0A81a7GBnmk6HhbV3IX5KJmI5TETL1l5+2Ns0MKzPXqNYNwPmcRuY0Xcei5N2q9sznTT2fTIk5RWqNlxJsO6o8TuzT+FX9k/ZniMXUGL2rUqSbik5571w1AqOB+rbc+BsG/2dFM5x2TSa9UdXHnDYR2pxm0nmns9nc0QYfiKgBI08o0BjcJNxdq2rs52apYQEguqV3f6laoc1R567hy5CZ1Xq4TCspMDKbWsY0QGtAAHQBTLHXTx3tOZbevu4tHw9GvTT6eZ958+3AiIsjSEREBERAREQEREBERAREQEREBERAREQEREBERAVr3gAkkAAEkkwABqSdy1ztf23wuzm/XPzVSJbRZBqHgSNGN5ujlOi5fi/wDq+3zZncYIkEBxLKRG4uMZq56DLbcgzPar7SGVaf0XA1X+YGrWpnK1zAHfV03g5jJgkiAQIkyVplXEY7F0aVKnRq1WZHQGU3OEF1wSwREiZcbXXWezHslweGh9ecTVF/GIpDpS3/mLvRehS7TMbjAO6c2kWZGvsG5WkSQ3gCRYaC/JUvSLYmY4WraYzhgeyvsG3B0W18RRaMa7MZJDzSYfK1u5ro1I4xK6EiK6oiIgIiICIiAiIgIiICIiAiIgIiICIiAiIgIiICIiDE2jtKlQbnqvDG6Cblx+6xou53IAlaztDEbRxvhwrfoWHOtesJxDh/2qOjOrr33FbUMFT7w1cje8iM8S6OAOoHIKdBqHZ/2c4PDO7xzTiK5OY1sQe8cXfeg2nnc81t6Igo7RaficBTc+k4sBLZy62zawNNwW4la7VbdnRJkhsSIiAiIgIvF7U7cbg6bajnNaM4BBBJcIMhoG/S+5ZWw9sUsXSFWi6WEkXBBBGoIO9V6o6unyyzo3jTjUx8vGfGXoIiKzEIiICIiAiIgIiICIiAiIgIiICIiAiIgIiICoSrXVNwufgOpVBT3m5+A6BAzk6acT/gfz1XhYl0ZehP7rYVq+NOnQqLcJhszXg9eG9XKxzAf5f0KtzEa3HEa+o3+nuUoSoqNdOiqg0n2p4A1cMDHklw/8vhf0Wtexza2StVwzjaoO8Z+NlnDqWwfyLp22MMKlJwImxMceI90rgjnuwONDxM0qod+JoNx+Zp/uWrrfJeLvR+l43O01NrPPMfnv+76IRR4au2oxr2mWuaHNPEOEg+4qRbTznAiIgIiICIiAiIgIiICIiAiIgIiICKhKx34gkwwSd5NgOp/m60IJ3PA+W/0UBrTx6NufzOFh7/VRlgBgzUdvaNPUTEfiPRZNGoCLWixGhHUILQXbmgDmf8AEfFVyu+8PRvzJUqhxeKZSYX1HtYxokuc4NaBzJsEFe7P33e5v/qtZxL7tHI/5Xj7c9rGCZLaXe1TfxMaGttuzPIMHSWj1WRica3wGbGfdKvfTtEd4Inu3OmSfK8HjLbjkYiFdmcNwPQwfcRHxXP8AZPtVwDnHvRXpOMNL3sDmxJiO7JIb1A5rfNn4+lXYKlGoyow6OY4OHvG9LUtXmEBqAXuw8xb1Oh98qZtXjbgdx6FXKF2HG7w9ND1bofcqJZC4z7Utld3WFQCx8J9Lt/tMflXVWYzKYkOExImJGoB4jhJ0vlXg9vsAMRhnFtyBI6iS33jMJ5rHrU6qTDoembj4G5rbxxP6oPZNtbvsH3RMvoOyc8jvFTP7t/Kt2XDPZntX6NjmtcYZW+pdwzEzTP6rfmXc1Xb36qezL6xtvg7qccW7x+vP3ERFmcoREQEREBERAREQEREBEVr3gfLf6ILlYam4XPwHUq2CdbDgNfU/JR4h0AMbYusI+yB5nem7mQgsILzE2Bu4Wv8AdZ/l27QX8s1Sj4crTl4R1n48oN9RqpKbA0ACwAgK5BisLgMrWAHjPh6zqT6fNWNflqeIOLos+JEWkNaLiDyO6Ss1eZ2k2izDYd9apowAtgwS82YG8ySB6mbJETM4gZVbHU2AEuEGQLyTGsAax8F889ve1lTaFcmYw7HEUqYNoFu8deC48dwMDeTs7u0D61KtVqO+sqMc3SwBsA0TYR+45zzKpSIMfz+Sunt9Do7zyp1ZUIW5DtARQw4cblrvg6FpgavQxoGWgJILA90f0ueT5txsREbh0WTXpN4jsS8qmV6uwNuV8FVFXDvLHfaabseB9mo37Q15ibELzRZXK0ViYxKX072U2+zH4ZldgifC9mpZUb5mzv4g7wQVFtoOrTTZVIblcXNpecxIhzxJa2Y8visddRyT2a7VqUGVy1oqUg6m51MmzpDg88JAa3cV2XY9ZlSk2rTcHh4DswEcoj7IbpG6OMlcvW0+m0x4XpaazEw8rsxs2syiymSxrGsylrWhzC4xme9zhmqvJkyMrRm+1C9fF7OmmQ0mY3nU6zO53Ma7wd2e1XLDWuIwvqattS83nl879o8IaGIdllsOzN3Efab7tPRd37NbUGKwtKsNXsGYcHizx6OBXO/axsqC2qBvyno6S33HMPzBS+xzapIq4Yugj65k3EGG1BHXKfUrVp8mrNfq9DvY/q/T6a8c059uJ/iXUkUbam42PwPQqRbbzQiIgIiICIiAiIgKhMKqirUc0HeLjhPMb0AvJ0sOJ/wPn8VcxgHXjvUdJ50dAdy0P4VJKlC5Y9K9R5+6GsHInxO94cz3KaViUHGa0ROcROk91TieShLMqVA0STAVtKsHabtQQQR1BuFg06zWmak95wNz/tAajpfipMjnuDiMgFwB5jycRYDkJ3X3IMxxXKPbLjnuY0AkU21+6jcX91nc7nAe1o4Q/jbpmJw5cZzvHIGG+sQfiube0HZZfg61ml9HFlxcAQT3rWubrNoqNEzqs2hMRqRlWeHMaWNIZHJYlR4P8/ZWMbOnxPDWFVlEkxBm/wANf2+C7WYY4ricpWYNxuwF4v5QZtrLdbAg8Li6pjSZBJm3GY5Hn/woXUSBJG+NN+scjvhWmq63iNiSL7zqRzVJsthbCvNKIuJM2mTu1G6Z+BUBKZljmyzZdi7RFFjmtNzBPOBefWAt39kPaL6yrhnSGvdnp8A+DnaORa2R+E8VyZhJsP5wW4dgWuBztzCK2GgjLqa9JseLiCQtXXiOiZRETl9CMVXOAEmwFyTw5rGw5qyMwbl9Q73CQferKtnTV8oMt+4I0L/6uZtpEFaC7yu1uEbicO9g1LSBII5tcJ1AcAZC4x2a2mcJi6VUyAx+V4/oPhqA9AT6hd7xDe/aWgQw/bIv1pjd+I+gOq4p2t2eMPjjmA7t5z3aHATZ9jr4gT6rV3MYxePD0XoetFq6m3v3iYnt+/5/p3gQ4cQfcQrYI0uOB19D81rns82n32Da0mX0T3LjeSG/6br8WFq2ZbNbdURLg62nOleaT4GPB+W8dVcoK1HNF3NI0LTf5FMNUcZDokTcaa/v/LaKWNOiIgIiICIiAiIgo5oNio7t1uOO8dfn/wDVKiCgWN5avJ7f7mT8SHf2FTFkXb7t3/BUddmdtrPBDhO4jSeRuDGoJQTwijw9bMJ0OhB1BGoP8vqpUFrgvB25hAC57m56NSn3WIbqcgnJUaOLczpi8On7AB2BYuLxGWwjMd58rR953LgN59SGR869ruz7sHXLT4qbodTqAgtqMN2zFs0D1iQpcCS6p3stfDWgtLg3xAQSReJAgGNXboBXZ8bsNrqbqdOmK1F96lKt4WF299N8Sxx18LS2wjLcrnm0vZzlP1NQNJJ+oxIyETfLTqXbVjSxPVdDS3UTGLsdqz4efX2ng3iXgNqFvlcwENdyIBuJAOnSQStN2hRa0kNMid0xq7Q3kEZTJvdbJjOzuLwwh+EJbmDv9JtUEg73NBdFtJ3laxWouBIyObEz4HDXUfzitiLU8T90RlilsrOwODaXN71xZTlucxLg0zdrJBcLftpIm3DYGrU8lKo+fu03H9gtlw3YfHV4fWAoUxYVMS/IGgkmGtJnUm1livqaceV+7ycZQaHinQJIbUdlqt+00wxhaJLg5wbmImxcbAQB1TsP2eLO7pFsZCyvWESG5b0KRP3s0VDwy3jMJp2d7H06LRFN2fQ4mq05WxqcOwgEO4PeGgGCM2i3nZdJtICmLzLg+Z7yblznb38eOotZujq6vX2jhMdnooiLGC5t7XdmA021QLtdP5XCH/s0+i6SvE25gxiG1ARLGtdT65v9T3DKOuYKmpXqrMNrZ686GvXUjxLnnsv2o2liWsmG12ZHDcKtOS06R4hm+C6650XK+c6DqtCq5gIFSnUDh+Ok60HcDA+C+gdj4tuIo067TIewPHKRcRxFwtfa27TWfDp+ubfp1I1a8W/I+3aPZkAF2thw3nrw/nRSgRoqotpwxERAREQEREBERAREQFa9k9dx3hXIgwqrXNOYa2BGgeN34XDduOnS444EhrbuM2PhiNc07xwF/S6yiFhYvAg3GtvhcdYOlwReCEF1Wg0DNVMnibAHdkA8pnhfS5VMFQu5xbckQ5w8ZERcbvhzAOseHIaZqTIsHuMtHIGBlO64BOklegFAqrXsDgQQCDYgiQeoVyopGD/0mkPKCwcKb3sb+hpDfgvOxmzXMd4KlUd6Q2Q2kYfAGYzTNsgJ/wBsDevbrVg3iSdALk9B/nQb1EaTnXc4t4Bp05uMeI8tOuqgY9HZIa0N7yqWgAAB+SALAA0w0qbD7OpMOYMGfTO6XP8A1ul3xV2Frl2YGDltmb5TrIHMRcXjjqBkKcAsLG4WnlJJLLg5mmDmmxjRzp0sTKzVR7ARBAIOoNwpQxWse+JJazho93NxHkG+BfS4uFWjWIfknPz3ttID93SL3FtSj6DhbvCGb58wHAPJsOZk630iMVLBtIQz78TM3OQfbJ1nS83uFCUuJrGcjPORJO5jfvH/AAN55AxdSpjLlbZsROs8YnUnWT8UoYYAX3mSCZJPF5+0fh7gslBw/wBomzfo+LbUAlrtdbuZAMnmwt+K3D2S7VzUqmHP/wCbu8pyCJp1DNp1AdP6gsn2o7J73DF4HiZ4x1YDPvYXe4LnXYja4w+Ko1LBubuqnNlQwCehy/pK0rf29bPiXpq43np2P8q9v+cfbtHu74iIt15kREQEREBERAREQEREBERAREQWPp7xY/v1G9Y7KIFmyw8B5T0Bt7oKy1RzQdUEGd41aHDi0wf0ut/cq/Sm75b+JpA/Vp8VdJbrccd46/NSAoIHFlTRwkaFrhI6fLRWGg51nuBbwaCM34+XIeszAyH0gdQD1EqP6JT+4z9I+SCUNiwEAblZUqtb5iB1ICs+iU/uM/SPkr6dFrfK1o6ABBH9Kbul34Wlw94EfFM7zo0N5uMn9LTB/Up3GNVZBdxA+J+X79EGOaEm5L3f1eRv5RafeeaymU4vqePy4BXNbFhoqoCIiDG2lQz03CJtI9P5C+dttYE0K1WlfKHWubtN2TxsR8V9JLmvbPs5TdiRVcJaGkFtwDN2SQZgS73DodbdVzTP0dn0fe12+paL8TH3jhtXYTa/0rBUnky9o7t/4mWJ9RB9VsC0T2bYR1I1Q3KKJAMAR4wYEcbTPQLe1k0b9VImXN3PR8W3RxnsIiLKwCIiAiIgIiICIiAiIgIiICIiAoyyLt924/IqREFjHz14HVXKj2T13EaqzPFne/cfkUEise+OZ4KmYny6cd3px/b9lexgH+TvPVSLW097rncNw+Z5/spERQCIiAiIgLDx2AbVgkkEbxwWYiJicMbBYJtIQLk6krJRERM5EREBERAREQEREBERAREQEREBERAREQFQhVRACIiAiIgIiICIiAiIgIiICIiAiIg/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496" y="332656"/>
            <a:ext cx="9000000" cy="61747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 descr="data:image/jpeg;base64,/9j/4AAQSkZJRgABAQAAAQABAAD/2wCEAAkGBxQSEhUUExQVFRIXFBMUFxYWFBcXFxgXFRgWGBUYFBYbHCggGBwlHBUXITEkJSkrLi4uGB8zODMsPCgtLisBCgoKDg0OGxAQGi8mICU0LC8yLCwsLCwsLC4vLCw3NDQ0LCwsLCwsLS8tNDUsLCwsLCwsNSwtLCwsLCwsLCw0LP/AABEIAMsA+AMBIgACEQEDEQH/xAAcAAEAAQUBAQAAAAAAAAAAAAAAAwECBAYHBQj/xAA/EAABAwIDBQUECQMDBQEAAAABAAIRAyEEEjEFQVFhcQYTIjKBB5Gh0RQjQlJygpKx8GKiwTOD4RVjwtLxQ//EABoBAQACAwEAAAAAAAAAAAAAAAABAgMEBQb/xAAsEQEAAgEDAwIFAwUAAAAAAAAAAQIRAwQxEiFBBXETIlGh8IGxwRQjQmGR/9oADAMBAAIRAxEAPwDuKIiAiIgIiICIiAiIgIiICIiAiIgIiICIvM2tt2lhyGuJdVd5KLBmqvP9LdwtqYHNRMxHK1KWvOKxmXposfA1KjmA1WBjzPhDs0DcC6ACY1i07zqshSiYxOBERECIiAiIgIiICIiAiIgIiICIiAiIgIiICIiAiIgIi8naPaXC0A81a7GBnmk6HhbV3IX5KJmI5TETL1l5+2Ns0MKzPXqNYNwPmcRuY0Xcei5N2q9sznTT2fTIk5RWqNlxJsO6o8TuzT+FX9k/ZniMXUGL2rUqSbik5571w1AqOB+rbc+BsG/2dFM5x2TSa9UdXHnDYR2pxm0nmns9nc0QYfiKgBI08o0BjcJNxdq2rs52apYQEguqV3f6laoc1R567hy5CZ1Xq4TCspMDKbWsY0QGtAAHQBTLHXTx3tOZbevu4tHw9GvTT6eZ958+3AiIsjSEREBERAREQEREBERAREQEREBERAREQEREBERAVr3gAkkAAEkkwABqSdy1ztf23wuzm/XPzVSJbRZBqHgSNGN5ujlOi5fi/wDq+3zZncYIkEBxLKRG4uMZq56DLbcgzPar7SGVaf0XA1X+YGrWpnK1zAHfV03g5jJgkiAQIkyVplXEY7F0aVKnRq1WZHQGU3OEF1wSwREiZcbXXWezHslweGh9ecTVF/GIpDpS3/mLvRehS7TMbjAO6c2kWZGvsG5WkSQ3gCRYaC/JUvSLYmY4WraYzhgeyvsG3B0W18RRaMa7MZJDzSYfK1u5ro1I4xK6EiK6oiIgIiICIiAiIgIiICIiAiIgIiICIiAiIgIiICIiDE2jtKlQbnqvDG6Cblx+6xou53IAlaztDEbRxvhwrfoWHOtesJxDh/2qOjOrr33FbUMFT7w1cje8iM8S6OAOoHIKdBqHZ/2c4PDO7xzTiK5OY1sQe8cXfeg2nnc81t6Igo7RaficBTc+k4sBLZy62zawNNwW4la7VbdnRJkhsSIiAiIgIvF7U7cbg6bajnNaM4BBBJcIMhoG/S+5ZWw9sUsXSFWi6WEkXBBBGoIO9V6o6unyyzo3jTjUx8vGfGXoIiKzEIiICIiAiIgIiICIiAiIgIiICIiAiIgIiICoSrXVNwufgOpVBT3m5+A6BAzk6acT/gfz1XhYl0ZehP7rYVq+NOnQqLcJhszXg9eG9XKxzAf5f0KtzEa3HEa+o3+nuUoSoqNdOiqg0n2p4A1cMDHklw/8vhf0Wtexza2StVwzjaoO8Z+NlnDqWwfyLp22MMKlJwImxMceI90rgjnuwONDxM0qod+JoNx+Zp/uWrrfJeLvR+l43O01NrPPMfnv+76IRR4au2oxr2mWuaHNPEOEg+4qRbTznAiIgIiICIiAiIgIiICIiAiIgIiICKhKx34gkwwSd5NgOp/m60IJ3PA+W/0UBrTx6NufzOFh7/VRlgBgzUdvaNPUTEfiPRZNGoCLWixGhHUILQXbmgDmf8AEfFVyu+8PRvzJUqhxeKZSYX1HtYxokuc4NaBzJsEFe7P33e5v/qtZxL7tHI/5Xj7c9rGCZLaXe1TfxMaGttuzPIMHSWj1WRica3wGbGfdKvfTtEd4Inu3OmSfK8HjLbjkYiFdmcNwPQwfcRHxXP8AZPtVwDnHvRXpOMNL3sDmxJiO7JIb1A5rfNn4+lXYKlGoyow6OY4OHvG9LUtXmEBqAXuw8xb1Oh98qZtXjbgdx6FXKF2HG7w9ND1bofcqJZC4z7Utld3WFQCx8J9Lt/tMflXVWYzKYkOExImJGoB4jhJ0vlXg9vsAMRhnFtyBI6iS33jMJ5rHrU6qTDoembj4G5rbxxP6oPZNtbvsH3RMvoOyc8jvFTP7t/Kt2XDPZntX6NjmtcYZW+pdwzEzTP6rfmXc1Xb36qezL6xtvg7qccW7x+vP3ERFmcoREQEREBERAREQEREBEVr3gfLf6ILlYam4XPwHUq2CdbDgNfU/JR4h0AMbYusI+yB5nem7mQgsILzE2Bu4Wv8AdZ/l27QX8s1Sj4crTl4R1n48oN9RqpKbA0ACwAgK5BisLgMrWAHjPh6zqT6fNWNflqeIOLos+JEWkNaLiDyO6Ss1eZ2k2izDYd9apowAtgwS82YG8ySB6mbJETM4gZVbHU2AEuEGQLyTGsAax8F889ve1lTaFcmYw7HEUqYNoFu8deC48dwMDeTs7u0D61KtVqO+sqMc3SwBsA0TYR+45zzKpSIMfz+Sunt9Do7zyp1ZUIW5DtARQw4cblrvg6FpgavQxoGWgJILA90f0ueT5txsREbh0WTXpN4jsS8qmV6uwNuV8FVFXDvLHfaabseB9mo37Q15ibELzRZXK0ViYxKX072U2+zH4ZldgifC9mpZUb5mzv4g7wQVFtoOrTTZVIblcXNpecxIhzxJa2Y8visddRyT2a7VqUGVy1oqUg6m51MmzpDg88JAa3cV2XY9ZlSk2rTcHh4DswEcoj7IbpG6OMlcvW0+m0x4XpaazEw8rsxs2syiymSxrGsylrWhzC4xme9zhmqvJkyMrRm+1C9fF7OmmQ0mY3nU6zO53Ma7wd2e1XLDWuIwvqattS83nl879o8IaGIdllsOzN3Efab7tPRd37NbUGKwtKsNXsGYcHizx6OBXO/axsqC2qBvyno6S33HMPzBS+xzapIq4Yugj65k3EGG1BHXKfUrVp8mrNfq9DvY/q/T6a8c059uJ/iXUkUbam42PwPQqRbbzQiIgIiICIiAiIgKhMKqirUc0HeLjhPMb0AvJ0sOJ/wPn8VcxgHXjvUdJ50dAdy0P4VJKlC5Y9K9R5+6GsHInxO94cz3KaViUHGa0ROcROk91TieShLMqVA0STAVtKsHabtQQQR1BuFg06zWmak95wNz/tAajpfipMjnuDiMgFwB5jycRYDkJ3X3IMxxXKPbLjnuY0AkU21+6jcX91nc7nAe1o4Q/jbpmJw5cZzvHIGG+sQfiube0HZZfg61ml9HFlxcAQT3rWubrNoqNEzqs2hMRqRlWeHMaWNIZHJYlR4P8/ZWMbOnxPDWFVlEkxBm/wANf2+C7WYY4ricpWYNxuwF4v5QZtrLdbAg8Li6pjSZBJm3GY5Hn/woXUSBJG+NN+scjvhWmq63iNiSL7zqRzVJsthbCvNKIuJM2mTu1G6Z+BUBKZljmyzZdi7RFFjmtNzBPOBefWAt39kPaL6yrhnSGvdnp8A+DnaORa2R+E8VyZhJsP5wW4dgWuBztzCK2GgjLqa9JseLiCQtXXiOiZRETl9CMVXOAEmwFyTw5rGw5qyMwbl9Q73CQferKtnTV8oMt+4I0L/6uZtpEFaC7yu1uEbicO9g1LSBII5tcJ1AcAZC4x2a2mcJi6VUyAx+V4/oPhqA9AT6hd7xDe/aWgQw/bIv1pjd+I+gOq4p2t2eMPjjmA7t5z3aHATZ9jr4gT6rV3MYxePD0XoetFq6m3v3iYnt+/5/p3gQ4cQfcQrYI0uOB19D81rns82n32Da0mX0T3LjeSG/6br8WFq2ZbNbdURLg62nOleaT4GPB+W8dVcoK1HNF3NI0LTf5FMNUcZDokTcaa/v/LaKWNOiIgIiICIiAiIgo5oNio7t1uOO8dfn/wDVKiCgWN5avJ7f7mT8SHf2FTFkXb7t3/BUddmdtrPBDhO4jSeRuDGoJQTwijw9bMJ0OhB1BGoP8vqpUFrgvB25hAC57m56NSn3WIbqcgnJUaOLczpi8On7AB2BYuLxGWwjMd58rR953LgN59SGR869ruz7sHXLT4qbodTqAgtqMN2zFs0D1iQpcCS6p3stfDWgtLg3xAQSReJAgGNXboBXZ8bsNrqbqdOmK1F96lKt4WF299N8Sxx18LS2wjLcrnm0vZzlP1NQNJJ+oxIyETfLTqXbVjSxPVdDS3UTGLsdqz4efX2ng3iXgNqFvlcwENdyIBuJAOnSQStN2hRa0kNMid0xq7Q3kEZTJvdbJjOzuLwwh+EJbmDv9JtUEg73NBdFtJ3laxWouBIyObEz4HDXUfzitiLU8T90RlilsrOwODaXN71xZTlucxLg0zdrJBcLftpIm3DYGrU8lKo+fu03H9gtlw3YfHV4fWAoUxYVMS/IGgkmGtJnUm1livqaceV+7ycZQaHinQJIbUdlqt+00wxhaJLg5wbmImxcbAQB1TsP2eLO7pFsZCyvWESG5b0KRP3s0VDwy3jMJp2d7H06LRFN2fQ4mq05WxqcOwgEO4PeGgGCM2i3nZdJtICmLzLg+Z7yblznb38eOotZujq6vX2jhMdnooiLGC5t7XdmA021QLtdP5XCH/s0+i6SvE25gxiG1ARLGtdT65v9T3DKOuYKmpXqrMNrZ686GvXUjxLnnsv2o2liWsmG12ZHDcKtOS06R4hm+C6650XK+c6DqtCq5gIFSnUDh+Ok60HcDA+C+gdj4tuIo067TIewPHKRcRxFwtfa27TWfDp+ubfp1I1a8W/I+3aPZkAF2thw3nrw/nRSgRoqotpwxERAREQEREBERAREQFa9k9dx3hXIgwqrXNOYa2BGgeN34XDduOnS444EhrbuM2PhiNc07xwF/S6yiFhYvAg3GtvhcdYOlwReCEF1Wg0DNVMnibAHdkA8pnhfS5VMFQu5xbckQ5w8ZERcbvhzAOseHIaZqTIsHuMtHIGBlO64BOklegFAqrXsDgQQCDYgiQeoVyopGD/0mkPKCwcKb3sb+hpDfgvOxmzXMd4KlUd6Q2Q2kYfAGYzTNsgJ/wBsDevbrVg3iSdALk9B/nQb1EaTnXc4t4Bp05uMeI8tOuqgY9HZIa0N7yqWgAAB+SALAA0w0qbD7OpMOYMGfTO6XP8A1ul3xV2Frl2YGDltmb5TrIHMRcXjjqBkKcAsLG4WnlJJLLg5mmDmmxjRzp0sTKzVR7ARBAIOoNwpQxWse+JJazho93NxHkG+BfS4uFWjWIfknPz3ttID93SL3FtSj6DhbvCGb58wHAPJsOZk630iMVLBtIQz78TM3OQfbJ1nS83uFCUuJrGcjPORJO5jfvH/AAN55AxdSpjLlbZsROs8YnUnWT8UoYYAX3mSCZJPF5+0fh7gslBw/wBomzfo+LbUAlrtdbuZAMnmwt+K3D2S7VzUqmHP/wCbu8pyCJp1DNp1AdP6gsn2o7J73DF4HiZ4x1YDPvYXe4LnXYja4w+Ko1LBubuqnNlQwCehy/pK0rf29bPiXpq43np2P8q9v+cfbtHu74iIt15kREQEREBERAREQEREBERAREQWPp7xY/v1G9Y7KIFmyw8B5T0Bt7oKy1RzQdUEGd41aHDi0wf0ut/cq/Sm75b+JpA/Vp8VdJbrccd46/NSAoIHFlTRwkaFrhI6fLRWGg51nuBbwaCM34+XIeszAyH0gdQD1EqP6JT+4z9I+SCUNiwEAblZUqtb5iB1ICs+iU/uM/SPkr6dFrfK1o6ABBH9Kbul34Wlw94EfFM7zo0N5uMn9LTB/Up3GNVZBdxA+J+X79EGOaEm5L3f1eRv5RafeeaymU4vqePy4BXNbFhoqoCIiDG2lQz03CJtI9P5C+dttYE0K1WlfKHWubtN2TxsR8V9JLmvbPs5TdiRVcJaGkFtwDN2SQZgS73DodbdVzTP0dn0fe12+paL8TH3jhtXYTa/0rBUnky9o7t/4mWJ9RB9VsC0T2bYR1I1Q3KKJAMAR4wYEcbTPQLe1k0b9VImXN3PR8W3RxnsIiLKwCIiAiIgIiICIiAiIgIiICIiAoyyLt924/IqREFjHz14HVXKj2T13EaqzPFne/cfkUEise+OZ4KmYny6cd3px/b9lexgH+TvPVSLW097rncNw+Z5/spERQCIiAiIgLDx2AbVgkkEbxwWYiJicMbBYJtIQLk6krJRERM5EREBERAREQEREBERAREQEREBERAREQFQhVRACIiAiIgIiICIiAiIgIiICIiAiIg/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9000000" cy="63202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 descr="data:image/jpeg;base64,/9j/4AAQSkZJRgABAQAAAQABAAD/2wCEAAkGBxQSEhUUExQVFRIXFBMUFxYWFBcXFxgXFRgWGBUYFBYbHCggGBwlHBUXITEkJSkrLi4uGB8zODMsPCgtLisBCgoKDg0OGxAQGi8mICU0LC8yLCwsLCwsLC4vLCw3NDQ0LCwsLCwsLS8tNDUsLCwsLCwsNSwtLCwsLCwsLCw0LP/AABEIAMsA+AMBIgACEQEDEQH/xAAcAAEAAQUBAQAAAAAAAAAAAAAAAwECBAYHBQj/xAA/EAABAwIDBQUECQMDBQEAAAABAAIRAyEEEjEFQVFhcQYTIjKBB5Gh0RQjQlJygpKx8GKiwTOD4RVjwtLxQ//EABoBAQACAwEAAAAAAAAAAAAAAAABAgMEBQb/xAAsEQEAAgEDAwIFAwUAAAAAAAAAAQIRAwQxEiFBBXETIlGh8IGxwRQjQmGR/9oADAMBAAIRAxEAPwDuKIiAiIgIiICIiAiIgIiICIiAiIgIiICIvM2tt2lhyGuJdVd5KLBmqvP9LdwtqYHNRMxHK1KWvOKxmXposfA1KjmA1WBjzPhDs0DcC6ACY1i07zqshSiYxOBERECIiAiIgIiICIiAiIgIiICIiAiIgIiICIiAiIgIi8naPaXC0A81a7GBnmk6HhbV3IX5KJmI5TETL1l5+2Ns0MKzPXqNYNwPmcRuY0Xcei5N2q9sznTT2fTIk5RWqNlxJsO6o8TuzT+FX9k/ZniMXUGL2rUqSbik5571w1AqOB+rbc+BsG/2dFM5x2TSa9UdXHnDYR2pxm0nmns9nc0QYfiKgBI08o0BjcJNxdq2rs52apYQEguqV3f6laoc1R567hy5CZ1Xq4TCspMDKbWsY0QGtAAHQBTLHXTx3tOZbevu4tHw9GvTT6eZ958+3AiIsjSEREBERAREQEREBERAREQEREBERAREQEREBERAVr3gAkkAAEkkwABqSdy1ztf23wuzm/XPzVSJbRZBqHgSNGN5ujlOi5fi/wDq+3zZncYIkEBxLKRG4uMZq56DLbcgzPar7SGVaf0XA1X+YGrWpnK1zAHfV03g5jJgkiAQIkyVplXEY7F0aVKnRq1WZHQGU3OEF1wSwREiZcbXXWezHslweGh9ecTVF/GIpDpS3/mLvRehS7TMbjAO6c2kWZGvsG5WkSQ3gCRYaC/JUvSLYmY4WraYzhgeyvsG3B0W18RRaMa7MZJDzSYfK1u5ro1I4xK6EiK6oiIgIiICIiAiIgIiICIiAiIgIiICIiAiIgIiICIiDE2jtKlQbnqvDG6Cblx+6xou53IAlaztDEbRxvhwrfoWHOtesJxDh/2qOjOrr33FbUMFT7w1cje8iM8S6OAOoHIKdBqHZ/2c4PDO7xzTiK5OY1sQe8cXfeg2nnc81t6Igo7RaficBTc+k4sBLZy62zawNNwW4la7VbdnRJkhsSIiAiIgIvF7U7cbg6bajnNaM4BBBJcIMhoG/S+5ZWw9sUsXSFWi6WEkXBBBGoIO9V6o6unyyzo3jTjUx8vGfGXoIiKzEIiICIiAiIgIiICIiAiIgIiICIiAiIgIiICoSrXVNwufgOpVBT3m5+A6BAzk6acT/gfz1XhYl0ZehP7rYVq+NOnQqLcJhszXg9eG9XKxzAf5f0KtzEa3HEa+o3+nuUoSoqNdOiqg0n2p4A1cMDHklw/8vhf0Wtexza2StVwzjaoO8Z+NlnDqWwfyLp22MMKlJwImxMceI90rgjnuwONDxM0qod+JoNx+Zp/uWrrfJeLvR+l43O01NrPPMfnv+76IRR4au2oxr2mWuaHNPEOEg+4qRbTznAiIgIiICIiAiIgIiICIiAiIgIiICKhKx34gkwwSd5NgOp/m60IJ3PA+W/0UBrTx6NufzOFh7/VRlgBgzUdvaNPUTEfiPRZNGoCLWixGhHUILQXbmgDmf8AEfFVyu+8PRvzJUqhxeKZSYX1HtYxokuc4NaBzJsEFe7P33e5v/qtZxL7tHI/5Xj7c9rGCZLaXe1TfxMaGttuzPIMHSWj1WRica3wGbGfdKvfTtEd4Inu3OmSfK8HjLbjkYiFdmcNwPQwfcRHxXP8AZPtVwDnHvRXpOMNL3sDmxJiO7JIb1A5rfNn4+lXYKlGoyow6OY4OHvG9LUtXmEBqAXuw8xb1Oh98qZtXjbgdx6FXKF2HG7w9ND1bofcqJZC4z7Utld3WFQCx8J9Lt/tMflXVWYzKYkOExImJGoB4jhJ0vlXg9vsAMRhnFtyBI6iS33jMJ5rHrU6qTDoembj4G5rbxxP6oPZNtbvsH3RMvoOyc8jvFTP7t/Kt2XDPZntX6NjmtcYZW+pdwzEzTP6rfmXc1Xb36qezL6xtvg7qccW7x+vP3ERFmcoREQEREBERAREQEREBEVr3gfLf6ILlYam4XPwHUq2CdbDgNfU/JR4h0AMbYusI+yB5nem7mQgsILzE2Bu4Wv8AdZ/l27QX8s1Sj4crTl4R1n48oN9RqpKbA0ACwAgK5BisLgMrWAHjPh6zqT6fNWNflqeIOLos+JEWkNaLiDyO6Ss1eZ2k2izDYd9apowAtgwS82YG8ySB6mbJETM4gZVbHU2AEuEGQLyTGsAax8F889ve1lTaFcmYw7HEUqYNoFu8deC48dwMDeTs7u0D61KtVqO+sqMc3SwBsA0TYR+45zzKpSIMfz+Sunt9Do7zyp1ZUIW5DtARQw4cblrvg6FpgavQxoGWgJILA90f0ueT5txsREbh0WTXpN4jsS8qmV6uwNuV8FVFXDvLHfaabseB9mo37Q15ibELzRZXK0ViYxKX072U2+zH4ZldgifC9mpZUb5mzv4g7wQVFtoOrTTZVIblcXNpecxIhzxJa2Y8visddRyT2a7VqUGVy1oqUg6m51MmzpDg88JAa3cV2XY9ZlSk2rTcHh4DswEcoj7IbpG6OMlcvW0+m0x4XpaazEw8rsxs2syiymSxrGsylrWhzC4xme9zhmqvJkyMrRm+1C9fF7OmmQ0mY3nU6zO53Ma7wd2e1XLDWuIwvqattS83nl879o8IaGIdllsOzN3Efab7tPRd37NbUGKwtKsNXsGYcHizx6OBXO/axsqC2qBvyno6S33HMPzBS+xzapIq4Yugj65k3EGG1BHXKfUrVp8mrNfq9DvY/q/T6a8c059uJ/iXUkUbam42PwPQqRbbzQiIgIiICIiAiIgKhMKqirUc0HeLjhPMb0AvJ0sOJ/wPn8VcxgHXjvUdJ50dAdy0P4VJKlC5Y9K9R5+6GsHInxO94cz3KaViUHGa0ROcROk91TieShLMqVA0STAVtKsHabtQQQR1BuFg06zWmak95wNz/tAajpfipMjnuDiMgFwB5jycRYDkJ3X3IMxxXKPbLjnuY0AkU21+6jcX91nc7nAe1o4Q/jbpmJw5cZzvHIGG+sQfiube0HZZfg61ml9HFlxcAQT3rWubrNoqNEzqs2hMRqRlWeHMaWNIZHJYlR4P8/ZWMbOnxPDWFVlEkxBm/wANf2+C7WYY4ricpWYNxuwF4v5QZtrLdbAg8Li6pjSZBJm3GY5Hn/woXUSBJG+NN+scjvhWmq63iNiSL7zqRzVJsthbCvNKIuJM2mTu1G6Z+BUBKZljmyzZdi7RFFjmtNzBPOBefWAt39kPaL6yrhnSGvdnp8A+DnaORa2R+E8VyZhJsP5wW4dgWuBztzCK2GgjLqa9JseLiCQtXXiOiZRETl9CMVXOAEmwFyTw5rGw5qyMwbl9Q73CQferKtnTV8oMt+4I0L/6uZtpEFaC7yu1uEbicO9g1LSBII5tcJ1AcAZC4x2a2mcJi6VUyAx+V4/oPhqA9AT6hd7xDe/aWgQw/bIv1pjd+I+gOq4p2t2eMPjjmA7t5z3aHATZ9jr4gT6rV3MYxePD0XoetFq6m3v3iYnt+/5/p3gQ4cQfcQrYI0uOB19D81rns82n32Da0mX0T3LjeSG/6br8WFq2ZbNbdURLg62nOleaT4GPB+W8dVcoK1HNF3NI0LTf5FMNUcZDokTcaa/v/LaKWNOiIgIiICIiAiIgo5oNio7t1uOO8dfn/wDVKiCgWN5avJ7f7mT8SHf2FTFkXb7t3/BUddmdtrPBDhO4jSeRuDGoJQTwijw9bMJ0OhB1BGoP8vqpUFrgvB25hAC57m56NSn3WIbqcgnJUaOLczpi8On7AB2BYuLxGWwjMd58rR953LgN59SGR869ruz7sHXLT4qbodTqAgtqMN2zFs0D1iQpcCS6p3stfDWgtLg3xAQSReJAgGNXboBXZ8bsNrqbqdOmK1F96lKt4WF299N8Sxx18LS2wjLcrnm0vZzlP1NQNJJ+oxIyETfLTqXbVjSxPVdDS3UTGLsdqz4efX2ng3iXgNqFvlcwENdyIBuJAOnSQStN2hRa0kNMid0xq7Q3kEZTJvdbJjOzuLwwh+EJbmDv9JtUEg73NBdFtJ3laxWouBIyObEz4HDXUfzitiLU8T90RlilsrOwODaXN71xZTlucxLg0zdrJBcLftpIm3DYGrU8lKo+fu03H9gtlw3YfHV4fWAoUxYVMS/IGgkmGtJnUm1livqaceV+7ycZQaHinQJIbUdlqt+00wxhaJLg5wbmImxcbAQB1TsP2eLO7pFsZCyvWESG5b0KRP3s0VDwy3jMJp2d7H06LRFN2fQ4mq05WxqcOwgEO4PeGgGCM2i3nZdJtICmLzLg+Z7yblznb38eOotZujq6vX2jhMdnooiLGC5t7XdmA021QLtdP5XCH/s0+i6SvE25gxiG1ARLGtdT65v9T3DKOuYKmpXqrMNrZ686GvXUjxLnnsv2o2liWsmG12ZHDcKtOS06R4hm+C6650XK+c6DqtCq5gIFSnUDh+Ok60HcDA+C+gdj4tuIo067TIewPHKRcRxFwtfa27TWfDp+ubfp1I1a8W/I+3aPZkAF2thw3nrw/nRSgRoqotpwxERAREQEREBERAREQFa9k9dx3hXIgwqrXNOYa2BGgeN34XDduOnS444EhrbuM2PhiNc07xwF/S6yiFhYvAg3GtvhcdYOlwReCEF1Wg0DNVMnibAHdkA8pnhfS5VMFQu5xbckQ5w8ZERcbvhzAOseHIaZqTIsHuMtHIGBlO64BOklegFAqrXsDgQQCDYgiQeoVyopGD/0mkPKCwcKb3sb+hpDfgvOxmzXMd4KlUd6Q2Q2kYfAGYzTNsgJ/wBsDevbrVg3iSdALk9B/nQb1EaTnXc4t4Bp05uMeI8tOuqgY9HZIa0N7yqWgAAB+SALAA0w0qbD7OpMOYMGfTO6XP8A1ul3xV2Frl2YGDltmb5TrIHMRcXjjqBkKcAsLG4WnlJJLLg5mmDmmxjRzp0sTKzVR7ARBAIOoNwpQxWse+JJazho93NxHkG+BfS4uFWjWIfknPz3ttID93SL3FtSj6DhbvCGb58wHAPJsOZk630iMVLBtIQz78TM3OQfbJ1nS83uFCUuJrGcjPORJO5jfvH/AAN55AxdSpjLlbZsROs8YnUnWT8UoYYAX3mSCZJPF5+0fh7gslBw/wBomzfo+LbUAlrtdbuZAMnmwt+K3D2S7VzUqmHP/wCbu8pyCJp1DNp1AdP6gsn2o7J73DF4HiZ4x1YDPvYXe4LnXYja4w+Ko1LBubuqnNlQwCehy/pK0rf29bPiXpq43np2P8q9v+cfbtHu74iIt15kREQEREBERAREQEREBERAREQWPp7xY/v1G9Y7KIFmyw8B5T0Bt7oKy1RzQdUEGd41aHDi0wf0ut/cq/Sm75b+JpA/Vp8VdJbrccd46/NSAoIHFlTRwkaFrhI6fLRWGg51nuBbwaCM34+XIeszAyH0gdQD1EqP6JT+4z9I+SCUNiwEAblZUqtb5iB1ICs+iU/uM/SPkr6dFrfK1o6ABBH9Kbul34Wlw94EfFM7zo0N5uMn9LTB/Up3GNVZBdxA+J+X79EGOaEm5L3f1eRv5RafeeaymU4vqePy4BXNbFhoqoCIiDG2lQz03CJtI9P5C+dttYE0K1WlfKHWubtN2TxsR8V9JLmvbPs5TdiRVcJaGkFtwDN2SQZgS73DodbdVzTP0dn0fe12+paL8TH3jhtXYTa/0rBUnky9o7t/4mWJ9RB9VsC0T2bYR1I1Q3KKJAMAR4wYEcbTPQLe1k0b9VImXN3PR8W3RxnsIiLKwCIiAiIgIiICIiAiIgIiICIiAoyyLt924/IqREFjHz14HVXKj2T13EaqzPFne/cfkUEise+OZ4KmYny6cd3px/b9lexgH+TvPVSLW097rncNw+Z5/spERQCIiAiIgLDx2AbVgkkEbxwWYiJicMbBYJtIQLk6krJRERM5EREBERAREQEREBERAREQEREBERAREQFQhVRACIiAiIgIiICIiAiIgIiICIiAiIg/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000000" cy="65434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 r="2795"/>
          <a:stretch>
            <a:fillRect/>
          </a:stretch>
        </p:blipFill>
        <p:spPr bwMode="auto">
          <a:xfrm>
            <a:off x="144000" y="332656"/>
            <a:ext cx="8748480" cy="62522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/>
          <p:cNvSpPr txBox="1">
            <a:spLocks/>
          </p:cNvSpPr>
          <p:nvPr/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6000" dirty="0">
                <a:latin typeface="Times New Roman" pitchFamily="18" charset="0"/>
                <a:ea typeface="+mj-ea"/>
                <a:cs typeface="Times New Roman" pitchFamily="18" charset="0"/>
              </a:rPr>
              <a:t>En  Algérie……. </a:t>
            </a:r>
            <a:endParaRPr kumimoji="0" lang="fr-FR" sz="6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1600200"/>
            <a:ext cx="9144000" cy="5257800"/>
          </a:xfrm>
        </p:spPr>
        <p:txBody>
          <a:bodyPr>
            <a:normAutofit/>
          </a:bodyPr>
          <a:lstStyle/>
          <a:p>
            <a:pPr marL="0" indent="358775" algn="just">
              <a:buNone/>
            </a:pPr>
            <a:endParaRPr lang="fr-FR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endParaRPr lang="fr-FR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itre 8"/>
          <p:cNvSpPr txBox="1">
            <a:spLocks noGrp="1"/>
          </p:cNvSpPr>
          <p:nvPr>
            <p:ph type="title"/>
          </p:nvPr>
        </p:nvSpPr>
        <p:spPr>
          <a:xfrm>
            <a:off x="1592787" y="553750"/>
            <a:ext cx="595842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3200" b="1" dirty="0"/>
              <a:t>CHAMP MAGNETIQUE TERRESTRE</a:t>
            </a:r>
          </a:p>
        </p:txBody>
      </p:sp>
      <p:sp>
        <p:nvSpPr>
          <p:cNvPr id="6" name="Espace réservé du contenu 2"/>
          <p:cNvSpPr txBox="1">
            <a:spLocks/>
          </p:cNvSpPr>
          <p:nvPr/>
        </p:nvSpPr>
        <p:spPr>
          <a:xfrm>
            <a:off x="-36512" y="1340768"/>
            <a:ext cx="9144000" cy="5257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lvl="0" indent="-342900" algn="ctr">
              <a:spcBef>
                <a:spcPct val="20000"/>
              </a:spcBef>
              <a:defRPr/>
            </a:pPr>
            <a:r>
              <a:rPr lang="fr-FR" sz="3200" dirty="0"/>
              <a:t>    Géomagnétisme </a:t>
            </a:r>
            <a:r>
              <a:rPr lang="fr-FR" sz="3200" dirty="0">
                <a:sym typeface="Wingdings" pitchFamily="2" charset="2"/>
              </a:rPr>
              <a:t> </a:t>
            </a:r>
            <a:r>
              <a:rPr lang="fr-FR" sz="3200" dirty="0"/>
              <a:t>Magnétisme terrestre</a:t>
            </a:r>
          </a:p>
          <a:p>
            <a:pPr marL="342900" lvl="0" indent="-342900" algn="ctr">
              <a:spcBef>
                <a:spcPct val="20000"/>
              </a:spcBef>
              <a:defRPr/>
            </a:pPr>
            <a:endParaRPr lang="fr-FR" sz="3200" dirty="0"/>
          </a:p>
          <a:p>
            <a:pPr marL="342900" lvl="0" indent="-342900" algn="just">
              <a:spcBef>
                <a:spcPct val="20000"/>
              </a:spcBef>
              <a:buFont typeface="Wingdings" pitchFamily="2" charset="2"/>
              <a:buChar char="ü"/>
              <a:defRPr/>
            </a:pPr>
            <a:r>
              <a:rPr lang="fr-FR" sz="3200" dirty="0">
                <a:solidFill>
                  <a:srgbClr val="FF0000"/>
                </a:solidFill>
              </a:rPr>
              <a:t>Constitué par l’ensemble phénomènes magnétiques liés au globe terrestre;</a:t>
            </a:r>
          </a:p>
          <a:p>
            <a:pPr marL="342900" lvl="0" indent="-342900" algn="just">
              <a:spcBef>
                <a:spcPct val="20000"/>
              </a:spcBef>
              <a:buFont typeface="Wingdings" pitchFamily="2" charset="2"/>
              <a:buChar char="ü"/>
              <a:defRPr/>
            </a:pPr>
            <a:r>
              <a:rPr lang="fr-FR" sz="3200" dirty="0"/>
              <a:t>Changement permanent;</a:t>
            </a:r>
          </a:p>
          <a:p>
            <a:pPr marL="342900" lvl="0" indent="-342900" algn="just">
              <a:spcBef>
                <a:spcPct val="20000"/>
              </a:spcBef>
              <a:buFont typeface="Wingdings" pitchFamily="2" charset="2"/>
              <a:buChar char="ü"/>
              <a:defRPr/>
            </a:pPr>
            <a:r>
              <a:rPr lang="fr-FR" sz="3200" dirty="0"/>
              <a:t>Créé par des mouvements de magma à l’intérieur du noyau terrestre;</a:t>
            </a:r>
          </a:p>
          <a:p>
            <a:pPr marL="342900" lvl="0" indent="-342900" algn="just">
              <a:spcBef>
                <a:spcPct val="20000"/>
              </a:spcBef>
              <a:buFont typeface="Wingdings" pitchFamily="2" charset="2"/>
              <a:buChar char="ü"/>
              <a:defRPr/>
            </a:pPr>
            <a:r>
              <a:rPr lang="fr-FR" sz="3200" dirty="0"/>
              <a:t>Il forme une enveloppe protégeant la Terre du vent solaire.</a:t>
            </a:r>
          </a:p>
          <a:p>
            <a:pPr marL="342900" lvl="0" indent="-342900" algn="just">
              <a:spcBef>
                <a:spcPct val="20000"/>
              </a:spcBef>
              <a:defRPr/>
            </a:pPr>
            <a:endParaRPr kumimoji="0" lang="fr-FR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7" name="Flèche vers le bas 6"/>
          <p:cNvSpPr/>
          <p:nvPr/>
        </p:nvSpPr>
        <p:spPr>
          <a:xfrm>
            <a:off x="2411760" y="1988840"/>
            <a:ext cx="288032" cy="57606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07504" y="908720"/>
            <a:ext cx="8856984" cy="5832648"/>
          </a:xfrm>
        </p:spPr>
        <p:txBody>
          <a:bodyPr>
            <a:noAutofit/>
          </a:bodyPr>
          <a:lstStyle/>
          <a:p>
            <a:pPr algn="just"/>
            <a:r>
              <a:rPr lang="fr-FR" altLang="fr-FR" dirty="0">
                <a:latin typeface="Arial" pitchFamily="34" charset="0"/>
                <a:cs typeface="Arial" pitchFamily="34" charset="0"/>
              </a:rPr>
              <a:t>1808 :  1</a:t>
            </a:r>
            <a:r>
              <a:rPr lang="fr-FR" altLang="fr-FR" baseline="30000" dirty="0">
                <a:latin typeface="Arial" pitchFamily="34" charset="0"/>
                <a:cs typeface="Arial" pitchFamily="34" charset="0"/>
              </a:rPr>
              <a:t>ière</a:t>
            </a:r>
            <a:r>
              <a:rPr lang="fr-FR" altLang="fr-FR" dirty="0">
                <a:latin typeface="Arial" pitchFamily="34" charset="0"/>
                <a:cs typeface="Arial" pitchFamily="34" charset="0"/>
              </a:rPr>
              <a:t> mesure de la déclinaison à Alger</a:t>
            </a:r>
          </a:p>
          <a:p>
            <a:pPr algn="just">
              <a:buNone/>
            </a:pPr>
            <a:endParaRPr lang="fr-FR" altLang="fr-FR" dirty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fr-FR" dirty="0">
                <a:latin typeface="Arial" pitchFamily="34" charset="0"/>
                <a:cs typeface="Arial" pitchFamily="34" charset="0"/>
              </a:rPr>
              <a:t>1932 : Création de l’observatoire de TAMANRASSET</a:t>
            </a:r>
          </a:p>
          <a:p>
            <a:pPr algn="just"/>
            <a:endParaRPr lang="fr-FR" dirty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fr-FR" dirty="0">
                <a:latin typeface="Arial" pitchFamily="34" charset="0"/>
                <a:cs typeface="Arial" pitchFamily="34" charset="0"/>
              </a:rPr>
              <a:t>1954 : Création de l’observatoire de Médéa</a:t>
            </a:r>
          </a:p>
          <a:p>
            <a:pPr algn="just"/>
            <a:endParaRPr lang="fr-FR" dirty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fr-FR" dirty="0">
                <a:latin typeface="Arial" pitchFamily="34" charset="0"/>
                <a:cs typeface="Arial" pitchFamily="34" charset="0"/>
              </a:rPr>
              <a:t> </a:t>
            </a:r>
            <a:r>
              <a:rPr lang="fr-FR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1989 </a:t>
            </a:r>
            <a:r>
              <a:rPr lang="fr-FR" altLang="fr-FR" dirty="0">
                <a:latin typeface="Arial" pitchFamily="34" charset="0"/>
                <a:cs typeface="Arial" pitchFamily="34" charset="0"/>
              </a:rPr>
              <a:t>1</a:t>
            </a:r>
            <a:r>
              <a:rPr lang="fr-FR" altLang="fr-FR" baseline="30000" dirty="0">
                <a:latin typeface="Arial" pitchFamily="34" charset="0"/>
                <a:cs typeface="Arial" pitchFamily="34" charset="0"/>
              </a:rPr>
              <a:t>ière </a:t>
            </a:r>
            <a:r>
              <a:rPr lang="fr-FR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réseau de répétition magnétique (CRAAG)</a:t>
            </a:r>
            <a:endParaRPr lang="fr-FR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File0001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75656" y="1335580"/>
            <a:ext cx="6120000" cy="54777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ZoneTexte 6"/>
          <p:cNvSpPr txBox="1"/>
          <p:nvPr/>
        </p:nvSpPr>
        <p:spPr>
          <a:xfrm>
            <a:off x="251520" y="260648"/>
            <a:ext cx="8712968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2600" dirty="0">
                <a:latin typeface="Arial" pitchFamily="34" charset="0"/>
                <a:cs typeface="Arial" pitchFamily="34" charset="0"/>
              </a:rPr>
              <a:t>Premières carte de Déclinaison et Inclinaison Magnétiques 1</a:t>
            </a:r>
            <a:r>
              <a:rPr lang="fr-FR" sz="2600" baseline="30000" dirty="0">
                <a:latin typeface="Arial" pitchFamily="34" charset="0"/>
                <a:cs typeface="Arial" pitchFamily="34" charset="0"/>
              </a:rPr>
              <a:t>er</a:t>
            </a:r>
            <a:r>
              <a:rPr lang="fr-FR" sz="2600" dirty="0">
                <a:latin typeface="Arial" pitchFamily="34" charset="0"/>
                <a:cs typeface="Arial" pitchFamily="34" charset="0"/>
              </a:rPr>
              <a:t> Janvier 1888 (32 Mesures entre 1883-1888) 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f97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9592" y="188640"/>
            <a:ext cx="7200000" cy="5706168"/>
          </a:xfrm>
          <a:prstGeom prst="rect">
            <a:avLst/>
          </a:prstGeom>
          <a:noFill/>
        </p:spPr>
      </p:pic>
      <p:sp>
        <p:nvSpPr>
          <p:cNvPr id="5" name="ZoneTexte 4"/>
          <p:cNvSpPr txBox="1"/>
          <p:nvPr/>
        </p:nvSpPr>
        <p:spPr>
          <a:xfrm>
            <a:off x="3131840" y="6104909"/>
            <a:ext cx="3672408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2600" dirty="0">
                <a:latin typeface="Arial" pitchFamily="34" charset="0"/>
                <a:cs typeface="Arial" pitchFamily="34" charset="0"/>
              </a:rPr>
              <a:t>Champ Total (F): 1997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1" descr="D90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9592" y="260648"/>
            <a:ext cx="7200000" cy="56905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ZoneTexte 5"/>
          <p:cNvSpPr txBox="1"/>
          <p:nvPr/>
        </p:nvSpPr>
        <p:spPr>
          <a:xfrm>
            <a:off x="1619672" y="6104909"/>
            <a:ext cx="5976664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2600" dirty="0">
                <a:latin typeface="Arial" pitchFamily="34" charset="0"/>
                <a:cs typeface="Arial" pitchFamily="34" charset="0"/>
              </a:rPr>
              <a:t>Déclinaison magnétique (D): 1997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/>
          <p:cNvSpPr txBox="1"/>
          <p:nvPr/>
        </p:nvSpPr>
        <p:spPr>
          <a:xfrm>
            <a:off x="1619672" y="6104909"/>
            <a:ext cx="5976664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2600" dirty="0">
                <a:latin typeface="Arial" pitchFamily="34" charset="0"/>
                <a:cs typeface="Arial" pitchFamily="34" charset="0"/>
              </a:rPr>
              <a:t>Inclinaison magnétique (D): 1997</a:t>
            </a:r>
          </a:p>
        </p:txBody>
      </p:sp>
      <p:pic>
        <p:nvPicPr>
          <p:cNvPr id="8" name="Picture 10" descr="I9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9592" y="260648"/>
            <a:ext cx="7200000" cy="56905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1640" b="1730"/>
          <a:stretch>
            <a:fillRect/>
          </a:stretch>
        </p:blipFill>
        <p:spPr bwMode="auto">
          <a:xfrm>
            <a:off x="1115616" y="260648"/>
            <a:ext cx="6480000" cy="61370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ZoneTexte 4"/>
          <p:cNvSpPr txBox="1"/>
          <p:nvPr/>
        </p:nvSpPr>
        <p:spPr>
          <a:xfrm>
            <a:off x="1475656" y="6176917"/>
            <a:ext cx="6696744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2600" dirty="0">
                <a:latin typeface="Arial" pitchFamily="34" charset="0"/>
                <a:cs typeface="Arial" pitchFamily="34" charset="0"/>
              </a:rPr>
              <a:t>Levé magnéto-spectrométrique 1971-1974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8" name="Picture 3" descr="Magnétométrie aéroportée"/>
          <p:cNvPicPr>
            <a:picLocks noChangeAspect="1" noChangeArrowheads="1"/>
          </p:cNvPicPr>
          <p:nvPr/>
        </p:nvPicPr>
        <p:blipFill>
          <a:blip r:embed="rId2" r:link="rId3" cstate="print"/>
          <a:srcRect/>
          <a:stretch>
            <a:fillRect/>
          </a:stretch>
        </p:blipFill>
        <p:spPr bwMode="auto">
          <a:xfrm>
            <a:off x="369888" y="621382"/>
            <a:ext cx="3883025" cy="4895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Flèche droite à entaille 5"/>
          <p:cNvSpPr/>
          <p:nvPr/>
        </p:nvSpPr>
        <p:spPr>
          <a:xfrm>
            <a:off x="4427538" y="2674020"/>
            <a:ext cx="1296987" cy="792162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pic>
        <p:nvPicPr>
          <p:cNvPr id="10246" name="Picture 6" descr="Magnétométrie aéroportée"/>
          <p:cNvPicPr>
            <a:picLocks noChangeAspect="1" noChangeArrowheads="1"/>
          </p:cNvPicPr>
          <p:nvPr/>
        </p:nvPicPr>
        <p:blipFill>
          <a:blip r:embed="rId4" r:link="rId5" cstate="print"/>
          <a:srcRect/>
          <a:stretch>
            <a:fillRect/>
          </a:stretch>
        </p:blipFill>
        <p:spPr bwMode="auto">
          <a:xfrm>
            <a:off x="5872163" y="562645"/>
            <a:ext cx="2917825" cy="4921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 descr="data:image/jpeg;base64,/9j/4AAQSkZJRgABAQAAAQABAAD/2wCEAAkGBxQSEhUUExQVFRIXFBMUFxYWFBcXFxgXFRgWGBUYFBYbHCggGBwlHBUXITEkJSkrLi4uGB8zODMsPCgtLisBCgoKDg0OGxAQGi8mICU0LC8yLCwsLCwsLC4vLCw3NDQ0LCwsLCwsLS8tNDUsLCwsLCwsNSwtLCwsLCwsLCw0LP/AABEIAMsA+AMBIgACEQEDEQH/xAAcAAEAAQUBAQAAAAAAAAAAAAAAAwECBAYHBQj/xAA/EAABAwIDBQUECQMDBQEAAAABAAIRAyEEEjEFQVFhcQYTIjKBB5Gh0RQjQlJygpKx8GKiwTOD4RVjwtLxQ//EABoBAQACAwEAAAAAAAAAAAAAAAABAgMEBQb/xAAsEQEAAgEDAwIFAwUAAAAAAAAAAQIRAwQxEiFBBXETIlGh8IGxwRQjQmGR/9oADAMBAAIRAxEAPwDuKIiAiIgIiICIiAiIgIiICIiAiIgIiICIvM2tt2lhyGuJdVd5KLBmqvP9LdwtqYHNRMxHK1KWvOKxmXposfA1KjmA1WBjzPhDs0DcC6ACY1i07zqshSiYxOBERECIiAiIgIiICIiAiIgIiICIiAiIgIiICIiAiIgIi8naPaXC0A81a7GBnmk6HhbV3IX5KJmI5TETL1l5+2Ns0MKzPXqNYNwPmcRuY0Xcei5N2q9sznTT2fTIk5RWqNlxJsO6o8TuzT+FX9k/ZniMXUGL2rUqSbik5571w1AqOB+rbc+BsG/2dFM5x2TSa9UdXHnDYR2pxm0nmns9nc0QYfiKgBI08o0BjcJNxdq2rs52apYQEguqV3f6laoc1R567hy5CZ1Xq4TCspMDKbWsY0QGtAAHQBTLHXTx3tOZbevu4tHw9GvTT6eZ958+3AiIsjSEREBERAREQEREBERAREQEREBERAREQEREBERAVr3gAkkAAEkkwABqSdy1ztf23wuzm/XPzVSJbRZBqHgSNGN5ujlOi5fi/wDq+3zZncYIkEBxLKRG4uMZq56DLbcgzPar7SGVaf0XA1X+YGrWpnK1zAHfV03g5jJgkiAQIkyVplXEY7F0aVKnRq1WZHQGU3OEF1wSwREiZcbXXWezHslweGh9ecTVF/GIpDpS3/mLvRehS7TMbjAO6c2kWZGvsG5WkSQ3gCRYaC/JUvSLYmY4WraYzhgeyvsG3B0W18RRaMa7MZJDzSYfK1u5ro1I4xK6EiK6oiIgIiICIiAiIgIiICIiAiIgIiICIiAiIgIiICIiDE2jtKlQbnqvDG6Cblx+6xou53IAlaztDEbRxvhwrfoWHOtesJxDh/2qOjOrr33FbUMFT7w1cje8iM8S6OAOoHIKdBqHZ/2c4PDO7xzTiK5OY1sQe8cXfeg2nnc81t6Igo7RaficBTc+k4sBLZy62zawNNwW4la7VbdnRJkhsSIiAiIgIvF7U7cbg6bajnNaM4BBBJcIMhoG/S+5ZWw9sUsXSFWi6WEkXBBBGoIO9V6o6unyyzo3jTjUx8vGfGXoIiKzEIiICIiAiIgIiICIiAiIgIiICIiAiIgIiICoSrXVNwufgOpVBT3m5+A6BAzk6acT/gfz1XhYl0ZehP7rYVq+NOnQqLcJhszXg9eG9XKxzAf5f0KtzEa3HEa+o3+nuUoSoqNdOiqg0n2p4A1cMDHklw/8vhf0Wtexza2StVwzjaoO8Z+NlnDqWwfyLp22MMKlJwImxMceI90rgjnuwONDxM0qod+JoNx+Zp/uWrrfJeLvR+l43O01NrPPMfnv+76IRR4au2oxr2mWuaHNPEOEg+4qRbTznAiIgIiICIiAiIgIiICIiAiIgIiICKhKx34gkwwSd5NgOp/m60IJ3PA+W/0UBrTx6NufzOFh7/VRlgBgzUdvaNPUTEfiPRZNGoCLWixGhHUILQXbmgDmf8AEfFVyu+8PRvzJUqhxeKZSYX1HtYxokuc4NaBzJsEFe7P33e5v/qtZxL7tHI/5Xj7c9rGCZLaXe1TfxMaGttuzPIMHSWj1WRica3wGbGfdKvfTtEd4Inu3OmSfK8HjLbjkYiFdmcNwPQwfcRHxXP8AZPtVwDnHvRXpOMNL3sDmxJiO7JIb1A5rfNn4+lXYKlGoyow6OY4OHvG9LUtXmEBqAXuw8xb1Oh98qZtXjbgdx6FXKF2HG7w9ND1bofcqJZC4z7Utld3WFQCx8J9Lt/tMflXVWYzKYkOExImJGoB4jhJ0vlXg9vsAMRhnFtyBI6iS33jMJ5rHrU6qTDoembj4G5rbxxP6oPZNtbvsH3RMvoOyc8jvFTP7t/Kt2XDPZntX6NjmtcYZW+pdwzEzTP6rfmXc1Xb36qezL6xtvg7qccW7x+vP3ERFmcoREQEREBERAREQEREBEVr3gfLf6ILlYam4XPwHUq2CdbDgNfU/JR4h0AMbYusI+yB5nem7mQgsILzE2Bu4Wv8AdZ/l27QX8s1Sj4crTl4R1n48oN9RqpKbA0ACwAgK5BisLgMrWAHjPh6zqT6fNWNflqeIOLos+JEWkNaLiDyO6Ss1eZ2k2izDYd9apowAtgwS82YG8ySB6mbJETM4gZVbHU2AEuEGQLyTGsAax8F889ve1lTaFcmYw7HEUqYNoFu8deC48dwMDeTs7u0D61KtVqO+sqMc3SwBsA0TYR+45zzKpSIMfz+Sunt9Do7zyp1ZUIW5DtARQw4cblrvg6FpgavQxoGWgJILA90f0ueT5txsREbh0WTXpN4jsS8qmV6uwNuV8FVFXDvLHfaabseB9mo37Q15ibELzRZXK0ViYxKX072U2+zH4ZldgifC9mpZUb5mzv4g7wQVFtoOrTTZVIblcXNpecxIhzxJa2Y8visddRyT2a7VqUGVy1oqUg6m51MmzpDg88JAa3cV2XY9ZlSk2rTcHh4DswEcoj7IbpG6OMlcvW0+m0x4XpaazEw8rsxs2syiymSxrGsylrWhzC4xme9zhmqvJkyMrRm+1C9fF7OmmQ0mY3nU6zO53Ma7wd2e1XLDWuIwvqattS83nl879o8IaGIdllsOzN3Efab7tPRd37NbUGKwtKsNXsGYcHizx6OBXO/axsqC2qBvyno6S33HMPzBS+xzapIq4Yugj65k3EGG1BHXKfUrVp8mrNfq9DvY/q/T6a8c059uJ/iXUkUbam42PwPQqRbbzQiIgIiICIiAiIgKhMKqirUc0HeLjhPMb0AvJ0sOJ/wPn8VcxgHXjvUdJ50dAdy0P4VJKlC5Y9K9R5+6GsHInxO94cz3KaViUHGa0ROcROk91TieShLMqVA0STAVtKsHabtQQQR1BuFg06zWmak95wNz/tAajpfipMjnuDiMgFwB5jycRYDkJ3X3IMxxXKPbLjnuY0AkU21+6jcX91nc7nAe1o4Q/jbpmJw5cZzvHIGG+sQfiube0HZZfg61ml9HFlxcAQT3rWubrNoqNEzqs2hMRqRlWeHMaWNIZHJYlR4P8/ZWMbOnxPDWFVlEkxBm/wANf2+C7WYY4ricpWYNxuwF4v5QZtrLdbAg8Li6pjSZBJm3GY5Hn/woXUSBJG+NN+scjvhWmq63iNiSL7zqRzVJsthbCvNKIuJM2mTu1G6Z+BUBKZljmyzZdi7RFFjmtNzBPOBefWAt39kPaL6yrhnSGvdnp8A+DnaORa2R+E8VyZhJsP5wW4dgWuBztzCK2GgjLqa9JseLiCQtXXiOiZRETl9CMVXOAEmwFyTw5rGw5qyMwbl9Q73CQferKtnTV8oMt+4I0L/6uZtpEFaC7yu1uEbicO9g1LSBII5tcJ1AcAZC4x2a2mcJi6VUyAx+V4/oPhqA9AT6hd7xDe/aWgQw/bIv1pjd+I+gOq4p2t2eMPjjmA7t5z3aHATZ9jr4gT6rV3MYxePD0XoetFq6m3v3iYnt+/5/p3gQ4cQfcQrYI0uOB19D81rns82n32Da0mX0T3LjeSG/6br8WFq2ZbNbdURLg62nOleaT4GPB+W8dVcoK1HNF3NI0LTf5FMNUcZDokTcaa/v/LaKWNOiIgIiICIiAiIgo5oNio7t1uOO8dfn/wDVKiCgWN5avJ7f7mT8SHf2FTFkXb7t3/BUddmdtrPBDhO4jSeRuDGoJQTwijw9bMJ0OhB1BGoP8vqpUFrgvB25hAC57m56NSn3WIbqcgnJUaOLczpi8On7AB2BYuLxGWwjMd58rR953LgN59SGR869ruz7sHXLT4qbodTqAgtqMN2zFs0D1iQpcCS6p3stfDWgtLg3xAQSReJAgGNXboBXZ8bsNrqbqdOmK1F96lKt4WF299N8Sxx18LS2wjLcrnm0vZzlP1NQNJJ+oxIyETfLTqXbVjSxPVdDS3UTGLsdqz4efX2ng3iXgNqFvlcwENdyIBuJAOnSQStN2hRa0kNMid0xq7Q3kEZTJvdbJjOzuLwwh+EJbmDv9JtUEg73NBdFtJ3laxWouBIyObEz4HDXUfzitiLU8T90RlilsrOwODaXN71xZTlucxLg0zdrJBcLftpIm3DYGrU8lKo+fu03H9gtlw3YfHV4fWAoUxYVMS/IGgkmGtJnUm1livqaceV+7ycZQaHinQJIbUdlqt+00wxhaJLg5wbmImxcbAQB1TsP2eLO7pFsZCyvWESG5b0KRP3s0VDwy3jMJp2d7H06LRFN2fQ4mq05WxqcOwgEO4PeGgGCM2i3nZdJtICmLzLg+Z7yblznb38eOotZujq6vX2jhMdnooiLGC5t7XdmA021QLtdP5XCH/s0+i6SvE25gxiG1ARLGtdT65v9T3DKOuYKmpXqrMNrZ686GvXUjxLnnsv2o2liWsmG12ZHDcKtOS06R4hm+C6650XK+c6DqtCq5gIFSnUDh+Ok60HcDA+C+gdj4tuIo067TIewPHKRcRxFwtfa27TWfDp+ubfp1I1a8W/I+3aPZkAF2thw3nrw/nRSgRoqotpwxERAREQEREBERAREQFa9k9dx3hXIgwqrXNOYa2BGgeN34XDduOnS444EhrbuM2PhiNc07xwF/S6yiFhYvAg3GtvhcdYOlwReCEF1Wg0DNVMnibAHdkA8pnhfS5VMFQu5xbckQ5w8ZERcbvhzAOseHIaZqTIsHuMtHIGBlO64BOklegFAqrXsDgQQCDYgiQeoVyopGD/0mkPKCwcKb3sb+hpDfgvOxmzXMd4KlUd6Q2Q2kYfAGYzTNsgJ/wBsDevbrVg3iSdALk9B/nQb1EaTnXc4t4Bp05uMeI8tOuqgY9HZIa0N7yqWgAAB+SALAA0w0qbD7OpMOYMGfTO6XP8A1ul3xV2Frl2YGDltmb5TrIHMRcXjjqBkKcAsLG4WnlJJLLg5mmDmmxjRzp0sTKzVR7ARBAIOoNwpQxWse+JJazho93NxHkG+BfS4uFWjWIfknPz3ttID93SL3FtSj6DhbvCGb58wHAPJsOZk630iMVLBtIQz78TM3OQfbJ1nS83uFCUuJrGcjPORJO5jfvH/AAN55AxdSpjLlbZsROs8YnUnWT8UoYYAX3mSCZJPF5+0fh7gslBw/wBomzfo+LbUAlrtdbuZAMnmwt+K3D2S7VzUqmHP/wCbu8pyCJp1DNp1AdP6gsn2o7J73DF4HiZ4x1YDPvYXe4LnXYja4w+Ko1LBubuqnNlQwCehy/pK0rf29bPiXpq43np2P8q9v+cfbtHu74iIt15kREQEREBERAREQEREBERAREQWPp7xY/v1G9Y7KIFmyw8B5T0Bt7oKy1RzQdUEGd41aHDi0wf0ut/cq/Sm75b+JpA/Vp8VdJbrccd46/NSAoIHFlTRwkaFrhI6fLRWGg51nuBbwaCM34+XIeszAyH0gdQD1EqP6JT+4z9I+SCUNiwEAblZUqtb5iB1ICs+iU/uM/SPkr6dFrfK1o6ABBH9Kbul34Wlw94EfFM7zo0N5uMn9LTB/Up3GNVZBdxA+J+X79EGOaEm5L3f1eRv5RafeeaymU4vqePy4BXNbFhoqoCIiDG2lQz03CJtI9P5C+dttYE0K1WlfKHWubtN2TxsR8V9JLmvbPs5TdiRVcJaGkFtwDN2SQZgS73DodbdVzTP0dn0fe12+paL8TH3jhtXYTa/0rBUnky9o7t/4mWJ9RB9VsC0T2bYR1I1Q3KKJAMAR4wYEcbTPQLe1k0b9VImXN3PR8W3RxnsIiLKwCIiAiIgIiICIiAiIgIiICIiAoyyLt924/IqREFjHz14HVXKj2T13EaqzPFne/cfkUEise+OZ4KmYny6cd3px/b9lexgH+TvPVSLW097rncNw+Z5/spERQCIiAiIgLDx2AbVgkkEbxwWYiJicMbBYJtIQLk6krJRERM5EREBERAREQEREBERAREQEREBERAREQFQhVRACIiAiIgIiICIiAiIgIiICIiAiIg/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pic>
        <p:nvPicPr>
          <p:cNvPr id="3" name="Image 11" descr="C:\Users\utilisateur\Desktop\mes travaux\carte de l'anomalie mag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8504" y="489395"/>
            <a:ext cx="9000000" cy="5819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 descr="data:image/jpeg;base64,/9j/4AAQSkZJRgABAQAAAQABAAD/2wCEAAkGBxQSEhUUExQVFRIXFBMUFxYWFBcXFxgXFRgWGBUYFBYbHCggGBwlHBUXITEkJSkrLi4uGB8zODMsPCgtLisBCgoKDg0OGxAQGi8mICU0LC8yLCwsLCwsLC4vLCw3NDQ0LCwsLCwsLS8tNDUsLCwsLCwsNSwtLCwsLCwsLCw0LP/AABEIAMsA+AMBIgACEQEDEQH/xAAcAAEAAQUBAQAAAAAAAAAAAAAAAwECBAYHBQj/xAA/EAABAwIDBQUECQMDBQEAAAABAAIRAyEEEjEFQVFhcQYTIjKBB5Gh0RQjQlJygpKx8GKiwTOD4RVjwtLxQ//EABoBAQACAwEAAAAAAAAAAAAAAAABAgMEBQb/xAAsEQEAAgEDAwIFAwUAAAAAAAAAAQIRAwQxEiFBBXETIlGh8IGxwRQjQmGR/9oADAMBAAIRAxEAPwDuKIiAiIgIiICIiAiIgIiICIiAiIgIiICIvM2tt2lhyGuJdVd5KLBmqvP9LdwtqYHNRMxHK1KWvOKxmXposfA1KjmA1WBjzPhDs0DcC6ACY1i07zqshSiYxOBERECIiAiIgIiICIiAiIgIiICIiAiIgIiICIiAiIgIi8naPaXC0A81a7GBnmk6HhbV3IX5KJmI5TETL1l5+2Ns0MKzPXqNYNwPmcRuY0Xcei5N2q9sznTT2fTIk5RWqNlxJsO6o8TuzT+FX9k/ZniMXUGL2rUqSbik5571w1AqOB+rbc+BsG/2dFM5x2TSa9UdXHnDYR2pxm0nmns9nc0QYfiKgBI08o0BjcJNxdq2rs52apYQEguqV3f6laoc1R567hy5CZ1Xq4TCspMDKbWsY0QGtAAHQBTLHXTx3tOZbevu4tHw9GvTT6eZ958+3AiIsjSEREBERAREQEREBERAREQEREBERAREQEREBERAVr3gAkkAAEkkwABqSdy1ztf23wuzm/XPzVSJbRZBqHgSNGN5ujlOi5fi/wDq+3zZncYIkEBxLKRG4uMZq56DLbcgzPar7SGVaf0XA1X+YGrWpnK1zAHfV03g5jJgkiAQIkyVplXEY7F0aVKnRq1WZHQGU3OEF1wSwREiZcbXXWezHslweGh9ecTVF/GIpDpS3/mLvRehS7TMbjAO6c2kWZGvsG5WkSQ3gCRYaC/JUvSLYmY4WraYzhgeyvsG3B0W18RRaMa7MZJDzSYfK1u5ro1I4xK6EiK6oiIgIiICIiAiIgIiICIiAiIgIiICIiAiIgIiICIiDE2jtKlQbnqvDG6Cblx+6xou53IAlaztDEbRxvhwrfoWHOtesJxDh/2qOjOrr33FbUMFT7w1cje8iM8S6OAOoHIKdBqHZ/2c4PDO7xzTiK5OY1sQe8cXfeg2nnc81t6Igo7RaficBTc+k4sBLZy62zawNNwW4la7VbdnRJkhsSIiAiIgIvF7U7cbg6bajnNaM4BBBJcIMhoG/S+5ZWw9sUsXSFWi6WEkXBBBGoIO9V6o6unyyzo3jTjUx8vGfGXoIiKzEIiICIiAiIgIiICIiAiIgIiICIiAiIgIiICoSrXVNwufgOpVBT3m5+A6BAzk6acT/gfz1XhYl0ZehP7rYVq+NOnQqLcJhszXg9eG9XKxzAf5f0KtzEa3HEa+o3+nuUoSoqNdOiqg0n2p4A1cMDHklw/8vhf0Wtexza2StVwzjaoO8Z+NlnDqWwfyLp22MMKlJwImxMceI90rgjnuwONDxM0qod+JoNx+Zp/uWrrfJeLvR+l43O01NrPPMfnv+76IRR4au2oxr2mWuaHNPEOEg+4qRbTznAiIgIiICIiAiIgIiICIiAiIgIiICKhKx34gkwwSd5NgOp/m60IJ3PA+W/0UBrTx6NufzOFh7/VRlgBgzUdvaNPUTEfiPRZNGoCLWixGhHUILQXbmgDmf8AEfFVyu+8PRvzJUqhxeKZSYX1HtYxokuc4NaBzJsEFe7P33e5v/qtZxL7tHI/5Xj7c9rGCZLaXe1TfxMaGttuzPIMHSWj1WRica3wGbGfdKvfTtEd4Inu3OmSfK8HjLbjkYiFdmcNwPQwfcRHxXP8AZPtVwDnHvRXpOMNL3sDmxJiO7JIb1A5rfNn4+lXYKlGoyow6OY4OHvG9LUtXmEBqAXuw8xb1Oh98qZtXjbgdx6FXKF2HG7w9ND1bofcqJZC4z7Utld3WFQCx8J9Lt/tMflXVWYzKYkOExImJGoB4jhJ0vlXg9vsAMRhnFtyBI6iS33jMJ5rHrU6qTDoembj4G5rbxxP6oPZNtbvsH3RMvoOyc8jvFTP7t/Kt2XDPZntX6NjmtcYZW+pdwzEzTP6rfmXc1Xb36qezL6xtvg7qccW7x+vP3ERFmcoREQEREBERAREQEREBEVr3gfLf6ILlYam4XPwHUq2CdbDgNfU/JR4h0AMbYusI+yB5nem7mQgsILzE2Bu4Wv8AdZ/l27QX8s1Sj4crTl4R1n48oN9RqpKbA0ACwAgK5BisLgMrWAHjPh6zqT6fNWNflqeIOLos+JEWkNaLiDyO6Ss1eZ2k2izDYd9apowAtgwS82YG8ySB6mbJETM4gZVbHU2AEuEGQLyTGsAax8F889ve1lTaFcmYw7HEUqYNoFu8deC48dwMDeTs7u0D61KtVqO+sqMc3SwBsA0TYR+45zzKpSIMfz+Sunt9Do7zyp1ZUIW5DtARQw4cblrvg6FpgavQxoGWgJILA90f0ueT5txsREbh0WTXpN4jsS8qmV6uwNuV8FVFXDvLHfaabseB9mo37Q15ibELzRZXK0ViYxKX072U2+zH4ZldgifC9mpZUb5mzv4g7wQVFtoOrTTZVIblcXNpecxIhzxJa2Y8visddRyT2a7VqUGVy1oqUg6m51MmzpDg88JAa3cV2XY9ZlSk2rTcHh4DswEcoj7IbpG6OMlcvW0+m0x4XpaazEw8rsxs2syiymSxrGsylrWhzC4xme9zhmqvJkyMrRm+1C9fF7OmmQ0mY3nU6zO53Ma7wd2e1XLDWuIwvqattS83nl879o8IaGIdllsOzN3Efab7tPRd37NbUGKwtKsNXsGYcHizx6OBXO/axsqC2qBvyno6S33HMPzBS+xzapIq4Yugj65k3EGG1BHXKfUrVp8mrNfq9DvY/q/T6a8c059uJ/iXUkUbam42PwPQqRbbzQiIgIiICIiAiIgKhMKqirUc0HeLjhPMb0AvJ0sOJ/wPn8VcxgHXjvUdJ50dAdy0P4VJKlC5Y9K9R5+6GsHInxO94cz3KaViUHGa0ROcROk91TieShLMqVA0STAVtKsHabtQQQR1BuFg06zWmak95wNz/tAajpfipMjnuDiMgFwB5jycRYDkJ3X3IMxxXKPbLjnuY0AkU21+6jcX91nc7nAe1o4Q/jbpmJw5cZzvHIGG+sQfiube0HZZfg61ml9HFlxcAQT3rWubrNoqNEzqs2hMRqRlWeHMaWNIZHJYlR4P8/ZWMbOnxPDWFVlEkxBm/wANf2+C7WYY4ricpWYNxuwF4v5QZtrLdbAg8Li6pjSZBJm3GY5Hn/woXUSBJG+NN+scjvhWmq63iNiSL7zqRzVJsthbCvNKIuJM2mTu1G6Z+BUBKZljmyzZdi7RFFjmtNzBPOBefWAt39kPaL6yrhnSGvdnp8A+DnaORa2R+E8VyZhJsP5wW4dgWuBztzCK2GgjLqa9JseLiCQtXXiOiZRETl9CMVXOAEmwFyTw5rGw5qyMwbl9Q73CQferKtnTV8oMt+4I0L/6uZtpEFaC7yu1uEbicO9g1LSBII5tcJ1AcAZC4x2a2mcJi6VUyAx+V4/oPhqA9AT6hd7xDe/aWgQw/bIv1pjd+I+gOq4p2t2eMPjjmA7t5z3aHATZ9jr4gT6rV3MYxePD0XoetFq6m3v3iYnt+/5/p3gQ4cQfcQrYI0uOB19D81rns82n32Da0mX0T3LjeSG/6br8WFq2ZbNbdURLg62nOleaT4GPB+W8dVcoK1HNF3NI0LTf5FMNUcZDokTcaa/v/LaKWNOiIgIiICIiAiIgo5oNio7t1uOO8dfn/wDVKiCgWN5avJ7f7mT8SHf2FTFkXb7t3/BUddmdtrPBDhO4jSeRuDGoJQTwijw9bMJ0OhB1BGoP8vqpUFrgvB25hAC57m56NSn3WIbqcgnJUaOLczpi8On7AB2BYuLxGWwjMd58rR953LgN59SGR869ruz7sHXLT4qbodTqAgtqMN2zFs0D1iQpcCS6p3stfDWgtLg3xAQSReJAgGNXboBXZ8bsNrqbqdOmK1F96lKt4WF299N8Sxx18LS2wjLcrnm0vZzlP1NQNJJ+oxIyETfLTqXbVjSxPVdDS3UTGLsdqz4efX2ng3iXgNqFvlcwENdyIBuJAOnSQStN2hRa0kNMid0xq7Q3kEZTJvdbJjOzuLwwh+EJbmDv9JtUEg73NBdFtJ3laxWouBIyObEz4HDXUfzitiLU8T90RlilsrOwODaXN71xZTlucxLg0zdrJBcLftpIm3DYGrU8lKo+fu03H9gtlw3YfHV4fWAoUxYVMS/IGgkmGtJnUm1livqaceV+7ycZQaHinQJIbUdlqt+00wxhaJLg5wbmImxcbAQB1TsP2eLO7pFsZCyvWESG5b0KRP3s0VDwy3jMJp2d7H06LRFN2fQ4mq05WxqcOwgEO4PeGgGCM2i3nZdJtICmLzLg+Z7yblznb38eOotZujq6vX2jhMdnooiLGC5t7XdmA021QLtdP5XCH/s0+i6SvE25gxiG1ARLGtdT65v9T3DKOuYKmpXqrMNrZ686GvXUjxLnnsv2o2liWsmG12ZHDcKtOS06R4hm+C6650XK+c6DqtCq5gIFSnUDh+Ok60HcDA+C+gdj4tuIo067TIewPHKRcRxFwtfa27TWfDp+ubfp1I1a8W/I+3aPZkAF2thw3nrw/nRSgRoqotpwxERAREQEREBERAREQFa9k9dx3hXIgwqrXNOYa2BGgeN34XDduOnS444EhrbuM2PhiNc07xwF/S6yiFhYvAg3GtvhcdYOlwReCEF1Wg0DNVMnibAHdkA8pnhfS5VMFQu5xbckQ5w8ZERcbvhzAOseHIaZqTIsHuMtHIGBlO64BOklegFAqrXsDgQQCDYgiQeoVyopGD/0mkPKCwcKb3sb+hpDfgvOxmzXMd4KlUd6Q2Q2kYfAGYzTNsgJ/wBsDevbrVg3iSdALk9B/nQb1EaTnXc4t4Bp05uMeI8tOuqgY9HZIa0N7yqWgAAB+SALAA0w0qbD7OpMOYMGfTO6XP8A1ul3xV2Frl2YGDltmb5TrIHMRcXjjqBkKcAsLG4WnlJJLLg5mmDmmxjRzp0sTKzVR7ARBAIOoNwpQxWse+JJazho93NxHkG+BfS4uFWjWIfknPz3ttID93SL3FtSj6DhbvCGb58wHAPJsOZk630iMVLBtIQz78TM3OQfbJ1nS83uFCUuJrGcjPORJO5jfvH/AAN55AxdSpjLlbZsROs8YnUnWT8UoYYAX3mSCZJPF5+0fh7gslBw/wBomzfo+LbUAlrtdbuZAMnmwt+K3D2S7VzUqmHP/wCbu8pyCJp1DNp1AdP6gsn2o7J73DF4HiZ4x1YDPvYXe4LnXYja4w+Ko1LBubuqnNlQwCehy/pK0rf29bPiXpq43np2P8q9v+cfbtHu74iIt15kREQEREBERAREQEREBERAREQWPp7xY/v1G9Y7KIFmyw8B5T0Bt7oKy1RzQdUEGd41aHDi0wf0ut/cq/Sm75b+JpA/Vp8VdJbrccd46/NSAoIHFlTRwkaFrhI6fLRWGg51nuBbwaCM34+XIeszAyH0gdQD1EqP6JT+4z9I+SCUNiwEAblZUqtb5iB1ICs+iU/uM/SPkr6dFrfK1o6ABBH9Kbul34Wlw94EfFM7zo0N5uMn9LTB/Up3GNVZBdxA+J+X79EGOaEm5L3f1eRv5RafeeaymU4vqePy4BXNbFhoqoCIiDG2lQz03CJtI9P5C+dttYE0K1WlfKHWubtN2TxsR8V9JLmvbPs5TdiRVcJaGkFtwDN2SQZgS73DodbdVzTP0dn0fe12+paL8TH3jhtXYTa/0rBUnky9o7t/4mWJ9RB9VsC0T2bYR1I1Q3KKJAMAR4wYEcbTPQLe1k0b9VImXN3PR8W3RxnsIiLKwCIiAiIgIiICIiAiIgIiICIiAoyyLt924/IqREFjHz14HVXKj2T13EaqzPFne/cfkUEise+OZ4KmYny6cd3px/b9lexgH+TvPVSLW097rncNw+Z5/spERQCIiAiIgLDx2AbVgkkEbxwWYiJicMbBYJtIQLk6krJRERM5EREBERAREQEREBERAREQEREBERAREQFQhVRACIiAiIgIiICIiAiIgIiICIiAiIg/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pic>
        <p:nvPicPr>
          <p:cNvPr id="3" name="Picture 2" descr="Eulersolution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4000" y="620688"/>
            <a:ext cx="9000000" cy="55036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2" descr="C:\D\abtout\2010\Etude\Grav\Chenchen\Gravi_chenac_janv10\mag.jpg"/>
          <p:cNvPicPr>
            <a:picLocks noChangeAspect="1" noChangeArrowheads="1"/>
          </p:cNvPicPr>
          <p:nvPr/>
        </p:nvPicPr>
        <p:blipFill>
          <a:blip r:embed="rId2" cstate="print"/>
          <a:srcRect t="11929" r="8929"/>
          <a:stretch>
            <a:fillRect/>
          </a:stretch>
        </p:blipFill>
        <p:spPr bwMode="auto">
          <a:xfrm>
            <a:off x="107504" y="0"/>
            <a:ext cx="5400000" cy="4397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Image 3" descr="C:\D\abtout\2010\Etude\Grav\Chenchen\Gravi_chenac_janv10\euler-gravi.jpg"/>
          <p:cNvPicPr>
            <a:picLocks noChangeAspect="1" noChangeArrowheads="1"/>
          </p:cNvPicPr>
          <p:nvPr/>
        </p:nvPicPr>
        <p:blipFill>
          <a:blip r:embed="rId3" cstate="print"/>
          <a:srcRect r="26778"/>
          <a:stretch>
            <a:fillRect/>
          </a:stretch>
        </p:blipFill>
        <p:spPr bwMode="auto">
          <a:xfrm>
            <a:off x="3851920" y="3212976"/>
            <a:ext cx="5400000" cy="38738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ZoneTexte 11"/>
          <p:cNvSpPr txBox="1"/>
          <p:nvPr/>
        </p:nvSpPr>
        <p:spPr>
          <a:xfrm>
            <a:off x="1619672" y="5229200"/>
            <a:ext cx="194421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200" dirty="0">
                <a:latin typeface="Arial" pitchFamily="34" charset="0"/>
                <a:cs typeface="Arial" pitchFamily="34" charset="0"/>
              </a:rPr>
              <a:t>Euler- détermination des profondeur </a:t>
            </a:r>
          </a:p>
        </p:txBody>
      </p:sp>
      <p:sp>
        <p:nvSpPr>
          <p:cNvPr id="13" name="ZoneTexte 12"/>
          <p:cNvSpPr txBox="1"/>
          <p:nvPr/>
        </p:nvSpPr>
        <p:spPr>
          <a:xfrm>
            <a:off x="5580112" y="332656"/>
            <a:ext cx="302433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200" dirty="0">
                <a:latin typeface="Arial" pitchFamily="34" charset="0"/>
                <a:cs typeface="Arial" pitchFamily="34" charset="0"/>
              </a:rPr>
              <a:t>Djebel Drissa pluton (Les </a:t>
            </a:r>
            <a:r>
              <a:rPr lang="fr-FR" sz="2200" dirty="0" err="1">
                <a:latin typeface="Arial" pitchFamily="34" charset="0"/>
                <a:cs typeface="Arial" pitchFamily="34" charset="0"/>
              </a:rPr>
              <a:t>Eglabs</a:t>
            </a:r>
            <a:r>
              <a:rPr lang="fr-FR" sz="2200" dirty="0">
                <a:latin typeface="Arial" pitchFamily="34" charset="0"/>
                <a:cs typeface="Arial" pitchFamily="34" charset="0"/>
              </a:rPr>
              <a:t>, </a:t>
            </a:r>
            <a:r>
              <a:rPr lang="fr-FR" sz="2200" dirty="0" err="1">
                <a:latin typeface="Arial" pitchFamily="34" charset="0"/>
                <a:cs typeface="Arial" pitchFamily="34" charset="0"/>
              </a:rPr>
              <a:t>Chenachen</a:t>
            </a:r>
            <a:r>
              <a:rPr lang="fr-FR" sz="2200" dirty="0">
                <a:latin typeface="Arial" pitchFamily="34" charset="0"/>
                <a:cs typeface="Arial" pitchFamily="34" charset="0"/>
              </a:rPr>
              <a:t>) 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Résultat de recherche d'images pour &quot;structure de la terre schéma&quot;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19672" y="0"/>
            <a:ext cx="5677864" cy="6840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7" descr="dz+contact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645024"/>
            <a:ext cx="4680000" cy="27475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8" descr="chlef_3D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8024" y="3645024"/>
            <a:ext cx="3898163" cy="24907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2" descr="C:\Documents and Settings\HP\Bureau\CHLEF\figures\fig1-1.T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016" y="28836"/>
            <a:ext cx="4680000" cy="34001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Espace réservé du contenu 3" descr="chlef.tif"/>
          <p:cNvPicPr>
            <a:picLocks noChangeAspect="1"/>
          </p:cNvPicPr>
          <p:nvPr/>
        </p:nvPicPr>
        <p:blipFill>
          <a:blip r:embed="rId5" cstate="print"/>
          <a:srcRect l="3387" t="-832" r="13551" b="3326"/>
          <a:stretch>
            <a:fillRect/>
          </a:stretch>
        </p:blipFill>
        <p:spPr>
          <a:xfrm>
            <a:off x="4427984" y="101853"/>
            <a:ext cx="4680000" cy="3327147"/>
          </a:xfrm>
          <a:prstGeom prst="rect">
            <a:avLst/>
          </a:prstGeom>
        </p:spPr>
      </p:pic>
      <p:sp>
        <p:nvSpPr>
          <p:cNvPr id="13" name="ZoneTexte 12"/>
          <p:cNvSpPr txBox="1"/>
          <p:nvPr/>
        </p:nvSpPr>
        <p:spPr>
          <a:xfrm>
            <a:off x="3563888" y="6304002"/>
            <a:ext cx="302433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200" dirty="0">
                <a:latin typeface="Arial" pitchFamily="34" charset="0"/>
                <a:cs typeface="Arial" pitchFamily="34" charset="0"/>
              </a:rPr>
              <a:t>Chélif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 descr="data:image/jpeg;base64,/9j/4AAQSkZJRgABAQAAAQABAAD/2wCEAAkGBxQSEhUUExQVFRIXFBMUFxYWFBcXFxgXFRgWGBUYFBYbHCggGBwlHBUXITEkJSkrLi4uGB8zODMsPCgtLisBCgoKDg0OGxAQGi8mICU0LC8yLCwsLCwsLC4vLCw3NDQ0LCwsLCwsLS8tNDUsLCwsLCwsNSwtLCwsLCwsLCw0LP/AABEIAMsA+AMBIgACEQEDEQH/xAAcAAEAAQUBAQAAAAAAAAAAAAAAAwECBAYHBQj/xAA/EAABAwIDBQUECQMDBQEAAAABAAIRAyEEEjEFQVFhcQYTIjKBB5Gh0RQjQlJygpKx8GKiwTOD4RVjwtLxQ//EABoBAQACAwEAAAAAAAAAAAAAAAABAgMEBQb/xAAsEQEAAgEDAwIFAwUAAAAAAAAAAQIRAwQxEiFBBXETIlGh8IGxwRQjQmGR/9oADAMBAAIRAxEAPwDuKIiAiIgIiICIiAiIgIiICIiAiIgIiICIvM2tt2lhyGuJdVd5KLBmqvP9LdwtqYHNRMxHK1KWvOKxmXposfA1KjmA1WBjzPhDs0DcC6ACY1i07zqshSiYxOBERECIiAiIgIiICIiAiIgIiICIiAiIgIiICIiAiIgIi8naPaXC0A81a7GBnmk6HhbV3IX5KJmI5TETL1l5+2Ns0MKzPXqNYNwPmcRuY0Xcei5N2q9sznTT2fTIk5RWqNlxJsO6o8TuzT+FX9k/ZniMXUGL2rUqSbik5571w1AqOB+rbc+BsG/2dFM5x2TSa9UdXHnDYR2pxm0nmns9nc0QYfiKgBI08o0BjcJNxdq2rs52apYQEguqV3f6laoc1R567hy5CZ1Xq4TCspMDKbWsY0QGtAAHQBTLHXTx3tOZbevu4tHw9GvTT6eZ958+3AiIsjSEREBERAREQEREBERAREQEREBERAREQEREBERAVr3gAkkAAEkkwABqSdy1ztf23wuzm/XPzVSJbRZBqHgSNGN5ujlOi5fi/wDq+3zZncYIkEBxLKRG4uMZq56DLbcgzPar7SGVaf0XA1X+YGrWpnK1zAHfV03g5jJgkiAQIkyVplXEY7F0aVKnRq1WZHQGU3OEF1wSwREiZcbXXWezHslweGh9ecTVF/GIpDpS3/mLvRehS7TMbjAO6c2kWZGvsG5WkSQ3gCRYaC/JUvSLYmY4WraYzhgeyvsG3B0W18RRaMa7MZJDzSYfK1u5ro1I4xK6EiK6oiIgIiICIiAiIgIiICIiAiIgIiICIiAiIgIiICIiDE2jtKlQbnqvDG6Cblx+6xou53IAlaztDEbRxvhwrfoWHOtesJxDh/2qOjOrr33FbUMFT7w1cje8iM8S6OAOoHIKdBqHZ/2c4PDO7xzTiK5OY1sQe8cXfeg2nnc81t6Igo7RaficBTc+k4sBLZy62zawNNwW4la7VbdnRJkhsSIiAiIgIvF7U7cbg6bajnNaM4BBBJcIMhoG/S+5ZWw9sUsXSFWi6WEkXBBBGoIO9V6o6unyyzo3jTjUx8vGfGXoIiKzEIiICIiAiIgIiICIiAiIgIiICIiAiIgIiICoSrXVNwufgOpVBT3m5+A6BAzk6acT/gfz1XhYl0ZehP7rYVq+NOnQqLcJhszXg9eG9XKxzAf5f0KtzEa3HEa+o3+nuUoSoqNdOiqg0n2p4A1cMDHklw/8vhf0Wtexza2StVwzjaoO8Z+NlnDqWwfyLp22MMKlJwImxMceI90rgjnuwONDxM0qod+JoNx+Zp/uWrrfJeLvR+l43O01NrPPMfnv+76IRR4au2oxr2mWuaHNPEOEg+4qRbTznAiIgIiICIiAiIgIiICIiAiIgIiICKhKx34gkwwSd5NgOp/m60IJ3PA+W/0UBrTx6NufzOFh7/VRlgBgzUdvaNPUTEfiPRZNGoCLWixGhHUILQXbmgDmf8AEfFVyu+8PRvzJUqhxeKZSYX1HtYxokuc4NaBzJsEFe7P33e5v/qtZxL7tHI/5Xj7c9rGCZLaXe1TfxMaGttuzPIMHSWj1WRica3wGbGfdKvfTtEd4Inu3OmSfK8HjLbjkYiFdmcNwPQwfcRHxXP8AZPtVwDnHvRXpOMNL3sDmxJiO7JIb1A5rfNn4+lXYKlGoyow6OY4OHvG9LUtXmEBqAXuw8xb1Oh98qZtXjbgdx6FXKF2HG7w9ND1bofcqJZC4z7Utld3WFQCx8J9Lt/tMflXVWYzKYkOExImJGoB4jhJ0vlXg9vsAMRhnFtyBI6iS33jMJ5rHrU6qTDoembj4G5rbxxP6oPZNtbvsH3RMvoOyc8jvFTP7t/Kt2XDPZntX6NjmtcYZW+pdwzEzTP6rfmXc1Xb36qezL6xtvg7qccW7x+vP3ERFmcoREQEREBERAREQEREBEVr3gfLf6ILlYam4XPwHUq2CdbDgNfU/JR4h0AMbYusI+yB5nem7mQgsILzE2Bu4Wv8AdZ/l27QX8s1Sj4crTl4R1n48oN9RqpKbA0ACwAgK5BisLgMrWAHjPh6zqT6fNWNflqeIOLos+JEWkNaLiDyO6Ss1eZ2k2izDYd9apowAtgwS82YG8ySB6mbJETM4gZVbHU2AEuEGQLyTGsAax8F889ve1lTaFcmYw7HEUqYNoFu8deC48dwMDeTs7u0D61KtVqO+sqMc3SwBsA0TYR+45zzKpSIMfz+Sunt9Do7zyp1ZUIW5DtARQw4cblrvg6FpgavQxoGWgJILA90f0ueT5txsREbh0WTXpN4jsS8qmV6uwNuV8FVFXDvLHfaabseB9mo37Q15ibELzRZXK0ViYxKX072U2+zH4ZldgifC9mpZUb5mzv4g7wQVFtoOrTTZVIblcXNpecxIhzxJa2Y8visddRyT2a7VqUGVy1oqUg6m51MmzpDg88JAa3cV2XY9ZlSk2rTcHh4DswEcoj7IbpG6OMlcvW0+m0x4XpaazEw8rsxs2syiymSxrGsylrWhzC4xme9zhmqvJkyMrRm+1C9fF7OmmQ0mY3nU6zO53Ma7wd2e1XLDWuIwvqattS83nl879o8IaGIdllsOzN3Efab7tPRd37NbUGKwtKsNXsGYcHizx6OBXO/axsqC2qBvyno6S33HMPzBS+xzapIq4Yugj65k3EGG1BHXKfUrVp8mrNfq9DvY/q/T6a8c059uJ/iXUkUbam42PwPQqRbbzQiIgIiICIiAiIgKhMKqirUc0HeLjhPMb0AvJ0sOJ/wPn8VcxgHXjvUdJ50dAdy0P4VJKlC5Y9K9R5+6GsHInxO94cz3KaViUHGa0ROcROk91TieShLMqVA0STAVtKsHabtQQQR1BuFg06zWmak95wNz/tAajpfipMjnuDiMgFwB5jycRYDkJ3X3IMxxXKPbLjnuY0AkU21+6jcX91nc7nAe1o4Q/jbpmJw5cZzvHIGG+sQfiube0HZZfg61ml9HFlxcAQT3rWubrNoqNEzqs2hMRqRlWeHMaWNIZHJYlR4P8/ZWMbOnxPDWFVlEkxBm/wANf2+C7WYY4ricpWYNxuwF4v5QZtrLdbAg8Li6pjSZBJm3GY5Hn/woXUSBJG+NN+scjvhWmq63iNiSL7zqRzVJsthbCvNKIuJM2mTu1G6Z+BUBKZljmyzZdi7RFFjmtNzBPOBefWAt39kPaL6yrhnSGvdnp8A+DnaORa2R+E8VyZhJsP5wW4dgWuBztzCK2GgjLqa9JseLiCQtXXiOiZRETl9CMVXOAEmwFyTw5rGw5qyMwbl9Q73CQferKtnTV8oMt+4I0L/6uZtpEFaC7yu1uEbicO9g1LSBII5tcJ1AcAZC4x2a2mcJi6VUyAx+V4/oPhqA9AT6hd7xDe/aWgQw/bIv1pjd+I+gOq4p2t2eMPjjmA7t5z3aHATZ9jr4gT6rV3MYxePD0XoetFq6m3v3iYnt+/5/p3gQ4cQfcQrYI0uOB19D81rns82n32Da0mX0T3LjeSG/6br8WFq2ZbNbdURLg62nOleaT4GPB+W8dVcoK1HNF3NI0LTf5FMNUcZDokTcaa/v/LaKWNOiIgIiICIiAiIgo5oNio7t1uOO8dfn/wDVKiCgWN5avJ7f7mT8SHf2FTFkXb7t3/BUddmdtrPBDhO4jSeRuDGoJQTwijw9bMJ0OhB1BGoP8vqpUFrgvB25hAC57m56NSn3WIbqcgnJUaOLczpi8On7AB2BYuLxGWwjMd58rR953LgN59SGR869ruz7sHXLT4qbodTqAgtqMN2zFs0D1iQpcCS6p3stfDWgtLg3xAQSReJAgGNXboBXZ8bsNrqbqdOmK1F96lKt4WF299N8Sxx18LS2wjLcrnm0vZzlP1NQNJJ+oxIyETfLTqXbVjSxPVdDS3UTGLsdqz4efX2ng3iXgNqFvlcwENdyIBuJAOnSQStN2hRa0kNMid0xq7Q3kEZTJvdbJjOzuLwwh+EJbmDv9JtUEg73NBdFtJ3laxWouBIyObEz4HDXUfzitiLU8T90RlilsrOwODaXN71xZTlucxLg0zdrJBcLftpIm3DYGrU8lKo+fu03H9gtlw3YfHV4fWAoUxYVMS/IGgkmGtJnUm1livqaceV+7ycZQaHinQJIbUdlqt+00wxhaJLg5wbmImxcbAQB1TsP2eLO7pFsZCyvWESG5b0KRP3s0VDwy3jMJp2d7H06LRFN2fQ4mq05WxqcOwgEO4PeGgGCM2i3nZdJtICmLzLg+Z7yblznb38eOotZujq6vX2jhMdnooiLGC5t7XdmA021QLtdP5XCH/s0+i6SvE25gxiG1ARLGtdT65v9T3DKOuYKmpXqrMNrZ686GvXUjxLnnsv2o2liWsmG12ZHDcKtOS06R4hm+C6650XK+c6DqtCq5gIFSnUDh+Ok60HcDA+C+gdj4tuIo067TIewPHKRcRxFwtfa27TWfDp+ubfp1I1a8W/I+3aPZkAF2thw3nrw/nRSgRoqotpwxERAREQEREBERAREQFa9k9dx3hXIgwqrXNOYa2BGgeN34XDduOnS444EhrbuM2PhiNc07xwF/S6yiFhYvAg3GtvhcdYOlwReCEF1Wg0DNVMnibAHdkA8pnhfS5VMFQu5xbckQ5w8ZERcbvhzAOseHIaZqTIsHuMtHIGBlO64BOklegFAqrXsDgQQCDYgiQeoVyopGD/0mkPKCwcKb3sb+hpDfgvOxmzXMd4KlUd6Q2Q2kYfAGYzTNsgJ/wBsDevbrVg3iSdALk9B/nQb1EaTnXc4t4Bp05uMeI8tOuqgY9HZIa0N7yqWgAAB+SALAA0w0qbD7OpMOYMGfTO6XP8A1ul3xV2Frl2YGDltmb5TrIHMRcXjjqBkKcAsLG4WnlJJLLg5mmDmmxjRzp0sTKzVR7ARBAIOoNwpQxWse+JJazho93NxHkG+BfS4uFWjWIfknPz3ttID93SL3FtSj6DhbvCGb58wHAPJsOZk630iMVLBtIQz78TM3OQfbJ1nS83uFCUuJrGcjPORJO5jfvH/AAN55AxdSpjLlbZsROs8YnUnWT8UoYYAX3mSCZJPF5+0fh7gslBw/wBomzfo+LbUAlrtdbuZAMnmwt+K3D2S7VzUqmHP/wCbu8pyCJp1DNp1AdP6gsn2o7J73DF4HiZ4x1YDPvYXe4LnXYja4w+Ko1LBubuqnNlQwCehy/pK0rf29bPiXpq43np2P8q9v+cfbtHu74iIt15kREQEREBERAREQEREBERAREQWPp7xY/v1G9Y7KIFmyw8B5T0Bt7oKy1RzQdUEGd41aHDi0wf0ut/cq/Sm75b+JpA/Vp8VdJbrccd46/NSAoIHFlTRwkaFrhI6fLRWGg51nuBbwaCM34+XIeszAyH0gdQD1EqP6JT+4z9I+SCUNiwEAblZUqtb5iB1ICs+iU/uM/SPkr6dFrfK1o6ABBH9Kbul34Wlw94EfFM7zo0N5uMn9LTB/Up3GNVZBdxA+J+X79EGOaEm5L3f1eRv5RafeeaymU4vqePy4BXNbFhoqoCIiDG2lQz03CJtI9P5C+dttYE0K1WlfKHWubtN2TxsR8V9JLmvbPs5TdiRVcJaGkFtwDN2SQZgS73DodbdVzTP0dn0fe12+paL8TH3jhtXYTa/0rBUnky9o7t/4mWJ9RB9VsC0T2bYR1I1Q3KKJAMAR4wYEcbTPQLe1k0b9VImXN3PR8W3RxnsIiLKwCIiAiIgIiICIiAiIgIiICIiAoyyLt924/IqREFjHz14HVXKj2T13EaqzPFne/cfkUEise+OZ4KmYny6cd3px/b9lexgH+TvPVSLW097rncNw+Z5/spERQCIiAiIgLDx2AbVgkkEbxwWYiJicMbBYJtIQLk6krJRERM5EREBERAREQEREBERAREQEREBERAREQFQhVRACIiAiIgIiICIiAiIgIiICIiAiIg/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03648" y="476672"/>
            <a:ext cx="6480000" cy="5733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 descr="data:image/jpeg;base64,/9j/4AAQSkZJRgABAQAAAQABAAD/2wCEAAkGBxQSEhUUExQVFRIXFBMUFxYWFBcXFxgXFRgWGBUYFBYbHCggGBwlHBUXITEkJSkrLi4uGB8zODMsPCgtLisBCgoKDg0OGxAQGi8mICU0LC8yLCwsLCwsLC4vLCw3NDQ0LCwsLCwsLS8tNDUsLCwsLCwsNSwtLCwsLCwsLCw0LP/AABEIAMsA+AMBIgACEQEDEQH/xAAcAAEAAQUBAQAAAAAAAAAAAAAAAwECBAYHBQj/xAA/EAABAwIDBQUECQMDBQEAAAABAAIRAyEEEjEFQVFhcQYTIjKBB5Gh0RQjQlJygpKx8GKiwTOD4RVjwtLxQ//EABoBAQACAwEAAAAAAAAAAAAAAAABAgMEBQb/xAAsEQEAAgEDAwIFAwUAAAAAAAAAAQIRAwQxEiFBBXETIlGh8IGxwRQjQmGR/9oADAMBAAIRAxEAPwDuKIiAiIgIiICIiAiIgIiICIiAiIgIiICIvM2tt2lhyGuJdVd5KLBmqvP9LdwtqYHNRMxHK1KWvOKxmXposfA1KjmA1WBjzPhDs0DcC6ACY1i07zqshSiYxOBERECIiAiIgIiICIiAiIgIiICIiAiIgIiICIiAiIgIi8naPaXC0A81a7GBnmk6HhbV3IX5KJmI5TETL1l5+2Ns0MKzPXqNYNwPmcRuY0Xcei5N2q9sznTT2fTIk5RWqNlxJsO6o8TuzT+FX9k/ZniMXUGL2rUqSbik5571w1AqOB+rbc+BsG/2dFM5x2TSa9UdXHnDYR2pxm0nmns9nc0QYfiKgBI08o0BjcJNxdq2rs52apYQEguqV3f6laoc1R567hy5CZ1Xq4TCspMDKbWsY0QGtAAHQBTLHXTx3tOZbevu4tHw9GvTT6eZ958+3AiIsjSEREBERAREQEREBERAREQEREBERAREQEREBERAVr3gAkkAAEkkwABqSdy1ztf23wuzm/XPzVSJbRZBqHgSNGN5ujlOi5fi/wDq+3zZncYIkEBxLKRG4uMZq56DLbcgzPar7SGVaf0XA1X+YGrWpnK1zAHfV03g5jJgkiAQIkyVplXEY7F0aVKnRq1WZHQGU3OEF1wSwREiZcbXXWezHslweGh9ecTVF/GIpDpS3/mLvRehS7TMbjAO6c2kWZGvsG5WkSQ3gCRYaC/JUvSLYmY4WraYzhgeyvsG3B0W18RRaMa7MZJDzSYfK1u5ro1I4xK6EiK6oiIgIiICIiAiIgIiICIiAiIgIiICIiAiIgIiICIiDE2jtKlQbnqvDG6Cblx+6xou53IAlaztDEbRxvhwrfoWHOtesJxDh/2qOjOrr33FbUMFT7w1cje8iM8S6OAOoHIKdBqHZ/2c4PDO7xzTiK5OY1sQe8cXfeg2nnc81t6Igo7RaficBTc+k4sBLZy62zawNNwW4la7VbdnRJkhsSIiAiIgIvF7U7cbg6bajnNaM4BBBJcIMhoG/S+5ZWw9sUsXSFWi6WEkXBBBGoIO9V6o6unyyzo3jTjUx8vGfGXoIiKzEIiICIiAiIgIiICIiAiIgIiICIiAiIgIiICoSrXVNwufgOpVBT3m5+A6BAzk6acT/gfz1XhYl0ZehP7rYVq+NOnQqLcJhszXg9eG9XKxzAf5f0KtzEa3HEa+o3+nuUoSoqNdOiqg0n2p4A1cMDHklw/8vhf0Wtexza2StVwzjaoO8Z+NlnDqWwfyLp22MMKlJwImxMceI90rgjnuwONDxM0qod+JoNx+Zp/uWrrfJeLvR+l43O01NrPPMfnv+76IRR4au2oxr2mWuaHNPEOEg+4qRbTznAiIgIiICIiAiIgIiICIiAiIgIiICKhKx34gkwwSd5NgOp/m60IJ3PA+W/0UBrTx6NufzOFh7/VRlgBgzUdvaNPUTEfiPRZNGoCLWixGhHUILQXbmgDmf8AEfFVyu+8PRvzJUqhxeKZSYX1HtYxokuc4NaBzJsEFe7P33e5v/qtZxL7tHI/5Xj7c9rGCZLaXe1TfxMaGttuzPIMHSWj1WRica3wGbGfdKvfTtEd4Inu3OmSfK8HjLbjkYiFdmcNwPQwfcRHxXP8AZPtVwDnHvRXpOMNL3sDmxJiO7JIb1A5rfNn4+lXYKlGoyow6OY4OHvG9LUtXmEBqAXuw8xb1Oh98qZtXjbgdx6FXKF2HG7w9ND1bofcqJZC4z7Utld3WFQCx8J9Lt/tMflXVWYzKYkOExImJGoB4jhJ0vlXg9vsAMRhnFtyBI6iS33jMJ5rHrU6qTDoembj4G5rbxxP6oPZNtbvsH3RMvoOyc8jvFTP7t/Kt2XDPZntX6NjmtcYZW+pdwzEzTP6rfmXc1Xb36qezL6xtvg7qccW7x+vP3ERFmcoREQEREBERAREQEREBEVr3gfLf6ILlYam4XPwHUq2CdbDgNfU/JR4h0AMbYusI+yB5nem7mQgsILzE2Bu4Wv8AdZ/l27QX8s1Sj4crTl4R1n48oN9RqpKbA0ACwAgK5BisLgMrWAHjPh6zqT6fNWNflqeIOLos+JEWkNaLiDyO6Ss1eZ2k2izDYd9apowAtgwS82YG8ySB6mbJETM4gZVbHU2AEuEGQLyTGsAax8F889ve1lTaFcmYw7HEUqYNoFu8deC48dwMDeTs7u0D61KtVqO+sqMc3SwBsA0TYR+45zzKpSIMfz+Sunt9Do7zyp1ZUIW5DtARQw4cblrvg6FpgavQxoGWgJILA90f0ueT5txsREbh0WTXpN4jsS8qmV6uwNuV8FVFXDvLHfaabseB9mo37Q15ibELzRZXK0ViYxKX072U2+zH4ZldgifC9mpZUb5mzv4g7wQVFtoOrTTZVIblcXNpecxIhzxJa2Y8visddRyT2a7VqUGVy1oqUg6m51MmzpDg88JAa3cV2XY9ZlSk2rTcHh4DswEcoj7IbpG6OMlcvW0+m0x4XpaazEw8rsxs2syiymSxrGsylrWhzC4xme9zhmqvJkyMrRm+1C9fF7OmmQ0mY3nU6zO53Ma7wd2e1XLDWuIwvqattS83nl879o8IaGIdllsOzN3Efab7tPRd37NbUGKwtKsNXsGYcHizx6OBXO/axsqC2qBvyno6S33HMPzBS+xzapIq4Yugj65k3EGG1BHXKfUrVp8mrNfq9DvY/q/T6a8c059uJ/iXUkUbam42PwPQqRbbzQiIgIiICIiAiIgKhMKqirUc0HeLjhPMb0AvJ0sOJ/wPn8VcxgHXjvUdJ50dAdy0P4VJKlC5Y9K9R5+6GsHInxO94cz3KaViUHGa0ROcROk91TieShLMqVA0STAVtKsHabtQQQR1BuFg06zWmak95wNz/tAajpfipMjnuDiMgFwB5jycRYDkJ3X3IMxxXKPbLjnuY0AkU21+6jcX91nc7nAe1o4Q/jbpmJw5cZzvHIGG+sQfiube0HZZfg61ml9HFlxcAQT3rWubrNoqNEzqs2hMRqRlWeHMaWNIZHJYlR4P8/ZWMbOnxPDWFVlEkxBm/wANf2+C7WYY4ricpWYNxuwF4v5QZtrLdbAg8Li6pjSZBJm3GY5Hn/woXUSBJG+NN+scjvhWmq63iNiSL7zqRzVJsthbCvNKIuJM2mTu1G6Z+BUBKZljmyzZdi7RFFjmtNzBPOBefWAt39kPaL6yrhnSGvdnp8A+DnaORa2R+E8VyZhJsP5wW4dgWuBztzCK2GgjLqa9JseLiCQtXXiOiZRETl9CMVXOAEmwFyTw5rGw5qyMwbl9Q73CQferKtnTV8oMt+4I0L/6uZtpEFaC7yu1uEbicO9g1LSBII5tcJ1AcAZC4x2a2mcJi6VUyAx+V4/oPhqA9AT6hd7xDe/aWgQw/bIv1pjd+I+gOq4p2t2eMPjjmA7t5z3aHATZ9jr4gT6rV3MYxePD0XoetFq6m3v3iYnt+/5/p3gQ4cQfcQrYI0uOB19D81rns82n32Da0mX0T3LjeSG/6br8WFq2ZbNbdURLg62nOleaT4GPB+W8dVcoK1HNF3NI0LTf5FMNUcZDokTcaa/v/LaKWNOiIgIiICIiAiIgo5oNio7t1uOO8dfn/wDVKiCgWN5avJ7f7mT8SHf2FTFkXb7t3/BUddmdtrPBDhO4jSeRuDGoJQTwijw9bMJ0OhB1BGoP8vqpUFrgvB25hAC57m56NSn3WIbqcgnJUaOLczpi8On7AB2BYuLxGWwjMd58rR953LgN59SGR869ruz7sHXLT4qbodTqAgtqMN2zFs0D1iQpcCS6p3stfDWgtLg3xAQSReJAgGNXboBXZ8bsNrqbqdOmK1F96lKt4WF299N8Sxx18LS2wjLcrnm0vZzlP1NQNJJ+oxIyETfLTqXbVjSxPVdDS3UTGLsdqz4efX2ng3iXgNqFvlcwENdyIBuJAOnSQStN2hRa0kNMid0xq7Q3kEZTJvdbJjOzuLwwh+EJbmDv9JtUEg73NBdFtJ3laxWouBIyObEz4HDXUfzitiLU8T90RlilsrOwODaXN71xZTlucxLg0zdrJBcLftpIm3DYGrU8lKo+fu03H9gtlw3YfHV4fWAoUxYVMS/IGgkmGtJnUm1livqaceV+7ycZQaHinQJIbUdlqt+00wxhaJLg5wbmImxcbAQB1TsP2eLO7pFsZCyvWESG5b0KRP3s0VDwy3jMJp2d7H06LRFN2fQ4mq05WxqcOwgEO4PeGgGCM2i3nZdJtICmLzLg+Z7yblznb38eOotZujq6vX2jhMdnooiLGC5t7XdmA021QLtdP5XCH/s0+i6SvE25gxiG1ARLGtdT65v9T3DKOuYKmpXqrMNrZ686GvXUjxLnnsv2o2liWsmG12ZHDcKtOS06R4hm+C6650XK+c6DqtCq5gIFSnUDh+Ok60HcDA+C+gdj4tuIo067TIewPHKRcRxFwtfa27TWfDp+ubfp1I1a8W/I+3aPZkAF2thw3nrw/nRSgRoqotpwxERAREQEREBERAREQFa9k9dx3hXIgwqrXNOYa2BGgeN34XDduOnS444EhrbuM2PhiNc07xwF/S6yiFhYvAg3GtvhcdYOlwReCEF1Wg0DNVMnibAHdkA8pnhfS5VMFQu5xbckQ5w8ZERcbvhzAOseHIaZqTIsHuMtHIGBlO64BOklegFAqrXsDgQQCDYgiQeoVyopGD/0mkPKCwcKb3sb+hpDfgvOxmzXMd4KlUd6Q2Q2kYfAGYzTNsgJ/wBsDevbrVg3iSdALk9B/nQb1EaTnXc4t4Bp05uMeI8tOuqgY9HZIa0N7yqWgAAB+SALAA0w0qbD7OpMOYMGfTO6XP8A1ul3xV2Frl2YGDltmb5TrIHMRcXjjqBkKcAsLG4WnlJJLLg5mmDmmxjRzp0sTKzVR7ARBAIOoNwpQxWse+JJazho93NxHkG+BfS4uFWjWIfknPz3ttID93SL3FtSj6DhbvCGb58wHAPJsOZk630iMVLBtIQz78TM3OQfbJ1nS83uFCUuJrGcjPORJO5jfvH/AAN55AxdSpjLlbZsROs8YnUnWT8UoYYAX3mSCZJPF5+0fh7gslBw/wBomzfo+LbUAlrtdbuZAMnmwt+K3D2S7VzUqmHP/wCbu8pyCJp1DNp1AdP6gsn2o7J73DF4HiZ4x1YDPvYXe4LnXYja4w+Ko1LBubuqnNlQwCehy/pK0rf29bPiXpq43np2P8q9v+cfbtHu74iIt15kREQEREBERAREQEREBERAREQWPp7xY/v1G9Y7KIFmyw8B5T0Bt7oKy1RzQdUEGd41aHDi0wf0ut/cq/Sm75b+JpA/Vp8VdJbrccd46/NSAoIHFlTRwkaFrhI6fLRWGg51nuBbwaCM34+XIeszAyH0gdQD1EqP6JT+4z9I+SCUNiwEAblZUqtb5iB1ICs+iU/uM/SPkr6dFrfK1o6ABBH9Kbul34Wlw94EfFM7zo0N5uMn9LTB/Up3GNVZBdxA+J+X79EGOaEm5L3f1eRv5RafeeaymU4vqePy4BXNbFhoqoCIiDG2lQz03CJtI9P5C+dttYE0K1WlfKHWubtN2TxsR8V9JLmvbPs5TdiRVcJaGkFtwDN2SQZgS73DodbdVzTP0dn0fe12+paL8TH3jhtXYTa/0rBUnky9o7t/4mWJ9RB9VsC0T2bYR1I1Q3KKJAMAR4wYEcbTPQLe1k0b9VImXN3PR8W3RxnsIiLKwCIiAiIgIiICIiAiIgIiICIiAoyyLt924/IqREFjHz14HVXKj2T13EaqzPFne/cfkUEise+OZ4KmYny6cd3px/b9lexgH+TvPVSLW097rncNw+Z5/spERQCIiAiIgLDx2AbVgkkEbxwWYiJicMbBYJtIQLk6krJRERM5EREBERAREQEREBERAREQEREBERAREQFQhVRACIiAiIgIiICIiAiIgIiICIiAiIg/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000000" cy="66148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 descr="data:image/jpeg;base64,/9j/4AAQSkZJRgABAQAAAQABAAD/2wCEAAkGBxQSEhUUExQVFRIXFBMUFxYWFBcXFxgXFRgWGBUYFBYbHCggGBwlHBUXITEkJSkrLi4uGB8zODMsPCgtLisBCgoKDg0OGxAQGi8mICU0LC8yLCwsLCwsLC4vLCw3NDQ0LCwsLCwsLS8tNDUsLCwsLCwsNSwtLCwsLCwsLCw0LP/AABEIAMsA+AMBIgACEQEDEQH/xAAcAAEAAQUBAQAAAAAAAAAAAAAAAwECBAYHBQj/xAA/EAABAwIDBQUECQMDBQEAAAABAAIRAyEEEjEFQVFhcQYTIjKBB5Gh0RQjQlJygpKx8GKiwTOD4RVjwtLxQ//EABoBAQACAwEAAAAAAAAAAAAAAAABAgMEBQb/xAAsEQEAAgEDAwIFAwUAAAAAAAAAAQIRAwQxEiFBBXETIlGh8IGxwRQjQmGR/9oADAMBAAIRAxEAPwDuKIiAiIgIiICIiAiIgIiICIiAiIgIiICIvM2tt2lhyGuJdVd5KLBmqvP9LdwtqYHNRMxHK1KWvOKxmXposfA1KjmA1WBjzPhDs0DcC6ACY1i07zqshSiYxOBERECIiAiIgIiICIiAiIgIiICIiAiIgIiICIiAiIgIi8naPaXC0A81a7GBnmk6HhbV3IX5KJmI5TETL1l5+2Ns0MKzPXqNYNwPmcRuY0Xcei5N2q9sznTT2fTIk5RWqNlxJsO6o8TuzT+FX9k/ZniMXUGL2rUqSbik5571w1AqOB+rbc+BsG/2dFM5x2TSa9UdXHnDYR2pxm0nmns9nc0QYfiKgBI08o0BjcJNxdq2rs52apYQEguqV3f6laoc1R567hy5CZ1Xq4TCspMDKbWsY0QGtAAHQBTLHXTx3tOZbevu4tHw9GvTT6eZ958+3AiIsjSEREBERAREQEREBERAREQEREBERAREQEREBERAVr3gAkkAAEkkwABqSdy1ztf23wuzm/XPzVSJbRZBqHgSNGN5ujlOi5fi/wDq+3zZncYIkEBxLKRG4uMZq56DLbcgzPar7SGVaf0XA1X+YGrWpnK1zAHfV03g5jJgkiAQIkyVplXEY7F0aVKnRq1WZHQGU3OEF1wSwREiZcbXXWezHslweGh9ecTVF/GIpDpS3/mLvRehS7TMbjAO6c2kWZGvsG5WkSQ3gCRYaC/JUvSLYmY4WraYzhgeyvsG3B0W18RRaMa7MZJDzSYfK1u5ro1I4xK6EiK6oiIgIiICIiAiIgIiICIiAiIgIiICIiAiIgIiICIiDE2jtKlQbnqvDG6Cblx+6xou53IAlaztDEbRxvhwrfoWHOtesJxDh/2qOjOrr33FbUMFT7w1cje8iM8S6OAOoHIKdBqHZ/2c4PDO7xzTiK5OY1sQe8cXfeg2nnc81t6Igo7RaficBTc+k4sBLZy62zawNNwW4la7VbdnRJkhsSIiAiIgIvF7U7cbg6bajnNaM4BBBJcIMhoG/S+5ZWw9sUsXSFWi6WEkXBBBGoIO9V6o6unyyzo3jTjUx8vGfGXoIiKzEIiICIiAiIgIiICIiAiIgIiICIiAiIgIiICoSrXVNwufgOpVBT3m5+A6BAzk6acT/gfz1XhYl0ZehP7rYVq+NOnQqLcJhszXg9eG9XKxzAf5f0KtzEa3HEa+o3+nuUoSoqNdOiqg0n2p4A1cMDHklw/8vhf0Wtexza2StVwzjaoO8Z+NlnDqWwfyLp22MMKlJwImxMceI90rgjnuwONDxM0qod+JoNx+Zp/uWrrfJeLvR+l43O01NrPPMfnv+76IRR4au2oxr2mWuaHNPEOEg+4qRbTznAiIgIiICIiAiIgIiICIiAiIgIiICKhKx34gkwwSd5NgOp/m60IJ3PA+W/0UBrTx6NufzOFh7/VRlgBgzUdvaNPUTEfiPRZNGoCLWixGhHUILQXbmgDmf8AEfFVyu+8PRvzJUqhxeKZSYX1HtYxokuc4NaBzJsEFe7P33e5v/qtZxL7tHI/5Xj7c9rGCZLaXe1TfxMaGttuzPIMHSWj1WRica3wGbGfdKvfTtEd4Inu3OmSfK8HjLbjkYiFdmcNwPQwfcRHxXP8AZPtVwDnHvRXpOMNL3sDmxJiO7JIb1A5rfNn4+lXYKlGoyow6OY4OHvG9LUtXmEBqAXuw8xb1Oh98qZtXjbgdx6FXKF2HG7w9ND1bofcqJZC4z7Utld3WFQCx8J9Lt/tMflXVWYzKYkOExImJGoB4jhJ0vlXg9vsAMRhnFtyBI6iS33jMJ5rHrU6qTDoembj4G5rbxxP6oPZNtbvsH3RMvoOyc8jvFTP7t/Kt2XDPZntX6NjmtcYZW+pdwzEzTP6rfmXc1Xb36qezL6xtvg7qccW7x+vP3ERFmcoREQEREBERAREQEREBEVr3gfLf6ILlYam4XPwHUq2CdbDgNfU/JR4h0AMbYusI+yB5nem7mQgsILzE2Bu4Wv8AdZ/l27QX8s1Sj4crTl4R1n48oN9RqpKbA0ACwAgK5BisLgMrWAHjPh6zqT6fNWNflqeIOLos+JEWkNaLiDyO6Ss1eZ2k2izDYd9apowAtgwS82YG8ySB6mbJETM4gZVbHU2AEuEGQLyTGsAax8F889ve1lTaFcmYw7HEUqYNoFu8deC48dwMDeTs7u0D61KtVqO+sqMc3SwBsA0TYR+45zzKpSIMfz+Sunt9Do7zyp1ZUIW5DtARQw4cblrvg6FpgavQxoGWgJILA90f0ueT5txsREbh0WTXpN4jsS8qmV6uwNuV8FVFXDvLHfaabseB9mo37Q15ibELzRZXK0ViYxKX072U2+zH4ZldgifC9mpZUb5mzv4g7wQVFtoOrTTZVIblcXNpecxIhzxJa2Y8visddRyT2a7VqUGVy1oqUg6m51MmzpDg88JAa3cV2XY9ZlSk2rTcHh4DswEcoj7IbpG6OMlcvW0+m0x4XpaazEw8rsxs2syiymSxrGsylrWhzC4xme9zhmqvJkyMrRm+1C9fF7OmmQ0mY3nU6zO53Ma7wd2e1XLDWuIwvqattS83nl879o8IaGIdllsOzN3Efab7tPRd37NbUGKwtKsNXsGYcHizx6OBXO/axsqC2qBvyno6S33HMPzBS+xzapIq4Yugj65k3EGG1BHXKfUrVp8mrNfq9DvY/q/T6a8c059uJ/iXUkUbam42PwPQqRbbzQiIgIiICIiAiIgKhMKqirUc0HeLjhPMb0AvJ0sOJ/wPn8VcxgHXjvUdJ50dAdy0P4VJKlC5Y9K9R5+6GsHInxO94cz3KaViUHGa0ROcROk91TieShLMqVA0STAVtKsHabtQQQR1BuFg06zWmak95wNz/tAajpfipMjnuDiMgFwB5jycRYDkJ3X3IMxxXKPbLjnuY0AkU21+6jcX91nc7nAe1o4Q/jbpmJw5cZzvHIGG+sQfiube0HZZfg61ml9HFlxcAQT3rWubrNoqNEzqs2hMRqRlWeHMaWNIZHJYlR4P8/ZWMbOnxPDWFVlEkxBm/wANf2+C7WYY4ricpWYNxuwF4v5QZtrLdbAg8Li6pjSZBJm3GY5Hn/woXUSBJG+NN+scjvhWmq63iNiSL7zqRzVJsthbCvNKIuJM2mTu1G6Z+BUBKZljmyzZdi7RFFjmtNzBPOBefWAt39kPaL6yrhnSGvdnp8A+DnaORa2R+E8VyZhJsP5wW4dgWuBztzCK2GgjLqa9JseLiCQtXXiOiZRETl9CMVXOAEmwFyTw5rGw5qyMwbl9Q73CQferKtnTV8oMt+4I0L/6uZtpEFaC7yu1uEbicO9g1LSBII5tcJ1AcAZC4x2a2mcJi6VUyAx+V4/oPhqA9AT6hd7xDe/aWgQw/bIv1pjd+I+gOq4p2t2eMPjjmA7t5z3aHATZ9jr4gT6rV3MYxePD0XoetFq6m3v3iYnt+/5/p3gQ4cQfcQrYI0uOB19D81rns82n32Da0mX0T3LjeSG/6br8WFq2ZbNbdURLg62nOleaT4GPB+W8dVcoK1HNF3NI0LTf5FMNUcZDokTcaa/v/LaKWNOiIgIiICIiAiIgo5oNio7t1uOO8dfn/wDVKiCgWN5avJ7f7mT8SHf2FTFkXb7t3/BUddmdtrPBDhO4jSeRuDGoJQTwijw9bMJ0OhB1BGoP8vqpUFrgvB25hAC57m56NSn3WIbqcgnJUaOLczpi8On7AB2BYuLxGWwjMd58rR953LgN59SGR869ruz7sHXLT4qbodTqAgtqMN2zFs0D1iQpcCS6p3stfDWgtLg3xAQSReJAgGNXboBXZ8bsNrqbqdOmK1F96lKt4WF299N8Sxx18LS2wjLcrnm0vZzlP1NQNJJ+oxIyETfLTqXbVjSxPVdDS3UTGLsdqz4efX2ng3iXgNqFvlcwENdyIBuJAOnSQStN2hRa0kNMid0xq7Q3kEZTJvdbJjOzuLwwh+EJbmDv9JtUEg73NBdFtJ3laxWouBIyObEz4HDXUfzitiLU8T90RlilsrOwODaXN71xZTlucxLg0zdrJBcLftpIm3DYGrU8lKo+fu03H9gtlw3YfHV4fWAoUxYVMS/IGgkmGtJnUm1livqaceV+7ycZQaHinQJIbUdlqt+00wxhaJLg5wbmImxcbAQB1TsP2eLO7pFsZCyvWESG5b0KRP3s0VDwy3jMJp2d7H06LRFN2fQ4mq05WxqcOwgEO4PeGgGCM2i3nZdJtICmLzLg+Z7yblznb38eOotZujq6vX2jhMdnooiLGC5t7XdmA021QLtdP5XCH/s0+i6SvE25gxiG1ARLGtdT65v9T3DKOuYKmpXqrMNrZ686GvXUjxLnnsv2o2liWsmG12ZHDcKtOS06R4hm+C6650XK+c6DqtCq5gIFSnUDh+Ok60HcDA+C+gdj4tuIo067TIewPHKRcRxFwtfa27TWfDp+ubfp1I1a8W/I+3aPZkAF2thw3nrw/nRSgRoqotpwxERAREQEREBERAREQFa9k9dx3hXIgwqrXNOYa2BGgeN34XDduOnS444EhrbuM2PhiNc07xwF/S6yiFhYvAg3GtvhcdYOlwReCEF1Wg0DNVMnibAHdkA8pnhfS5VMFQu5xbckQ5w8ZERcbvhzAOseHIaZqTIsHuMtHIGBlO64BOklegFAqrXsDgQQCDYgiQeoVyopGD/0mkPKCwcKb3sb+hpDfgvOxmzXMd4KlUd6Q2Q2kYfAGYzTNsgJ/wBsDevbrVg3iSdALk9B/nQb1EaTnXc4t4Bp05uMeI8tOuqgY9HZIa0N7yqWgAAB+SALAA0w0qbD7OpMOYMGfTO6XP8A1ul3xV2Frl2YGDltmb5TrIHMRcXjjqBkKcAsLG4WnlJJLLg5mmDmmxjRzp0sTKzVR7ARBAIOoNwpQxWse+JJazho93NxHkG+BfS4uFWjWIfknPz3ttID93SL3FtSj6DhbvCGb58wHAPJsOZk630iMVLBtIQz78TM3OQfbJ1nS83uFCUuJrGcjPORJO5jfvH/AAN55AxdSpjLlbZsROs8YnUnWT8UoYYAX3mSCZJPF5+0fh7gslBw/wBomzfo+LbUAlrtdbuZAMnmwt+K3D2S7VzUqmHP/wCbu8pyCJp1DNp1AdP6gsn2o7J73DF4HiZ4x1YDPvYXe4LnXYja4w+Ko1LBubuqnNlQwCehy/pK0rf29bPiXpq43np2P8q9v+cfbtHu74iIt15kREQEREBERAREQEREBERAREQWPp7xY/v1G9Y7KIFmyw8B5T0Bt7oKy1RzQdUEGd41aHDi0wf0ut/cq/Sm75b+JpA/Vp8VdJbrccd46/NSAoIHFlTRwkaFrhI6fLRWGg51nuBbwaCM34+XIeszAyH0gdQD1EqP6JT+4z9I+SCUNiwEAblZUqtb5iB1ICs+iU/uM/SPkr6dFrfK1o6ABBH9Kbul34Wlw94EfFM7zo0N5uMn9LTB/Up3GNVZBdxA+J+X79EGOaEm5L3f1eRv5RafeeaymU4vqePy4BXNbFhoqoCIiDG2lQz03CJtI9P5C+dttYE0K1WlfKHWubtN2TxsR8V9JLmvbPs5TdiRVcJaGkFtwDN2SQZgS73DodbdVzTP0dn0fe12+paL8TH3jhtXYTa/0rBUnky9o7t/4mWJ9RB9VsC0T2bYR1I1Q3KKJAMAR4wYEcbTPQLe1k0b9VImXN3PR8W3RxnsIiLKwCIiAiIgIiICIiAiIgIiICIiAoyyLt924/IqREFjHz14HVXKj2T13EaqzPFne/cfkUEise+OZ4KmYny6cd3px/b9lexgH+TvPVSLW097rncNw+Z5/spERQCIiAiIgLDx2AbVgkkEbxwWYiJicMbBYJtIQLk6krJRERM5EREBERAREQEREBERAREQEREBERAREQFQhVRACIiAiIgIiICIiAiIgIiICIiAiIg/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88640"/>
            <a:ext cx="9000000" cy="65723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Earth_Bar_Magnet"/>
          <p:cNvPicPr>
            <a:picLocks noGrp="1" noChangeAspect="1" noChangeArrowheads="1"/>
          </p:cNvPicPr>
          <p:nvPr>
            <p:ph type="title" idx="4294967295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0" y="990600"/>
            <a:ext cx="8991600" cy="5199063"/>
          </a:xfrm>
        </p:spPr>
      </p:pic>
      <p:sp>
        <p:nvSpPr>
          <p:cNvPr id="3075" name="Text Box 3"/>
          <p:cNvSpPr txBox="1">
            <a:spLocks noChangeArrowheads="1"/>
          </p:cNvSpPr>
          <p:nvPr/>
        </p:nvSpPr>
        <p:spPr bwMode="auto">
          <a:xfrm>
            <a:off x="0" y="0"/>
            <a:ext cx="9144000" cy="641350"/>
          </a:xfrm>
          <a:prstGeom prst="rect">
            <a:avLst/>
          </a:prstGeom>
          <a:solidFill>
            <a:srgbClr val="000078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fr-FR">
                <a:solidFill>
                  <a:srgbClr val="F7FF61"/>
                </a:solidFill>
                <a:latin typeface="Calibri" pitchFamily="34" charset="0"/>
              </a:rPr>
              <a:t>Le champ terrestre est analogue au champ créé par un gigantesque barreau aimanté qui serait placé en son centre</a:t>
            </a:r>
            <a:endParaRPr lang="fr-FR" sz="2000">
              <a:latin typeface="Trebuchet MS" pitchFamily="34" charset="0"/>
            </a:endParaRPr>
          </a:p>
        </p:txBody>
      </p:sp>
      <p:sp>
        <p:nvSpPr>
          <p:cNvPr id="3076" name="Text Box 4"/>
          <p:cNvSpPr txBox="1">
            <a:spLocks noChangeArrowheads="1"/>
          </p:cNvSpPr>
          <p:nvPr/>
        </p:nvSpPr>
        <p:spPr bwMode="auto">
          <a:xfrm>
            <a:off x="76200" y="5410200"/>
            <a:ext cx="3513138" cy="73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1400">
                <a:latin typeface="Calibri" pitchFamily="34" charset="0"/>
              </a:rPr>
              <a:t>Le champ d’un barreau aimanté présente</a:t>
            </a:r>
          </a:p>
          <a:p>
            <a:r>
              <a:rPr lang="fr-FR" sz="1400">
                <a:latin typeface="Calibri" pitchFamily="34" charset="0"/>
              </a:rPr>
              <a:t>deux pôles magnétiques (nord et sud).</a:t>
            </a:r>
          </a:p>
          <a:p>
            <a:r>
              <a:rPr lang="fr-FR" sz="1400">
                <a:latin typeface="Calibri" pitchFamily="34" charset="0"/>
              </a:rPr>
              <a:t>C’est un champ dipolaire</a:t>
            </a:r>
          </a:p>
        </p:txBody>
      </p:sp>
      <p:sp>
        <p:nvSpPr>
          <p:cNvPr id="3077" name="Text Box 5"/>
          <p:cNvSpPr txBox="1">
            <a:spLocks noChangeArrowheads="1"/>
          </p:cNvSpPr>
          <p:nvPr/>
        </p:nvSpPr>
        <p:spPr bwMode="auto">
          <a:xfrm>
            <a:off x="1508125" y="1660525"/>
            <a:ext cx="4048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400">
                <a:latin typeface="Times" charset="0"/>
              </a:rPr>
              <a:t>N</a:t>
            </a:r>
          </a:p>
        </p:txBody>
      </p:sp>
      <p:sp>
        <p:nvSpPr>
          <p:cNvPr id="3078" name="Rectangle 6"/>
          <p:cNvSpPr>
            <a:spLocks noChangeArrowheads="1"/>
          </p:cNvSpPr>
          <p:nvPr/>
        </p:nvSpPr>
        <p:spPr bwMode="auto">
          <a:xfrm>
            <a:off x="6858000" y="2057400"/>
            <a:ext cx="4048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400">
                <a:latin typeface="Times" charset="0"/>
              </a:rPr>
              <a:t>N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15" descr="闒粀闀粀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3801" y="1600200"/>
            <a:ext cx="5146711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ZoneTexte 7"/>
          <p:cNvSpPr txBox="1"/>
          <p:nvPr/>
        </p:nvSpPr>
        <p:spPr>
          <a:xfrm>
            <a:off x="0" y="5288340"/>
            <a:ext cx="5326395" cy="1569660"/>
          </a:xfrm>
          <a:prstGeom prst="rect">
            <a:avLst/>
          </a:prstGeom>
          <a:solidFill>
            <a:schemeClr val="bg1"/>
          </a:solidFill>
          <a:ln>
            <a:solidFill>
              <a:srgbClr val="0000FF"/>
            </a:solidFill>
          </a:ln>
        </p:spPr>
        <p:txBody>
          <a:bodyPr wrap="none" rtlCol="0">
            <a:spAutoFit/>
          </a:bodyPr>
          <a:lstStyle/>
          <a:p>
            <a:r>
              <a:rPr lang="fr-FR" sz="2400" b="1" dirty="0" err="1">
                <a:solidFill>
                  <a:srgbClr val="0000FF"/>
                </a:solidFill>
              </a:rPr>
              <a:t>Bp</a:t>
            </a:r>
            <a:r>
              <a:rPr lang="fr-FR" sz="2400" b="1" dirty="0">
                <a:solidFill>
                  <a:srgbClr val="0000FF"/>
                </a:solidFill>
              </a:rPr>
              <a:t> : Champ principal (noyau)</a:t>
            </a:r>
          </a:p>
          <a:p>
            <a:r>
              <a:rPr lang="fr-FR" sz="2400" b="1" dirty="0">
                <a:solidFill>
                  <a:srgbClr val="0000FF"/>
                </a:solidFill>
              </a:rPr>
              <a:t>Ba : Champ   d’aimantation(Lithosphère)</a:t>
            </a:r>
          </a:p>
          <a:p>
            <a:r>
              <a:rPr lang="fr-FR" sz="2400" b="1" dirty="0">
                <a:solidFill>
                  <a:srgbClr val="0000FF"/>
                </a:solidFill>
              </a:rPr>
              <a:t>Be : champ des sources externes</a:t>
            </a:r>
          </a:p>
          <a:p>
            <a:r>
              <a:rPr lang="fr-FR" sz="2400" b="1" dirty="0">
                <a:solidFill>
                  <a:srgbClr val="0000FF"/>
                </a:solidFill>
              </a:rPr>
              <a:t>Bi : champ induit</a:t>
            </a:r>
          </a:p>
        </p:txBody>
      </p:sp>
      <p:sp>
        <p:nvSpPr>
          <p:cNvPr id="9" name="Titre 8"/>
          <p:cNvSpPr txBox="1">
            <a:spLocks noGrp="1"/>
          </p:cNvSpPr>
          <p:nvPr>
            <p:ph type="title"/>
          </p:nvPr>
        </p:nvSpPr>
        <p:spPr>
          <a:xfrm>
            <a:off x="1592787" y="85855"/>
            <a:ext cx="595842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3200" b="1" dirty="0"/>
              <a:t>CHAMP MAGNETIQUE TERRESTRE</a:t>
            </a:r>
          </a:p>
        </p:txBody>
      </p:sp>
      <p:sp>
        <p:nvSpPr>
          <p:cNvPr id="10" name="Espace réservé du contenu 2"/>
          <p:cNvSpPr txBox="1">
            <a:spLocks/>
          </p:cNvSpPr>
          <p:nvPr/>
        </p:nvSpPr>
        <p:spPr>
          <a:xfrm>
            <a:off x="611560" y="764704"/>
            <a:ext cx="8229600" cy="8640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GB" sz="48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n-lt"/>
                <a:ea typeface="ＭＳ Ｐゴシック" charset="-128"/>
                <a:cs typeface="+mn-cs"/>
              </a:rPr>
              <a:t>      B = Bp +   </a:t>
            </a:r>
            <a:r>
              <a:rPr kumimoji="0" lang="en-GB" sz="48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+mn-lt"/>
                <a:ea typeface="ＭＳ Ｐゴシック" charset="-128"/>
                <a:cs typeface="+mn-cs"/>
              </a:rPr>
              <a:t>Ba</a:t>
            </a:r>
            <a:r>
              <a:rPr kumimoji="0" lang="en-GB" sz="48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n-lt"/>
                <a:ea typeface="ＭＳ Ｐゴシック" charset="-128"/>
                <a:cs typeface="+mn-cs"/>
              </a:rPr>
              <a:t>   +   Be  + Bi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fr-FR" sz="32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D84D9D-284B-48C9-AB2D-F51FD5E874CF}" type="slidenum">
              <a:rPr lang="fr-FR" smtClean="0"/>
              <a:pPr/>
              <a:t>7</a:t>
            </a:fld>
            <a:endParaRPr lang="fr-FR"/>
          </a:p>
        </p:txBody>
      </p:sp>
      <p:sp>
        <p:nvSpPr>
          <p:cNvPr id="5" name="Espace réservé du numéro de diapositive 3"/>
          <p:cNvSpPr txBox="1">
            <a:spLocks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AD84D9D-284B-48C9-AB2D-F51FD5E874CF}" type="slidenum">
              <a:rPr lang="fr-FR" smtClean="0"/>
              <a:pPr/>
              <a:t>7</a:t>
            </a:fld>
            <a:endParaRPr lang="fr-FR"/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285720" y="116632"/>
            <a:ext cx="8501063" cy="649408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fr-FR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ctr"/>
            <a:endParaRPr lang="en-GB" sz="4000" b="1" dirty="0">
              <a:ea typeface="ＭＳ Ｐゴシック" charset="-128"/>
            </a:endParaRPr>
          </a:p>
          <a:p>
            <a:pPr algn="ctr"/>
            <a:r>
              <a:rPr lang="en-GB" sz="4000" b="1" dirty="0">
                <a:ea typeface="ＭＳ Ｐゴシック" charset="-128"/>
              </a:rPr>
              <a:t>B = Bp + </a:t>
            </a:r>
            <a:r>
              <a:rPr lang="en-GB" sz="4000" b="1" dirty="0" err="1">
                <a:ea typeface="ＭＳ Ｐゴシック" charset="-128"/>
              </a:rPr>
              <a:t>Ba</a:t>
            </a:r>
            <a:r>
              <a:rPr lang="en-GB" sz="4000" b="1" dirty="0">
                <a:ea typeface="ＭＳ Ｐゴシック" charset="-128"/>
              </a:rPr>
              <a:t> + Be + Bi</a:t>
            </a:r>
          </a:p>
          <a:p>
            <a:endParaRPr lang="en-GB" sz="2800" b="1" dirty="0">
              <a:ea typeface="ＭＳ Ｐゴシック" charset="-128"/>
            </a:endParaRPr>
          </a:p>
          <a:p>
            <a:r>
              <a:rPr lang="en-GB" sz="2800" b="1" dirty="0">
                <a:ea typeface="ＭＳ Ｐゴシック" charset="-128"/>
              </a:rPr>
              <a:t>Bp = Champ principal    </a:t>
            </a:r>
            <a:r>
              <a:rPr lang="en-GB" sz="2800" b="1" dirty="0">
                <a:solidFill>
                  <a:srgbClr val="FF0000"/>
                </a:solidFill>
                <a:ea typeface="ＭＳ Ｐゴシック" charset="-128"/>
              </a:rPr>
              <a:t>(30000-60000nT)</a:t>
            </a:r>
          </a:p>
          <a:p>
            <a:endParaRPr lang="en-GB" sz="2800" b="1" dirty="0">
              <a:solidFill>
                <a:srgbClr val="FF0000"/>
              </a:solidFill>
              <a:ea typeface="ＭＳ Ｐゴシック" charset="-128"/>
            </a:endParaRPr>
          </a:p>
          <a:p>
            <a:r>
              <a:rPr lang="en-GB" sz="2800" b="1" dirty="0">
                <a:ea typeface="ＭＳ Ｐゴシック" charset="-128"/>
              </a:rPr>
              <a:t>Ba = </a:t>
            </a:r>
            <a:r>
              <a:rPr lang="en-GB" sz="2800" b="1" dirty="0" err="1">
                <a:ea typeface="ＭＳ Ｐゴシック" charset="-128"/>
              </a:rPr>
              <a:t>Aimantation</a:t>
            </a:r>
            <a:r>
              <a:rPr lang="en-GB" sz="2800" b="1" dirty="0">
                <a:ea typeface="ＭＳ Ｐゴシック" charset="-128"/>
              </a:rPr>
              <a:t> des </a:t>
            </a:r>
            <a:r>
              <a:rPr lang="en-GB" sz="2800" b="1" dirty="0" err="1">
                <a:ea typeface="ＭＳ Ｐゴシック" charset="-128"/>
              </a:rPr>
              <a:t>roches</a:t>
            </a:r>
            <a:r>
              <a:rPr lang="en-GB" sz="2800" b="1" dirty="0">
                <a:ea typeface="ＭＳ Ｐゴシック" charset="-128"/>
              </a:rPr>
              <a:t> de la</a:t>
            </a:r>
          </a:p>
          <a:p>
            <a:r>
              <a:rPr lang="en-GB" sz="2800" b="1" dirty="0">
                <a:ea typeface="ＭＳ Ｐゴシック" charset="-128"/>
              </a:rPr>
              <a:t>Lithosphere </a:t>
            </a:r>
            <a:r>
              <a:rPr lang="en-GB" sz="2800" b="1" dirty="0">
                <a:solidFill>
                  <a:srgbClr val="FF0000"/>
                </a:solidFill>
                <a:ea typeface="ＭＳ Ｐゴシック" charset="-128"/>
              </a:rPr>
              <a:t>(~ 10-20 </a:t>
            </a:r>
            <a:r>
              <a:rPr lang="en-GB" sz="2800" b="1" dirty="0" err="1">
                <a:solidFill>
                  <a:srgbClr val="FF0000"/>
                </a:solidFill>
                <a:ea typeface="ＭＳ Ｐゴシック" charset="-128"/>
              </a:rPr>
              <a:t>nT</a:t>
            </a:r>
            <a:r>
              <a:rPr lang="en-GB" sz="2800" b="1" dirty="0">
                <a:solidFill>
                  <a:srgbClr val="FF0000"/>
                </a:solidFill>
                <a:ea typeface="ＭＳ Ｐゴシック" charset="-128"/>
              </a:rPr>
              <a:t>)</a:t>
            </a:r>
          </a:p>
          <a:p>
            <a:endParaRPr lang="en-GB" sz="2800" b="1" dirty="0">
              <a:solidFill>
                <a:srgbClr val="FF0000"/>
              </a:solidFill>
              <a:ea typeface="ＭＳ Ｐゴシック" charset="-128"/>
            </a:endParaRPr>
          </a:p>
          <a:p>
            <a:r>
              <a:rPr lang="en-GB" sz="2800" b="1" dirty="0">
                <a:ea typeface="ＭＳ Ｐゴシック" charset="-128"/>
              </a:rPr>
              <a:t>Be = Champs externs and </a:t>
            </a:r>
            <a:r>
              <a:rPr lang="en-GB" sz="2800" b="1" dirty="0" err="1">
                <a:ea typeface="ＭＳ Ｐゴシック" charset="-128"/>
              </a:rPr>
              <a:t>l’ionosphère</a:t>
            </a:r>
            <a:r>
              <a:rPr lang="en-GB" sz="2800" b="1" dirty="0">
                <a:ea typeface="ＭＳ Ｐゴシック" charset="-128"/>
              </a:rPr>
              <a:t> et la magnetosphere </a:t>
            </a:r>
            <a:r>
              <a:rPr lang="en-GB" sz="2800" b="1" dirty="0">
                <a:solidFill>
                  <a:srgbClr val="FF0000"/>
                </a:solidFill>
                <a:ea typeface="ＭＳ Ｐゴシック" charset="-128"/>
              </a:rPr>
              <a:t>(10nT to 3000nT)</a:t>
            </a:r>
          </a:p>
          <a:p>
            <a:endParaRPr lang="en-GB" sz="2800" b="1" dirty="0">
              <a:solidFill>
                <a:srgbClr val="FF0000"/>
              </a:solidFill>
              <a:ea typeface="ＭＳ Ｐゴシック" charset="-128"/>
            </a:endParaRPr>
          </a:p>
          <a:p>
            <a:r>
              <a:rPr lang="en-GB" sz="2800" b="1" dirty="0">
                <a:ea typeface="ＭＳ Ｐゴシック" charset="-128"/>
              </a:rPr>
              <a:t>Bi = Champ </a:t>
            </a:r>
            <a:r>
              <a:rPr lang="en-GB" sz="2800" b="1" dirty="0" err="1">
                <a:ea typeface="ＭＳ Ｐゴシック" charset="-128"/>
              </a:rPr>
              <a:t>induit</a:t>
            </a:r>
            <a:r>
              <a:rPr lang="en-GB" sz="2800" b="1" dirty="0">
                <a:ea typeface="ＭＳ Ｐゴシック" charset="-128"/>
              </a:rPr>
              <a:t> par les sources  externs Be , </a:t>
            </a:r>
            <a:r>
              <a:rPr lang="en-GB" sz="2800" b="1" dirty="0">
                <a:solidFill>
                  <a:srgbClr val="FF0000"/>
                </a:solidFill>
                <a:ea typeface="ＭＳ Ｐゴシック" charset="-128"/>
              </a:rPr>
              <a:t>(% de Be)</a:t>
            </a:r>
          </a:p>
          <a:p>
            <a:endParaRPr lang="en-GB" sz="2800" b="1" dirty="0">
              <a:solidFill>
                <a:srgbClr val="FF33CC"/>
              </a:solidFill>
              <a:ea typeface="ＭＳ Ｐゴシック" charset="-128"/>
            </a:endParaRPr>
          </a:p>
        </p:txBody>
      </p:sp>
      <p:sp>
        <p:nvSpPr>
          <p:cNvPr id="7" name="Titre 8"/>
          <p:cNvSpPr txBox="1">
            <a:spLocks noGrp="1"/>
          </p:cNvSpPr>
          <p:nvPr>
            <p:ph type="title"/>
          </p:nvPr>
        </p:nvSpPr>
        <p:spPr>
          <a:xfrm>
            <a:off x="1546300" y="85855"/>
            <a:ext cx="605140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3200" b="1" dirty="0"/>
              <a:t>CHAMP MAGNETIQUE TERRESTRE </a:t>
            </a:r>
          </a:p>
        </p:txBody>
      </p:sp>
    </p:spTree>
    <p:extLst>
      <p:ext uri="{BB962C8B-B14F-4D97-AF65-F5344CB8AC3E}">
        <p14:creationId xmlns:p14="http://schemas.microsoft.com/office/powerpoint/2010/main" val="27276267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1600200"/>
            <a:ext cx="9144000" cy="5257800"/>
          </a:xfrm>
        </p:spPr>
        <p:txBody>
          <a:bodyPr>
            <a:normAutofit/>
          </a:bodyPr>
          <a:lstStyle/>
          <a:p>
            <a:pPr marL="0" indent="358775" algn="just">
              <a:buNone/>
            </a:pPr>
            <a:endParaRPr lang="fr-FR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endParaRPr lang="fr-FR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itre 8"/>
          <p:cNvSpPr txBox="1">
            <a:spLocks noGrp="1"/>
          </p:cNvSpPr>
          <p:nvPr>
            <p:ph type="title"/>
          </p:nvPr>
        </p:nvSpPr>
        <p:spPr>
          <a:xfrm>
            <a:off x="1592787" y="553750"/>
            <a:ext cx="595842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3200" b="1" dirty="0"/>
              <a:t>CHAMP MAGNETIQUE TERRESTRE</a:t>
            </a:r>
          </a:p>
        </p:txBody>
      </p:sp>
      <p:sp>
        <p:nvSpPr>
          <p:cNvPr id="6" name="Espace réservé du contenu 2"/>
          <p:cNvSpPr txBox="1">
            <a:spLocks/>
          </p:cNvSpPr>
          <p:nvPr/>
        </p:nvSpPr>
        <p:spPr>
          <a:xfrm>
            <a:off x="-36512" y="1340768"/>
            <a:ext cx="9144000" cy="5257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lvl="0" indent="-342900" algn="ctr">
              <a:spcBef>
                <a:spcPct val="20000"/>
              </a:spcBef>
              <a:defRPr/>
            </a:pPr>
            <a:r>
              <a:rPr lang="fr-FR" sz="3200" dirty="0"/>
              <a:t>    Géomagnétisme </a:t>
            </a:r>
            <a:r>
              <a:rPr lang="fr-FR" sz="3200" dirty="0">
                <a:sym typeface="Wingdings" pitchFamily="2" charset="2"/>
              </a:rPr>
              <a:t> </a:t>
            </a:r>
            <a:r>
              <a:rPr lang="fr-FR" sz="3200" dirty="0"/>
              <a:t>Magnétisme terrestre</a:t>
            </a:r>
          </a:p>
          <a:p>
            <a:pPr marL="342900" lvl="0" indent="-342900" algn="ctr">
              <a:spcBef>
                <a:spcPct val="20000"/>
              </a:spcBef>
              <a:defRPr/>
            </a:pPr>
            <a:endParaRPr lang="fr-FR" sz="3200" dirty="0"/>
          </a:p>
          <a:p>
            <a:pPr marL="342900" lvl="0" indent="-342900" algn="just">
              <a:spcBef>
                <a:spcPct val="20000"/>
              </a:spcBef>
              <a:buFont typeface="Wingdings" pitchFamily="2" charset="2"/>
              <a:buChar char="ü"/>
              <a:defRPr/>
            </a:pPr>
            <a:r>
              <a:rPr lang="fr-FR" sz="3200" dirty="0"/>
              <a:t>Constitué par l’ensemble phénomènes magnétiques liés au globe terrestre;</a:t>
            </a:r>
          </a:p>
          <a:p>
            <a:pPr marL="342900" lvl="0" indent="-342900" algn="just">
              <a:spcBef>
                <a:spcPct val="20000"/>
              </a:spcBef>
              <a:buFont typeface="Wingdings" pitchFamily="2" charset="2"/>
              <a:buChar char="ü"/>
              <a:defRPr/>
            </a:pPr>
            <a:r>
              <a:rPr lang="fr-FR" sz="3200" dirty="0">
                <a:solidFill>
                  <a:srgbClr val="FF0000"/>
                </a:solidFill>
              </a:rPr>
              <a:t>Changement permanent</a:t>
            </a:r>
            <a:r>
              <a:rPr lang="fr-FR" sz="3200" dirty="0"/>
              <a:t>;</a:t>
            </a:r>
          </a:p>
          <a:p>
            <a:pPr marL="342900" lvl="0" indent="-342900" algn="just">
              <a:spcBef>
                <a:spcPct val="20000"/>
              </a:spcBef>
              <a:buFont typeface="Wingdings" pitchFamily="2" charset="2"/>
              <a:buChar char="ü"/>
              <a:defRPr/>
            </a:pPr>
            <a:r>
              <a:rPr lang="fr-FR" sz="3200" dirty="0"/>
              <a:t>Créé par des mouvements de magma à l’intérieur du noyau terrestre;</a:t>
            </a:r>
          </a:p>
          <a:p>
            <a:pPr marL="342900" lvl="0" indent="-342900" algn="just">
              <a:spcBef>
                <a:spcPct val="20000"/>
              </a:spcBef>
              <a:buFont typeface="Wingdings" pitchFamily="2" charset="2"/>
              <a:buChar char="ü"/>
              <a:defRPr/>
            </a:pPr>
            <a:r>
              <a:rPr lang="fr-FR" sz="3200" dirty="0"/>
              <a:t>Il forme une enveloppe protégeant la Terre du vent solaire.</a:t>
            </a:r>
          </a:p>
          <a:p>
            <a:pPr marL="342900" lvl="0" indent="-342900" algn="just">
              <a:spcBef>
                <a:spcPct val="20000"/>
              </a:spcBef>
              <a:defRPr/>
            </a:pPr>
            <a:endParaRPr kumimoji="0" lang="fr-FR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7" name="Flèche vers le bas 6"/>
          <p:cNvSpPr/>
          <p:nvPr/>
        </p:nvSpPr>
        <p:spPr>
          <a:xfrm>
            <a:off x="2411760" y="2060848"/>
            <a:ext cx="288032" cy="57606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ce réservé du contenu 3" descr="Intensité du CMT satellite SWARM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 r="35964" b="15677"/>
          <a:stretch>
            <a:fillRect/>
          </a:stretch>
        </p:blipFill>
        <p:spPr>
          <a:xfrm>
            <a:off x="0" y="2420888"/>
            <a:ext cx="4860032" cy="3816424"/>
          </a:xfrm>
        </p:spPr>
      </p:pic>
      <p:pic>
        <p:nvPicPr>
          <p:cNvPr id="5" name="Image 4" descr="Intensité du CMT.png"/>
          <p:cNvPicPr>
            <a:picLocks noChangeAspect="1"/>
          </p:cNvPicPr>
          <p:nvPr/>
        </p:nvPicPr>
        <p:blipFill>
          <a:blip r:embed="rId3" cstate="print"/>
          <a:srcRect r="45663" b="49820"/>
          <a:stretch>
            <a:fillRect/>
          </a:stretch>
        </p:blipFill>
        <p:spPr>
          <a:xfrm>
            <a:off x="4139952" y="548680"/>
            <a:ext cx="4968552" cy="2736304"/>
          </a:xfrm>
          <a:prstGeom prst="rect">
            <a:avLst/>
          </a:prstGeom>
        </p:spPr>
      </p:pic>
      <p:sp>
        <p:nvSpPr>
          <p:cNvPr id="6" name="Titre 8"/>
          <p:cNvSpPr txBox="1">
            <a:spLocks/>
          </p:cNvSpPr>
          <p:nvPr/>
        </p:nvSpPr>
        <p:spPr>
          <a:xfrm>
            <a:off x="0" y="6239053"/>
            <a:ext cx="6804248" cy="646331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>
            <a:spAutoFit/>
          </a:bodyPr>
          <a:lstStyle/>
          <a:p>
            <a:pPr lvl="0" algn="ctr">
              <a:spcBef>
                <a:spcPct val="0"/>
              </a:spcBef>
            </a:pPr>
            <a:r>
              <a:rPr lang="fr-FR" dirty="0"/>
              <a:t>Evolution du champ magnétique terrestre de janvier à juin 2014. En rouge les zones où il se renforce, en bleu où il s'affaiblit</a:t>
            </a:r>
            <a:endParaRPr kumimoji="0" lang="fr-FR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7" name="Titre 8"/>
          <p:cNvSpPr txBox="1">
            <a:spLocks noGrp="1"/>
          </p:cNvSpPr>
          <p:nvPr>
            <p:ph type="title"/>
          </p:nvPr>
        </p:nvSpPr>
        <p:spPr>
          <a:xfrm>
            <a:off x="457200" y="-27384"/>
            <a:ext cx="8229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b="1" dirty="0"/>
              <a:t>CHAMP MAGNETIQUE TERRESTRE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2162</TotalTime>
  <Words>548</Words>
  <Application>Microsoft Office PowerPoint</Application>
  <PresentationFormat>Affichage à l'écran (4:3)</PresentationFormat>
  <Paragraphs>90</Paragraphs>
  <Slides>43</Slides>
  <Notes>2</Notes>
  <HiddenSlides>0</HiddenSlides>
  <MMClips>0</MMClips>
  <ScaleCrop>false</ScaleCrop>
  <HeadingPairs>
    <vt:vector size="6" baseType="variant">
      <vt:variant>
        <vt:lpstr>Polices utilisées</vt:lpstr>
      </vt:variant>
      <vt:variant>
        <vt:i4>8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43</vt:i4>
      </vt:variant>
    </vt:vector>
  </HeadingPairs>
  <TitlesOfParts>
    <vt:vector size="52" baseType="lpstr">
      <vt:lpstr>ＭＳ Ｐゴシック</vt:lpstr>
      <vt:lpstr>Aharoni</vt:lpstr>
      <vt:lpstr>Arial</vt:lpstr>
      <vt:lpstr>Calibri</vt:lpstr>
      <vt:lpstr>Times</vt:lpstr>
      <vt:lpstr>Times New Roman</vt:lpstr>
      <vt:lpstr>Trebuchet MS</vt:lpstr>
      <vt:lpstr>Wingdings</vt:lpstr>
      <vt:lpstr>Thème Office</vt:lpstr>
      <vt:lpstr>   Méthodes de prospection Géophysique    Année universitaire 2023/2024</vt:lpstr>
      <vt:lpstr>Introduction au Géomagnétisme</vt:lpstr>
      <vt:lpstr>CHAMP MAGNETIQUE TERRESTRE</vt:lpstr>
      <vt:lpstr>Présentation PowerPoint</vt:lpstr>
      <vt:lpstr>Présentation PowerPoint</vt:lpstr>
      <vt:lpstr>CHAMP MAGNETIQUE TERRESTRE</vt:lpstr>
      <vt:lpstr>CHAMP MAGNETIQUE TERRESTRE </vt:lpstr>
      <vt:lpstr>CHAMP MAGNETIQUE TERRESTRE</vt:lpstr>
      <vt:lpstr>CHAMP MAGNETIQUE TERRESTRE</vt:lpstr>
      <vt:lpstr>CHAMP MAGNETIQUE TERRESTRE</vt:lpstr>
      <vt:lpstr>CHAMP MAGNETIQUE TERRESTRE</vt:lpstr>
      <vt:lpstr>CHAMP MAGNETIQUE TERRESTRE</vt:lpstr>
      <vt:lpstr>CHAMP MAGNETIQUE TERRESTRE</vt:lpstr>
      <vt:lpstr>CHAMP MAGNETIQUE TERRESTRE</vt:lpstr>
      <vt:lpstr>     le champ principal change très lentement  variations séculaire  le champ d’aimantation est constant   les variations transitoires du champ magnétique terrestre sont essentiellement  dues aux sources externes ionosphériques et magnétosphériques     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Rappels</dc:title>
  <dc:creator>benghanem</dc:creator>
  <cp:lastModifiedBy>USER</cp:lastModifiedBy>
  <cp:revision>118</cp:revision>
  <dcterms:created xsi:type="dcterms:W3CDTF">2014-08-25T09:25:21Z</dcterms:created>
  <dcterms:modified xsi:type="dcterms:W3CDTF">2023-12-20T08:40:47Z</dcterms:modified>
</cp:coreProperties>
</file>