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9"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57" r:id="rId19"/>
    <p:sldId id="273" r:id="rId20"/>
    <p:sldId id="275" r:id="rId21"/>
    <p:sldId id="278" r:id="rId22"/>
    <p:sldId id="279" r:id="rId23"/>
    <p:sldId id="280" r:id="rId24"/>
    <p:sldId id="281" r:id="rId25"/>
    <p:sldId id="282" r:id="rId26"/>
    <p:sldId id="283" r:id="rId27"/>
    <p:sldId id="284" r:id="rId28"/>
    <p:sldId id="285" r:id="rId29"/>
    <p:sldId id="276" r:id="rId30"/>
    <p:sldId id="286"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90" y="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2302AE0B-A7CB-4438-9AF2-3330EEAE13F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02AE0B-A7CB-4438-9AF2-3330EEAE13F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02AE0B-A7CB-4438-9AF2-3330EEAE13F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02AE0B-A7CB-4438-9AF2-3330EEAE13F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02AE0B-A7CB-4438-9AF2-3330EEAE13F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302AE0B-A7CB-4438-9AF2-3330EEAE13F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302AE0B-A7CB-4438-9AF2-3330EEAE13F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302AE0B-A7CB-4438-9AF2-3330EEAE13F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302AE0B-A7CB-4438-9AF2-3330EEAE13F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302AE0B-A7CB-4438-9AF2-3330EEAE13F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5ECB43E-0390-461F-ABE0-6DD0B0C4D0C5}" type="datetimeFigureOut">
              <a:rPr lang="fr-FR" smtClean="0"/>
              <a:pPr/>
              <a:t>14/05/2019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2302AE0B-A7CB-4438-9AF2-3330EEAE13F9}"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5ECB43E-0390-461F-ABE0-6DD0B0C4D0C5}" type="datetimeFigureOut">
              <a:rPr lang="fr-FR" smtClean="0"/>
              <a:pPr/>
              <a:t>14/05/2019</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302AE0B-A7CB-4438-9AF2-3330EEAE13F9}"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Obésité et le système immunitaire </a:t>
            </a:r>
            <a:endParaRPr lang="fr-FR" dirty="0"/>
          </a:p>
        </p:txBody>
      </p:sp>
      <p:sp>
        <p:nvSpPr>
          <p:cNvPr id="3" name="Sous-titre 2"/>
          <p:cNvSpPr>
            <a:spLocks noGrp="1"/>
          </p:cNvSpPr>
          <p:nvPr>
            <p:ph type="subTitle" idx="1"/>
          </p:nvPr>
        </p:nvSpPr>
        <p:spPr/>
        <p:txBody>
          <a:bodyPr/>
          <a:lstStyle/>
          <a:p>
            <a:r>
              <a:rPr lang="fr-FR" dirty="0" smtClean="0"/>
              <a:t>Dr GHALEM Meriem</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1143000" y="1057275"/>
            <a:ext cx="6858000" cy="4743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srcRect/>
          <a:stretch>
            <a:fillRect/>
          </a:stretch>
        </p:blipFill>
        <p:spPr bwMode="auto">
          <a:xfrm>
            <a:off x="966788" y="1314450"/>
            <a:ext cx="7210425" cy="4229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srcRect/>
          <a:stretch>
            <a:fillRect/>
          </a:stretch>
        </p:blipFill>
        <p:spPr bwMode="auto">
          <a:xfrm>
            <a:off x="804863" y="1209675"/>
            <a:ext cx="7534275" cy="4438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srcRect/>
          <a:stretch>
            <a:fillRect/>
          </a:stretch>
        </p:blipFill>
        <p:spPr bwMode="auto">
          <a:xfrm>
            <a:off x="1023938" y="1071563"/>
            <a:ext cx="7096125" cy="47148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2"/>
          <a:srcRect/>
          <a:stretch>
            <a:fillRect/>
          </a:stretch>
        </p:blipFill>
        <p:spPr bwMode="auto">
          <a:xfrm>
            <a:off x="804863" y="1314450"/>
            <a:ext cx="7534275" cy="4229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srcRect/>
          <a:stretch>
            <a:fillRect/>
          </a:stretch>
        </p:blipFill>
        <p:spPr bwMode="auto">
          <a:xfrm>
            <a:off x="1157288" y="1400175"/>
            <a:ext cx="6829425" cy="4057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srcRect/>
          <a:stretch>
            <a:fillRect/>
          </a:stretch>
        </p:blipFill>
        <p:spPr bwMode="auto">
          <a:xfrm>
            <a:off x="1071563" y="1643063"/>
            <a:ext cx="7000875" cy="35718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500034" y="2071678"/>
            <a:ext cx="7851648" cy="1828800"/>
          </a:xfrm>
        </p:spPr>
        <p:txBody>
          <a:bodyPr>
            <a:normAutofit fontScale="90000"/>
          </a:bodyPr>
          <a:lstStyle/>
          <a:p>
            <a:r>
              <a:rPr lang="fr-FR" dirty="0" smtClean="0"/>
              <a:t>Obésité et le système immunitaire :inflammation</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7224" y="1000108"/>
            <a:ext cx="7358114" cy="452431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fr-FR" sz="2400" dirty="0">
                <a:latin typeface="Times New Roman" pitchFamily="18" charset="0"/>
                <a:cs typeface="Times New Roman" pitchFamily="18" charset="0"/>
              </a:rPr>
              <a:t>au cours des dix dernières années </a:t>
            </a:r>
            <a:r>
              <a:rPr lang="fr-FR" sz="2400" dirty="0" smtClean="0">
                <a:latin typeface="Times New Roman" pitchFamily="18" charset="0"/>
                <a:cs typeface="Times New Roman" pitchFamily="18" charset="0"/>
              </a:rPr>
              <a:t>,les chercheurs ont constaté que  </a:t>
            </a:r>
            <a:r>
              <a:rPr lang="fr-FR" sz="2400" dirty="0">
                <a:latin typeface="Times New Roman" pitchFamily="18" charset="0"/>
                <a:cs typeface="Times New Roman" pitchFamily="18" charset="0"/>
              </a:rPr>
              <a:t>le tissu adipeux, surtout viscéral, des sujets obèses, </a:t>
            </a:r>
            <a:r>
              <a:rPr lang="fr-FR" sz="2400" dirty="0" smtClean="0">
                <a:latin typeface="Times New Roman" pitchFamily="18" charset="0"/>
                <a:cs typeface="Times New Roman" pitchFamily="18" charset="0"/>
              </a:rPr>
              <a:t>ainsi  </a:t>
            </a:r>
            <a:r>
              <a:rPr lang="fr-FR" sz="2400" dirty="0">
                <a:latin typeface="Times New Roman" pitchFamily="18" charset="0"/>
                <a:cs typeface="Times New Roman" pitchFamily="18" charset="0"/>
              </a:rPr>
              <a:t>le foie et d’autres tissus, sont le siège d’un état inflammatoire chronique : accumulation de macrophages activés (M1) entourant les adipocytes et sécrétant diverses cytokines et </a:t>
            </a:r>
            <a:r>
              <a:rPr lang="fr-FR" sz="2400" dirty="0" err="1">
                <a:latin typeface="Times New Roman" pitchFamily="18" charset="0"/>
                <a:cs typeface="Times New Roman" pitchFamily="18" charset="0"/>
              </a:rPr>
              <a:t>chemokines</a:t>
            </a:r>
            <a:r>
              <a:rPr lang="fr-FR" sz="2400" dirty="0">
                <a:latin typeface="Times New Roman" pitchFamily="18" charset="0"/>
                <a:cs typeface="Times New Roman" pitchFamily="18" charset="0"/>
              </a:rPr>
              <a:t>, puissants inhibiteurs de l’action de l’insuline dont elles bloquent les récepteurs tissulaires.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928670"/>
            <a:ext cx="8072494" cy="461665"/>
          </a:xfrm>
          <a:prstGeom prst="rect">
            <a:avLst/>
          </a:prstGeom>
          <a:noFill/>
        </p:spPr>
        <p:txBody>
          <a:bodyPr wrap="square" rtlCol="0">
            <a:spAutoFit/>
          </a:bodyPr>
          <a:lstStyle/>
          <a:p>
            <a:pPr algn="ctr"/>
            <a:r>
              <a:rPr lang="fr-FR" sz="2400" dirty="0" smtClean="0">
                <a:solidFill>
                  <a:srgbClr val="FF0000"/>
                </a:solidFill>
                <a:latin typeface="Times New Roman" pitchFamily="18" charset="0"/>
                <a:cs typeface="Times New Roman" pitchFamily="18" charset="0"/>
              </a:rPr>
              <a:t>L’inflammation du tissu adipeux au cours de l’obésité</a:t>
            </a:r>
            <a:endParaRPr lang="fr-FR" sz="2400" dirty="0">
              <a:solidFill>
                <a:srgbClr val="FF0000"/>
              </a:solidFill>
              <a:latin typeface="Times New Roman" pitchFamily="18" charset="0"/>
              <a:cs typeface="Times New Roman" pitchFamily="18" charset="0"/>
            </a:endParaRPr>
          </a:p>
        </p:txBody>
      </p:sp>
      <p:sp>
        <p:nvSpPr>
          <p:cNvPr id="3" name="ZoneTexte 2"/>
          <p:cNvSpPr txBox="1"/>
          <p:nvPr/>
        </p:nvSpPr>
        <p:spPr>
          <a:xfrm>
            <a:off x="214282" y="2143116"/>
            <a:ext cx="8715436" cy="3416320"/>
          </a:xfrm>
          <a:prstGeom prst="rect">
            <a:avLst/>
          </a:prstGeom>
          <a:noFill/>
        </p:spPr>
        <p:txBody>
          <a:bodyPr wrap="square" rtlCol="0">
            <a:spAutoFit/>
          </a:bodyPr>
          <a:lstStyle/>
          <a:p>
            <a:pPr algn="just">
              <a:lnSpc>
                <a:spcPct val="150000"/>
              </a:lnSpc>
            </a:pPr>
            <a:r>
              <a:rPr lang="fr-FR" sz="2400" dirty="0" smtClean="0">
                <a:latin typeface="Times New Roman" pitchFamily="18" charset="0"/>
                <a:cs typeface="Times New Roman" pitchFamily="18" charset="0"/>
              </a:rPr>
              <a:t>L’obésité est associée avec une réponse inflammatoire chronique, caractérisée par une production anormale d’</a:t>
            </a:r>
            <a:r>
              <a:rPr lang="fr-FR" sz="2400" dirty="0" err="1" smtClean="0">
                <a:latin typeface="Times New Roman" pitchFamily="18" charset="0"/>
                <a:cs typeface="Times New Roman" pitchFamily="18" charset="0"/>
              </a:rPr>
              <a:t>adipokines</a:t>
            </a:r>
            <a:r>
              <a:rPr lang="fr-FR" sz="2400" dirty="0" smtClean="0">
                <a:latin typeface="Times New Roman" pitchFamily="18" charset="0"/>
                <a:cs typeface="Times New Roman" pitchFamily="18" charset="0"/>
              </a:rPr>
              <a:t> et l’activation de voies de signalisation pro-inflammatoires, se traduisant par une induction de marqueurs plasmatiques de l’inflammation.</a:t>
            </a:r>
          </a:p>
          <a:p>
            <a:pPr algn="just">
              <a:lnSpc>
                <a:spcPct val="150000"/>
              </a:lnSpc>
            </a:pPr>
            <a:r>
              <a:rPr lang="fr-FR" sz="2400" dirty="0" smtClean="0">
                <a:latin typeface="Times New Roman" pitchFamily="18" charset="0"/>
                <a:cs typeface="Times New Roman" pitchFamily="18" charset="0"/>
              </a:rPr>
              <a:t>À l’inverse, une réduction pondérale est associée avec une normalisation de ces marqueurs de l’inflammation.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Obésité </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857232"/>
            <a:ext cx="6858048" cy="769441"/>
          </a:xfrm>
          <a:prstGeom prst="rect">
            <a:avLst/>
          </a:prstGeom>
        </p:spPr>
        <p:txBody>
          <a:bodyPr wrap="square">
            <a:spAutoFit/>
          </a:bodyPr>
          <a:lstStyle/>
          <a:p>
            <a:pPr algn="ctr"/>
            <a:r>
              <a:rPr lang="fr-FR" sz="2000" b="1" dirty="0" smtClean="0">
                <a:solidFill>
                  <a:srgbClr val="FF0000"/>
                </a:solidFill>
                <a:latin typeface="Times New Roman" pitchFamily="18" charset="0"/>
                <a:cs typeface="Times New Roman" pitchFamily="18" charset="0"/>
              </a:rPr>
              <a:t>ORIGINE DE L’INFLAMMATION :</a:t>
            </a:r>
          </a:p>
          <a:p>
            <a:pPr>
              <a:buFont typeface="Arial" pitchFamily="34" charset="0"/>
              <a:buChar char="•"/>
            </a:pPr>
            <a:r>
              <a:rPr lang="fr-FR" dirty="0" smtClean="0"/>
              <a:t> </a:t>
            </a:r>
            <a:r>
              <a:rPr lang="fr-FR" sz="2400" dirty="0" smtClean="0">
                <a:solidFill>
                  <a:srgbClr val="00B050"/>
                </a:solidFill>
                <a:latin typeface="Times New Roman" pitchFamily="18" charset="0"/>
                <a:cs typeface="Times New Roman" pitchFamily="18" charset="0"/>
              </a:rPr>
              <a:t>Contribution du tissu adipeux </a:t>
            </a:r>
            <a:endParaRPr lang="fr-FR" sz="2400" dirty="0">
              <a:solidFill>
                <a:srgbClr val="00B050"/>
              </a:solidFill>
              <a:latin typeface="Times New Roman" pitchFamily="18" charset="0"/>
              <a:cs typeface="Times New Roman" pitchFamily="18" charset="0"/>
            </a:endParaRPr>
          </a:p>
        </p:txBody>
      </p:sp>
      <p:sp>
        <p:nvSpPr>
          <p:cNvPr id="3" name="Rectangle 2"/>
          <p:cNvSpPr/>
          <p:nvPr/>
        </p:nvSpPr>
        <p:spPr>
          <a:xfrm>
            <a:off x="714348" y="1929364"/>
            <a:ext cx="7858180" cy="3785652"/>
          </a:xfrm>
          <a:prstGeom prst="rect">
            <a:avLst/>
          </a:prstGeom>
        </p:spPr>
        <p:txBody>
          <a:bodyPr wrap="square">
            <a:spAutoFit/>
          </a:bodyPr>
          <a:lstStyle/>
          <a:p>
            <a:pPr algn="just">
              <a:lnSpc>
                <a:spcPct val="150000"/>
              </a:lnSpc>
              <a:buFont typeface="Wingdings" pitchFamily="2" charset="2"/>
              <a:buChar char="Ø"/>
            </a:pPr>
            <a:r>
              <a:rPr lang="fr-FR" sz="2000" dirty="0" smtClean="0">
                <a:latin typeface="Times New Roman" pitchFamily="18" charset="0"/>
                <a:cs typeface="Times New Roman" pitchFamily="18" charset="0"/>
              </a:rPr>
              <a:t>le foie et les organes lymphoïdes sont considérés comme les sources principales de production de facteurs inflammatoires. Cependant, une série de données récentes montre que le tissu adipeux exprime également de nombreux facteurs pro- et anti-inflammatoires et contribue vraisemblablement à l’augmentation de leurs taux circulants chez l’obèse.</a:t>
            </a:r>
          </a:p>
          <a:p>
            <a:pPr algn="just">
              <a:lnSpc>
                <a:spcPct val="150000"/>
              </a:lnSpc>
              <a:buFont typeface="Wingdings" pitchFamily="2" charset="2"/>
              <a:buChar char="Ø"/>
            </a:pPr>
            <a:r>
              <a:rPr lang="fr-FR" sz="2000" dirty="0" smtClean="0">
                <a:latin typeface="Times New Roman" pitchFamily="18" charset="0"/>
                <a:cs typeface="Times New Roman" pitchFamily="18" charset="0"/>
              </a:rPr>
              <a:t>Le tissu adipeux produit donc des cytokines inflammatoires (</a:t>
            </a:r>
            <a:r>
              <a:rPr lang="fr-FR" sz="2000" dirty="0" err="1" smtClean="0">
                <a:latin typeface="Times New Roman" pitchFamily="18" charset="0"/>
                <a:cs typeface="Times New Roman" pitchFamily="18" charset="0"/>
              </a:rPr>
              <a:t>TNFα</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TGFβ</a:t>
            </a:r>
            <a:r>
              <a:rPr lang="fr-FR" sz="2000" dirty="0" smtClean="0">
                <a:latin typeface="Times New Roman" pitchFamily="18" charset="0"/>
                <a:cs typeface="Times New Roman" pitchFamily="18" charset="0"/>
              </a:rPr>
              <a:t>, interféron γ, IL1, IL6, IL10 et IL8), des facteurs du complément, des </a:t>
            </a:r>
            <a:r>
              <a:rPr lang="fr-FR" sz="2000" dirty="0" err="1" smtClean="0">
                <a:latin typeface="Times New Roman" pitchFamily="18" charset="0"/>
                <a:cs typeface="Times New Roman" pitchFamily="18" charset="0"/>
              </a:rPr>
              <a:t>chimiokines</a:t>
            </a:r>
            <a:r>
              <a:rPr lang="fr-FR" sz="2000" dirty="0" smtClean="0">
                <a:latin typeface="Times New Roman" pitchFamily="18" charset="0"/>
                <a:cs typeface="Times New Roman" pitchFamily="18" charset="0"/>
              </a:rPr>
              <a:t> (MIP1α, MCP1).</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571480"/>
            <a:ext cx="8215370" cy="6119945"/>
          </a:xfrm>
          <a:prstGeom prst="rect">
            <a:avLst/>
          </a:prstGeom>
        </p:spPr>
        <p:txBody>
          <a:bodyPr wrap="square">
            <a:spAutoFit/>
          </a:bodyPr>
          <a:lstStyle/>
          <a:p>
            <a:pPr algn="just">
              <a:lnSpc>
                <a:spcPct val="150000"/>
              </a:lnSpc>
            </a:pPr>
            <a:r>
              <a:rPr lang="fr-FR" sz="2400" dirty="0" smtClean="0">
                <a:latin typeface="Times New Roman" pitchFamily="18" charset="0"/>
                <a:cs typeface="Times New Roman" pitchFamily="18" charset="0"/>
              </a:rPr>
              <a:t> les chercheurs ont  montré récemment que le tissu adipeux produit des protéines de la phase aiguë de l’inflammation comme les différentes </a:t>
            </a:r>
            <a:r>
              <a:rPr lang="fr-FR" sz="2400" dirty="0" err="1" smtClean="0">
                <a:latin typeface="Times New Roman" pitchFamily="18" charset="0"/>
                <a:cs typeface="Times New Roman" pitchFamily="18" charset="0"/>
              </a:rPr>
              <a:t>isoformes</a:t>
            </a:r>
            <a:r>
              <a:rPr lang="fr-FR" sz="2400" dirty="0" smtClean="0">
                <a:latin typeface="Times New Roman" pitchFamily="18" charset="0"/>
                <a:cs typeface="Times New Roman" pitchFamily="18" charset="0"/>
              </a:rPr>
              <a:t> du sérum amyloïde A .</a:t>
            </a:r>
          </a:p>
          <a:p>
            <a:pPr algn="just">
              <a:lnSpc>
                <a:spcPct val="150000"/>
              </a:lnSpc>
            </a:pPr>
            <a:r>
              <a:rPr lang="fr-FR" sz="2400" dirty="0" smtClean="0">
                <a:latin typeface="Times New Roman" pitchFamily="18" charset="0"/>
                <a:cs typeface="Times New Roman" pitchFamily="18" charset="0"/>
              </a:rPr>
              <a:t>L’expression et la production de certains de ces facteurs par le tissu adipeux humain sont augmentées au cours de l’obésité, comme le </a:t>
            </a:r>
            <a:r>
              <a:rPr lang="fr-FR" sz="2400" dirty="0" err="1" smtClean="0">
                <a:latin typeface="Times New Roman" pitchFamily="18" charset="0"/>
                <a:cs typeface="Times New Roman" pitchFamily="18" charset="0"/>
              </a:rPr>
              <a:t>TNFα</a:t>
            </a:r>
            <a:r>
              <a:rPr lang="fr-FR" sz="2400" dirty="0" smtClean="0">
                <a:latin typeface="Times New Roman" pitchFamily="18" charset="0"/>
                <a:cs typeface="Times New Roman" pitchFamily="18" charset="0"/>
              </a:rPr>
              <a:t>, le </a:t>
            </a:r>
            <a:r>
              <a:rPr lang="fr-FR" sz="2400" dirty="0" err="1" smtClean="0">
                <a:latin typeface="Times New Roman" pitchFamily="18" charset="0"/>
                <a:cs typeface="Times New Roman" pitchFamily="18" charset="0"/>
              </a:rPr>
              <a:t>TGFβ</a:t>
            </a:r>
            <a:r>
              <a:rPr lang="fr-FR" sz="2400" dirty="0" smtClean="0">
                <a:latin typeface="Times New Roman" pitchFamily="18" charset="0"/>
                <a:cs typeface="Times New Roman" pitchFamily="18" charset="0"/>
              </a:rPr>
              <a:t>, IL-1Ra, IL6 et IL8. A l’inverse, l’obésité est associée à une diminution de la production d’</a:t>
            </a:r>
            <a:r>
              <a:rPr lang="fr-FR" sz="2400" dirty="0" err="1" smtClean="0">
                <a:latin typeface="Times New Roman" pitchFamily="18" charset="0"/>
                <a:cs typeface="Times New Roman" pitchFamily="18" charset="0"/>
              </a:rPr>
              <a:t>adiponectine</a:t>
            </a:r>
            <a:r>
              <a:rPr lang="fr-FR" sz="2400" dirty="0" smtClean="0">
                <a:latin typeface="Times New Roman" pitchFamily="18" charset="0"/>
                <a:cs typeface="Times New Roman" pitchFamily="18" charset="0"/>
              </a:rPr>
              <a:t>. L’accroissement du tissu adipeux de l’obèse conduit donc à un déséquilibre dans la production et la sécrétion de molécules anti et </a:t>
            </a:r>
            <a:r>
              <a:rPr lang="fr-FR" sz="2400" dirty="0" err="1" smtClean="0">
                <a:latin typeface="Times New Roman" pitchFamily="18" charset="0"/>
                <a:cs typeface="Times New Roman" pitchFamily="18" charset="0"/>
              </a:rPr>
              <a:t>proinflammatoires</a:t>
            </a:r>
            <a:r>
              <a:rPr lang="fr-FR" sz="2400" dirty="0" smtClean="0">
                <a:latin typeface="Times New Roman" pitchFamily="18" charset="0"/>
                <a:cs typeface="Times New Roman" pitchFamily="18" charset="0"/>
              </a:rPr>
              <a:t>, en faveur des facteurs pro-inflammatoires</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500042"/>
            <a:ext cx="8072494" cy="5078313"/>
          </a:xfrm>
          <a:prstGeom prst="rect">
            <a:avLst/>
          </a:prstGeom>
        </p:spPr>
        <p:txBody>
          <a:bodyPr wrap="square">
            <a:spAutoFit/>
          </a:bodyPr>
          <a:lstStyle/>
          <a:p>
            <a:pPr algn="ctr"/>
            <a:r>
              <a:rPr lang="fr-FR" sz="2400" b="1" dirty="0" smtClean="0">
                <a:solidFill>
                  <a:srgbClr val="FF0000"/>
                </a:solidFill>
                <a:latin typeface="Times New Roman" pitchFamily="18" charset="0"/>
                <a:cs typeface="Times New Roman" pitchFamily="18" charset="0"/>
              </a:rPr>
              <a:t>Adipocyte ou cellules du stroma vasculaire:</a:t>
            </a:r>
          </a:p>
          <a:p>
            <a:pPr algn="ctr"/>
            <a:endParaRPr lang="fr-FR" dirty="0" smtClean="0">
              <a:solidFill>
                <a:srgbClr val="FF0000"/>
              </a:solidFill>
              <a:latin typeface="Times New Roman" pitchFamily="18" charset="0"/>
              <a:cs typeface="Times New Roman" pitchFamily="18" charset="0"/>
            </a:endParaRPr>
          </a:p>
          <a:p>
            <a:pPr algn="just">
              <a:lnSpc>
                <a:spcPct val="150000"/>
              </a:lnSpc>
            </a:pPr>
            <a:r>
              <a:rPr lang="fr-FR" sz="2400" dirty="0" smtClean="0">
                <a:latin typeface="Times New Roman" pitchFamily="18" charset="0"/>
                <a:cs typeface="Times New Roman" pitchFamily="18" charset="0"/>
              </a:rPr>
              <a:t>Le tissu adipeux blanc est composé de plusieurs types cellulaires: des adipocytes, d’une part, et, d’autre part, diverses cellules, dont des pré-adipocytes, histiocytes, fibroblastes, cellules endothéliales et des macrophages (CD14+/CD31+), habituellement regroupés sous de terme de « fraction stroma vasculaire » (FSV) </a:t>
            </a:r>
            <a:r>
              <a:rPr lang="fr-FR" sz="2800" dirty="0" smtClean="0">
                <a:latin typeface="Times New Roman" pitchFamily="18" charset="0"/>
                <a:cs typeface="Times New Roman" pitchFamily="18" charset="0"/>
              </a:rPr>
              <a:t>.</a:t>
            </a:r>
          </a:p>
          <a:p>
            <a:pPr algn="just">
              <a:lnSpc>
                <a:spcPct val="150000"/>
              </a:lnSpc>
            </a:pPr>
            <a:endParaRPr lang="fr-FR" sz="2800" dirty="0" smtClean="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725647"/>
            <a:ext cx="8501122" cy="5632311"/>
          </a:xfrm>
          <a:prstGeom prst="rect">
            <a:avLst/>
          </a:prstGeom>
        </p:spPr>
        <p:txBody>
          <a:bodyPr wrap="square">
            <a:spAutoFit/>
          </a:bodyPr>
          <a:lstStyle/>
          <a:p>
            <a:pPr algn="ctr">
              <a:lnSpc>
                <a:spcPct val="150000"/>
              </a:lnSpc>
            </a:pPr>
            <a:r>
              <a:rPr lang="fr-FR" sz="2400" dirty="0" smtClean="0">
                <a:solidFill>
                  <a:srgbClr val="FF0000"/>
                </a:solidFill>
                <a:latin typeface="Times New Roman" pitchFamily="18" charset="0"/>
                <a:cs typeface="Times New Roman" pitchFamily="18" charset="0"/>
              </a:rPr>
              <a:t>Les macrophages du tissu adipeux :</a:t>
            </a:r>
          </a:p>
          <a:p>
            <a:pPr algn="just">
              <a:lnSpc>
                <a:spcPct val="150000"/>
              </a:lnSpc>
              <a:buFont typeface="Wingdings" pitchFamily="2" charset="2"/>
              <a:buChar char="Ø"/>
            </a:pPr>
            <a:r>
              <a:rPr lang="fr-FR" sz="2400" dirty="0" smtClean="0">
                <a:latin typeface="Times New Roman" pitchFamily="18" charset="0"/>
                <a:cs typeface="Times New Roman" pitchFamily="18" charset="0"/>
              </a:rPr>
              <a:t>Des travaux publiés par des équipes américaines et françaises ont montré que le tissu adipeux blanc de sujets obèses est la cible d’une infiltration </a:t>
            </a:r>
            <a:r>
              <a:rPr lang="fr-FR" sz="2400" dirty="0" err="1" smtClean="0">
                <a:latin typeface="Times New Roman" pitchFamily="18" charset="0"/>
                <a:cs typeface="Times New Roman" pitchFamily="18" charset="0"/>
              </a:rPr>
              <a:t>macrophagique</a:t>
            </a:r>
            <a:r>
              <a:rPr lang="fr-FR" sz="2400" dirty="0" smtClean="0">
                <a:latin typeface="Times New Roman" pitchFamily="18" charset="0"/>
                <a:cs typeface="Times New Roman" pitchFamily="18" charset="0"/>
              </a:rPr>
              <a:t> et que cette infiltration est liée à l’indice de masse corporelle (IMC) et à l’hypertrophie </a:t>
            </a:r>
            <a:r>
              <a:rPr lang="fr-FR" sz="2400" dirty="0" err="1" smtClean="0">
                <a:latin typeface="Times New Roman" pitchFamily="18" charset="0"/>
                <a:cs typeface="Times New Roman" pitchFamily="18" charset="0"/>
              </a:rPr>
              <a:t>adipocytaire</a:t>
            </a:r>
            <a:r>
              <a:rPr lang="fr-FR" sz="2400" dirty="0" smtClean="0">
                <a:latin typeface="Times New Roman" pitchFamily="18" charset="0"/>
                <a:cs typeface="Times New Roman" pitchFamily="18" charset="0"/>
              </a:rPr>
              <a:t> .</a:t>
            </a:r>
          </a:p>
          <a:p>
            <a:pPr algn="just">
              <a:lnSpc>
                <a:spcPct val="150000"/>
              </a:lnSpc>
              <a:buFont typeface="Wingdings" pitchFamily="2" charset="2"/>
              <a:buChar char="Ø"/>
            </a:pPr>
            <a:r>
              <a:rPr lang="fr-FR" sz="2400" dirty="0" smtClean="0">
                <a:latin typeface="Times New Roman" pitchFamily="18" charset="0"/>
                <a:cs typeface="Times New Roman" pitchFamily="18" charset="0"/>
              </a:rPr>
              <a:t>Des ressemblances dans les profils d’expression génique entre macrophages et adipocytes ont aussi été rapportées. </a:t>
            </a:r>
          </a:p>
          <a:p>
            <a:pPr algn="just">
              <a:lnSpc>
                <a:spcPct val="150000"/>
              </a:lnSpc>
            </a:pPr>
            <a:r>
              <a:rPr lang="fr-FR" sz="2400" dirty="0" smtClean="0">
                <a:latin typeface="Times New Roman" pitchFamily="18" charset="0"/>
                <a:cs typeface="Times New Roman" pitchFamily="18" charset="0"/>
              </a:rPr>
              <a:t>Il a été proposé que les adipocytes puissent exercer des propriétés </a:t>
            </a:r>
            <a:r>
              <a:rPr lang="fr-FR" sz="2400" dirty="0" err="1" smtClean="0">
                <a:latin typeface="Times New Roman" pitchFamily="18" charset="0"/>
                <a:cs typeface="Times New Roman" pitchFamily="18" charset="0"/>
              </a:rPr>
              <a:t>macrophagiques</a:t>
            </a:r>
            <a:r>
              <a:rPr lang="fr-FR" sz="2400" dirty="0" smtClean="0">
                <a:latin typeface="Times New Roman" pitchFamily="18" charset="0"/>
                <a:cs typeface="Times New Roman" pitchFamily="18" charset="0"/>
              </a:rPr>
              <a:t> dans un environnement inflammatoire, témoignant ainsi de leur flexibilité de leur phénotype </a:t>
            </a:r>
            <a:r>
              <a:rPr lang="fr-FR" sz="2000"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857232"/>
            <a:ext cx="8001056" cy="4801314"/>
          </a:xfrm>
          <a:prstGeom prst="rect">
            <a:avLst/>
          </a:prstGeom>
        </p:spPr>
        <p:txBody>
          <a:bodyPr wrap="square">
            <a:spAutoFit/>
          </a:bodyPr>
          <a:lstStyle/>
          <a:p>
            <a:pPr algn="ctr">
              <a:lnSpc>
                <a:spcPct val="150000"/>
              </a:lnSpc>
            </a:pPr>
            <a:r>
              <a:rPr lang="fr-FR" sz="2400" dirty="0" smtClean="0">
                <a:solidFill>
                  <a:srgbClr val="FF0000"/>
                </a:solidFill>
                <a:latin typeface="Times New Roman" pitchFamily="18" charset="0"/>
                <a:cs typeface="Times New Roman" pitchFamily="18" charset="0"/>
              </a:rPr>
              <a:t>Tissu adipeux profond ou sous cutané:</a:t>
            </a:r>
          </a:p>
          <a:p>
            <a:pPr algn="just">
              <a:lnSpc>
                <a:spcPct val="150000"/>
              </a:lnSpc>
            </a:pPr>
            <a:r>
              <a:rPr lang="fr-FR" sz="2000" dirty="0" smtClean="0">
                <a:latin typeface="Times New Roman" pitchFamily="18" charset="0"/>
                <a:cs typeface="Times New Roman" pitchFamily="18" charset="0"/>
              </a:rPr>
              <a:t> La distribution anatomique du tissu adipeux apparaît comme un indicateur important des altérations métaboliques et cardiovasculaires. Classiquement, l’excès de masse adipeuse dans les parties hautes du corps (obésité androïde) constitue un facteur de risque de diabète de type II, d’hypertension, de désordres lipidiques et de maladies cardiovasculaires, contrairement à l’obésité </a:t>
            </a:r>
            <a:r>
              <a:rPr lang="fr-FR" sz="2000" dirty="0" err="1" smtClean="0">
                <a:latin typeface="Times New Roman" pitchFamily="18" charset="0"/>
                <a:cs typeface="Times New Roman" pitchFamily="18" charset="0"/>
              </a:rPr>
              <a:t>gynoïde</a:t>
            </a:r>
            <a:r>
              <a:rPr lang="fr-FR" sz="2000" dirty="0" smtClean="0">
                <a:latin typeface="Times New Roman" pitchFamily="18" charset="0"/>
                <a:cs typeface="Times New Roman" pitchFamily="18" charset="0"/>
              </a:rPr>
              <a:t> (excès de masse adipeuse dans les parties basses du corps) sans grande incidence métabolique. Or le tissu adipeux exprime des spécificités territoriales en particulier dans l’expression et la sécrétion de leptine, produite principalement par les adipocytes des tissus sous cutanés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142984"/>
            <a:ext cx="7858180" cy="4708981"/>
          </a:xfrm>
          <a:prstGeom prst="rect">
            <a:avLst/>
          </a:prstGeom>
        </p:spPr>
        <p:txBody>
          <a:bodyPr wrap="square">
            <a:spAutoFit/>
          </a:bodyPr>
          <a:lstStyle/>
          <a:p>
            <a:pPr algn="just">
              <a:lnSpc>
                <a:spcPct val="150000"/>
              </a:lnSpc>
            </a:pPr>
            <a:r>
              <a:rPr lang="fr-FR" sz="2000" dirty="0" smtClean="0">
                <a:latin typeface="Times New Roman" pitchFamily="18" charset="0"/>
                <a:cs typeface="Times New Roman" pitchFamily="18" charset="0"/>
              </a:rPr>
              <a:t>A l’inverse, la production d’IL6 serait plus élevée dans les tissus adipeux profonds . Les différences dans les capacités de production de ces molécules par le tissu adipeux sous cutané ou plus profond (viscéral) et l’abondance respective de ces tissus contribuent certainement à des risques différents de développement des complications métaboliques et cardiovasculaires. Certains dépôts adipeux particuliers, comme le tissu adipeux </a:t>
            </a:r>
            <a:r>
              <a:rPr lang="fr-FR" sz="2000" dirty="0" err="1" smtClean="0">
                <a:latin typeface="Times New Roman" pitchFamily="18" charset="0"/>
                <a:cs typeface="Times New Roman" pitchFamily="18" charset="0"/>
              </a:rPr>
              <a:t>péricardiaque</a:t>
            </a:r>
            <a:r>
              <a:rPr lang="fr-FR" sz="2000" dirty="0" smtClean="0">
                <a:latin typeface="Times New Roman" pitchFamily="18" charset="0"/>
                <a:cs typeface="Times New Roman" pitchFamily="18" charset="0"/>
              </a:rPr>
              <a:t> de sujets présentant des maladies cardiovasculaires, expriment un profil inflammatoire en l’absence d’obésité. Ces dépôts adipeux présentent donc une réaction inflammatoire strictement locale, en relation avec la pathologie de l’organe ou du tissu adjacent.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071546"/>
            <a:ext cx="8429684" cy="4247317"/>
          </a:xfrm>
          <a:prstGeom prst="rect">
            <a:avLst/>
          </a:prstGeom>
        </p:spPr>
        <p:txBody>
          <a:bodyPr wrap="square">
            <a:spAutoFit/>
          </a:bodyPr>
          <a:lstStyle/>
          <a:p>
            <a:pPr algn="ctr">
              <a:lnSpc>
                <a:spcPct val="150000"/>
              </a:lnSpc>
            </a:pPr>
            <a:r>
              <a:rPr lang="fr-FR" sz="2000" dirty="0" smtClean="0">
                <a:solidFill>
                  <a:srgbClr val="FF0000"/>
                </a:solidFill>
                <a:latin typeface="Times New Roman" pitchFamily="18" charset="0"/>
                <a:cs typeface="Times New Roman" pitchFamily="18" charset="0"/>
              </a:rPr>
              <a:t>MECANISMES DE L’INFILTRATION MACROPHAGIQUE  </a:t>
            </a:r>
            <a:r>
              <a:rPr lang="fr-FR" sz="2000" dirty="0" smtClean="0">
                <a:latin typeface="Times New Roman" pitchFamily="18" charset="0"/>
                <a:cs typeface="Times New Roman" pitchFamily="18" charset="0"/>
              </a:rPr>
              <a:t>:</a:t>
            </a:r>
          </a:p>
          <a:p>
            <a:pPr algn="just">
              <a:lnSpc>
                <a:spcPct val="150000"/>
              </a:lnSpc>
            </a:pPr>
            <a:r>
              <a:rPr lang="fr-FR" sz="2000" dirty="0" smtClean="0">
                <a:latin typeface="Times New Roman" pitchFamily="18" charset="0"/>
                <a:cs typeface="Times New Roman" pitchFamily="18" charset="0"/>
              </a:rPr>
              <a:t>Les mécanismes facilitant l’infiltration </a:t>
            </a:r>
            <a:r>
              <a:rPr lang="fr-FR" sz="2000" dirty="0" err="1" smtClean="0">
                <a:latin typeface="Times New Roman" pitchFamily="18" charset="0"/>
                <a:cs typeface="Times New Roman" pitchFamily="18" charset="0"/>
              </a:rPr>
              <a:t>macrophagique</a:t>
            </a:r>
            <a:r>
              <a:rPr lang="fr-FR" sz="2000" dirty="0" smtClean="0">
                <a:latin typeface="Times New Roman" pitchFamily="18" charset="0"/>
                <a:cs typeface="Times New Roman" pitchFamily="18" charset="0"/>
              </a:rPr>
              <a:t> et l’activation des macrophages dans le tissu adipeux sont vraisemblablement multiples. Des signaux </a:t>
            </a:r>
            <a:r>
              <a:rPr lang="fr-FR" sz="2000" dirty="0" err="1" smtClean="0">
                <a:latin typeface="Times New Roman" pitchFamily="18" charset="0"/>
                <a:cs typeface="Times New Roman" pitchFamily="18" charset="0"/>
              </a:rPr>
              <a:t>paracrines</a:t>
            </a:r>
            <a:r>
              <a:rPr lang="fr-FR" sz="2000" dirty="0" smtClean="0">
                <a:latin typeface="Times New Roman" pitchFamily="18" charset="0"/>
                <a:cs typeface="Times New Roman" pitchFamily="18" charset="0"/>
              </a:rPr>
              <a:t>, autocrines et endocrines aussi bien que modifications mécaniques (c.-à-d. liée à l’hypertrophie et l’hyperplasie) peuvent jouer un rôle dans de tels phénomènes. </a:t>
            </a:r>
          </a:p>
          <a:p>
            <a:pPr algn="just">
              <a:lnSpc>
                <a:spcPct val="150000"/>
              </a:lnSpc>
            </a:pPr>
            <a:r>
              <a:rPr lang="fr-FR" sz="2000" dirty="0" smtClean="0">
                <a:latin typeface="Times New Roman" pitchFamily="18" charset="0"/>
                <a:cs typeface="Times New Roman" pitchFamily="18" charset="0"/>
              </a:rPr>
              <a:t>De nombreuses </a:t>
            </a:r>
            <a:r>
              <a:rPr lang="fr-FR" sz="2000" dirty="0" err="1" smtClean="0">
                <a:latin typeface="Times New Roman" pitchFamily="18" charset="0"/>
                <a:cs typeface="Times New Roman" pitchFamily="18" charset="0"/>
              </a:rPr>
              <a:t>chemokines</a:t>
            </a:r>
            <a:r>
              <a:rPr lang="fr-FR" sz="2000" dirty="0" smtClean="0">
                <a:latin typeface="Times New Roman" pitchFamily="18" charset="0"/>
                <a:cs typeface="Times New Roman" pitchFamily="18" charset="0"/>
              </a:rPr>
              <a:t>, telles que MCP-1 et CSF-1 (</a:t>
            </a:r>
            <a:r>
              <a:rPr lang="fr-FR" sz="2000" dirty="0" err="1" smtClean="0">
                <a:latin typeface="Times New Roman" pitchFamily="18" charset="0"/>
                <a:cs typeface="Times New Roman" pitchFamily="18" charset="0"/>
              </a:rPr>
              <a:t>colony</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stimulating</a:t>
            </a:r>
            <a:r>
              <a:rPr lang="fr-FR" sz="2000" dirty="0" smtClean="0">
                <a:latin typeface="Times New Roman" pitchFamily="18" charset="0"/>
                <a:cs typeface="Times New Roman" pitchFamily="18" charset="0"/>
              </a:rPr>
              <a:t> factor 1), et des cytokines spécialisées peuvent être impliquées dans le recrutement des macrophages dans le tissu adipeux.</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1443841"/>
            <a:ext cx="7786742" cy="4191981"/>
          </a:xfrm>
          <a:prstGeom prst="rect">
            <a:avLst/>
          </a:prstGeom>
        </p:spPr>
        <p:txBody>
          <a:bodyPr wrap="square">
            <a:spAutoFit/>
          </a:bodyPr>
          <a:lstStyle/>
          <a:p>
            <a:pPr algn="just">
              <a:lnSpc>
                <a:spcPct val="150000"/>
              </a:lnSpc>
            </a:pPr>
            <a:r>
              <a:rPr lang="fr-FR" sz="2000" dirty="0" smtClean="0">
                <a:latin typeface="Times New Roman" pitchFamily="18" charset="0"/>
                <a:cs typeface="Times New Roman" pitchFamily="18" charset="0"/>
              </a:rPr>
              <a:t>Des études in vitro suggèrent que la leptine favorise l’adhésion de macrophages dérivés des monocytes sur les cellules endothéliales du tissu adipeux. </a:t>
            </a:r>
          </a:p>
          <a:p>
            <a:pPr algn="just">
              <a:lnSpc>
                <a:spcPct val="150000"/>
              </a:lnSpc>
            </a:pPr>
            <a:r>
              <a:rPr lang="fr-FR" sz="2000" dirty="0" smtClean="0">
                <a:latin typeface="Times New Roman" pitchFamily="18" charset="0"/>
                <a:cs typeface="Times New Roman" pitchFamily="18" charset="0"/>
              </a:rPr>
              <a:t>Ces observations soulèvent la possibilité d’une action locale de ces deux </a:t>
            </a:r>
            <a:r>
              <a:rPr lang="fr-FR" sz="2000" dirty="0" err="1" smtClean="0">
                <a:latin typeface="Times New Roman" pitchFamily="18" charset="0"/>
                <a:cs typeface="Times New Roman" pitchFamily="18" charset="0"/>
              </a:rPr>
              <a:t>adipokines</a:t>
            </a:r>
            <a:r>
              <a:rPr lang="fr-FR" sz="2000" dirty="0" smtClean="0">
                <a:latin typeface="Times New Roman" pitchFamily="18" charset="0"/>
                <a:cs typeface="Times New Roman" pitchFamily="18" charset="0"/>
              </a:rPr>
              <a:t>, exerçant des effets inverses ou antagonistes quant au recrutement des macrophages dans le tissu adipeux. Des molécules d’adhésion, comme les </a:t>
            </a:r>
            <a:r>
              <a:rPr lang="fr-FR" sz="2000" dirty="0" err="1" smtClean="0">
                <a:latin typeface="Times New Roman" pitchFamily="18" charset="0"/>
                <a:cs typeface="Times New Roman" pitchFamily="18" charset="0"/>
              </a:rPr>
              <a:t>sélectines</a:t>
            </a:r>
            <a:r>
              <a:rPr lang="fr-FR" sz="2000" dirty="0" smtClean="0">
                <a:latin typeface="Times New Roman" pitchFamily="18" charset="0"/>
                <a:cs typeface="Times New Roman" pitchFamily="18" charset="0"/>
              </a:rPr>
              <a:t> et les </a:t>
            </a:r>
            <a:r>
              <a:rPr lang="fr-FR" sz="2000" dirty="0" err="1" smtClean="0">
                <a:latin typeface="Times New Roman" pitchFamily="18" charset="0"/>
                <a:cs typeface="Times New Roman" pitchFamily="18" charset="0"/>
              </a:rPr>
              <a:t>intégrines</a:t>
            </a:r>
            <a:r>
              <a:rPr lang="fr-FR" sz="2000" dirty="0" smtClean="0">
                <a:latin typeface="Times New Roman" pitchFamily="18" charset="0"/>
                <a:cs typeface="Times New Roman" pitchFamily="18" charset="0"/>
              </a:rPr>
              <a:t>, encore peu explorées dans le tissu adipeux, peuvent aussi intervenir sur l’attraction </a:t>
            </a:r>
            <a:r>
              <a:rPr lang="fr-FR" sz="2000" dirty="0" err="1" smtClean="0">
                <a:latin typeface="Times New Roman" pitchFamily="18" charset="0"/>
                <a:cs typeface="Times New Roman" pitchFamily="18" charset="0"/>
              </a:rPr>
              <a:t>macrophagique</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928670"/>
            <a:ext cx="7286676" cy="646331"/>
          </a:xfrm>
          <a:prstGeom prst="rect">
            <a:avLst/>
          </a:prstGeom>
        </p:spPr>
        <p:txBody>
          <a:bodyPr wrap="square">
            <a:spAutoFit/>
          </a:bodyPr>
          <a:lstStyle/>
          <a:p>
            <a:r>
              <a:rPr lang="fr-FR" dirty="0" smtClean="0">
                <a:solidFill>
                  <a:srgbClr val="FF0000"/>
                </a:solidFill>
                <a:latin typeface="Times New Roman" pitchFamily="18" charset="0"/>
                <a:cs typeface="Times New Roman" pitchFamily="18" charset="0"/>
              </a:rPr>
              <a:t>CONSEQUENCES DE L’INFILTRATION MACROPHAGIQUE :</a:t>
            </a:r>
          </a:p>
          <a:p>
            <a:r>
              <a:rPr lang="fr-FR" dirty="0" smtClean="0">
                <a:solidFill>
                  <a:srgbClr val="FF0000"/>
                </a:solidFill>
                <a:latin typeface="Times New Roman" pitchFamily="18" charset="0"/>
                <a:cs typeface="Times New Roman" pitchFamily="18" charset="0"/>
              </a:rPr>
              <a:t>Conséquence sur la biologie du tissu adipeux </a:t>
            </a:r>
            <a:endParaRPr lang="fr-FR" dirty="0">
              <a:solidFill>
                <a:srgbClr val="FF0000"/>
              </a:solidFill>
              <a:latin typeface="Times New Roman" pitchFamily="18" charset="0"/>
              <a:cs typeface="Times New Roman" pitchFamily="18" charset="0"/>
            </a:endParaRPr>
          </a:p>
        </p:txBody>
      </p:sp>
      <p:sp>
        <p:nvSpPr>
          <p:cNvPr id="3" name="ZoneTexte 2"/>
          <p:cNvSpPr txBox="1"/>
          <p:nvPr/>
        </p:nvSpPr>
        <p:spPr>
          <a:xfrm>
            <a:off x="571472" y="1928802"/>
            <a:ext cx="8072494" cy="4247317"/>
          </a:xfrm>
          <a:prstGeom prst="rect">
            <a:avLst/>
          </a:prstGeom>
          <a:noFill/>
        </p:spPr>
        <p:txBody>
          <a:bodyPr wrap="square" rtlCol="0">
            <a:spAutoFit/>
          </a:bodyPr>
          <a:lstStyle/>
          <a:p>
            <a:pPr algn="just">
              <a:lnSpc>
                <a:spcPct val="150000"/>
              </a:lnSpc>
            </a:pPr>
            <a:r>
              <a:rPr lang="fr-FR" dirty="0" smtClean="0">
                <a:latin typeface="Times New Roman" pitchFamily="18" charset="0"/>
                <a:cs typeface="Times New Roman" pitchFamily="18" charset="0"/>
              </a:rPr>
              <a:t>l’infiltration </a:t>
            </a:r>
            <a:r>
              <a:rPr lang="fr-FR" dirty="0" err="1" smtClean="0">
                <a:latin typeface="Times New Roman" pitchFamily="18" charset="0"/>
                <a:cs typeface="Times New Roman" pitchFamily="18" charset="0"/>
              </a:rPr>
              <a:t>macrophagique</a:t>
            </a:r>
            <a:r>
              <a:rPr lang="fr-FR" dirty="0" smtClean="0">
                <a:latin typeface="Times New Roman" pitchFamily="18" charset="0"/>
                <a:cs typeface="Times New Roman" pitchFamily="18" charset="0"/>
              </a:rPr>
              <a:t> peut ainsi modifier la biologie des adipocytes. Récemment une équipe  de recherche a montré que des milieux conditionnés produits par des monocytes sanguins activés par le LPS ou des macrophages sélectionnés à partir du tissu adipeux diminuent l’</a:t>
            </a:r>
            <a:r>
              <a:rPr lang="fr-FR" dirty="0" err="1" smtClean="0">
                <a:latin typeface="Times New Roman" pitchFamily="18" charset="0"/>
                <a:cs typeface="Times New Roman" pitchFamily="18" charset="0"/>
              </a:rPr>
              <a:t>adipogénèse</a:t>
            </a:r>
            <a:r>
              <a:rPr lang="fr-FR" dirty="0" smtClean="0">
                <a:latin typeface="Times New Roman" pitchFamily="18" charset="0"/>
                <a:cs typeface="Times New Roman" pitchFamily="18" charset="0"/>
              </a:rPr>
              <a:t> et augmentent le statut inflammatoire des </a:t>
            </a:r>
            <a:r>
              <a:rPr lang="fr-FR" dirty="0" err="1" smtClean="0">
                <a:latin typeface="Times New Roman" pitchFamily="18" charset="0"/>
                <a:cs typeface="Times New Roman" pitchFamily="18" charset="0"/>
              </a:rPr>
              <a:t>préadipocytes</a:t>
            </a:r>
            <a:r>
              <a:rPr lang="fr-FR" dirty="0" smtClean="0">
                <a:latin typeface="Times New Roman" pitchFamily="18" charset="0"/>
                <a:cs typeface="Times New Roman" pitchFamily="18" charset="0"/>
              </a:rPr>
              <a:t> .  Parmi ces molécules inflammatoires produites par la FSV, le </a:t>
            </a:r>
            <a:r>
              <a:rPr lang="fr-FR" dirty="0" err="1" smtClean="0">
                <a:latin typeface="Times New Roman" pitchFamily="18" charset="0"/>
                <a:cs typeface="Times New Roman" pitchFamily="18" charset="0"/>
              </a:rPr>
              <a:t>TNFα</a:t>
            </a:r>
            <a:r>
              <a:rPr lang="fr-FR" dirty="0" smtClean="0">
                <a:latin typeface="Times New Roman" pitchFamily="18" charset="0"/>
                <a:cs typeface="Times New Roman" pitchFamily="18" charset="0"/>
              </a:rPr>
              <a:t> exerce un puissant effet inhibiteur sur la différenciation </a:t>
            </a:r>
            <a:r>
              <a:rPr lang="fr-FR" dirty="0" err="1" smtClean="0">
                <a:latin typeface="Times New Roman" pitchFamily="18" charset="0"/>
                <a:cs typeface="Times New Roman" pitchFamily="18" charset="0"/>
              </a:rPr>
              <a:t>adipocytaire</a:t>
            </a:r>
            <a:r>
              <a:rPr lang="fr-FR" dirty="0" smtClean="0">
                <a:latin typeface="Times New Roman" pitchFamily="18" charset="0"/>
                <a:cs typeface="Times New Roman" pitchFamily="18" charset="0"/>
              </a:rPr>
              <a:t>. Ce même </a:t>
            </a:r>
            <a:r>
              <a:rPr lang="fr-FR" dirty="0" err="1" smtClean="0">
                <a:latin typeface="Times New Roman" pitchFamily="18" charset="0"/>
                <a:cs typeface="Times New Roman" pitchFamily="18" charset="0"/>
              </a:rPr>
              <a:t>TNFα</a:t>
            </a:r>
            <a:r>
              <a:rPr lang="fr-FR" dirty="0" smtClean="0">
                <a:latin typeface="Times New Roman" pitchFamily="18" charset="0"/>
                <a:cs typeface="Times New Roman" pitchFamily="18" charset="0"/>
              </a:rPr>
              <a:t> et d’autres cytokines, comme l’IL6 ou encore l’IL1, pourraient favoriser la résistance à l’insuline des cellules </a:t>
            </a:r>
            <a:r>
              <a:rPr lang="fr-FR" dirty="0" err="1" smtClean="0">
                <a:latin typeface="Times New Roman" pitchFamily="18" charset="0"/>
                <a:cs typeface="Times New Roman" pitchFamily="18" charset="0"/>
              </a:rPr>
              <a:t>adipocytaires</a:t>
            </a:r>
            <a:r>
              <a:rPr lang="fr-FR" dirty="0" smtClean="0">
                <a:latin typeface="Times New Roman" pitchFamily="18" charset="0"/>
                <a:cs typeface="Times New Roman" pitchFamily="18" charset="0"/>
              </a:rPr>
              <a:t>. Acides gras et </a:t>
            </a:r>
            <a:r>
              <a:rPr lang="fr-FR" dirty="0" err="1" smtClean="0">
                <a:latin typeface="Times New Roman" pitchFamily="18" charset="0"/>
                <a:cs typeface="Times New Roman" pitchFamily="18" charset="0"/>
              </a:rPr>
              <a:t>TNFα</a:t>
            </a:r>
            <a:r>
              <a:rPr lang="fr-FR" dirty="0" smtClean="0">
                <a:latin typeface="Times New Roman" pitchFamily="18" charset="0"/>
                <a:cs typeface="Times New Roman" pitchFamily="18" charset="0"/>
              </a:rPr>
              <a:t>, dérivés des adipocytes et des macrophages, respectivement, pourraient organiser une boucle </a:t>
            </a:r>
            <a:r>
              <a:rPr lang="fr-FR" dirty="0" err="1" smtClean="0">
                <a:latin typeface="Times New Roman" pitchFamily="18" charset="0"/>
                <a:cs typeface="Times New Roman" pitchFamily="18" charset="0"/>
              </a:rPr>
              <a:t>paracrine</a:t>
            </a:r>
            <a:r>
              <a:rPr lang="fr-FR" dirty="0" smtClean="0">
                <a:latin typeface="Times New Roman" pitchFamily="18" charset="0"/>
                <a:cs typeface="Times New Roman" pitchFamily="18" charset="0"/>
              </a:rPr>
              <a:t> aggravant le profil </a:t>
            </a:r>
            <a:r>
              <a:rPr lang="fr-FR" dirty="0" err="1" smtClean="0">
                <a:latin typeface="Times New Roman" pitchFamily="18" charset="0"/>
                <a:cs typeface="Times New Roman" pitchFamily="18" charset="0"/>
              </a:rPr>
              <a:t>proinflammatoire</a:t>
            </a:r>
            <a:r>
              <a:rPr lang="fr-FR" dirty="0" smtClean="0">
                <a:latin typeface="Times New Roman" pitchFamily="18" charset="0"/>
                <a:cs typeface="Times New Roman" pitchFamily="18" charset="0"/>
              </a:rPr>
              <a:t> du tissu adipeux.</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1071546"/>
            <a:ext cx="7786742" cy="5576976"/>
          </a:xfrm>
          <a:prstGeom prst="rect">
            <a:avLst/>
          </a:prstGeom>
        </p:spPr>
        <p:txBody>
          <a:bodyPr wrap="square">
            <a:spAutoFit/>
          </a:bodyPr>
          <a:lstStyle/>
          <a:p>
            <a:pPr algn="just">
              <a:lnSpc>
                <a:spcPct val="150000"/>
              </a:lnSpc>
            </a:pPr>
            <a:r>
              <a:rPr lang="fr-FR" sz="2000" dirty="0">
                <a:latin typeface="Times New Roman" pitchFamily="18" charset="0"/>
                <a:cs typeface="Times New Roman" pitchFamily="18" charset="0"/>
              </a:rPr>
              <a:t>Il existe actuellement au moins deux raisons scientifiques pour que l’obésité soit une maladie inflammatoire chronique : </a:t>
            </a:r>
            <a:endParaRPr lang="fr-FR" sz="2000" dirty="0" smtClean="0">
              <a:latin typeface="Times New Roman" pitchFamily="18" charset="0"/>
              <a:cs typeface="Times New Roman" pitchFamily="18" charset="0"/>
            </a:endParaRPr>
          </a:p>
          <a:p>
            <a:pPr algn="just">
              <a:lnSpc>
                <a:spcPct val="150000"/>
              </a:lnSpc>
              <a:buFont typeface="Wingdings" pitchFamily="2" charset="2"/>
              <a:buChar char="Ø"/>
            </a:pPr>
            <a:r>
              <a:rPr lang="fr-FR" sz="2000" dirty="0" smtClean="0">
                <a:latin typeface="Times New Roman" pitchFamily="18" charset="0"/>
                <a:cs typeface="Times New Roman" pitchFamily="18" charset="0"/>
              </a:rPr>
              <a:t>l’augmentation </a:t>
            </a:r>
            <a:r>
              <a:rPr lang="fr-FR" sz="2000" dirty="0">
                <a:latin typeface="Times New Roman" pitchFamily="18" charset="0"/>
                <a:cs typeface="Times New Roman" pitchFamily="18" charset="0"/>
              </a:rPr>
              <a:t>des facteurs inflammatoires circulants observée chez les patients obèses </a:t>
            </a:r>
            <a:r>
              <a:rPr lang="fr-FR" sz="2000" dirty="0" smtClean="0">
                <a:latin typeface="Times New Roman" pitchFamily="18" charset="0"/>
                <a:cs typeface="Times New Roman" pitchFamily="18" charset="0"/>
              </a:rPr>
              <a:t>.</a:t>
            </a:r>
          </a:p>
          <a:p>
            <a:pPr algn="just">
              <a:lnSpc>
                <a:spcPct val="150000"/>
              </a:lnSpc>
              <a:buFont typeface="Wingdings" pitchFamily="2" charset="2"/>
              <a:buChar char="Ø"/>
            </a:pPr>
            <a:r>
              <a:rPr lang="fr-FR" sz="2000" dirty="0" smtClean="0">
                <a:latin typeface="Times New Roman" pitchFamily="18" charset="0"/>
                <a:cs typeface="Times New Roman" pitchFamily="18" charset="0"/>
              </a:rPr>
              <a:t>l’identification </a:t>
            </a:r>
            <a:r>
              <a:rPr lang="fr-FR" sz="2000" dirty="0">
                <a:latin typeface="Times New Roman" pitchFamily="18" charset="0"/>
                <a:cs typeface="Times New Roman" pitchFamily="18" charset="0"/>
              </a:rPr>
              <a:t>récente d’une infiltration </a:t>
            </a:r>
            <a:r>
              <a:rPr lang="fr-FR" sz="2000" dirty="0" err="1">
                <a:latin typeface="Times New Roman" pitchFamily="18" charset="0"/>
                <a:cs typeface="Times New Roman" pitchFamily="18" charset="0"/>
              </a:rPr>
              <a:t>macrophagique</a:t>
            </a:r>
            <a:r>
              <a:rPr lang="fr-FR" sz="2000" dirty="0">
                <a:latin typeface="Times New Roman" pitchFamily="18" charset="0"/>
                <a:cs typeface="Times New Roman" pitchFamily="18" charset="0"/>
              </a:rPr>
              <a:t> dans le tissu adipeux blanc. Ces observations permettent une révision de la physiopathologie de l’obésité. Il a été suggéré qu’un état inflammatoire de bas grade est associé aux complications métaboliques et cardiovasculaires de l’obésité. </a:t>
            </a:r>
            <a:endParaRPr lang="fr-FR" sz="2000"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La </a:t>
            </a:r>
            <a:r>
              <a:rPr lang="fr-FR" sz="2000" dirty="0">
                <a:latin typeface="Times New Roman" pitchFamily="18" charset="0"/>
                <a:cs typeface="Times New Roman" pitchFamily="18" charset="0"/>
              </a:rPr>
              <a:t>réduction pondérale est capable d’améliorer l’état inflammatoire en diminuant de façon significative les marqueurs inflammatoires circulants et l’infiltration </a:t>
            </a:r>
            <a:r>
              <a:rPr lang="fr-FR" sz="2000" dirty="0" err="1">
                <a:latin typeface="Times New Roman" pitchFamily="18" charset="0"/>
                <a:cs typeface="Times New Roman" pitchFamily="18" charset="0"/>
              </a:rPr>
              <a:t>macrophagique</a:t>
            </a:r>
            <a:r>
              <a:rPr lang="fr-FR" sz="2000" dirty="0">
                <a:latin typeface="Times New Roman" pitchFamily="18" charset="0"/>
                <a:cs typeface="Times New Roman" pitchFamily="18" charset="0"/>
              </a:rPr>
              <a:t> du tissu adipeux</a:t>
            </a:r>
            <a:r>
              <a:rPr lang="fr-FR" sz="2000" dirty="0" smtClean="0">
                <a:latin typeface="Times New Roman" pitchFamily="18" charset="0"/>
                <a:cs typeface="Times New Roman" pitchFamily="18" charset="0"/>
              </a:rPr>
              <a:t>..</a:t>
            </a:r>
            <a:endParaRPr lang="fr-FR" sz="2000" dirty="0">
              <a:latin typeface="Times New Roman" pitchFamily="18" charset="0"/>
              <a:cs typeface="Times New Roman" pitchFamily="18" charset="0"/>
            </a:endParaRPr>
          </a:p>
        </p:txBody>
      </p:sp>
      <p:sp>
        <p:nvSpPr>
          <p:cNvPr id="3" name="ZoneTexte 2"/>
          <p:cNvSpPr txBox="1"/>
          <p:nvPr/>
        </p:nvSpPr>
        <p:spPr>
          <a:xfrm>
            <a:off x="2714612" y="609881"/>
            <a:ext cx="2571768" cy="461665"/>
          </a:xfrm>
          <a:prstGeom prst="rect">
            <a:avLst/>
          </a:prstGeom>
          <a:noFill/>
        </p:spPr>
        <p:txBody>
          <a:bodyPr wrap="square" rtlCol="0">
            <a:spAutoFit/>
          </a:bodyPr>
          <a:lstStyle/>
          <a:p>
            <a:pPr algn="ctr"/>
            <a:r>
              <a:rPr lang="fr-FR" sz="2400" dirty="0">
                <a:solidFill>
                  <a:srgbClr val="FF0000"/>
                </a:solidFill>
                <a:latin typeface="Times New Roman" pitchFamily="18" charset="0"/>
                <a:cs typeface="Times New Roman" pitchFamily="18" charset="0"/>
              </a:rPr>
              <a:t>C</a:t>
            </a:r>
            <a:r>
              <a:rPr lang="fr-FR" sz="2400" dirty="0" smtClean="0">
                <a:solidFill>
                  <a:srgbClr val="FF0000"/>
                </a:solidFill>
                <a:latin typeface="Times New Roman" pitchFamily="18" charset="0"/>
                <a:cs typeface="Times New Roman" pitchFamily="18" charset="0"/>
              </a:rPr>
              <a:t>onclusion</a:t>
            </a:r>
            <a:endParaRPr lang="fr-FR" sz="24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566884" y="1281128"/>
            <a:ext cx="6076950" cy="4362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1401307"/>
            <a:ext cx="6929486" cy="3268652"/>
          </a:xfrm>
          <a:prstGeom prst="rect">
            <a:avLst/>
          </a:prstGeom>
        </p:spPr>
        <p:txBody>
          <a:bodyPr wrap="square">
            <a:spAutoFit/>
          </a:bodyPr>
          <a:lstStyle/>
          <a:p>
            <a:pPr algn="just">
              <a:lnSpc>
                <a:spcPct val="150000"/>
              </a:lnSpc>
            </a:pPr>
            <a:r>
              <a:rPr lang="fr-FR" sz="2000" dirty="0" smtClean="0">
                <a:latin typeface="Times New Roman" pitchFamily="18" charset="0"/>
                <a:cs typeface="Times New Roman" pitchFamily="18" charset="0"/>
              </a:rPr>
              <a:t>Conséquences systémiques: L'accumulation de macrophages dans le tissu adipeux chez l’obèse peut vraisemblablement contribuer à l’augmentation des concentrations systémiques de certaines cytokines inflammatoires. Ces molécules peuvent agir à distance de leur site de production et sont susceptibles de constituer un lien moléculaire entre tissu adipeux et les complications métaboliques, cardiovasculaire, voire même hépatiques associées à l’obésité.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166836" y="1714488"/>
            <a:ext cx="6762750" cy="30670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928662" y="1276348"/>
            <a:ext cx="6696127" cy="451010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895376" y="1314464"/>
            <a:ext cx="7391400" cy="4114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2414600" y="1928802"/>
            <a:ext cx="3943350" cy="4086225"/>
          </a:xfrm>
          <a:prstGeom prst="rect">
            <a:avLst/>
          </a:prstGeom>
          <a:noFill/>
          <a:ln w="9525">
            <a:noFill/>
            <a:miter lim="800000"/>
            <a:headEnd/>
            <a:tailEnd/>
          </a:ln>
          <a:effectLst/>
        </p:spPr>
      </p:pic>
      <p:sp>
        <p:nvSpPr>
          <p:cNvPr id="3" name="ZoneTexte 2"/>
          <p:cNvSpPr txBox="1"/>
          <p:nvPr/>
        </p:nvSpPr>
        <p:spPr>
          <a:xfrm>
            <a:off x="1928794" y="915399"/>
            <a:ext cx="4643470" cy="584775"/>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fr-FR" sz="3200" dirty="0" smtClean="0"/>
              <a:t>Les causes de l’obésité </a:t>
            </a:r>
            <a:endParaRPr lang="fr-FR"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srcRect/>
          <a:stretch>
            <a:fillRect/>
          </a:stretch>
        </p:blipFill>
        <p:spPr bwMode="auto">
          <a:xfrm>
            <a:off x="1023963" y="1257318"/>
            <a:ext cx="7191375" cy="4743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srcRect/>
          <a:stretch>
            <a:fillRect/>
          </a:stretch>
        </p:blipFill>
        <p:spPr bwMode="auto">
          <a:xfrm>
            <a:off x="1000100" y="1619246"/>
            <a:ext cx="7121980" cy="280988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292</TotalTime>
  <Words>1060</Words>
  <Application>Microsoft Office PowerPoint</Application>
  <PresentationFormat>Affichage à l'écran (4:3)</PresentationFormat>
  <Paragraphs>39</Paragraphs>
  <Slides>30</Slides>
  <Notes>0</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Débit</vt:lpstr>
      <vt:lpstr>Obésité et le système immunitaire </vt:lpstr>
      <vt:lpstr>Obésité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Obésité et le système immunitaire :inflammation</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Obésité et le système immunitaire </dc:title>
  <dc:creator>client</dc:creator>
  <cp:lastModifiedBy>client</cp:lastModifiedBy>
  <cp:revision>5</cp:revision>
  <dcterms:created xsi:type="dcterms:W3CDTF">2019-04-15T21:11:10Z</dcterms:created>
  <dcterms:modified xsi:type="dcterms:W3CDTF">2019-05-14T08:49:46Z</dcterms:modified>
</cp:coreProperties>
</file>