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5A4A-7A2C-422E-9EE1-2BAE09104D2E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69DC-E7AA-460B-994D-252D3B1E5055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17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5A4A-7A2C-422E-9EE1-2BAE09104D2E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69DC-E7AA-460B-994D-252D3B1E5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03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5A4A-7A2C-422E-9EE1-2BAE09104D2E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69DC-E7AA-460B-994D-252D3B1E5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55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5A4A-7A2C-422E-9EE1-2BAE09104D2E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69DC-E7AA-460B-994D-252D3B1E5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03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5A4A-7A2C-422E-9EE1-2BAE09104D2E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69DC-E7AA-460B-994D-252D3B1E5055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5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5A4A-7A2C-422E-9EE1-2BAE09104D2E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69DC-E7AA-460B-994D-252D3B1E5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94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5A4A-7A2C-422E-9EE1-2BAE09104D2E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69DC-E7AA-460B-994D-252D3B1E5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2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5A4A-7A2C-422E-9EE1-2BAE09104D2E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69DC-E7AA-460B-994D-252D3B1E5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26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5A4A-7A2C-422E-9EE1-2BAE09104D2E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69DC-E7AA-460B-994D-252D3B1E5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29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EF5A4A-7A2C-422E-9EE1-2BAE09104D2E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4169DC-E7AA-460B-994D-252D3B1E5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0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5A4A-7A2C-422E-9EE1-2BAE09104D2E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69DC-E7AA-460B-994D-252D3B1E5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75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EF5A4A-7A2C-422E-9EE1-2BAE09104D2E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04169DC-E7AA-460B-994D-252D3B1E505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90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C2D4A-5D6D-42BF-BE4C-CAE82719DD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sz="8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carte géologique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F856D8-0F74-48DB-ABED-028156E0C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334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2A20BE-9F7D-40C0-AD2E-069340E3C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/>
          </a:bodyPr>
          <a:lstStyle/>
          <a:p>
            <a:r>
              <a:rPr lang="fr-FR" sz="4400" b="1" dirty="0">
                <a:solidFill>
                  <a:schemeClr val="accent2">
                    <a:lumMod val="75000"/>
                  </a:schemeClr>
                </a:solidFill>
              </a:rPr>
              <a:t>4. Les signes de pendage et de plissement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1819F8-315D-406B-AC95-011242950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9F0D76-A9C2-445D-B2F1-CE2F6AE1C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19" t="15972" r="28470" b="5285"/>
          <a:stretch/>
        </p:blipFill>
        <p:spPr>
          <a:xfrm>
            <a:off x="2852382" y="988906"/>
            <a:ext cx="5609229" cy="58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4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B870E6-BF82-494C-A928-DDC63A557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5. Autres informations complémentaires facultatives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C8F853-8646-45B4-9AEF-EB0460E57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Résultats de recherche d'images pour « Colonne lithostratigraphique »">
            <a:extLst>
              <a:ext uri="{FF2B5EF4-FFF2-40B4-BE49-F238E27FC236}">
                <a16:creationId xmlns:a16="http://schemas.microsoft.com/office/drawing/2014/main" id="{BCE12CA3-7093-4222-B900-46790C28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95" y="1700401"/>
            <a:ext cx="7750491" cy="51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57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D061C5-247C-4896-8E41-A21DC8A2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3724" y="3036071"/>
            <a:ext cx="4757611" cy="1255594"/>
          </a:xfrm>
        </p:spPr>
        <p:txBody>
          <a:bodyPr>
            <a:normAutofit fontScale="90000"/>
          </a:bodyPr>
          <a:lstStyle/>
          <a:p>
            <a:r>
              <a:rPr lang="fr-FR" dirty="0"/>
              <a:t>- Schéma structural.</a:t>
            </a:r>
            <a:br>
              <a:rPr lang="fr-FR" dirty="0"/>
            </a:b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F9440A-924B-43E9-86F2-C890C7EE7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20118"/>
            <a:ext cx="10058400" cy="3548975"/>
          </a:xfrm>
        </p:spPr>
        <p:txBody>
          <a:bodyPr>
            <a:normAutofit/>
          </a:bodyPr>
          <a:lstStyle/>
          <a:p>
            <a:endParaRPr lang="fr-FR" sz="3600" dirty="0"/>
          </a:p>
        </p:txBody>
      </p:sp>
      <p:pic>
        <p:nvPicPr>
          <p:cNvPr id="1026" name="Picture 2" descr="Image associée">
            <a:extLst>
              <a:ext uri="{FF2B5EF4-FFF2-40B4-BE49-F238E27FC236}">
                <a16:creationId xmlns:a16="http://schemas.microsoft.com/office/drawing/2014/main" id="{45454CA6-F817-4A8B-82E5-5425895A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87" y="0"/>
            <a:ext cx="76654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59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8E95C-6BDF-40D8-9AF8-00535C46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527"/>
            <a:ext cx="10058400" cy="1450757"/>
          </a:xfrm>
        </p:spPr>
        <p:txBody>
          <a:bodyPr/>
          <a:lstStyle/>
          <a:p>
            <a:r>
              <a:rPr lang="fr-FR" dirty="0"/>
              <a:t>- Colonne </a:t>
            </a:r>
            <a:r>
              <a:rPr lang="fr-FR" dirty="0" err="1"/>
              <a:t>lithostratigraphique</a:t>
            </a:r>
            <a:r>
              <a:rPr lang="fr-FR" dirty="0"/>
              <a:t>.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1B3E8-435D-4E55-8601-75B66D59D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2050" name="Picture 2" descr="Résultats de recherche d'images pour « Colonne lithostratigraphique. »">
            <a:extLst>
              <a:ext uri="{FF2B5EF4-FFF2-40B4-BE49-F238E27FC236}">
                <a16:creationId xmlns:a16="http://schemas.microsoft.com/office/drawing/2014/main" id="{F288F8E0-2E68-490B-9376-58F2582DF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0"/>
            <a:ext cx="4846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97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9E65D-115C-424C-91CB-6E25F847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- Coupe géologique générale.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1EA8F8-C7AD-4A02-BA5A-18FA93A4F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6" name="Picture 4" descr="Résultats de recherche d'images pour « Coupe géologique »">
            <a:extLst>
              <a:ext uri="{FF2B5EF4-FFF2-40B4-BE49-F238E27FC236}">
                <a16:creationId xmlns:a16="http://schemas.microsoft.com/office/drawing/2014/main" id="{A0350E35-21D7-40E2-8E5E-4D3CEE3C4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414" y="1433014"/>
            <a:ext cx="12604827" cy="496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358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170AC-0AC1-4ECD-BF07-A330CEB3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124" y="2101755"/>
            <a:ext cx="2874219" cy="1450757"/>
          </a:xfrm>
        </p:spPr>
        <p:txBody>
          <a:bodyPr/>
          <a:lstStyle/>
          <a:p>
            <a:r>
              <a:rPr lang="fr-FR" dirty="0"/>
              <a:t>- Forages.</a:t>
            </a:r>
            <a:br>
              <a:rPr lang="fr-FR" dirty="0"/>
            </a:br>
            <a:endParaRPr lang="fr-FR" dirty="0"/>
          </a:p>
        </p:txBody>
      </p:sp>
      <p:pic>
        <p:nvPicPr>
          <p:cNvPr id="5122" name="Picture 2" descr="Résultats de recherche d'images pour « Colonne lithostratigraphique »">
            <a:extLst>
              <a:ext uri="{FF2B5EF4-FFF2-40B4-BE49-F238E27FC236}">
                <a16:creationId xmlns:a16="http://schemas.microsoft.com/office/drawing/2014/main" id="{5D20E600-3C82-4A60-80FD-17606D5C01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7"/>
          <a:stretch/>
        </p:blipFill>
        <p:spPr bwMode="auto">
          <a:xfrm>
            <a:off x="7738281" y="0"/>
            <a:ext cx="3229595" cy="70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24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8F40C-50AF-445F-A1C2-6296357A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73707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I- Définition</a:t>
            </a:r>
            <a:r>
              <a:rPr lang="fr-FR" b="1" dirty="0"/>
              <a:t>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F8518-F1B3-4068-9114-B922DB758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68714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3200" dirty="0"/>
              <a:t> Une carte géologique est une représentation plane des terrains géologiques affleurant sur un fond topographique. </a:t>
            </a:r>
          </a:p>
          <a:p>
            <a:pPr algn="just"/>
            <a:r>
              <a:rPr lang="fr-FR" sz="3200" dirty="0"/>
              <a:t>Une carte géologique fournit des informations sur les couches rocheuses qui se trouvent à la surface de la croûte terrestre. </a:t>
            </a:r>
          </a:p>
          <a:p>
            <a:pPr algn="just"/>
            <a:r>
              <a:rPr lang="fr-FR" sz="3200" dirty="0"/>
              <a:t>Les formations géologiques sont évaluées en fonction de: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3200" dirty="0"/>
              <a:t>leur composition (lithologie)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3200" dirty="0"/>
              <a:t>leur âge (stratigraphie)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3200" dirty="0"/>
              <a:t>leur position structurale (tectonique)</a:t>
            </a:r>
          </a:p>
        </p:txBody>
      </p:sp>
    </p:spTree>
    <p:extLst>
      <p:ext uri="{BB962C8B-B14F-4D97-AF65-F5344CB8AC3E}">
        <p14:creationId xmlns:p14="http://schemas.microsoft.com/office/powerpoint/2010/main" val="48515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7733C-0C6B-420E-A043-2B808F71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Ces cartes indiquent surtout 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D63B8F-AABF-4EBA-8BD1-C99506B75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53802"/>
            <a:ext cx="10058400" cy="361529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200" dirty="0"/>
              <a:t>L' inclinaison des couches sédimentaires ou  pendage qui est indiqué par un signe conventionnel.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/>
              <a:t>Les failles ou les chevauchements qui sont indiqués par un trait plus épais.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/>
              <a:t>L'emplacement des carrières.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09752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A10D6-B1F0-4300-9246-11E2CB7C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5343"/>
          </a:xfrm>
        </p:spPr>
        <p:txBody>
          <a:bodyPr/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II- Eléments de la carte géologique: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27C7BD-2E34-4A52-80E8-94E110A41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2236"/>
          </a:xfrm>
        </p:spPr>
        <p:txBody>
          <a:bodyPr>
            <a:normAutofit/>
          </a:bodyPr>
          <a:lstStyle/>
          <a:p>
            <a:r>
              <a:rPr lang="fr-FR" sz="2800" dirty="0"/>
              <a:t>1. Le cadre de la carte. </a:t>
            </a:r>
          </a:p>
          <a:p>
            <a:r>
              <a:rPr lang="fr-FR" sz="2800" dirty="0"/>
              <a:t>2. La légende de la carte :</a:t>
            </a:r>
          </a:p>
          <a:p>
            <a:pPr marL="1077913" indent="-1077913"/>
            <a:r>
              <a:rPr lang="fr-FR" sz="2800" dirty="0"/>
              <a:t>- Les cartouches colorés; </a:t>
            </a:r>
          </a:p>
          <a:p>
            <a:pPr marL="1077913" indent="-1077913"/>
            <a:r>
              <a:rPr lang="fr-FR" sz="2800" dirty="0"/>
              <a:t>- Les indices des cartouches. </a:t>
            </a:r>
          </a:p>
          <a:p>
            <a:r>
              <a:rPr lang="fr-FR" sz="2800" dirty="0"/>
              <a:t>3. Les tracés géologiques. </a:t>
            </a:r>
          </a:p>
          <a:p>
            <a:r>
              <a:rPr lang="fr-FR" sz="2800" dirty="0"/>
              <a:t>4. Les signes de pendage et autres signes tectoniques. </a:t>
            </a:r>
          </a:p>
          <a:p>
            <a:r>
              <a:rPr lang="fr-FR" sz="2800" dirty="0"/>
              <a:t>5. Autres informations complémentaires facultatives. </a:t>
            </a:r>
          </a:p>
          <a:p>
            <a:r>
              <a:rPr lang="fr-FR" sz="2800" dirty="0"/>
              <a:t>6. La notice des cartes.</a:t>
            </a:r>
          </a:p>
        </p:txBody>
      </p:sp>
    </p:spTree>
    <p:extLst>
      <p:ext uri="{BB962C8B-B14F-4D97-AF65-F5344CB8AC3E}">
        <p14:creationId xmlns:p14="http://schemas.microsoft.com/office/powerpoint/2010/main" val="9161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9DB051-A87E-43FD-9620-FDF015529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Le cadre de la carte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4F4742-8DCE-4080-814F-1FE7A379B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fr-FR" sz="2800" dirty="0"/>
              <a:t>Axe Ouest-Est gradué en degrés de longitude (suivant 1 parallèle).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800" dirty="0"/>
              <a:t>Axe Sud-Nord gradué en degrés de latitude (suivant un méridien) + tirets kilométriques.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800" dirty="0"/>
              <a:t>Coins de la carte repérés par leurs coordonnées </a:t>
            </a:r>
            <a:r>
              <a:rPr lang="fr-FR" sz="2800" dirty="0" err="1"/>
              <a:t>lat-lon</a:t>
            </a:r>
            <a:r>
              <a:rPr lang="fr-FR" sz="2800" dirty="0"/>
              <a:t>. 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800" dirty="0"/>
              <a:t>Renseignements divers (origine du fond topographique, équidistance des courbes de niveau, date de publication, noms des géologues, etc.) 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800" dirty="0"/>
              <a:t>Echelle graphique des distances.</a:t>
            </a:r>
          </a:p>
        </p:txBody>
      </p:sp>
    </p:spTree>
    <p:extLst>
      <p:ext uri="{BB962C8B-B14F-4D97-AF65-F5344CB8AC3E}">
        <p14:creationId xmlns:p14="http://schemas.microsoft.com/office/powerpoint/2010/main" val="238515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04562A-35A5-4F9C-8BE4-EF9DF04D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La légende de la carte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A8EE71-2B67-46F1-9561-257BC5CFA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</a:rPr>
              <a:t>1. Les cartouches colorés : </a:t>
            </a:r>
          </a:p>
          <a:p>
            <a:r>
              <a:rPr lang="fr-FR" sz="2800" dirty="0"/>
              <a:t>rectangles colorés correspondant à un terrain d’âge géologique donné. </a:t>
            </a: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Exemple:</a:t>
            </a:r>
            <a:r>
              <a:rPr lang="fr-FR" sz="2800" dirty="0"/>
              <a:t> </a:t>
            </a:r>
          </a:p>
          <a:p>
            <a:pPr marL="1609725" indent="-176213">
              <a:buFont typeface="Wingdings" panose="05000000000000000000" pitchFamily="2" charset="2"/>
              <a:buChar char="§"/>
            </a:pPr>
            <a:r>
              <a:rPr lang="fr-FR" sz="2800" dirty="0"/>
              <a:t>bleus pour les terrains du Jurassique, </a:t>
            </a:r>
          </a:p>
          <a:p>
            <a:pPr marL="1609725" indent="-176213">
              <a:buFont typeface="Wingdings" panose="05000000000000000000" pitchFamily="2" charset="2"/>
              <a:buChar char="§"/>
            </a:pPr>
            <a:r>
              <a:rPr lang="fr-FR" sz="2800" dirty="0"/>
              <a:t>verts pour les terrains du Crétacé). … </a:t>
            </a:r>
          </a:p>
          <a:p>
            <a:pPr algn="r"/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et pour les daltoniens …..</a:t>
            </a:r>
          </a:p>
        </p:txBody>
      </p:sp>
    </p:spTree>
    <p:extLst>
      <p:ext uri="{BB962C8B-B14F-4D97-AF65-F5344CB8AC3E}">
        <p14:creationId xmlns:p14="http://schemas.microsoft.com/office/powerpoint/2010/main" val="280376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1A9A5E-0806-4340-8522-FAB7995F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0878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2.Les indices de cartouches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AB2A74-B050-4343-A7B3-9FDFAFC41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60561"/>
            <a:ext cx="10803568" cy="4694830"/>
          </a:xfrm>
        </p:spPr>
        <p:txBody>
          <a:bodyPr>
            <a:normAutofit fontScale="92500" lnSpcReduction="10000"/>
          </a:bodyPr>
          <a:lstStyle/>
          <a:p>
            <a:r>
              <a:rPr lang="fr-FR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les indices des terrains sédimentaires </a:t>
            </a:r>
          </a:p>
          <a:p>
            <a:r>
              <a:rPr lang="fr-FR" sz="2400" dirty="0"/>
              <a:t>lettre pour les systèmes ou sous-systèmes </a:t>
            </a:r>
          </a:p>
          <a:p>
            <a:r>
              <a:rPr lang="fr-FR" sz="2400" u="sng" dirty="0">
                <a:solidFill>
                  <a:schemeClr val="accent2">
                    <a:lumMod val="75000"/>
                  </a:schemeClr>
                </a:solidFill>
              </a:rPr>
              <a:t>Exemple:</a:t>
            </a:r>
          </a:p>
          <a:p>
            <a:pPr marL="2606675" indent="-2606675">
              <a:tabLst>
                <a:tab pos="177800" algn="l"/>
              </a:tabLst>
            </a:pP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</a:t>
            </a:r>
            <a:r>
              <a:rPr lang="fr-FR" sz="2400" dirty="0"/>
              <a:t> pour le Cambrien </a:t>
            </a:r>
          </a:p>
          <a:p>
            <a:pPr marL="2606675" indent="-2606675">
              <a:tabLst>
                <a:tab pos="177800" algn="l"/>
              </a:tabLst>
            </a:pP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fr-FR" sz="2400" dirty="0"/>
              <a:t> pour le Trias </a:t>
            </a:r>
          </a:p>
          <a:p>
            <a:pPr marL="2606675" indent="-2606675">
              <a:tabLst>
                <a:tab pos="177800" algn="l"/>
              </a:tabLst>
            </a:pP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 </a:t>
            </a:r>
            <a:r>
              <a:rPr lang="fr-FR" sz="2400" dirty="0"/>
              <a:t>pour le Jurassique moyen et supérieur) </a:t>
            </a:r>
          </a:p>
          <a:p>
            <a:r>
              <a:rPr lang="fr-FR" sz="2400" dirty="0"/>
              <a:t>+ 1 chiffre pour les étages ou séries </a:t>
            </a:r>
          </a:p>
          <a:p>
            <a:r>
              <a:rPr lang="fr-FR" sz="2400" u="sng" dirty="0">
                <a:solidFill>
                  <a:schemeClr val="accent2">
                    <a:lumMod val="75000"/>
                  </a:schemeClr>
                </a:solidFill>
              </a:rPr>
              <a:t>Exemple: </a:t>
            </a:r>
          </a:p>
          <a:p>
            <a:pPr marL="2606675" indent="-2606675"/>
            <a:r>
              <a:rPr lang="fr-FR" sz="2400" dirty="0"/>
              <a:t>pour le Jurassique : j</a:t>
            </a: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</a:t>
            </a:r>
            <a:r>
              <a:rPr lang="fr-FR" sz="2400" dirty="0"/>
              <a:t> pour l’Oxfordien</a:t>
            </a:r>
          </a:p>
          <a:p>
            <a:pPr marL="2606675" indent="-2606675"/>
            <a:r>
              <a:rPr lang="fr-FR" sz="2400" dirty="0"/>
              <a:t>j</a:t>
            </a: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6</a:t>
            </a:r>
            <a:r>
              <a:rPr lang="fr-FR" sz="2400" dirty="0"/>
              <a:t> pour le Kimméridgien)</a:t>
            </a:r>
          </a:p>
        </p:txBody>
      </p:sp>
    </p:spTree>
    <p:extLst>
      <p:ext uri="{BB962C8B-B14F-4D97-AF65-F5344CB8AC3E}">
        <p14:creationId xmlns:p14="http://schemas.microsoft.com/office/powerpoint/2010/main" val="312495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186341-9B77-4ABF-A33D-3DDA00B92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80" y="1862668"/>
            <a:ext cx="4899546" cy="4541418"/>
          </a:xfrm>
        </p:spPr>
        <p:txBody>
          <a:bodyPr numCol="1">
            <a:normAutofit/>
          </a:bodyPr>
          <a:lstStyle/>
          <a:p>
            <a:pPr>
              <a:lnSpc>
                <a:spcPct val="80000"/>
              </a:lnSpc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Les indices des formations superficielles récentes (</a:t>
            </a:r>
            <a:r>
              <a:rPr lang="fr-FR" sz="24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fr-FR" sz="2400" baseline="30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aire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804863" indent="-804863"/>
            <a:r>
              <a:rPr lang="fr-FR" dirty="0"/>
              <a:t>F : alluvions </a:t>
            </a:r>
          </a:p>
          <a:p>
            <a:pPr marL="804863" indent="-804863"/>
            <a:r>
              <a:rPr lang="fr-FR" dirty="0"/>
              <a:t>G : formations glaciaires … </a:t>
            </a:r>
          </a:p>
          <a:p>
            <a:pPr>
              <a:lnSpc>
                <a:spcPct val="80000"/>
              </a:lnSpc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Les indices de roches volcaniques </a:t>
            </a:r>
          </a:p>
          <a:p>
            <a:pPr marL="804863" indent="-804863"/>
            <a:r>
              <a:rPr lang="el-GR" dirty="0"/>
              <a:t>β : </a:t>
            </a:r>
            <a:r>
              <a:rPr lang="fr-FR" dirty="0"/>
              <a:t>basalte </a:t>
            </a:r>
          </a:p>
          <a:p>
            <a:pPr marL="804863" indent="-804863"/>
            <a:r>
              <a:rPr lang="el-GR" dirty="0"/>
              <a:t>ρ : </a:t>
            </a:r>
            <a:r>
              <a:rPr lang="fr-FR" dirty="0"/>
              <a:t>rhyolite </a:t>
            </a:r>
          </a:p>
          <a:p>
            <a:pPr marL="804863" indent="-804863"/>
            <a:r>
              <a:rPr lang="el-GR" dirty="0"/>
              <a:t>α : </a:t>
            </a:r>
            <a:r>
              <a:rPr lang="fr-FR" dirty="0"/>
              <a:t>andésite … </a:t>
            </a: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EBCF2C8-7DD7-48E5-AA38-A55D94C1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Les indices de cartouches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EEC6724-FD57-436E-89C6-228DDD81815A}"/>
              </a:ext>
            </a:extLst>
          </p:cNvPr>
          <p:cNvSpPr txBox="1">
            <a:spLocks/>
          </p:cNvSpPr>
          <p:nvPr/>
        </p:nvSpPr>
        <p:spPr>
          <a:xfrm>
            <a:off x="6555476" y="1862668"/>
            <a:ext cx="5219676" cy="4541418"/>
          </a:xfrm>
          <a:prstGeom prst="rect">
            <a:avLst/>
          </a:prstGeom>
        </p:spPr>
        <p:txBody>
          <a:bodyPr vert="horz" lIns="0" tIns="45720" rIns="0" bIns="4572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Les indices des roches plutoniques </a:t>
            </a:r>
          </a:p>
          <a:p>
            <a:pPr marL="1433513" indent="-1433513"/>
            <a:r>
              <a:rPr lang="el-GR" dirty="0"/>
              <a:t>γ : </a:t>
            </a:r>
            <a:r>
              <a:rPr lang="fr-FR" dirty="0"/>
              <a:t>granite </a:t>
            </a:r>
          </a:p>
          <a:p>
            <a:pPr marL="1433513" indent="-1433513"/>
            <a:r>
              <a:rPr lang="el-GR" dirty="0"/>
              <a:t>η : </a:t>
            </a:r>
            <a:r>
              <a:rPr lang="fr-FR" dirty="0"/>
              <a:t>diorite </a:t>
            </a:r>
          </a:p>
          <a:p>
            <a:pPr marL="1433513" indent="-1433513"/>
            <a:r>
              <a:rPr lang="el-GR" dirty="0"/>
              <a:t>θ : </a:t>
            </a:r>
            <a:r>
              <a:rPr lang="fr-FR" dirty="0"/>
              <a:t>gabbros …</a:t>
            </a:r>
          </a:p>
          <a:p>
            <a:pPr>
              <a:lnSpc>
                <a:spcPct val="80000"/>
              </a:lnSpc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Les indices de roches métamorphiques </a:t>
            </a:r>
          </a:p>
          <a:p>
            <a:pPr marL="1433513" indent="-1433513"/>
            <a:r>
              <a:rPr lang="el-GR" dirty="0"/>
              <a:t>ξ : </a:t>
            </a:r>
            <a:r>
              <a:rPr lang="fr-FR" dirty="0"/>
              <a:t>micaschiste </a:t>
            </a:r>
          </a:p>
          <a:p>
            <a:pPr marL="1433513" indent="-1433513"/>
            <a:r>
              <a:rPr lang="el-GR" dirty="0"/>
              <a:t>ζ : </a:t>
            </a:r>
            <a:r>
              <a:rPr lang="fr-FR" dirty="0"/>
              <a:t>gneiss … </a:t>
            </a:r>
          </a:p>
        </p:txBody>
      </p:sp>
    </p:spTree>
    <p:extLst>
      <p:ext uri="{BB962C8B-B14F-4D97-AF65-F5344CB8AC3E}">
        <p14:creationId xmlns:p14="http://schemas.microsoft.com/office/powerpoint/2010/main" val="300623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FA8B2D-A8D5-4E4A-80C0-6DCEE737D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76" y="93464"/>
            <a:ext cx="10058400" cy="918541"/>
          </a:xfrm>
        </p:spPr>
        <p:txBody>
          <a:bodyPr/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3-Les tracés géologiques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B4FFFE-98A3-4095-A7B9-A174B565B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44" y="1995859"/>
            <a:ext cx="5289872" cy="4309406"/>
          </a:xfrm>
        </p:spPr>
        <p:txBody>
          <a:bodyPr>
            <a:normAutofit/>
          </a:bodyPr>
          <a:lstStyle/>
          <a:p>
            <a:r>
              <a:rPr lang="fr-FR" sz="3200" dirty="0"/>
              <a:t>- </a:t>
            </a:r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Contours géologiques:</a:t>
            </a:r>
          </a:p>
          <a:p>
            <a:r>
              <a:rPr lang="fr-FR" sz="3200" dirty="0"/>
              <a:t> en traits fins (tiretés en cas d’incertitude)</a:t>
            </a:r>
          </a:p>
          <a:p>
            <a:pPr marL="0" indent="0">
              <a:buNone/>
            </a:pPr>
            <a:r>
              <a:rPr lang="fr-FR" sz="3200" dirty="0"/>
              <a:t> - </a:t>
            </a:r>
            <a:r>
              <a:rPr lang="fr-FR" sz="3200" dirty="0">
                <a:solidFill>
                  <a:schemeClr val="accent2">
                    <a:lumMod val="75000"/>
                  </a:schemeClr>
                </a:solidFill>
              </a:rPr>
              <a:t>Limites tectoniques :</a:t>
            </a:r>
          </a:p>
          <a:p>
            <a:pPr marL="0" indent="0">
              <a:buNone/>
            </a:pPr>
            <a:r>
              <a:rPr lang="fr-FR" sz="3200" dirty="0"/>
              <a:t>(failles, chevauchements) en traits épais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FE3AA3-CFD1-45BA-A889-CA2561D27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55" t="30439" r="32500" b="12821"/>
          <a:stretch/>
        </p:blipFill>
        <p:spPr>
          <a:xfrm>
            <a:off x="5841242" y="887104"/>
            <a:ext cx="6350758" cy="59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3683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</TotalTime>
  <Words>489</Words>
  <Application>Microsoft Office PowerPoint</Application>
  <PresentationFormat>Grand écran</PresentationFormat>
  <Paragraphs>74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Rétrospective</vt:lpstr>
      <vt:lpstr>La carte géologique</vt:lpstr>
      <vt:lpstr>I- Définition:</vt:lpstr>
      <vt:lpstr>Ces cartes indiquent surtout : </vt:lpstr>
      <vt:lpstr>II- Eléments de la carte géologique:</vt:lpstr>
      <vt:lpstr>A. Le cadre de la carte </vt:lpstr>
      <vt:lpstr>B. La légende de la carte </vt:lpstr>
      <vt:lpstr>2.Les indices de cartouches</vt:lpstr>
      <vt:lpstr>Les indices de cartouches</vt:lpstr>
      <vt:lpstr>3-Les tracés géologiques</vt:lpstr>
      <vt:lpstr>4. Les signes de pendage et de plissement</vt:lpstr>
      <vt:lpstr>5. Autres informations complémentaires facultatives </vt:lpstr>
      <vt:lpstr>- Schéma structural. </vt:lpstr>
      <vt:lpstr>- Colonne lithostratigraphique.  </vt:lpstr>
      <vt:lpstr>- Coupe géologique générale.  </vt:lpstr>
      <vt:lpstr>- Forages.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carte géologique</dc:title>
  <dc:creator>N'tic</dc:creator>
  <cp:lastModifiedBy>N'tic</cp:lastModifiedBy>
  <cp:revision>8</cp:revision>
  <dcterms:created xsi:type="dcterms:W3CDTF">2020-01-15T08:15:06Z</dcterms:created>
  <dcterms:modified xsi:type="dcterms:W3CDTF">2020-01-15T09:27:26Z</dcterms:modified>
</cp:coreProperties>
</file>