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embeddedFontLst>
    <p:embeddedFont>
      <p:font typeface="DM Sans" pitchFamily="2" charset="0"/>
      <p:regular r:id="rId13"/>
      <p:bold r:id="rId14"/>
    </p:embeddedFont>
    <p:embeddedFont>
      <p:font typeface="DM Sans Bold" pitchFamily="2" charset="0"/>
      <p:bold r:id="rId15"/>
    </p:embeddedFont>
    <p:embeddedFont>
      <p:font typeface="Libre Baskerville" panose="02000000000000000000" pitchFamily="2" charset="0"/>
      <p:regular r:id="rId16"/>
      <p:bold r:id="rId17"/>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72" d="100"/>
          <a:sy n="72" d="100"/>
        </p:scale>
        <p:origin x="67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924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pic>
        <p:nvPicPr>
          <p:cNvPr id="3" name="Image 1" descr="preencoded.png"/>
          <p:cNvPicPr>
            <a:picLocks noChangeAspect="1"/>
          </p:cNvPicPr>
          <p:nvPr/>
        </p:nvPicPr>
        <p:blipFill>
          <a:blip r:embed="rId4"/>
          <a:stretch>
            <a:fillRect/>
          </a:stretch>
        </p:blipFill>
        <p:spPr>
          <a:xfrm>
            <a:off x="263366" y="247531"/>
            <a:ext cx="4959668" cy="7734538"/>
          </a:xfrm>
          <a:prstGeom prst="rect">
            <a:avLst/>
          </a:prstGeom>
        </p:spPr>
      </p:pic>
      <p:sp>
        <p:nvSpPr>
          <p:cNvPr id="4" name="Text 0"/>
          <p:cNvSpPr/>
          <p:nvPr/>
        </p:nvSpPr>
        <p:spPr>
          <a:xfrm>
            <a:off x="6179463" y="547568"/>
            <a:ext cx="7757874" cy="2561749"/>
          </a:xfrm>
          <a:prstGeom prst="rect">
            <a:avLst/>
          </a:prstGeom>
          <a:noFill/>
          <a:ln/>
        </p:spPr>
        <p:txBody>
          <a:bodyPr wrap="square" lIns="0" tIns="0" rIns="0" bIns="0" rtlCol="0" anchor="t"/>
          <a:lstStyle/>
          <a:p>
            <a:pPr marL="0" indent="0">
              <a:lnSpc>
                <a:spcPts val="6700"/>
              </a:lnSpc>
              <a:buNone/>
            </a:pPr>
            <a:r>
              <a:rPr lang="en-US" sz="5350" b="1" dirty="0">
                <a:solidFill>
                  <a:srgbClr val="FFFF00"/>
                </a:solidFill>
                <a:latin typeface="Times New Roman" panose="02020603050405020304" pitchFamily="18" charset="0"/>
                <a:ea typeface="Libre Baskerville" pitchFamily="34" charset="-122"/>
                <a:cs typeface="Times New Roman" panose="02020603050405020304" pitchFamily="18" charset="0"/>
              </a:rPr>
              <a:t>Genes Regulation:</a:t>
            </a:r>
            <a:endParaRPr lang="en-US" sz="5350" b="1" dirty="0">
              <a:solidFill>
                <a:srgbClr val="FFFF00"/>
              </a:solidFill>
              <a:latin typeface="Times New Roman" panose="02020603050405020304" pitchFamily="18" charset="0"/>
              <a:cs typeface="Times New Roman" panose="02020603050405020304" pitchFamily="18" charset="0"/>
            </a:endParaRPr>
          </a:p>
        </p:txBody>
      </p:sp>
      <p:sp>
        <p:nvSpPr>
          <p:cNvPr id="5" name="Text 1"/>
          <p:cNvSpPr/>
          <p:nvPr/>
        </p:nvSpPr>
        <p:spPr>
          <a:xfrm>
            <a:off x="6047780" y="1854160"/>
            <a:ext cx="7757874" cy="1900238"/>
          </a:xfrm>
          <a:prstGeom prst="rect">
            <a:avLst/>
          </a:prstGeom>
          <a:noFill/>
          <a:ln/>
        </p:spPr>
        <p:txBody>
          <a:bodyPr wrap="square" lIns="0" tIns="0" rIns="0" bIns="0" rtlCol="0" anchor="t"/>
          <a:lstStyle/>
          <a:p>
            <a:pPr marL="0" indent="0" algn="just">
              <a:lnSpc>
                <a:spcPct val="200000"/>
              </a:lnSpc>
              <a:buNone/>
            </a:pPr>
            <a:r>
              <a:rPr lang="en-US" sz="2400" dirty="0">
                <a:solidFill>
                  <a:schemeClr val="bg1"/>
                </a:solidFill>
                <a:latin typeface="Times New Roman" panose="02020603050405020304" pitchFamily="18" charset="0"/>
                <a:ea typeface="DM Sans" pitchFamily="34" charset="-122"/>
                <a:cs typeface="Times New Roman" panose="02020603050405020304" pitchFamily="18" charset="0"/>
              </a:rPr>
              <a:t>Gene regulation is the intricate process that orchestrates the expression of genetic information within living organisms. This fundamental biological mechanism controls when and how genes are activated or silenced, ultimately determining the characteristics and functions of cells. Understanding gene regulation is crucial for unraveling the complexities of life, from embryonic development to disease progression and potential treatments.</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6" name="Text 2"/>
          <p:cNvSpPr/>
          <p:nvPr/>
        </p:nvSpPr>
        <p:spPr>
          <a:xfrm>
            <a:off x="6179463" y="5529263"/>
            <a:ext cx="7757874" cy="1583531"/>
          </a:xfrm>
          <a:prstGeom prst="rect">
            <a:avLst/>
          </a:prstGeom>
          <a:noFill/>
          <a:ln/>
        </p:spPr>
        <p:txBody>
          <a:bodyPr wrap="square" lIns="0" tIns="0" rIns="0" bIns="0" rtlCol="0" anchor="t"/>
          <a:lstStyle/>
          <a:p>
            <a:pPr marL="0" indent="0">
              <a:lnSpc>
                <a:spcPts val="2450"/>
              </a:lnSpc>
              <a:buNone/>
            </a:pPr>
            <a:endParaRPr lang="en-US" sz="1550" dirty="0"/>
          </a:p>
        </p:txBody>
      </p:sp>
      <p:sp>
        <p:nvSpPr>
          <p:cNvPr id="9" name="Text 5"/>
          <p:cNvSpPr/>
          <p:nvPr/>
        </p:nvSpPr>
        <p:spPr>
          <a:xfrm>
            <a:off x="12655868" y="7508796"/>
            <a:ext cx="1711166" cy="346472"/>
          </a:xfrm>
          <a:prstGeom prst="rect">
            <a:avLst/>
          </a:prstGeom>
          <a:noFill/>
          <a:ln/>
        </p:spPr>
        <p:txBody>
          <a:bodyPr wrap="none" lIns="0" tIns="0" rIns="0" bIns="0" rtlCol="0" anchor="t"/>
          <a:lstStyle/>
          <a:p>
            <a:pPr marL="0" indent="0" algn="l">
              <a:lnSpc>
                <a:spcPts val="2700"/>
              </a:lnSpc>
              <a:buNone/>
            </a:pPr>
            <a:r>
              <a:rPr lang="en-US" sz="1900" b="1" dirty="0">
                <a:solidFill>
                  <a:srgbClr val="454240"/>
                </a:solidFill>
                <a:latin typeface="DM Sans Bold" pitchFamily="34" charset="0"/>
                <a:ea typeface="DM Sans Bold" pitchFamily="34" charset="-122"/>
                <a:cs typeface="DM Sans Bold" pitchFamily="34" charset="-120"/>
              </a:rPr>
              <a:t>By </a:t>
            </a:r>
            <a:r>
              <a:rPr lang="en-US" sz="1900" b="1" dirty="0" err="1">
                <a:solidFill>
                  <a:srgbClr val="454240"/>
                </a:solidFill>
                <a:latin typeface="DM Sans Bold" pitchFamily="34" charset="0"/>
                <a:ea typeface="DM Sans Bold" pitchFamily="34" charset="-122"/>
                <a:cs typeface="DM Sans Bold" pitchFamily="34" charset="-120"/>
              </a:rPr>
              <a:t>Mouderas</a:t>
            </a:r>
            <a:r>
              <a:rPr lang="en-US" sz="1900" b="1" dirty="0">
                <a:solidFill>
                  <a:srgbClr val="454240"/>
                </a:solidFill>
                <a:latin typeface="DM Sans Bold" pitchFamily="34" charset="0"/>
                <a:ea typeface="DM Sans Bold" pitchFamily="34" charset="-122"/>
                <a:cs typeface="DM Sans Bold" pitchFamily="34" charset="-120"/>
              </a:rPr>
              <a:t>  F.</a:t>
            </a:r>
            <a:endParaRPr lang="en-US" sz="19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58071" y="595551"/>
            <a:ext cx="13114258" cy="1353741"/>
          </a:xfrm>
          <a:prstGeom prst="rect">
            <a:avLst/>
          </a:prstGeom>
          <a:noFill/>
          <a:ln/>
        </p:spPr>
        <p:txBody>
          <a:bodyPr wrap="square" lIns="0" tIns="0" rIns="0" bIns="0" rtlCol="0" anchor="t"/>
          <a:lstStyle/>
          <a:p>
            <a:pPr marL="0" indent="0">
              <a:lnSpc>
                <a:spcPts val="5300"/>
              </a:lnSpc>
              <a:buNone/>
            </a:pPr>
            <a:r>
              <a:rPr lang="en-US" sz="4450" b="1" dirty="0">
                <a:solidFill>
                  <a:srgbClr val="FFC000"/>
                </a:solidFill>
                <a:latin typeface="Times New Roman" panose="02020603050405020304" pitchFamily="18" charset="0"/>
                <a:cs typeface="Times New Roman" panose="02020603050405020304" pitchFamily="18" charset="0"/>
              </a:rPr>
              <a:t>Post-Transcriptional Regulation: Fine-Tuning Gene Expression</a:t>
            </a:r>
          </a:p>
        </p:txBody>
      </p:sp>
      <p:pic>
        <p:nvPicPr>
          <p:cNvPr id="3" name="Image 0" descr="preencoded.png"/>
          <p:cNvPicPr>
            <a:picLocks noChangeAspect="1"/>
          </p:cNvPicPr>
          <p:nvPr/>
        </p:nvPicPr>
        <p:blipFill>
          <a:blip r:embed="rId3"/>
          <a:stretch>
            <a:fillRect/>
          </a:stretch>
        </p:blipFill>
        <p:spPr>
          <a:xfrm>
            <a:off x="758071" y="2382441"/>
            <a:ext cx="4154805" cy="2567821"/>
          </a:xfrm>
          <a:prstGeom prst="rect">
            <a:avLst/>
          </a:prstGeom>
        </p:spPr>
      </p:pic>
      <p:sp>
        <p:nvSpPr>
          <p:cNvPr id="4" name="Text 1"/>
          <p:cNvSpPr/>
          <p:nvPr/>
        </p:nvSpPr>
        <p:spPr>
          <a:xfrm>
            <a:off x="758071" y="5221010"/>
            <a:ext cx="2727960" cy="338376"/>
          </a:xfrm>
          <a:prstGeom prst="rect">
            <a:avLst/>
          </a:prstGeom>
          <a:noFill/>
          <a:ln/>
        </p:spPr>
        <p:txBody>
          <a:bodyPr wrap="none" lIns="0" tIns="0" rIns="0" bIns="0" rtlCol="0" anchor="t"/>
          <a:lstStyle/>
          <a:p>
            <a:pPr marL="0" indent="0" algn="l">
              <a:lnSpc>
                <a:spcPts val="2650"/>
              </a:lnSpc>
              <a:buNone/>
            </a:pPr>
            <a:r>
              <a:rPr lang="en-US" sz="2100" dirty="0">
                <a:solidFill>
                  <a:srgbClr val="454240"/>
                </a:solidFill>
                <a:latin typeface="Libre Baskerville" pitchFamily="34" charset="0"/>
                <a:ea typeface="Libre Baskerville" pitchFamily="34" charset="-122"/>
                <a:cs typeface="Libre Baskerville" pitchFamily="34" charset="-120"/>
              </a:rPr>
              <a:t>Alternative Splicing</a:t>
            </a:r>
            <a:endParaRPr lang="en-US" sz="2100" dirty="0"/>
          </a:p>
        </p:txBody>
      </p:sp>
      <p:sp>
        <p:nvSpPr>
          <p:cNvPr id="5" name="Text 2"/>
          <p:cNvSpPr/>
          <p:nvPr/>
        </p:nvSpPr>
        <p:spPr>
          <a:xfrm>
            <a:off x="758071" y="5689282"/>
            <a:ext cx="4154805" cy="1732359"/>
          </a:xfrm>
          <a:prstGeom prst="rect">
            <a:avLst/>
          </a:prstGeom>
          <a:noFill/>
          <a:ln/>
        </p:spPr>
        <p:txBody>
          <a:bodyPr wrap="square" lIns="0" tIns="0" rIns="0" bIns="0" rtlCol="0" anchor="t"/>
          <a:lstStyle/>
          <a:p>
            <a:pPr marL="0" indent="0" algn="l">
              <a:lnSpc>
                <a:spcPts val="2700"/>
              </a:lnSpc>
              <a:buNone/>
            </a:pPr>
            <a:r>
              <a:rPr lang="en-US" sz="1700" dirty="0">
                <a:solidFill>
                  <a:srgbClr val="454240"/>
                </a:solidFill>
                <a:latin typeface="DM Sans" pitchFamily="34" charset="0"/>
                <a:ea typeface="DM Sans" pitchFamily="34" charset="-122"/>
                <a:cs typeface="DM Sans" pitchFamily="34" charset="-120"/>
              </a:rPr>
              <a:t>This process allows a single gene to produce multiple mRNA variants by selectively including or excluding exons, greatly increasing protein diversity from a limited number of genes.</a:t>
            </a:r>
            <a:endParaRPr lang="en-US" sz="1700" dirty="0"/>
          </a:p>
        </p:txBody>
      </p:sp>
      <p:pic>
        <p:nvPicPr>
          <p:cNvPr id="6" name="Image 1" descr="preencoded.png"/>
          <p:cNvPicPr>
            <a:picLocks noChangeAspect="1"/>
          </p:cNvPicPr>
          <p:nvPr/>
        </p:nvPicPr>
        <p:blipFill>
          <a:blip r:embed="rId4"/>
          <a:stretch>
            <a:fillRect/>
          </a:stretch>
        </p:blipFill>
        <p:spPr>
          <a:xfrm>
            <a:off x="5237678" y="2382441"/>
            <a:ext cx="4154924" cy="2567821"/>
          </a:xfrm>
          <a:prstGeom prst="rect">
            <a:avLst/>
          </a:prstGeom>
        </p:spPr>
      </p:pic>
      <p:sp>
        <p:nvSpPr>
          <p:cNvPr id="7" name="Text 3"/>
          <p:cNvSpPr/>
          <p:nvPr/>
        </p:nvSpPr>
        <p:spPr>
          <a:xfrm>
            <a:off x="5237678" y="5221010"/>
            <a:ext cx="2707481" cy="338376"/>
          </a:xfrm>
          <a:prstGeom prst="rect">
            <a:avLst/>
          </a:prstGeom>
          <a:noFill/>
          <a:ln/>
        </p:spPr>
        <p:txBody>
          <a:bodyPr wrap="none" lIns="0" tIns="0" rIns="0" bIns="0" rtlCol="0" anchor="t"/>
          <a:lstStyle/>
          <a:p>
            <a:pPr marL="0" indent="0" algn="l">
              <a:lnSpc>
                <a:spcPts val="2650"/>
              </a:lnSpc>
              <a:buNone/>
            </a:pPr>
            <a:r>
              <a:rPr lang="en-US" sz="2100" dirty="0">
                <a:solidFill>
                  <a:srgbClr val="454240"/>
                </a:solidFill>
                <a:latin typeface="Libre Baskerville" pitchFamily="34" charset="0"/>
                <a:ea typeface="Libre Baskerville" pitchFamily="34" charset="-122"/>
                <a:cs typeface="Libre Baskerville" pitchFamily="34" charset="-120"/>
              </a:rPr>
              <a:t>mRNA Stability</a:t>
            </a:r>
            <a:endParaRPr lang="en-US" sz="2100" dirty="0"/>
          </a:p>
        </p:txBody>
      </p:sp>
      <p:sp>
        <p:nvSpPr>
          <p:cNvPr id="8" name="Text 4"/>
          <p:cNvSpPr/>
          <p:nvPr/>
        </p:nvSpPr>
        <p:spPr>
          <a:xfrm>
            <a:off x="5237678" y="5689282"/>
            <a:ext cx="4154924" cy="1732359"/>
          </a:xfrm>
          <a:prstGeom prst="rect">
            <a:avLst/>
          </a:prstGeom>
          <a:noFill/>
          <a:ln/>
        </p:spPr>
        <p:txBody>
          <a:bodyPr wrap="square" lIns="0" tIns="0" rIns="0" bIns="0" rtlCol="0" anchor="t"/>
          <a:lstStyle/>
          <a:p>
            <a:pPr marL="0" indent="0" algn="l">
              <a:lnSpc>
                <a:spcPts val="2700"/>
              </a:lnSpc>
              <a:buNone/>
            </a:pPr>
            <a:r>
              <a:rPr lang="en-US" sz="1700" dirty="0">
                <a:solidFill>
                  <a:srgbClr val="454240"/>
                </a:solidFill>
                <a:latin typeface="DM Sans" pitchFamily="34" charset="0"/>
                <a:ea typeface="DM Sans" pitchFamily="34" charset="-122"/>
                <a:cs typeface="DM Sans" pitchFamily="34" charset="-120"/>
              </a:rPr>
              <a:t>The half-life of mRNA molecules can be regulated through the action of ribonucleases and stabilizing factors, controlling the duration of gene expression.</a:t>
            </a:r>
            <a:endParaRPr lang="en-US" sz="1700" dirty="0"/>
          </a:p>
        </p:txBody>
      </p:sp>
      <p:pic>
        <p:nvPicPr>
          <p:cNvPr id="9" name="Image 2" descr="preencoded.png"/>
          <p:cNvPicPr>
            <a:picLocks noChangeAspect="1"/>
          </p:cNvPicPr>
          <p:nvPr/>
        </p:nvPicPr>
        <p:blipFill>
          <a:blip r:embed="rId5"/>
          <a:stretch>
            <a:fillRect/>
          </a:stretch>
        </p:blipFill>
        <p:spPr>
          <a:xfrm>
            <a:off x="9717405" y="2382441"/>
            <a:ext cx="4154924" cy="2567821"/>
          </a:xfrm>
          <a:prstGeom prst="rect">
            <a:avLst/>
          </a:prstGeom>
        </p:spPr>
      </p:pic>
      <p:sp>
        <p:nvSpPr>
          <p:cNvPr id="10" name="Text 5"/>
          <p:cNvSpPr/>
          <p:nvPr/>
        </p:nvSpPr>
        <p:spPr>
          <a:xfrm>
            <a:off x="9717405" y="5221010"/>
            <a:ext cx="3058954" cy="338376"/>
          </a:xfrm>
          <a:prstGeom prst="rect">
            <a:avLst/>
          </a:prstGeom>
          <a:noFill/>
          <a:ln/>
        </p:spPr>
        <p:txBody>
          <a:bodyPr wrap="none" lIns="0" tIns="0" rIns="0" bIns="0" rtlCol="0" anchor="t"/>
          <a:lstStyle/>
          <a:p>
            <a:pPr marL="0" indent="0" algn="l">
              <a:lnSpc>
                <a:spcPts val="2650"/>
              </a:lnSpc>
              <a:buNone/>
            </a:pPr>
            <a:r>
              <a:rPr lang="en-US" sz="2100" dirty="0">
                <a:solidFill>
                  <a:srgbClr val="454240"/>
                </a:solidFill>
                <a:latin typeface="Libre Baskerville" pitchFamily="34" charset="0"/>
                <a:ea typeface="Libre Baskerville" pitchFamily="34" charset="-122"/>
                <a:cs typeface="Libre Baskerville" pitchFamily="34" charset="-120"/>
              </a:rPr>
              <a:t>microRNA Regulation</a:t>
            </a:r>
            <a:endParaRPr lang="en-US" sz="2100" dirty="0"/>
          </a:p>
        </p:txBody>
      </p:sp>
      <p:sp>
        <p:nvSpPr>
          <p:cNvPr id="11" name="Text 6"/>
          <p:cNvSpPr/>
          <p:nvPr/>
        </p:nvSpPr>
        <p:spPr>
          <a:xfrm>
            <a:off x="9717405" y="5689282"/>
            <a:ext cx="4154924" cy="2078831"/>
          </a:xfrm>
          <a:prstGeom prst="rect">
            <a:avLst/>
          </a:prstGeom>
          <a:noFill/>
          <a:ln/>
        </p:spPr>
        <p:txBody>
          <a:bodyPr wrap="square" lIns="0" tIns="0" rIns="0" bIns="0" rtlCol="0" anchor="t"/>
          <a:lstStyle/>
          <a:p>
            <a:pPr marL="0" indent="0" algn="l">
              <a:lnSpc>
                <a:spcPts val="2700"/>
              </a:lnSpc>
              <a:buNone/>
            </a:pPr>
            <a:r>
              <a:rPr lang="en-US" sz="1700" dirty="0">
                <a:solidFill>
                  <a:srgbClr val="454240"/>
                </a:solidFill>
                <a:latin typeface="DM Sans" pitchFamily="34" charset="0"/>
                <a:ea typeface="DM Sans" pitchFamily="34" charset="-122"/>
                <a:cs typeface="DM Sans" pitchFamily="34" charset="-120"/>
              </a:rPr>
              <a:t>Small non-coding RNAs can bind to complementary sequences in mRNA, typically leading to translation repression or mRNA degradation, providing an additional layer of gene expression control.</a:t>
            </a:r>
            <a:endParaRPr lang="en-US" sz="1700" dirty="0"/>
          </a:p>
        </p:txBody>
      </p:sp>
      <p:sp>
        <p:nvSpPr>
          <p:cNvPr id="12" name="ZoneTexte 11">
            <a:extLst>
              <a:ext uri="{FF2B5EF4-FFF2-40B4-BE49-F238E27FC236}">
                <a16:creationId xmlns:a16="http://schemas.microsoft.com/office/drawing/2014/main" id="{CD356CA4-120F-4A75-0011-51B2164AE2BD}"/>
              </a:ext>
            </a:extLst>
          </p:cNvPr>
          <p:cNvSpPr txBox="1"/>
          <p:nvPr/>
        </p:nvSpPr>
        <p:spPr>
          <a:xfrm>
            <a:off x="0" y="7768113"/>
            <a:ext cx="14630400" cy="570754"/>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pic>
        <p:nvPicPr>
          <p:cNvPr id="3" name="Image 1" descr="preencoded.png"/>
          <p:cNvPicPr>
            <a:picLocks noChangeAspect="1"/>
          </p:cNvPicPr>
          <p:nvPr/>
        </p:nvPicPr>
        <p:blipFill>
          <a:blip r:embed="rId4"/>
          <a:stretch>
            <a:fillRect/>
          </a:stretch>
        </p:blipFill>
        <p:spPr>
          <a:xfrm>
            <a:off x="9385340" y="1484243"/>
            <a:ext cx="5003602" cy="6147664"/>
          </a:xfrm>
          <a:prstGeom prst="rect">
            <a:avLst/>
          </a:prstGeom>
        </p:spPr>
      </p:pic>
      <p:sp>
        <p:nvSpPr>
          <p:cNvPr id="4" name="Text 0"/>
          <p:cNvSpPr/>
          <p:nvPr/>
        </p:nvSpPr>
        <p:spPr>
          <a:xfrm>
            <a:off x="675799" y="597575"/>
            <a:ext cx="11304166" cy="1206818"/>
          </a:xfrm>
          <a:prstGeom prst="rect">
            <a:avLst/>
          </a:prstGeom>
          <a:noFill/>
          <a:ln/>
        </p:spPr>
        <p:txBody>
          <a:bodyPr wrap="square" lIns="0" tIns="0" rIns="0" bIns="0" rtlCol="0" anchor="t"/>
          <a:lstStyle/>
          <a:p>
            <a:pPr marL="0" indent="0">
              <a:lnSpc>
                <a:spcPts val="4750"/>
              </a:lnSpc>
              <a:buNone/>
            </a:pPr>
            <a:r>
              <a:rPr lang="en-US" sz="3800" b="1" dirty="0">
                <a:solidFill>
                  <a:schemeClr val="bg1"/>
                </a:solidFill>
                <a:latin typeface="Times New Roman" panose="02020603050405020304" pitchFamily="18" charset="0"/>
                <a:ea typeface="Libre Baskerville" pitchFamily="34" charset="-122"/>
                <a:cs typeface="Times New Roman" panose="02020603050405020304" pitchFamily="18" charset="0"/>
              </a:rPr>
              <a:t>Defining Genes: The Building Blocks of Life</a:t>
            </a:r>
            <a:endParaRPr lang="en-US" sz="3800" b="1" dirty="0">
              <a:solidFill>
                <a:schemeClr val="bg1"/>
              </a:solidFill>
              <a:latin typeface="Times New Roman" panose="02020603050405020304" pitchFamily="18" charset="0"/>
              <a:cs typeface="Times New Roman" panose="02020603050405020304" pitchFamily="18" charset="0"/>
            </a:endParaRPr>
          </a:p>
        </p:txBody>
      </p:sp>
      <p:sp>
        <p:nvSpPr>
          <p:cNvPr id="5" name="Shape 1"/>
          <p:cNvSpPr/>
          <p:nvPr/>
        </p:nvSpPr>
        <p:spPr>
          <a:xfrm>
            <a:off x="675799" y="2093952"/>
            <a:ext cx="3799761" cy="2981444"/>
          </a:xfrm>
          <a:prstGeom prst="roundRect">
            <a:avLst>
              <a:gd name="adj" fmla="val 2720"/>
            </a:avLst>
          </a:prstGeom>
          <a:solidFill>
            <a:srgbClr val="F7EDD4"/>
          </a:solidFill>
          <a:ln w="7620">
            <a:solidFill>
              <a:srgbClr val="DDD3BA"/>
            </a:solidFill>
            <a:prstDash val="solid"/>
          </a:ln>
        </p:spPr>
      </p:sp>
      <p:sp>
        <p:nvSpPr>
          <p:cNvPr id="6" name="Text 2"/>
          <p:cNvSpPr/>
          <p:nvPr/>
        </p:nvSpPr>
        <p:spPr>
          <a:xfrm>
            <a:off x="876419" y="2294573"/>
            <a:ext cx="2413754" cy="301585"/>
          </a:xfrm>
          <a:prstGeom prst="rect">
            <a:avLst/>
          </a:prstGeom>
          <a:noFill/>
          <a:ln/>
        </p:spPr>
        <p:txBody>
          <a:bodyPr wrap="none" lIns="0" tIns="0" rIns="0" bIns="0" rtlCol="0" anchor="t"/>
          <a:lstStyle/>
          <a:p>
            <a:pPr marL="0" indent="0">
              <a:lnSpc>
                <a:spcPts val="2350"/>
              </a:lnSpc>
              <a:buNone/>
            </a:pPr>
            <a:r>
              <a:rPr lang="en-US" sz="1900" dirty="0">
                <a:solidFill>
                  <a:srgbClr val="454240"/>
                </a:solidFill>
                <a:latin typeface="Libre Baskerville" pitchFamily="34" charset="0"/>
                <a:ea typeface="Libre Baskerville" pitchFamily="34" charset="-122"/>
                <a:cs typeface="Libre Baskerville" pitchFamily="34" charset="-120"/>
              </a:rPr>
              <a:t>Genetic Units</a:t>
            </a:r>
            <a:endParaRPr lang="en-US" sz="1900" dirty="0"/>
          </a:p>
        </p:txBody>
      </p:sp>
      <p:sp>
        <p:nvSpPr>
          <p:cNvPr id="7" name="Text 3"/>
          <p:cNvSpPr/>
          <p:nvPr/>
        </p:nvSpPr>
        <p:spPr>
          <a:xfrm>
            <a:off x="876419" y="2712006"/>
            <a:ext cx="3398520" cy="2162770"/>
          </a:xfrm>
          <a:prstGeom prst="rect">
            <a:avLst/>
          </a:prstGeom>
          <a:noFill/>
          <a:ln/>
        </p:spPr>
        <p:txBody>
          <a:bodyPr wrap="square" lIns="0" tIns="0" rIns="0" bIns="0" rtlCol="0" anchor="t"/>
          <a:lstStyle/>
          <a:p>
            <a:pPr marL="0" indent="0">
              <a:lnSpc>
                <a:spcPts val="2400"/>
              </a:lnSpc>
              <a:buNone/>
            </a:pPr>
            <a:r>
              <a:rPr lang="en-US" sz="1500" dirty="0">
                <a:solidFill>
                  <a:srgbClr val="454240"/>
                </a:solidFill>
                <a:latin typeface="DM Sans" pitchFamily="34" charset="0"/>
                <a:ea typeface="DM Sans" pitchFamily="34" charset="-122"/>
                <a:cs typeface="DM Sans" pitchFamily="34" charset="-120"/>
              </a:rPr>
              <a:t>Genes are distinct segments of DNA that encode instructions for producing specific proteins or functional RNA molecules. They serve as the fundamental units of heredity, passing traits from parents to offspring.</a:t>
            </a:r>
            <a:endParaRPr lang="en-US" sz="1500" dirty="0"/>
          </a:p>
        </p:txBody>
      </p:sp>
      <p:sp>
        <p:nvSpPr>
          <p:cNvPr id="8" name="Shape 4"/>
          <p:cNvSpPr/>
          <p:nvPr/>
        </p:nvSpPr>
        <p:spPr>
          <a:xfrm>
            <a:off x="4668560" y="2093952"/>
            <a:ext cx="3799761" cy="2981444"/>
          </a:xfrm>
          <a:prstGeom prst="roundRect">
            <a:avLst>
              <a:gd name="adj" fmla="val 2720"/>
            </a:avLst>
          </a:prstGeom>
          <a:solidFill>
            <a:srgbClr val="F7EDD4"/>
          </a:solidFill>
          <a:ln w="7620">
            <a:solidFill>
              <a:srgbClr val="DDD3BA"/>
            </a:solidFill>
            <a:prstDash val="solid"/>
          </a:ln>
        </p:spPr>
      </p:sp>
      <p:sp>
        <p:nvSpPr>
          <p:cNvPr id="9" name="Text 5"/>
          <p:cNvSpPr/>
          <p:nvPr/>
        </p:nvSpPr>
        <p:spPr>
          <a:xfrm>
            <a:off x="4869180" y="2294573"/>
            <a:ext cx="2903577" cy="301585"/>
          </a:xfrm>
          <a:prstGeom prst="rect">
            <a:avLst/>
          </a:prstGeom>
          <a:noFill/>
          <a:ln/>
        </p:spPr>
        <p:txBody>
          <a:bodyPr wrap="none" lIns="0" tIns="0" rIns="0" bIns="0" rtlCol="0" anchor="t"/>
          <a:lstStyle/>
          <a:p>
            <a:pPr marL="0" indent="0">
              <a:lnSpc>
                <a:spcPts val="2350"/>
              </a:lnSpc>
              <a:buNone/>
            </a:pPr>
            <a:r>
              <a:rPr lang="en-US" sz="1900" dirty="0">
                <a:solidFill>
                  <a:srgbClr val="454240"/>
                </a:solidFill>
                <a:latin typeface="Libre Baskerville" pitchFamily="34" charset="0"/>
                <a:ea typeface="Libre Baskerville" pitchFamily="34" charset="-122"/>
                <a:cs typeface="Libre Baskerville" pitchFamily="34" charset="-120"/>
              </a:rPr>
              <a:t>Structural Components</a:t>
            </a:r>
            <a:endParaRPr lang="en-US" sz="1900" dirty="0"/>
          </a:p>
        </p:txBody>
      </p:sp>
      <p:sp>
        <p:nvSpPr>
          <p:cNvPr id="10" name="Text 6"/>
          <p:cNvSpPr/>
          <p:nvPr/>
        </p:nvSpPr>
        <p:spPr>
          <a:xfrm>
            <a:off x="4869180" y="2712006"/>
            <a:ext cx="3398520" cy="1853803"/>
          </a:xfrm>
          <a:prstGeom prst="rect">
            <a:avLst/>
          </a:prstGeom>
          <a:noFill/>
          <a:ln/>
        </p:spPr>
        <p:txBody>
          <a:bodyPr wrap="square" lIns="0" tIns="0" rIns="0" bIns="0" rtlCol="0" anchor="t"/>
          <a:lstStyle/>
          <a:p>
            <a:pPr marL="0" indent="0">
              <a:lnSpc>
                <a:spcPts val="2400"/>
              </a:lnSpc>
              <a:buNone/>
            </a:pPr>
            <a:r>
              <a:rPr lang="en-US" sz="1500" dirty="0">
                <a:solidFill>
                  <a:srgbClr val="454240"/>
                </a:solidFill>
                <a:latin typeface="DM Sans" pitchFamily="34" charset="0"/>
                <a:ea typeface="DM Sans" pitchFamily="34" charset="-122"/>
                <a:cs typeface="DM Sans" pitchFamily="34" charset="-120"/>
              </a:rPr>
              <a:t>Genes consist of coding regions (exons) and non-coding regions (introns). Exons contain the information for protein synthesis, while introns are removed during RNA processing.</a:t>
            </a:r>
            <a:endParaRPr lang="en-US" sz="1500" dirty="0"/>
          </a:p>
        </p:txBody>
      </p:sp>
      <p:sp>
        <p:nvSpPr>
          <p:cNvPr id="11" name="Shape 7"/>
          <p:cNvSpPr/>
          <p:nvPr/>
        </p:nvSpPr>
        <p:spPr>
          <a:xfrm>
            <a:off x="675799" y="5268397"/>
            <a:ext cx="3799761" cy="2363510"/>
          </a:xfrm>
          <a:prstGeom prst="roundRect">
            <a:avLst>
              <a:gd name="adj" fmla="val 3431"/>
            </a:avLst>
          </a:prstGeom>
          <a:solidFill>
            <a:srgbClr val="F7EDD4"/>
          </a:solidFill>
          <a:ln w="7620">
            <a:solidFill>
              <a:srgbClr val="DDD3BA"/>
            </a:solidFill>
            <a:prstDash val="solid"/>
          </a:ln>
        </p:spPr>
      </p:sp>
      <p:sp>
        <p:nvSpPr>
          <p:cNvPr id="12" name="Text 8"/>
          <p:cNvSpPr/>
          <p:nvPr/>
        </p:nvSpPr>
        <p:spPr>
          <a:xfrm>
            <a:off x="876419" y="5469017"/>
            <a:ext cx="2580680" cy="301585"/>
          </a:xfrm>
          <a:prstGeom prst="rect">
            <a:avLst/>
          </a:prstGeom>
          <a:noFill/>
          <a:ln/>
        </p:spPr>
        <p:txBody>
          <a:bodyPr wrap="none" lIns="0" tIns="0" rIns="0" bIns="0" rtlCol="0" anchor="t"/>
          <a:lstStyle/>
          <a:p>
            <a:pPr marL="0" indent="0">
              <a:lnSpc>
                <a:spcPts val="2350"/>
              </a:lnSpc>
              <a:buNone/>
            </a:pPr>
            <a:r>
              <a:rPr lang="en-US" sz="1900" dirty="0">
                <a:solidFill>
                  <a:srgbClr val="454240"/>
                </a:solidFill>
                <a:latin typeface="Libre Baskerville" pitchFamily="34" charset="0"/>
                <a:ea typeface="Libre Baskerville" pitchFamily="34" charset="-122"/>
                <a:cs typeface="Libre Baskerville" pitchFamily="34" charset="-120"/>
              </a:rPr>
              <a:t>Regulatory Elements</a:t>
            </a:r>
            <a:endParaRPr lang="en-US" sz="1900" dirty="0"/>
          </a:p>
        </p:txBody>
      </p:sp>
      <p:sp>
        <p:nvSpPr>
          <p:cNvPr id="13" name="Text 9"/>
          <p:cNvSpPr/>
          <p:nvPr/>
        </p:nvSpPr>
        <p:spPr>
          <a:xfrm>
            <a:off x="876419" y="5886450"/>
            <a:ext cx="3398520" cy="1544836"/>
          </a:xfrm>
          <a:prstGeom prst="rect">
            <a:avLst/>
          </a:prstGeom>
          <a:noFill/>
          <a:ln/>
        </p:spPr>
        <p:txBody>
          <a:bodyPr wrap="square" lIns="0" tIns="0" rIns="0" bIns="0" rtlCol="0" anchor="t"/>
          <a:lstStyle/>
          <a:p>
            <a:pPr marL="0" indent="0">
              <a:lnSpc>
                <a:spcPts val="2400"/>
              </a:lnSpc>
              <a:buNone/>
            </a:pPr>
            <a:r>
              <a:rPr lang="en-US" sz="1500" dirty="0">
                <a:solidFill>
                  <a:srgbClr val="454240"/>
                </a:solidFill>
                <a:latin typeface="DM Sans" pitchFamily="34" charset="0"/>
                <a:ea typeface="DM Sans" pitchFamily="34" charset="-122"/>
                <a:cs typeface="DM Sans" pitchFamily="34" charset="-120"/>
              </a:rPr>
              <a:t>Genes include regulatory sequences such as promoters and enhancers, which control when and where the gene is expressed. These elements play a crucial role in gene regulation.</a:t>
            </a:r>
            <a:endParaRPr lang="en-US" sz="1500" dirty="0"/>
          </a:p>
        </p:txBody>
      </p:sp>
      <p:sp>
        <p:nvSpPr>
          <p:cNvPr id="14" name="Shape 10"/>
          <p:cNvSpPr/>
          <p:nvPr/>
        </p:nvSpPr>
        <p:spPr>
          <a:xfrm>
            <a:off x="4668560" y="5268397"/>
            <a:ext cx="3799761" cy="2363510"/>
          </a:xfrm>
          <a:prstGeom prst="roundRect">
            <a:avLst>
              <a:gd name="adj" fmla="val 3431"/>
            </a:avLst>
          </a:prstGeom>
          <a:solidFill>
            <a:srgbClr val="F7EDD4"/>
          </a:solidFill>
          <a:ln w="7620">
            <a:solidFill>
              <a:srgbClr val="DDD3BA"/>
            </a:solidFill>
            <a:prstDash val="solid"/>
          </a:ln>
        </p:spPr>
      </p:sp>
      <p:sp>
        <p:nvSpPr>
          <p:cNvPr id="15" name="Text 11"/>
          <p:cNvSpPr/>
          <p:nvPr/>
        </p:nvSpPr>
        <p:spPr>
          <a:xfrm>
            <a:off x="4869180" y="5469017"/>
            <a:ext cx="2413754" cy="301585"/>
          </a:xfrm>
          <a:prstGeom prst="rect">
            <a:avLst/>
          </a:prstGeom>
          <a:noFill/>
          <a:ln/>
        </p:spPr>
        <p:txBody>
          <a:bodyPr wrap="none" lIns="0" tIns="0" rIns="0" bIns="0" rtlCol="0" anchor="t"/>
          <a:lstStyle/>
          <a:p>
            <a:pPr marL="0" indent="0">
              <a:lnSpc>
                <a:spcPts val="2350"/>
              </a:lnSpc>
              <a:buNone/>
            </a:pPr>
            <a:r>
              <a:rPr lang="en-US" sz="1900" dirty="0">
                <a:solidFill>
                  <a:srgbClr val="454240"/>
                </a:solidFill>
                <a:latin typeface="Libre Baskerville" pitchFamily="34" charset="0"/>
                <a:ea typeface="Libre Baskerville" pitchFamily="34" charset="-122"/>
                <a:cs typeface="Libre Baskerville" pitchFamily="34" charset="-120"/>
              </a:rPr>
              <a:t>Variability</a:t>
            </a:r>
            <a:endParaRPr lang="en-US" sz="1900" dirty="0"/>
          </a:p>
        </p:txBody>
      </p:sp>
      <p:sp>
        <p:nvSpPr>
          <p:cNvPr id="16" name="Text 12"/>
          <p:cNvSpPr/>
          <p:nvPr/>
        </p:nvSpPr>
        <p:spPr>
          <a:xfrm>
            <a:off x="4869180" y="5886450"/>
            <a:ext cx="3398520" cy="1544836"/>
          </a:xfrm>
          <a:prstGeom prst="rect">
            <a:avLst/>
          </a:prstGeom>
          <a:noFill/>
          <a:ln/>
        </p:spPr>
        <p:txBody>
          <a:bodyPr wrap="square" lIns="0" tIns="0" rIns="0" bIns="0" rtlCol="0" anchor="t"/>
          <a:lstStyle/>
          <a:p>
            <a:pPr marL="0" indent="0">
              <a:lnSpc>
                <a:spcPts val="2400"/>
              </a:lnSpc>
              <a:buNone/>
            </a:pPr>
            <a:r>
              <a:rPr lang="en-US" sz="1500" dirty="0">
                <a:solidFill>
                  <a:srgbClr val="454240"/>
                </a:solidFill>
                <a:latin typeface="DM Sans" pitchFamily="34" charset="0"/>
                <a:ea typeface="DM Sans" pitchFamily="34" charset="-122"/>
                <a:cs typeface="DM Sans" pitchFamily="34" charset="-120"/>
              </a:rPr>
              <a:t>Genes can exist in different forms called alleles, which contribute to genetic diversity within populations. This variability is essential for evolution and adaptation.</a:t>
            </a:r>
            <a:endParaRPr lang="en-US" sz="15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807362" y="1514682"/>
            <a:ext cx="13042821" cy="1417558"/>
          </a:xfrm>
          <a:prstGeom prst="rect">
            <a:avLst/>
          </a:prstGeom>
          <a:noFill/>
          <a:ln/>
        </p:spPr>
        <p:txBody>
          <a:bodyPr wrap="square" lIns="0" tIns="0" rIns="0" bIns="0" rtlCol="0" anchor="t"/>
          <a:lstStyle/>
          <a:p>
            <a:pPr marL="0" indent="0">
              <a:lnSpc>
                <a:spcPts val="5550"/>
              </a:lnSpc>
              <a:buNone/>
            </a:pPr>
            <a:r>
              <a:rPr lang="en-US" sz="4450" b="1" dirty="0">
                <a:solidFill>
                  <a:srgbClr val="FFC000"/>
                </a:solidFill>
                <a:latin typeface="Times New Roman" panose="02020603050405020304" pitchFamily="18" charset="0"/>
                <a:ea typeface="Libre Baskerville" pitchFamily="34" charset="-122"/>
                <a:cs typeface="Times New Roman" panose="02020603050405020304" pitchFamily="18" charset="0"/>
              </a:rPr>
              <a:t>DNA Structure and Function:</a:t>
            </a:r>
            <a:endParaRPr lang="en-US" sz="4450" b="1" dirty="0">
              <a:solidFill>
                <a:srgbClr val="FFC000"/>
              </a:solidFill>
              <a:latin typeface="Times New Roman" panose="02020603050405020304" pitchFamily="18" charset="0"/>
              <a:cs typeface="Times New Roman" panose="02020603050405020304" pitchFamily="18" charset="0"/>
            </a:endParaRPr>
          </a:p>
        </p:txBody>
      </p:sp>
      <p:sp>
        <p:nvSpPr>
          <p:cNvPr id="3" name="Text 1"/>
          <p:cNvSpPr/>
          <p:nvPr/>
        </p:nvSpPr>
        <p:spPr>
          <a:xfrm>
            <a:off x="793790" y="3444240"/>
            <a:ext cx="2835235" cy="354330"/>
          </a:xfrm>
          <a:prstGeom prst="rect">
            <a:avLst/>
          </a:prstGeom>
          <a:noFill/>
          <a:ln/>
        </p:spPr>
        <p:txBody>
          <a:bodyPr wrap="none" lIns="0" tIns="0" rIns="0" bIns="0" rtlCol="0" anchor="t"/>
          <a:lstStyle/>
          <a:p>
            <a:pPr marL="0" indent="0">
              <a:lnSpc>
                <a:spcPts val="2750"/>
              </a:lnSpc>
              <a:buNone/>
            </a:pPr>
            <a:r>
              <a:rPr lang="en-US" sz="2200" dirty="0">
                <a:solidFill>
                  <a:srgbClr val="5C4E3D"/>
                </a:solidFill>
                <a:latin typeface="Libre Baskerville" pitchFamily="34" charset="0"/>
                <a:ea typeface="Libre Baskerville" pitchFamily="34" charset="-122"/>
                <a:cs typeface="Libre Baskerville" pitchFamily="34" charset="-120"/>
              </a:rPr>
              <a:t>Structure</a:t>
            </a:r>
            <a:endParaRPr lang="en-US" sz="2200" dirty="0"/>
          </a:p>
        </p:txBody>
      </p:sp>
      <p:sp>
        <p:nvSpPr>
          <p:cNvPr id="4" name="Text 2"/>
          <p:cNvSpPr/>
          <p:nvPr/>
        </p:nvSpPr>
        <p:spPr>
          <a:xfrm>
            <a:off x="793790" y="4025384"/>
            <a:ext cx="3978116" cy="2540318"/>
          </a:xfrm>
          <a:prstGeom prst="rect">
            <a:avLst/>
          </a:prstGeom>
          <a:noFill/>
          <a:ln/>
        </p:spPr>
        <p:txBody>
          <a:bodyPr wrap="square" lIns="0" tIns="0" rIns="0" bIns="0" rtlCol="0" anchor="t"/>
          <a:lstStyle/>
          <a:p>
            <a:pPr marL="0" indent="0">
              <a:lnSpc>
                <a:spcPts val="2850"/>
              </a:lnSpc>
              <a:buNone/>
            </a:pPr>
            <a:r>
              <a:rPr lang="en-US" sz="1750" dirty="0">
                <a:solidFill>
                  <a:srgbClr val="454240"/>
                </a:solidFill>
                <a:latin typeface="DM Sans" pitchFamily="34" charset="0"/>
                <a:ea typeface="DM Sans" pitchFamily="34" charset="-122"/>
                <a:cs typeface="DM Sans" pitchFamily="34" charset="-120"/>
              </a:rPr>
              <a:t>DNA (Deoxyribonucleic Acid) is a double-stranded helix composed of nucleotides. Each nucleotide consists of a sugar (deoxyribose), a phosphate group, and one of four nitrogenous bases: adenine (A), thymine (T), guanine (G), or cytosine (C).</a:t>
            </a:r>
            <a:endParaRPr lang="en-US" sz="1750" dirty="0"/>
          </a:p>
        </p:txBody>
      </p:sp>
      <p:sp>
        <p:nvSpPr>
          <p:cNvPr id="5" name="Text 3"/>
          <p:cNvSpPr/>
          <p:nvPr/>
        </p:nvSpPr>
        <p:spPr>
          <a:xfrm>
            <a:off x="5332928" y="3444240"/>
            <a:ext cx="2835235" cy="354330"/>
          </a:xfrm>
          <a:prstGeom prst="rect">
            <a:avLst/>
          </a:prstGeom>
          <a:noFill/>
          <a:ln/>
        </p:spPr>
        <p:txBody>
          <a:bodyPr wrap="none" lIns="0" tIns="0" rIns="0" bIns="0" rtlCol="0" anchor="t"/>
          <a:lstStyle/>
          <a:p>
            <a:pPr marL="0" indent="0">
              <a:lnSpc>
                <a:spcPts val="2750"/>
              </a:lnSpc>
              <a:buNone/>
            </a:pPr>
            <a:r>
              <a:rPr lang="en-US" sz="2200" dirty="0">
                <a:solidFill>
                  <a:srgbClr val="5C4E3D"/>
                </a:solidFill>
                <a:latin typeface="Libre Baskerville" pitchFamily="34" charset="0"/>
                <a:ea typeface="Libre Baskerville" pitchFamily="34" charset="-122"/>
                <a:cs typeface="Libre Baskerville" pitchFamily="34" charset="-120"/>
              </a:rPr>
              <a:t>Base Pairing</a:t>
            </a:r>
            <a:endParaRPr lang="en-US" sz="2200" dirty="0"/>
          </a:p>
        </p:txBody>
      </p:sp>
      <p:sp>
        <p:nvSpPr>
          <p:cNvPr id="6" name="Text 4"/>
          <p:cNvSpPr/>
          <p:nvPr/>
        </p:nvSpPr>
        <p:spPr>
          <a:xfrm>
            <a:off x="5332928" y="4025384"/>
            <a:ext cx="3978116" cy="2177415"/>
          </a:xfrm>
          <a:prstGeom prst="rect">
            <a:avLst/>
          </a:prstGeom>
          <a:noFill/>
          <a:ln/>
        </p:spPr>
        <p:txBody>
          <a:bodyPr wrap="square" lIns="0" tIns="0" rIns="0" bIns="0" rtlCol="0" anchor="t"/>
          <a:lstStyle/>
          <a:p>
            <a:pPr marL="0" indent="0">
              <a:lnSpc>
                <a:spcPts val="2850"/>
              </a:lnSpc>
              <a:buNone/>
            </a:pPr>
            <a:r>
              <a:rPr lang="en-US" sz="1750" dirty="0">
                <a:solidFill>
                  <a:srgbClr val="454240"/>
                </a:solidFill>
                <a:latin typeface="DM Sans" pitchFamily="34" charset="0"/>
                <a:ea typeface="DM Sans" pitchFamily="34" charset="-122"/>
                <a:cs typeface="DM Sans" pitchFamily="34" charset="-120"/>
              </a:rPr>
              <a:t>The two strands of DNA are held together by hydrogen bonds between complementary base pairs: A pairs with T, and G pairs with C. This specific base pairing is crucial for DNA replication and transcription.</a:t>
            </a:r>
            <a:endParaRPr lang="en-US" sz="1750" dirty="0"/>
          </a:p>
        </p:txBody>
      </p:sp>
      <p:sp>
        <p:nvSpPr>
          <p:cNvPr id="7" name="Text 5"/>
          <p:cNvSpPr/>
          <p:nvPr/>
        </p:nvSpPr>
        <p:spPr>
          <a:xfrm>
            <a:off x="9872067" y="3444240"/>
            <a:ext cx="2835235" cy="354330"/>
          </a:xfrm>
          <a:prstGeom prst="rect">
            <a:avLst/>
          </a:prstGeom>
          <a:noFill/>
          <a:ln/>
        </p:spPr>
        <p:txBody>
          <a:bodyPr wrap="none" lIns="0" tIns="0" rIns="0" bIns="0" rtlCol="0" anchor="t"/>
          <a:lstStyle/>
          <a:p>
            <a:pPr marL="0" indent="0">
              <a:lnSpc>
                <a:spcPts val="2750"/>
              </a:lnSpc>
              <a:buNone/>
            </a:pPr>
            <a:r>
              <a:rPr lang="en-US" sz="2200" dirty="0">
                <a:solidFill>
                  <a:srgbClr val="5C4E3D"/>
                </a:solidFill>
                <a:latin typeface="Libre Baskerville" pitchFamily="34" charset="0"/>
                <a:ea typeface="Libre Baskerville" pitchFamily="34" charset="-122"/>
                <a:cs typeface="Libre Baskerville" pitchFamily="34" charset="-120"/>
              </a:rPr>
              <a:t>Function</a:t>
            </a:r>
            <a:endParaRPr lang="en-US" sz="2200" dirty="0"/>
          </a:p>
        </p:txBody>
      </p:sp>
      <p:sp>
        <p:nvSpPr>
          <p:cNvPr id="8" name="Text 6"/>
          <p:cNvSpPr/>
          <p:nvPr/>
        </p:nvSpPr>
        <p:spPr>
          <a:xfrm>
            <a:off x="9872067" y="4025384"/>
            <a:ext cx="3978116" cy="2177415"/>
          </a:xfrm>
          <a:prstGeom prst="rect">
            <a:avLst/>
          </a:prstGeom>
          <a:noFill/>
          <a:ln/>
        </p:spPr>
        <p:txBody>
          <a:bodyPr wrap="square" lIns="0" tIns="0" rIns="0" bIns="0" rtlCol="0" anchor="t"/>
          <a:lstStyle/>
          <a:p>
            <a:pPr marL="0" indent="0">
              <a:lnSpc>
                <a:spcPts val="2850"/>
              </a:lnSpc>
              <a:buNone/>
            </a:pPr>
            <a:r>
              <a:rPr lang="en-US" sz="1750" dirty="0">
                <a:solidFill>
                  <a:srgbClr val="454240"/>
                </a:solidFill>
                <a:latin typeface="DM Sans" pitchFamily="34" charset="0"/>
                <a:ea typeface="DM Sans" pitchFamily="34" charset="-122"/>
                <a:cs typeface="DM Sans" pitchFamily="34" charset="-120"/>
              </a:rPr>
              <a:t>DNA serves as the repository of genetic information, encoding the instructions for all cellular processes. It undergoes replication during cell division, ensuring the transmission of genetic material to daughter cells.</a:t>
            </a:r>
            <a:endParaRPr lang="en-US" sz="1750" dirty="0"/>
          </a:p>
        </p:txBody>
      </p:sp>
      <p:sp>
        <p:nvSpPr>
          <p:cNvPr id="9" name="ZoneTexte 8">
            <a:extLst>
              <a:ext uri="{FF2B5EF4-FFF2-40B4-BE49-F238E27FC236}">
                <a16:creationId xmlns:a16="http://schemas.microsoft.com/office/drawing/2014/main" id="{2F07BC86-3393-E17B-60E9-DF322EA0B84B}"/>
              </a:ext>
            </a:extLst>
          </p:cNvPr>
          <p:cNvSpPr txBox="1"/>
          <p:nvPr/>
        </p:nvSpPr>
        <p:spPr>
          <a:xfrm>
            <a:off x="12841357" y="7752522"/>
            <a:ext cx="1643269" cy="369332"/>
          </a:xfrm>
          <a:prstGeom prst="rect">
            <a:avLst/>
          </a:prstGeom>
          <a:solidFill>
            <a:schemeClr val="accent4">
              <a:lumMod val="20000"/>
              <a:lumOff val="80000"/>
            </a:schemeClr>
          </a:solidFill>
        </p:spPr>
        <p:txBody>
          <a:bodyPr wrap="square" rtlCol="0">
            <a:spAutoFit/>
          </a:bodyPr>
          <a:lstStyle/>
          <a:p>
            <a:endParaRPr lang="fr-FR" dirty="0"/>
          </a:p>
        </p:txBody>
      </p:sp>
      <p:sp>
        <p:nvSpPr>
          <p:cNvPr id="10" name="ZoneTexte 9">
            <a:extLst>
              <a:ext uri="{FF2B5EF4-FFF2-40B4-BE49-F238E27FC236}">
                <a16:creationId xmlns:a16="http://schemas.microsoft.com/office/drawing/2014/main" id="{5FB24626-C658-7F97-EDC8-6FB562512D06}"/>
              </a:ext>
            </a:extLst>
          </p:cNvPr>
          <p:cNvSpPr txBox="1"/>
          <p:nvPr/>
        </p:nvSpPr>
        <p:spPr>
          <a:xfrm>
            <a:off x="0" y="7658846"/>
            <a:ext cx="14630400" cy="570754"/>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pic>
        <p:nvPicPr>
          <p:cNvPr id="3" name="Image 1" descr="preencoded.png"/>
          <p:cNvPicPr>
            <a:picLocks noChangeAspect="1"/>
          </p:cNvPicPr>
          <p:nvPr/>
        </p:nvPicPr>
        <p:blipFill>
          <a:blip r:embed="rId4"/>
          <a:stretch>
            <a:fillRect/>
          </a:stretch>
        </p:blipFill>
        <p:spPr>
          <a:xfrm>
            <a:off x="9384625" y="410817"/>
            <a:ext cx="5005030" cy="7229899"/>
          </a:xfrm>
          <a:prstGeom prst="rect">
            <a:avLst/>
          </a:prstGeom>
        </p:spPr>
      </p:pic>
      <p:sp>
        <p:nvSpPr>
          <p:cNvPr id="4" name="Text 0"/>
          <p:cNvSpPr/>
          <p:nvPr/>
        </p:nvSpPr>
        <p:spPr>
          <a:xfrm>
            <a:off x="673775" y="588883"/>
            <a:ext cx="7796451" cy="1203008"/>
          </a:xfrm>
          <a:prstGeom prst="rect">
            <a:avLst/>
          </a:prstGeom>
          <a:noFill/>
          <a:ln/>
        </p:spPr>
        <p:txBody>
          <a:bodyPr wrap="square" lIns="0" tIns="0" rIns="0" bIns="0" rtlCol="0" anchor="t"/>
          <a:lstStyle/>
          <a:p>
            <a:pPr marL="0" indent="0">
              <a:lnSpc>
                <a:spcPts val="4700"/>
              </a:lnSpc>
              <a:buNone/>
            </a:pPr>
            <a:r>
              <a:rPr lang="en-US" sz="4450" b="1" dirty="0">
                <a:solidFill>
                  <a:srgbClr val="FFC000"/>
                </a:solidFill>
                <a:latin typeface="Times New Roman" panose="02020603050405020304" pitchFamily="18" charset="0"/>
                <a:cs typeface="Times New Roman" panose="02020603050405020304" pitchFamily="18" charset="0"/>
              </a:rPr>
              <a:t>Transcription: From DNA to RNA</a:t>
            </a:r>
          </a:p>
        </p:txBody>
      </p:sp>
      <p:sp>
        <p:nvSpPr>
          <p:cNvPr id="5" name="Shape 1"/>
          <p:cNvSpPr/>
          <p:nvPr/>
        </p:nvSpPr>
        <p:spPr>
          <a:xfrm>
            <a:off x="951071" y="2080617"/>
            <a:ext cx="22860" cy="5560100"/>
          </a:xfrm>
          <a:prstGeom prst="roundRect">
            <a:avLst>
              <a:gd name="adj" fmla="val 353700"/>
            </a:avLst>
          </a:prstGeom>
          <a:solidFill>
            <a:srgbClr val="DDD3BA"/>
          </a:solidFill>
          <a:ln/>
        </p:spPr>
      </p:sp>
      <p:sp>
        <p:nvSpPr>
          <p:cNvPr id="6" name="Shape 2"/>
          <p:cNvSpPr/>
          <p:nvPr/>
        </p:nvSpPr>
        <p:spPr>
          <a:xfrm>
            <a:off x="1156216" y="2502337"/>
            <a:ext cx="673775" cy="22860"/>
          </a:xfrm>
          <a:prstGeom prst="roundRect">
            <a:avLst>
              <a:gd name="adj" fmla="val 353700"/>
            </a:avLst>
          </a:prstGeom>
          <a:solidFill>
            <a:srgbClr val="DDD3BA"/>
          </a:solidFill>
          <a:ln/>
        </p:spPr>
      </p:sp>
      <p:sp>
        <p:nvSpPr>
          <p:cNvPr id="7" name="Shape 3"/>
          <p:cNvSpPr/>
          <p:nvPr/>
        </p:nvSpPr>
        <p:spPr>
          <a:xfrm>
            <a:off x="745927" y="2297192"/>
            <a:ext cx="433149" cy="433149"/>
          </a:xfrm>
          <a:prstGeom prst="roundRect">
            <a:avLst>
              <a:gd name="adj" fmla="val 18667"/>
            </a:avLst>
          </a:prstGeom>
          <a:solidFill>
            <a:srgbClr val="F7EDD4"/>
          </a:solidFill>
          <a:ln w="7620">
            <a:solidFill>
              <a:srgbClr val="DDD3BA"/>
            </a:solidFill>
            <a:prstDash val="solid"/>
          </a:ln>
        </p:spPr>
      </p:sp>
      <p:sp>
        <p:nvSpPr>
          <p:cNvPr id="8" name="Text 4"/>
          <p:cNvSpPr/>
          <p:nvPr/>
        </p:nvSpPr>
        <p:spPr>
          <a:xfrm>
            <a:off x="898088" y="2369344"/>
            <a:ext cx="128826" cy="288727"/>
          </a:xfrm>
          <a:prstGeom prst="rect">
            <a:avLst/>
          </a:prstGeom>
          <a:noFill/>
          <a:ln/>
        </p:spPr>
        <p:txBody>
          <a:bodyPr wrap="none" lIns="0" tIns="0" rIns="0" bIns="0" rtlCol="0" anchor="t"/>
          <a:lstStyle/>
          <a:p>
            <a:pPr marL="0" indent="0" algn="ctr">
              <a:lnSpc>
                <a:spcPts val="2250"/>
              </a:lnSpc>
              <a:buNone/>
            </a:pPr>
            <a:r>
              <a:rPr lang="en-US" sz="2250" dirty="0">
                <a:solidFill>
                  <a:srgbClr val="454240"/>
                </a:solidFill>
                <a:latin typeface="Libre Baskerville" pitchFamily="34" charset="0"/>
                <a:ea typeface="Libre Baskerville" pitchFamily="34" charset="-122"/>
                <a:cs typeface="Libre Baskerville" pitchFamily="34" charset="-120"/>
              </a:rPr>
              <a:t>1</a:t>
            </a:r>
            <a:endParaRPr lang="en-US" sz="2250" dirty="0"/>
          </a:p>
        </p:txBody>
      </p:sp>
      <p:sp>
        <p:nvSpPr>
          <p:cNvPr id="9" name="Text 5"/>
          <p:cNvSpPr/>
          <p:nvPr/>
        </p:nvSpPr>
        <p:spPr>
          <a:xfrm>
            <a:off x="2021324" y="2273022"/>
            <a:ext cx="2406372" cy="300752"/>
          </a:xfrm>
          <a:prstGeom prst="rect">
            <a:avLst/>
          </a:prstGeom>
          <a:noFill/>
          <a:ln/>
        </p:spPr>
        <p:txBody>
          <a:bodyPr wrap="none" lIns="0" tIns="0" rIns="0" bIns="0" rtlCol="0" anchor="t"/>
          <a:lstStyle/>
          <a:p>
            <a:pPr marL="0" indent="0" algn="l">
              <a:lnSpc>
                <a:spcPts val="2350"/>
              </a:lnSpc>
              <a:buNone/>
            </a:pPr>
            <a:r>
              <a:rPr lang="en-US" sz="1850" dirty="0">
                <a:solidFill>
                  <a:srgbClr val="454240"/>
                </a:solidFill>
                <a:latin typeface="Libre Baskerville" pitchFamily="34" charset="0"/>
                <a:ea typeface="Libre Baskerville" pitchFamily="34" charset="-122"/>
                <a:cs typeface="Libre Baskerville" pitchFamily="34" charset="-120"/>
              </a:rPr>
              <a:t>Initiation</a:t>
            </a:r>
            <a:endParaRPr lang="en-US" sz="1850" dirty="0"/>
          </a:p>
        </p:txBody>
      </p:sp>
      <p:sp>
        <p:nvSpPr>
          <p:cNvPr id="10" name="Text 6"/>
          <p:cNvSpPr/>
          <p:nvPr/>
        </p:nvSpPr>
        <p:spPr>
          <a:xfrm>
            <a:off x="2021324" y="2689265"/>
            <a:ext cx="6448901" cy="924044"/>
          </a:xfrm>
          <a:prstGeom prst="rect">
            <a:avLst/>
          </a:prstGeom>
          <a:noFill/>
          <a:ln/>
        </p:spPr>
        <p:txBody>
          <a:bodyPr wrap="square" lIns="0" tIns="0" rIns="0" bIns="0" rtlCol="0" anchor="t"/>
          <a:lstStyle/>
          <a:p>
            <a:pPr marL="0" indent="0" algn="l">
              <a:lnSpc>
                <a:spcPts val="2400"/>
              </a:lnSpc>
              <a:buNone/>
            </a:pPr>
            <a:r>
              <a:rPr lang="en-US" sz="1500" dirty="0">
                <a:solidFill>
                  <a:srgbClr val="454240"/>
                </a:solidFill>
                <a:latin typeface="DM Sans" pitchFamily="34" charset="0"/>
                <a:ea typeface="DM Sans" pitchFamily="34" charset="-122"/>
                <a:cs typeface="DM Sans" pitchFamily="34" charset="-120"/>
              </a:rPr>
              <a:t>Transcription begins when RNA polymerase binds to the promoter region of a gene. Transcription factors help position the polymerase and unwind the DNA double helix.</a:t>
            </a:r>
            <a:endParaRPr lang="en-US" sz="1500" dirty="0"/>
          </a:p>
        </p:txBody>
      </p:sp>
      <p:sp>
        <p:nvSpPr>
          <p:cNvPr id="11" name="Shape 7"/>
          <p:cNvSpPr/>
          <p:nvPr/>
        </p:nvSpPr>
        <p:spPr>
          <a:xfrm>
            <a:off x="1156216" y="4419838"/>
            <a:ext cx="673775" cy="22860"/>
          </a:xfrm>
          <a:prstGeom prst="roundRect">
            <a:avLst>
              <a:gd name="adj" fmla="val 353700"/>
            </a:avLst>
          </a:prstGeom>
          <a:solidFill>
            <a:srgbClr val="DDD3BA"/>
          </a:solidFill>
          <a:ln/>
        </p:spPr>
      </p:sp>
      <p:sp>
        <p:nvSpPr>
          <p:cNvPr id="12" name="Shape 8"/>
          <p:cNvSpPr/>
          <p:nvPr/>
        </p:nvSpPr>
        <p:spPr>
          <a:xfrm>
            <a:off x="745927" y="4214693"/>
            <a:ext cx="433149" cy="433149"/>
          </a:xfrm>
          <a:prstGeom prst="roundRect">
            <a:avLst>
              <a:gd name="adj" fmla="val 18667"/>
            </a:avLst>
          </a:prstGeom>
          <a:solidFill>
            <a:srgbClr val="F7EDD4"/>
          </a:solidFill>
          <a:ln w="7620">
            <a:solidFill>
              <a:srgbClr val="DDD3BA"/>
            </a:solidFill>
            <a:prstDash val="solid"/>
          </a:ln>
        </p:spPr>
      </p:sp>
      <p:sp>
        <p:nvSpPr>
          <p:cNvPr id="13" name="Text 9"/>
          <p:cNvSpPr/>
          <p:nvPr/>
        </p:nvSpPr>
        <p:spPr>
          <a:xfrm>
            <a:off x="873562" y="4286845"/>
            <a:ext cx="177879" cy="288727"/>
          </a:xfrm>
          <a:prstGeom prst="rect">
            <a:avLst/>
          </a:prstGeom>
          <a:noFill/>
          <a:ln/>
        </p:spPr>
        <p:txBody>
          <a:bodyPr wrap="none" lIns="0" tIns="0" rIns="0" bIns="0" rtlCol="0" anchor="t"/>
          <a:lstStyle/>
          <a:p>
            <a:pPr marL="0" indent="0" algn="ctr">
              <a:lnSpc>
                <a:spcPts val="2250"/>
              </a:lnSpc>
              <a:buNone/>
            </a:pPr>
            <a:r>
              <a:rPr lang="en-US" sz="2250" dirty="0">
                <a:solidFill>
                  <a:srgbClr val="454240"/>
                </a:solidFill>
                <a:latin typeface="Libre Baskerville" pitchFamily="34" charset="0"/>
                <a:ea typeface="Libre Baskerville" pitchFamily="34" charset="-122"/>
                <a:cs typeface="Libre Baskerville" pitchFamily="34" charset="-120"/>
              </a:rPr>
              <a:t>2</a:t>
            </a:r>
            <a:endParaRPr lang="en-US" sz="2250" dirty="0"/>
          </a:p>
        </p:txBody>
      </p:sp>
      <p:sp>
        <p:nvSpPr>
          <p:cNvPr id="14" name="Text 10"/>
          <p:cNvSpPr/>
          <p:nvPr/>
        </p:nvSpPr>
        <p:spPr>
          <a:xfrm>
            <a:off x="2021324" y="4190524"/>
            <a:ext cx="2406372" cy="300752"/>
          </a:xfrm>
          <a:prstGeom prst="rect">
            <a:avLst/>
          </a:prstGeom>
          <a:noFill/>
          <a:ln/>
        </p:spPr>
        <p:txBody>
          <a:bodyPr wrap="none" lIns="0" tIns="0" rIns="0" bIns="0" rtlCol="0" anchor="t"/>
          <a:lstStyle/>
          <a:p>
            <a:pPr marL="0" indent="0" algn="l">
              <a:lnSpc>
                <a:spcPts val="2350"/>
              </a:lnSpc>
              <a:buNone/>
            </a:pPr>
            <a:r>
              <a:rPr lang="en-US" sz="1850" dirty="0">
                <a:solidFill>
                  <a:srgbClr val="454240"/>
                </a:solidFill>
                <a:latin typeface="Libre Baskerville" pitchFamily="34" charset="0"/>
                <a:ea typeface="Libre Baskerville" pitchFamily="34" charset="-122"/>
                <a:cs typeface="Libre Baskerville" pitchFamily="34" charset="-120"/>
              </a:rPr>
              <a:t>Elongation</a:t>
            </a:r>
            <a:endParaRPr lang="en-US" sz="1850" dirty="0"/>
          </a:p>
        </p:txBody>
      </p:sp>
      <p:sp>
        <p:nvSpPr>
          <p:cNvPr id="15" name="Text 11"/>
          <p:cNvSpPr/>
          <p:nvPr/>
        </p:nvSpPr>
        <p:spPr>
          <a:xfrm>
            <a:off x="2021324" y="4606766"/>
            <a:ext cx="6448901" cy="924044"/>
          </a:xfrm>
          <a:prstGeom prst="rect">
            <a:avLst/>
          </a:prstGeom>
          <a:noFill/>
          <a:ln/>
        </p:spPr>
        <p:txBody>
          <a:bodyPr wrap="square" lIns="0" tIns="0" rIns="0" bIns="0" rtlCol="0" anchor="t"/>
          <a:lstStyle/>
          <a:p>
            <a:pPr marL="0" indent="0" algn="l">
              <a:lnSpc>
                <a:spcPts val="2400"/>
              </a:lnSpc>
              <a:buNone/>
            </a:pPr>
            <a:r>
              <a:rPr lang="en-US" sz="1500" dirty="0">
                <a:solidFill>
                  <a:srgbClr val="454240"/>
                </a:solidFill>
                <a:latin typeface="DM Sans" pitchFamily="34" charset="0"/>
                <a:ea typeface="DM Sans" pitchFamily="34" charset="-122"/>
                <a:cs typeface="DM Sans" pitchFamily="34" charset="-120"/>
              </a:rPr>
              <a:t>RNA polymerase moves along the template DNA strand, synthesizing a complementary RNA molecule. The growing RNA chain is composed of ribonucleotides (A, U, G, C), with uracil (U) replacing thymine (T).</a:t>
            </a:r>
            <a:endParaRPr lang="en-US" sz="1500" dirty="0"/>
          </a:p>
        </p:txBody>
      </p:sp>
      <p:sp>
        <p:nvSpPr>
          <p:cNvPr id="16" name="Shape 12"/>
          <p:cNvSpPr/>
          <p:nvPr/>
        </p:nvSpPr>
        <p:spPr>
          <a:xfrm>
            <a:off x="1156216" y="6337340"/>
            <a:ext cx="673775" cy="22860"/>
          </a:xfrm>
          <a:prstGeom prst="roundRect">
            <a:avLst>
              <a:gd name="adj" fmla="val 353700"/>
            </a:avLst>
          </a:prstGeom>
          <a:solidFill>
            <a:srgbClr val="DDD3BA"/>
          </a:solidFill>
          <a:ln/>
        </p:spPr>
      </p:sp>
      <p:sp>
        <p:nvSpPr>
          <p:cNvPr id="17" name="Shape 13"/>
          <p:cNvSpPr/>
          <p:nvPr/>
        </p:nvSpPr>
        <p:spPr>
          <a:xfrm>
            <a:off x="745927" y="6132195"/>
            <a:ext cx="433149" cy="433149"/>
          </a:xfrm>
          <a:prstGeom prst="roundRect">
            <a:avLst>
              <a:gd name="adj" fmla="val 18667"/>
            </a:avLst>
          </a:prstGeom>
          <a:solidFill>
            <a:srgbClr val="F7EDD4"/>
          </a:solidFill>
          <a:ln w="7620">
            <a:solidFill>
              <a:srgbClr val="DDD3BA"/>
            </a:solidFill>
            <a:prstDash val="solid"/>
          </a:ln>
        </p:spPr>
      </p:sp>
      <p:sp>
        <p:nvSpPr>
          <p:cNvPr id="18" name="Text 14"/>
          <p:cNvSpPr/>
          <p:nvPr/>
        </p:nvSpPr>
        <p:spPr>
          <a:xfrm>
            <a:off x="873562" y="6204347"/>
            <a:ext cx="177879" cy="288727"/>
          </a:xfrm>
          <a:prstGeom prst="rect">
            <a:avLst/>
          </a:prstGeom>
          <a:noFill/>
          <a:ln/>
        </p:spPr>
        <p:txBody>
          <a:bodyPr wrap="none" lIns="0" tIns="0" rIns="0" bIns="0" rtlCol="0" anchor="t"/>
          <a:lstStyle/>
          <a:p>
            <a:pPr marL="0" indent="0" algn="ctr">
              <a:lnSpc>
                <a:spcPts val="2250"/>
              </a:lnSpc>
              <a:buNone/>
            </a:pPr>
            <a:r>
              <a:rPr lang="en-US" sz="2250" dirty="0">
                <a:solidFill>
                  <a:srgbClr val="454240"/>
                </a:solidFill>
                <a:latin typeface="Libre Baskerville" pitchFamily="34" charset="0"/>
                <a:ea typeface="Libre Baskerville" pitchFamily="34" charset="-122"/>
                <a:cs typeface="Libre Baskerville" pitchFamily="34" charset="-120"/>
              </a:rPr>
              <a:t>3</a:t>
            </a:r>
            <a:endParaRPr lang="en-US" sz="2250" dirty="0"/>
          </a:p>
        </p:txBody>
      </p:sp>
      <p:sp>
        <p:nvSpPr>
          <p:cNvPr id="19" name="Text 15"/>
          <p:cNvSpPr/>
          <p:nvPr/>
        </p:nvSpPr>
        <p:spPr>
          <a:xfrm>
            <a:off x="2021324" y="6108025"/>
            <a:ext cx="2406372" cy="300752"/>
          </a:xfrm>
          <a:prstGeom prst="rect">
            <a:avLst/>
          </a:prstGeom>
          <a:noFill/>
          <a:ln/>
        </p:spPr>
        <p:txBody>
          <a:bodyPr wrap="none" lIns="0" tIns="0" rIns="0" bIns="0" rtlCol="0" anchor="t"/>
          <a:lstStyle/>
          <a:p>
            <a:pPr marL="0" indent="0" algn="l">
              <a:lnSpc>
                <a:spcPts val="2350"/>
              </a:lnSpc>
              <a:buNone/>
            </a:pPr>
            <a:r>
              <a:rPr lang="en-US" sz="1850" dirty="0">
                <a:solidFill>
                  <a:srgbClr val="454240"/>
                </a:solidFill>
                <a:latin typeface="Libre Baskerville" pitchFamily="34" charset="0"/>
                <a:ea typeface="Libre Baskerville" pitchFamily="34" charset="-122"/>
                <a:cs typeface="Libre Baskerville" pitchFamily="34" charset="-120"/>
              </a:rPr>
              <a:t>Termination</a:t>
            </a:r>
            <a:endParaRPr lang="en-US" sz="1850" dirty="0"/>
          </a:p>
        </p:txBody>
      </p:sp>
      <p:sp>
        <p:nvSpPr>
          <p:cNvPr id="20" name="Text 16"/>
          <p:cNvSpPr/>
          <p:nvPr/>
        </p:nvSpPr>
        <p:spPr>
          <a:xfrm>
            <a:off x="2021324" y="6524268"/>
            <a:ext cx="6448901" cy="924044"/>
          </a:xfrm>
          <a:prstGeom prst="rect">
            <a:avLst/>
          </a:prstGeom>
          <a:noFill/>
          <a:ln/>
        </p:spPr>
        <p:txBody>
          <a:bodyPr wrap="square" lIns="0" tIns="0" rIns="0" bIns="0" rtlCol="0" anchor="t"/>
          <a:lstStyle/>
          <a:p>
            <a:pPr marL="0" indent="0" algn="l">
              <a:lnSpc>
                <a:spcPts val="2400"/>
              </a:lnSpc>
              <a:buNone/>
            </a:pPr>
            <a:r>
              <a:rPr lang="en-US" sz="1500" dirty="0">
                <a:solidFill>
                  <a:srgbClr val="454240"/>
                </a:solidFill>
                <a:latin typeface="DM Sans" pitchFamily="34" charset="0"/>
                <a:ea typeface="DM Sans" pitchFamily="34" charset="-122"/>
                <a:cs typeface="DM Sans" pitchFamily="34" charset="-120"/>
              </a:rPr>
              <a:t>Transcription ends when RNA polymerase encounters a termination sequence. The newly synthesized RNA molecule, called pre-mRNA, is released and undergoes further processing.</a:t>
            </a:r>
            <a:endParaRPr lang="en-US" sz="15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pic>
        <p:nvPicPr>
          <p:cNvPr id="3" name="Image 1" descr="preencoded.png"/>
          <p:cNvPicPr>
            <a:picLocks noChangeAspect="1"/>
          </p:cNvPicPr>
          <p:nvPr/>
        </p:nvPicPr>
        <p:blipFill>
          <a:blip r:embed="rId4"/>
          <a:stretch>
            <a:fillRect/>
          </a:stretch>
        </p:blipFill>
        <p:spPr>
          <a:xfrm>
            <a:off x="237411" y="728870"/>
            <a:ext cx="5011460" cy="6904382"/>
          </a:xfrm>
          <a:prstGeom prst="rect">
            <a:avLst/>
          </a:prstGeom>
        </p:spPr>
      </p:pic>
      <p:sp>
        <p:nvSpPr>
          <p:cNvPr id="4" name="Text 0"/>
          <p:cNvSpPr/>
          <p:nvPr/>
        </p:nvSpPr>
        <p:spPr>
          <a:xfrm>
            <a:off x="6151126" y="825817"/>
            <a:ext cx="7814548" cy="1187053"/>
          </a:xfrm>
          <a:prstGeom prst="rect">
            <a:avLst/>
          </a:prstGeom>
          <a:noFill/>
          <a:ln/>
        </p:spPr>
        <p:txBody>
          <a:bodyPr wrap="square" lIns="0" tIns="0" rIns="0" bIns="0" rtlCol="0" anchor="t"/>
          <a:lstStyle/>
          <a:p>
            <a:pPr marL="0" indent="0">
              <a:lnSpc>
                <a:spcPts val="4650"/>
              </a:lnSpc>
              <a:buNone/>
            </a:pPr>
            <a:r>
              <a:rPr lang="en-US" sz="3700" dirty="0">
                <a:solidFill>
                  <a:srgbClr val="5C4E3D"/>
                </a:solidFill>
                <a:latin typeface="Libre Baskerville" pitchFamily="34" charset="0"/>
                <a:ea typeface="Libre Baskerville" pitchFamily="34" charset="-122"/>
                <a:cs typeface="Libre Baskerville" pitchFamily="34" charset="-120"/>
              </a:rPr>
              <a:t>Translation: From RNA to Proteins</a:t>
            </a:r>
            <a:endParaRPr lang="en-US" sz="3700" dirty="0"/>
          </a:p>
        </p:txBody>
      </p:sp>
      <p:pic>
        <p:nvPicPr>
          <p:cNvPr id="5" name="Image 2" descr="preencoded.png"/>
          <p:cNvPicPr>
            <a:picLocks noChangeAspect="1"/>
          </p:cNvPicPr>
          <p:nvPr/>
        </p:nvPicPr>
        <p:blipFill>
          <a:blip r:embed="rId5"/>
          <a:stretch>
            <a:fillRect/>
          </a:stretch>
        </p:blipFill>
        <p:spPr>
          <a:xfrm>
            <a:off x="6151126" y="2297668"/>
            <a:ext cx="949643" cy="1701998"/>
          </a:xfrm>
          <a:prstGeom prst="rect">
            <a:avLst/>
          </a:prstGeom>
        </p:spPr>
      </p:pic>
      <p:sp>
        <p:nvSpPr>
          <p:cNvPr id="6" name="Text 1"/>
          <p:cNvSpPr/>
          <p:nvPr/>
        </p:nvSpPr>
        <p:spPr>
          <a:xfrm>
            <a:off x="7385566" y="2487573"/>
            <a:ext cx="2374106" cy="296704"/>
          </a:xfrm>
          <a:prstGeom prst="rect">
            <a:avLst/>
          </a:prstGeom>
          <a:noFill/>
          <a:ln/>
        </p:spPr>
        <p:txBody>
          <a:bodyPr wrap="none" lIns="0" tIns="0" rIns="0" bIns="0" rtlCol="0" anchor="t"/>
          <a:lstStyle/>
          <a:p>
            <a:pPr marL="0" indent="0" algn="l">
              <a:lnSpc>
                <a:spcPts val="2300"/>
              </a:lnSpc>
              <a:buNone/>
            </a:pPr>
            <a:r>
              <a:rPr lang="en-US" sz="1850" dirty="0">
                <a:solidFill>
                  <a:srgbClr val="454240"/>
                </a:solidFill>
                <a:latin typeface="Libre Baskerville" pitchFamily="34" charset="0"/>
                <a:ea typeface="Libre Baskerville" pitchFamily="34" charset="-122"/>
                <a:cs typeface="Libre Baskerville" pitchFamily="34" charset="-120"/>
              </a:rPr>
              <a:t>Initiation</a:t>
            </a:r>
            <a:endParaRPr lang="en-US" sz="1850" dirty="0"/>
          </a:p>
        </p:txBody>
      </p:sp>
      <p:sp>
        <p:nvSpPr>
          <p:cNvPr id="7" name="Text 2"/>
          <p:cNvSpPr/>
          <p:nvPr/>
        </p:nvSpPr>
        <p:spPr>
          <a:xfrm>
            <a:off x="7385566" y="2898219"/>
            <a:ext cx="6580108" cy="911543"/>
          </a:xfrm>
          <a:prstGeom prst="rect">
            <a:avLst/>
          </a:prstGeom>
          <a:noFill/>
          <a:ln/>
        </p:spPr>
        <p:txBody>
          <a:bodyPr wrap="square" lIns="0" tIns="0" rIns="0" bIns="0" rtlCol="0" anchor="t"/>
          <a:lstStyle/>
          <a:p>
            <a:pPr marL="0" indent="0" algn="l">
              <a:lnSpc>
                <a:spcPts val="2350"/>
              </a:lnSpc>
              <a:buNone/>
            </a:pPr>
            <a:r>
              <a:rPr lang="en-US" sz="1450" dirty="0">
                <a:solidFill>
                  <a:srgbClr val="454240"/>
                </a:solidFill>
                <a:latin typeface="DM Sans" pitchFamily="34" charset="0"/>
                <a:ea typeface="DM Sans" pitchFamily="34" charset="-122"/>
                <a:cs typeface="DM Sans" pitchFamily="34" charset="-120"/>
              </a:rPr>
              <a:t>Translation begins when a ribosome binds to the mRNA at the start codon (AUG). The initiator tRNA carrying methionine attaches to this codon, forming the initiation complex.</a:t>
            </a:r>
            <a:endParaRPr lang="en-US" sz="1450" dirty="0"/>
          </a:p>
        </p:txBody>
      </p:sp>
      <p:pic>
        <p:nvPicPr>
          <p:cNvPr id="8" name="Image 3" descr="preencoded.png"/>
          <p:cNvPicPr>
            <a:picLocks noChangeAspect="1"/>
          </p:cNvPicPr>
          <p:nvPr/>
        </p:nvPicPr>
        <p:blipFill>
          <a:blip r:embed="rId6"/>
          <a:stretch>
            <a:fillRect/>
          </a:stretch>
        </p:blipFill>
        <p:spPr>
          <a:xfrm>
            <a:off x="6151126" y="3999667"/>
            <a:ext cx="949643" cy="1701998"/>
          </a:xfrm>
          <a:prstGeom prst="rect">
            <a:avLst/>
          </a:prstGeom>
        </p:spPr>
      </p:pic>
      <p:sp>
        <p:nvSpPr>
          <p:cNvPr id="9" name="Text 3"/>
          <p:cNvSpPr/>
          <p:nvPr/>
        </p:nvSpPr>
        <p:spPr>
          <a:xfrm>
            <a:off x="7385566" y="4189571"/>
            <a:ext cx="2374106" cy="296704"/>
          </a:xfrm>
          <a:prstGeom prst="rect">
            <a:avLst/>
          </a:prstGeom>
          <a:noFill/>
          <a:ln/>
        </p:spPr>
        <p:txBody>
          <a:bodyPr wrap="none" lIns="0" tIns="0" rIns="0" bIns="0" rtlCol="0" anchor="t"/>
          <a:lstStyle/>
          <a:p>
            <a:pPr marL="0" indent="0" algn="l">
              <a:lnSpc>
                <a:spcPts val="2300"/>
              </a:lnSpc>
              <a:buNone/>
            </a:pPr>
            <a:r>
              <a:rPr lang="en-US" sz="1850" dirty="0">
                <a:solidFill>
                  <a:srgbClr val="454240"/>
                </a:solidFill>
                <a:latin typeface="Libre Baskerville" pitchFamily="34" charset="0"/>
                <a:ea typeface="Libre Baskerville" pitchFamily="34" charset="-122"/>
                <a:cs typeface="Libre Baskerville" pitchFamily="34" charset="-120"/>
              </a:rPr>
              <a:t>Elongation</a:t>
            </a:r>
            <a:endParaRPr lang="en-US" sz="1850" dirty="0"/>
          </a:p>
        </p:txBody>
      </p:sp>
      <p:sp>
        <p:nvSpPr>
          <p:cNvPr id="10" name="Text 4"/>
          <p:cNvSpPr/>
          <p:nvPr/>
        </p:nvSpPr>
        <p:spPr>
          <a:xfrm>
            <a:off x="7385566" y="4600218"/>
            <a:ext cx="6580108" cy="911543"/>
          </a:xfrm>
          <a:prstGeom prst="rect">
            <a:avLst/>
          </a:prstGeom>
          <a:noFill/>
          <a:ln/>
        </p:spPr>
        <p:txBody>
          <a:bodyPr wrap="square" lIns="0" tIns="0" rIns="0" bIns="0" rtlCol="0" anchor="t"/>
          <a:lstStyle/>
          <a:p>
            <a:pPr marL="0" indent="0" algn="l">
              <a:lnSpc>
                <a:spcPts val="2350"/>
              </a:lnSpc>
              <a:buNone/>
            </a:pPr>
            <a:r>
              <a:rPr lang="en-US" sz="1450" dirty="0">
                <a:solidFill>
                  <a:srgbClr val="454240"/>
                </a:solidFill>
                <a:latin typeface="DM Sans" pitchFamily="34" charset="0"/>
                <a:ea typeface="DM Sans" pitchFamily="34" charset="-122"/>
                <a:cs typeface="DM Sans" pitchFamily="34" charset="-120"/>
              </a:rPr>
              <a:t>The ribosome moves along the mRNA, reading each codon and matching it with the appropriate amino acid-carrying tRNA. Peptide bonds form between amino acids, gradually building the polypeptide chain.</a:t>
            </a:r>
            <a:endParaRPr lang="en-US" sz="1450" dirty="0"/>
          </a:p>
        </p:txBody>
      </p:sp>
      <p:pic>
        <p:nvPicPr>
          <p:cNvPr id="11" name="Image 4" descr="preencoded.png"/>
          <p:cNvPicPr>
            <a:picLocks noChangeAspect="1"/>
          </p:cNvPicPr>
          <p:nvPr/>
        </p:nvPicPr>
        <p:blipFill>
          <a:blip r:embed="rId7"/>
          <a:stretch>
            <a:fillRect/>
          </a:stretch>
        </p:blipFill>
        <p:spPr>
          <a:xfrm>
            <a:off x="6151126" y="5701665"/>
            <a:ext cx="949643" cy="1701998"/>
          </a:xfrm>
          <a:prstGeom prst="rect">
            <a:avLst/>
          </a:prstGeom>
        </p:spPr>
      </p:pic>
      <p:sp>
        <p:nvSpPr>
          <p:cNvPr id="12" name="Text 5"/>
          <p:cNvSpPr/>
          <p:nvPr/>
        </p:nvSpPr>
        <p:spPr>
          <a:xfrm>
            <a:off x="7385566" y="5891570"/>
            <a:ext cx="2374106" cy="296704"/>
          </a:xfrm>
          <a:prstGeom prst="rect">
            <a:avLst/>
          </a:prstGeom>
          <a:noFill/>
          <a:ln/>
        </p:spPr>
        <p:txBody>
          <a:bodyPr wrap="none" lIns="0" tIns="0" rIns="0" bIns="0" rtlCol="0" anchor="t"/>
          <a:lstStyle/>
          <a:p>
            <a:pPr marL="0" indent="0" algn="l">
              <a:lnSpc>
                <a:spcPts val="2300"/>
              </a:lnSpc>
              <a:buNone/>
            </a:pPr>
            <a:r>
              <a:rPr lang="en-US" sz="1850" dirty="0">
                <a:solidFill>
                  <a:srgbClr val="454240"/>
                </a:solidFill>
                <a:latin typeface="Libre Baskerville" pitchFamily="34" charset="0"/>
                <a:ea typeface="Libre Baskerville" pitchFamily="34" charset="-122"/>
                <a:cs typeface="Libre Baskerville" pitchFamily="34" charset="-120"/>
              </a:rPr>
              <a:t>Termination</a:t>
            </a:r>
            <a:endParaRPr lang="en-US" sz="1850" dirty="0"/>
          </a:p>
        </p:txBody>
      </p:sp>
      <p:sp>
        <p:nvSpPr>
          <p:cNvPr id="13" name="Text 6"/>
          <p:cNvSpPr/>
          <p:nvPr/>
        </p:nvSpPr>
        <p:spPr>
          <a:xfrm>
            <a:off x="7385566" y="6302216"/>
            <a:ext cx="6580108" cy="911543"/>
          </a:xfrm>
          <a:prstGeom prst="rect">
            <a:avLst/>
          </a:prstGeom>
          <a:noFill/>
          <a:ln/>
        </p:spPr>
        <p:txBody>
          <a:bodyPr wrap="square" lIns="0" tIns="0" rIns="0" bIns="0" rtlCol="0" anchor="t"/>
          <a:lstStyle/>
          <a:p>
            <a:pPr marL="0" indent="0" algn="l">
              <a:lnSpc>
                <a:spcPts val="2350"/>
              </a:lnSpc>
              <a:buNone/>
            </a:pPr>
            <a:r>
              <a:rPr lang="en-US" sz="1450" dirty="0">
                <a:solidFill>
                  <a:srgbClr val="454240"/>
                </a:solidFill>
                <a:latin typeface="DM Sans" pitchFamily="34" charset="0"/>
                <a:ea typeface="DM Sans" pitchFamily="34" charset="-122"/>
                <a:cs typeface="DM Sans" pitchFamily="34" charset="-120"/>
              </a:rPr>
              <a:t>Translation ends when the ribosome encounters a stop codon (UAA, UAG, or UGA). Release factors trigger the release of the completed polypeptide chain, which then folds into its functional protein structure.</a:t>
            </a:r>
            <a:endParaRPr lang="en-US" sz="14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71644" y="606504"/>
            <a:ext cx="13087112" cy="1378029"/>
          </a:xfrm>
          <a:prstGeom prst="rect">
            <a:avLst/>
          </a:prstGeom>
          <a:noFill/>
          <a:ln/>
        </p:spPr>
        <p:txBody>
          <a:bodyPr wrap="square" lIns="0" tIns="0" rIns="0" bIns="0" rtlCol="0" anchor="t"/>
          <a:lstStyle/>
          <a:p>
            <a:pPr marL="0" indent="0">
              <a:lnSpc>
                <a:spcPts val="5400"/>
              </a:lnSpc>
              <a:buNone/>
            </a:pPr>
            <a:r>
              <a:rPr lang="en-US" sz="4450" b="1" dirty="0">
                <a:solidFill>
                  <a:srgbClr val="FFC000"/>
                </a:solidFill>
                <a:latin typeface="Times New Roman" panose="02020603050405020304" pitchFamily="18" charset="0"/>
                <a:cs typeface="Times New Roman" panose="02020603050405020304" pitchFamily="18" charset="0"/>
              </a:rPr>
              <a:t>Gene Expression Regulation:</a:t>
            </a:r>
          </a:p>
        </p:txBody>
      </p:sp>
      <p:sp>
        <p:nvSpPr>
          <p:cNvPr id="3" name="Shape 1"/>
          <p:cNvSpPr/>
          <p:nvPr/>
        </p:nvSpPr>
        <p:spPr>
          <a:xfrm>
            <a:off x="771644" y="2673429"/>
            <a:ext cx="496014" cy="496014"/>
          </a:xfrm>
          <a:prstGeom prst="roundRect">
            <a:avLst>
              <a:gd name="adj" fmla="val 18671"/>
            </a:avLst>
          </a:prstGeom>
          <a:solidFill>
            <a:srgbClr val="F7EDD4"/>
          </a:solidFill>
          <a:ln w="7620">
            <a:solidFill>
              <a:srgbClr val="DDD3BA"/>
            </a:solidFill>
            <a:prstDash val="solid"/>
          </a:ln>
        </p:spPr>
      </p:sp>
      <p:sp>
        <p:nvSpPr>
          <p:cNvPr id="4" name="Text 2"/>
          <p:cNvSpPr/>
          <p:nvPr/>
        </p:nvSpPr>
        <p:spPr>
          <a:xfrm>
            <a:off x="945833" y="2756059"/>
            <a:ext cx="147518" cy="330756"/>
          </a:xfrm>
          <a:prstGeom prst="rect">
            <a:avLst/>
          </a:prstGeom>
          <a:noFill/>
          <a:ln/>
        </p:spPr>
        <p:txBody>
          <a:bodyPr wrap="none" lIns="0" tIns="0" rIns="0" bIns="0" rtlCol="0" anchor="t"/>
          <a:lstStyle/>
          <a:p>
            <a:pPr marL="0" indent="0" algn="ctr">
              <a:lnSpc>
                <a:spcPts val="2600"/>
              </a:lnSpc>
              <a:buNone/>
            </a:pPr>
            <a:r>
              <a:rPr lang="en-US" sz="2600" dirty="0">
                <a:solidFill>
                  <a:srgbClr val="454240"/>
                </a:solidFill>
                <a:latin typeface="Libre Baskerville" pitchFamily="34" charset="0"/>
                <a:ea typeface="Libre Baskerville" pitchFamily="34" charset="-122"/>
                <a:cs typeface="Libre Baskerville" pitchFamily="34" charset="-120"/>
              </a:rPr>
              <a:t>1</a:t>
            </a:r>
            <a:endParaRPr lang="en-US" sz="2600" dirty="0"/>
          </a:p>
        </p:txBody>
      </p:sp>
      <p:sp>
        <p:nvSpPr>
          <p:cNvPr id="5" name="Text 3"/>
          <p:cNvSpPr/>
          <p:nvPr/>
        </p:nvSpPr>
        <p:spPr>
          <a:xfrm>
            <a:off x="1488043" y="2673429"/>
            <a:ext cx="3343037" cy="344448"/>
          </a:xfrm>
          <a:prstGeom prst="rect">
            <a:avLst/>
          </a:prstGeom>
          <a:noFill/>
          <a:ln/>
        </p:spPr>
        <p:txBody>
          <a:bodyPr wrap="none" lIns="0" tIns="0" rIns="0" bIns="0" rtlCol="0" anchor="t"/>
          <a:lstStyle/>
          <a:p>
            <a:pPr marL="0" indent="0">
              <a:lnSpc>
                <a:spcPts val="2700"/>
              </a:lnSpc>
              <a:buNone/>
            </a:pPr>
            <a:r>
              <a:rPr lang="en-US" sz="2150" dirty="0">
                <a:solidFill>
                  <a:srgbClr val="454240"/>
                </a:solidFill>
                <a:latin typeface="Libre Baskerville" pitchFamily="34" charset="0"/>
                <a:ea typeface="Libre Baskerville" pitchFamily="34" charset="-122"/>
                <a:cs typeface="Libre Baskerville" pitchFamily="34" charset="-120"/>
              </a:rPr>
              <a:t>Transcriptional Control</a:t>
            </a:r>
            <a:endParaRPr lang="en-US" sz="2150" dirty="0"/>
          </a:p>
        </p:txBody>
      </p:sp>
      <p:sp>
        <p:nvSpPr>
          <p:cNvPr id="6" name="Text 4"/>
          <p:cNvSpPr/>
          <p:nvPr/>
        </p:nvSpPr>
        <p:spPr>
          <a:xfrm>
            <a:off x="1488043" y="3150156"/>
            <a:ext cx="5717024" cy="1763911"/>
          </a:xfrm>
          <a:prstGeom prst="rect">
            <a:avLst/>
          </a:prstGeom>
          <a:noFill/>
          <a:ln/>
        </p:spPr>
        <p:txBody>
          <a:bodyPr wrap="square" lIns="0" tIns="0" rIns="0" bIns="0" rtlCol="0" anchor="t"/>
          <a:lstStyle/>
          <a:p>
            <a:pPr marL="0" indent="0">
              <a:lnSpc>
                <a:spcPts val="2750"/>
              </a:lnSpc>
              <a:buNone/>
            </a:pPr>
            <a:r>
              <a:rPr lang="en-US" sz="1700" dirty="0">
                <a:solidFill>
                  <a:srgbClr val="454240"/>
                </a:solidFill>
                <a:latin typeface="DM Sans" pitchFamily="34" charset="0"/>
                <a:ea typeface="DM Sans" pitchFamily="34" charset="-122"/>
                <a:cs typeface="DM Sans" pitchFamily="34" charset="-120"/>
              </a:rPr>
              <a:t>Gene expression is primarily regulated at the transcriptional level. This involves the interaction of transcription factors with regulatory DNA sequences, such as promoters and enhancers, to activate or repress gene transcription.</a:t>
            </a:r>
            <a:endParaRPr lang="en-US" sz="1700" dirty="0"/>
          </a:p>
        </p:txBody>
      </p:sp>
      <p:sp>
        <p:nvSpPr>
          <p:cNvPr id="7" name="Shape 5"/>
          <p:cNvSpPr/>
          <p:nvPr/>
        </p:nvSpPr>
        <p:spPr>
          <a:xfrm>
            <a:off x="7425452" y="2673429"/>
            <a:ext cx="496014" cy="496014"/>
          </a:xfrm>
          <a:prstGeom prst="roundRect">
            <a:avLst>
              <a:gd name="adj" fmla="val 18671"/>
            </a:avLst>
          </a:prstGeom>
          <a:solidFill>
            <a:srgbClr val="F7EDD4"/>
          </a:solidFill>
          <a:ln w="7620">
            <a:solidFill>
              <a:srgbClr val="DDD3BA"/>
            </a:solidFill>
            <a:prstDash val="solid"/>
          </a:ln>
        </p:spPr>
      </p:sp>
      <p:sp>
        <p:nvSpPr>
          <p:cNvPr id="8" name="Text 6"/>
          <p:cNvSpPr/>
          <p:nvPr/>
        </p:nvSpPr>
        <p:spPr>
          <a:xfrm>
            <a:off x="7571542" y="2756059"/>
            <a:ext cx="203716" cy="330756"/>
          </a:xfrm>
          <a:prstGeom prst="rect">
            <a:avLst/>
          </a:prstGeom>
          <a:noFill/>
          <a:ln/>
        </p:spPr>
        <p:txBody>
          <a:bodyPr wrap="none" lIns="0" tIns="0" rIns="0" bIns="0" rtlCol="0" anchor="t"/>
          <a:lstStyle/>
          <a:p>
            <a:pPr marL="0" indent="0" algn="ctr">
              <a:lnSpc>
                <a:spcPts val="2600"/>
              </a:lnSpc>
              <a:buNone/>
            </a:pPr>
            <a:r>
              <a:rPr lang="en-US" sz="2600" dirty="0">
                <a:solidFill>
                  <a:srgbClr val="454240"/>
                </a:solidFill>
                <a:latin typeface="Libre Baskerville" pitchFamily="34" charset="0"/>
                <a:ea typeface="Libre Baskerville" pitchFamily="34" charset="-122"/>
                <a:cs typeface="Libre Baskerville" pitchFamily="34" charset="-120"/>
              </a:rPr>
              <a:t>2</a:t>
            </a:r>
            <a:endParaRPr lang="en-US" sz="2600" dirty="0"/>
          </a:p>
        </p:txBody>
      </p:sp>
      <p:sp>
        <p:nvSpPr>
          <p:cNvPr id="9" name="Text 7"/>
          <p:cNvSpPr/>
          <p:nvPr/>
        </p:nvSpPr>
        <p:spPr>
          <a:xfrm>
            <a:off x="8141851" y="2673429"/>
            <a:ext cx="4478774" cy="344448"/>
          </a:xfrm>
          <a:prstGeom prst="rect">
            <a:avLst/>
          </a:prstGeom>
          <a:noFill/>
          <a:ln/>
        </p:spPr>
        <p:txBody>
          <a:bodyPr wrap="none" lIns="0" tIns="0" rIns="0" bIns="0" rtlCol="0" anchor="t"/>
          <a:lstStyle/>
          <a:p>
            <a:pPr marL="0" indent="0">
              <a:lnSpc>
                <a:spcPts val="2700"/>
              </a:lnSpc>
              <a:buNone/>
            </a:pPr>
            <a:r>
              <a:rPr lang="en-US" sz="2150" dirty="0">
                <a:solidFill>
                  <a:srgbClr val="454240"/>
                </a:solidFill>
                <a:latin typeface="Libre Baskerville" pitchFamily="34" charset="0"/>
                <a:ea typeface="Libre Baskerville" pitchFamily="34" charset="-122"/>
                <a:cs typeface="Libre Baskerville" pitchFamily="34" charset="-120"/>
              </a:rPr>
              <a:t>Post-Transcriptional Regulation</a:t>
            </a:r>
            <a:endParaRPr lang="en-US" sz="2150" dirty="0"/>
          </a:p>
        </p:txBody>
      </p:sp>
      <p:sp>
        <p:nvSpPr>
          <p:cNvPr id="10" name="Text 8"/>
          <p:cNvSpPr/>
          <p:nvPr/>
        </p:nvSpPr>
        <p:spPr>
          <a:xfrm>
            <a:off x="8141851" y="3150156"/>
            <a:ext cx="5717024" cy="1411129"/>
          </a:xfrm>
          <a:prstGeom prst="rect">
            <a:avLst/>
          </a:prstGeom>
          <a:noFill/>
          <a:ln/>
        </p:spPr>
        <p:txBody>
          <a:bodyPr wrap="square" lIns="0" tIns="0" rIns="0" bIns="0" rtlCol="0" anchor="t"/>
          <a:lstStyle/>
          <a:p>
            <a:pPr marL="0" indent="0">
              <a:lnSpc>
                <a:spcPts val="2750"/>
              </a:lnSpc>
              <a:buNone/>
            </a:pPr>
            <a:r>
              <a:rPr lang="en-US" sz="1700" dirty="0">
                <a:solidFill>
                  <a:srgbClr val="454240"/>
                </a:solidFill>
                <a:latin typeface="DM Sans" pitchFamily="34" charset="0"/>
                <a:ea typeface="DM Sans" pitchFamily="34" charset="-122"/>
                <a:cs typeface="DM Sans" pitchFamily="34" charset="-120"/>
              </a:rPr>
              <a:t>After transcription, various mechanisms control mRNA stability, processing, and translation efficiency. These include alternative splicing, RNA editing, and microRNA-mediated regulation.</a:t>
            </a:r>
            <a:endParaRPr lang="en-US" sz="1700" dirty="0"/>
          </a:p>
        </p:txBody>
      </p:sp>
      <p:sp>
        <p:nvSpPr>
          <p:cNvPr id="11" name="Shape 9"/>
          <p:cNvSpPr/>
          <p:nvPr/>
        </p:nvSpPr>
        <p:spPr>
          <a:xfrm>
            <a:off x="771644" y="5382458"/>
            <a:ext cx="496014" cy="496014"/>
          </a:xfrm>
          <a:prstGeom prst="roundRect">
            <a:avLst>
              <a:gd name="adj" fmla="val 18671"/>
            </a:avLst>
          </a:prstGeom>
          <a:solidFill>
            <a:srgbClr val="F7EDD4"/>
          </a:solidFill>
          <a:ln w="7620">
            <a:solidFill>
              <a:srgbClr val="DDD3BA"/>
            </a:solidFill>
            <a:prstDash val="solid"/>
          </a:ln>
        </p:spPr>
      </p:sp>
      <p:sp>
        <p:nvSpPr>
          <p:cNvPr id="12" name="Text 10"/>
          <p:cNvSpPr/>
          <p:nvPr/>
        </p:nvSpPr>
        <p:spPr>
          <a:xfrm>
            <a:off x="917734" y="5465088"/>
            <a:ext cx="203716" cy="330756"/>
          </a:xfrm>
          <a:prstGeom prst="rect">
            <a:avLst/>
          </a:prstGeom>
          <a:noFill/>
          <a:ln/>
        </p:spPr>
        <p:txBody>
          <a:bodyPr wrap="none" lIns="0" tIns="0" rIns="0" bIns="0" rtlCol="0" anchor="t"/>
          <a:lstStyle/>
          <a:p>
            <a:pPr marL="0" indent="0" algn="ctr">
              <a:lnSpc>
                <a:spcPts val="2600"/>
              </a:lnSpc>
              <a:buNone/>
            </a:pPr>
            <a:r>
              <a:rPr lang="en-US" sz="2600" dirty="0">
                <a:solidFill>
                  <a:srgbClr val="454240"/>
                </a:solidFill>
                <a:latin typeface="Libre Baskerville" pitchFamily="34" charset="0"/>
                <a:ea typeface="Libre Baskerville" pitchFamily="34" charset="-122"/>
                <a:cs typeface="Libre Baskerville" pitchFamily="34" charset="-120"/>
              </a:rPr>
              <a:t>3</a:t>
            </a:r>
            <a:endParaRPr lang="en-US" sz="2600" dirty="0"/>
          </a:p>
        </p:txBody>
      </p:sp>
      <p:sp>
        <p:nvSpPr>
          <p:cNvPr id="13" name="Text 11"/>
          <p:cNvSpPr/>
          <p:nvPr/>
        </p:nvSpPr>
        <p:spPr>
          <a:xfrm>
            <a:off x="1488043" y="5382458"/>
            <a:ext cx="3025140" cy="344448"/>
          </a:xfrm>
          <a:prstGeom prst="rect">
            <a:avLst/>
          </a:prstGeom>
          <a:noFill/>
          <a:ln/>
        </p:spPr>
        <p:txBody>
          <a:bodyPr wrap="none" lIns="0" tIns="0" rIns="0" bIns="0" rtlCol="0" anchor="t"/>
          <a:lstStyle/>
          <a:p>
            <a:pPr marL="0" indent="0">
              <a:lnSpc>
                <a:spcPts val="2700"/>
              </a:lnSpc>
              <a:buNone/>
            </a:pPr>
            <a:r>
              <a:rPr lang="en-US" sz="2150" dirty="0">
                <a:solidFill>
                  <a:srgbClr val="454240"/>
                </a:solidFill>
                <a:latin typeface="Libre Baskerville" pitchFamily="34" charset="0"/>
                <a:ea typeface="Libre Baskerville" pitchFamily="34" charset="-122"/>
                <a:cs typeface="Libre Baskerville" pitchFamily="34" charset="-120"/>
              </a:rPr>
              <a:t>Translational Control</a:t>
            </a:r>
            <a:endParaRPr lang="en-US" sz="2150" dirty="0"/>
          </a:p>
        </p:txBody>
      </p:sp>
      <p:sp>
        <p:nvSpPr>
          <p:cNvPr id="14" name="Text 12"/>
          <p:cNvSpPr/>
          <p:nvPr/>
        </p:nvSpPr>
        <p:spPr>
          <a:xfrm>
            <a:off x="1488043" y="5859185"/>
            <a:ext cx="5717024" cy="1411129"/>
          </a:xfrm>
          <a:prstGeom prst="rect">
            <a:avLst/>
          </a:prstGeom>
          <a:noFill/>
          <a:ln/>
        </p:spPr>
        <p:txBody>
          <a:bodyPr wrap="square" lIns="0" tIns="0" rIns="0" bIns="0" rtlCol="0" anchor="t"/>
          <a:lstStyle/>
          <a:p>
            <a:pPr marL="0" indent="0">
              <a:lnSpc>
                <a:spcPts val="2750"/>
              </a:lnSpc>
              <a:buNone/>
            </a:pPr>
            <a:r>
              <a:rPr lang="en-US" sz="1700" dirty="0">
                <a:solidFill>
                  <a:srgbClr val="454240"/>
                </a:solidFill>
                <a:latin typeface="DM Sans" pitchFamily="34" charset="0"/>
                <a:ea typeface="DM Sans" pitchFamily="34" charset="-122"/>
                <a:cs typeface="DM Sans" pitchFamily="34" charset="-120"/>
              </a:rPr>
              <a:t>The rate of protein synthesis can be modulated by controlling the initiation, elongation, or termination of translation. This level of regulation allows for rapid responses to cellular needs.</a:t>
            </a:r>
            <a:endParaRPr lang="en-US" sz="1700" dirty="0"/>
          </a:p>
        </p:txBody>
      </p:sp>
      <p:sp>
        <p:nvSpPr>
          <p:cNvPr id="15" name="Shape 13"/>
          <p:cNvSpPr/>
          <p:nvPr/>
        </p:nvSpPr>
        <p:spPr>
          <a:xfrm>
            <a:off x="7425452" y="5382458"/>
            <a:ext cx="496014" cy="496014"/>
          </a:xfrm>
          <a:prstGeom prst="roundRect">
            <a:avLst>
              <a:gd name="adj" fmla="val 18671"/>
            </a:avLst>
          </a:prstGeom>
          <a:solidFill>
            <a:srgbClr val="F7EDD4"/>
          </a:solidFill>
          <a:ln w="7620">
            <a:solidFill>
              <a:srgbClr val="DDD3BA"/>
            </a:solidFill>
            <a:prstDash val="solid"/>
          </a:ln>
        </p:spPr>
      </p:sp>
      <p:sp>
        <p:nvSpPr>
          <p:cNvPr id="16" name="Text 14"/>
          <p:cNvSpPr/>
          <p:nvPr/>
        </p:nvSpPr>
        <p:spPr>
          <a:xfrm>
            <a:off x="7576661" y="5465088"/>
            <a:ext cx="193477" cy="330756"/>
          </a:xfrm>
          <a:prstGeom prst="rect">
            <a:avLst/>
          </a:prstGeom>
          <a:noFill/>
          <a:ln/>
        </p:spPr>
        <p:txBody>
          <a:bodyPr wrap="none" lIns="0" tIns="0" rIns="0" bIns="0" rtlCol="0" anchor="t"/>
          <a:lstStyle/>
          <a:p>
            <a:pPr marL="0" indent="0" algn="ctr">
              <a:lnSpc>
                <a:spcPts val="2600"/>
              </a:lnSpc>
              <a:buNone/>
            </a:pPr>
            <a:r>
              <a:rPr lang="en-US" sz="2600" dirty="0">
                <a:solidFill>
                  <a:srgbClr val="454240"/>
                </a:solidFill>
                <a:latin typeface="Libre Baskerville" pitchFamily="34" charset="0"/>
                <a:ea typeface="Libre Baskerville" pitchFamily="34" charset="-122"/>
                <a:cs typeface="Libre Baskerville" pitchFamily="34" charset="-120"/>
              </a:rPr>
              <a:t>4</a:t>
            </a:r>
            <a:endParaRPr lang="en-US" sz="2600" dirty="0"/>
          </a:p>
        </p:txBody>
      </p:sp>
      <p:sp>
        <p:nvSpPr>
          <p:cNvPr id="17" name="Text 15"/>
          <p:cNvSpPr/>
          <p:nvPr/>
        </p:nvSpPr>
        <p:spPr>
          <a:xfrm>
            <a:off x="8141851" y="5382458"/>
            <a:ext cx="4585097" cy="344448"/>
          </a:xfrm>
          <a:prstGeom prst="rect">
            <a:avLst/>
          </a:prstGeom>
          <a:noFill/>
          <a:ln/>
        </p:spPr>
        <p:txBody>
          <a:bodyPr wrap="none" lIns="0" tIns="0" rIns="0" bIns="0" rtlCol="0" anchor="t"/>
          <a:lstStyle/>
          <a:p>
            <a:pPr marL="0" indent="0">
              <a:lnSpc>
                <a:spcPts val="2700"/>
              </a:lnSpc>
              <a:buNone/>
            </a:pPr>
            <a:r>
              <a:rPr lang="en-US" sz="2150" dirty="0">
                <a:solidFill>
                  <a:srgbClr val="454240"/>
                </a:solidFill>
                <a:latin typeface="Libre Baskerville" pitchFamily="34" charset="0"/>
                <a:ea typeface="Libre Baskerville" pitchFamily="34" charset="-122"/>
                <a:cs typeface="Libre Baskerville" pitchFamily="34" charset="-120"/>
              </a:rPr>
              <a:t>Post-Translational Modifications</a:t>
            </a:r>
            <a:endParaRPr lang="en-US" sz="2150" dirty="0"/>
          </a:p>
        </p:txBody>
      </p:sp>
      <p:sp>
        <p:nvSpPr>
          <p:cNvPr id="18" name="Text 16"/>
          <p:cNvSpPr/>
          <p:nvPr/>
        </p:nvSpPr>
        <p:spPr>
          <a:xfrm>
            <a:off x="8141851" y="5859185"/>
            <a:ext cx="5717024" cy="1763911"/>
          </a:xfrm>
          <a:prstGeom prst="rect">
            <a:avLst/>
          </a:prstGeom>
          <a:noFill/>
          <a:ln/>
        </p:spPr>
        <p:txBody>
          <a:bodyPr wrap="square" lIns="0" tIns="0" rIns="0" bIns="0" rtlCol="0" anchor="t"/>
          <a:lstStyle/>
          <a:p>
            <a:pPr marL="0" indent="0">
              <a:lnSpc>
                <a:spcPts val="2750"/>
              </a:lnSpc>
              <a:buNone/>
            </a:pPr>
            <a:r>
              <a:rPr lang="en-US" sz="1700" dirty="0">
                <a:solidFill>
                  <a:srgbClr val="454240"/>
                </a:solidFill>
                <a:latin typeface="DM Sans" pitchFamily="34" charset="0"/>
                <a:ea typeface="DM Sans" pitchFamily="34" charset="-122"/>
                <a:cs typeface="DM Sans" pitchFamily="34" charset="-120"/>
              </a:rPr>
              <a:t>Proteins can undergo various modifications after translation, such as phosphorylation, glycosylation, or ubiquitination. These modifications can alter protein function, stability, or localization, providing another layer of regulatory control.</a:t>
            </a:r>
            <a:endParaRPr lang="en-US" sz="1700" dirty="0"/>
          </a:p>
        </p:txBody>
      </p:sp>
      <p:sp>
        <p:nvSpPr>
          <p:cNvPr id="19" name="ZoneTexte 18">
            <a:extLst>
              <a:ext uri="{FF2B5EF4-FFF2-40B4-BE49-F238E27FC236}">
                <a16:creationId xmlns:a16="http://schemas.microsoft.com/office/drawing/2014/main" id="{CECE4AAE-4617-3EA5-0CE2-C38153F911C9}"/>
              </a:ext>
            </a:extLst>
          </p:cNvPr>
          <p:cNvSpPr txBox="1"/>
          <p:nvPr/>
        </p:nvSpPr>
        <p:spPr>
          <a:xfrm>
            <a:off x="0" y="7658846"/>
            <a:ext cx="14630400" cy="570754"/>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pic>
        <p:nvPicPr>
          <p:cNvPr id="3" name="Image 1" descr="preencoded.png"/>
          <p:cNvPicPr>
            <a:picLocks noChangeAspect="1"/>
          </p:cNvPicPr>
          <p:nvPr/>
        </p:nvPicPr>
        <p:blipFill>
          <a:blip r:embed="rId4"/>
          <a:stretch>
            <a:fillRect/>
          </a:stretch>
        </p:blipFill>
        <p:spPr>
          <a:xfrm>
            <a:off x="227647" y="848139"/>
            <a:ext cx="5030986" cy="6997147"/>
          </a:xfrm>
          <a:prstGeom prst="rect">
            <a:avLst/>
          </a:prstGeom>
        </p:spPr>
      </p:pic>
      <p:sp>
        <p:nvSpPr>
          <p:cNvPr id="4" name="Text 0"/>
          <p:cNvSpPr/>
          <p:nvPr/>
        </p:nvSpPr>
        <p:spPr>
          <a:xfrm>
            <a:off x="6123861" y="647343"/>
            <a:ext cx="7869079" cy="1138476"/>
          </a:xfrm>
          <a:prstGeom prst="rect">
            <a:avLst/>
          </a:prstGeom>
          <a:noFill/>
          <a:ln/>
        </p:spPr>
        <p:txBody>
          <a:bodyPr wrap="square" lIns="0" tIns="0" rIns="0" bIns="0" rtlCol="0" anchor="t"/>
          <a:lstStyle/>
          <a:p>
            <a:pPr>
              <a:lnSpc>
                <a:spcPts val="4700"/>
              </a:lnSpc>
            </a:pPr>
            <a:r>
              <a:rPr lang="en-US" sz="4450" b="1" dirty="0">
                <a:solidFill>
                  <a:srgbClr val="FFC000"/>
                </a:solidFill>
                <a:latin typeface="Times New Roman" panose="02020603050405020304" pitchFamily="18" charset="0"/>
                <a:cs typeface="Times New Roman" panose="02020603050405020304" pitchFamily="18" charset="0"/>
              </a:rPr>
              <a:t>Epigenetic Modifications: Beyond the DNA Sequence</a:t>
            </a:r>
          </a:p>
        </p:txBody>
      </p:sp>
      <p:pic>
        <p:nvPicPr>
          <p:cNvPr id="5" name="Image 2" descr="preencoded.png"/>
          <p:cNvPicPr>
            <a:picLocks noChangeAspect="1"/>
          </p:cNvPicPr>
          <p:nvPr/>
        </p:nvPicPr>
        <p:blipFill>
          <a:blip r:embed="rId5"/>
          <a:stretch>
            <a:fillRect/>
          </a:stretch>
        </p:blipFill>
        <p:spPr>
          <a:xfrm>
            <a:off x="6123861" y="2058948"/>
            <a:ext cx="455295" cy="455295"/>
          </a:xfrm>
          <a:prstGeom prst="rect">
            <a:avLst/>
          </a:prstGeom>
        </p:spPr>
      </p:pic>
      <p:sp>
        <p:nvSpPr>
          <p:cNvPr id="6" name="Text 1"/>
          <p:cNvSpPr/>
          <p:nvPr/>
        </p:nvSpPr>
        <p:spPr>
          <a:xfrm>
            <a:off x="6123861" y="2696289"/>
            <a:ext cx="2276713" cy="284559"/>
          </a:xfrm>
          <a:prstGeom prst="rect">
            <a:avLst/>
          </a:prstGeom>
          <a:noFill/>
          <a:ln/>
        </p:spPr>
        <p:txBody>
          <a:bodyPr wrap="none" lIns="0" tIns="0" rIns="0" bIns="0" rtlCol="0" anchor="t"/>
          <a:lstStyle/>
          <a:p>
            <a:pPr>
              <a:lnSpc>
                <a:spcPts val="2200"/>
              </a:lnSpc>
            </a:pPr>
            <a:r>
              <a:rPr lang="en-US" sz="1750" b="1" dirty="0">
                <a:solidFill>
                  <a:srgbClr val="FFFF00"/>
                </a:solidFill>
                <a:latin typeface="Libre Baskerville" pitchFamily="34" charset="0"/>
              </a:rPr>
              <a:t>DNA Methylation</a:t>
            </a:r>
          </a:p>
        </p:txBody>
      </p:sp>
      <p:sp>
        <p:nvSpPr>
          <p:cNvPr id="7" name="Text 2"/>
          <p:cNvSpPr/>
          <p:nvPr/>
        </p:nvSpPr>
        <p:spPr>
          <a:xfrm>
            <a:off x="6123861" y="3090029"/>
            <a:ext cx="3797975" cy="1457325"/>
          </a:xfrm>
          <a:prstGeom prst="rect">
            <a:avLst/>
          </a:prstGeom>
          <a:noFill/>
          <a:ln/>
        </p:spPr>
        <p:txBody>
          <a:bodyPr wrap="square" lIns="0" tIns="0" rIns="0" bIns="0" rtlCol="0" anchor="t"/>
          <a:lstStyle/>
          <a:p>
            <a:pPr marL="0" indent="0" algn="l">
              <a:lnSpc>
                <a:spcPts val="2250"/>
              </a:lnSpc>
              <a:buNone/>
            </a:pPr>
            <a:r>
              <a:rPr lang="en-US" sz="1400" dirty="0">
                <a:solidFill>
                  <a:schemeClr val="bg1"/>
                </a:solidFill>
                <a:latin typeface="DM Sans" pitchFamily="34" charset="0"/>
                <a:ea typeface="DM Sans" pitchFamily="34" charset="-122"/>
                <a:cs typeface="DM Sans" pitchFamily="34" charset="-120"/>
              </a:rPr>
              <a:t>The addition of methyl groups to DNA, typically at CpG sites, can silence gene expression. This modification is crucial for genomic imprinting and X-chromosome inactivation.</a:t>
            </a:r>
            <a:endParaRPr lang="en-US" sz="1400" dirty="0">
              <a:solidFill>
                <a:schemeClr val="bg1"/>
              </a:solidFill>
            </a:endParaRPr>
          </a:p>
        </p:txBody>
      </p:sp>
      <p:pic>
        <p:nvPicPr>
          <p:cNvPr id="8" name="Image 3" descr="preencoded.png"/>
          <p:cNvPicPr>
            <a:picLocks noChangeAspect="1"/>
          </p:cNvPicPr>
          <p:nvPr/>
        </p:nvPicPr>
        <p:blipFill>
          <a:blip r:embed="rId6"/>
          <a:stretch>
            <a:fillRect/>
          </a:stretch>
        </p:blipFill>
        <p:spPr>
          <a:xfrm>
            <a:off x="10194965" y="2058948"/>
            <a:ext cx="455295" cy="455295"/>
          </a:xfrm>
          <a:prstGeom prst="rect">
            <a:avLst/>
          </a:prstGeom>
        </p:spPr>
      </p:pic>
      <p:sp>
        <p:nvSpPr>
          <p:cNvPr id="9" name="Text 3"/>
          <p:cNvSpPr/>
          <p:nvPr/>
        </p:nvSpPr>
        <p:spPr>
          <a:xfrm>
            <a:off x="10194965" y="2696289"/>
            <a:ext cx="2594967" cy="284559"/>
          </a:xfrm>
          <a:prstGeom prst="rect">
            <a:avLst/>
          </a:prstGeom>
          <a:noFill/>
          <a:ln/>
        </p:spPr>
        <p:txBody>
          <a:bodyPr wrap="none" lIns="0" tIns="0" rIns="0" bIns="0" rtlCol="0" anchor="t"/>
          <a:lstStyle/>
          <a:p>
            <a:pPr indent="0">
              <a:lnSpc>
                <a:spcPts val="2200"/>
              </a:lnSpc>
              <a:buNone/>
            </a:pPr>
            <a:r>
              <a:rPr lang="en-US" sz="1750" b="1" dirty="0">
                <a:solidFill>
                  <a:srgbClr val="FFFF00"/>
                </a:solidFill>
                <a:latin typeface="Libre Baskerville" pitchFamily="34" charset="0"/>
              </a:rPr>
              <a:t>Histone Modifications</a:t>
            </a:r>
          </a:p>
        </p:txBody>
      </p:sp>
      <p:sp>
        <p:nvSpPr>
          <p:cNvPr id="10" name="Text 4"/>
          <p:cNvSpPr/>
          <p:nvPr/>
        </p:nvSpPr>
        <p:spPr>
          <a:xfrm>
            <a:off x="10194965" y="3090029"/>
            <a:ext cx="3797975" cy="1457325"/>
          </a:xfrm>
          <a:prstGeom prst="rect">
            <a:avLst/>
          </a:prstGeom>
          <a:noFill/>
          <a:ln/>
        </p:spPr>
        <p:txBody>
          <a:bodyPr wrap="square" lIns="0" tIns="0" rIns="0" bIns="0" rtlCol="0" anchor="t"/>
          <a:lstStyle/>
          <a:p>
            <a:pPr>
              <a:lnSpc>
                <a:spcPts val="2250"/>
              </a:lnSpc>
            </a:pPr>
            <a:r>
              <a:rPr lang="en-US" sz="1400" dirty="0">
                <a:solidFill>
                  <a:schemeClr val="bg1"/>
                </a:solidFill>
                <a:latin typeface="DM Sans" pitchFamily="34" charset="0"/>
              </a:rPr>
              <a:t>Chemical modifications to histone proteins, such as acetylation, methylation, or phosphorylation, can alter chromatin structure and accessibility, influencing gene expression.</a:t>
            </a:r>
          </a:p>
        </p:txBody>
      </p:sp>
      <p:pic>
        <p:nvPicPr>
          <p:cNvPr id="11" name="Image 4" descr="preencoded.png"/>
          <p:cNvPicPr>
            <a:picLocks noChangeAspect="1"/>
          </p:cNvPicPr>
          <p:nvPr/>
        </p:nvPicPr>
        <p:blipFill>
          <a:blip r:embed="rId7"/>
          <a:stretch>
            <a:fillRect/>
          </a:stretch>
        </p:blipFill>
        <p:spPr>
          <a:xfrm>
            <a:off x="6123861" y="5093732"/>
            <a:ext cx="455295" cy="455295"/>
          </a:xfrm>
          <a:prstGeom prst="rect">
            <a:avLst/>
          </a:prstGeom>
        </p:spPr>
      </p:pic>
      <p:sp>
        <p:nvSpPr>
          <p:cNvPr id="12" name="Text 5"/>
          <p:cNvSpPr/>
          <p:nvPr/>
        </p:nvSpPr>
        <p:spPr>
          <a:xfrm>
            <a:off x="6123861" y="5731073"/>
            <a:ext cx="2276713" cy="284559"/>
          </a:xfrm>
          <a:prstGeom prst="rect">
            <a:avLst/>
          </a:prstGeom>
          <a:noFill/>
          <a:ln/>
        </p:spPr>
        <p:txBody>
          <a:bodyPr wrap="none" lIns="0" tIns="0" rIns="0" bIns="0" rtlCol="0" anchor="t"/>
          <a:lstStyle/>
          <a:p>
            <a:pPr marL="0" indent="0" algn="l">
              <a:lnSpc>
                <a:spcPts val="2200"/>
              </a:lnSpc>
              <a:buNone/>
            </a:pPr>
            <a:r>
              <a:rPr lang="en-US" sz="1750" b="1" dirty="0">
                <a:solidFill>
                  <a:srgbClr val="FFFF00"/>
                </a:solidFill>
                <a:latin typeface="Libre Baskerville" pitchFamily="34" charset="0"/>
                <a:ea typeface="Libre Baskerville" pitchFamily="34" charset="-122"/>
                <a:cs typeface="Libre Baskerville" pitchFamily="34" charset="-120"/>
              </a:rPr>
              <a:t>Non-coding RNAs</a:t>
            </a:r>
            <a:endParaRPr lang="en-US" sz="1750" b="1" dirty="0">
              <a:solidFill>
                <a:srgbClr val="FFFF00"/>
              </a:solidFill>
            </a:endParaRPr>
          </a:p>
        </p:txBody>
      </p:sp>
      <p:sp>
        <p:nvSpPr>
          <p:cNvPr id="13" name="Text 6"/>
          <p:cNvSpPr/>
          <p:nvPr/>
        </p:nvSpPr>
        <p:spPr>
          <a:xfrm>
            <a:off x="6123861" y="6124813"/>
            <a:ext cx="3797975" cy="1165860"/>
          </a:xfrm>
          <a:prstGeom prst="rect">
            <a:avLst/>
          </a:prstGeom>
          <a:noFill/>
          <a:ln/>
        </p:spPr>
        <p:txBody>
          <a:bodyPr wrap="square" lIns="0" tIns="0" rIns="0" bIns="0" rtlCol="0" anchor="t"/>
          <a:lstStyle/>
          <a:p>
            <a:pPr indent="0">
              <a:lnSpc>
                <a:spcPts val="2250"/>
              </a:lnSpc>
              <a:buNone/>
            </a:pPr>
            <a:r>
              <a:rPr lang="en-US" sz="1400" dirty="0">
                <a:solidFill>
                  <a:schemeClr val="bg1"/>
                </a:solidFill>
                <a:latin typeface="DM Sans" pitchFamily="34" charset="0"/>
              </a:rPr>
              <a:t>Various types of non-coding RNAs, including microRNAs and long non-coding RNAs, play important roles in regulating gene expression through diverse mechanisms.</a:t>
            </a:r>
          </a:p>
        </p:txBody>
      </p:sp>
      <p:pic>
        <p:nvPicPr>
          <p:cNvPr id="14" name="Image 5" descr="preencoded.png"/>
          <p:cNvPicPr>
            <a:picLocks noChangeAspect="1"/>
          </p:cNvPicPr>
          <p:nvPr/>
        </p:nvPicPr>
        <p:blipFill>
          <a:blip r:embed="rId8"/>
          <a:stretch>
            <a:fillRect/>
          </a:stretch>
        </p:blipFill>
        <p:spPr>
          <a:xfrm>
            <a:off x="10194965" y="5093732"/>
            <a:ext cx="455295" cy="455295"/>
          </a:xfrm>
          <a:prstGeom prst="rect">
            <a:avLst/>
          </a:prstGeom>
        </p:spPr>
      </p:pic>
      <p:sp>
        <p:nvSpPr>
          <p:cNvPr id="15" name="Text 7"/>
          <p:cNvSpPr/>
          <p:nvPr/>
        </p:nvSpPr>
        <p:spPr>
          <a:xfrm>
            <a:off x="10194965" y="5731073"/>
            <a:ext cx="2779276" cy="284559"/>
          </a:xfrm>
          <a:prstGeom prst="rect">
            <a:avLst/>
          </a:prstGeom>
          <a:noFill/>
          <a:ln/>
        </p:spPr>
        <p:txBody>
          <a:bodyPr wrap="none" lIns="0" tIns="0" rIns="0" bIns="0" rtlCol="0" anchor="t"/>
          <a:lstStyle/>
          <a:p>
            <a:pPr>
              <a:lnSpc>
                <a:spcPts val="2200"/>
              </a:lnSpc>
            </a:pPr>
            <a:r>
              <a:rPr lang="en-US" sz="1750" b="1" dirty="0">
                <a:solidFill>
                  <a:srgbClr val="FFFF00"/>
                </a:solidFill>
                <a:latin typeface="Libre Baskerville" pitchFamily="34" charset="0"/>
              </a:rPr>
              <a:t>Chromatin Remodeling</a:t>
            </a:r>
          </a:p>
        </p:txBody>
      </p:sp>
      <p:sp>
        <p:nvSpPr>
          <p:cNvPr id="16" name="Text 8"/>
          <p:cNvSpPr/>
          <p:nvPr/>
        </p:nvSpPr>
        <p:spPr>
          <a:xfrm>
            <a:off x="10194965" y="6124813"/>
            <a:ext cx="3797975" cy="1457325"/>
          </a:xfrm>
          <a:prstGeom prst="rect">
            <a:avLst/>
          </a:prstGeom>
          <a:noFill/>
          <a:ln/>
        </p:spPr>
        <p:txBody>
          <a:bodyPr wrap="square" lIns="0" tIns="0" rIns="0" bIns="0" rtlCol="0" anchor="t"/>
          <a:lstStyle/>
          <a:p>
            <a:pPr>
              <a:lnSpc>
                <a:spcPts val="2250"/>
              </a:lnSpc>
            </a:pPr>
            <a:r>
              <a:rPr lang="en-US" sz="1400" dirty="0">
                <a:solidFill>
                  <a:schemeClr val="bg1"/>
                </a:solidFill>
                <a:latin typeface="DM Sans" pitchFamily="34" charset="0"/>
              </a:rPr>
              <a:t>ATP-dependent chromatin remodeling complexes can alter nucleosome positioning and density, affecting DNA accessibility for transcription factors and other regulatory proteins.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4" name="Text 0"/>
          <p:cNvSpPr/>
          <p:nvPr/>
        </p:nvSpPr>
        <p:spPr>
          <a:xfrm>
            <a:off x="595789" y="1264920"/>
            <a:ext cx="7952423" cy="1063704"/>
          </a:xfrm>
          <a:prstGeom prst="rect">
            <a:avLst/>
          </a:prstGeom>
          <a:noFill/>
          <a:ln/>
        </p:spPr>
        <p:txBody>
          <a:bodyPr wrap="square" lIns="0" tIns="0" rIns="0" bIns="0" rtlCol="0" anchor="t"/>
          <a:lstStyle/>
          <a:p>
            <a:pPr marL="0" indent="0">
              <a:lnSpc>
                <a:spcPts val="4150"/>
              </a:lnSpc>
              <a:buNone/>
            </a:pPr>
            <a:r>
              <a:rPr lang="en-US" sz="3350" dirty="0">
                <a:solidFill>
                  <a:srgbClr val="5C4E3D"/>
                </a:solidFill>
                <a:latin typeface="Libre Baskerville" pitchFamily="34" charset="0"/>
                <a:ea typeface="Libre Baskerville" pitchFamily="34" charset="-122"/>
                <a:cs typeface="Libre Baskerville" pitchFamily="34" charset="-120"/>
              </a:rPr>
              <a:t>Transcription Factors: Master Regulators of Gene Expression</a:t>
            </a:r>
            <a:endParaRPr lang="en-US" sz="3350" dirty="0"/>
          </a:p>
        </p:txBody>
      </p:sp>
      <p:sp>
        <p:nvSpPr>
          <p:cNvPr id="5" name="Shape 1"/>
          <p:cNvSpPr/>
          <p:nvPr/>
        </p:nvSpPr>
        <p:spPr>
          <a:xfrm>
            <a:off x="595789" y="2583894"/>
            <a:ext cx="7952423" cy="4380786"/>
          </a:xfrm>
          <a:prstGeom prst="roundRect">
            <a:avLst>
              <a:gd name="adj" fmla="val 1632"/>
            </a:avLst>
          </a:prstGeom>
          <a:noFill/>
          <a:ln w="7620">
            <a:solidFill>
              <a:srgbClr val="000000">
                <a:alpha val="8000"/>
              </a:srgbClr>
            </a:solidFill>
            <a:prstDash val="solid"/>
          </a:ln>
        </p:spPr>
      </p:sp>
      <p:sp>
        <p:nvSpPr>
          <p:cNvPr id="6" name="Shape 2"/>
          <p:cNvSpPr/>
          <p:nvPr/>
        </p:nvSpPr>
        <p:spPr>
          <a:xfrm>
            <a:off x="603409" y="2591514"/>
            <a:ext cx="7936349" cy="491728"/>
          </a:xfrm>
          <a:prstGeom prst="rect">
            <a:avLst/>
          </a:prstGeom>
          <a:solidFill>
            <a:srgbClr val="FFFFFF">
              <a:alpha val="4000"/>
            </a:srgbClr>
          </a:solidFill>
          <a:ln/>
        </p:spPr>
      </p:sp>
      <p:sp>
        <p:nvSpPr>
          <p:cNvPr id="7" name="Text 3"/>
          <p:cNvSpPr/>
          <p:nvPr/>
        </p:nvSpPr>
        <p:spPr>
          <a:xfrm>
            <a:off x="774621" y="2701171"/>
            <a:ext cx="2301002" cy="272415"/>
          </a:xfrm>
          <a:prstGeom prst="rect">
            <a:avLst/>
          </a:prstGeom>
          <a:noFill/>
          <a:ln/>
        </p:spPr>
        <p:txBody>
          <a:bodyPr wrap="none" lIns="0" tIns="0" rIns="0" bIns="0" rtlCol="0" anchor="t"/>
          <a:lstStyle/>
          <a:p>
            <a:pPr marL="0" indent="0">
              <a:lnSpc>
                <a:spcPts val="2100"/>
              </a:lnSpc>
              <a:buNone/>
            </a:pPr>
            <a:r>
              <a:rPr lang="en-US" sz="1300" dirty="0">
                <a:solidFill>
                  <a:srgbClr val="454240"/>
                </a:solidFill>
                <a:latin typeface="DM Sans" pitchFamily="34" charset="0"/>
                <a:ea typeface="DM Sans" pitchFamily="34" charset="-122"/>
                <a:cs typeface="DM Sans" pitchFamily="34" charset="-120"/>
              </a:rPr>
              <a:t>Type</a:t>
            </a:r>
            <a:endParaRPr lang="en-US" sz="1300" dirty="0"/>
          </a:p>
        </p:txBody>
      </p:sp>
      <p:sp>
        <p:nvSpPr>
          <p:cNvPr id="8" name="Text 4"/>
          <p:cNvSpPr/>
          <p:nvPr/>
        </p:nvSpPr>
        <p:spPr>
          <a:xfrm>
            <a:off x="3423523" y="2701171"/>
            <a:ext cx="2297192" cy="272415"/>
          </a:xfrm>
          <a:prstGeom prst="rect">
            <a:avLst/>
          </a:prstGeom>
          <a:noFill/>
          <a:ln/>
        </p:spPr>
        <p:txBody>
          <a:bodyPr wrap="none" lIns="0" tIns="0" rIns="0" bIns="0" rtlCol="0" anchor="t"/>
          <a:lstStyle/>
          <a:p>
            <a:pPr marL="0" indent="0">
              <a:lnSpc>
                <a:spcPts val="2100"/>
              </a:lnSpc>
              <a:buNone/>
            </a:pPr>
            <a:r>
              <a:rPr lang="en-US" sz="1300" dirty="0">
                <a:solidFill>
                  <a:srgbClr val="454240"/>
                </a:solidFill>
                <a:latin typeface="DM Sans" pitchFamily="34" charset="0"/>
                <a:ea typeface="DM Sans" pitchFamily="34" charset="-122"/>
                <a:cs typeface="DM Sans" pitchFamily="34" charset="-120"/>
              </a:rPr>
              <a:t>Function</a:t>
            </a:r>
            <a:endParaRPr lang="en-US" sz="1300" dirty="0"/>
          </a:p>
        </p:txBody>
      </p:sp>
      <p:sp>
        <p:nvSpPr>
          <p:cNvPr id="9" name="Text 5"/>
          <p:cNvSpPr/>
          <p:nvPr/>
        </p:nvSpPr>
        <p:spPr>
          <a:xfrm>
            <a:off x="6068616" y="2701171"/>
            <a:ext cx="2301002" cy="272415"/>
          </a:xfrm>
          <a:prstGeom prst="rect">
            <a:avLst/>
          </a:prstGeom>
          <a:noFill/>
          <a:ln/>
        </p:spPr>
        <p:txBody>
          <a:bodyPr wrap="none" lIns="0" tIns="0" rIns="0" bIns="0" rtlCol="0" anchor="t"/>
          <a:lstStyle/>
          <a:p>
            <a:pPr marL="0" indent="0">
              <a:lnSpc>
                <a:spcPts val="2100"/>
              </a:lnSpc>
              <a:buNone/>
            </a:pPr>
            <a:r>
              <a:rPr lang="en-US" sz="1300" dirty="0">
                <a:solidFill>
                  <a:srgbClr val="454240"/>
                </a:solidFill>
                <a:latin typeface="DM Sans" pitchFamily="34" charset="0"/>
                <a:ea typeface="DM Sans" pitchFamily="34" charset="-122"/>
                <a:cs typeface="DM Sans" pitchFamily="34" charset="-120"/>
              </a:rPr>
              <a:t>Example</a:t>
            </a:r>
            <a:endParaRPr lang="en-US" sz="1300" dirty="0"/>
          </a:p>
        </p:txBody>
      </p:sp>
      <p:sp>
        <p:nvSpPr>
          <p:cNvPr id="10" name="Shape 6"/>
          <p:cNvSpPr/>
          <p:nvPr/>
        </p:nvSpPr>
        <p:spPr>
          <a:xfrm>
            <a:off x="603409" y="3083243"/>
            <a:ext cx="7936349" cy="764143"/>
          </a:xfrm>
          <a:prstGeom prst="rect">
            <a:avLst/>
          </a:prstGeom>
          <a:solidFill>
            <a:srgbClr val="000000">
              <a:alpha val="4000"/>
            </a:srgbClr>
          </a:solidFill>
          <a:ln/>
        </p:spPr>
      </p:sp>
      <p:sp>
        <p:nvSpPr>
          <p:cNvPr id="11" name="Text 7"/>
          <p:cNvSpPr/>
          <p:nvPr/>
        </p:nvSpPr>
        <p:spPr>
          <a:xfrm>
            <a:off x="774621" y="3192899"/>
            <a:ext cx="2301002" cy="544830"/>
          </a:xfrm>
          <a:prstGeom prst="rect">
            <a:avLst/>
          </a:prstGeom>
          <a:noFill/>
          <a:ln/>
        </p:spPr>
        <p:txBody>
          <a:bodyPr wrap="square" lIns="0" tIns="0" rIns="0" bIns="0" rtlCol="0" anchor="t"/>
          <a:lstStyle/>
          <a:p>
            <a:pPr marL="0" indent="0">
              <a:lnSpc>
                <a:spcPts val="2100"/>
              </a:lnSpc>
              <a:buNone/>
            </a:pPr>
            <a:r>
              <a:rPr lang="en-US" sz="1300" dirty="0">
                <a:solidFill>
                  <a:srgbClr val="454240"/>
                </a:solidFill>
                <a:latin typeface="DM Sans" pitchFamily="34" charset="0"/>
                <a:ea typeface="DM Sans" pitchFamily="34" charset="-122"/>
                <a:cs typeface="DM Sans" pitchFamily="34" charset="-120"/>
              </a:rPr>
              <a:t>General Transcription Factors</a:t>
            </a:r>
            <a:endParaRPr lang="en-US" sz="1300" dirty="0"/>
          </a:p>
        </p:txBody>
      </p:sp>
      <p:sp>
        <p:nvSpPr>
          <p:cNvPr id="12" name="Text 8"/>
          <p:cNvSpPr/>
          <p:nvPr/>
        </p:nvSpPr>
        <p:spPr>
          <a:xfrm>
            <a:off x="3423523" y="3192899"/>
            <a:ext cx="2297192" cy="544830"/>
          </a:xfrm>
          <a:prstGeom prst="rect">
            <a:avLst/>
          </a:prstGeom>
          <a:noFill/>
          <a:ln/>
        </p:spPr>
        <p:txBody>
          <a:bodyPr wrap="square" lIns="0" tIns="0" rIns="0" bIns="0" rtlCol="0" anchor="t"/>
          <a:lstStyle/>
          <a:p>
            <a:pPr marL="0" indent="0">
              <a:lnSpc>
                <a:spcPts val="2100"/>
              </a:lnSpc>
              <a:buNone/>
            </a:pPr>
            <a:r>
              <a:rPr lang="en-US" sz="1300" dirty="0">
                <a:solidFill>
                  <a:srgbClr val="454240"/>
                </a:solidFill>
                <a:latin typeface="DM Sans" pitchFamily="34" charset="0"/>
                <a:ea typeface="DM Sans" pitchFamily="34" charset="-122"/>
                <a:cs typeface="DM Sans" pitchFamily="34" charset="-120"/>
              </a:rPr>
              <a:t>Assist RNA polymerase in initiating transcription</a:t>
            </a:r>
            <a:endParaRPr lang="en-US" sz="1300" dirty="0"/>
          </a:p>
        </p:txBody>
      </p:sp>
      <p:sp>
        <p:nvSpPr>
          <p:cNvPr id="13" name="Text 9"/>
          <p:cNvSpPr/>
          <p:nvPr/>
        </p:nvSpPr>
        <p:spPr>
          <a:xfrm>
            <a:off x="6068616" y="3192899"/>
            <a:ext cx="2301002" cy="272415"/>
          </a:xfrm>
          <a:prstGeom prst="rect">
            <a:avLst/>
          </a:prstGeom>
          <a:noFill/>
          <a:ln/>
        </p:spPr>
        <p:txBody>
          <a:bodyPr wrap="none" lIns="0" tIns="0" rIns="0" bIns="0" rtlCol="0" anchor="t"/>
          <a:lstStyle/>
          <a:p>
            <a:pPr marL="0" indent="0">
              <a:lnSpc>
                <a:spcPts val="2100"/>
              </a:lnSpc>
              <a:buNone/>
            </a:pPr>
            <a:r>
              <a:rPr lang="en-US" sz="1300" dirty="0">
                <a:solidFill>
                  <a:srgbClr val="454240"/>
                </a:solidFill>
                <a:latin typeface="DM Sans" pitchFamily="34" charset="0"/>
                <a:ea typeface="DM Sans" pitchFamily="34" charset="-122"/>
                <a:cs typeface="DM Sans" pitchFamily="34" charset="-120"/>
              </a:rPr>
              <a:t>TFIID, TFIIA, TFIIB</a:t>
            </a:r>
            <a:endParaRPr lang="en-US" sz="1300" dirty="0"/>
          </a:p>
        </p:txBody>
      </p:sp>
      <p:sp>
        <p:nvSpPr>
          <p:cNvPr id="14" name="Shape 10"/>
          <p:cNvSpPr/>
          <p:nvPr/>
        </p:nvSpPr>
        <p:spPr>
          <a:xfrm>
            <a:off x="603409" y="3847386"/>
            <a:ext cx="7936349" cy="1036558"/>
          </a:xfrm>
          <a:prstGeom prst="rect">
            <a:avLst/>
          </a:prstGeom>
          <a:solidFill>
            <a:srgbClr val="FFFFFF">
              <a:alpha val="4000"/>
            </a:srgbClr>
          </a:solidFill>
          <a:ln/>
        </p:spPr>
      </p:sp>
      <p:sp>
        <p:nvSpPr>
          <p:cNvPr id="15" name="Text 11"/>
          <p:cNvSpPr/>
          <p:nvPr/>
        </p:nvSpPr>
        <p:spPr>
          <a:xfrm>
            <a:off x="774621" y="3957042"/>
            <a:ext cx="2301002" cy="272415"/>
          </a:xfrm>
          <a:prstGeom prst="rect">
            <a:avLst/>
          </a:prstGeom>
          <a:noFill/>
          <a:ln/>
        </p:spPr>
        <p:txBody>
          <a:bodyPr wrap="none" lIns="0" tIns="0" rIns="0" bIns="0" rtlCol="0" anchor="t"/>
          <a:lstStyle/>
          <a:p>
            <a:pPr marL="0" indent="0">
              <a:lnSpc>
                <a:spcPts val="2100"/>
              </a:lnSpc>
              <a:buNone/>
            </a:pPr>
            <a:r>
              <a:rPr lang="en-US" sz="1300" dirty="0">
                <a:solidFill>
                  <a:srgbClr val="454240"/>
                </a:solidFill>
                <a:latin typeface="DM Sans" pitchFamily="34" charset="0"/>
                <a:ea typeface="DM Sans" pitchFamily="34" charset="-122"/>
                <a:cs typeface="DM Sans" pitchFamily="34" charset="-120"/>
              </a:rPr>
              <a:t>Activators</a:t>
            </a:r>
            <a:endParaRPr lang="en-US" sz="1300" dirty="0"/>
          </a:p>
        </p:txBody>
      </p:sp>
      <p:sp>
        <p:nvSpPr>
          <p:cNvPr id="16" name="Text 12"/>
          <p:cNvSpPr/>
          <p:nvPr/>
        </p:nvSpPr>
        <p:spPr>
          <a:xfrm>
            <a:off x="3423523" y="3957042"/>
            <a:ext cx="2297192" cy="817245"/>
          </a:xfrm>
          <a:prstGeom prst="rect">
            <a:avLst/>
          </a:prstGeom>
          <a:noFill/>
          <a:ln/>
        </p:spPr>
        <p:txBody>
          <a:bodyPr wrap="square" lIns="0" tIns="0" rIns="0" bIns="0" rtlCol="0" anchor="t"/>
          <a:lstStyle/>
          <a:p>
            <a:pPr marL="0" indent="0">
              <a:lnSpc>
                <a:spcPts val="2100"/>
              </a:lnSpc>
              <a:buNone/>
            </a:pPr>
            <a:r>
              <a:rPr lang="en-US" sz="1300" dirty="0">
                <a:solidFill>
                  <a:srgbClr val="454240"/>
                </a:solidFill>
                <a:latin typeface="DM Sans" pitchFamily="34" charset="0"/>
                <a:ea typeface="DM Sans" pitchFamily="34" charset="-122"/>
                <a:cs typeface="DM Sans" pitchFamily="34" charset="-120"/>
              </a:rPr>
              <a:t>Enhance transcription by recruiting coactivators or modifying chromatin</a:t>
            </a:r>
            <a:endParaRPr lang="en-US" sz="1300" dirty="0"/>
          </a:p>
        </p:txBody>
      </p:sp>
      <p:sp>
        <p:nvSpPr>
          <p:cNvPr id="17" name="Text 13"/>
          <p:cNvSpPr/>
          <p:nvPr/>
        </p:nvSpPr>
        <p:spPr>
          <a:xfrm>
            <a:off x="6068616" y="3957042"/>
            <a:ext cx="2301002" cy="272415"/>
          </a:xfrm>
          <a:prstGeom prst="rect">
            <a:avLst/>
          </a:prstGeom>
          <a:noFill/>
          <a:ln/>
        </p:spPr>
        <p:txBody>
          <a:bodyPr wrap="none" lIns="0" tIns="0" rIns="0" bIns="0" rtlCol="0" anchor="t"/>
          <a:lstStyle/>
          <a:p>
            <a:pPr marL="0" indent="0">
              <a:lnSpc>
                <a:spcPts val="2100"/>
              </a:lnSpc>
              <a:buNone/>
            </a:pPr>
            <a:r>
              <a:rPr lang="en-US" sz="1300" dirty="0">
                <a:solidFill>
                  <a:srgbClr val="454240"/>
                </a:solidFill>
                <a:latin typeface="DM Sans" pitchFamily="34" charset="0"/>
                <a:ea typeface="DM Sans" pitchFamily="34" charset="-122"/>
                <a:cs typeface="DM Sans" pitchFamily="34" charset="-120"/>
              </a:rPr>
              <a:t>NF-κB, AP-1</a:t>
            </a:r>
            <a:endParaRPr lang="en-US" sz="1300" dirty="0"/>
          </a:p>
        </p:txBody>
      </p:sp>
      <p:sp>
        <p:nvSpPr>
          <p:cNvPr id="18" name="Shape 14"/>
          <p:cNvSpPr/>
          <p:nvPr/>
        </p:nvSpPr>
        <p:spPr>
          <a:xfrm>
            <a:off x="603409" y="4883944"/>
            <a:ext cx="7936349" cy="1036558"/>
          </a:xfrm>
          <a:prstGeom prst="rect">
            <a:avLst/>
          </a:prstGeom>
          <a:solidFill>
            <a:srgbClr val="000000">
              <a:alpha val="4000"/>
            </a:srgbClr>
          </a:solidFill>
          <a:ln/>
        </p:spPr>
      </p:sp>
      <p:sp>
        <p:nvSpPr>
          <p:cNvPr id="19" name="Text 15"/>
          <p:cNvSpPr/>
          <p:nvPr/>
        </p:nvSpPr>
        <p:spPr>
          <a:xfrm>
            <a:off x="774621" y="4993600"/>
            <a:ext cx="2301002" cy="272415"/>
          </a:xfrm>
          <a:prstGeom prst="rect">
            <a:avLst/>
          </a:prstGeom>
          <a:noFill/>
          <a:ln/>
        </p:spPr>
        <p:txBody>
          <a:bodyPr wrap="none" lIns="0" tIns="0" rIns="0" bIns="0" rtlCol="0" anchor="t"/>
          <a:lstStyle/>
          <a:p>
            <a:pPr marL="0" indent="0">
              <a:lnSpc>
                <a:spcPts val="2100"/>
              </a:lnSpc>
              <a:buNone/>
            </a:pPr>
            <a:r>
              <a:rPr lang="en-US" sz="1300" dirty="0">
                <a:solidFill>
                  <a:srgbClr val="454240"/>
                </a:solidFill>
                <a:latin typeface="DM Sans" pitchFamily="34" charset="0"/>
                <a:ea typeface="DM Sans" pitchFamily="34" charset="-122"/>
                <a:cs typeface="DM Sans" pitchFamily="34" charset="-120"/>
              </a:rPr>
              <a:t>Repressors</a:t>
            </a:r>
            <a:endParaRPr lang="en-US" sz="1300" dirty="0"/>
          </a:p>
        </p:txBody>
      </p:sp>
      <p:sp>
        <p:nvSpPr>
          <p:cNvPr id="20" name="Text 16"/>
          <p:cNvSpPr/>
          <p:nvPr/>
        </p:nvSpPr>
        <p:spPr>
          <a:xfrm>
            <a:off x="3423523" y="4993600"/>
            <a:ext cx="2297192" cy="817245"/>
          </a:xfrm>
          <a:prstGeom prst="rect">
            <a:avLst/>
          </a:prstGeom>
          <a:noFill/>
          <a:ln/>
        </p:spPr>
        <p:txBody>
          <a:bodyPr wrap="square" lIns="0" tIns="0" rIns="0" bIns="0" rtlCol="0" anchor="t"/>
          <a:lstStyle/>
          <a:p>
            <a:pPr marL="0" indent="0">
              <a:lnSpc>
                <a:spcPts val="2100"/>
              </a:lnSpc>
              <a:buNone/>
            </a:pPr>
            <a:r>
              <a:rPr lang="en-US" sz="1300" dirty="0">
                <a:solidFill>
                  <a:srgbClr val="454240"/>
                </a:solidFill>
                <a:latin typeface="DM Sans" pitchFamily="34" charset="0"/>
                <a:ea typeface="DM Sans" pitchFamily="34" charset="-122"/>
                <a:cs typeface="DM Sans" pitchFamily="34" charset="-120"/>
              </a:rPr>
              <a:t>Inhibit transcription by blocking activator binding or recruiting corepressors</a:t>
            </a:r>
            <a:endParaRPr lang="en-US" sz="1300" dirty="0"/>
          </a:p>
        </p:txBody>
      </p:sp>
      <p:sp>
        <p:nvSpPr>
          <p:cNvPr id="21" name="Text 17"/>
          <p:cNvSpPr/>
          <p:nvPr/>
        </p:nvSpPr>
        <p:spPr>
          <a:xfrm>
            <a:off x="6068616" y="4993600"/>
            <a:ext cx="2301002" cy="272415"/>
          </a:xfrm>
          <a:prstGeom prst="rect">
            <a:avLst/>
          </a:prstGeom>
          <a:noFill/>
          <a:ln/>
        </p:spPr>
        <p:txBody>
          <a:bodyPr wrap="none" lIns="0" tIns="0" rIns="0" bIns="0" rtlCol="0" anchor="t"/>
          <a:lstStyle/>
          <a:p>
            <a:pPr marL="0" indent="0">
              <a:lnSpc>
                <a:spcPts val="2100"/>
              </a:lnSpc>
              <a:buNone/>
            </a:pPr>
            <a:r>
              <a:rPr lang="en-US" sz="1300" dirty="0">
                <a:solidFill>
                  <a:srgbClr val="454240"/>
                </a:solidFill>
                <a:latin typeface="DM Sans" pitchFamily="34" charset="0"/>
                <a:ea typeface="DM Sans" pitchFamily="34" charset="-122"/>
                <a:cs typeface="DM Sans" pitchFamily="34" charset="-120"/>
              </a:rPr>
              <a:t>REST, MECP2</a:t>
            </a:r>
            <a:endParaRPr lang="en-US" sz="1300" dirty="0"/>
          </a:p>
        </p:txBody>
      </p:sp>
      <p:sp>
        <p:nvSpPr>
          <p:cNvPr id="22" name="Shape 18"/>
          <p:cNvSpPr/>
          <p:nvPr/>
        </p:nvSpPr>
        <p:spPr>
          <a:xfrm>
            <a:off x="603409" y="5920502"/>
            <a:ext cx="7936349" cy="1036558"/>
          </a:xfrm>
          <a:prstGeom prst="rect">
            <a:avLst/>
          </a:prstGeom>
          <a:solidFill>
            <a:srgbClr val="FFFFFF">
              <a:alpha val="4000"/>
            </a:srgbClr>
          </a:solidFill>
          <a:ln/>
        </p:spPr>
      </p:sp>
      <p:sp>
        <p:nvSpPr>
          <p:cNvPr id="23" name="Text 19"/>
          <p:cNvSpPr/>
          <p:nvPr/>
        </p:nvSpPr>
        <p:spPr>
          <a:xfrm>
            <a:off x="774621" y="6030158"/>
            <a:ext cx="2301002" cy="272415"/>
          </a:xfrm>
          <a:prstGeom prst="rect">
            <a:avLst/>
          </a:prstGeom>
          <a:noFill/>
          <a:ln/>
        </p:spPr>
        <p:txBody>
          <a:bodyPr wrap="none" lIns="0" tIns="0" rIns="0" bIns="0" rtlCol="0" anchor="t"/>
          <a:lstStyle/>
          <a:p>
            <a:pPr marL="0" indent="0">
              <a:lnSpc>
                <a:spcPts val="2100"/>
              </a:lnSpc>
              <a:buNone/>
            </a:pPr>
            <a:r>
              <a:rPr lang="en-US" sz="1300" dirty="0">
                <a:solidFill>
                  <a:srgbClr val="454240"/>
                </a:solidFill>
                <a:latin typeface="DM Sans" pitchFamily="34" charset="0"/>
                <a:ea typeface="DM Sans" pitchFamily="34" charset="-122"/>
                <a:cs typeface="DM Sans" pitchFamily="34" charset="-120"/>
              </a:rPr>
              <a:t>Inducible Factors</a:t>
            </a:r>
            <a:endParaRPr lang="en-US" sz="1300" dirty="0"/>
          </a:p>
        </p:txBody>
      </p:sp>
      <p:sp>
        <p:nvSpPr>
          <p:cNvPr id="24" name="Text 20"/>
          <p:cNvSpPr/>
          <p:nvPr/>
        </p:nvSpPr>
        <p:spPr>
          <a:xfrm>
            <a:off x="3423523" y="6030158"/>
            <a:ext cx="2297192" cy="817245"/>
          </a:xfrm>
          <a:prstGeom prst="rect">
            <a:avLst/>
          </a:prstGeom>
          <a:noFill/>
          <a:ln/>
        </p:spPr>
        <p:txBody>
          <a:bodyPr wrap="square" lIns="0" tIns="0" rIns="0" bIns="0" rtlCol="0" anchor="t"/>
          <a:lstStyle/>
          <a:p>
            <a:pPr marL="0" indent="0">
              <a:lnSpc>
                <a:spcPts val="2100"/>
              </a:lnSpc>
              <a:buNone/>
            </a:pPr>
            <a:r>
              <a:rPr lang="en-US" sz="1300" dirty="0">
                <a:solidFill>
                  <a:srgbClr val="454240"/>
                </a:solidFill>
                <a:latin typeface="DM Sans" pitchFamily="34" charset="0"/>
                <a:ea typeface="DM Sans" pitchFamily="34" charset="-122"/>
                <a:cs typeface="DM Sans" pitchFamily="34" charset="-120"/>
              </a:rPr>
              <a:t>Respond to specific cellular signals or environmental stimuli</a:t>
            </a:r>
            <a:endParaRPr lang="en-US" sz="1300" dirty="0"/>
          </a:p>
        </p:txBody>
      </p:sp>
      <p:sp>
        <p:nvSpPr>
          <p:cNvPr id="25" name="Text 21"/>
          <p:cNvSpPr/>
          <p:nvPr/>
        </p:nvSpPr>
        <p:spPr>
          <a:xfrm>
            <a:off x="6068616" y="6030158"/>
            <a:ext cx="2301002" cy="272415"/>
          </a:xfrm>
          <a:prstGeom prst="rect">
            <a:avLst/>
          </a:prstGeom>
          <a:noFill/>
          <a:ln/>
        </p:spPr>
        <p:txBody>
          <a:bodyPr wrap="none" lIns="0" tIns="0" rIns="0" bIns="0" rtlCol="0" anchor="t"/>
          <a:lstStyle/>
          <a:p>
            <a:pPr marL="0" indent="0">
              <a:lnSpc>
                <a:spcPts val="2100"/>
              </a:lnSpc>
              <a:buNone/>
            </a:pPr>
            <a:r>
              <a:rPr lang="en-US" sz="1300" dirty="0">
                <a:solidFill>
                  <a:srgbClr val="454240"/>
                </a:solidFill>
                <a:latin typeface="DM Sans" pitchFamily="34" charset="0"/>
                <a:ea typeface="DM Sans" pitchFamily="34" charset="-122"/>
                <a:cs typeface="DM Sans" pitchFamily="34" charset="-120"/>
              </a:rPr>
              <a:t>HIF-1, p53</a:t>
            </a:r>
            <a:endParaRPr lang="en-US" sz="13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pic>
        <p:nvPicPr>
          <p:cNvPr id="3" name="Image 1" descr="preencoded.png"/>
          <p:cNvPicPr>
            <a:picLocks noChangeAspect="1"/>
          </p:cNvPicPr>
          <p:nvPr/>
        </p:nvPicPr>
        <p:blipFill>
          <a:blip r:embed="rId4"/>
          <a:stretch>
            <a:fillRect/>
          </a:stretch>
        </p:blipFill>
        <p:spPr>
          <a:xfrm>
            <a:off x="3180522" y="211217"/>
            <a:ext cx="7728818" cy="2706529"/>
          </a:xfrm>
          <a:prstGeom prst="rect">
            <a:avLst/>
          </a:prstGeom>
        </p:spPr>
      </p:pic>
      <p:sp>
        <p:nvSpPr>
          <p:cNvPr id="4" name="Text 0"/>
          <p:cNvSpPr/>
          <p:nvPr/>
        </p:nvSpPr>
        <p:spPr>
          <a:xfrm>
            <a:off x="591622" y="3113365"/>
            <a:ext cx="12809696" cy="528280"/>
          </a:xfrm>
          <a:prstGeom prst="rect">
            <a:avLst/>
          </a:prstGeom>
          <a:noFill/>
          <a:ln/>
        </p:spPr>
        <p:txBody>
          <a:bodyPr wrap="none" lIns="0" tIns="0" rIns="0" bIns="0" rtlCol="0" anchor="t"/>
          <a:lstStyle/>
          <a:p>
            <a:pPr marL="0" indent="0">
              <a:lnSpc>
                <a:spcPts val="4150"/>
              </a:lnSpc>
              <a:buNone/>
            </a:pPr>
            <a:r>
              <a:rPr lang="en-US" sz="3300" b="1" dirty="0">
                <a:solidFill>
                  <a:srgbClr val="00B050"/>
                </a:solidFill>
                <a:latin typeface="Libre Baskerville" pitchFamily="34" charset="0"/>
                <a:ea typeface="Libre Baskerville" pitchFamily="34" charset="-122"/>
                <a:cs typeface="Libre Baskerville" pitchFamily="34" charset="-120"/>
              </a:rPr>
              <a:t>Chromatin Remodeling:</a:t>
            </a:r>
            <a:endParaRPr lang="en-US" sz="3300" b="1" dirty="0">
              <a:solidFill>
                <a:srgbClr val="00B050"/>
              </a:solidFill>
            </a:endParaRPr>
          </a:p>
        </p:txBody>
      </p:sp>
      <p:sp>
        <p:nvSpPr>
          <p:cNvPr id="5" name="Shape 1"/>
          <p:cNvSpPr/>
          <p:nvPr/>
        </p:nvSpPr>
        <p:spPr>
          <a:xfrm>
            <a:off x="591622" y="5562243"/>
            <a:ext cx="13447157" cy="22860"/>
          </a:xfrm>
          <a:prstGeom prst="roundRect">
            <a:avLst>
              <a:gd name="adj" fmla="val 310617"/>
            </a:avLst>
          </a:prstGeom>
          <a:solidFill>
            <a:srgbClr val="DDD3BA"/>
          </a:solidFill>
          <a:ln/>
        </p:spPr>
      </p:sp>
      <p:sp>
        <p:nvSpPr>
          <p:cNvPr id="6" name="Shape 2"/>
          <p:cNvSpPr/>
          <p:nvPr/>
        </p:nvSpPr>
        <p:spPr>
          <a:xfrm>
            <a:off x="3899654" y="4970621"/>
            <a:ext cx="22860" cy="591622"/>
          </a:xfrm>
          <a:prstGeom prst="roundRect">
            <a:avLst>
              <a:gd name="adj" fmla="val 310617"/>
            </a:avLst>
          </a:prstGeom>
          <a:solidFill>
            <a:srgbClr val="DDD3BA"/>
          </a:solidFill>
          <a:ln/>
        </p:spPr>
      </p:sp>
      <p:sp>
        <p:nvSpPr>
          <p:cNvPr id="7" name="Shape 3"/>
          <p:cNvSpPr/>
          <p:nvPr/>
        </p:nvSpPr>
        <p:spPr>
          <a:xfrm>
            <a:off x="3720941" y="5372100"/>
            <a:ext cx="380286" cy="380286"/>
          </a:xfrm>
          <a:prstGeom prst="roundRect">
            <a:avLst>
              <a:gd name="adj" fmla="val 18672"/>
            </a:avLst>
          </a:prstGeom>
          <a:solidFill>
            <a:srgbClr val="F7EDD4"/>
          </a:solidFill>
          <a:ln w="7620">
            <a:solidFill>
              <a:srgbClr val="DDD3BA"/>
            </a:solidFill>
            <a:prstDash val="solid"/>
          </a:ln>
        </p:spPr>
      </p:sp>
      <p:sp>
        <p:nvSpPr>
          <p:cNvPr id="8" name="Text 4"/>
          <p:cNvSpPr/>
          <p:nvPr/>
        </p:nvSpPr>
        <p:spPr>
          <a:xfrm>
            <a:off x="3854529" y="5435441"/>
            <a:ext cx="113109" cy="253603"/>
          </a:xfrm>
          <a:prstGeom prst="rect">
            <a:avLst/>
          </a:prstGeom>
          <a:noFill/>
          <a:ln/>
        </p:spPr>
        <p:txBody>
          <a:bodyPr wrap="none" lIns="0" tIns="0" rIns="0" bIns="0" rtlCol="0" anchor="t"/>
          <a:lstStyle/>
          <a:p>
            <a:pPr marL="0" indent="0" algn="ctr">
              <a:lnSpc>
                <a:spcPts val="1950"/>
              </a:lnSpc>
              <a:buNone/>
            </a:pPr>
            <a:r>
              <a:rPr lang="en-US" sz="1950" dirty="0">
                <a:solidFill>
                  <a:srgbClr val="454240"/>
                </a:solidFill>
                <a:latin typeface="Libre Baskerville" pitchFamily="34" charset="0"/>
                <a:ea typeface="Libre Baskerville" pitchFamily="34" charset="-122"/>
                <a:cs typeface="Libre Baskerville" pitchFamily="34" charset="-120"/>
              </a:rPr>
              <a:t>1</a:t>
            </a:r>
            <a:endParaRPr lang="en-US" sz="1950" dirty="0"/>
          </a:p>
        </p:txBody>
      </p:sp>
      <p:sp>
        <p:nvSpPr>
          <p:cNvPr id="9" name="Text 5"/>
          <p:cNvSpPr/>
          <p:nvPr/>
        </p:nvSpPr>
        <p:spPr>
          <a:xfrm>
            <a:off x="2448520" y="3895130"/>
            <a:ext cx="2925247" cy="264081"/>
          </a:xfrm>
          <a:prstGeom prst="rect">
            <a:avLst/>
          </a:prstGeom>
          <a:noFill/>
          <a:ln/>
        </p:spPr>
        <p:txBody>
          <a:bodyPr wrap="none" lIns="0" tIns="0" rIns="0" bIns="0" rtlCol="0" anchor="t"/>
          <a:lstStyle/>
          <a:p>
            <a:pPr marL="0" indent="0" algn="ctr">
              <a:lnSpc>
                <a:spcPts val="2050"/>
              </a:lnSpc>
              <a:buNone/>
            </a:pPr>
            <a:r>
              <a:rPr lang="en-US" sz="1650" dirty="0">
                <a:solidFill>
                  <a:srgbClr val="454240"/>
                </a:solidFill>
                <a:latin typeface="Libre Baskerville" pitchFamily="34" charset="0"/>
                <a:ea typeface="Libre Baskerville" pitchFamily="34" charset="-122"/>
                <a:cs typeface="Libre Baskerville" pitchFamily="34" charset="-120"/>
              </a:rPr>
              <a:t>Nucleosome Repositioning</a:t>
            </a:r>
            <a:endParaRPr lang="en-US" sz="1650" dirty="0"/>
          </a:p>
        </p:txBody>
      </p:sp>
      <p:sp>
        <p:nvSpPr>
          <p:cNvPr id="10" name="Text 6"/>
          <p:cNvSpPr/>
          <p:nvPr/>
        </p:nvSpPr>
        <p:spPr>
          <a:xfrm>
            <a:off x="760571" y="4260533"/>
            <a:ext cx="6301145" cy="541020"/>
          </a:xfrm>
          <a:prstGeom prst="rect">
            <a:avLst/>
          </a:prstGeom>
          <a:noFill/>
          <a:ln/>
        </p:spPr>
        <p:txBody>
          <a:bodyPr wrap="square" lIns="0" tIns="0" rIns="0" bIns="0" rtlCol="0" anchor="t"/>
          <a:lstStyle/>
          <a:p>
            <a:pPr marL="0" indent="0" algn="ctr">
              <a:lnSpc>
                <a:spcPts val="2100"/>
              </a:lnSpc>
              <a:buNone/>
            </a:pPr>
            <a:r>
              <a:rPr lang="en-US" sz="1300" dirty="0">
                <a:solidFill>
                  <a:srgbClr val="454240"/>
                </a:solidFill>
                <a:latin typeface="DM Sans" pitchFamily="34" charset="0"/>
                <a:ea typeface="DM Sans" pitchFamily="34" charset="-122"/>
                <a:cs typeface="DM Sans" pitchFamily="34" charset="-120"/>
              </a:rPr>
              <a:t>ATP-dependent chromatin remodeling complexes slide or evict nucleosomes, altering DNA accessibility for transcription factors and other regulatory proteins.</a:t>
            </a:r>
            <a:endParaRPr lang="en-US" sz="1300" dirty="0"/>
          </a:p>
        </p:txBody>
      </p:sp>
      <p:sp>
        <p:nvSpPr>
          <p:cNvPr id="11" name="Shape 7"/>
          <p:cNvSpPr/>
          <p:nvPr/>
        </p:nvSpPr>
        <p:spPr>
          <a:xfrm>
            <a:off x="7303651" y="5562243"/>
            <a:ext cx="22860" cy="591622"/>
          </a:xfrm>
          <a:prstGeom prst="roundRect">
            <a:avLst>
              <a:gd name="adj" fmla="val 310617"/>
            </a:avLst>
          </a:prstGeom>
          <a:solidFill>
            <a:srgbClr val="DDD3BA"/>
          </a:solidFill>
          <a:ln/>
        </p:spPr>
      </p:sp>
      <p:sp>
        <p:nvSpPr>
          <p:cNvPr id="12" name="Shape 8"/>
          <p:cNvSpPr/>
          <p:nvPr/>
        </p:nvSpPr>
        <p:spPr>
          <a:xfrm>
            <a:off x="7124938" y="5372100"/>
            <a:ext cx="380286" cy="380286"/>
          </a:xfrm>
          <a:prstGeom prst="roundRect">
            <a:avLst>
              <a:gd name="adj" fmla="val 18672"/>
            </a:avLst>
          </a:prstGeom>
          <a:solidFill>
            <a:srgbClr val="F7EDD4"/>
          </a:solidFill>
          <a:ln w="7620">
            <a:solidFill>
              <a:srgbClr val="DDD3BA"/>
            </a:solidFill>
            <a:prstDash val="solid"/>
          </a:ln>
        </p:spPr>
      </p:sp>
      <p:sp>
        <p:nvSpPr>
          <p:cNvPr id="13" name="Text 9"/>
          <p:cNvSpPr/>
          <p:nvPr/>
        </p:nvSpPr>
        <p:spPr>
          <a:xfrm>
            <a:off x="7236976" y="5435441"/>
            <a:ext cx="156210" cy="253603"/>
          </a:xfrm>
          <a:prstGeom prst="rect">
            <a:avLst/>
          </a:prstGeom>
          <a:noFill/>
          <a:ln/>
        </p:spPr>
        <p:txBody>
          <a:bodyPr wrap="none" lIns="0" tIns="0" rIns="0" bIns="0" rtlCol="0" anchor="t"/>
          <a:lstStyle/>
          <a:p>
            <a:pPr marL="0" indent="0" algn="ctr">
              <a:lnSpc>
                <a:spcPts val="1950"/>
              </a:lnSpc>
              <a:buNone/>
            </a:pPr>
            <a:r>
              <a:rPr lang="en-US" sz="1950" dirty="0">
                <a:solidFill>
                  <a:srgbClr val="454240"/>
                </a:solidFill>
                <a:latin typeface="Libre Baskerville" pitchFamily="34" charset="0"/>
                <a:ea typeface="Libre Baskerville" pitchFamily="34" charset="-122"/>
                <a:cs typeface="Libre Baskerville" pitchFamily="34" charset="-120"/>
              </a:rPr>
              <a:t>2</a:t>
            </a:r>
            <a:endParaRPr lang="en-US" sz="1950" dirty="0"/>
          </a:p>
        </p:txBody>
      </p:sp>
      <p:sp>
        <p:nvSpPr>
          <p:cNvPr id="14" name="Text 10"/>
          <p:cNvSpPr/>
          <p:nvPr/>
        </p:nvSpPr>
        <p:spPr>
          <a:xfrm>
            <a:off x="5923598" y="6322933"/>
            <a:ext cx="2783086" cy="264081"/>
          </a:xfrm>
          <a:prstGeom prst="rect">
            <a:avLst/>
          </a:prstGeom>
          <a:noFill/>
          <a:ln/>
        </p:spPr>
        <p:txBody>
          <a:bodyPr wrap="none" lIns="0" tIns="0" rIns="0" bIns="0" rtlCol="0" anchor="t"/>
          <a:lstStyle/>
          <a:p>
            <a:pPr marL="0" indent="0" algn="ctr">
              <a:lnSpc>
                <a:spcPts val="2050"/>
              </a:lnSpc>
              <a:buNone/>
            </a:pPr>
            <a:r>
              <a:rPr lang="en-US" sz="1650" dirty="0">
                <a:solidFill>
                  <a:srgbClr val="454240"/>
                </a:solidFill>
                <a:latin typeface="Libre Baskerville" pitchFamily="34" charset="0"/>
                <a:ea typeface="Libre Baskerville" pitchFamily="34" charset="-122"/>
                <a:cs typeface="Libre Baskerville" pitchFamily="34" charset="-120"/>
              </a:rPr>
              <a:t>Histone Variant Exchange</a:t>
            </a:r>
            <a:endParaRPr lang="en-US" sz="1650" dirty="0"/>
          </a:p>
        </p:txBody>
      </p:sp>
      <p:sp>
        <p:nvSpPr>
          <p:cNvPr id="15" name="Text 11"/>
          <p:cNvSpPr/>
          <p:nvPr/>
        </p:nvSpPr>
        <p:spPr>
          <a:xfrm>
            <a:off x="4164568" y="6688336"/>
            <a:ext cx="6301145" cy="541020"/>
          </a:xfrm>
          <a:prstGeom prst="rect">
            <a:avLst/>
          </a:prstGeom>
          <a:noFill/>
          <a:ln/>
        </p:spPr>
        <p:txBody>
          <a:bodyPr wrap="square" lIns="0" tIns="0" rIns="0" bIns="0" rtlCol="0" anchor="t"/>
          <a:lstStyle/>
          <a:p>
            <a:pPr marL="0" indent="0" algn="ctr">
              <a:lnSpc>
                <a:spcPts val="2100"/>
              </a:lnSpc>
              <a:buNone/>
            </a:pPr>
            <a:r>
              <a:rPr lang="en-US" sz="1300" dirty="0">
                <a:solidFill>
                  <a:srgbClr val="454240"/>
                </a:solidFill>
                <a:latin typeface="DM Sans" pitchFamily="34" charset="0"/>
                <a:ea typeface="DM Sans" pitchFamily="34" charset="-122"/>
                <a:cs typeface="DM Sans" pitchFamily="34" charset="-120"/>
              </a:rPr>
              <a:t>Specialized histone variants can replace canonical histones, conferring unique properties to specific genomic regions and influencing gene expression.</a:t>
            </a:r>
            <a:endParaRPr lang="en-US" sz="1300" dirty="0"/>
          </a:p>
        </p:txBody>
      </p:sp>
      <p:sp>
        <p:nvSpPr>
          <p:cNvPr id="16" name="Shape 12"/>
          <p:cNvSpPr/>
          <p:nvPr/>
        </p:nvSpPr>
        <p:spPr>
          <a:xfrm>
            <a:off x="10707767" y="4970621"/>
            <a:ext cx="22860" cy="591622"/>
          </a:xfrm>
          <a:prstGeom prst="roundRect">
            <a:avLst>
              <a:gd name="adj" fmla="val 310617"/>
            </a:avLst>
          </a:prstGeom>
          <a:solidFill>
            <a:srgbClr val="DDD3BA"/>
          </a:solidFill>
          <a:ln/>
        </p:spPr>
      </p:sp>
      <p:sp>
        <p:nvSpPr>
          <p:cNvPr id="17" name="Shape 13"/>
          <p:cNvSpPr/>
          <p:nvPr/>
        </p:nvSpPr>
        <p:spPr>
          <a:xfrm>
            <a:off x="10529054" y="5372100"/>
            <a:ext cx="380286" cy="380286"/>
          </a:xfrm>
          <a:prstGeom prst="roundRect">
            <a:avLst>
              <a:gd name="adj" fmla="val 18672"/>
            </a:avLst>
          </a:prstGeom>
          <a:solidFill>
            <a:srgbClr val="F7EDD4"/>
          </a:solidFill>
          <a:ln w="7620">
            <a:solidFill>
              <a:srgbClr val="DDD3BA"/>
            </a:solidFill>
            <a:prstDash val="solid"/>
          </a:ln>
        </p:spPr>
      </p:sp>
      <p:sp>
        <p:nvSpPr>
          <p:cNvPr id="18" name="Text 14"/>
          <p:cNvSpPr/>
          <p:nvPr/>
        </p:nvSpPr>
        <p:spPr>
          <a:xfrm>
            <a:off x="10641092" y="5435441"/>
            <a:ext cx="156210" cy="253603"/>
          </a:xfrm>
          <a:prstGeom prst="rect">
            <a:avLst/>
          </a:prstGeom>
          <a:noFill/>
          <a:ln/>
        </p:spPr>
        <p:txBody>
          <a:bodyPr wrap="none" lIns="0" tIns="0" rIns="0" bIns="0" rtlCol="0" anchor="t"/>
          <a:lstStyle/>
          <a:p>
            <a:pPr marL="0" indent="0" algn="ctr">
              <a:lnSpc>
                <a:spcPts val="1950"/>
              </a:lnSpc>
              <a:buNone/>
            </a:pPr>
            <a:r>
              <a:rPr lang="en-US" sz="1950" dirty="0">
                <a:solidFill>
                  <a:srgbClr val="454240"/>
                </a:solidFill>
                <a:latin typeface="Libre Baskerville" pitchFamily="34" charset="0"/>
                <a:ea typeface="Libre Baskerville" pitchFamily="34" charset="-122"/>
                <a:cs typeface="Libre Baskerville" pitchFamily="34" charset="-120"/>
              </a:rPr>
              <a:t>3</a:t>
            </a:r>
            <a:endParaRPr lang="en-US" sz="1950" dirty="0"/>
          </a:p>
        </p:txBody>
      </p:sp>
      <p:sp>
        <p:nvSpPr>
          <p:cNvPr id="19" name="Text 15"/>
          <p:cNvSpPr/>
          <p:nvPr/>
        </p:nvSpPr>
        <p:spPr>
          <a:xfrm>
            <a:off x="8938617" y="3895130"/>
            <a:ext cx="3561159" cy="264081"/>
          </a:xfrm>
          <a:prstGeom prst="rect">
            <a:avLst/>
          </a:prstGeom>
          <a:noFill/>
          <a:ln/>
        </p:spPr>
        <p:txBody>
          <a:bodyPr wrap="none" lIns="0" tIns="0" rIns="0" bIns="0" rtlCol="0" anchor="t"/>
          <a:lstStyle/>
          <a:p>
            <a:pPr marL="0" indent="0" algn="ctr">
              <a:lnSpc>
                <a:spcPts val="2050"/>
              </a:lnSpc>
              <a:buNone/>
            </a:pPr>
            <a:r>
              <a:rPr lang="en-US" sz="1650" dirty="0">
                <a:solidFill>
                  <a:srgbClr val="454240"/>
                </a:solidFill>
                <a:latin typeface="Libre Baskerville" pitchFamily="34" charset="0"/>
                <a:ea typeface="Libre Baskerville" pitchFamily="34" charset="-122"/>
                <a:cs typeface="Libre Baskerville" pitchFamily="34" charset="-120"/>
              </a:rPr>
              <a:t>Higher-Order Structure Changes</a:t>
            </a:r>
            <a:endParaRPr lang="en-US" sz="1650" dirty="0"/>
          </a:p>
        </p:txBody>
      </p:sp>
      <p:sp>
        <p:nvSpPr>
          <p:cNvPr id="20" name="Text 16"/>
          <p:cNvSpPr/>
          <p:nvPr/>
        </p:nvSpPr>
        <p:spPr>
          <a:xfrm>
            <a:off x="7568565" y="4260533"/>
            <a:ext cx="6301264" cy="541020"/>
          </a:xfrm>
          <a:prstGeom prst="rect">
            <a:avLst/>
          </a:prstGeom>
          <a:noFill/>
          <a:ln/>
        </p:spPr>
        <p:txBody>
          <a:bodyPr wrap="square" lIns="0" tIns="0" rIns="0" bIns="0" rtlCol="0" anchor="t"/>
          <a:lstStyle/>
          <a:p>
            <a:pPr marL="0" indent="0" algn="ctr">
              <a:lnSpc>
                <a:spcPts val="2100"/>
              </a:lnSpc>
              <a:buNone/>
            </a:pPr>
            <a:r>
              <a:rPr lang="en-US" sz="1300" dirty="0">
                <a:solidFill>
                  <a:srgbClr val="454240"/>
                </a:solidFill>
                <a:latin typeface="DM Sans" pitchFamily="34" charset="0"/>
                <a:ea typeface="DM Sans" pitchFamily="34" charset="-122"/>
                <a:cs typeface="DM Sans" pitchFamily="34" charset="-120"/>
              </a:rPr>
              <a:t>Modifications to chromatin looping and 3D genome organization can bring distant regulatory elements into proximity, affecting gene expression patterns.</a:t>
            </a:r>
            <a:endParaRPr lang="en-US" sz="13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1057</Words>
  <Application>Microsoft Office PowerPoint</Application>
  <PresentationFormat>Personnalisé</PresentationFormat>
  <Paragraphs>101</Paragraphs>
  <Slides>10</Slides>
  <Notes>10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10</vt:i4>
      </vt:variant>
    </vt:vector>
  </HeadingPairs>
  <TitlesOfParts>
    <vt:vector size="16" baseType="lpstr">
      <vt:lpstr>DM Sans Bold</vt:lpstr>
      <vt:lpstr>DM Sans</vt:lpstr>
      <vt:lpstr>Libre Baskerville</vt:lpstr>
      <vt:lpstr>Arial</vt:lpstr>
      <vt:lpstr>Times New Roman</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ranamouderas@gmail.com</cp:lastModifiedBy>
  <cp:revision>3</cp:revision>
  <dcterms:created xsi:type="dcterms:W3CDTF">2024-10-22T22:47:31Z</dcterms:created>
  <dcterms:modified xsi:type="dcterms:W3CDTF">2024-12-07T15:04:55Z</dcterms:modified>
</cp:coreProperties>
</file>