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custShowLst>
    <p:custShow name="Diaporama personnalisé 1" id="0">
      <p:sldLst>
        <p:sld r:id="rId2"/>
        <p:sld r:id="rId3"/>
        <p:sld r:id="rId4"/>
        <p:sld r:id="rId5"/>
        <p:sld r:id="rId6"/>
        <p:sld r:id="rId7"/>
      </p:sldLst>
    </p:custShow>
  </p:custShow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2FF9B9-1BB4-4E40-9013-A4EE184BBE02}" type="datetimeFigureOut">
              <a:rPr lang="fr-FR" smtClean="0"/>
              <a:t>28/04/2025</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FE5EFF6A-9ABE-4EE7-880F-2D1B977B9A9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E5EFF6A-9ABE-4EE7-880F-2D1B977B9A9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E5EFF6A-9ABE-4EE7-880F-2D1B977B9A9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E5EFF6A-9ABE-4EE7-880F-2D1B977B9A96}"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E5EFF6A-9ABE-4EE7-880F-2D1B977B9A96}"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E5EFF6A-9ABE-4EE7-880F-2D1B977B9A96}"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FE5EFF6A-9ABE-4EE7-880F-2D1B977B9A96}"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FE5EFF6A-9ABE-4EE7-880F-2D1B977B9A96}"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2FF9B9-1BB4-4E40-9013-A4EE184BBE02}" type="datetimeFigureOut">
              <a:rPr lang="fr-FR" smtClean="0"/>
              <a:t>28/04/2025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FE5EFF6A-9ABE-4EE7-880F-2D1B977B9A9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2FF9B9-1BB4-4E40-9013-A4EE184BBE02}" type="datetimeFigureOut">
              <a:rPr lang="fr-FR" smtClean="0"/>
              <a:t>28/04/2025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E5EFF6A-9ABE-4EE7-880F-2D1B977B9A96}"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2FF9B9-1BB4-4E40-9013-A4EE184BBE02}" type="datetimeFigureOut">
              <a:rPr lang="fr-FR" smtClean="0"/>
              <a:t>28/04/2025</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FE5EFF6A-9ABE-4EE7-880F-2D1B977B9A96}"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2FF9B9-1BB4-4E40-9013-A4EE184BBE02}" type="datetimeFigureOut">
              <a:rPr lang="fr-FR" smtClean="0"/>
              <a:t>28/04/2025</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E5EFF6A-9ABE-4EE7-880F-2D1B977B9A9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solidFill>
                  <a:srgbClr val="FF0000"/>
                </a:solidFill>
              </a:rPr>
              <a:t>المحور الأول ماهية الإخراج المسرحي</a:t>
            </a:r>
            <a:endParaRPr lang="fr-FR" dirty="0">
              <a:solidFill>
                <a:srgbClr val="FF0000"/>
              </a:solidFill>
            </a:endParaRPr>
          </a:p>
        </p:txBody>
      </p:sp>
      <p:sp>
        <p:nvSpPr>
          <p:cNvPr id="3" name="Sous-titre 2"/>
          <p:cNvSpPr>
            <a:spLocks noGrp="1"/>
          </p:cNvSpPr>
          <p:nvPr>
            <p:ph type="subTitle" idx="1"/>
          </p:nvPr>
        </p:nvSpPr>
        <p:spPr/>
        <p:txBody>
          <a:bodyPr>
            <a:normAutofit/>
          </a:bodyPr>
          <a:lstStyle/>
          <a:p>
            <a:pPr algn="ctr"/>
            <a:r>
              <a:rPr lang="ar-DZ" sz="4400" dirty="0" smtClean="0">
                <a:solidFill>
                  <a:srgbClr val="FF0000"/>
                </a:solidFill>
              </a:rPr>
              <a:t>تعريفات عامة </a:t>
            </a:r>
            <a:endParaRPr lang="fr-FR" sz="4400" dirty="0">
              <a:solidFill>
                <a:srgbClr val="FF0000"/>
              </a:solidFill>
            </a:endParaRPr>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a:bodyPr>
          <a:lstStyle/>
          <a:p>
            <a:pPr algn="ctr" rtl="1"/>
            <a:r>
              <a:rPr lang="ar-DZ" sz="4000" dirty="0" smtClean="0">
                <a:solidFill>
                  <a:srgbClr val="0070C0"/>
                </a:solidFill>
              </a:rPr>
              <a:t>الإخراج توظيف لجميع وسائط الخشبة من ديكور وإضاءة وموسيقى وحركات ممثلين إذ يتجلى كنشاط منسق في زمن ومكان الآداء التمثيلي </a:t>
            </a:r>
            <a:r>
              <a:rPr lang="ar-DZ" sz="4000" dirty="0" err="1" smtClean="0">
                <a:solidFill>
                  <a:srgbClr val="0070C0"/>
                </a:solidFill>
              </a:rPr>
              <a:t>والمشهدي</a:t>
            </a:r>
            <a:r>
              <a:rPr lang="ar-DZ" sz="4000" dirty="0" smtClean="0">
                <a:solidFill>
                  <a:srgbClr val="0070C0"/>
                </a:solidFill>
              </a:rPr>
              <a:t> بمختلف العناصر </a:t>
            </a:r>
            <a:r>
              <a:rPr lang="ar-DZ" sz="4000" dirty="0" err="1" smtClean="0">
                <a:solidFill>
                  <a:srgbClr val="0070C0"/>
                </a:solidFill>
              </a:rPr>
              <a:t>المشهدية</a:t>
            </a:r>
            <a:r>
              <a:rPr lang="ar-DZ" sz="4000" dirty="0" smtClean="0">
                <a:solidFill>
                  <a:srgbClr val="0070C0"/>
                </a:solidFill>
              </a:rPr>
              <a:t> المؤولة لأي عمل درامي</a:t>
            </a:r>
            <a:endParaRPr lang="fr-FR" sz="4000" dirty="0">
              <a:solidFill>
                <a:srgbClr val="0070C0"/>
              </a:solidFill>
            </a:endParaRPr>
          </a:p>
        </p:txBody>
      </p:sp>
      <p:sp>
        <p:nvSpPr>
          <p:cNvPr id="3" name="Titre 2"/>
          <p:cNvSpPr>
            <a:spLocks noGrp="1"/>
          </p:cNvSpPr>
          <p:nvPr>
            <p:ph type="title"/>
          </p:nvPr>
        </p:nvSpPr>
        <p:spPr/>
        <p:txBody>
          <a:bodyPr/>
          <a:lstStyle/>
          <a:p>
            <a:pPr algn="r" rtl="1"/>
            <a:r>
              <a:rPr lang="ar-DZ" dirty="0" smtClean="0"/>
              <a:t>تعريف </a:t>
            </a:r>
            <a:r>
              <a:rPr lang="ar-DZ" dirty="0" err="1" smtClean="0"/>
              <a:t>باتريس</a:t>
            </a:r>
            <a:r>
              <a:rPr lang="ar-DZ" dirty="0" smtClean="0"/>
              <a:t> </a:t>
            </a:r>
            <a:r>
              <a:rPr lang="ar-DZ" dirty="0" err="1" smtClean="0"/>
              <a:t>بافيس</a:t>
            </a:r>
            <a:endParaRPr lang="fr-F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accent6"/>
          </a:lnRef>
          <a:fillRef idx="1">
            <a:schemeClr val="lt1"/>
          </a:fillRef>
          <a:effectRef idx="0">
            <a:schemeClr val="accent6"/>
          </a:effectRef>
          <a:fontRef idx="minor">
            <a:schemeClr val="dk1"/>
          </a:fontRef>
        </p:style>
        <p:txBody>
          <a:bodyPr/>
          <a:lstStyle/>
          <a:p>
            <a:pPr algn="just" rtl="1"/>
            <a:r>
              <a:rPr lang="ar-DZ" dirty="0" smtClean="0">
                <a:solidFill>
                  <a:srgbClr val="0070C0"/>
                </a:solidFill>
              </a:rPr>
              <a:t>الإخراج هو اللمسة الإبداعية التي تختلف من مخرج إلى آخر حسب حمولته الثقافية والفنية، فإذا ما قدم النص إلى مخرج يعتمد على الفلسفة فإنه سيضفي على النص طابعا فلسفيا، كذلك بالنسبة لمخرج شاعري فأنه سيضفي عليه طابعا رومانسيا</a:t>
            </a:r>
            <a:endParaRPr lang="fr-FR" dirty="0">
              <a:solidFill>
                <a:srgbClr val="0070C0"/>
              </a:solidFill>
            </a:endParaRPr>
          </a:p>
        </p:txBody>
      </p:sp>
      <p:sp>
        <p:nvSpPr>
          <p:cNvPr id="3" name="Titre 2"/>
          <p:cNvSpPr>
            <a:spLocks noGrp="1"/>
          </p:cNvSpPr>
          <p:nvPr>
            <p:ph type="title"/>
          </p:nvPr>
        </p:nvSpPr>
        <p:spPr/>
        <p:txBody>
          <a:bodyPr/>
          <a:lstStyle/>
          <a:p>
            <a:pPr algn="r" rtl="1"/>
            <a:r>
              <a:rPr lang="ar-DZ" dirty="0" smtClean="0"/>
              <a:t>تعريف غروتوفسكي</a:t>
            </a:r>
            <a:endParaRPr lang="fr-FR" dirty="0"/>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a:bodyPr>
          <a:lstStyle/>
          <a:p>
            <a:pPr algn="r" rtl="1"/>
            <a:r>
              <a:rPr lang="ar-DZ" sz="4400" dirty="0" smtClean="0">
                <a:solidFill>
                  <a:srgbClr val="0070C0"/>
                </a:solidFill>
              </a:rPr>
              <a:t>هو فم النص المسرحي واستنباط المحتوى الدراسي منه وتحويله من الحياة المثالية للكاتب إلى حياة مادية على خشبة المسرح</a:t>
            </a:r>
            <a:endParaRPr lang="fr-FR" sz="4400" dirty="0">
              <a:solidFill>
                <a:srgbClr val="0070C0"/>
              </a:solidFill>
            </a:endParaRPr>
          </a:p>
        </p:txBody>
      </p:sp>
      <p:sp>
        <p:nvSpPr>
          <p:cNvPr id="3" name="Titre 2"/>
          <p:cNvSpPr>
            <a:spLocks noGrp="1"/>
          </p:cNvSpPr>
          <p:nvPr>
            <p:ph type="title"/>
          </p:nvPr>
        </p:nvSpPr>
        <p:spPr/>
        <p:txBody>
          <a:bodyPr/>
          <a:lstStyle/>
          <a:p>
            <a:pPr algn="r" rtl="1"/>
            <a:r>
              <a:rPr lang="ar-DZ" dirty="0" smtClean="0"/>
              <a:t>تعريف </a:t>
            </a:r>
            <a:r>
              <a:rPr lang="ar-DZ" dirty="0" err="1" smtClean="0"/>
              <a:t>سيلفيو</a:t>
            </a:r>
            <a:r>
              <a:rPr lang="ar-DZ" dirty="0" smtClean="0"/>
              <a:t> </a:t>
            </a:r>
            <a:r>
              <a:rPr lang="ar-DZ" dirty="0" err="1" smtClean="0"/>
              <a:t>داميكو</a:t>
            </a:r>
            <a:endParaRPr lang="fr-FR"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pPr algn="r" rtl="1"/>
            <a:r>
              <a:rPr lang="ar-DZ" dirty="0" smtClean="0">
                <a:solidFill>
                  <a:srgbClr val="00B0F0"/>
                </a:solidFill>
              </a:rPr>
              <a:t>1- تحريك النص الدرامي المتخيل على خشبة المسرح بواسطة ممثلين ووسائط </a:t>
            </a:r>
            <a:r>
              <a:rPr lang="ar-DZ" dirty="0" err="1" smtClean="0">
                <a:solidFill>
                  <a:srgbClr val="00B0F0"/>
                </a:solidFill>
              </a:rPr>
              <a:t>سينوغرافية</a:t>
            </a:r>
            <a:r>
              <a:rPr lang="ar-DZ" dirty="0" smtClean="0">
                <a:solidFill>
                  <a:srgbClr val="00B0F0"/>
                </a:solidFill>
              </a:rPr>
              <a:t> أخرى </a:t>
            </a:r>
          </a:p>
          <a:p>
            <a:pPr algn="r" rtl="1"/>
            <a:r>
              <a:rPr lang="ar-DZ" dirty="0" smtClean="0">
                <a:solidFill>
                  <a:srgbClr val="00B0F0"/>
                </a:solidFill>
              </a:rPr>
              <a:t>2- العمل على تحقيق المتعة والرؤية الجمالية للمتلقي</a:t>
            </a:r>
          </a:p>
          <a:p>
            <a:pPr algn="r" rtl="1"/>
            <a:r>
              <a:rPr lang="ar-DZ" dirty="0" smtClean="0">
                <a:solidFill>
                  <a:srgbClr val="00B0F0"/>
                </a:solidFill>
              </a:rPr>
              <a:t>3- تحويل الأيقونات اللسانية إلى أيقونات سمعية وبصرية</a:t>
            </a:r>
          </a:p>
          <a:p>
            <a:pPr algn="r" rtl="1"/>
            <a:r>
              <a:rPr lang="ar-DZ" dirty="0" smtClean="0">
                <a:solidFill>
                  <a:srgbClr val="00B0F0"/>
                </a:solidFill>
              </a:rPr>
              <a:t>4- إظهار فكرة النص عن طريق مجموعة من التقنيات السمعية والبصرية</a:t>
            </a:r>
          </a:p>
          <a:p>
            <a:pPr algn="r" rtl="1"/>
            <a:r>
              <a:rPr lang="ar-DZ" dirty="0" smtClean="0">
                <a:solidFill>
                  <a:srgbClr val="00B0F0"/>
                </a:solidFill>
              </a:rPr>
              <a:t>5- إبراز رؤيته الفنية والجمالية </a:t>
            </a:r>
          </a:p>
          <a:p>
            <a:pPr algn="r" rtl="1"/>
            <a:r>
              <a:rPr lang="ar-DZ" dirty="0" smtClean="0">
                <a:solidFill>
                  <a:srgbClr val="00B0F0"/>
                </a:solidFill>
              </a:rPr>
              <a:t>6- تفسير ما بين سطور النص </a:t>
            </a:r>
          </a:p>
          <a:p>
            <a:pPr algn="r" rtl="1"/>
            <a:r>
              <a:rPr lang="ar-DZ" dirty="0" smtClean="0">
                <a:solidFill>
                  <a:srgbClr val="00B0F0"/>
                </a:solidFill>
              </a:rPr>
              <a:t>7- تحديد القيم الفكرية والجمالية التي يزخر </a:t>
            </a:r>
            <a:r>
              <a:rPr lang="ar-DZ" dirty="0" err="1" smtClean="0">
                <a:solidFill>
                  <a:srgbClr val="00B0F0"/>
                </a:solidFill>
              </a:rPr>
              <a:t>بها</a:t>
            </a:r>
            <a:r>
              <a:rPr lang="ar-DZ" dirty="0" smtClean="0">
                <a:solidFill>
                  <a:srgbClr val="00B0F0"/>
                </a:solidFill>
              </a:rPr>
              <a:t> النص وإبرازها</a:t>
            </a:r>
          </a:p>
          <a:p>
            <a:pPr algn="r" rtl="1"/>
            <a:r>
              <a:rPr lang="ar-DZ" dirty="0" smtClean="0">
                <a:solidFill>
                  <a:srgbClr val="00B0F0"/>
                </a:solidFill>
              </a:rPr>
              <a:t>8- العمل على المتعة البصرية التي هي أساس العمل المسرحي</a:t>
            </a:r>
            <a:endParaRPr lang="fr-FR" dirty="0">
              <a:solidFill>
                <a:srgbClr val="00B0F0"/>
              </a:solidFill>
            </a:endParaRPr>
          </a:p>
        </p:txBody>
      </p:sp>
      <p:sp>
        <p:nvSpPr>
          <p:cNvPr id="3" name="Titre 2"/>
          <p:cNvSpPr>
            <a:spLocks noGrp="1"/>
          </p:cNvSpPr>
          <p:nvPr>
            <p:ph type="title"/>
          </p:nvPr>
        </p:nvSpPr>
        <p:spPr/>
        <p:txBody>
          <a:bodyPr/>
          <a:lstStyle/>
          <a:p>
            <a:pPr algn="r" rtl="1"/>
            <a:r>
              <a:rPr lang="ar-DZ" dirty="0" smtClean="0"/>
              <a:t>أهداف العملية الإخراجية</a:t>
            </a:r>
            <a:endParaRPr lang="fr-FR" dirty="0"/>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a:bodyPr>
          <a:lstStyle/>
          <a:p>
            <a:pPr algn="r" rtl="1"/>
            <a:r>
              <a:rPr lang="ar-DZ" dirty="0" smtClean="0">
                <a:solidFill>
                  <a:srgbClr val="00B0F0"/>
                </a:solidFill>
              </a:rPr>
              <a:t>1-</a:t>
            </a:r>
            <a:r>
              <a:rPr lang="ar-DZ" dirty="0" smtClean="0"/>
              <a:t> </a:t>
            </a:r>
            <a:r>
              <a:rPr lang="ar-DZ" dirty="0" smtClean="0">
                <a:solidFill>
                  <a:srgbClr val="00B0F0"/>
                </a:solidFill>
              </a:rPr>
              <a:t>الموهبة</a:t>
            </a:r>
          </a:p>
          <a:p>
            <a:pPr algn="r" rtl="1"/>
            <a:r>
              <a:rPr lang="ar-DZ" dirty="0" smtClean="0">
                <a:solidFill>
                  <a:srgbClr val="00B0F0"/>
                </a:solidFill>
              </a:rPr>
              <a:t>2- الثقافة</a:t>
            </a:r>
          </a:p>
          <a:p>
            <a:pPr algn="r" rtl="1"/>
            <a:r>
              <a:rPr lang="ar-DZ" dirty="0" smtClean="0">
                <a:solidFill>
                  <a:srgbClr val="00B0F0"/>
                </a:solidFill>
              </a:rPr>
              <a:t>3- كثرة الاطلاع</a:t>
            </a:r>
          </a:p>
          <a:p>
            <a:pPr algn="r" rtl="1"/>
            <a:r>
              <a:rPr lang="ar-DZ" dirty="0" smtClean="0">
                <a:solidFill>
                  <a:srgbClr val="00B0F0"/>
                </a:solidFill>
              </a:rPr>
              <a:t>4- التكوين </a:t>
            </a:r>
          </a:p>
          <a:p>
            <a:pPr algn="r" rtl="1"/>
            <a:r>
              <a:rPr lang="ar-DZ" dirty="0" smtClean="0">
                <a:solidFill>
                  <a:srgbClr val="00B0F0"/>
                </a:solidFill>
              </a:rPr>
              <a:t>5- المعرفة النظرية والتطبيقية لمهنة الإخراج</a:t>
            </a:r>
          </a:p>
          <a:p>
            <a:pPr algn="r" rtl="1"/>
            <a:r>
              <a:rPr lang="ar-DZ" dirty="0" smtClean="0">
                <a:solidFill>
                  <a:srgbClr val="00B0F0"/>
                </a:solidFill>
              </a:rPr>
              <a:t>6- القدرة على تفسير مختلف النصوص التي تواجهه</a:t>
            </a:r>
          </a:p>
          <a:p>
            <a:pPr algn="r" rtl="1"/>
            <a:r>
              <a:rPr lang="ar-DZ" dirty="0" smtClean="0">
                <a:solidFill>
                  <a:srgbClr val="00B0F0"/>
                </a:solidFill>
              </a:rPr>
              <a:t>7- التحكم في وسائل العرض (ممثلين، تشكيل حركي، وسائل السينوغرافيا)</a:t>
            </a:r>
          </a:p>
          <a:p>
            <a:pPr algn="r" rtl="1"/>
            <a:r>
              <a:rPr lang="ar-DZ" dirty="0" smtClean="0">
                <a:solidFill>
                  <a:srgbClr val="00B0F0"/>
                </a:solidFill>
              </a:rPr>
              <a:t>8- الأمانة العلمية(إظهار رؤيته الفنية مع المحافظة على قيمة النص الفكرية والجمالية)</a:t>
            </a:r>
          </a:p>
          <a:p>
            <a:pPr algn="r" rtl="1"/>
            <a:r>
              <a:rPr lang="ar-DZ" dirty="0" smtClean="0">
                <a:solidFill>
                  <a:srgbClr val="00B0F0"/>
                </a:solidFill>
              </a:rPr>
              <a:t>9- </a:t>
            </a:r>
            <a:r>
              <a:rPr lang="ar-DZ" dirty="0" err="1" smtClean="0">
                <a:solidFill>
                  <a:srgbClr val="00B0F0"/>
                </a:solidFill>
              </a:rPr>
              <a:t>الإلتزام</a:t>
            </a:r>
            <a:r>
              <a:rPr lang="ar-DZ" dirty="0" smtClean="0">
                <a:solidFill>
                  <a:srgbClr val="00B0F0"/>
                </a:solidFill>
              </a:rPr>
              <a:t> </a:t>
            </a:r>
            <a:endParaRPr lang="fr-FR" dirty="0">
              <a:solidFill>
                <a:srgbClr val="00B0F0"/>
              </a:solidFill>
            </a:endParaRPr>
          </a:p>
        </p:txBody>
      </p:sp>
      <p:sp>
        <p:nvSpPr>
          <p:cNvPr id="3" name="Titre 2"/>
          <p:cNvSpPr>
            <a:spLocks noGrp="1"/>
          </p:cNvSpPr>
          <p:nvPr>
            <p:ph type="title"/>
          </p:nvPr>
        </p:nvSpPr>
        <p:spPr/>
        <p:txBody>
          <a:bodyPr/>
          <a:lstStyle/>
          <a:p>
            <a:pPr algn="r" rtl="1"/>
            <a:r>
              <a:rPr lang="ar-DZ" dirty="0" smtClean="0"/>
              <a:t>خصائص المخرج الناجح</a:t>
            </a:r>
            <a:endParaRPr lang="fr-FR" dirty="0"/>
          </a:p>
        </p:txBody>
      </p:sp>
    </p:spTree>
  </p:cSld>
  <p:clrMapOvr>
    <a:masterClrMapping/>
  </p:clrMapOvr>
  <p:transition>
    <p:pull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TotalTime>
  <Words>231</Words>
  <Application>Microsoft Office PowerPoint</Application>
  <PresentationFormat>Affichage à l'écran (4:3)</PresentationFormat>
  <Paragraphs>27</Paragraphs>
  <Slides>6</Slides>
  <Notes>0</Notes>
  <HiddenSlides>0</HiddenSlides>
  <MMClips>0</MMClips>
  <ScaleCrop>false</ScaleCrop>
  <HeadingPairs>
    <vt:vector size="6" baseType="variant">
      <vt:variant>
        <vt:lpstr>Thème</vt:lpstr>
      </vt:variant>
      <vt:variant>
        <vt:i4>1</vt:i4>
      </vt:variant>
      <vt:variant>
        <vt:lpstr>Titres des diapositives</vt:lpstr>
      </vt:variant>
      <vt:variant>
        <vt:i4>6</vt:i4>
      </vt:variant>
      <vt:variant>
        <vt:lpstr>Diaporamas personnalisés</vt:lpstr>
      </vt:variant>
      <vt:variant>
        <vt:i4>1</vt:i4>
      </vt:variant>
    </vt:vector>
  </HeadingPairs>
  <TitlesOfParts>
    <vt:vector size="8" baseType="lpstr">
      <vt:lpstr>Rotonde</vt:lpstr>
      <vt:lpstr>المحور الأول ماهية الإخراج المسرحي</vt:lpstr>
      <vt:lpstr>تعريف باتريس بافيس</vt:lpstr>
      <vt:lpstr>تعريف غروتوفسكي</vt:lpstr>
      <vt:lpstr>تعريف سيلفيو داميكو</vt:lpstr>
      <vt:lpstr>أهداف العملية الإخراجية</vt:lpstr>
      <vt:lpstr>خصائص المخرج الناجح</vt:lpstr>
      <vt:lpstr>Diaporama personnalisé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الأول ماهية الإخراج المسرحي</dc:title>
  <dc:creator>mcs</dc:creator>
  <cp:lastModifiedBy>mcs</cp:lastModifiedBy>
  <cp:revision>3</cp:revision>
  <dcterms:created xsi:type="dcterms:W3CDTF">2025-04-28T20:48:21Z</dcterms:created>
  <dcterms:modified xsi:type="dcterms:W3CDTF">2025-04-28T21:15:52Z</dcterms:modified>
</cp:coreProperties>
</file>