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796027F-7875-4030-9381-8BD8C4F21935}" type="datetimeFigureOut">
              <a:rPr lang="en-US" dirty="0"/>
              <a:t>12/17/2023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7" name="Date Placeholder 4"/>
          <p:cNvSpPr>
            <a:spLocks noGrp="1"/>
          </p:cNvSpPr>
          <p:nvPr>
            <p:ph type="dt" sz="half" idx="10"/>
          </p:nvPr>
        </p:nvSpPr>
        <p:spPr/>
        <p:txBody>
          <a:bodyPr/>
          <a:lstStyle/>
          <a:p>
            <a:fld id="{4509A250-FF31-4206-8172-F9D3106AACB1}" type="datetimeFigureOut">
              <a:rPr lang="en-US" dirty="0"/>
              <a:t>12/17/2023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509A250-FF31-4206-8172-F9D3106AACB1}" type="datetimeFigureOut">
              <a:rPr lang="en-US" dirty="0"/>
              <a:t>12/17/2023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12/17/2023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31006" y="425475"/>
            <a:ext cx="4107001" cy="3481507"/>
          </a:xfrm>
        </p:spPr>
        <p:txBody>
          <a:bodyPr/>
          <a:lstStyle/>
          <a:p>
            <a:r>
              <a:rPr lang="fr-FR" sz="6000" b="1" dirty="0">
                <a:solidFill>
                  <a:schemeClr val="bg1"/>
                </a:solidFill>
                <a:latin typeface="Adobe Hebrew" panose="02040503050201020203" pitchFamily="18" charset="-79"/>
                <a:ea typeface="Adobe Song Std L" panose="02020300000000000000" pitchFamily="18" charset="-128"/>
                <a:cs typeface="Adobe Hebrew" panose="02040503050201020203" pitchFamily="18" charset="-79"/>
              </a:rPr>
              <a:t>Welding in Renewable Energies</a:t>
            </a:r>
          </a:p>
        </p:txBody>
      </p:sp>
      <p:sp>
        <p:nvSpPr>
          <p:cNvPr id="3" name="Sous-titre 2"/>
          <p:cNvSpPr>
            <a:spLocks noGrp="1"/>
          </p:cNvSpPr>
          <p:nvPr>
            <p:ph type="subTitle" idx="1"/>
          </p:nvPr>
        </p:nvSpPr>
        <p:spPr>
          <a:xfrm>
            <a:off x="2310424" y="5791533"/>
            <a:ext cx="8825658" cy="861420"/>
          </a:xfrm>
        </p:spPr>
        <p:txBody>
          <a:bodyPr>
            <a:normAutofit/>
          </a:bodyPr>
          <a:lstStyle/>
          <a:p>
            <a:r>
              <a:rPr lang="en-US" sz="3600" dirty="0">
                <a:solidFill>
                  <a:schemeClr val="bg1"/>
                </a:solidFill>
                <a:latin typeface="Adobe Hebrew" panose="02040503050201020203" pitchFamily="18" charset="-79"/>
                <a:cs typeface="Adobe Hebrew" panose="02040503050201020203" pitchFamily="18" charset="-79"/>
              </a:rPr>
              <a:t>L2 as   2023/2024</a:t>
            </a:r>
          </a:p>
        </p:txBody>
      </p:sp>
      <p:grpSp>
        <p:nvGrpSpPr>
          <p:cNvPr id="17" name="Groupe 16"/>
          <p:cNvGrpSpPr/>
          <p:nvPr/>
        </p:nvGrpSpPr>
        <p:grpSpPr>
          <a:xfrm>
            <a:off x="5787957" y="603115"/>
            <a:ext cx="5433657" cy="4782751"/>
            <a:chOff x="7273636" y="1654233"/>
            <a:chExt cx="3832166" cy="3642942"/>
          </a:xfrm>
          <a:blipFill dpi="0" rotWithShape="1">
            <a:blip r:embed="rId2">
              <a:extLst>
                <a:ext uri="{28A0092B-C50C-407E-A947-70E740481C1C}">
                  <a14:useLocalDpi xmlns:a14="http://schemas.microsoft.com/office/drawing/2010/main" val="0"/>
                </a:ext>
              </a:extLst>
            </a:blip>
            <a:srcRect/>
            <a:stretch>
              <a:fillRect/>
            </a:stretch>
          </a:blipFill>
        </p:grpSpPr>
        <p:sp>
          <p:nvSpPr>
            <p:cNvPr id="5" name="Hexagone 4"/>
            <p:cNvSpPr/>
            <p:nvPr/>
          </p:nvSpPr>
          <p:spPr>
            <a:xfrm>
              <a:off x="7273636" y="1654233"/>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Hexagone 5"/>
            <p:cNvSpPr/>
            <p:nvPr/>
          </p:nvSpPr>
          <p:spPr>
            <a:xfrm>
              <a:off x="8174181" y="2205812"/>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Hexagone 6"/>
            <p:cNvSpPr/>
            <p:nvPr/>
          </p:nvSpPr>
          <p:spPr>
            <a:xfrm>
              <a:off x="7273636" y="2741981"/>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Hexagone 7"/>
            <p:cNvSpPr/>
            <p:nvPr/>
          </p:nvSpPr>
          <p:spPr>
            <a:xfrm>
              <a:off x="9074726" y="1654233"/>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Hexagone 8"/>
            <p:cNvSpPr/>
            <p:nvPr/>
          </p:nvSpPr>
          <p:spPr>
            <a:xfrm>
              <a:off x="9074726" y="2741981"/>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Hexagone 9"/>
            <p:cNvSpPr/>
            <p:nvPr/>
          </p:nvSpPr>
          <p:spPr>
            <a:xfrm>
              <a:off x="8174181" y="3285855"/>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Hexagone 10"/>
            <p:cNvSpPr/>
            <p:nvPr/>
          </p:nvSpPr>
          <p:spPr>
            <a:xfrm>
              <a:off x="7273636" y="3784314"/>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Hexagone 11"/>
            <p:cNvSpPr/>
            <p:nvPr/>
          </p:nvSpPr>
          <p:spPr>
            <a:xfrm>
              <a:off x="9074726" y="3792629"/>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Hexagone 12"/>
            <p:cNvSpPr/>
            <p:nvPr/>
          </p:nvSpPr>
          <p:spPr>
            <a:xfrm>
              <a:off x="9975271" y="2198107"/>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Hexagone 13"/>
            <p:cNvSpPr/>
            <p:nvPr/>
          </p:nvSpPr>
          <p:spPr>
            <a:xfrm>
              <a:off x="10016834" y="3267305"/>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Hexagone 14"/>
            <p:cNvSpPr/>
            <p:nvPr/>
          </p:nvSpPr>
          <p:spPr>
            <a:xfrm>
              <a:off x="8186651" y="4316273"/>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Hexagone 15"/>
            <p:cNvSpPr/>
            <p:nvPr/>
          </p:nvSpPr>
          <p:spPr>
            <a:xfrm>
              <a:off x="9987741" y="4274765"/>
              <a:ext cx="1088968" cy="980902"/>
            </a:xfrm>
            <a:prstGeom prst="hexagon">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73261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b="1" dirty="0">
                <a:latin typeface="Adobe Hebrew" panose="02040503050201020203" pitchFamily="18" charset="-79"/>
                <a:cs typeface="Adobe Hebrew" panose="02040503050201020203" pitchFamily="18" charset="-79"/>
              </a:rPr>
              <a:t>Introduction to Welding</a:t>
            </a:r>
          </a:p>
        </p:txBody>
      </p:sp>
      <p:sp>
        <p:nvSpPr>
          <p:cNvPr id="3" name="Espace réservé du contenu 2"/>
          <p:cNvSpPr>
            <a:spLocks noGrp="1"/>
          </p:cNvSpPr>
          <p:nvPr>
            <p:ph sz="half" idx="1"/>
          </p:nvPr>
        </p:nvSpPr>
        <p:spPr/>
        <p:txBody>
          <a:bodyPr>
            <a:normAutofit/>
          </a:bodyPr>
          <a:lstStyle/>
          <a:p>
            <a:endParaRPr lang="en-US" b="1" dirty="0"/>
          </a:p>
          <a:p>
            <a:endParaRPr lang="en-US" b="1" dirty="0"/>
          </a:p>
          <a:p>
            <a:endParaRPr lang="en-US" b="1" dirty="0"/>
          </a:p>
          <a:p>
            <a:endParaRPr lang="en-US" b="1" dirty="0"/>
          </a:p>
          <a:p>
            <a:endParaRPr lang="en-US" b="1" dirty="0"/>
          </a:p>
          <a:p>
            <a:endParaRPr lang="en-US" b="1" dirty="0"/>
          </a:p>
          <a:p>
            <a:pPr marL="457200" lvl="1" indent="0">
              <a:buNone/>
            </a:pPr>
            <a:r>
              <a:rPr lang="en-US" b="1" dirty="0"/>
              <a:t>What is Welding?</a:t>
            </a:r>
          </a:p>
          <a:p>
            <a:pPr marL="0" indent="0">
              <a:buNone/>
            </a:pPr>
            <a:r>
              <a:rPr lang="en-US" dirty="0"/>
              <a:t>Welding is a fabrication process that joins materials, typically metals, by melting and fusing them together.</a:t>
            </a:r>
          </a:p>
          <a:p>
            <a:pPr marL="0" indent="0">
              <a:buNone/>
            </a:pPr>
            <a:endParaRPr lang="fr-FR" dirty="0"/>
          </a:p>
        </p:txBody>
      </p:sp>
      <p:sp>
        <p:nvSpPr>
          <p:cNvPr id="5" name="Espace réservé du contenu 4"/>
          <p:cNvSpPr>
            <a:spLocks noGrp="1"/>
          </p:cNvSpPr>
          <p:nvPr>
            <p:ph sz="half" idx="2"/>
          </p:nvPr>
        </p:nvSpPr>
        <p:spPr>
          <a:xfrm>
            <a:off x="6228071" y="1765146"/>
            <a:ext cx="4396341" cy="4200245"/>
          </a:xfrm>
        </p:spPr>
        <p:txBody>
          <a:bodyPr/>
          <a:lstStyle/>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r>
              <a:rPr lang="en-US" b="1" dirty="0"/>
              <a:t>Importance in the Renewable Energy Industry</a:t>
            </a:r>
          </a:p>
          <a:p>
            <a:pPr marL="0" indent="0">
              <a:buNone/>
            </a:pPr>
            <a:r>
              <a:rPr lang="en-US" dirty="0"/>
              <a:t>Welding plays a crucial role in the renewable energy industry, enabling the construction and maintenance of various renewable energy systems.</a:t>
            </a:r>
          </a:p>
          <a:p>
            <a:pPr marL="0" indent="0">
              <a:buNone/>
            </a:pPr>
            <a:endParaRPr lang="fr-FR" dirty="0"/>
          </a:p>
        </p:txBody>
      </p:sp>
      <p:pic>
        <p:nvPicPr>
          <p:cNvPr id="4" name="Image 3"/>
          <p:cNvPicPr>
            <a:picLocks noChangeAspect="1"/>
          </p:cNvPicPr>
          <p:nvPr/>
        </p:nvPicPr>
        <p:blipFill>
          <a:blip r:embed="rId2"/>
          <a:stretch>
            <a:fillRect/>
          </a:stretch>
        </p:blipFill>
        <p:spPr>
          <a:xfrm>
            <a:off x="1296785" y="1437722"/>
            <a:ext cx="4443949" cy="2891086"/>
          </a:xfrm>
          <a:prstGeom prst="rect">
            <a:avLst/>
          </a:prstGeom>
          <a:ln>
            <a:noFill/>
          </a:ln>
          <a:effectLst>
            <a:softEdge rad="112500"/>
          </a:effectLst>
        </p:spPr>
      </p:pic>
      <p:pic>
        <p:nvPicPr>
          <p:cNvPr id="6" name="Image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6358425" y="1354973"/>
            <a:ext cx="3936077" cy="2624051"/>
          </a:xfrm>
          <a:prstGeom prst="rect">
            <a:avLst/>
          </a:prstGeom>
          <a:ln>
            <a:noFill/>
          </a:ln>
          <a:effectLst>
            <a:softEdge rad="112500"/>
          </a:effectLst>
        </p:spPr>
      </p:pic>
    </p:spTree>
    <p:extLst>
      <p:ext uri="{BB962C8B-B14F-4D97-AF65-F5344CB8AC3E}">
        <p14:creationId xmlns:p14="http://schemas.microsoft.com/office/powerpoint/2010/main" val="384031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en-US" sz="4400" b="1" dirty="0">
                <a:latin typeface="Adobe Hebrew" panose="02040503050201020203" pitchFamily="18" charset="-79"/>
                <a:cs typeface="Adobe Hebrew" panose="02040503050201020203" pitchFamily="18" charset="-79"/>
              </a:rPr>
              <a:t>Welding Techniques for Solar Energy</a:t>
            </a:r>
            <a:endParaRPr lang="fr-FR" sz="4400" b="1" dirty="0">
              <a:latin typeface="Adobe Hebrew" panose="02040503050201020203" pitchFamily="18" charset="-79"/>
              <a:cs typeface="Adobe Hebrew" panose="02040503050201020203" pitchFamily="18" charset="-79"/>
            </a:endParaRPr>
          </a:p>
        </p:txBody>
      </p:sp>
      <p:sp>
        <p:nvSpPr>
          <p:cNvPr id="10" name="Espace réservé du texte 9"/>
          <p:cNvSpPr>
            <a:spLocks noGrp="1"/>
          </p:cNvSpPr>
          <p:nvPr>
            <p:ph type="body" idx="1"/>
          </p:nvPr>
        </p:nvSpPr>
        <p:spPr>
          <a:xfrm flipH="1">
            <a:off x="498763" y="1905000"/>
            <a:ext cx="889461" cy="576261"/>
          </a:xfrm>
        </p:spPr>
        <p:txBody>
          <a:bodyPr/>
          <a:lstStyle/>
          <a:p>
            <a:endParaRPr lang="fr-FR" dirty="0"/>
          </a:p>
        </p:txBody>
      </p:sp>
      <p:sp>
        <p:nvSpPr>
          <p:cNvPr id="11" name="Espace réservé du contenu 10"/>
          <p:cNvSpPr>
            <a:spLocks noGrp="1"/>
          </p:cNvSpPr>
          <p:nvPr>
            <p:ph sz="half" idx="2"/>
          </p:nvPr>
        </p:nvSpPr>
        <p:spPr>
          <a:xfrm>
            <a:off x="1103312" y="2385752"/>
            <a:ext cx="4396339" cy="3870585"/>
          </a:xfrm>
        </p:spPr>
        <p:txBody>
          <a:bodyPr/>
          <a:lstStyle/>
          <a:p>
            <a:pPr marL="400050" lvl="1" indent="0">
              <a:buNone/>
            </a:pPr>
            <a:r>
              <a:rPr lang="fr-FR" b="1" dirty="0" err="1"/>
              <a:t>Photovoltaic</a:t>
            </a:r>
            <a:r>
              <a:rPr lang="fr-FR" b="1" dirty="0"/>
              <a:t> Panel Installation</a:t>
            </a:r>
          </a:p>
          <a:p>
            <a:pPr marL="0" indent="0">
              <a:buNone/>
            </a:pPr>
            <a:r>
              <a:rPr lang="fr-FR" dirty="0"/>
              <a:t>Welding </a:t>
            </a:r>
            <a:r>
              <a:rPr lang="fr-FR" dirty="0" err="1"/>
              <a:t>plays</a:t>
            </a:r>
            <a:r>
              <a:rPr lang="fr-FR" dirty="0"/>
              <a:t> a crucial </a:t>
            </a:r>
            <a:r>
              <a:rPr lang="fr-FR" dirty="0" err="1"/>
              <a:t>role</a:t>
            </a:r>
            <a:r>
              <a:rPr lang="fr-FR" dirty="0"/>
              <a:t> in the installation of </a:t>
            </a:r>
            <a:r>
              <a:rPr lang="fr-FR" dirty="0" err="1"/>
              <a:t>photovoltaic</a:t>
            </a:r>
            <a:r>
              <a:rPr lang="fr-FR" dirty="0"/>
              <a:t> panels for </a:t>
            </a:r>
            <a:r>
              <a:rPr lang="fr-FR" dirty="0" err="1"/>
              <a:t>solar</a:t>
            </a:r>
            <a:r>
              <a:rPr lang="fr-FR" dirty="0"/>
              <a:t> </a:t>
            </a:r>
            <a:r>
              <a:rPr lang="fr-FR" dirty="0" err="1"/>
              <a:t>energy</a:t>
            </a:r>
            <a:r>
              <a:rPr lang="fr-FR" dirty="0"/>
              <a:t> </a:t>
            </a:r>
            <a:r>
              <a:rPr lang="fr-FR" dirty="0" err="1"/>
              <a:t>systems</a:t>
            </a:r>
            <a:r>
              <a:rPr lang="fr-FR" dirty="0"/>
              <a:t>.</a:t>
            </a:r>
          </a:p>
          <a:p>
            <a:pPr marL="0" indent="0">
              <a:buNone/>
            </a:pPr>
            <a:r>
              <a:rPr lang="fr-FR" dirty="0"/>
              <a:t>There are </a:t>
            </a:r>
            <a:r>
              <a:rPr lang="fr-FR" dirty="0" err="1"/>
              <a:t>several</a:t>
            </a:r>
            <a:r>
              <a:rPr lang="fr-FR" dirty="0"/>
              <a:t> </a:t>
            </a:r>
            <a:r>
              <a:rPr lang="fr-FR" dirty="0" err="1"/>
              <a:t>welding</a:t>
            </a:r>
            <a:r>
              <a:rPr lang="fr-FR" dirty="0"/>
              <a:t> techniques </a:t>
            </a:r>
            <a:r>
              <a:rPr lang="fr-FR" dirty="0" err="1"/>
              <a:t>commonly</a:t>
            </a:r>
            <a:r>
              <a:rPr lang="fr-FR" dirty="0"/>
              <a:t> </a:t>
            </a:r>
            <a:r>
              <a:rPr lang="fr-FR" dirty="0" err="1"/>
              <a:t>used</a:t>
            </a:r>
            <a:r>
              <a:rPr lang="fr-FR" dirty="0"/>
              <a:t> in </a:t>
            </a:r>
            <a:r>
              <a:rPr lang="fr-FR" dirty="0" err="1"/>
              <a:t>solar</a:t>
            </a:r>
            <a:r>
              <a:rPr lang="fr-FR" dirty="0"/>
              <a:t> </a:t>
            </a:r>
            <a:r>
              <a:rPr lang="fr-FR" dirty="0" err="1"/>
              <a:t>energy</a:t>
            </a:r>
            <a:r>
              <a:rPr lang="fr-FR" dirty="0"/>
              <a:t> applications:</a:t>
            </a:r>
          </a:p>
          <a:p>
            <a:pPr lvl="1">
              <a:buFont typeface="Arial" panose="020B0604020202020204" pitchFamily="34" charset="0"/>
              <a:buChar char="•"/>
            </a:pPr>
            <a:r>
              <a:rPr lang="fr-FR" dirty="0" err="1"/>
              <a:t>Tungsten</a:t>
            </a:r>
            <a:r>
              <a:rPr lang="fr-FR" dirty="0"/>
              <a:t> </a:t>
            </a:r>
            <a:r>
              <a:rPr lang="fr-FR" dirty="0" err="1"/>
              <a:t>Inert</a:t>
            </a:r>
            <a:r>
              <a:rPr lang="fr-FR" dirty="0"/>
              <a:t> </a:t>
            </a:r>
            <a:r>
              <a:rPr lang="fr-FR" dirty="0" err="1"/>
              <a:t>Gas</a:t>
            </a:r>
            <a:r>
              <a:rPr lang="fr-FR" dirty="0"/>
              <a:t> (TIG) Welding</a:t>
            </a:r>
          </a:p>
          <a:p>
            <a:pPr lvl="1">
              <a:buFont typeface="Arial" panose="020B0604020202020204" pitchFamily="34" charset="0"/>
              <a:buChar char="•"/>
            </a:pPr>
            <a:r>
              <a:rPr lang="fr-FR" dirty="0" err="1"/>
              <a:t>Metal</a:t>
            </a:r>
            <a:r>
              <a:rPr lang="fr-FR" dirty="0"/>
              <a:t> </a:t>
            </a:r>
            <a:r>
              <a:rPr lang="fr-FR" dirty="0" err="1"/>
              <a:t>Inert</a:t>
            </a:r>
            <a:r>
              <a:rPr lang="fr-FR" dirty="0"/>
              <a:t> </a:t>
            </a:r>
            <a:r>
              <a:rPr lang="fr-FR" dirty="0" err="1"/>
              <a:t>Gas</a:t>
            </a:r>
            <a:r>
              <a:rPr lang="fr-FR" dirty="0"/>
              <a:t> (MIG) Welding</a:t>
            </a:r>
          </a:p>
          <a:p>
            <a:pPr lvl="1">
              <a:buFont typeface="Arial" panose="020B0604020202020204" pitchFamily="34" charset="0"/>
              <a:buChar char="•"/>
            </a:pPr>
            <a:r>
              <a:rPr lang="fr-FR" dirty="0" err="1"/>
              <a:t>Resistance</a:t>
            </a:r>
            <a:r>
              <a:rPr lang="fr-FR" dirty="0"/>
              <a:t> Spot Welding</a:t>
            </a:r>
          </a:p>
          <a:p>
            <a:pPr marL="0" indent="0">
              <a:buNone/>
            </a:pPr>
            <a:endParaRPr lang="fr-FR" dirty="0"/>
          </a:p>
        </p:txBody>
      </p:sp>
      <p:sp>
        <p:nvSpPr>
          <p:cNvPr id="12" name="Espace réservé du texte 11"/>
          <p:cNvSpPr>
            <a:spLocks noGrp="1"/>
          </p:cNvSpPr>
          <p:nvPr>
            <p:ph type="body" sz="quarter" idx="3"/>
          </p:nvPr>
        </p:nvSpPr>
        <p:spPr/>
        <p:txBody>
          <a:bodyPr/>
          <a:lstStyle/>
          <a:p>
            <a:endParaRPr lang="fr-FR" dirty="0"/>
          </a:p>
        </p:txBody>
      </p:sp>
      <p:sp>
        <p:nvSpPr>
          <p:cNvPr id="13" name="Espace réservé du contenu 12"/>
          <p:cNvSpPr>
            <a:spLocks noGrp="1"/>
          </p:cNvSpPr>
          <p:nvPr>
            <p:ph sz="quarter" idx="4"/>
          </p:nvPr>
        </p:nvSpPr>
        <p:spPr>
          <a:xfrm>
            <a:off x="5654495" y="2385752"/>
            <a:ext cx="4396339" cy="3870586"/>
          </a:xfrm>
        </p:spPr>
        <p:txBody>
          <a:bodyPr>
            <a:normAutofit fontScale="92500" lnSpcReduction="10000"/>
          </a:bodyPr>
          <a:lstStyle/>
          <a:p>
            <a:pPr marL="400050" lvl="1" indent="0">
              <a:buNone/>
            </a:pPr>
            <a:r>
              <a:rPr lang="en-US" b="1" dirty="0"/>
              <a:t>Tungsten Inert Gas (TIG) Welding</a:t>
            </a:r>
          </a:p>
          <a:p>
            <a:pPr marL="0" indent="0">
              <a:buNone/>
            </a:pPr>
            <a:r>
              <a:rPr lang="en-US" dirty="0"/>
              <a:t>TIG welding is commonly used in solar energy applications for its precision and clean welds.</a:t>
            </a:r>
          </a:p>
          <a:p>
            <a:pPr marL="400050" lvl="1" indent="0">
              <a:buNone/>
            </a:pPr>
            <a:r>
              <a:rPr lang="en-US" b="1" dirty="0"/>
              <a:t>Metal Inert Gas (MIG) Welding</a:t>
            </a:r>
          </a:p>
          <a:p>
            <a:pPr marL="0" indent="0">
              <a:buNone/>
            </a:pPr>
            <a:r>
              <a:rPr lang="en-US" dirty="0"/>
              <a:t>MIG welding is known for its speed and versatility, making it suitable for large-scale solar panel installations.</a:t>
            </a:r>
          </a:p>
          <a:p>
            <a:pPr marL="400050" lvl="1" indent="0">
              <a:buNone/>
            </a:pPr>
            <a:r>
              <a:rPr lang="en-US" b="1" dirty="0"/>
              <a:t>Resistance Spot Welding</a:t>
            </a:r>
          </a:p>
          <a:p>
            <a:pPr marL="0" indent="0">
              <a:buNone/>
            </a:pPr>
            <a:r>
              <a:rPr lang="en-US" dirty="0"/>
              <a:t>Resistance spot welding is often used in the assembly of solar energy components, such as connecting </a:t>
            </a:r>
            <a:r>
              <a:rPr lang="en-US" dirty="0" err="1"/>
              <a:t>busbars</a:t>
            </a:r>
            <a:r>
              <a:rPr lang="en-US" dirty="0"/>
              <a:t>.</a:t>
            </a:r>
          </a:p>
        </p:txBody>
      </p:sp>
    </p:spTree>
    <p:extLst>
      <p:ext uri="{BB962C8B-B14F-4D97-AF65-F5344CB8AC3E}">
        <p14:creationId xmlns:p14="http://schemas.microsoft.com/office/powerpoint/2010/main" val="271747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4400" b="1" dirty="0">
                <a:latin typeface="Adobe Hebrew" panose="02040503050201020203" pitchFamily="18" charset="-79"/>
                <a:cs typeface="Adobe Hebrew" panose="02040503050201020203" pitchFamily="18" charset="-79"/>
              </a:rPr>
              <a:t>Welding Techniques for Wind Energy</a:t>
            </a:r>
            <a:endParaRPr lang="fr-FR" sz="4400" b="1" dirty="0">
              <a:latin typeface="Adobe Hebrew" panose="02040503050201020203" pitchFamily="18" charset="-79"/>
              <a:cs typeface="Adobe Hebrew" panose="02040503050201020203" pitchFamily="18" charset="-79"/>
            </a:endParaRPr>
          </a:p>
        </p:txBody>
      </p:sp>
      <p:sp>
        <p:nvSpPr>
          <p:cNvPr id="3" name="Espace réservé du texte 2"/>
          <p:cNvSpPr>
            <a:spLocks noGrp="1"/>
          </p:cNvSpPr>
          <p:nvPr>
            <p:ph type="body" idx="1"/>
          </p:nvPr>
        </p:nvSpPr>
        <p:spPr/>
        <p:txBody>
          <a:bodyPr/>
          <a:lstStyle/>
          <a:p>
            <a:endParaRPr lang="fr-FR" dirty="0"/>
          </a:p>
        </p:txBody>
      </p:sp>
      <p:sp>
        <p:nvSpPr>
          <p:cNvPr id="4" name="Espace réservé du contenu 3"/>
          <p:cNvSpPr>
            <a:spLocks noGrp="1"/>
          </p:cNvSpPr>
          <p:nvPr>
            <p:ph sz="half" idx="2"/>
          </p:nvPr>
        </p:nvSpPr>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Turbine Construction</a:t>
            </a:r>
          </a:p>
          <a:p>
            <a:pPr marL="0" indent="0">
              <a:buNone/>
            </a:pPr>
            <a:r>
              <a:rPr lang="en-US" dirty="0"/>
              <a:t>Welding techniques play a crucial role in wind turbine construction, ensuring the structural integrity and longevity of the turbines.</a:t>
            </a:r>
          </a:p>
          <a:p>
            <a:endParaRPr lang="fr-FR" dirty="0"/>
          </a:p>
        </p:txBody>
      </p:sp>
      <p:sp>
        <p:nvSpPr>
          <p:cNvPr id="5" name="Espace réservé du texte 4"/>
          <p:cNvSpPr>
            <a:spLocks noGrp="1"/>
          </p:cNvSpPr>
          <p:nvPr>
            <p:ph type="body" sz="quarter" idx="3"/>
          </p:nvPr>
        </p:nvSpPr>
        <p:spPr/>
        <p:txBody>
          <a:bodyPr/>
          <a:lstStyle/>
          <a:p>
            <a:endParaRPr lang="fr-FR" dirty="0"/>
          </a:p>
        </p:txBody>
      </p:sp>
      <p:sp>
        <p:nvSpPr>
          <p:cNvPr id="9" name="Espace réservé du contenu 8"/>
          <p:cNvSpPr>
            <a:spLocks noGrp="1"/>
          </p:cNvSpPr>
          <p:nvPr>
            <p:ph sz="quarter" idx="4"/>
          </p:nvPr>
        </p:nvSpPr>
        <p:spPr/>
        <p:txBody>
          <a:bodyPr>
            <a:normAutofit lnSpcReduction="10000"/>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Maintenance</a:t>
            </a:r>
          </a:p>
          <a:p>
            <a:pPr marL="0" indent="0">
              <a:buNone/>
            </a:pPr>
            <a:r>
              <a:rPr lang="en-US" dirty="0"/>
              <a:t>Regular maintenance of wind turbines requires welding techniques to repair or replace components, ensuring optimal performance and safety.</a:t>
            </a:r>
          </a:p>
          <a:p>
            <a:endParaRPr lang="fr-FR" dirty="0"/>
          </a:p>
        </p:txBody>
      </p:sp>
      <p:pic>
        <p:nvPicPr>
          <p:cNvPr id="10" name="Image 9"/>
          <p:cNvPicPr>
            <a:picLocks noChangeAspect="1"/>
          </p:cNvPicPr>
          <p:nvPr/>
        </p:nvPicPr>
        <p:blipFill>
          <a:blip r:embed="rId2"/>
          <a:stretch>
            <a:fillRect/>
          </a:stretch>
        </p:blipFill>
        <p:spPr>
          <a:xfrm>
            <a:off x="1103311" y="2094808"/>
            <a:ext cx="4396340" cy="2402377"/>
          </a:xfrm>
          <a:prstGeom prst="rect">
            <a:avLst/>
          </a:prstGeom>
          <a:ln>
            <a:noFill/>
          </a:ln>
          <a:effectLst>
            <a:softEdge rad="112500"/>
          </a:effectLst>
        </p:spPr>
      </p:pic>
      <p:pic>
        <p:nvPicPr>
          <p:cNvPr id="11" name="Image 10"/>
          <p:cNvPicPr>
            <a:picLocks noChangeAspect="1"/>
          </p:cNvPicPr>
          <p:nvPr/>
        </p:nvPicPr>
        <p:blipFill>
          <a:blip r:embed="rId3"/>
          <a:stretch>
            <a:fillRect/>
          </a:stretch>
        </p:blipFill>
        <p:spPr>
          <a:xfrm>
            <a:off x="5654495" y="2094807"/>
            <a:ext cx="4637116" cy="2290661"/>
          </a:xfrm>
          <a:prstGeom prst="rect">
            <a:avLst/>
          </a:prstGeom>
          <a:ln>
            <a:noFill/>
          </a:ln>
          <a:effectLst>
            <a:softEdge rad="112500"/>
          </a:effectLst>
        </p:spPr>
      </p:pic>
    </p:spTree>
    <p:extLst>
      <p:ext uri="{BB962C8B-B14F-4D97-AF65-F5344CB8AC3E}">
        <p14:creationId xmlns:p14="http://schemas.microsoft.com/office/powerpoint/2010/main" val="298145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7288" y="419379"/>
            <a:ext cx="9404723" cy="1400530"/>
          </a:xfrm>
        </p:spPr>
        <p:txBody>
          <a:bodyPr/>
          <a:lstStyle/>
          <a:p>
            <a:r>
              <a:rPr lang="en-US" sz="4800" b="1" dirty="0">
                <a:latin typeface="Adobe Arabic" panose="02040503050201020203" pitchFamily="18" charset="-78"/>
                <a:cs typeface="Adobe Arabic" panose="02040503050201020203" pitchFamily="18" charset="-78"/>
              </a:rPr>
              <a:t>Welding Techniques for Hydroelectric Power</a:t>
            </a:r>
            <a:endParaRPr lang="fr-FR" sz="4800" b="1" dirty="0">
              <a:latin typeface="Adobe Arabic" panose="02040503050201020203" pitchFamily="18" charset="-78"/>
              <a:cs typeface="Adobe Arabic" panose="02040503050201020203" pitchFamily="18" charset="-78"/>
            </a:endParaRP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a:xfrm>
            <a:off x="1103312" y="1853247"/>
            <a:ext cx="4396339" cy="4738745"/>
          </a:xfrm>
        </p:spPr>
        <p:txBody>
          <a:bodyPr>
            <a:normAutofit lnSpcReduction="10000"/>
          </a:bodyPr>
          <a:lstStyle/>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400050" lvl="1" indent="0">
              <a:buNone/>
            </a:pPr>
            <a:endParaRPr lang="en-US" b="1" dirty="0"/>
          </a:p>
          <a:p>
            <a:pPr marL="0" indent="0">
              <a:buNone/>
            </a:pPr>
            <a:r>
              <a:rPr lang="en-US" b="1" dirty="0"/>
              <a:t>Welding in Dam Construction</a:t>
            </a:r>
          </a:p>
          <a:p>
            <a:pPr>
              <a:buFont typeface="Arial" panose="020B0604020202020204" pitchFamily="34" charset="0"/>
              <a:buChar char="•"/>
            </a:pPr>
            <a:r>
              <a:rPr lang="en-US" dirty="0"/>
              <a:t>Shielded Metal Arc Welding (SMAW) is commonly used for welding structural components in dam construction.</a:t>
            </a:r>
          </a:p>
          <a:p>
            <a:pPr>
              <a:buFont typeface="Arial" panose="020B0604020202020204" pitchFamily="34" charset="0"/>
              <a:buChar char="•"/>
            </a:pPr>
            <a:r>
              <a:rPr lang="en-US" dirty="0"/>
              <a:t>Gas Metal Arc Welding (GMAW) is used for welding non-structural components and piping systems.</a:t>
            </a:r>
          </a:p>
          <a:p>
            <a:endParaRPr lang="fr-FR" dirty="0"/>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normAutofit/>
          </a:bodyPr>
          <a:lstStyle/>
          <a:p>
            <a:pPr marL="400050" lvl="1" indent="0">
              <a:buNone/>
            </a:pPr>
            <a:endParaRPr lang="en-US" b="1" dirty="0"/>
          </a:p>
          <a:p>
            <a:pPr marL="0" indent="0">
              <a:buNone/>
            </a:pPr>
            <a:r>
              <a:rPr lang="en-US" b="1" dirty="0"/>
              <a:t>Welding in Maintenance</a:t>
            </a:r>
          </a:p>
          <a:p>
            <a:pPr>
              <a:buFont typeface="Arial" panose="020B0604020202020204" pitchFamily="34" charset="0"/>
              <a:buChar char="•"/>
            </a:pPr>
            <a:r>
              <a:rPr lang="en-US" dirty="0"/>
              <a:t>Tungsten Inert Gas (TIG) welding is commonly used for repairs on hydroelectric turbines and other critical components.</a:t>
            </a:r>
          </a:p>
          <a:p>
            <a:pPr>
              <a:buFont typeface="Arial" panose="020B0604020202020204" pitchFamily="34" charset="0"/>
              <a:buChar char="•"/>
            </a:pPr>
            <a:r>
              <a:rPr lang="en-US" dirty="0"/>
              <a:t>Flux-Cored Arc Welding (FCAW) is used for welding stainless steel and other corrosion-resistant materials in hydroelectric power plants.</a:t>
            </a:r>
          </a:p>
          <a:p>
            <a:endParaRPr lang="fr-FR" dirty="0"/>
          </a:p>
        </p:txBody>
      </p:sp>
      <p:pic>
        <p:nvPicPr>
          <p:cNvPr id="7" name="Image 6"/>
          <p:cNvPicPr>
            <a:picLocks noChangeAspect="1"/>
          </p:cNvPicPr>
          <p:nvPr/>
        </p:nvPicPr>
        <p:blipFill>
          <a:blip r:embed="rId2"/>
          <a:stretch>
            <a:fillRect/>
          </a:stretch>
        </p:blipFill>
        <p:spPr>
          <a:xfrm>
            <a:off x="948467" y="1487978"/>
            <a:ext cx="4551183" cy="2194560"/>
          </a:xfrm>
          <a:prstGeom prst="rect">
            <a:avLst/>
          </a:prstGeom>
        </p:spPr>
      </p:pic>
    </p:spTree>
    <p:extLst>
      <p:ext uri="{BB962C8B-B14F-4D97-AF65-F5344CB8AC3E}">
        <p14:creationId xmlns:p14="http://schemas.microsoft.com/office/powerpoint/2010/main" val="931045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a:latin typeface="Adobe Hebrew" panose="02040503050201020203" pitchFamily="18" charset="-79"/>
                <a:cs typeface="Adobe Hebrew" panose="02040503050201020203" pitchFamily="18" charset="-79"/>
              </a:rPr>
              <a:t>Challenges and Innovations in Welding for Renewable Energies</a:t>
            </a:r>
            <a:endParaRPr lang="fr-FR" b="1" dirty="0">
              <a:latin typeface="Adobe Hebrew" panose="02040503050201020203" pitchFamily="18" charset="-79"/>
              <a:cs typeface="Adobe Hebrew" panose="02040503050201020203" pitchFamily="18" charset="-79"/>
            </a:endParaRPr>
          </a:p>
        </p:txBody>
      </p:sp>
      <p:sp>
        <p:nvSpPr>
          <p:cNvPr id="3" name="Espace réservé du texte 2"/>
          <p:cNvSpPr>
            <a:spLocks noGrp="1"/>
          </p:cNvSpPr>
          <p:nvPr>
            <p:ph type="body" idx="1"/>
          </p:nvPr>
        </p:nvSpPr>
        <p:spPr/>
        <p:txBody>
          <a:bodyPr/>
          <a:lstStyle/>
          <a:p>
            <a:endParaRPr lang="fr-FR" dirty="0"/>
          </a:p>
        </p:txBody>
      </p:sp>
      <p:sp>
        <p:nvSpPr>
          <p:cNvPr id="4" name="Espace réservé du contenu 3"/>
          <p:cNvSpPr>
            <a:spLocks noGrp="1"/>
          </p:cNvSpPr>
          <p:nvPr>
            <p:ph sz="half" idx="2"/>
          </p:nvPr>
        </p:nvSpPr>
        <p:spPr/>
        <p:txBody>
          <a:bodyPr>
            <a:normAutofit lnSpcReduction="10000"/>
          </a:bodyPr>
          <a:lstStyle/>
          <a:p>
            <a:pPr marL="400050" lvl="1" indent="0">
              <a:buNone/>
            </a:pPr>
            <a:r>
              <a:rPr lang="en-US" sz="1800" b="1" dirty="0"/>
              <a:t>Material Compatibility</a:t>
            </a:r>
          </a:p>
          <a:p>
            <a:pPr marL="0" indent="0">
              <a:buNone/>
            </a:pPr>
            <a:r>
              <a:rPr lang="en-US" dirty="0"/>
              <a:t>One of the main challenges in welding for renewable energies is ensuring material compatibility. Different renewable energy systems, such as solar panels and wind turbines, are made from a variety of materials, including metals, composites, and polymers. Welding these materials together requires careful consideration of their compatibility to ensure the strength and durability of the joints.</a:t>
            </a:r>
          </a:p>
          <a:p>
            <a:endParaRPr lang="fr-FR" dirty="0"/>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p:txBody>
          <a:bodyPr>
            <a:normAutofit fontScale="92500" lnSpcReduction="10000"/>
          </a:bodyPr>
          <a:lstStyle/>
          <a:p>
            <a:pPr marL="400050" lvl="1" indent="0">
              <a:buNone/>
            </a:pPr>
            <a:r>
              <a:rPr lang="en-US" sz="1900" b="1" dirty="0"/>
              <a:t>Joint Strength</a:t>
            </a:r>
          </a:p>
          <a:p>
            <a:pPr marL="0" indent="0">
              <a:buNone/>
            </a:pPr>
            <a:r>
              <a:rPr lang="en-US" dirty="0"/>
              <a:t>Another challenge in welding for renewable energies is achieving strong and reliable joints. The joints in renewable energy systems are often subjected to harsh environmental conditions, such as high temperatures, strong winds, and corrosive environments. Innovations in welding techniques and materials are being developed to enhance joint strength and durability, ensuring the long-term performance of renewable energy systems.</a:t>
            </a:r>
          </a:p>
          <a:p>
            <a:endParaRPr lang="fr-FR" dirty="0"/>
          </a:p>
        </p:txBody>
      </p:sp>
    </p:spTree>
    <p:extLst>
      <p:ext uri="{BB962C8B-B14F-4D97-AF65-F5344CB8AC3E}">
        <p14:creationId xmlns:p14="http://schemas.microsoft.com/office/powerpoint/2010/main" val="2128836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latin typeface="Adobe Hebrew" panose="02040503050201020203" pitchFamily="18" charset="-79"/>
                <a:cs typeface="Adobe Hebrew" panose="02040503050201020203" pitchFamily="18" charset="-79"/>
              </a:rPr>
              <a:t>Safety Considerations</a:t>
            </a:r>
          </a:p>
        </p:txBody>
      </p:sp>
      <p:sp>
        <p:nvSpPr>
          <p:cNvPr id="3" name="Espace réservé du texte 2"/>
          <p:cNvSpPr>
            <a:spLocks noGrp="1"/>
          </p:cNvSpPr>
          <p:nvPr>
            <p:ph type="body" idx="1"/>
          </p:nvPr>
        </p:nvSpPr>
        <p:spPr/>
        <p:txBody>
          <a:bodyPr/>
          <a:lstStyle/>
          <a:p>
            <a:endParaRPr lang="fr-FR"/>
          </a:p>
        </p:txBody>
      </p:sp>
      <p:sp>
        <p:nvSpPr>
          <p:cNvPr id="4" name="Espace réservé du contenu 3"/>
          <p:cNvSpPr>
            <a:spLocks noGrp="1"/>
          </p:cNvSpPr>
          <p:nvPr>
            <p:ph sz="half" idx="2"/>
          </p:nvPr>
        </p:nvSpPr>
        <p:spPr/>
        <p:txBody>
          <a:bodyPr/>
          <a:lstStyle/>
          <a:p>
            <a:pPr marL="400050" lvl="1" indent="0">
              <a:buNone/>
            </a:pPr>
            <a:r>
              <a:rPr lang="en-US" b="1" dirty="0"/>
              <a:t>💨 Proper Ventilation</a:t>
            </a:r>
          </a:p>
          <a:p>
            <a:pPr marL="0" indent="0">
              <a:buNone/>
            </a:pPr>
            <a:r>
              <a:rPr lang="en-US" dirty="0"/>
              <a:t>Proper ventilation is crucial in welding for renewable energies to ensure the removal of harmful fumes and gases. Adequate ventilation systems should be in place to prevent the accumulation of hazardous substances in the work area.</a:t>
            </a:r>
          </a:p>
          <a:p>
            <a:endParaRPr lang="fr-FR" dirty="0"/>
          </a:p>
        </p:txBody>
      </p:sp>
      <p:sp>
        <p:nvSpPr>
          <p:cNvPr id="5" name="Espace réservé du texte 4"/>
          <p:cNvSpPr>
            <a:spLocks noGrp="1"/>
          </p:cNvSpPr>
          <p:nvPr>
            <p:ph type="body" sz="quarter" idx="3"/>
          </p:nvPr>
        </p:nvSpPr>
        <p:spPr/>
        <p:txBody>
          <a:bodyPr/>
          <a:lstStyle/>
          <a:p>
            <a:endParaRPr lang="fr-FR"/>
          </a:p>
        </p:txBody>
      </p:sp>
      <p:sp>
        <p:nvSpPr>
          <p:cNvPr id="6" name="Espace réservé du contenu 5"/>
          <p:cNvSpPr>
            <a:spLocks noGrp="1"/>
          </p:cNvSpPr>
          <p:nvPr>
            <p:ph sz="quarter" idx="4"/>
          </p:nvPr>
        </p:nvSpPr>
        <p:spPr>
          <a:xfrm>
            <a:off x="5654495" y="2514600"/>
            <a:ext cx="4703163" cy="3741738"/>
          </a:xfrm>
        </p:spPr>
        <p:txBody>
          <a:bodyPr/>
          <a:lstStyle/>
          <a:p>
            <a:pPr marL="400050" lvl="1" indent="0">
              <a:buNone/>
            </a:pPr>
            <a:r>
              <a:rPr lang="en-US" b="1" dirty="0"/>
              <a:t>⛑ Personal Protective Equipment (PPE)</a:t>
            </a:r>
          </a:p>
          <a:p>
            <a:pPr marL="0" indent="0">
              <a:buNone/>
            </a:pPr>
            <a:r>
              <a:rPr lang="en-US" dirty="0"/>
              <a:t>The use of appropriate personal protective equipment (PPE) is essential to ensure the safety of welders in the renewable energy industry. This includes items such as welding helmets, safety glasses, gloves, and protective clothing to protect against sparks, UV radiation, and other potential hazards.</a:t>
            </a:r>
          </a:p>
          <a:p>
            <a:pPr marL="0" indent="0">
              <a:buNone/>
            </a:pPr>
            <a:endParaRPr lang="fr-FR" dirty="0"/>
          </a:p>
        </p:txBody>
      </p:sp>
    </p:spTree>
    <p:extLst>
      <p:ext uri="{BB962C8B-B14F-4D97-AF65-F5344CB8AC3E}">
        <p14:creationId xmlns:p14="http://schemas.microsoft.com/office/powerpoint/2010/main" val="22184804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291</TotalTime>
  <Words>566</Words>
  <Application>Microsoft Office PowerPoint</Application>
  <PresentationFormat>Grand écran</PresentationFormat>
  <Paragraphs>71</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Adobe Song Std L</vt:lpstr>
      <vt:lpstr>Adobe Arabic</vt:lpstr>
      <vt:lpstr>Adobe Hebrew</vt:lpstr>
      <vt:lpstr>Arial</vt:lpstr>
      <vt:lpstr>Century Gothic</vt:lpstr>
      <vt:lpstr>Wingdings 3</vt:lpstr>
      <vt:lpstr>Ion</vt:lpstr>
      <vt:lpstr>Welding in Renewable Energies</vt:lpstr>
      <vt:lpstr>Introduction to Welding</vt:lpstr>
      <vt:lpstr>Welding Techniques for Solar Energy</vt:lpstr>
      <vt:lpstr>Welding Techniques for Wind Energy</vt:lpstr>
      <vt:lpstr>Welding Techniques for Hydroelectric Power</vt:lpstr>
      <vt:lpstr>Challenges and Innovations in Welding for Renewable Energies</vt:lpstr>
      <vt:lpstr>Safety Considerations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   Welding in Renewable Energies</dc:title>
  <dc:creator>AUVIGHA</dc:creator>
  <cp:lastModifiedBy>AUVIGHA</cp:lastModifiedBy>
  <cp:revision>15</cp:revision>
  <dcterms:created xsi:type="dcterms:W3CDTF">2023-12-16T10:25:07Z</dcterms:created>
  <dcterms:modified xsi:type="dcterms:W3CDTF">2023-12-17T22:58:20Z</dcterms:modified>
</cp:coreProperties>
</file>