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Alice" panose="020B0604020202020204" charset="0"/>
      <p:regular r:id="rId13"/>
    </p:embeddedFont>
    <p:embeddedFont>
      <p:font typeface="Lora" pitchFamily="2" charset="0"/>
      <p:regular r:id="rId14"/>
      <p:bold r:id="rId15"/>
      <p:italic r:id="rId16"/>
      <p:boldItalic r:id="rId17"/>
    </p:embeddedFont>
    <p:embeddedFont>
      <p:font typeface="Lora Medium" pitchFamily="2" charset="0"/>
      <p:regular r:id="rId18"/>
      <p:italic r:id="rId1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2" d="100"/>
          <a:sy n="52" d="100"/>
        </p:scale>
        <p:origin x="8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164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1F2DE"/>
          </a:solidFill>
          <a:ln/>
        </p:spPr>
      </p:sp>
      <p:sp>
        <p:nvSpPr>
          <p:cNvPr id="3" name="Shape 1"/>
          <p:cNvSpPr/>
          <p:nvPr/>
        </p:nvSpPr>
        <p:spPr>
          <a:xfrm>
            <a:off x="0" y="0"/>
            <a:ext cx="14630400" cy="8229600"/>
          </a:xfrm>
          <a:prstGeom prst="rect">
            <a:avLst/>
          </a:prstGeom>
          <a:solidFill>
            <a:srgbClr val="FCFBF8"/>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66850"/>
            <a:ext cx="7556421" cy="2126337"/>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L'Impact des Carences Affectives Précoces sur le Développement de l'Enfant</a:t>
            </a:r>
            <a:endParaRPr lang="en-US" sz="4450" dirty="0"/>
          </a:p>
        </p:txBody>
      </p:sp>
      <p:sp>
        <p:nvSpPr>
          <p:cNvPr id="4" name="Text 1"/>
          <p:cNvSpPr/>
          <p:nvPr/>
        </p:nvSpPr>
        <p:spPr>
          <a:xfrm>
            <a:off x="793790" y="3933349"/>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Cette présentation explore les conséquences profondes des carences affectives précoces sur le développement de l'enfant, en mettant en lumière les travaux de René Spitz et d'autres chercheurs. Nous examinerons l'impact de l'hospitalisme, de la séparation maternelle et des traumatismes précoces sur le développement cérébral et psychologique des enfants, en particulier ceux qui sont </a:t>
            </a:r>
            <a:r>
              <a:rPr lang="en-US" sz="1750" dirty="0" err="1">
                <a:solidFill>
                  <a:srgbClr val="2C2821"/>
                </a:solidFill>
                <a:latin typeface="Lora" pitchFamily="34" charset="0"/>
                <a:ea typeface="Lora" pitchFamily="34" charset="-122"/>
                <a:cs typeface="Lora" pitchFamily="34" charset="-120"/>
              </a:rPr>
              <a:t>adoptés</a:t>
            </a:r>
            <a:r>
              <a:rPr lang="en-US" sz="1750" dirty="0">
                <a:solidFill>
                  <a:srgbClr val="2C2821"/>
                </a:solidFill>
                <a:latin typeface="Lora" pitchFamily="34" charset="0"/>
                <a:ea typeface="Lora" pitchFamily="34" charset="-122"/>
                <a:cs typeface="Lora" pitchFamily="34" charset="-120"/>
              </a:rPr>
              <a:t>.</a:t>
            </a:r>
          </a:p>
          <a:p>
            <a:pPr algn="r" rtl="1">
              <a:lnSpc>
                <a:spcPts val="2850"/>
              </a:lnSpc>
            </a:pPr>
            <a:r>
              <a:rPr lang="ar-DZ" sz="1750" dirty="0"/>
              <a:t>تأثير الحرمان العاطفي المبكر على نمو الطفل</a:t>
            </a:r>
            <a:endParaRPr lang="fr-FR" sz="1750" dirty="0"/>
          </a:p>
          <a:p>
            <a:pPr algn="r" rtl="1">
              <a:lnSpc>
                <a:spcPts val="2850"/>
              </a:lnSpc>
            </a:pPr>
            <a:r>
              <a:rPr lang="ar-DZ" sz="1750" dirty="0"/>
              <a:t>يستكشف هذا العرض التقديمي العواقب العميقة للحرمان العاطفي المبكر على نمو الطفل، مسلطًا الضوء على أعمال رينيه سبيتز وباحثين آخرين. سنناقش تأثير الاستشفاء، والانفصال عن الأم، والصدمات المبكرة على التطور الدماغي والنفسي للأطفال، لا سيما أولئك الذين تم تبنيهم.</a:t>
            </a:r>
            <a:endParaRPr lang="en-US" sz="1750" dirty="0"/>
          </a:p>
        </p:txBody>
      </p:sp>
      <p:sp>
        <p:nvSpPr>
          <p:cNvPr id="5" name="Shape 2"/>
          <p:cNvSpPr/>
          <p:nvPr/>
        </p:nvSpPr>
        <p:spPr>
          <a:xfrm>
            <a:off x="670440" y="6152554"/>
            <a:ext cx="362903" cy="362903"/>
          </a:xfrm>
          <a:prstGeom prst="roundRect">
            <a:avLst>
              <a:gd name="adj" fmla="val 25194296"/>
            </a:avLst>
          </a:prstGeom>
          <a:solidFill>
            <a:srgbClr val="74B5B1"/>
          </a:solidFill>
          <a:ln w="7620">
            <a:solidFill>
              <a:srgbClr val="FFFFFF"/>
            </a:solidFill>
            <a:prstDash val="solid"/>
          </a:ln>
        </p:spPr>
      </p:sp>
      <p:sp>
        <p:nvSpPr>
          <p:cNvPr id="6" name="Text 3"/>
          <p:cNvSpPr/>
          <p:nvPr/>
        </p:nvSpPr>
        <p:spPr>
          <a:xfrm>
            <a:off x="917138" y="6515457"/>
            <a:ext cx="116205"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Lora Medium" pitchFamily="34" charset="0"/>
                <a:ea typeface="Lora Medium" pitchFamily="34" charset="-122"/>
                <a:cs typeface="Lora Medium" pitchFamily="34" charset="-120"/>
              </a:rPr>
              <a:t>fb</a:t>
            </a:r>
            <a:endParaRPr lang="en-US" sz="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50162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Conclusion</a:t>
            </a:r>
            <a:endParaRPr lang="en-US" sz="4450" dirty="0"/>
          </a:p>
        </p:txBody>
      </p:sp>
      <p:sp>
        <p:nvSpPr>
          <p:cNvPr id="4" name="Text 1"/>
          <p:cNvSpPr/>
          <p:nvPr/>
        </p:nvSpPr>
        <p:spPr>
          <a:xfrm>
            <a:off x="793790" y="3550563"/>
            <a:ext cx="7556421" cy="3218537"/>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Les pratiques en France en matière de prise en charge des enfants ont longtemps négligé les besoins fondamentaux d'attachement, retardant l'intégration des connaissances scientifiques sur le développement affectif et la psychopathologie précoce. Il est désormais nécessaire de se concentrer sur la prévention, surtout durant les 1000 premiers jours de la vie de </a:t>
            </a:r>
            <a:r>
              <a:rPr lang="en-US" sz="1750" dirty="0" err="1">
                <a:solidFill>
                  <a:srgbClr val="2C2821"/>
                </a:solidFill>
                <a:latin typeface="Lora" pitchFamily="34" charset="0"/>
                <a:ea typeface="Lora" pitchFamily="34" charset="-122"/>
                <a:cs typeface="Lora" pitchFamily="34" charset="-120"/>
              </a:rPr>
              <a:t>l’enfant</a:t>
            </a:r>
            <a:r>
              <a:rPr lang="en-US" sz="1750" dirty="0">
                <a:solidFill>
                  <a:srgbClr val="2C2821"/>
                </a:solidFill>
                <a:latin typeface="Lora" pitchFamily="34" charset="0"/>
                <a:ea typeface="Lora" pitchFamily="34" charset="-122"/>
                <a:cs typeface="Lora" pitchFamily="34" charset="-120"/>
              </a:rPr>
              <a:t>.</a:t>
            </a:r>
          </a:p>
          <a:p>
            <a:pPr algn="r" rtl="1"/>
            <a:r>
              <a:rPr lang="ar-DZ" b="1" dirty="0"/>
              <a:t>الممارسات في فرنسا</a:t>
            </a:r>
            <a:br>
              <a:rPr lang="ar-DZ" dirty="0"/>
            </a:br>
            <a:r>
              <a:rPr lang="ar-DZ" dirty="0"/>
              <a:t>لقد أهملت الممارسات في فرنسا لوقت طويل الحاجات الأساسية للتعلّق عند الأطفال، مما أدى إلى تأخير في إدماج المعارف العلمية حول النمو العاطفي والاضطرابات النفسية المبكرة. ومن الضروري اليوم التركيز على الوقاية، خاصة خلال الألف يوم الأولى من حياة الطفل.</a:t>
            </a:r>
          </a:p>
          <a:p>
            <a:pPr marL="0" indent="0">
              <a:lnSpc>
                <a:spcPts val="2850"/>
              </a:lnSpc>
              <a:buNone/>
            </a:pP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3270772" y="707073"/>
            <a:ext cx="704814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René Spitz et l'Hospitalisme</a:t>
            </a:r>
            <a:endParaRPr lang="en-US" sz="4450" dirty="0"/>
          </a:p>
        </p:txBody>
      </p:sp>
      <p:sp>
        <p:nvSpPr>
          <p:cNvPr id="3" name="Text 1"/>
          <p:cNvSpPr/>
          <p:nvPr/>
        </p:nvSpPr>
        <p:spPr>
          <a:xfrm>
            <a:off x="793790" y="3452813"/>
            <a:ext cx="4644152"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Les Effets Négatifs des Pouponnières</a:t>
            </a:r>
            <a:endParaRPr lang="en-US" sz="2200" dirty="0"/>
          </a:p>
        </p:txBody>
      </p:sp>
      <p:sp>
        <p:nvSpPr>
          <p:cNvPr id="4" name="Text 2"/>
          <p:cNvSpPr/>
          <p:nvPr/>
        </p:nvSpPr>
        <p:spPr>
          <a:xfrm>
            <a:off x="793790" y="4033957"/>
            <a:ext cx="6244709" cy="3883127"/>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En 1945, René Spitz a mis en évidence les effets négatifs des pouponnières sur le développement des enfants, notamment le retard de croissance et les troubles psychologiques. Il a introduit le concept de "dépression anaclitique" chez les enfants séparés de leur </a:t>
            </a:r>
            <a:r>
              <a:rPr lang="en-US" sz="1750" dirty="0" err="1">
                <a:solidFill>
                  <a:srgbClr val="2C2821"/>
                </a:solidFill>
                <a:latin typeface="Lora" pitchFamily="34" charset="0"/>
                <a:ea typeface="Lora" pitchFamily="34" charset="-122"/>
                <a:cs typeface="Lora" pitchFamily="34" charset="-120"/>
              </a:rPr>
              <a:t>mère</a:t>
            </a:r>
            <a:r>
              <a:rPr lang="en-US" sz="1750" dirty="0">
                <a:solidFill>
                  <a:srgbClr val="2C2821"/>
                </a:solidFill>
                <a:latin typeface="Lora" pitchFamily="34" charset="0"/>
                <a:ea typeface="Lora" pitchFamily="34" charset="-122"/>
                <a:cs typeface="Lora" pitchFamily="34" charset="-120"/>
              </a:rPr>
              <a:t>.</a:t>
            </a:r>
            <a:endParaRPr lang="ar-DZ" sz="1750" dirty="0">
              <a:solidFill>
                <a:srgbClr val="2C2821"/>
              </a:solidFill>
              <a:latin typeface="Lora" pitchFamily="34" charset="0"/>
              <a:ea typeface="Lora" pitchFamily="34" charset="-122"/>
              <a:cs typeface="Lora" pitchFamily="34" charset="-120"/>
            </a:endParaRPr>
          </a:p>
          <a:p>
            <a:pPr algn="r">
              <a:lnSpc>
                <a:spcPts val="2850"/>
              </a:lnSpc>
            </a:pPr>
            <a:r>
              <a:rPr lang="ar-DZ" sz="1750" dirty="0"/>
              <a:t>الآثار السلبية لحضانة</a:t>
            </a:r>
          </a:p>
          <a:p>
            <a:pPr algn="r">
              <a:lnSpc>
                <a:spcPts val="2850"/>
              </a:lnSpc>
            </a:pPr>
            <a:r>
              <a:rPr lang="ar-DZ" sz="1750" dirty="0"/>
              <a:t>في عام 1945، أبرز رينيه سبيتز الآثار السلبية لدور الحضانة على نمو الأطفال، لا سيما تأخر النمو والاضطرابات النفسية. كما قدم مفهوم "الاكتئاب الأنكلوتيكي" لدى الأطفال الذين تم فصلهم عن أمهاتهم.</a:t>
            </a:r>
            <a:endParaRPr lang="en-US" sz="1750" dirty="0"/>
          </a:p>
        </p:txBody>
      </p:sp>
      <p:sp>
        <p:nvSpPr>
          <p:cNvPr id="5" name="Text 3"/>
          <p:cNvSpPr/>
          <p:nvPr/>
        </p:nvSpPr>
        <p:spPr>
          <a:xfrm>
            <a:off x="7599521" y="3452813"/>
            <a:ext cx="3349228"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Influence sur John Bowlby</a:t>
            </a:r>
            <a:endParaRPr lang="en-US" sz="2200" dirty="0"/>
          </a:p>
        </p:txBody>
      </p:sp>
      <p:sp>
        <p:nvSpPr>
          <p:cNvPr id="6" name="Text 4"/>
          <p:cNvSpPr/>
          <p:nvPr/>
        </p:nvSpPr>
        <p:spPr>
          <a:xfrm>
            <a:off x="7599521" y="4033956"/>
            <a:ext cx="6244709" cy="3153921"/>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Les recherches de Spitz ont influencé John Bowlby, qui a développé le concept de la "carence de soins maternels" et a rédigé un rapport important pour l'OMS en 1951 sur les effets de la séparation précoce sur les jeunes enfants.</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تأثير جون بولبي</a:t>
            </a:r>
          </a:p>
          <a:p>
            <a:pPr algn="r" rtl="1">
              <a:lnSpc>
                <a:spcPts val="2850"/>
              </a:lnSpc>
            </a:pPr>
            <a:r>
              <a:rPr lang="ar-DZ" sz="1750" dirty="0"/>
              <a:t>أثرت أبحاث سبيتز على جون بولبي، الذي طور مفهوم "نقص الرعاية الأمومية" وأعد تقريرًا مهمًا لمنظمة الصحة العالمية عام 1951 حول آثار الانفصال المبكر على الأطفال الصغار.</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614249"/>
            <a:ext cx="9509403"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L'Apparition du Terme d'Hospitalisme</a:t>
            </a:r>
            <a:endParaRPr lang="en-US" sz="4450" dirty="0"/>
          </a:p>
        </p:txBody>
      </p:sp>
      <p:sp>
        <p:nvSpPr>
          <p:cNvPr id="3" name="Shape 1"/>
          <p:cNvSpPr/>
          <p:nvPr/>
        </p:nvSpPr>
        <p:spPr>
          <a:xfrm>
            <a:off x="793790" y="2776657"/>
            <a:ext cx="3969544" cy="5267748"/>
          </a:xfrm>
          <a:prstGeom prst="roundRect">
            <a:avLst>
              <a:gd name="adj" fmla="val 886"/>
            </a:avLst>
          </a:prstGeom>
          <a:solidFill>
            <a:srgbClr val="F0EDE6"/>
          </a:solidFill>
          <a:ln/>
        </p:spPr>
      </p:sp>
      <p:sp>
        <p:nvSpPr>
          <p:cNvPr id="4" name="Text 2"/>
          <p:cNvSpPr/>
          <p:nvPr/>
        </p:nvSpPr>
        <p:spPr>
          <a:xfrm>
            <a:off x="1020604" y="3003471"/>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Origines du Terme</a:t>
            </a:r>
            <a:endParaRPr lang="en-US" sz="2200" dirty="0"/>
          </a:p>
        </p:txBody>
      </p:sp>
      <p:sp>
        <p:nvSpPr>
          <p:cNvPr id="5" name="Text 3"/>
          <p:cNvSpPr/>
          <p:nvPr/>
        </p:nvSpPr>
        <p:spPr>
          <a:xfrm>
            <a:off x="1020604" y="3493889"/>
            <a:ext cx="3742730" cy="254031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 terme "hospitalisme" a été utilisé pour la première fois dans les années 1860 en Angleterre, pour désigner les effets négatifs des séjours prolongés à l'hôpital sur les jeunes enfants, notamment une mortalité </a:t>
            </a:r>
            <a:r>
              <a:rPr lang="en-US" sz="1750" dirty="0" err="1">
                <a:solidFill>
                  <a:srgbClr val="2C2821"/>
                </a:solidFill>
                <a:latin typeface="Lora" pitchFamily="34" charset="0"/>
                <a:ea typeface="Lora" pitchFamily="34" charset="-122"/>
                <a:cs typeface="Lora" pitchFamily="34" charset="-120"/>
              </a:rPr>
              <a:t>élevée</a:t>
            </a:r>
            <a:r>
              <a:rPr lang="en-US" sz="1750" dirty="0">
                <a:solidFill>
                  <a:srgbClr val="2C2821"/>
                </a:solidFill>
                <a:latin typeface="Lora" pitchFamily="34" charset="0"/>
                <a:ea typeface="Lora" pitchFamily="34" charset="-122"/>
                <a:cs typeface="Lora" pitchFamily="34" charset="-120"/>
              </a:rPr>
              <a:t>.</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اصول المصطلح</a:t>
            </a:r>
          </a:p>
          <a:p>
            <a:pPr algn="r" rtl="1">
              <a:lnSpc>
                <a:spcPts val="2850"/>
              </a:lnSpc>
            </a:pPr>
            <a:r>
              <a:rPr lang="ar-DZ" sz="1750" dirty="0"/>
              <a:t>تم استخدام مصطلح "الاستشفاء" لأول مرة في ستينيات القرن التاسع عشر في إنجلترا، للإشارة إلى الآثار السلبية للإقامات الطويلة في المستشفى على الأطفال الصغار، لا سيما ارتفاع معدل الوفيات.</a:t>
            </a:r>
            <a:endParaRPr lang="en-US" sz="1750" dirty="0"/>
          </a:p>
        </p:txBody>
      </p:sp>
      <p:sp>
        <p:nvSpPr>
          <p:cNvPr id="6" name="Shape 4"/>
          <p:cNvSpPr/>
          <p:nvPr/>
        </p:nvSpPr>
        <p:spPr>
          <a:xfrm>
            <a:off x="4990148" y="2796463"/>
            <a:ext cx="4196358" cy="5109045"/>
          </a:xfrm>
          <a:prstGeom prst="roundRect">
            <a:avLst>
              <a:gd name="adj" fmla="val 886"/>
            </a:avLst>
          </a:prstGeom>
          <a:solidFill>
            <a:srgbClr val="F0EDE6"/>
          </a:solidFill>
          <a:ln/>
        </p:spPr>
      </p:sp>
      <p:sp>
        <p:nvSpPr>
          <p:cNvPr id="7" name="Text 5"/>
          <p:cNvSpPr/>
          <p:nvPr/>
        </p:nvSpPr>
        <p:spPr>
          <a:xfrm>
            <a:off x="5276169" y="3020453"/>
            <a:ext cx="3742730" cy="708660"/>
          </a:xfrm>
          <a:prstGeom prst="rect">
            <a:avLst/>
          </a:prstGeom>
          <a:noFill/>
          <a:ln/>
        </p:spPr>
        <p:txBody>
          <a:bodyPr wrap="squar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Prise en Compte de la Séparation Affective</a:t>
            </a:r>
            <a:endParaRPr lang="en-US" sz="2200" dirty="0"/>
          </a:p>
        </p:txBody>
      </p:sp>
      <p:sp>
        <p:nvSpPr>
          <p:cNvPr id="8" name="Text 6"/>
          <p:cNvSpPr/>
          <p:nvPr/>
        </p:nvSpPr>
        <p:spPr>
          <a:xfrm>
            <a:off x="4990148" y="3848219"/>
            <a:ext cx="4196358" cy="2274789"/>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Ce n'est qu'après que l'impact de la séparation affective et des conditions de vie des enfants privés de soins a été pris en compte, conduisant à des réformes médicales en Allemagne et en France.</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مراعاة الانفصال العاطفي</a:t>
            </a:r>
          </a:p>
          <a:p>
            <a:pPr algn="r" rtl="1">
              <a:lnSpc>
                <a:spcPts val="2850"/>
              </a:lnSpc>
            </a:pPr>
            <a:r>
              <a:rPr lang="ar-DZ" sz="1750" dirty="0"/>
              <a:t>لم يتم أخذ تأثير الانفصال العاطفي وظروف معيشة الأطفال المحرومين من الرعاية في الاعتبار إلا لاحقًا، مما أدى إلى إصلاحات طبية في ألمانيا وفرنسا.</a:t>
            </a:r>
            <a:endParaRPr lang="en-US" sz="1750" dirty="0"/>
          </a:p>
        </p:txBody>
      </p:sp>
      <p:sp>
        <p:nvSpPr>
          <p:cNvPr id="9" name="Shape 7"/>
          <p:cNvSpPr/>
          <p:nvPr/>
        </p:nvSpPr>
        <p:spPr>
          <a:xfrm>
            <a:off x="9640133" y="2776657"/>
            <a:ext cx="4196358" cy="5109044"/>
          </a:xfrm>
          <a:prstGeom prst="roundRect">
            <a:avLst>
              <a:gd name="adj" fmla="val 886"/>
            </a:avLst>
          </a:prstGeom>
          <a:solidFill>
            <a:srgbClr val="F0EDE6"/>
          </a:solidFill>
          <a:ln/>
        </p:spPr>
      </p:sp>
      <p:sp>
        <p:nvSpPr>
          <p:cNvPr id="10" name="Text 8"/>
          <p:cNvSpPr/>
          <p:nvPr/>
        </p:nvSpPr>
        <p:spPr>
          <a:xfrm>
            <a:off x="9866948" y="3003471"/>
            <a:ext cx="3742730" cy="708660"/>
          </a:xfrm>
          <a:prstGeom prst="rect">
            <a:avLst/>
          </a:prstGeom>
          <a:noFill/>
          <a:ln/>
        </p:spPr>
        <p:txBody>
          <a:bodyPr wrap="squar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Importance des Relations Affectives</a:t>
            </a:r>
            <a:endParaRPr lang="en-US" sz="2200" dirty="0"/>
          </a:p>
        </p:txBody>
      </p:sp>
      <p:sp>
        <p:nvSpPr>
          <p:cNvPr id="11" name="Text 9"/>
          <p:cNvSpPr/>
          <p:nvPr/>
        </p:nvSpPr>
        <p:spPr>
          <a:xfrm>
            <a:off x="9866948" y="3848219"/>
            <a:ext cx="3742730" cy="254031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Des médecins ont souligné l'importance des relations affectives et de l'attachement maternel pour un développement physique et psychologique sain, plaidant pour des familles d'accueil plutôt que des institutions.</a:t>
            </a:r>
            <a:endParaRPr lang="ar-DZ" sz="1750" dirty="0">
              <a:solidFill>
                <a:srgbClr val="2C2821"/>
              </a:solidFill>
              <a:latin typeface="Lora" pitchFamily="34" charset="0"/>
              <a:ea typeface="Lora" pitchFamily="34" charset="-122"/>
              <a:cs typeface="Lora" pitchFamily="34" charset="-120"/>
            </a:endParaRPr>
          </a:p>
          <a:p>
            <a:pPr algn="r" rtl="1">
              <a:lnSpc>
                <a:spcPts val="2850"/>
              </a:lnSpc>
            </a:pPr>
            <a:r>
              <a:rPr lang="ar-DZ" sz="1750" dirty="0"/>
              <a:t>أهمية العلاقات العاطفية</a:t>
            </a:r>
          </a:p>
          <a:p>
            <a:pPr algn="r" rtl="1">
              <a:lnSpc>
                <a:spcPts val="2850"/>
              </a:lnSpc>
            </a:pPr>
            <a:r>
              <a:rPr lang="ar-DZ" sz="1750" dirty="0"/>
              <a:t>أكد الأطباء على أهمية العلاقات العاطفية والارتباط بالأم من أجل نمو جسدي ونفسي صحي، داعين إلى اعتماد الأسر الحاضنة بدلاً من المؤسسات.</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56949"/>
          </a:xfrm>
          <a:prstGeom prst="rect">
            <a:avLst/>
          </a:prstGeom>
        </p:spPr>
      </p:pic>
      <p:sp>
        <p:nvSpPr>
          <p:cNvPr id="3" name="Text 0"/>
          <p:cNvSpPr/>
          <p:nvPr/>
        </p:nvSpPr>
        <p:spPr>
          <a:xfrm>
            <a:off x="1337920" y="2642712"/>
            <a:ext cx="9634180" cy="564118"/>
          </a:xfrm>
          <a:prstGeom prst="rect">
            <a:avLst/>
          </a:prstGeom>
          <a:noFill/>
          <a:ln/>
        </p:spPr>
        <p:txBody>
          <a:bodyPr wrap="none" lIns="0" tIns="0" rIns="0" bIns="0" rtlCol="0" anchor="t"/>
          <a:lstStyle/>
          <a:p>
            <a:pPr marL="0" indent="0">
              <a:lnSpc>
                <a:spcPts val="4400"/>
              </a:lnSpc>
              <a:buNone/>
            </a:pPr>
            <a:r>
              <a:rPr lang="en-US" sz="3550" dirty="0">
                <a:solidFill>
                  <a:srgbClr val="233E32"/>
                </a:solidFill>
                <a:latin typeface="Alice" pitchFamily="34" charset="0"/>
                <a:ea typeface="Alice" pitchFamily="34" charset="-122"/>
                <a:cs typeface="Alice" pitchFamily="34" charset="-120"/>
              </a:rPr>
              <a:t>Les Pionniers de la Recherche sur </a:t>
            </a:r>
            <a:r>
              <a:rPr lang="en-US" sz="3550" dirty="0" err="1">
                <a:solidFill>
                  <a:srgbClr val="233E32"/>
                </a:solidFill>
                <a:latin typeface="Alice" pitchFamily="34" charset="0"/>
                <a:ea typeface="Alice" pitchFamily="34" charset="-122"/>
                <a:cs typeface="Alice" pitchFamily="34" charset="-120"/>
              </a:rPr>
              <a:t>l'Attachement</a:t>
            </a:r>
            <a:endParaRPr lang="en-US" sz="3550" dirty="0">
              <a:solidFill>
                <a:srgbClr val="233E32"/>
              </a:solidFill>
              <a:latin typeface="Alice" pitchFamily="34" charset="0"/>
              <a:ea typeface="Alice" pitchFamily="34" charset="-122"/>
              <a:cs typeface="Alice" pitchFamily="34" charset="-120"/>
            </a:endParaRPr>
          </a:p>
          <a:p>
            <a:pPr algn="ctr">
              <a:lnSpc>
                <a:spcPts val="4400"/>
              </a:lnSpc>
            </a:pPr>
            <a:r>
              <a:rPr lang="ar-DZ" sz="3550" dirty="0"/>
              <a:t>روّاد البحث في التعلّق</a:t>
            </a:r>
            <a:endParaRPr lang="en-US" sz="3550" dirty="0"/>
          </a:p>
        </p:txBody>
      </p:sp>
      <p:sp>
        <p:nvSpPr>
          <p:cNvPr id="4" name="Shape 1"/>
          <p:cNvSpPr/>
          <p:nvPr/>
        </p:nvSpPr>
        <p:spPr>
          <a:xfrm>
            <a:off x="7303770" y="3733681"/>
            <a:ext cx="22860" cy="3853934"/>
          </a:xfrm>
          <a:prstGeom prst="roundRect">
            <a:avLst>
              <a:gd name="adj" fmla="val 118479"/>
            </a:avLst>
          </a:prstGeom>
          <a:solidFill>
            <a:srgbClr val="D6D3CC"/>
          </a:solidFill>
          <a:ln/>
        </p:spPr>
      </p:sp>
      <p:sp>
        <p:nvSpPr>
          <p:cNvPr id="5" name="Shape 2"/>
          <p:cNvSpPr/>
          <p:nvPr/>
        </p:nvSpPr>
        <p:spPr>
          <a:xfrm>
            <a:off x="6503075" y="4128492"/>
            <a:ext cx="631865" cy="22860"/>
          </a:xfrm>
          <a:prstGeom prst="roundRect">
            <a:avLst>
              <a:gd name="adj" fmla="val 118479"/>
            </a:avLst>
          </a:prstGeom>
          <a:solidFill>
            <a:srgbClr val="D6D3CC"/>
          </a:solidFill>
          <a:ln/>
        </p:spPr>
      </p:sp>
      <p:sp>
        <p:nvSpPr>
          <p:cNvPr id="6" name="Shape 3"/>
          <p:cNvSpPr/>
          <p:nvPr/>
        </p:nvSpPr>
        <p:spPr>
          <a:xfrm>
            <a:off x="7112079" y="3936802"/>
            <a:ext cx="406241" cy="406241"/>
          </a:xfrm>
          <a:prstGeom prst="roundRect">
            <a:avLst>
              <a:gd name="adj" fmla="val 6667"/>
            </a:avLst>
          </a:prstGeom>
          <a:solidFill>
            <a:srgbClr val="F0EDE6"/>
          </a:solidFill>
          <a:ln/>
        </p:spPr>
      </p:sp>
      <p:sp>
        <p:nvSpPr>
          <p:cNvPr id="7" name="Text 4"/>
          <p:cNvSpPr/>
          <p:nvPr/>
        </p:nvSpPr>
        <p:spPr>
          <a:xfrm>
            <a:off x="7257217" y="4004429"/>
            <a:ext cx="115967"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1</a:t>
            </a:r>
            <a:endParaRPr lang="en-US" sz="2100" dirty="0"/>
          </a:p>
        </p:txBody>
      </p:sp>
      <p:sp>
        <p:nvSpPr>
          <p:cNvPr id="8" name="Text 5"/>
          <p:cNvSpPr/>
          <p:nvPr/>
        </p:nvSpPr>
        <p:spPr>
          <a:xfrm>
            <a:off x="4065270" y="3914180"/>
            <a:ext cx="2256949" cy="282178"/>
          </a:xfrm>
          <a:prstGeom prst="rect">
            <a:avLst/>
          </a:prstGeom>
          <a:noFill/>
          <a:ln/>
        </p:spPr>
        <p:txBody>
          <a:bodyPr wrap="none" lIns="0" tIns="0" rIns="0" bIns="0" rtlCol="0" anchor="t"/>
          <a:lstStyle/>
          <a:p>
            <a:pPr marL="0" indent="0" algn="r">
              <a:lnSpc>
                <a:spcPts val="2200"/>
              </a:lnSpc>
              <a:buNone/>
            </a:pPr>
            <a:r>
              <a:rPr lang="en-US" sz="1750" dirty="0">
                <a:solidFill>
                  <a:srgbClr val="2C2821"/>
                </a:solidFill>
                <a:latin typeface="Alice" pitchFamily="34" charset="0"/>
                <a:ea typeface="Alice" pitchFamily="34" charset="-122"/>
                <a:cs typeface="Alice" pitchFamily="34" charset="-120"/>
              </a:rPr>
              <a:t>David Levy (1937)</a:t>
            </a:r>
            <a:endParaRPr lang="en-US" sz="1750" dirty="0"/>
          </a:p>
        </p:txBody>
      </p:sp>
      <p:sp>
        <p:nvSpPr>
          <p:cNvPr id="9" name="Text 6"/>
          <p:cNvSpPr/>
          <p:nvPr/>
        </p:nvSpPr>
        <p:spPr>
          <a:xfrm>
            <a:off x="173331" y="4304586"/>
            <a:ext cx="6148888" cy="866894"/>
          </a:xfrm>
          <a:prstGeom prst="rect">
            <a:avLst/>
          </a:prstGeom>
          <a:noFill/>
          <a:ln/>
        </p:spPr>
        <p:txBody>
          <a:bodyPr wrap="square" lIns="0" tIns="0" rIns="0" bIns="0" rtlCol="0" anchor="t"/>
          <a:lstStyle/>
          <a:p>
            <a:pPr marL="0" indent="0" algn="r">
              <a:lnSpc>
                <a:spcPts val="2250"/>
              </a:lnSpc>
              <a:buNone/>
            </a:pPr>
            <a:r>
              <a:rPr lang="en-US" sz="1400" dirty="0">
                <a:solidFill>
                  <a:srgbClr val="2C2821"/>
                </a:solidFill>
                <a:latin typeface="Lora" pitchFamily="34" charset="0"/>
                <a:ea typeface="Lora" pitchFamily="34" charset="-122"/>
                <a:cs typeface="Lora" pitchFamily="34" charset="-120"/>
              </a:rPr>
              <a:t>Premier à évoquer la notion de « Faim primaire d’affect » en soulignant les effets négatifs de l'élevage collectif d'enfants séparés de </a:t>
            </a:r>
            <a:r>
              <a:rPr lang="en-US" sz="1400" dirty="0" err="1">
                <a:solidFill>
                  <a:srgbClr val="2C2821"/>
                </a:solidFill>
                <a:latin typeface="Lora" pitchFamily="34" charset="0"/>
                <a:ea typeface="Lora" pitchFamily="34" charset="-122"/>
                <a:cs typeface="Lora" pitchFamily="34" charset="-120"/>
              </a:rPr>
              <a:t>leurs</a:t>
            </a:r>
            <a:r>
              <a:rPr lang="en-US" sz="1400" dirty="0">
                <a:solidFill>
                  <a:srgbClr val="2C2821"/>
                </a:solidFill>
                <a:latin typeface="Lora" pitchFamily="34" charset="0"/>
                <a:ea typeface="Lora" pitchFamily="34" charset="-122"/>
                <a:cs typeface="Lora" pitchFamily="34" charset="-120"/>
              </a:rPr>
              <a:t> parents.</a:t>
            </a:r>
          </a:p>
          <a:p>
            <a:pPr algn="r">
              <a:lnSpc>
                <a:spcPts val="2250"/>
              </a:lnSpc>
            </a:pPr>
            <a:r>
              <a:rPr lang="ar-DZ" sz="1400" dirty="0"/>
              <a:t>ديفيد ليفي (1937)</a:t>
            </a:r>
            <a:endParaRPr lang="fr-FR" sz="1400" dirty="0"/>
          </a:p>
          <a:p>
            <a:pPr algn="r">
              <a:lnSpc>
                <a:spcPts val="2250"/>
              </a:lnSpc>
            </a:pPr>
            <a:r>
              <a:rPr lang="ar-DZ" sz="1400" dirty="0"/>
              <a:t>كان أول من تحدّث عن مفهوم "الجوع الأولي للعاطفة"، مشيرًا إلى الآثار السلبية لتربية الأطفال بشكل جماعي بعيدًا عن والديهم.</a:t>
            </a:r>
            <a:endParaRPr lang="en-US" sz="1400" dirty="0"/>
          </a:p>
        </p:txBody>
      </p:sp>
      <p:sp>
        <p:nvSpPr>
          <p:cNvPr id="10" name="Shape 7"/>
          <p:cNvSpPr/>
          <p:nvPr/>
        </p:nvSpPr>
        <p:spPr>
          <a:xfrm>
            <a:off x="7495461" y="5031224"/>
            <a:ext cx="631865" cy="22860"/>
          </a:xfrm>
          <a:prstGeom prst="roundRect">
            <a:avLst>
              <a:gd name="adj" fmla="val 118479"/>
            </a:avLst>
          </a:prstGeom>
          <a:solidFill>
            <a:srgbClr val="D6D3CC"/>
          </a:solidFill>
          <a:ln/>
        </p:spPr>
      </p:sp>
      <p:sp>
        <p:nvSpPr>
          <p:cNvPr id="11" name="Shape 8"/>
          <p:cNvSpPr/>
          <p:nvPr/>
        </p:nvSpPr>
        <p:spPr>
          <a:xfrm>
            <a:off x="7112079" y="4839533"/>
            <a:ext cx="406241" cy="406241"/>
          </a:xfrm>
          <a:prstGeom prst="roundRect">
            <a:avLst>
              <a:gd name="adj" fmla="val 6667"/>
            </a:avLst>
          </a:prstGeom>
          <a:solidFill>
            <a:srgbClr val="F0EDE6"/>
          </a:solidFill>
          <a:ln/>
        </p:spPr>
      </p:sp>
      <p:sp>
        <p:nvSpPr>
          <p:cNvPr id="12" name="Text 9"/>
          <p:cNvSpPr/>
          <p:nvPr/>
        </p:nvSpPr>
        <p:spPr>
          <a:xfrm>
            <a:off x="7248644" y="4907161"/>
            <a:ext cx="132993"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2</a:t>
            </a:r>
            <a:endParaRPr lang="en-US" sz="2100" dirty="0"/>
          </a:p>
        </p:txBody>
      </p:sp>
      <p:sp>
        <p:nvSpPr>
          <p:cNvPr id="13" name="Text 10"/>
          <p:cNvSpPr/>
          <p:nvPr/>
        </p:nvSpPr>
        <p:spPr>
          <a:xfrm>
            <a:off x="8308181" y="4816912"/>
            <a:ext cx="2280880" cy="282178"/>
          </a:xfrm>
          <a:prstGeom prst="rect">
            <a:avLst/>
          </a:prstGeom>
          <a:noFill/>
          <a:ln/>
        </p:spPr>
        <p:txBody>
          <a:bodyPr wrap="none" lIns="0" tIns="0" rIns="0" bIns="0" rtlCol="0" anchor="t"/>
          <a:lstStyle/>
          <a:p>
            <a:pPr marL="0" indent="0" algn="l">
              <a:lnSpc>
                <a:spcPts val="2200"/>
              </a:lnSpc>
              <a:buNone/>
            </a:pPr>
            <a:r>
              <a:rPr lang="en-US" sz="1750" dirty="0">
                <a:solidFill>
                  <a:srgbClr val="2C2821"/>
                </a:solidFill>
                <a:latin typeface="Alice" pitchFamily="34" charset="0"/>
                <a:ea typeface="Alice" pitchFamily="34" charset="-122"/>
                <a:cs typeface="Alice" pitchFamily="34" charset="-120"/>
              </a:rPr>
              <a:t>Harold Manville Skeels</a:t>
            </a:r>
            <a:endParaRPr lang="en-US" sz="1750" dirty="0"/>
          </a:p>
        </p:txBody>
      </p:sp>
      <p:sp>
        <p:nvSpPr>
          <p:cNvPr id="14" name="Text 11"/>
          <p:cNvSpPr/>
          <p:nvPr/>
        </p:nvSpPr>
        <p:spPr>
          <a:xfrm>
            <a:off x="8308181" y="5207318"/>
            <a:ext cx="5690354" cy="1155859"/>
          </a:xfrm>
          <a:prstGeom prst="rect">
            <a:avLst/>
          </a:prstGeom>
          <a:noFill/>
          <a:ln/>
        </p:spPr>
        <p:txBody>
          <a:bodyPr wrap="square" lIns="0" tIns="0" rIns="0" bIns="0" rtlCol="0" anchor="t"/>
          <a:lstStyle/>
          <a:p>
            <a:pPr marL="0" indent="0" algn="l">
              <a:lnSpc>
                <a:spcPts val="2250"/>
              </a:lnSpc>
              <a:buNone/>
            </a:pPr>
            <a:r>
              <a:rPr lang="en-US" sz="1400" dirty="0">
                <a:solidFill>
                  <a:srgbClr val="2C2821"/>
                </a:solidFill>
                <a:latin typeface="Lora" pitchFamily="34" charset="0"/>
                <a:ea typeface="Lora" pitchFamily="34" charset="-122"/>
                <a:cs typeface="Lora" pitchFamily="34" charset="-120"/>
              </a:rPr>
              <a:t>Psychologue ayant démontré l'impact de l'attachement affectif sur le développement, en utilisant des femmes hospitalisées pour s'occuper d'enfants abandonnés, montrant que le lien affectif pouvait améliorer de manière significative le QI des enfants.</a:t>
            </a:r>
          </a:p>
          <a:p>
            <a:pPr algn="r" rtl="1">
              <a:lnSpc>
                <a:spcPts val="2250"/>
              </a:lnSpc>
            </a:pPr>
            <a:r>
              <a:rPr lang="ar-DZ" sz="1400" dirty="0"/>
              <a:t>هارولد مانفيل سكيلز</a:t>
            </a:r>
            <a:endParaRPr lang="fr-FR" sz="1400" dirty="0"/>
          </a:p>
          <a:p>
            <a:pPr algn="r" rtl="1">
              <a:lnSpc>
                <a:spcPts val="2250"/>
              </a:lnSpc>
            </a:pPr>
            <a:r>
              <a:rPr lang="ar-DZ" sz="1400" dirty="0"/>
              <a:t>عالم نفس أثبت تأثير التعلّق العاطفي على النمو، من خلال استخدام نساء مقيمات في المستشفى لرعاية أطفال متروكين، مبيّنًا أن الروابط العاطفية يمكن أن تحسّن بشكل كبير من معدل الذكاء لدى الأطفال.</a:t>
            </a:r>
            <a:endParaRPr lang="en-US" sz="1400" dirty="0"/>
          </a:p>
        </p:txBody>
      </p:sp>
      <p:sp>
        <p:nvSpPr>
          <p:cNvPr id="15" name="Shape 12"/>
          <p:cNvSpPr/>
          <p:nvPr/>
        </p:nvSpPr>
        <p:spPr>
          <a:xfrm>
            <a:off x="6503075" y="6075045"/>
            <a:ext cx="631865" cy="22860"/>
          </a:xfrm>
          <a:prstGeom prst="roundRect">
            <a:avLst>
              <a:gd name="adj" fmla="val 118479"/>
            </a:avLst>
          </a:prstGeom>
          <a:solidFill>
            <a:srgbClr val="D6D3CC"/>
          </a:solidFill>
          <a:ln/>
        </p:spPr>
      </p:sp>
      <p:sp>
        <p:nvSpPr>
          <p:cNvPr id="16" name="Shape 13"/>
          <p:cNvSpPr/>
          <p:nvPr/>
        </p:nvSpPr>
        <p:spPr>
          <a:xfrm>
            <a:off x="7112079" y="5883354"/>
            <a:ext cx="406241" cy="406241"/>
          </a:xfrm>
          <a:prstGeom prst="roundRect">
            <a:avLst>
              <a:gd name="adj" fmla="val 6667"/>
            </a:avLst>
          </a:prstGeom>
          <a:solidFill>
            <a:srgbClr val="F0EDE6"/>
          </a:solidFill>
          <a:ln/>
        </p:spPr>
      </p:sp>
      <p:sp>
        <p:nvSpPr>
          <p:cNvPr id="17" name="Text 14"/>
          <p:cNvSpPr/>
          <p:nvPr/>
        </p:nvSpPr>
        <p:spPr>
          <a:xfrm>
            <a:off x="7249239" y="5950982"/>
            <a:ext cx="131921" cy="270867"/>
          </a:xfrm>
          <a:prstGeom prst="rect">
            <a:avLst/>
          </a:prstGeom>
          <a:noFill/>
          <a:ln/>
        </p:spPr>
        <p:txBody>
          <a:bodyPr wrap="none" lIns="0" tIns="0" rIns="0" bIns="0" rtlCol="0" anchor="t"/>
          <a:lstStyle/>
          <a:p>
            <a:pPr marL="0" indent="0" algn="ctr">
              <a:lnSpc>
                <a:spcPts val="2100"/>
              </a:lnSpc>
              <a:buNone/>
            </a:pPr>
            <a:r>
              <a:rPr lang="en-US" sz="2100" dirty="0">
                <a:solidFill>
                  <a:srgbClr val="2C2821"/>
                </a:solidFill>
                <a:latin typeface="Alice" pitchFamily="34" charset="0"/>
                <a:ea typeface="Alice" pitchFamily="34" charset="-122"/>
                <a:cs typeface="Alice" pitchFamily="34" charset="-120"/>
              </a:rPr>
              <a:t>3</a:t>
            </a:r>
            <a:endParaRPr lang="en-US" sz="2100" dirty="0"/>
          </a:p>
        </p:txBody>
      </p:sp>
      <p:sp>
        <p:nvSpPr>
          <p:cNvPr id="18" name="Text 15"/>
          <p:cNvSpPr/>
          <p:nvPr/>
        </p:nvSpPr>
        <p:spPr>
          <a:xfrm>
            <a:off x="4065270" y="5860733"/>
            <a:ext cx="2256949" cy="282178"/>
          </a:xfrm>
          <a:prstGeom prst="rect">
            <a:avLst/>
          </a:prstGeom>
          <a:noFill/>
          <a:ln/>
        </p:spPr>
        <p:txBody>
          <a:bodyPr wrap="none" lIns="0" tIns="0" rIns="0" bIns="0" rtlCol="0" anchor="t"/>
          <a:lstStyle/>
          <a:p>
            <a:pPr marL="0" indent="0" algn="r">
              <a:lnSpc>
                <a:spcPts val="2200"/>
              </a:lnSpc>
              <a:buNone/>
            </a:pPr>
            <a:r>
              <a:rPr lang="en-US" sz="1750" dirty="0">
                <a:solidFill>
                  <a:srgbClr val="2C2821"/>
                </a:solidFill>
                <a:latin typeface="Alice" pitchFamily="34" charset="0"/>
                <a:ea typeface="Alice" pitchFamily="34" charset="-122"/>
                <a:cs typeface="Alice" pitchFamily="34" charset="-120"/>
              </a:rPr>
              <a:t>René Spitz (1946)</a:t>
            </a:r>
            <a:endParaRPr lang="en-US" sz="1750" dirty="0"/>
          </a:p>
        </p:txBody>
      </p:sp>
      <p:sp>
        <p:nvSpPr>
          <p:cNvPr id="19" name="Text 16"/>
          <p:cNvSpPr/>
          <p:nvPr/>
        </p:nvSpPr>
        <p:spPr>
          <a:xfrm>
            <a:off x="631865" y="6251138"/>
            <a:ext cx="5690354" cy="1155859"/>
          </a:xfrm>
          <a:prstGeom prst="rect">
            <a:avLst/>
          </a:prstGeom>
          <a:noFill/>
          <a:ln/>
        </p:spPr>
        <p:txBody>
          <a:bodyPr wrap="square" lIns="0" tIns="0" rIns="0" bIns="0" rtlCol="0" anchor="t"/>
          <a:lstStyle/>
          <a:p>
            <a:pPr marL="0" indent="0" algn="r">
              <a:lnSpc>
                <a:spcPts val="2250"/>
              </a:lnSpc>
              <a:buNone/>
            </a:pPr>
            <a:r>
              <a:rPr lang="en-US" sz="1400" dirty="0">
                <a:solidFill>
                  <a:srgbClr val="2C2821"/>
                </a:solidFill>
                <a:latin typeface="Lora" pitchFamily="34" charset="0"/>
                <a:ea typeface="Lora" pitchFamily="34" charset="-122"/>
                <a:cs typeface="Lora" pitchFamily="34" charset="-120"/>
              </a:rPr>
              <a:t>Introduit la notion de « dépression anaclitique » pour décrire les effets de la séparation précoce et prolongée sur les enfants. Ses observations ont révélé un retrait social et des signes de souffrance émotionnelle chez les enfants séparés de leur </a:t>
            </a:r>
            <a:r>
              <a:rPr lang="en-US" sz="1400" dirty="0" err="1">
                <a:solidFill>
                  <a:srgbClr val="2C2821"/>
                </a:solidFill>
                <a:latin typeface="Lora" pitchFamily="34" charset="0"/>
                <a:ea typeface="Lora" pitchFamily="34" charset="-122"/>
                <a:cs typeface="Lora" pitchFamily="34" charset="-120"/>
              </a:rPr>
              <a:t>mère</a:t>
            </a:r>
            <a:r>
              <a:rPr lang="en-US" sz="1400" dirty="0">
                <a:solidFill>
                  <a:srgbClr val="2C2821"/>
                </a:solidFill>
                <a:latin typeface="Lora" pitchFamily="34" charset="0"/>
                <a:ea typeface="Lora" pitchFamily="34" charset="-122"/>
                <a:cs typeface="Lora" pitchFamily="34" charset="-120"/>
              </a:rPr>
              <a:t>.</a:t>
            </a:r>
          </a:p>
          <a:p>
            <a:pPr algn="r">
              <a:lnSpc>
                <a:spcPts val="2250"/>
              </a:lnSpc>
            </a:pPr>
            <a:r>
              <a:rPr lang="ar-DZ" sz="1400" dirty="0"/>
              <a:t>رينيه سبينتز (1946)قدّم مفهوم "الاكتئاب الأنكليتيكي" لوصف آثار الانفصال المبكر والمطوّل عن الأم. أظهرت ملاحظاته انسحابًا اجتماعيًا وعلامات معاناة عاطفية لدى الأطفال المنفصلين عن أمهاتهم.</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99109"/>
          </a:xfrm>
          <a:prstGeom prst="rect">
            <a:avLst/>
          </a:prstGeom>
        </p:spPr>
      </p:pic>
      <p:sp>
        <p:nvSpPr>
          <p:cNvPr id="3" name="Text 0"/>
          <p:cNvSpPr/>
          <p:nvPr/>
        </p:nvSpPr>
        <p:spPr>
          <a:xfrm>
            <a:off x="671751" y="2671881"/>
            <a:ext cx="11912084" cy="599718"/>
          </a:xfrm>
          <a:prstGeom prst="rect">
            <a:avLst/>
          </a:prstGeom>
          <a:noFill/>
          <a:ln/>
        </p:spPr>
        <p:txBody>
          <a:bodyPr wrap="none" lIns="0" tIns="0" rIns="0" bIns="0" rtlCol="0" anchor="t"/>
          <a:lstStyle/>
          <a:p>
            <a:pPr marL="0" indent="0" algn="r" rtl="1">
              <a:lnSpc>
                <a:spcPts val="4700"/>
              </a:lnSpc>
              <a:buNone/>
            </a:pPr>
            <a:r>
              <a:rPr lang="en-US" sz="3750" dirty="0">
                <a:solidFill>
                  <a:srgbClr val="233E32"/>
                </a:solidFill>
                <a:latin typeface="Alice" pitchFamily="34" charset="0"/>
                <a:ea typeface="Alice" pitchFamily="34" charset="-122"/>
                <a:cs typeface="Alice" pitchFamily="34" charset="-120"/>
              </a:rPr>
              <a:t>Contributions Essentielles à la Théorie de </a:t>
            </a:r>
            <a:r>
              <a:rPr lang="en-US" sz="3750" dirty="0" err="1">
                <a:solidFill>
                  <a:srgbClr val="233E32"/>
                </a:solidFill>
                <a:latin typeface="Alice" pitchFamily="34" charset="0"/>
                <a:ea typeface="Alice" pitchFamily="34" charset="-122"/>
                <a:cs typeface="Alice" pitchFamily="34" charset="-120"/>
              </a:rPr>
              <a:t>l'Attachement</a:t>
            </a:r>
            <a:endParaRPr lang="en-US" sz="3750" dirty="0">
              <a:solidFill>
                <a:srgbClr val="233E32"/>
              </a:solidFill>
              <a:latin typeface="Alice" pitchFamily="34" charset="0"/>
              <a:ea typeface="Alice" pitchFamily="34" charset="-122"/>
              <a:cs typeface="Alice" pitchFamily="34" charset="-120"/>
            </a:endParaRPr>
          </a:p>
          <a:p>
            <a:pPr algn="r" rtl="1">
              <a:lnSpc>
                <a:spcPts val="4700"/>
              </a:lnSpc>
            </a:pPr>
            <a:r>
              <a:rPr lang="ar-DZ" sz="4000" dirty="0"/>
              <a:t>المساهمات الأساسية في نظرية التعلّق</a:t>
            </a:r>
            <a:endParaRPr lang="en-US" sz="3750" dirty="0"/>
          </a:p>
        </p:txBody>
      </p:sp>
      <p:pic>
        <p:nvPicPr>
          <p:cNvPr id="4" name="Image 1" descr="preencoded.png"/>
          <p:cNvPicPr>
            <a:picLocks noChangeAspect="1"/>
          </p:cNvPicPr>
          <p:nvPr/>
        </p:nvPicPr>
        <p:blipFill>
          <a:blip r:embed="rId4"/>
          <a:stretch>
            <a:fillRect/>
          </a:stretch>
        </p:blipFill>
        <p:spPr>
          <a:xfrm>
            <a:off x="671751" y="4159210"/>
            <a:ext cx="4428887" cy="767715"/>
          </a:xfrm>
          <a:prstGeom prst="rect">
            <a:avLst/>
          </a:prstGeom>
        </p:spPr>
      </p:pic>
      <p:sp>
        <p:nvSpPr>
          <p:cNvPr id="5" name="Text 1"/>
          <p:cNvSpPr/>
          <p:nvPr/>
        </p:nvSpPr>
        <p:spPr>
          <a:xfrm>
            <a:off x="863679" y="5214818"/>
            <a:ext cx="3778925"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Anna Freud et Dorothy Burlingham</a:t>
            </a:r>
            <a:endParaRPr lang="en-US" sz="1850" dirty="0"/>
          </a:p>
        </p:txBody>
      </p:sp>
      <p:sp>
        <p:nvSpPr>
          <p:cNvPr id="6" name="Text 2"/>
          <p:cNvSpPr/>
          <p:nvPr/>
        </p:nvSpPr>
        <p:spPr>
          <a:xfrm>
            <a:off x="312517" y="5629751"/>
            <a:ext cx="4596192" cy="1176163"/>
          </a:xfrm>
          <a:prstGeom prst="rect">
            <a:avLst/>
          </a:prstGeom>
          <a:noFill/>
          <a:ln/>
        </p:spPr>
        <p:txBody>
          <a:bodyPr wrap="square" lIns="0" tIns="0" rIns="0" bIns="0" rtlCol="0" anchor="t"/>
          <a:lstStyle/>
          <a:p>
            <a:pPr marL="0" indent="0" algn="l">
              <a:lnSpc>
                <a:spcPts val="2400"/>
              </a:lnSpc>
              <a:buNone/>
            </a:pPr>
            <a:r>
              <a:rPr lang="en-US" sz="1500" dirty="0">
                <a:solidFill>
                  <a:srgbClr val="2C2821"/>
                </a:solidFill>
                <a:latin typeface="Lora" pitchFamily="34" charset="0"/>
                <a:ea typeface="Lora" pitchFamily="34" charset="-122"/>
                <a:cs typeface="Lora" pitchFamily="34" charset="-120"/>
              </a:rPr>
              <a:t>Décrivent les effets traumatiques de la séparation précoce due au Blitz de Londres. Anna Freud met en lumière l'importance de l'attachement et du lien maternel dans le développement de </a:t>
            </a:r>
            <a:r>
              <a:rPr lang="en-US" sz="1500" dirty="0" err="1">
                <a:solidFill>
                  <a:srgbClr val="2C2821"/>
                </a:solidFill>
                <a:latin typeface="Lora" pitchFamily="34" charset="0"/>
                <a:ea typeface="Lora" pitchFamily="34" charset="-122"/>
                <a:cs typeface="Lora" pitchFamily="34" charset="-120"/>
              </a:rPr>
              <a:t>l'enfant</a:t>
            </a:r>
            <a:r>
              <a:rPr lang="en-US" sz="1500" dirty="0">
                <a:solidFill>
                  <a:srgbClr val="2C2821"/>
                </a:solidFill>
                <a:latin typeface="Lora" pitchFamily="34" charset="0"/>
                <a:ea typeface="Lora" pitchFamily="34" charset="-122"/>
                <a:cs typeface="Lora" pitchFamily="34" charset="-120"/>
              </a:rPr>
              <a:t>.</a:t>
            </a:r>
          </a:p>
          <a:p>
            <a:pPr algn="r">
              <a:lnSpc>
                <a:spcPts val="2400"/>
              </a:lnSpc>
            </a:pPr>
            <a:r>
              <a:rPr lang="ar-DZ" sz="1600" b="1" dirty="0"/>
              <a:t>آنا فرويد ودوروثي برلنغهام</a:t>
            </a:r>
            <a:br>
              <a:rPr lang="ar-DZ" sz="1600" dirty="0"/>
            </a:br>
            <a:r>
              <a:rPr lang="ar-DZ" sz="1600" dirty="0"/>
              <a:t>وصفوا الآثار الصادمة للانفصال المبكر الناتج عن قصف لندن (</a:t>
            </a:r>
            <a:r>
              <a:rPr lang="fr-FR" sz="1600" dirty="0"/>
              <a:t>Blitz). </a:t>
            </a:r>
            <a:r>
              <a:rPr lang="ar-DZ" sz="1600" dirty="0"/>
              <a:t>سلطت آنا فرويد الضوء على أهمية التعلّق والارتباط بالأم في نمو الطفل.</a:t>
            </a:r>
          </a:p>
          <a:p>
            <a:pPr marL="0" indent="0" algn="l">
              <a:lnSpc>
                <a:spcPts val="2400"/>
              </a:lnSpc>
              <a:buNone/>
            </a:pPr>
            <a:endParaRPr lang="en-US" sz="1500" dirty="0"/>
          </a:p>
        </p:txBody>
      </p:sp>
      <p:pic>
        <p:nvPicPr>
          <p:cNvPr id="7" name="Image 2" descr="preencoded.png"/>
          <p:cNvPicPr>
            <a:picLocks noChangeAspect="1"/>
          </p:cNvPicPr>
          <p:nvPr/>
        </p:nvPicPr>
        <p:blipFill>
          <a:blip r:embed="rId5"/>
          <a:stretch>
            <a:fillRect/>
          </a:stretch>
        </p:blipFill>
        <p:spPr>
          <a:xfrm>
            <a:off x="5100638" y="4159210"/>
            <a:ext cx="4429006" cy="767715"/>
          </a:xfrm>
          <a:prstGeom prst="rect">
            <a:avLst/>
          </a:prstGeom>
        </p:spPr>
      </p:pic>
      <p:sp>
        <p:nvSpPr>
          <p:cNvPr id="8" name="Text 3"/>
          <p:cNvSpPr/>
          <p:nvPr/>
        </p:nvSpPr>
        <p:spPr>
          <a:xfrm>
            <a:off x="5292566" y="5214818"/>
            <a:ext cx="3464600"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John Bowlby et James Robertson</a:t>
            </a:r>
            <a:endParaRPr lang="en-US" sz="1850" dirty="0"/>
          </a:p>
        </p:txBody>
      </p:sp>
      <p:sp>
        <p:nvSpPr>
          <p:cNvPr id="9" name="Text 4"/>
          <p:cNvSpPr/>
          <p:nvPr/>
        </p:nvSpPr>
        <p:spPr>
          <a:xfrm>
            <a:off x="5000263" y="5629751"/>
            <a:ext cx="4529381" cy="1283113"/>
          </a:xfrm>
          <a:prstGeom prst="rect">
            <a:avLst/>
          </a:prstGeom>
          <a:noFill/>
          <a:ln/>
        </p:spPr>
        <p:txBody>
          <a:bodyPr wrap="square" lIns="0" tIns="0" rIns="0" bIns="0" rtlCol="0" anchor="t"/>
          <a:lstStyle/>
          <a:p>
            <a:pPr marL="0" indent="0" algn="l">
              <a:lnSpc>
                <a:spcPts val="2400"/>
              </a:lnSpc>
              <a:buNone/>
            </a:pPr>
            <a:r>
              <a:rPr lang="en-US" sz="1200" dirty="0">
                <a:solidFill>
                  <a:srgbClr val="2C2821"/>
                </a:solidFill>
                <a:latin typeface="Lora" pitchFamily="34" charset="0"/>
                <a:ea typeface="Lora" pitchFamily="34" charset="-122"/>
                <a:cs typeface="Lora" pitchFamily="34" charset="-120"/>
              </a:rPr>
              <a:t>Bowlby s’intéresse aux effets des séparations précoces, tandis que Robertson décrit les trois phases de la séparation : protestation, désespoir et détachement, fournissant ainsi un cadre théorique clé pour </a:t>
            </a:r>
            <a:r>
              <a:rPr lang="en-US" sz="1200" dirty="0" err="1">
                <a:solidFill>
                  <a:srgbClr val="2C2821"/>
                </a:solidFill>
                <a:latin typeface="Lora" pitchFamily="34" charset="0"/>
                <a:ea typeface="Lora" pitchFamily="34" charset="-122"/>
                <a:cs typeface="Lora" pitchFamily="34" charset="-120"/>
              </a:rPr>
              <a:t>l'attachement</a:t>
            </a:r>
            <a:r>
              <a:rPr lang="en-US" sz="1200" dirty="0">
                <a:solidFill>
                  <a:srgbClr val="2C2821"/>
                </a:solidFill>
                <a:latin typeface="Lora" pitchFamily="34" charset="0"/>
                <a:ea typeface="Lora" pitchFamily="34" charset="-122"/>
                <a:cs typeface="Lora" pitchFamily="34" charset="-120"/>
              </a:rPr>
              <a:t>.</a:t>
            </a:r>
          </a:p>
          <a:p>
            <a:pPr algn="r" rtl="1">
              <a:lnSpc>
                <a:spcPts val="2400"/>
              </a:lnSpc>
            </a:pPr>
            <a:r>
              <a:rPr lang="ar-DZ" sz="1600" dirty="0"/>
              <a:t>جون بولبي وجيمس روبرتسون</a:t>
            </a:r>
            <a:endParaRPr lang="fr-FR" sz="1600" dirty="0"/>
          </a:p>
          <a:p>
            <a:pPr algn="r" rtl="1">
              <a:lnSpc>
                <a:spcPts val="2400"/>
              </a:lnSpc>
            </a:pPr>
            <a:r>
              <a:rPr lang="ar-DZ" sz="1500" dirty="0"/>
              <a:t>اهتم بولبي بتأثيرات الانفصالات المبكرة، بينما وصف روبرتسون المراحل الثلاث للانفصال: الاحتجاج، اليأس، والانفصال العاطفي، مما شكّل إطارًا نظريًا أساسيًا لنظرية التعلّق.</a:t>
            </a:r>
            <a:endParaRPr lang="en-US" sz="1500" dirty="0"/>
          </a:p>
        </p:txBody>
      </p:sp>
      <p:pic>
        <p:nvPicPr>
          <p:cNvPr id="10" name="Image 3" descr="preencoded.png"/>
          <p:cNvPicPr>
            <a:picLocks noChangeAspect="1"/>
          </p:cNvPicPr>
          <p:nvPr/>
        </p:nvPicPr>
        <p:blipFill>
          <a:blip r:embed="rId6"/>
          <a:stretch>
            <a:fillRect/>
          </a:stretch>
        </p:blipFill>
        <p:spPr>
          <a:xfrm>
            <a:off x="9529643" y="4159210"/>
            <a:ext cx="4429006" cy="767715"/>
          </a:xfrm>
          <a:prstGeom prst="rect">
            <a:avLst/>
          </a:prstGeom>
        </p:spPr>
      </p:pic>
      <p:sp>
        <p:nvSpPr>
          <p:cNvPr id="11" name="Text 5"/>
          <p:cNvSpPr/>
          <p:nvPr/>
        </p:nvSpPr>
        <p:spPr>
          <a:xfrm>
            <a:off x="9721572" y="5214818"/>
            <a:ext cx="2434471" cy="299799"/>
          </a:xfrm>
          <a:prstGeom prst="rect">
            <a:avLst/>
          </a:prstGeom>
          <a:noFill/>
          <a:ln/>
        </p:spPr>
        <p:txBody>
          <a:bodyPr wrap="none" lIns="0" tIns="0" rIns="0" bIns="0" rtlCol="0" anchor="t"/>
          <a:lstStyle/>
          <a:p>
            <a:pPr marL="0" indent="0" algn="l">
              <a:lnSpc>
                <a:spcPts val="2350"/>
              </a:lnSpc>
              <a:buNone/>
            </a:pPr>
            <a:r>
              <a:rPr lang="en-US" sz="1850" dirty="0">
                <a:solidFill>
                  <a:srgbClr val="2C2821"/>
                </a:solidFill>
                <a:latin typeface="Alice" pitchFamily="34" charset="0"/>
                <a:ea typeface="Alice" pitchFamily="34" charset="-122"/>
                <a:cs typeface="Alice" pitchFamily="34" charset="-120"/>
              </a:rPr>
              <a:t>Le cas de Monica (1953)</a:t>
            </a:r>
            <a:endParaRPr lang="en-US" sz="1850" dirty="0"/>
          </a:p>
        </p:txBody>
      </p:sp>
      <p:sp>
        <p:nvSpPr>
          <p:cNvPr id="12" name="Text 6"/>
          <p:cNvSpPr/>
          <p:nvPr/>
        </p:nvSpPr>
        <p:spPr>
          <a:xfrm>
            <a:off x="9529643" y="5629751"/>
            <a:ext cx="4788239" cy="1283113"/>
          </a:xfrm>
          <a:prstGeom prst="rect">
            <a:avLst/>
          </a:prstGeom>
          <a:noFill/>
          <a:ln/>
        </p:spPr>
        <p:txBody>
          <a:bodyPr wrap="square" lIns="0" tIns="0" rIns="0" bIns="0" rtlCol="0" anchor="t"/>
          <a:lstStyle/>
          <a:p>
            <a:pPr marL="0" indent="0" algn="l">
              <a:lnSpc>
                <a:spcPts val="2400"/>
              </a:lnSpc>
              <a:buNone/>
            </a:pPr>
            <a:r>
              <a:rPr lang="en-US" sz="1400" dirty="0">
                <a:solidFill>
                  <a:srgbClr val="2C2821"/>
                </a:solidFill>
                <a:latin typeface="Lora" pitchFamily="34" charset="0"/>
                <a:ea typeface="Lora" pitchFamily="34" charset="-122"/>
                <a:cs typeface="Lora" pitchFamily="34" charset="-120"/>
              </a:rPr>
              <a:t>Une observation clinique d’une enfant ayant souffert de dépression anaclitique, montrant que le retrait relationnel pouvait être inversé après une intervention, ce qui prouve l'importance d'une relation affective stable.</a:t>
            </a:r>
          </a:p>
          <a:p>
            <a:pPr algn="r">
              <a:lnSpc>
                <a:spcPts val="2400"/>
              </a:lnSpc>
            </a:pPr>
            <a:r>
              <a:rPr lang="ar-DZ" sz="1400" dirty="0"/>
              <a:t>حالة مونيكا (1953)</a:t>
            </a:r>
            <a:endParaRPr lang="fr-FR" sz="1400" dirty="0"/>
          </a:p>
          <a:p>
            <a:pPr algn="r">
              <a:lnSpc>
                <a:spcPts val="2400"/>
              </a:lnSpc>
            </a:pPr>
            <a:r>
              <a:rPr lang="ar-DZ" sz="1400" dirty="0"/>
              <a:t>ملاحظة سريرية لطفلة عانت من اكتئاب أنكليتيكي، أظهرت أن الانسحاب العاطفي يمكن أن يُعكس بعد تدخل علاجي، مما يثبت أهمية وجود علاقة عاطفية مستقرة.</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362795"/>
            <a:ext cx="9552980"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Kwashiorkor et Retards de Croissance</a:t>
            </a:r>
            <a:endParaRPr lang="en-US" sz="4450" dirty="0"/>
          </a:p>
        </p:txBody>
      </p:sp>
      <p:sp>
        <p:nvSpPr>
          <p:cNvPr id="3" name="Text 1"/>
          <p:cNvSpPr/>
          <p:nvPr/>
        </p:nvSpPr>
        <p:spPr>
          <a:xfrm>
            <a:off x="793790" y="3638550"/>
            <a:ext cx="6244709" cy="708660"/>
          </a:xfrm>
          <a:prstGeom prst="rect">
            <a:avLst/>
          </a:prstGeom>
          <a:noFill/>
          <a:ln/>
        </p:spPr>
        <p:txBody>
          <a:bodyPr wrap="squar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Le Lien entre Carence Affective et Souffrance Psychologique</a:t>
            </a:r>
            <a:endParaRPr lang="en-US" sz="2200" dirty="0"/>
          </a:p>
        </p:txBody>
      </p:sp>
      <p:sp>
        <p:nvSpPr>
          <p:cNvPr id="4" name="Text 2"/>
          <p:cNvSpPr/>
          <p:nvPr/>
        </p:nvSpPr>
        <p:spPr>
          <a:xfrm>
            <a:off x="793790" y="4574024"/>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Le kwashiorkor, lié à une malnutrition sévère, montre des signes de retrait dépressif, illustrant le lien entre la carence affective et la souffrance </a:t>
            </a:r>
            <a:r>
              <a:rPr lang="en-US" sz="1750" dirty="0" err="1">
                <a:solidFill>
                  <a:srgbClr val="2C2821"/>
                </a:solidFill>
                <a:latin typeface="Lora" pitchFamily="34" charset="0"/>
                <a:ea typeface="Lora" pitchFamily="34" charset="-122"/>
                <a:cs typeface="Lora" pitchFamily="34" charset="-120"/>
              </a:rPr>
              <a:t>psychologique</a:t>
            </a:r>
            <a:r>
              <a:rPr lang="en-US" sz="1750" dirty="0">
                <a:solidFill>
                  <a:srgbClr val="2C2821"/>
                </a:solidFill>
                <a:latin typeface="Lora" pitchFamily="34" charset="0"/>
                <a:ea typeface="Lora" pitchFamily="34" charset="-122"/>
                <a:cs typeface="Lora" pitchFamily="34" charset="-120"/>
              </a:rPr>
              <a:t>.</a:t>
            </a:r>
          </a:p>
          <a:p>
            <a:pPr>
              <a:lnSpc>
                <a:spcPts val="2850"/>
              </a:lnSpc>
            </a:pPr>
            <a:r>
              <a:rPr lang="ar-DZ" sz="1750" dirty="0"/>
              <a:t>لصلة بين الحرمان العاطفي والمعاناة النفسية</a:t>
            </a:r>
            <a:r>
              <a:rPr lang="fr-FR" sz="1750" dirty="0"/>
              <a:t> </a:t>
            </a:r>
            <a:r>
              <a:rPr lang="ar-DZ" sz="1750" dirty="0"/>
              <a:t>مرض الكواشيوركور، المرتبط بسوء التغذية الحاد، يُظهر علامات انسحاب واكتئاب، مما يُبرز العلاقة بين الحرمان العاطفي والمعاناة النفسية.</a:t>
            </a:r>
            <a:endParaRPr lang="en-US" sz="1750" dirty="0"/>
          </a:p>
        </p:txBody>
      </p:sp>
      <p:sp>
        <p:nvSpPr>
          <p:cNvPr id="5" name="Text 3"/>
          <p:cNvSpPr/>
          <p:nvPr/>
        </p:nvSpPr>
        <p:spPr>
          <a:xfrm>
            <a:off x="7599521" y="3638550"/>
            <a:ext cx="3618905" cy="354330"/>
          </a:xfrm>
          <a:prstGeom prst="rect">
            <a:avLst/>
          </a:prstGeom>
          <a:noFill/>
          <a:ln/>
        </p:spPr>
        <p:txBody>
          <a:bodyPr wrap="none" lIns="0" tIns="0" rIns="0" bIns="0" rtlCol="0" anchor="t"/>
          <a:lstStyle/>
          <a:p>
            <a:pPr marL="0" indent="0">
              <a:lnSpc>
                <a:spcPts val="2750"/>
              </a:lnSpc>
              <a:buNone/>
            </a:pPr>
            <a:r>
              <a:rPr lang="en-US" sz="2200" dirty="0">
                <a:solidFill>
                  <a:srgbClr val="233E32"/>
                </a:solidFill>
                <a:latin typeface="Alice" pitchFamily="34" charset="0"/>
                <a:ea typeface="Alice" pitchFamily="34" charset="-122"/>
                <a:cs typeface="Alice" pitchFamily="34" charset="-120"/>
              </a:rPr>
              <a:t>La Lente Adoption en France</a:t>
            </a:r>
            <a:endParaRPr lang="en-US" sz="2200" dirty="0"/>
          </a:p>
        </p:txBody>
      </p:sp>
      <p:sp>
        <p:nvSpPr>
          <p:cNvPr id="6" name="Text 4"/>
          <p:cNvSpPr/>
          <p:nvPr/>
        </p:nvSpPr>
        <p:spPr>
          <a:xfrm>
            <a:off x="7599521" y="4219694"/>
            <a:ext cx="6244709"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Malgré la reconnaissance précoce des effets délétères de la séparation dans les institutions, la France a tardé à mettre en œuvre des changements dans les </a:t>
            </a:r>
            <a:r>
              <a:rPr lang="en-US" sz="1750" dirty="0" err="1">
                <a:solidFill>
                  <a:srgbClr val="2C2821"/>
                </a:solidFill>
                <a:latin typeface="Lora" pitchFamily="34" charset="0"/>
                <a:ea typeface="Lora" pitchFamily="34" charset="-122"/>
                <a:cs typeface="Lora" pitchFamily="34" charset="-120"/>
              </a:rPr>
              <a:t>pratiques</a:t>
            </a:r>
            <a:r>
              <a:rPr lang="en-US" sz="1750" dirty="0">
                <a:solidFill>
                  <a:srgbClr val="2C2821"/>
                </a:solidFill>
                <a:latin typeface="Lora" pitchFamily="34" charset="0"/>
                <a:ea typeface="Lora" pitchFamily="34" charset="-122"/>
                <a:cs typeface="Lora" pitchFamily="34" charset="-120"/>
              </a:rPr>
              <a:t>.</a:t>
            </a:r>
          </a:p>
          <a:p>
            <a:pPr>
              <a:lnSpc>
                <a:spcPts val="2850"/>
              </a:lnSpc>
            </a:pPr>
            <a:r>
              <a:rPr lang="ar-DZ" sz="1750" dirty="0"/>
              <a:t>.تبني التغيير ببطء في فرنسارغم الاعتراف المبكر بتأثيرات الانفصال السلبية داخل المؤسسات، تأخرت فرنسا في تطبيق تغييرات فعلية في الممارسات المتبعة.</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06805"/>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Carences Affectives Précoces et Échecs d'Adoption</a:t>
            </a:r>
            <a:endParaRPr lang="en-US" sz="4450" dirty="0"/>
          </a:p>
        </p:txBody>
      </p:sp>
      <p:sp>
        <p:nvSpPr>
          <p:cNvPr id="4" name="Shape 1"/>
          <p:cNvSpPr/>
          <p:nvPr/>
        </p:nvSpPr>
        <p:spPr>
          <a:xfrm>
            <a:off x="793790" y="3119676"/>
            <a:ext cx="510302" cy="510302"/>
          </a:xfrm>
          <a:prstGeom prst="roundRect">
            <a:avLst>
              <a:gd name="adj" fmla="val 6667"/>
            </a:avLst>
          </a:prstGeom>
          <a:solidFill>
            <a:srgbClr val="F0EDE6"/>
          </a:solidFill>
          <a:ln/>
        </p:spPr>
        <p:txBody>
          <a:bodyPr/>
          <a:lstStyle/>
          <a:p>
            <a:endParaRPr lang="fr-FR" dirty="0"/>
          </a:p>
        </p:txBody>
      </p:sp>
      <p:sp>
        <p:nvSpPr>
          <p:cNvPr id="5" name="Text 2"/>
          <p:cNvSpPr/>
          <p:nvPr/>
        </p:nvSpPr>
        <p:spPr>
          <a:xfrm>
            <a:off x="976074" y="3204686"/>
            <a:ext cx="145613"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1</a:t>
            </a:r>
            <a:endParaRPr lang="en-US" sz="2650" dirty="0"/>
          </a:p>
        </p:txBody>
      </p:sp>
      <p:sp>
        <p:nvSpPr>
          <p:cNvPr id="6" name="Text 3"/>
          <p:cNvSpPr/>
          <p:nvPr/>
        </p:nvSpPr>
        <p:spPr>
          <a:xfrm>
            <a:off x="1530906" y="312812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Risques Accrus</a:t>
            </a:r>
            <a:endParaRPr lang="en-US" sz="2200" dirty="0"/>
          </a:p>
        </p:txBody>
      </p:sp>
      <p:sp>
        <p:nvSpPr>
          <p:cNvPr id="7" name="Text 4"/>
          <p:cNvSpPr/>
          <p:nvPr/>
        </p:nvSpPr>
        <p:spPr>
          <a:xfrm>
            <a:off x="1304092" y="3610094"/>
            <a:ext cx="7839908" cy="1451610"/>
          </a:xfrm>
          <a:prstGeom prst="rect">
            <a:avLst/>
          </a:prstGeom>
          <a:noFill/>
          <a:ln/>
        </p:spPr>
        <p:txBody>
          <a:bodyPr wrap="square" lIns="0" tIns="0" rIns="0" bIns="0" rtlCol="0" anchor="t"/>
          <a:lstStyle/>
          <a:p>
            <a:pPr marL="0" indent="0">
              <a:lnSpc>
                <a:spcPts val="2850"/>
              </a:lnSpc>
              <a:buNone/>
            </a:pPr>
            <a:r>
              <a:rPr lang="en-US" sz="1600" dirty="0">
                <a:solidFill>
                  <a:srgbClr val="2C2821"/>
                </a:solidFill>
                <a:latin typeface="Lora" pitchFamily="34" charset="0"/>
                <a:ea typeface="Lora" pitchFamily="34" charset="-122"/>
                <a:cs typeface="Lora" pitchFamily="34" charset="-120"/>
              </a:rPr>
              <a:t>Les enfants adoptés peuvent souffrir de carences affectives dues à des violences, des séparations multiples ou de la maltraitance avant l’adoption, ce qui augmente les risques de ré-abandon et </a:t>
            </a:r>
            <a:r>
              <a:rPr lang="en-US" sz="1600" dirty="0" err="1">
                <a:solidFill>
                  <a:srgbClr val="2C2821"/>
                </a:solidFill>
                <a:latin typeface="Lora" pitchFamily="34" charset="0"/>
                <a:ea typeface="Lora" pitchFamily="34" charset="-122"/>
                <a:cs typeface="Lora" pitchFamily="34" charset="-120"/>
              </a:rPr>
              <a:t>d'échecs</a:t>
            </a:r>
            <a:r>
              <a:rPr lang="en-US" sz="1600" dirty="0">
                <a:solidFill>
                  <a:srgbClr val="2C2821"/>
                </a:solidFill>
                <a:latin typeface="Lora" pitchFamily="34" charset="0"/>
                <a:ea typeface="Lora" pitchFamily="34" charset="-122"/>
                <a:cs typeface="Lora" pitchFamily="34" charset="-120"/>
              </a:rPr>
              <a:t> </a:t>
            </a:r>
            <a:r>
              <a:rPr lang="en-US" sz="1600" dirty="0" err="1">
                <a:solidFill>
                  <a:srgbClr val="2C2821"/>
                </a:solidFill>
                <a:latin typeface="Lora" pitchFamily="34" charset="0"/>
                <a:ea typeface="Lora" pitchFamily="34" charset="-122"/>
                <a:cs typeface="Lora" pitchFamily="34" charset="-120"/>
              </a:rPr>
              <a:t>d’adoption</a:t>
            </a:r>
            <a:r>
              <a:rPr lang="en-US" sz="1600" dirty="0">
                <a:solidFill>
                  <a:srgbClr val="2C2821"/>
                </a:solidFill>
                <a:latin typeface="Lora" pitchFamily="34" charset="0"/>
                <a:ea typeface="Lora" pitchFamily="34" charset="-122"/>
                <a:cs typeface="Lora" pitchFamily="34" charset="-120"/>
              </a:rPr>
              <a:t>.</a:t>
            </a:r>
          </a:p>
          <a:p>
            <a:pPr algn="r" rtl="1">
              <a:lnSpc>
                <a:spcPts val="2850"/>
              </a:lnSpc>
            </a:pPr>
            <a:r>
              <a:rPr lang="ar-DZ" sz="1600" dirty="0"/>
              <a:t>مخاطر متزايد</a:t>
            </a:r>
            <a:r>
              <a:rPr lang="fr-FR" sz="1600" dirty="0"/>
              <a:t> </a:t>
            </a:r>
            <a:r>
              <a:rPr lang="ar-DZ" sz="1600" dirty="0"/>
              <a:t>ةقد يعاني الأطفال المتبنون من حرمان عاطفي ناتج عن العنف أو الانفصالات المتكررة أو سوء المعاملة قبل التبنّي، مما يزيد من خطر التخلّي عنهم مرة أخرى أو فشل عملية التبنّي.</a:t>
            </a:r>
            <a:endParaRPr lang="en-US" sz="1600" dirty="0"/>
          </a:p>
        </p:txBody>
      </p:sp>
      <p:sp>
        <p:nvSpPr>
          <p:cNvPr id="8" name="Shape 5"/>
          <p:cNvSpPr/>
          <p:nvPr/>
        </p:nvSpPr>
        <p:spPr>
          <a:xfrm>
            <a:off x="793790" y="5543669"/>
            <a:ext cx="510302" cy="510302"/>
          </a:xfrm>
          <a:prstGeom prst="roundRect">
            <a:avLst>
              <a:gd name="adj" fmla="val 6667"/>
            </a:avLst>
          </a:prstGeom>
          <a:solidFill>
            <a:srgbClr val="F0EDE6"/>
          </a:solidFill>
          <a:ln/>
        </p:spPr>
      </p:sp>
      <p:sp>
        <p:nvSpPr>
          <p:cNvPr id="9" name="Text 6"/>
          <p:cNvSpPr/>
          <p:nvPr/>
        </p:nvSpPr>
        <p:spPr>
          <a:xfrm>
            <a:off x="965359" y="5628680"/>
            <a:ext cx="167045" cy="340281"/>
          </a:xfrm>
          <a:prstGeom prst="rect">
            <a:avLst/>
          </a:prstGeom>
          <a:noFill/>
          <a:ln/>
        </p:spPr>
        <p:txBody>
          <a:bodyPr wrap="none" lIns="0" tIns="0" rIns="0" bIns="0" rtlCol="0" anchor="t"/>
          <a:lstStyle/>
          <a:p>
            <a:pPr marL="0" indent="0" algn="ctr">
              <a:lnSpc>
                <a:spcPts val="2650"/>
              </a:lnSpc>
              <a:buNone/>
            </a:pPr>
            <a:r>
              <a:rPr lang="en-US" sz="2650" dirty="0">
                <a:solidFill>
                  <a:srgbClr val="2C2821"/>
                </a:solidFill>
                <a:latin typeface="Alice" pitchFamily="34" charset="0"/>
                <a:ea typeface="Alice" pitchFamily="34" charset="-122"/>
                <a:cs typeface="Alice" pitchFamily="34" charset="-120"/>
              </a:rPr>
              <a:t>2</a:t>
            </a:r>
            <a:endParaRPr lang="en-US" sz="2650" dirty="0"/>
          </a:p>
        </p:txBody>
      </p:sp>
      <p:sp>
        <p:nvSpPr>
          <p:cNvPr id="10" name="Text 7"/>
          <p:cNvSpPr/>
          <p:nvPr/>
        </p:nvSpPr>
        <p:spPr>
          <a:xfrm>
            <a:off x="1530906" y="5543669"/>
            <a:ext cx="4915972" cy="354330"/>
          </a:xfrm>
          <a:prstGeom prst="rect">
            <a:avLst/>
          </a:prstGeom>
          <a:noFill/>
          <a:ln/>
        </p:spPr>
        <p:txBody>
          <a:bodyPr wrap="none" lIns="0" tIns="0" rIns="0" bIns="0" rtlCol="0" anchor="t"/>
          <a:lstStyle/>
          <a:p>
            <a:pPr marL="0" indent="0">
              <a:lnSpc>
                <a:spcPts val="2750"/>
              </a:lnSpc>
              <a:buNone/>
            </a:pPr>
            <a:r>
              <a:rPr lang="en-US" sz="2200" dirty="0">
                <a:solidFill>
                  <a:srgbClr val="2C2821"/>
                </a:solidFill>
                <a:latin typeface="Alice" pitchFamily="34" charset="0"/>
                <a:ea typeface="Alice" pitchFamily="34" charset="-122"/>
                <a:cs typeface="Alice" pitchFamily="34" charset="-120"/>
              </a:rPr>
              <a:t>Importance de la Relation Mère-Enfant</a:t>
            </a:r>
            <a:endParaRPr lang="en-US" sz="2200" dirty="0"/>
          </a:p>
        </p:txBody>
      </p:sp>
      <p:sp>
        <p:nvSpPr>
          <p:cNvPr id="11" name="Text 8"/>
          <p:cNvSpPr/>
          <p:nvPr/>
        </p:nvSpPr>
        <p:spPr>
          <a:xfrm>
            <a:off x="1530906" y="6034088"/>
            <a:ext cx="6819305" cy="108870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 relation avec la mère est essentielle pour le développement affectif et intellectuel de l'enfant. Si cette relation se brise, elle peut entraîner des conséquences psychopathologiques </a:t>
            </a:r>
            <a:r>
              <a:rPr lang="en-US" sz="1750" dirty="0" err="1">
                <a:solidFill>
                  <a:srgbClr val="2C2821"/>
                </a:solidFill>
                <a:latin typeface="Lora" pitchFamily="34" charset="0"/>
                <a:ea typeface="Lora" pitchFamily="34" charset="-122"/>
                <a:cs typeface="Lora" pitchFamily="34" charset="-120"/>
              </a:rPr>
              <a:t>sévères</a:t>
            </a:r>
            <a:r>
              <a:rPr lang="en-US" sz="1750" dirty="0">
                <a:solidFill>
                  <a:srgbClr val="2C2821"/>
                </a:solidFill>
                <a:latin typeface="Lora" pitchFamily="34" charset="0"/>
                <a:ea typeface="Lora" pitchFamily="34" charset="-122"/>
                <a:cs typeface="Lora" pitchFamily="34" charset="-120"/>
              </a:rPr>
              <a:t>.</a:t>
            </a:r>
          </a:p>
          <a:p>
            <a:r>
              <a:rPr lang="ar-DZ" sz="1600" dirty="0"/>
              <a:t>.</a:t>
            </a:r>
          </a:p>
          <a:p>
            <a:pPr algn="r" rtl="1"/>
            <a:r>
              <a:rPr lang="ar-DZ" sz="1600" b="1" dirty="0"/>
              <a:t>أهمية العلاقة بين الأم والطفل</a:t>
            </a:r>
            <a:br>
              <a:rPr lang="ar-DZ" sz="1600" dirty="0"/>
            </a:br>
            <a:r>
              <a:rPr lang="ar-DZ" sz="1600" dirty="0"/>
              <a:t>تُعد العلاقة مع الأم ضرورية للنمو العاطفي والفكري للطفل. وإذا انكسرت هذه العلاقة، فقد تؤدي إلى عواقب نفسية مرضية خطيرة.</a:t>
            </a:r>
          </a:p>
          <a:p>
            <a:pPr marL="0" indent="0" algn="r" rtl="1">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9481066" cy="708779"/>
          </a:xfrm>
          <a:prstGeom prst="rect">
            <a:avLst/>
          </a:prstGeom>
          <a:noFill/>
          <a:ln/>
        </p:spPr>
        <p:txBody>
          <a:bodyPr wrap="none" lIns="0" tIns="0" rIns="0" bIns="0" rtlCol="0" anchor="t"/>
          <a:lstStyle/>
          <a:p>
            <a:pPr marL="0" indent="0">
              <a:lnSpc>
                <a:spcPts val="5550"/>
              </a:lnSpc>
              <a:buNone/>
            </a:pPr>
            <a:r>
              <a:rPr lang="en-US" sz="4450" dirty="0">
                <a:solidFill>
                  <a:srgbClr val="233E32"/>
                </a:solidFill>
                <a:latin typeface="Alice" pitchFamily="34" charset="0"/>
                <a:ea typeface="Alice" pitchFamily="34" charset="-122"/>
                <a:cs typeface="Alice" pitchFamily="34" charset="-120"/>
              </a:rPr>
              <a:t>Modèle de Bowlby et Robertson (1952)</a:t>
            </a:r>
            <a:endParaRPr lang="en-US" sz="4450" dirty="0"/>
          </a:p>
        </p:txBody>
      </p:sp>
      <p:sp>
        <p:nvSpPr>
          <p:cNvPr id="3" name="Text 1"/>
          <p:cNvSpPr/>
          <p:nvPr/>
        </p:nvSpPr>
        <p:spPr>
          <a:xfrm>
            <a:off x="1743789" y="4028242"/>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2821"/>
                </a:solidFill>
                <a:latin typeface="Alice" pitchFamily="34" charset="0"/>
                <a:ea typeface="Alice" pitchFamily="34" charset="-122"/>
                <a:cs typeface="Alice" pitchFamily="34" charset="-120"/>
              </a:rPr>
              <a:t>Désespoir</a:t>
            </a:r>
            <a:endParaRPr lang="en-US" sz="2200" dirty="0"/>
          </a:p>
        </p:txBody>
      </p:sp>
      <p:pic>
        <p:nvPicPr>
          <p:cNvPr id="4"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5" name="Text 2"/>
          <p:cNvSpPr/>
          <p:nvPr/>
        </p:nvSpPr>
        <p:spPr>
          <a:xfrm>
            <a:off x="5680353" y="3703915"/>
            <a:ext cx="121325"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1</a:t>
            </a:r>
            <a:endParaRPr lang="en-US" sz="2200" dirty="0"/>
          </a:p>
        </p:txBody>
      </p:sp>
      <p:sp>
        <p:nvSpPr>
          <p:cNvPr id="6" name="Text 3"/>
          <p:cNvSpPr/>
          <p:nvPr/>
        </p:nvSpPr>
        <p:spPr>
          <a:xfrm>
            <a:off x="9937790" y="28020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Découragement</a:t>
            </a:r>
            <a:endParaRPr lang="en-US" sz="2200" dirty="0"/>
          </a:p>
        </p:txBody>
      </p:sp>
      <p:pic>
        <p:nvPicPr>
          <p:cNvPr id="7"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8" name="Text 4"/>
          <p:cNvSpPr/>
          <p:nvPr/>
        </p:nvSpPr>
        <p:spPr>
          <a:xfrm>
            <a:off x="8270319" y="2752844"/>
            <a:ext cx="139184"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2</a:t>
            </a:r>
            <a:endParaRPr lang="en-US" sz="2200" dirty="0"/>
          </a:p>
        </p:txBody>
      </p:sp>
      <p:sp>
        <p:nvSpPr>
          <p:cNvPr id="9" name="Text 5"/>
          <p:cNvSpPr/>
          <p:nvPr/>
        </p:nvSpPr>
        <p:spPr>
          <a:xfrm>
            <a:off x="9937790" y="525458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2821"/>
                </a:solidFill>
                <a:latin typeface="Alice" pitchFamily="34" charset="0"/>
                <a:ea typeface="Alice" pitchFamily="34" charset="-122"/>
                <a:cs typeface="Alice" pitchFamily="34" charset="-120"/>
              </a:rPr>
              <a:t>Détachement</a:t>
            </a:r>
            <a:endParaRPr lang="en-US" sz="2200" dirty="0"/>
          </a:p>
        </p:txBody>
      </p:sp>
      <p:pic>
        <p:nvPicPr>
          <p:cNvPr id="10"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1" name="Text 6"/>
          <p:cNvSpPr/>
          <p:nvPr/>
        </p:nvSpPr>
        <p:spPr>
          <a:xfrm>
            <a:off x="7795141" y="5479018"/>
            <a:ext cx="138113" cy="453509"/>
          </a:xfrm>
          <a:prstGeom prst="rect">
            <a:avLst/>
          </a:prstGeom>
          <a:noFill/>
          <a:ln/>
        </p:spPr>
        <p:txBody>
          <a:bodyPr wrap="none" lIns="0" tIns="0" rIns="0" bIns="0" rtlCol="0" anchor="t"/>
          <a:lstStyle/>
          <a:p>
            <a:pPr marL="0" indent="0">
              <a:lnSpc>
                <a:spcPts val="3550"/>
              </a:lnSpc>
              <a:buNone/>
            </a:pPr>
            <a:r>
              <a:rPr lang="en-US" sz="2200" dirty="0">
                <a:solidFill>
                  <a:srgbClr val="2C2821"/>
                </a:solidFill>
                <a:latin typeface="Alice" pitchFamily="34" charset="0"/>
                <a:ea typeface="Alice" pitchFamily="34" charset="-122"/>
                <a:cs typeface="Alice" pitchFamily="34" charset="-120"/>
              </a:rPr>
              <a:t>3</a:t>
            </a:r>
            <a:endParaRPr lang="en-US" sz="2200" dirty="0"/>
          </a:p>
        </p:txBody>
      </p:sp>
      <p:sp>
        <p:nvSpPr>
          <p:cNvPr id="12" name="Text 7"/>
          <p:cNvSpPr/>
          <p:nvPr/>
        </p:nvSpPr>
        <p:spPr>
          <a:xfrm>
            <a:off x="793789" y="6459440"/>
            <a:ext cx="13042821" cy="964048"/>
          </a:xfrm>
          <a:prstGeom prst="rect">
            <a:avLst/>
          </a:prstGeom>
          <a:noFill/>
          <a:ln/>
        </p:spPr>
        <p:txBody>
          <a:bodyPr wrap="square" lIns="0" tIns="0" rIns="0" bIns="0" rtlCol="0" anchor="t"/>
          <a:lstStyle/>
          <a:p>
            <a:pPr marL="0" indent="0">
              <a:lnSpc>
                <a:spcPts val="2850"/>
              </a:lnSpc>
              <a:buNone/>
            </a:pPr>
            <a:r>
              <a:rPr lang="en-US" sz="1750" dirty="0">
                <a:solidFill>
                  <a:srgbClr val="2C2821"/>
                </a:solidFill>
                <a:latin typeface="Lora" pitchFamily="34" charset="0"/>
                <a:ea typeface="Lora" pitchFamily="34" charset="-122"/>
                <a:cs typeface="Lora" pitchFamily="34" charset="-120"/>
              </a:rPr>
              <a:t>La rupture de la relation mère-enfant peut provoquer un processus de deuil, menant à des états de désespoir, découragement et détachement, appelés les "trois D". </a:t>
            </a:r>
          </a:p>
          <a:p>
            <a:pPr marL="0" indent="0">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solidFill>
                <a:srgbClr val="2C2821"/>
              </a:solidFill>
              <a:latin typeface="Lora" pitchFamily="34" charset="0"/>
              <a:ea typeface="Lora" pitchFamily="34" charset="-122"/>
              <a:cs typeface="Lora" pitchFamily="34" charset="-120"/>
            </a:endParaRPr>
          </a:p>
          <a:p>
            <a:pPr marL="0" indent="0">
              <a:lnSpc>
                <a:spcPts val="2850"/>
              </a:lnSpc>
              <a:buNone/>
            </a:pPr>
            <a:endParaRPr lang="en-US" sz="1750" dirty="0"/>
          </a:p>
        </p:txBody>
      </p:sp>
      <p:sp>
        <p:nvSpPr>
          <p:cNvPr id="20" name="TextBox 19">
            <a:extLst>
              <a:ext uri="{FF2B5EF4-FFF2-40B4-BE49-F238E27FC236}">
                <a16:creationId xmlns:a16="http://schemas.microsoft.com/office/drawing/2014/main" id="{7D7F7791-BE65-4933-BE11-967529DB5256}"/>
              </a:ext>
            </a:extLst>
          </p:cNvPr>
          <p:cNvSpPr txBox="1"/>
          <p:nvPr/>
        </p:nvSpPr>
        <p:spPr>
          <a:xfrm>
            <a:off x="596900" y="7292281"/>
            <a:ext cx="11595099" cy="369332"/>
          </a:xfrm>
          <a:prstGeom prst="rect">
            <a:avLst/>
          </a:prstGeom>
          <a:noFill/>
        </p:spPr>
        <p:txBody>
          <a:bodyPr wrap="square">
            <a:spAutoFit/>
          </a:bodyPr>
          <a:lstStyle/>
          <a:p>
            <a:r>
              <a:rPr lang="ar-DZ" dirty="0"/>
              <a:t>انهيار العلاقة بين الأم والطفل يمكن أن يؤدي إلى عملية حزن، تؤدي إلى حالات من اليأس، الإحباط والانفصال العاطفي، والتي تُعرف باسم "الدي الثلاثة".</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16875" y="564237"/>
            <a:ext cx="7710249" cy="1280160"/>
          </a:xfrm>
          <a:prstGeom prst="rect">
            <a:avLst/>
          </a:prstGeom>
          <a:noFill/>
          <a:ln/>
        </p:spPr>
        <p:txBody>
          <a:bodyPr wrap="square" lIns="0" tIns="0" rIns="0" bIns="0" rtlCol="0" anchor="t"/>
          <a:lstStyle/>
          <a:p>
            <a:pPr marL="0" indent="0">
              <a:lnSpc>
                <a:spcPts val="5000"/>
              </a:lnSpc>
              <a:buNone/>
            </a:pPr>
            <a:r>
              <a:rPr lang="en-US" sz="4000" dirty="0">
                <a:solidFill>
                  <a:srgbClr val="233E32"/>
                </a:solidFill>
                <a:latin typeface="Alice" pitchFamily="34" charset="0"/>
                <a:ea typeface="Alice" pitchFamily="34" charset="-122"/>
                <a:cs typeface="Alice" pitchFamily="34" charset="-120"/>
              </a:rPr>
              <a:t>Plasticité Cérébrale et Épigénétique</a:t>
            </a:r>
            <a:endParaRPr lang="en-US" sz="4000" dirty="0"/>
          </a:p>
        </p:txBody>
      </p:sp>
      <p:sp>
        <p:nvSpPr>
          <p:cNvPr id="4" name="Shape 1"/>
          <p:cNvSpPr/>
          <p:nvPr/>
        </p:nvSpPr>
        <p:spPr>
          <a:xfrm>
            <a:off x="165101" y="2151578"/>
            <a:ext cx="4304506" cy="3473648"/>
          </a:xfrm>
          <a:prstGeom prst="roundRect">
            <a:avLst>
              <a:gd name="adj" fmla="val 884"/>
            </a:avLst>
          </a:prstGeom>
          <a:solidFill>
            <a:srgbClr val="F0EDE6"/>
          </a:solidFill>
          <a:ln/>
        </p:spPr>
      </p:sp>
      <p:sp>
        <p:nvSpPr>
          <p:cNvPr id="5" name="Text 2"/>
          <p:cNvSpPr/>
          <p:nvPr/>
        </p:nvSpPr>
        <p:spPr>
          <a:xfrm>
            <a:off x="921663" y="2233494"/>
            <a:ext cx="3162419"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Développement du Cerveau</a:t>
            </a:r>
            <a:endParaRPr lang="en-US" sz="2000" dirty="0"/>
          </a:p>
        </p:txBody>
      </p:sp>
      <p:sp>
        <p:nvSpPr>
          <p:cNvPr id="6" name="Text 3"/>
          <p:cNvSpPr/>
          <p:nvPr/>
        </p:nvSpPr>
        <p:spPr>
          <a:xfrm>
            <a:off x="304800" y="2676286"/>
            <a:ext cx="4304506" cy="2948939"/>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Le cerveau est une structure plastique qui se développe en fonction des interactions affectives et sociales. L’environnement affecte l’expression des gènes et peut induire des changements </a:t>
            </a:r>
            <a:r>
              <a:rPr lang="en-US" sz="1600" dirty="0" err="1">
                <a:solidFill>
                  <a:srgbClr val="2C2821"/>
                </a:solidFill>
                <a:latin typeface="Lora" pitchFamily="34" charset="0"/>
                <a:ea typeface="Lora" pitchFamily="34" charset="-122"/>
                <a:cs typeface="Lora" pitchFamily="34" charset="-120"/>
              </a:rPr>
              <a:t>épigénétiques</a:t>
            </a:r>
            <a:r>
              <a:rPr lang="en-US" sz="1600" dirty="0">
                <a:solidFill>
                  <a:srgbClr val="2C2821"/>
                </a:solidFill>
                <a:latin typeface="Lora" pitchFamily="34" charset="0"/>
                <a:ea typeface="Lora" pitchFamily="34" charset="-122"/>
                <a:cs typeface="Lora" pitchFamily="34" charset="-120"/>
              </a:rPr>
              <a:t>.</a:t>
            </a:r>
          </a:p>
          <a:p>
            <a:pPr algn="r" rtl="1"/>
            <a:r>
              <a:rPr lang="ar-DZ" sz="1600" b="1" dirty="0"/>
              <a:t>تطور الدماغ</a:t>
            </a:r>
            <a:br>
              <a:rPr lang="ar-DZ" sz="1600" dirty="0"/>
            </a:br>
            <a:r>
              <a:rPr lang="ar-DZ" sz="1600" dirty="0"/>
              <a:t>الدماغ هو بنية مرنة يتطور حسب التفاعلات العاطفية والاجتماعية. يؤثر المحيط في تعبير الجينات وقد يؤدي إلى تغييرات جينية فوقية (إيبيجينية).</a:t>
            </a:r>
          </a:p>
          <a:p>
            <a:pPr marL="0" indent="0">
              <a:lnSpc>
                <a:spcPts val="2550"/>
              </a:lnSpc>
              <a:buNone/>
            </a:pPr>
            <a:endParaRPr lang="en-US" sz="1600" dirty="0"/>
          </a:p>
        </p:txBody>
      </p:sp>
      <p:sp>
        <p:nvSpPr>
          <p:cNvPr id="7" name="Shape 4"/>
          <p:cNvSpPr/>
          <p:nvPr/>
        </p:nvSpPr>
        <p:spPr>
          <a:xfrm>
            <a:off x="4674394" y="2151578"/>
            <a:ext cx="4304506" cy="3473648"/>
          </a:xfrm>
          <a:prstGeom prst="roundRect">
            <a:avLst>
              <a:gd name="adj" fmla="val 884"/>
            </a:avLst>
          </a:prstGeom>
          <a:solidFill>
            <a:srgbClr val="F0EDE6"/>
          </a:solidFill>
          <a:ln/>
        </p:spPr>
      </p:sp>
      <p:sp>
        <p:nvSpPr>
          <p:cNvPr id="8" name="Text 5"/>
          <p:cNvSpPr/>
          <p:nvPr/>
        </p:nvSpPr>
        <p:spPr>
          <a:xfrm>
            <a:off x="4879181" y="2356366"/>
            <a:ext cx="2720102"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Traumatismes Précoces</a:t>
            </a:r>
            <a:endParaRPr lang="en-US" sz="2000" dirty="0"/>
          </a:p>
        </p:txBody>
      </p:sp>
      <p:sp>
        <p:nvSpPr>
          <p:cNvPr id="9" name="Text 6"/>
          <p:cNvSpPr/>
          <p:nvPr/>
        </p:nvSpPr>
        <p:spPr>
          <a:xfrm>
            <a:off x="4879180" y="2799159"/>
            <a:ext cx="3934619" cy="1638300"/>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Les traumatismes précoces, comme l’abandon, peuvent laisser des séquelles à des niveaux moléculaires, affectant la santé </a:t>
            </a:r>
            <a:r>
              <a:rPr lang="en-US" sz="1600" dirty="0" err="1">
                <a:solidFill>
                  <a:srgbClr val="2C2821"/>
                </a:solidFill>
                <a:latin typeface="Lora" pitchFamily="34" charset="0"/>
                <a:ea typeface="Lora" pitchFamily="34" charset="-122"/>
                <a:cs typeface="Lora" pitchFamily="34" charset="-120"/>
              </a:rPr>
              <a:t>mentale</a:t>
            </a:r>
            <a:r>
              <a:rPr lang="en-US" sz="1600" dirty="0">
                <a:solidFill>
                  <a:srgbClr val="2C2821"/>
                </a:solidFill>
                <a:latin typeface="Lora" pitchFamily="34" charset="0"/>
                <a:ea typeface="Lora" pitchFamily="34" charset="-122"/>
                <a:cs typeface="Lora" pitchFamily="34" charset="-120"/>
              </a:rPr>
              <a:t>.</a:t>
            </a:r>
          </a:p>
          <a:p>
            <a:pPr algn="r" rtl="1"/>
            <a:r>
              <a:rPr lang="ar-DZ" sz="1600" b="1" dirty="0"/>
              <a:t>الصدمات المبكرة</a:t>
            </a:r>
            <a:br>
              <a:rPr lang="ar-DZ" sz="1600" dirty="0"/>
            </a:br>
            <a:r>
              <a:rPr lang="ar-DZ" sz="1600" dirty="0"/>
              <a:t>قد تترك الصدمات المبكرة، مثل الهجر، آثارًا على المستوى الجزيئي، مما يؤثر على الصحة النفسية.</a:t>
            </a:r>
          </a:p>
          <a:p>
            <a:pPr marL="0" indent="0">
              <a:lnSpc>
                <a:spcPts val="2550"/>
              </a:lnSpc>
              <a:buNone/>
            </a:pPr>
            <a:endParaRPr lang="en-US" sz="1600" dirty="0"/>
          </a:p>
        </p:txBody>
      </p:sp>
      <p:sp>
        <p:nvSpPr>
          <p:cNvPr id="10" name="Shape 7"/>
          <p:cNvSpPr/>
          <p:nvPr/>
        </p:nvSpPr>
        <p:spPr>
          <a:xfrm>
            <a:off x="165101" y="5830014"/>
            <a:ext cx="8813799" cy="2120186"/>
          </a:xfrm>
          <a:prstGeom prst="roundRect">
            <a:avLst>
              <a:gd name="adj" fmla="val 1674"/>
            </a:avLst>
          </a:prstGeom>
          <a:solidFill>
            <a:srgbClr val="F0EDE6"/>
          </a:solidFill>
          <a:ln/>
        </p:spPr>
      </p:sp>
      <p:sp>
        <p:nvSpPr>
          <p:cNvPr id="11" name="Text 8"/>
          <p:cNvSpPr/>
          <p:nvPr/>
        </p:nvSpPr>
        <p:spPr>
          <a:xfrm>
            <a:off x="921663" y="6034802"/>
            <a:ext cx="3090267" cy="319921"/>
          </a:xfrm>
          <a:prstGeom prst="rect">
            <a:avLst/>
          </a:prstGeom>
          <a:noFill/>
          <a:ln/>
        </p:spPr>
        <p:txBody>
          <a:bodyPr wrap="none" lIns="0" tIns="0" rIns="0" bIns="0" rtlCol="0" anchor="t"/>
          <a:lstStyle/>
          <a:p>
            <a:pPr marL="0" indent="0">
              <a:lnSpc>
                <a:spcPts val="2500"/>
              </a:lnSpc>
              <a:buNone/>
            </a:pPr>
            <a:r>
              <a:rPr lang="en-US" sz="2000" dirty="0">
                <a:solidFill>
                  <a:srgbClr val="2C2821"/>
                </a:solidFill>
                <a:latin typeface="Alice" pitchFamily="34" charset="0"/>
                <a:ea typeface="Alice" pitchFamily="34" charset="-122"/>
                <a:cs typeface="Alice" pitchFamily="34" charset="-120"/>
              </a:rPr>
              <a:t>Impact des Stress Précoces</a:t>
            </a:r>
            <a:endParaRPr lang="en-US" sz="2000" dirty="0"/>
          </a:p>
        </p:txBody>
      </p:sp>
      <p:sp>
        <p:nvSpPr>
          <p:cNvPr id="12" name="Text 9"/>
          <p:cNvSpPr/>
          <p:nvPr/>
        </p:nvSpPr>
        <p:spPr>
          <a:xfrm>
            <a:off x="304800" y="6477594"/>
            <a:ext cx="8508999" cy="1586906"/>
          </a:xfrm>
          <a:prstGeom prst="rect">
            <a:avLst/>
          </a:prstGeom>
          <a:noFill/>
          <a:ln/>
        </p:spPr>
        <p:txBody>
          <a:bodyPr wrap="square" lIns="0" tIns="0" rIns="0" bIns="0" rtlCol="0" anchor="t"/>
          <a:lstStyle/>
          <a:p>
            <a:pPr marL="0" indent="0">
              <a:lnSpc>
                <a:spcPts val="2550"/>
              </a:lnSpc>
              <a:buNone/>
            </a:pPr>
            <a:r>
              <a:rPr lang="en-US" sz="1600" dirty="0">
                <a:solidFill>
                  <a:srgbClr val="2C2821"/>
                </a:solidFill>
                <a:latin typeface="Lora" pitchFamily="34" charset="0"/>
                <a:ea typeface="Lora" pitchFamily="34" charset="-122"/>
                <a:cs typeface="Lora" pitchFamily="34" charset="-120"/>
              </a:rPr>
              <a:t>L’adoption, succédant à un abandon, expose l’enfant à un stress majeur qui peut avoir des conséquences biochimiques et moléculaires sur son développement </a:t>
            </a:r>
            <a:r>
              <a:rPr lang="en-US" sz="1600" dirty="0" err="1">
                <a:solidFill>
                  <a:srgbClr val="2C2821"/>
                </a:solidFill>
                <a:latin typeface="Lora" pitchFamily="34" charset="0"/>
                <a:ea typeface="Lora" pitchFamily="34" charset="-122"/>
                <a:cs typeface="Lora" pitchFamily="34" charset="-120"/>
              </a:rPr>
              <a:t>psychique</a:t>
            </a:r>
            <a:r>
              <a:rPr lang="en-US" sz="1600" dirty="0">
                <a:solidFill>
                  <a:srgbClr val="2C2821"/>
                </a:solidFill>
                <a:latin typeface="Lora" pitchFamily="34" charset="0"/>
                <a:ea typeface="Lora" pitchFamily="34" charset="-122"/>
                <a:cs typeface="Lora" pitchFamily="34" charset="-120"/>
              </a:rPr>
              <a:t>.</a:t>
            </a:r>
          </a:p>
          <a:p>
            <a:pPr algn="r" rtl="1"/>
            <a:r>
              <a:rPr lang="ar-DZ" sz="1600" b="1" dirty="0"/>
              <a:t>تأثير الضغوط المبكرة</a:t>
            </a:r>
            <a:br>
              <a:rPr lang="ar-DZ" sz="1600" dirty="0"/>
            </a:br>
            <a:r>
              <a:rPr lang="ar-DZ" sz="1600" dirty="0"/>
              <a:t>يُعرض التبنّي،</a:t>
            </a:r>
            <a:r>
              <a:rPr lang="fr-FR" sz="1600" dirty="0"/>
              <a:t> </a:t>
            </a:r>
            <a:r>
              <a:rPr lang="ar-DZ" sz="1600" dirty="0"/>
              <a:t> الذي يأتي بعد الهجر، الطفل لضغط نفسي كبير قد تكون له عواقب بيوكيميائية وجزيئية على نموه النفسي.</a:t>
            </a:r>
          </a:p>
          <a:p>
            <a:pPr marL="0" indent="0" algn="r">
              <a:lnSpc>
                <a:spcPts val="2550"/>
              </a:lnSpc>
              <a:buNone/>
            </a:pPr>
            <a:endParaRPr lang="en-US" sz="1600" dirty="0">
              <a:solidFill>
                <a:srgbClr val="2C2821"/>
              </a:solidFill>
              <a:latin typeface="Lora" pitchFamily="34" charset="0"/>
              <a:ea typeface="Lora" pitchFamily="34" charset="-122"/>
              <a:cs typeface="Lora" pitchFamily="34" charset="-120"/>
            </a:endParaRPr>
          </a:p>
          <a:p>
            <a:pPr marL="0" indent="0">
              <a:lnSpc>
                <a:spcPts val="2550"/>
              </a:lnSpc>
              <a:buNone/>
            </a:pP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15428</TotalTime>
  <Words>1588</Words>
  <Application>Microsoft Office PowerPoint</Application>
  <PresentationFormat>Custom</PresentationFormat>
  <Paragraphs>106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Lora Medium</vt:lpstr>
      <vt:lpstr>Arial</vt:lpstr>
      <vt:lpstr>Alice</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tima borsali</cp:lastModifiedBy>
  <cp:revision>9</cp:revision>
  <dcterms:created xsi:type="dcterms:W3CDTF">2025-02-18T21:18:14Z</dcterms:created>
  <dcterms:modified xsi:type="dcterms:W3CDTF">2025-05-10T21:40:29Z</dcterms:modified>
</cp:coreProperties>
</file>