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08" r:id="rId2"/>
    <p:sldId id="309" r:id="rId3"/>
    <p:sldId id="257" r:id="rId4"/>
    <p:sldId id="267" r:id="rId5"/>
    <p:sldId id="319" r:id="rId6"/>
    <p:sldId id="320" r:id="rId7"/>
    <p:sldId id="269" r:id="rId8"/>
    <p:sldId id="271" r:id="rId9"/>
    <p:sldId id="270" r:id="rId10"/>
    <p:sldId id="274" r:id="rId11"/>
    <p:sldId id="275" r:id="rId12"/>
    <p:sldId id="276" r:id="rId13"/>
    <p:sldId id="321" r:id="rId14"/>
    <p:sldId id="277" r:id="rId15"/>
    <p:sldId id="292" r:id="rId16"/>
    <p:sldId id="312" r:id="rId17"/>
    <p:sldId id="278" r:id="rId18"/>
    <p:sldId id="293" r:id="rId19"/>
    <p:sldId id="294" r:id="rId20"/>
    <p:sldId id="295" r:id="rId21"/>
    <p:sldId id="280" r:id="rId22"/>
    <p:sldId id="279" r:id="rId23"/>
    <p:sldId id="296" r:id="rId24"/>
    <p:sldId id="297" r:id="rId25"/>
    <p:sldId id="281" r:id="rId26"/>
    <p:sldId id="298" r:id="rId27"/>
    <p:sldId id="313" r:id="rId28"/>
    <p:sldId id="314" r:id="rId29"/>
    <p:sldId id="282" r:id="rId30"/>
    <p:sldId id="283" r:id="rId31"/>
    <p:sldId id="284" r:id="rId32"/>
    <p:sldId id="285" r:id="rId33"/>
    <p:sldId id="300" r:id="rId34"/>
    <p:sldId id="301" r:id="rId35"/>
    <p:sldId id="310" r:id="rId36"/>
    <p:sldId id="311" r:id="rId37"/>
    <p:sldId id="302" r:id="rId38"/>
    <p:sldId id="315" r:id="rId39"/>
    <p:sldId id="316" r:id="rId40"/>
    <p:sldId id="303" r:id="rId41"/>
    <p:sldId id="304" r:id="rId42"/>
    <p:sldId id="305" r:id="rId43"/>
    <p:sldId id="317" r:id="rId44"/>
    <p:sldId id="306" r:id="rId45"/>
    <p:sldId id="318" r:id="rId46"/>
    <p:sldId id="307"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63" autoAdjust="0"/>
    <p:restoredTop sz="89606" autoAdjust="0"/>
  </p:normalViewPr>
  <p:slideViewPr>
    <p:cSldViewPr>
      <p:cViewPr>
        <p:scale>
          <a:sx n="73" d="100"/>
          <a:sy n="73" d="100"/>
        </p:scale>
        <p:origin x="-1296" y="228"/>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153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78CFA-3005-43B6-9A8D-E8529C821DFA}" type="datetimeFigureOut">
              <a:rPr lang="fr-FR" smtClean="0"/>
              <a:pPr/>
              <a:t>29/02/2020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6C355-E91B-46F7-B1C2-1CAEE72663FA}" type="slidenum">
              <a:rPr lang="fr-FR" smtClean="0"/>
              <a:pPr/>
              <a:t>‹N°›</a:t>
            </a:fld>
            <a:endParaRPr lang="fr-FR"/>
          </a:p>
        </p:txBody>
      </p:sp>
    </p:spTree>
    <p:extLst>
      <p:ext uri="{BB962C8B-B14F-4D97-AF65-F5344CB8AC3E}">
        <p14:creationId xmlns="" xmlns:p14="http://schemas.microsoft.com/office/powerpoint/2010/main" val="128195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err="1" smtClean="0"/>
              <a:t>Université</a:t>
            </a:r>
            <a:r>
              <a:rPr lang="en-US" baseline="0" dirty="0" smtClean="0"/>
              <a:t> de </a:t>
            </a:r>
            <a:r>
              <a:rPr lang="en-US" baseline="0" dirty="0" err="1" smtClean="0"/>
              <a:t>Abou</a:t>
            </a:r>
            <a:r>
              <a:rPr lang="en-US" baseline="0" dirty="0" smtClean="0"/>
              <a:t> Baker </a:t>
            </a:r>
            <a:r>
              <a:rPr lang="en-US" baseline="0" dirty="0" err="1" smtClean="0"/>
              <a:t>Belkaid</a:t>
            </a:r>
            <a:r>
              <a:rPr lang="en-US" baseline="0" dirty="0" smtClean="0"/>
              <a:t> </a:t>
            </a:r>
            <a:r>
              <a:rPr lang="en-US" baseline="0" dirty="0" err="1" smtClean="0"/>
              <a:t>Tlemcen</a:t>
            </a:r>
            <a:endParaRPr lang="en-US" dirty="0"/>
          </a:p>
        </p:txBody>
      </p:sp>
      <p:sp>
        <p:nvSpPr>
          <p:cNvPr id="4" name="Espace réservé du numéro de diapositive 3"/>
          <p:cNvSpPr>
            <a:spLocks noGrp="1"/>
          </p:cNvSpPr>
          <p:nvPr>
            <p:ph type="sldNum" sz="quarter" idx="10"/>
          </p:nvPr>
        </p:nvSpPr>
        <p:spPr/>
        <p:txBody>
          <a:bodyPr/>
          <a:lstStyle/>
          <a:p>
            <a:fld id="{993C5957-6925-46CF-86C2-3B69A36599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Il stocke les informations  qui tu as sauvegarder comme les photos, les vidéos, les fichiers et même le Système exploitation </a:t>
            </a:r>
            <a:r>
              <a:rPr lang="fr-FR" sz="1200" dirty="0" err="1" smtClean="0">
                <a:solidFill>
                  <a:schemeClr val="tx1"/>
                </a:solidFill>
              </a:rPr>
              <a:t>windows</a:t>
            </a:r>
            <a:r>
              <a:rPr lang="fr-FR" sz="1200" dirty="0" smtClean="0">
                <a:solidFill>
                  <a:schemeClr val="tx1"/>
                </a:solidFill>
              </a:rPr>
              <a:t> </a:t>
            </a:r>
            <a:r>
              <a:rPr lang="fr-FR" sz="1200" dirty="0" err="1" smtClean="0">
                <a:solidFill>
                  <a:schemeClr val="tx1"/>
                </a:solidFill>
              </a:rPr>
              <a:t>ect</a:t>
            </a:r>
            <a:r>
              <a:rPr lang="fr-FR" sz="1200" dirty="0" smtClean="0">
                <a:solidFill>
                  <a:schemeClr val="tx1"/>
                </a:solidFill>
              </a:rPr>
              <a:t>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20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28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l’écran : il</a:t>
            </a:r>
            <a:r>
              <a:rPr lang="fr-FR" baseline="0" dirty="0" smtClean="0"/>
              <a:t> y’a la résolution : VGA, HD, FHD, 2K, 3K, 4K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32</a:t>
            </a:fld>
            <a:endParaRPr lang="fr-FR"/>
          </a:p>
        </p:txBody>
      </p:sp>
    </p:spTree>
    <p:extLst>
      <p:ext uri="{BB962C8B-B14F-4D97-AF65-F5344CB8AC3E}">
        <p14:creationId xmlns="" xmlns:p14="http://schemas.microsoft.com/office/powerpoint/2010/main" val="237270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les machine la, on Vient de voir (serveur ...)ils ont un langage bien spécifique.. Le langage binaire le 0 et le 1 </a:t>
            </a:r>
          </a:p>
          <a:p>
            <a:r>
              <a:rPr lang="fr-FR" dirty="0" smtClean="0"/>
              <a:t> pour utiliser un des machines Il faut parler le langage de cette machine.. alors que nous utilisateur non  Professionnel  </a:t>
            </a:r>
            <a:r>
              <a:rPr lang="fr-FR" dirty="0" err="1" smtClean="0"/>
              <a:t>noun</a:t>
            </a:r>
            <a:r>
              <a:rPr lang="fr-FR" dirty="0" smtClean="0"/>
              <a:t> parlent </a:t>
            </a:r>
            <a:r>
              <a:rPr lang="fr-FR" baseline="0" dirty="0" smtClean="0"/>
              <a:t> </a:t>
            </a:r>
            <a:r>
              <a:rPr lang="fr-FR" dirty="0" smtClean="0"/>
              <a:t>langage courant de tous les jours , </a:t>
            </a:r>
            <a:r>
              <a:rPr lang="fr-FR" dirty="0" err="1" smtClean="0"/>
              <a:t>cest</a:t>
            </a:r>
            <a:r>
              <a:rPr lang="fr-FR" dirty="0" smtClean="0"/>
              <a:t> un langage que peut </a:t>
            </a:r>
            <a:r>
              <a:rPr lang="fr-FR" dirty="0" err="1" smtClean="0"/>
              <a:t>comprende</a:t>
            </a:r>
            <a:r>
              <a:rPr lang="fr-FR" dirty="0" smtClean="0"/>
              <a:t> nous . </a:t>
            </a:r>
          </a:p>
          <a:p>
            <a:r>
              <a:rPr lang="fr-FR" dirty="0" smtClean="0"/>
              <a:t>Malheureusement l'ordinateur ne peux pas comprendre ce langage, il est trop complexe pour lui </a:t>
            </a:r>
          </a:p>
          <a:p>
            <a:r>
              <a:rPr lang="fr-FR" dirty="0" smtClean="0"/>
              <a:t>Par contre, on arrive à utiliser l'ordinateur comment ça se fait </a:t>
            </a: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simplement  il nous faut un programme.. Qu'est-ce qu'il va faire il va faire la traduction</a:t>
            </a:r>
          </a:p>
          <a:p>
            <a:r>
              <a:rPr lang="fr-FR" dirty="0" smtClean="0"/>
              <a:t> c'est-à-dire   moi un utilisateur si je veux quelque chose je la demande au programme et ce programme la traduit et l'envois a la machine </a:t>
            </a:r>
          </a:p>
          <a:p>
            <a:r>
              <a:rPr lang="fr-FR" dirty="0" smtClean="0"/>
              <a:t>La machine comprends ce que je veux ,fait le traitement et envois  le résultat a le programme et  le programme me le traduire et l'</a:t>
            </a:r>
            <a:r>
              <a:rPr lang="fr-FR" dirty="0" err="1" smtClean="0"/>
              <a:t>envoiyer</a:t>
            </a:r>
            <a:r>
              <a:rPr lang="fr-FR" dirty="0" smtClean="0"/>
              <a:t> .. </a:t>
            </a: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39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rPr>
              <a:t/>
            </a:r>
            <a:br>
              <a:rPr lang="fr-FR" sz="1200" dirty="0" smtClean="0">
                <a:solidFill>
                  <a:schemeClr val="tx1"/>
                </a:solidFill>
              </a:rPr>
            </a:b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rPr>
              <a:t>Aujourd'hui les ordinateurs sont donc équipés de plusieurs processeurs qui fonctionnent en parallèle afin d'augmenter leurs puissances. Ces processeurs contiennent plusieurs </a:t>
            </a:r>
            <a:r>
              <a:rPr lang="fr-FR" sz="1200" dirty="0" err="1" smtClean="0">
                <a:solidFill>
                  <a:schemeClr val="tx1"/>
                </a:solidFill>
              </a:rPr>
              <a:t>coeurs</a:t>
            </a:r>
            <a:r>
              <a:rPr lang="fr-FR" sz="1200" dirty="0" smtClean="0">
                <a:solidFill>
                  <a:schemeClr val="tx1"/>
                </a:solidFill>
              </a:rPr>
              <a:t> : 2, 4 et même 8 </a:t>
            </a:r>
            <a:r>
              <a:rPr lang="fr-FR" sz="1200" dirty="0" err="1" smtClean="0">
                <a:solidFill>
                  <a:schemeClr val="tx1"/>
                </a:solidFill>
              </a:rPr>
              <a:t>coeurs</a:t>
            </a:r>
            <a:r>
              <a:rPr lang="fr-FR" sz="1200" dirty="0" smtClean="0">
                <a:solidFill>
                  <a:schemeClr val="tx1"/>
                </a:solidFill>
              </a:rPr>
              <a:t>. </a:t>
            </a:r>
          </a:p>
          <a:p>
            <a:r>
              <a:rPr lang="fr-FR" sz="1200" dirty="0" smtClean="0">
                <a:solidFill>
                  <a:schemeClr val="tx1"/>
                </a:solidFill>
              </a:rPr>
              <a:t>…………..</a:t>
            </a:r>
            <a:br>
              <a:rPr lang="fr-FR" sz="1200" dirty="0" smtClean="0">
                <a:solidFill>
                  <a:schemeClr val="tx1"/>
                </a:solidFill>
              </a:rPr>
            </a:br>
            <a:r>
              <a:rPr lang="fr-FR" sz="1200" dirty="0" smtClean="0">
                <a:solidFill>
                  <a:schemeClr val="tx1"/>
                </a:solidFill>
              </a:rPr>
              <a:t/>
            </a:r>
            <a:br>
              <a:rPr lang="fr-FR" sz="1200" dirty="0" smtClean="0">
                <a:solidFill>
                  <a:schemeClr val="tx1"/>
                </a:solidFill>
              </a:rPr>
            </a:br>
            <a:endParaRPr lang="fr-FR" sz="1200"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586C355-E91B-46F7-B1C2-1CAEE72663FA}"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EFBBD06-7CC1-4DBA-A45B-F0C46A4B7D39}"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BBD06-7CC1-4DBA-A45B-F0C46A4B7D39}"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EFBBD06-7CC1-4DBA-A45B-F0C46A4B7D3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FBBD06-7CC1-4DBA-A45B-F0C46A4B7D39}"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FBBD06-7CC1-4DBA-A45B-F0C46A4B7D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BBD06-7CC1-4DBA-A45B-F0C46A4B7D39}"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D0EC4BF-4C0B-4DCC-9388-B50691222F26}" type="datetimeFigureOut">
              <a:rPr lang="fr-FR" smtClean="0"/>
              <a:pPr/>
              <a:t>29/02/2020</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CEFBBD06-7CC1-4DBA-A45B-F0C46A4B7D39}"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0EC4BF-4C0B-4DCC-9388-B50691222F26}" type="datetimeFigureOut">
              <a:rPr lang="fr-FR" smtClean="0"/>
              <a:pPr/>
              <a:t>29/02/2020</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FBBD06-7CC1-4DBA-A45B-F0C46A4B7D3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8.xml"/><Relationship Id="rId16" Type="http://schemas.openxmlformats.org/officeDocument/2006/relationships/image" Target="../media/image19.jpeg"/><Relationship Id="rId20" Type="http://schemas.openxmlformats.org/officeDocument/2006/relationships/image" Target="../media/image23.pn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8/85/Asus_P5K-SEIntel_E6320.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357298"/>
            <a:ext cx="8429652" cy="1828800"/>
          </a:xfrm>
        </p:spPr>
        <p:txBody>
          <a:bodyPr>
            <a:normAutofit/>
          </a:bodyPr>
          <a:lstStyle/>
          <a:p>
            <a:r>
              <a:rPr lang="fr-FR" b="1" i="1" dirty="0">
                <a:effectLst>
                  <a:outerShdw blurRad="38100" dist="38100" dir="2700000" algn="tl">
                    <a:srgbClr val="000000">
                      <a:alpha val="43137"/>
                    </a:srgbClr>
                  </a:outerShdw>
                </a:effectLst>
              </a:rPr>
              <a:t>Technologies de l'information et de </a:t>
            </a:r>
            <a:r>
              <a:rPr lang="fr-FR" b="1" i="1" dirty="0" smtClean="0">
                <a:effectLst>
                  <a:outerShdw blurRad="38100" dist="38100" dir="2700000" algn="tl">
                    <a:srgbClr val="000000">
                      <a:alpha val="43137"/>
                    </a:srgbClr>
                  </a:outerShdw>
                </a:effectLst>
              </a:rPr>
              <a:t>la   communication     (</a:t>
            </a:r>
            <a:r>
              <a:rPr lang="en-US" b="1" i="1" dirty="0" smtClean="0">
                <a:effectLst>
                  <a:outerShdw blurRad="38100" dist="38100" dir="2700000" algn="tl">
                    <a:srgbClr val="000000">
                      <a:alpha val="43137"/>
                    </a:srgbClr>
                  </a:outerShdw>
                </a:effectLst>
              </a:rPr>
              <a:t>ICT )</a:t>
            </a:r>
            <a:endParaRPr lang="en-US" b="1" i="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000364" y="3786190"/>
            <a:ext cx="3143272" cy="533400"/>
          </a:xfrm>
        </p:spPr>
        <p:txBody>
          <a:bodyPr>
            <a:noAutofit/>
          </a:bodyPr>
          <a:lstStyle/>
          <a:p>
            <a:r>
              <a:rPr lang="en-US" sz="2400" b="1" dirty="0" smtClean="0">
                <a:latin typeface="Georgia" pitchFamily="18" charset="0"/>
              </a:rPr>
              <a:t>SEMAHI   IKRAM </a:t>
            </a:r>
            <a:endParaRPr lang="en-US" sz="2400" b="1" dirty="0">
              <a:latin typeface="Georgia" pitchFamily="18" charset="0"/>
            </a:endParaRPr>
          </a:p>
        </p:txBody>
      </p:sp>
      <p:sp>
        <p:nvSpPr>
          <p:cNvPr id="4" name="Espace réservé de la date 3"/>
          <p:cNvSpPr>
            <a:spLocks noGrp="1"/>
          </p:cNvSpPr>
          <p:nvPr>
            <p:ph type="dt" sz="half" idx="10"/>
          </p:nvPr>
        </p:nvSpPr>
        <p:spPr/>
        <p:txBody>
          <a:bodyPr/>
          <a:lstStyle/>
          <a:p>
            <a:r>
              <a:rPr lang="en-US" sz="1600" b="1" dirty="0" smtClean="0">
                <a:solidFill>
                  <a:schemeClr val="tx1"/>
                </a:solidFill>
              </a:rPr>
              <a:t>28/2/2020</a:t>
            </a:r>
            <a:endParaRPr lang="en-US" sz="1600" b="1" dirty="0">
              <a:solidFill>
                <a:schemeClr val="tx1"/>
              </a:solidFill>
            </a:endParaRPr>
          </a:p>
        </p:txBody>
      </p:sp>
      <p:pic>
        <p:nvPicPr>
          <p:cNvPr id="7" name="Picture 2"/>
          <p:cNvPicPr/>
          <p:nvPr/>
        </p:nvPicPr>
        <p:blipFill>
          <a:blip r:embed="rId3"/>
          <a:stretch/>
        </p:blipFill>
        <p:spPr>
          <a:xfrm>
            <a:off x="1285852" y="214290"/>
            <a:ext cx="1143001" cy="1128698"/>
          </a:xfrm>
          <a:prstGeom prst="rect">
            <a:avLst/>
          </a:prstGeom>
          <a:ln>
            <a:noFill/>
          </a:ln>
        </p:spPr>
      </p:pic>
      <p:sp>
        <p:nvSpPr>
          <p:cNvPr id="8" name="Rectangle 7"/>
          <p:cNvSpPr/>
          <p:nvPr/>
        </p:nvSpPr>
        <p:spPr>
          <a:xfrm>
            <a:off x="2667000" y="762000"/>
            <a:ext cx="4557658" cy="369332"/>
          </a:xfrm>
          <a:prstGeom prst="rect">
            <a:avLst/>
          </a:prstGeom>
        </p:spPr>
        <p:txBody>
          <a:bodyPr wrap="none">
            <a:spAutoFit/>
          </a:bodyPr>
          <a:lstStyle/>
          <a:p>
            <a:r>
              <a:rPr lang="en-US" dirty="0" err="1" smtClean="0">
                <a:latin typeface="Georgia" pitchFamily="18" charset="0"/>
              </a:rPr>
              <a:t>Université</a:t>
            </a:r>
            <a:r>
              <a:rPr lang="en-US" baseline="0" dirty="0" smtClean="0">
                <a:latin typeface="Georgia" pitchFamily="18" charset="0"/>
              </a:rPr>
              <a:t> de </a:t>
            </a:r>
            <a:r>
              <a:rPr lang="en-US" baseline="0" dirty="0" err="1" smtClean="0">
                <a:latin typeface="Georgia" pitchFamily="18" charset="0"/>
              </a:rPr>
              <a:t>Abou</a:t>
            </a:r>
            <a:r>
              <a:rPr lang="en-US" baseline="0" dirty="0" smtClean="0">
                <a:latin typeface="Georgia" pitchFamily="18" charset="0"/>
              </a:rPr>
              <a:t> Baker </a:t>
            </a:r>
            <a:r>
              <a:rPr lang="en-US" baseline="0" dirty="0" err="1" smtClean="0">
                <a:latin typeface="Georgia" pitchFamily="18" charset="0"/>
              </a:rPr>
              <a:t>Belkaid</a:t>
            </a:r>
            <a:r>
              <a:rPr lang="en-US" baseline="0" dirty="0" smtClean="0">
                <a:latin typeface="Georgia" pitchFamily="18" charset="0"/>
              </a:rPr>
              <a:t> </a:t>
            </a:r>
            <a:r>
              <a:rPr lang="en-US" baseline="0" dirty="0" err="1" smtClean="0">
                <a:latin typeface="Georgia" pitchFamily="18" charset="0"/>
              </a:rPr>
              <a:t>Tlemcen</a:t>
            </a:r>
            <a:endParaRPr lang="en-US" dirty="0">
              <a:latin typeface="Georgia" pitchFamily="18" charset="0"/>
            </a:endParaRPr>
          </a:p>
        </p:txBody>
      </p:sp>
      <p:sp>
        <p:nvSpPr>
          <p:cNvPr id="9" name="ZoneTexte 8"/>
          <p:cNvSpPr txBox="1"/>
          <p:nvPr/>
        </p:nvSpPr>
        <p:spPr>
          <a:xfrm>
            <a:off x="2643174" y="4500570"/>
            <a:ext cx="4011034"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3200" dirty="0" smtClean="0"/>
              <a:t>ikramsemahi@gmail.com</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chemeClr val="tx1"/>
                </a:solidFill>
              </a:rPr>
              <a:t>Processeur </a:t>
            </a:r>
            <a:r>
              <a:rPr lang="fr-FR" sz="2800" b="1" dirty="0" smtClean="0">
                <a:solidFill>
                  <a:schemeClr val="tx1"/>
                </a:solidFill>
              </a:rPr>
              <a:t>:</a:t>
            </a:r>
            <a:r>
              <a:rPr lang="ar-DZ" sz="2800" b="1" dirty="0" smtClean="0">
                <a:solidFill>
                  <a:schemeClr val="tx1"/>
                </a:solidFill>
              </a:rPr>
              <a:t/>
            </a:r>
            <a:br>
              <a:rPr lang="ar-DZ" sz="2800" b="1" dirty="0" smtClean="0">
                <a:solidFill>
                  <a:schemeClr val="tx1"/>
                </a:solidFill>
              </a:rPr>
            </a:br>
            <a:r>
              <a:rPr lang="ar-DZ" sz="2800" b="1" dirty="0" smtClean="0">
                <a:solidFill>
                  <a:schemeClr val="tx1"/>
                </a:solidFill>
              </a:rPr>
              <a:t>المعالج    </a:t>
            </a:r>
            <a:endParaRPr lang="fr-FR" sz="2800" dirty="0" smtClean="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endParaRPr lang="fr-FR" sz="3200" dirty="0" smtClean="0"/>
          </a:p>
        </p:txBody>
      </p:sp>
      <p:pic>
        <p:nvPicPr>
          <p:cNvPr id="7" name="Image 6" descr="Un processeur Core 2 duo"/>
          <p:cNvPicPr/>
          <p:nvPr/>
        </p:nvPicPr>
        <p:blipFill>
          <a:blip r:embed="rId3" cstate="print"/>
          <a:srcRect/>
          <a:stretch>
            <a:fillRect/>
          </a:stretch>
        </p:blipFill>
        <p:spPr bwMode="auto">
          <a:xfrm>
            <a:off x="2428860" y="3286124"/>
            <a:ext cx="478634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00373"/>
            <a:ext cx="8451062" cy="1643074"/>
          </a:xfrm>
        </p:spPr>
        <p:txBody>
          <a:bodyPr>
            <a:noAutofit/>
          </a:bodyPr>
          <a:lstStyle/>
          <a:p>
            <a:pPr algn="l"/>
            <a:r>
              <a:rPr lang="fr-FR" sz="2800" b="1" dirty="0" smtClean="0">
                <a:solidFill>
                  <a:srgbClr val="FF0000"/>
                </a:solidFill>
              </a:rPr>
              <a:t>Processeur</a:t>
            </a:r>
            <a:r>
              <a:rPr lang="fr-FR" sz="2800" b="1" dirty="0" smtClean="0">
                <a:solidFill>
                  <a:schemeClr val="tx1"/>
                </a:solidFill>
              </a:rPr>
              <a:t> </a:t>
            </a:r>
            <a:r>
              <a:rPr lang="fr-FR" sz="2800" b="1" dirty="0" smtClean="0">
                <a:solidFill>
                  <a:schemeClr val="tx1"/>
                </a:solidFill>
              </a:rPr>
              <a:t>:</a:t>
            </a:r>
            <a:r>
              <a:rPr lang="ar-DZ" sz="2800" b="1" dirty="0" smtClean="0">
                <a:solidFill>
                  <a:schemeClr val="tx1"/>
                </a:solidFill>
              </a:rPr>
              <a:t> </a:t>
            </a:r>
            <a:r>
              <a:rPr lang="fr-FR" dirty="0" smtClean="0">
                <a:solidFill>
                  <a:schemeClr val="tx1"/>
                </a:solidFill>
              </a:rPr>
              <a:t>Un </a:t>
            </a:r>
            <a:r>
              <a:rPr lang="fr-FR" dirty="0" smtClean="0">
                <a:solidFill>
                  <a:schemeClr val="tx1"/>
                </a:solidFill>
              </a:rPr>
              <a:t>processeur (aussi appelé microprocesseur ou CPU </a:t>
            </a:r>
            <a:r>
              <a:rPr lang="fr-FR" dirty="0" smtClean="0">
                <a:solidFill>
                  <a:schemeClr val="tx1"/>
                </a:solidFill>
              </a:rPr>
              <a:t>est </a:t>
            </a:r>
            <a:r>
              <a:rPr lang="fr-FR" dirty="0" smtClean="0">
                <a:solidFill>
                  <a:schemeClr val="tx1"/>
                </a:solidFill>
              </a:rPr>
              <a:t>le cœur de l'ordinateur, ce composant a été inventé par Intel (modèle 4004), il est chargé de traiter les informations et d'exécuter les instructions, caractériser par sa vitesse d’horloge mesurer en hertz HZ </a:t>
            </a:r>
            <a:r>
              <a:rPr lang="ar-DZ" dirty="0" smtClean="0">
                <a:solidFill>
                  <a:schemeClr val="tx1"/>
                </a:solidFill>
              </a:rPr>
              <a:t>.</a:t>
            </a:r>
          </a:p>
          <a:p>
            <a:pPr algn="l"/>
            <a:endParaRPr lang="ar-DZ" sz="2400" dirty="0" smtClean="0">
              <a:solidFill>
                <a:schemeClr val="tx1"/>
              </a:solidFill>
            </a:endParaRPr>
          </a:p>
        </p:txBody>
      </p:sp>
      <p:sp>
        <p:nvSpPr>
          <p:cNvPr id="6" name="ZoneTexte 5"/>
          <p:cNvSpPr txBox="1"/>
          <p:nvPr/>
        </p:nvSpPr>
        <p:spPr>
          <a:xfrm>
            <a:off x="1181577" y="1643050"/>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u="sng" dirty="0" smtClean="0">
                <a:solidFill>
                  <a:schemeClr val="accent6">
                    <a:lumMod val="50000"/>
                  </a:schemeClr>
                </a:solidFill>
              </a:rPr>
              <a:t>processeur</a:t>
            </a:r>
            <a:endParaRPr lang="fr-FR" sz="3200" dirty="0" smtClean="0">
              <a:solidFill>
                <a:schemeClr val="accent6">
                  <a:lumMod val="50000"/>
                </a:schemeClr>
              </a:solidFill>
            </a:endParaRPr>
          </a:p>
        </p:txBody>
      </p:sp>
      <p:sp>
        <p:nvSpPr>
          <p:cNvPr id="9" name="Rectangle 8"/>
          <p:cNvSpPr/>
          <p:nvPr/>
        </p:nvSpPr>
        <p:spPr>
          <a:xfrm>
            <a:off x="285720" y="6286520"/>
            <a:ext cx="850112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srgbClr val="FF0000"/>
                </a:solidFill>
              </a:rPr>
              <a:t>N.B. Une instruction est une tâche qu’on demande au processeur d’exécuter</a:t>
            </a:r>
            <a:endParaRPr lang="fr-FR" sz="2000" dirty="0">
              <a:solidFill>
                <a:srgbClr val="FF0000"/>
              </a:solidFill>
            </a:endParaRPr>
          </a:p>
        </p:txBody>
      </p:sp>
      <p:sp>
        <p:nvSpPr>
          <p:cNvPr id="7" name="ZoneTexte 6"/>
          <p:cNvSpPr txBox="1"/>
          <p:nvPr/>
        </p:nvSpPr>
        <p:spPr>
          <a:xfrm>
            <a:off x="357158" y="5127981"/>
            <a:ext cx="8572560" cy="1077218"/>
          </a:xfrm>
          <a:prstGeom prst="rect">
            <a:avLst/>
          </a:prstGeom>
          <a:noFill/>
        </p:spPr>
        <p:txBody>
          <a:bodyPr wrap="square" rtlCol="0">
            <a:spAutoFit/>
          </a:bodyPr>
          <a:lstStyle/>
          <a:p>
            <a:pPr algn="r" rtl="1"/>
            <a:r>
              <a:rPr lang="ar-DZ" sz="2000" dirty="0" smtClean="0">
                <a:solidFill>
                  <a:schemeClr val="accent6">
                    <a:lumMod val="50000"/>
                  </a:schemeClr>
                </a:solidFill>
              </a:rPr>
              <a:t>المعالج </a:t>
            </a:r>
            <a:r>
              <a:rPr lang="ar-DZ" sz="2000" dirty="0" smtClean="0">
                <a:solidFill>
                  <a:schemeClr val="accent6">
                    <a:lumMod val="50000"/>
                  </a:schemeClr>
                </a:solidFill>
              </a:rPr>
              <a:t>(يُسمى أيضًا المعالج الدقيق أو وحدة المعالجة </a:t>
            </a:r>
            <a:r>
              <a:rPr lang="ar-DZ" sz="2000" dirty="0" smtClean="0">
                <a:solidFill>
                  <a:schemeClr val="accent6">
                    <a:lumMod val="50000"/>
                  </a:schemeClr>
                </a:solidFill>
              </a:rPr>
              <a:t>المركزية) </a:t>
            </a:r>
            <a:r>
              <a:rPr lang="ar-DZ" sz="2000" dirty="0" smtClean="0">
                <a:solidFill>
                  <a:schemeClr val="accent6">
                    <a:lumMod val="50000"/>
                  </a:schemeClr>
                </a:solidFill>
              </a:rPr>
              <a:t>هو قلب الكمبيوتر ، حيث تم اختراع هذا المكون بواسطة </a:t>
            </a:r>
            <a:r>
              <a:rPr lang="en-US" sz="2000" dirty="0" smtClean="0">
                <a:solidFill>
                  <a:schemeClr val="accent6">
                    <a:lumMod val="50000"/>
                  </a:schemeClr>
                </a:solidFill>
              </a:rPr>
              <a:t>Intel</a:t>
            </a:r>
            <a:r>
              <a:rPr lang="ar-DZ" sz="2000" dirty="0" smtClean="0">
                <a:solidFill>
                  <a:schemeClr val="accent6">
                    <a:lumMod val="50000"/>
                  </a:schemeClr>
                </a:solidFill>
              </a:rPr>
              <a:t>، </a:t>
            </a:r>
            <a:r>
              <a:rPr lang="ar-DZ" sz="2000" dirty="0" smtClean="0">
                <a:solidFill>
                  <a:schemeClr val="accent6">
                    <a:lumMod val="50000"/>
                  </a:schemeClr>
                </a:solidFill>
              </a:rPr>
              <a:t>وهو </a:t>
            </a:r>
            <a:r>
              <a:rPr lang="ar-DZ" sz="2000" dirty="0" err="1" smtClean="0">
                <a:solidFill>
                  <a:schemeClr val="accent6">
                    <a:lumMod val="50000"/>
                  </a:schemeClr>
                </a:solidFill>
              </a:rPr>
              <a:t>المسؤول</a:t>
            </a:r>
            <a:r>
              <a:rPr lang="ar-DZ" sz="2000" dirty="0" smtClean="0">
                <a:solidFill>
                  <a:schemeClr val="accent6">
                    <a:lumMod val="50000"/>
                  </a:schemeClr>
                </a:solidFill>
              </a:rPr>
              <a:t> </a:t>
            </a:r>
            <a:r>
              <a:rPr lang="ar-DZ" sz="2000" dirty="0" smtClean="0">
                <a:solidFill>
                  <a:schemeClr val="accent6">
                    <a:lumMod val="50000"/>
                  </a:schemeClr>
                </a:solidFill>
              </a:rPr>
              <a:t>عن معالجة </a:t>
            </a:r>
            <a:r>
              <a:rPr lang="ar-DZ" sz="2000" dirty="0" smtClean="0">
                <a:solidFill>
                  <a:schemeClr val="accent6">
                    <a:lumMod val="50000"/>
                  </a:schemeClr>
                </a:solidFill>
              </a:rPr>
              <a:t>المعلومات، </a:t>
            </a:r>
            <a:r>
              <a:rPr lang="ar-DZ" sz="2000" dirty="0" smtClean="0">
                <a:solidFill>
                  <a:schemeClr val="accent6">
                    <a:lumMod val="50000"/>
                  </a:schemeClr>
                </a:solidFill>
              </a:rPr>
              <a:t>والتي </a:t>
            </a:r>
            <a:r>
              <a:rPr lang="ar-DZ" sz="2000" dirty="0" smtClean="0">
                <a:solidFill>
                  <a:schemeClr val="accent6">
                    <a:lumMod val="50000"/>
                  </a:schemeClr>
                </a:solidFill>
              </a:rPr>
              <a:t>يتميز بسرعته التي  تقاس </a:t>
            </a:r>
            <a:r>
              <a:rPr lang="ar-DZ" sz="2000" dirty="0" err="1" smtClean="0">
                <a:solidFill>
                  <a:schemeClr val="accent6">
                    <a:lumMod val="50000"/>
                  </a:schemeClr>
                </a:solidFill>
              </a:rPr>
              <a:t>بــــ</a:t>
            </a:r>
            <a:r>
              <a:rPr lang="ar-DZ" sz="2000" dirty="0" smtClean="0">
                <a:solidFill>
                  <a:schemeClr val="accent6">
                    <a:lumMod val="50000"/>
                  </a:schemeClr>
                </a:solidFill>
              </a:rPr>
              <a:t> :</a:t>
            </a:r>
            <a:r>
              <a:rPr lang="ar-DZ" sz="2000" dirty="0" err="1" smtClean="0">
                <a:solidFill>
                  <a:schemeClr val="accent6">
                    <a:lumMod val="50000"/>
                  </a:schemeClr>
                </a:solidFill>
              </a:rPr>
              <a:t>الهرتز</a:t>
            </a:r>
            <a:r>
              <a:rPr lang="ar-DZ" sz="2000" dirty="0" smtClean="0">
                <a:solidFill>
                  <a:schemeClr val="accent6">
                    <a:lumMod val="50000"/>
                  </a:schemeClr>
                </a:solidFill>
              </a:rPr>
              <a:t> </a:t>
            </a:r>
            <a:r>
              <a:rPr lang="fr-FR" sz="2400" dirty="0" err="1" smtClean="0">
                <a:solidFill>
                  <a:schemeClr val="accent6">
                    <a:lumMod val="50000"/>
                  </a:schemeClr>
                </a:solidFill>
              </a:rPr>
              <a:t>hz</a:t>
            </a:r>
            <a:r>
              <a:rPr lang="ar-DZ" sz="2000" dirty="0" smtClean="0">
                <a:solidFill>
                  <a:schemeClr val="accent6">
                    <a:lumMod val="50000"/>
                  </a:schemeClr>
                </a:solidFill>
              </a:rPr>
              <a:t>(سرعة </a:t>
            </a:r>
            <a:r>
              <a:rPr lang="ar-DZ" sz="2000" dirty="0" smtClean="0">
                <a:solidFill>
                  <a:schemeClr val="accent6">
                    <a:lumMod val="50000"/>
                  </a:schemeClr>
                </a:solidFill>
              </a:rPr>
              <a:t>تنفيذ التعليمات).</a:t>
            </a:r>
            <a:endParaRPr lang="en-US"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r>
              <a:rPr lang="fr-FR" sz="2400" u="sng" dirty="0" smtClean="0">
                <a:solidFill>
                  <a:srgbClr val="FF0000"/>
                </a:solidFill>
              </a:rPr>
              <a:t> </a:t>
            </a:r>
            <a:r>
              <a:rPr lang="fr-FR" sz="2400" b="1" u="sng" dirty="0" smtClean="0">
                <a:solidFill>
                  <a:srgbClr val="FF0000"/>
                </a:solidFill>
              </a:rPr>
              <a:t>Un processeur standard (possède un cœur):</a:t>
            </a:r>
            <a:r>
              <a:rPr lang="fr-FR" sz="2000" b="1" dirty="0" smtClean="0">
                <a:solidFill>
                  <a:schemeClr val="tx1"/>
                </a:solidFill>
              </a:rPr>
              <a:t/>
            </a:r>
            <a:br>
              <a:rPr lang="fr-FR" sz="2000" b="1" dirty="0" smtClean="0">
                <a:solidFill>
                  <a:schemeClr val="tx1"/>
                </a:solidFill>
              </a:rPr>
            </a:br>
            <a:r>
              <a:rPr lang="fr-FR" sz="2000" b="1" dirty="0" smtClean="0">
                <a:solidFill>
                  <a:schemeClr val="tx1"/>
                </a:solidFill>
              </a:rPr>
              <a:t> </a:t>
            </a:r>
            <a:r>
              <a:rPr lang="fr-FR" sz="2400" dirty="0" smtClean="0">
                <a:solidFill>
                  <a:schemeClr val="tx1"/>
                </a:solidFill>
              </a:rPr>
              <a:t>Un processeur avec un seul </a:t>
            </a:r>
            <a:r>
              <a:rPr lang="fr-FR" sz="2400" dirty="0" err="1" smtClean="0">
                <a:solidFill>
                  <a:schemeClr val="tx1"/>
                </a:solidFill>
              </a:rPr>
              <a:t>coeur</a:t>
            </a:r>
            <a:r>
              <a:rPr lang="fr-FR" sz="2400" dirty="0" smtClean="0">
                <a:solidFill>
                  <a:schemeClr val="tx1"/>
                </a:solidFill>
              </a:rPr>
              <a:t> ne peut traiter qu’une seule instruction à la fois. Plusieurs instructions peuvent être traitées par le </a:t>
            </a:r>
            <a:r>
              <a:rPr lang="fr-FR" sz="2400" dirty="0" smtClean="0">
                <a:solidFill>
                  <a:schemeClr val="tx1"/>
                </a:solidFill>
              </a:rPr>
              <a:t>cœur </a:t>
            </a:r>
            <a:r>
              <a:rPr lang="fr-FR" sz="2400" dirty="0" smtClean="0">
                <a:solidFill>
                  <a:schemeClr val="tx1"/>
                </a:solidFill>
              </a:rPr>
              <a:t>d’un processeur mais ce sera toujours une par une, en série.</a:t>
            </a:r>
            <a:endParaRPr lang="fr-FR" sz="2000" dirty="0" smtClean="0">
              <a:solidFill>
                <a:schemeClr val="tx1"/>
              </a:solidFill>
            </a:endParaRPr>
          </a:p>
          <a:p>
            <a:r>
              <a:rPr lang="ar-DZ" sz="2400" dirty="0" smtClean="0">
                <a:solidFill>
                  <a:srgbClr val="FF0000"/>
                </a:solidFill>
              </a:rPr>
              <a:t>معالج عادي (له قلب واحد):</a:t>
            </a:r>
            <a:r>
              <a:rPr lang="ar-DZ" sz="2400" dirty="0" smtClean="0">
                <a:solidFill>
                  <a:schemeClr val="accent6">
                    <a:lumMod val="50000"/>
                  </a:schemeClr>
                </a:solidFill>
              </a:rPr>
              <a:t/>
            </a:r>
            <a:br>
              <a:rPr lang="ar-DZ" sz="2400" dirty="0" smtClean="0">
                <a:solidFill>
                  <a:schemeClr val="accent6">
                    <a:lumMod val="50000"/>
                  </a:schemeClr>
                </a:solidFill>
              </a:rPr>
            </a:br>
            <a:r>
              <a:rPr lang="ar-DZ" sz="2400" dirty="0" smtClean="0">
                <a:solidFill>
                  <a:schemeClr val="accent6">
                    <a:lumMod val="50000"/>
                  </a:schemeClr>
                </a:solidFill>
              </a:rPr>
              <a:t>  يمكن للمعالج </a:t>
            </a:r>
            <a:r>
              <a:rPr lang="ar-DZ" sz="2400" dirty="0" smtClean="0">
                <a:solidFill>
                  <a:schemeClr val="accent6">
                    <a:lumMod val="50000"/>
                  </a:schemeClr>
                </a:solidFill>
              </a:rPr>
              <a:t>من هذا النوع معالجة </a:t>
            </a:r>
            <a:r>
              <a:rPr lang="ar-DZ" sz="2400" dirty="0" smtClean="0">
                <a:solidFill>
                  <a:schemeClr val="accent6">
                    <a:lumMod val="50000"/>
                  </a:schemeClr>
                </a:solidFill>
              </a:rPr>
              <a:t>تعليمة واحدة فقط في كل مرة. </a:t>
            </a:r>
            <a:r>
              <a:rPr lang="ar-DZ" sz="2400" dirty="0" smtClean="0">
                <a:solidFill>
                  <a:schemeClr val="accent6">
                    <a:lumMod val="50000"/>
                  </a:schemeClr>
                </a:solidFill>
              </a:rPr>
              <a:t>يمكنه </a:t>
            </a:r>
            <a:r>
              <a:rPr lang="ar-DZ" sz="2400" dirty="0" smtClean="0">
                <a:solidFill>
                  <a:schemeClr val="accent6">
                    <a:lumMod val="50000"/>
                  </a:schemeClr>
                </a:solidFill>
              </a:rPr>
              <a:t>معالجة العديد من الإرشادات بواسطة </a:t>
            </a:r>
            <a:r>
              <a:rPr lang="ar-DZ" sz="2400" dirty="0" smtClean="0">
                <a:solidFill>
                  <a:schemeClr val="accent6">
                    <a:lumMod val="50000"/>
                  </a:schemeClr>
                </a:solidFill>
              </a:rPr>
              <a:t>القلب </a:t>
            </a:r>
            <a:r>
              <a:rPr lang="ar-DZ" sz="2400" dirty="0" smtClean="0">
                <a:solidFill>
                  <a:schemeClr val="accent6">
                    <a:lumMod val="50000"/>
                  </a:schemeClr>
                </a:solidFill>
              </a:rPr>
              <a:t>المعالج ، ولكنها ستكون دائمًا واحدة تلو الأخرى ، </a:t>
            </a:r>
            <a:r>
              <a:rPr lang="ar-DZ" sz="2400" dirty="0" err="1" smtClean="0">
                <a:solidFill>
                  <a:schemeClr val="accent6">
                    <a:lumMod val="50000"/>
                  </a:schemeClr>
                </a:solidFill>
              </a:rPr>
              <a:t>اي</a:t>
            </a:r>
            <a:r>
              <a:rPr lang="ar-DZ" sz="2400" dirty="0" smtClean="0">
                <a:solidFill>
                  <a:schemeClr val="accent6">
                    <a:lumMod val="50000"/>
                  </a:schemeClr>
                </a:solidFill>
              </a:rPr>
              <a:t> في </a:t>
            </a:r>
            <a:r>
              <a:rPr lang="ar-DZ" sz="2400" dirty="0" smtClean="0">
                <a:solidFill>
                  <a:schemeClr val="accent6">
                    <a:lumMod val="50000"/>
                  </a:schemeClr>
                </a:solidFill>
              </a:rPr>
              <a:t>سلسلة.</a:t>
            </a:r>
            <a:endParaRPr lang="fr-FR" sz="2400" dirty="0">
              <a:solidFill>
                <a:schemeClr val="accent6">
                  <a:lumMod val="50000"/>
                </a:schemeClr>
              </a:solidFill>
            </a:endParaRPr>
          </a:p>
        </p:txBody>
      </p:sp>
      <p:sp>
        <p:nvSpPr>
          <p:cNvPr id="6" name="ZoneTexte 5"/>
          <p:cNvSpPr txBox="1"/>
          <p:nvPr/>
        </p:nvSpPr>
        <p:spPr>
          <a:xfrm>
            <a:off x="1181577" y="171448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u="sng" dirty="0" smtClean="0">
                <a:solidFill>
                  <a:schemeClr val="accent6">
                    <a:lumMod val="50000"/>
                  </a:schemeClr>
                </a:solidFill>
              </a:rPr>
              <a:t>processeur</a:t>
            </a:r>
            <a:endParaRPr lang="fr-FR" sz="3200"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7"/>
            <a:ext cx="8451062" cy="1714512"/>
          </a:xfrm>
        </p:spPr>
        <p:txBody>
          <a:bodyPr>
            <a:noAutofit/>
          </a:bodyPr>
          <a:lstStyle/>
          <a:p>
            <a:r>
              <a:rPr lang="fr-FR" sz="2400" u="sng" dirty="0" smtClean="0">
                <a:solidFill>
                  <a:srgbClr val="FF0000"/>
                </a:solidFill>
              </a:rPr>
              <a:t> </a:t>
            </a:r>
            <a:r>
              <a:rPr lang="fr-FR" sz="2400" b="1" u="sng" dirty="0" smtClean="0">
                <a:solidFill>
                  <a:srgbClr val="FF0000"/>
                </a:solidFill>
              </a:rPr>
              <a:t>Un processeur multi-</a:t>
            </a:r>
            <a:r>
              <a:rPr lang="fr-FR" sz="2400" b="1" u="sng" dirty="0" err="1" smtClean="0">
                <a:solidFill>
                  <a:srgbClr val="FF0000"/>
                </a:solidFill>
              </a:rPr>
              <a:t>coeur</a:t>
            </a:r>
            <a:r>
              <a:rPr lang="fr-FR" sz="2400" b="1" u="sng" dirty="0" smtClean="0">
                <a:solidFill>
                  <a:srgbClr val="FF0000"/>
                </a:solidFill>
              </a:rPr>
              <a:t>  :</a:t>
            </a:r>
          </a:p>
          <a:p>
            <a:r>
              <a:rPr lang="fr-FR" sz="2400" dirty="0" smtClean="0">
                <a:solidFill>
                  <a:schemeClr val="tx1"/>
                </a:solidFill>
              </a:rPr>
              <a:t>permet à l’utilisateur d’exécuter plusieurs tâches en même temps sans subir de ralentissements ! Autrement dit, les </a:t>
            </a:r>
            <a:r>
              <a:rPr lang="fr-FR" sz="2400" dirty="0" err="1" smtClean="0">
                <a:solidFill>
                  <a:schemeClr val="tx1"/>
                </a:solidFill>
              </a:rPr>
              <a:t>coeurs</a:t>
            </a:r>
            <a:r>
              <a:rPr lang="fr-FR" sz="2400" dirty="0" smtClean="0">
                <a:solidFill>
                  <a:schemeClr val="tx1"/>
                </a:solidFill>
              </a:rPr>
              <a:t> sont utiles si vous utilisez </a:t>
            </a:r>
            <a:r>
              <a:rPr lang="fr-FR" sz="2400" dirty="0" smtClean="0">
                <a:solidFill>
                  <a:schemeClr val="tx1"/>
                </a:solidFill>
              </a:rPr>
              <a:t>plusieurs </a:t>
            </a:r>
            <a:r>
              <a:rPr lang="fr-FR" sz="2400" dirty="0" smtClean="0">
                <a:solidFill>
                  <a:schemeClr val="tx1"/>
                </a:solidFill>
              </a:rPr>
              <a:t>logiciels à la </a:t>
            </a:r>
            <a:r>
              <a:rPr lang="fr-FR" sz="2400" dirty="0" smtClean="0">
                <a:solidFill>
                  <a:schemeClr val="tx1"/>
                </a:solidFill>
              </a:rPr>
              <a:t>fois</a:t>
            </a:r>
            <a:r>
              <a:rPr lang="fr-FR" sz="2400" dirty="0" smtClean="0">
                <a:solidFill>
                  <a:schemeClr val="tx1"/>
                </a:solidFill>
              </a:rPr>
              <a:t>.</a:t>
            </a:r>
            <a:endParaRPr lang="fr-FR" sz="2400" dirty="0">
              <a:solidFill>
                <a:schemeClr val="tx1"/>
              </a:solidFill>
            </a:endParaRPr>
          </a:p>
        </p:txBody>
      </p:sp>
      <p:sp>
        <p:nvSpPr>
          <p:cNvPr id="6" name="ZoneTexte 5"/>
          <p:cNvSpPr txBox="1"/>
          <p:nvPr/>
        </p:nvSpPr>
        <p:spPr>
          <a:xfrm>
            <a:off x="1181577" y="171448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u="sng" dirty="0" smtClean="0">
                <a:solidFill>
                  <a:schemeClr val="accent6">
                    <a:lumMod val="50000"/>
                  </a:schemeClr>
                </a:solidFill>
              </a:rPr>
              <a:t>processeur</a:t>
            </a:r>
            <a:endParaRPr lang="fr-FR" sz="3200" dirty="0" smtClean="0">
              <a:solidFill>
                <a:schemeClr val="accent6">
                  <a:lumMod val="50000"/>
                </a:schemeClr>
              </a:solidFill>
            </a:endParaRPr>
          </a:p>
        </p:txBody>
      </p:sp>
      <p:sp>
        <p:nvSpPr>
          <p:cNvPr id="5" name="ZoneTexte 4"/>
          <p:cNvSpPr txBox="1"/>
          <p:nvPr/>
        </p:nvSpPr>
        <p:spPr>
          <a:xfrm>
            <a:off x="275867" y="5214950"/>
            <a:ext cx="8653851" cy="923330"/>
          </a:xfrm>
          <a:prstGeom prst="rect">
            <a:avLst/>
          </a:prstGeom>
          <a:noFill/>
        </p:spPr>
        <p:txBody>
          <a:bodyPr wrap="square" rtlCol="0">
            <a:spAutoFit/>
          </a:bodyPr>
          <a:lstStyle/>
          <a:p>
            <a:pPr algn="ctr"/>
            <a:r>
              <a:rPr lang="ar-DZ" dirty="0" smtClean="0"/>
              <a:t>معالج متعدد النواة:</a:t>
            </a:r>
            <a:br>
              <a:rPr lang="ar-DZ" dirty="0" smtClean="0"/>
            </a:br>
            <a:r>
              <a:rPr lang="ar-DZ" dirty="0" smtClean="0"/>
              <a:t>يتيح للمستخدم تعدد المهام دون تباطؤ! بمعنى آخر ، تكون القلوب مفيدة إذا كنت تستخدم العديد من البرامج في نفس الوقت.</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l"/>
            <a:r>
              <a:rPr lang="fr-FR" sz="2800" b="1" u="sng" dirty="0" smtClean="0">
                <a:solidFill>
                  <a:srgbClr val="FF0000"/>
                </a:solidFill>
              </a:rPr>
              <a:t>le choix d’un processeur :</a:t>
            </a:r>
            <a:br>
              <a:rPr lang="fr-FR" sz="2800" b="1" u="sng" dirty="0" smtClean="0">
                <a:solidFill>
                  <a:srgbClr val="FF0000"/>
                </a:solidFill>
              </a:rPr>
            </a:br>
            <a:endParaRPr lang="fr-FR" sz="2800" b="1" u="sng" dirty="0" smtClean="0">
              <a:solidFill>
                <a:srgbClr val="FF0000"/>
              </a:solidFill>
            </a:endParaRPr>
          </a:p>
          <a:p>
            <a:r>
              <a:rPr lang="fr-FR" sz="2800" dirty="0" smtClean="0">
                <a:solidFill>
                  <a:schemeClr val="tx1"/>
                </a:solidFill>
              </a:rPr>
              <a:t>o </a:t>
            </a:r>
            <a:r>
              <a:rPr lang="fr-FR" sz="2800" b="1" i="1" dirty="0" smtClean="0">
                <a:solidFill>
                  <a:schemeClr val="tx1"/>
                </a:solidFill>
              </a:rPr>
              <a:t>Le nombre de </a:t>
            </a:r>
            <a:r>
              <a:rPr lang="fr-FR" sz="2800" b="1" i="1" dirty="0" err="1" smtClean="0">
                <a:solidFill>
                  <a:schemeClr val="tx1"/>
                </a:solidFill>
              </a:rPr>
              <a:t>coeurs</a:t>
            </a:r>
            <a:r>
              <a:rPr lang="fr-FR" sz="2800" b="1" i="1" dirty="0" smtClean="0">
                <a:solidFill>
                  <a:schemeClr val="tx1"/>
                </a:solidFill>
              </a:rPr>
              <a:t> .</a:t>
            </a:r>
            <a:br>
              <a:rPr lang="fr-FR" sz="2800" b="1" i="1" dirty="0" smtClean="0">
                <a:solidFill>
                  <a:schemeClr val="tx1"/>
                </a:solidFill>
              </a:rPr>
            </a:br>
            <a:r>
              <a:rPr lang="fr-FR" sz="2800" dirty="0" smtClean="0">
                <a:solidFill>
                  <a:schemeClr val="tx1"/>
                </a:solidFill>
              </a:rPr>
              <a:t>o </a:t>
            </a:r>
            <a:r>
              <a:rPr lang="fr-FR" sz="2800" b="1" i="1" dirty="0" smtClean="0">
                <a:solidFill>
                  <a:schemeClr val="tx1"/>
                </a:solidFill>
              </a:rPr>
              <a:t>La mémoire cache .</a:t>
            </a:r>
          </a:p>
          <a:p>
            <a:r>
              <a:rPr lang="fr-FR" sz="2800" dirty="0" smtClean="0">
                <a:solidFill>
                  <a:schemeClr val="tx1"/>
                </a:solidFill>
              </a:rPr>
              <a:t>o </a:t>
            </a:r>
            <a:r>
              <a:rPr lang="fr-FR" sz="2800" b="1" i="1" dirty="0" smtClean="0">
                <a:solidFill>
                  <a:schemeClr val="tx1"/>
                </a:solidFill>
              </a:rPr>
              <a:t>La fréquence .</a:t>
            </a:r>
          </a:p>
          <a:p>
            <a:r>
              <a:rPr lang="fr-FR" sz="2800" dirty="0" smtClean="0">
                <a:solidFill>
                  <a:schemeClr val="tx1"/>
                </a:solidFill>
              </a:rPr>
              <a:t>o </a:t>
            </a:r>
            <a:r>
              <a:rPr lang="fr-FR" sz="2800" b="1" i="1" dirty="0" smtClean="0">
                <a:solidFill>
                  <a:schemeClr val="tx1"/>
                </a:solidFill>
              </a:rPr>
              <a:t>La puce graphique (</a:t>
            </a:r>
            <a:r>
              <a:rPr lang="fr-FR" sz="2800" b="1" i="1" dirty="0" err="1" smtClean="0">
                <a:solidFill>
                  <a:schemeClr val="tx1"/>
                </a:solidFill>
              </a:rPr>
              <a:t>Apu</a:t>
            </a:r>
            <a:r>
              <a:rPr lang="fr-FR" sz="2800" b="1" i="1" dirty="0" smtClean="0">
                <a:solidFill>
                  <a:schemeClr val="tx1"/>
                </a:solidFill>
              </a:rPr>
              <a:t>) .</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CPU</a:t>
            </a:r>
            <a:r>
              <a:rPr lang="fr-FR" sz="3200" b="1" dirty="0" smtClean="0"/>
              <a:t>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Les Types de CPU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CPU</a:t>
            </a:r>
            <a:r>
              <a:rPr lang="fr-FR" sz="3200" b="1" dirty="0" smtClean="0"/>
              <a:t> :</a:t>
            </a:r>
            <a:endParaRPr lang="fr-FR" sz="3200" dirty="0" smtClean="0"/>
          </a:p>
          <a:p>
            <a:pPr algn="ctr"/>
            <a:endParaRPr lang="fr-FR" sz="3200" dirty="0" smtClean="0"/>
          </a:p>
        </p:txBody>
      </p:sp>
      <p:grpSp>
        <p:nvGrpSpPr>
          <p:cNvPr id="45" name="Groupe 44"/>
          <p:cNvGrpSpPr/>
          <p:nvPr/>
        </p:nvGrpSpPr>
        <p:grpSpPr>
          <a:xfrm>
            <a:off x="107504" y="4254475"/>
            <a:ext cx="4008910" cy="2436869"/>
            <a:chOff x="107504" y="4254475"/>
            <a:chExt cx="4008910" cy="2436869"/>
          </a:xfrm>
        </p:grpSpPr>
        <p:pic>
          <p:nvPicPr>
            <p:cNvPr id="14" name="Imag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4279310"/>
              <a:ext cx="783771" cy="810710"/>
            </a:xfrm>
            <a:prstGeom prst="rect">
              <a:avLst/>
            </a:prstGeom>
          </p:spPr>
        </p:pic>
        <p:pic>
          <p:nvPicPr>
            <p:cNvPr id="15" name="Imag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5846" y="4254475"/>
              <a:ext cx="673826" cy="835545"/>
            </a:xfrm>
            <a:prstGeom prst="rect">
              <a:avLst/>
            </a:prstGeom>
          </p:spPr>
        </p:pic>
        <p:pic>
          <p:nvPicPr>
            <p:cNvPr id="16" name="Image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74010" y="4284009"/>
              <a:ext cx="639750" cy="854099"/>
            </a:xfrm>
            <a:prstGeom prst="rect">
              <a:avLst/>
            </a:prstGeom>
          </p:spPr>
        </p:pic>
        <p:pic>
          <p:nvPicPr>
            <p:cNvPr id="17" name="Image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38442" y="4284009"/>
              <a:ext cx="759718" cy="854099"/>
            </a:xfrm>
            <a:prstGeom prst="rect">
              <a:avLst/>
            </a:prstGeom>
          </p:spPr>
        </p:pic>
        <p:pic>
          <p:nvPicPr>
            <p:cNvPr id="18" name="Image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491880" y="4284009"/>
              <a:ext cx="624534" cy="854099"/>
            </a:xfrm>
            <a:prstGeom prst="rect">
              <a:avLst/>
            </a:prstGeom>
          </p:spPr>
        </p:pic>
        <p:pic>
          <p:nvPicPr>
            <p:cNvPr id="19" name="Image 1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9169" y="5108114"/>
              <a:ext cx="661628" cy="841166"/>
            </a:xfrm>
            <a:prstGeom prst="rect">
              <a:avLst/>
            </a:prstGeom>
          </p:spPr>
        </p:pic>
        <p:pic>
          <p:nvPicPr>
            <p:cNvPr id="20" name="Image 1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91275" y="5134620"/>
              <a:ext cx="757496" cy="757496"/>
            </a:xfrm>
            <a:prstGeom prst="rect">
              <a:avLst/>
            </a:prstGeom>
          </p:spPr>
        </p:pic>
        <p:pic>
          <p:nvPicPr>
            <p:cNvPr id="21" name="Image 2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673986" y="5171582"/>
              <a:ext cx="741115" cy="741115"/>
            </a:xfrm>
            <a:prstGeom prst="rect">
              <a:avLst/>
            </a:prstGeom>
          </p:spPr>
        </p:pic>
        <p:pic>
          <p:nvPicPr>
            <p:cNvPr id="22" name="Image 2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415102" y="5209889"/>
              <a:ext cx="883058" cy="808215"/>
            </a:xfrm>
            <a:prstGeom prst="rect">
              <a:avLst/>
            </a:prstGeom>
          </p:spPr>
        </p:pic>
        <p:pic>
          <p:nvPicPr>
            <p:cNvPr id="23" name="Image 22"/>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3491880" y="5278571"/>
              <a:ext cx="624534" cy="679348"/>
            </a:xfrm>
            <a:prstGeom prst="rect">
              <a:avLst/>
            </a:prstGeom>
          </p:spPr>
        </p:pic>
        <p:pic>
          <p:nvPicPr>
            <p:cNvPr id="24" name="Image 2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38652" y="5938113"/>
              <a:ext cx="807193" cy="753231"/>
            </a:xfrm>
            <a:prstGeom prst="rect">
              <a:avLst/>
            </a:prstGeom>
          </p:spPr>
        </p:pic>
        <p:pic>
          <p:nvPicPr>
            <p:cNvPr id="25" name="Image 2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043608" y="6011317"/>
              <a:ext cx="828164" cy="629148"/>
            </a:xfrm>
            <a:prstGeom prst="rect">
              <a:avLst/>
            </a:prstGeom>
          </p:spPr>
        </p:pic>
        <p:pic>
          <p:nvPicPr>
            <p:cNvPr id="26" name="Image 2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2039185" y="6018104"/>
              <a:ext cx="830885" cy="622361"/>
            </a:xfrm>
            <a:prstGeom prst="rect">
              <a:avLst/>
            </a:prstGeom>
          </p:spPr>
        </p:pic>
        <p:pic>
          <p:nvPicPr>
            <p:cNvPr id="27" name="Image 26"/>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3100157" y="6018103"/>
              <a:ext cx="779990" cy="622361"/>
            </a:xfrm>
            <a:prstGeom prst="rect">
              <a:avLst/>
            </a:prstGeom>
          </p:spPr>
        </p:pic>
      </p:grpSp>
      <p:grpSp>
        <p:nvGrpSpPr>
          <p:cNvPr id="44" name="Groupe 43"/>
          <p:cNvGrpSpPr/>
          <p:nvPr/>
        </p:nvGrpSpPr>
        <p:grpSpPr>
          <a:xfrm>
            <a:off x="1619672" y="3294415"/>
            <a:ext cx="5435712" cy="3175614"/>
            <a:chOff x="1619672" y="3294415"/>
            <a:chExt cx="5435712" cy="3175614"/>
          </a:xfrm>
        </p:grpSpPr>
        <p:cxnSp>
          <p:nvCxnSpPr>
            <p:cNvPr id="4" name="Connecteur droit 3"/>
            <p:cNvCxnSpPr/>
            <p:nvPr/>
          </p:nvCxnSpPr>
          <p:spPr>
            <a:xfrm>
              <a:off x="4515912" y="3949749"/>
              <a:ext cx="0" cy="252028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1619672" y="3645024"/>
              <a:ext cx="918770" cy="609451"/>
            </a:xfrm>
            <a:prstGeom prst="rect">
              <a:avLst/>
            </a:prstGeom>
          </p:spPr>
        </p:pic>
        <p:pic>
          <p:nvPicPr>
            <p:cNvPr id="28" name="Image 27"/>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5664858" y="3294415"/>
              <a:ext cx="1390526" cy="927017"/>
            </a:xfrm>
            <a:prstGeom prst="rect">
              <a:avLst/>
            </a:prstGeom>
          </p:spPr>
        </p:pic>
      </p:grpSp>
      <p:grpSp>
        <p:nvGrpSpPr>
          <p:cNvPr id="47" name="Groupe 46"/>
          <p:cNvGrpSpPr/>
          <p:nvPr/>
        </p:nvGrpSpPr>
        <p:grpSpPr>
          <a:xfrm>
            <a:off x="4716016" y="4077072"/>
            <a:ext cx="4127736" cy="2664296"/>
            <a:chOff x="4716016" y="4077072"/>
            <a:chExt cx="4127736" cy="2664296"/>
          </a:xfrm>
        </p:grpSpPr>
        <p:pic>
          <p:nvPicPr>
            <p:cNvPr id="29" name="Image 28"/>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4716016" y="4114858"/>
              <a:ext cx="762097" cy="898318"/>
            </a:xfrm>
            <a:prstGeom prst="rect">
              <a:avLst/>
            </a:prstGeom>
          </p:spPr>
        </p:pic>
        <p:pic>
          <p:nvPicPr>
            <p:cNvPr id="30" name="Image 29"/>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5547666" y="4096006"/>
              <a:ext cx="752526" cy="917170"/>
            </a:xfrm>
            <a:prstGeom prst="rect">
              <a:avLst/>
            </a:prstGeom>
          </p:spPr>
        </p:pic>
        <p:pic>
          <p:nvPicPr>
            <p:cNvPr id="31" name="Image 30"/>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6348576" y="4077072"/>
              <a:ext cx="769458" cy="911397"/>
            </a:xfrm>
            <a:prstGeom prst="rect">
              <a:avLst/>
            </a:prstGeom>
          </p:spPr>
        </p:pic>
        <p:pic>
          <p:nvPicPr>
            <p:cNvPr id="33" name="Image 32"/>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7186917" y="4113308"/>
              <a:ext cx="769459" cy="911398"/>
            </a:xfrm>
            <a:prstGeom prst="rect">
              <a:avLst/>
            </a:prstGeom>
          </p:spPr>
        </p:pic>
        <p:pic>
          <p:nvPicPr>
            <p:cNvPr id="34" name="Image 33"/>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8038792" y="4113307"/>
              <a:ext cx="804960" cy="948343"/>
            </a:xfrm>
            <a:prstGeom prst="rect">
              <a:avLst/>
            </a:prstGeom>
          </p:spPr>
        </p:pic>
        <p:pic>
          <p:nvPicPr>
            <p:cNvPr id="35" name="Image 34"/>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4753247" y="5055884"/>
              <a:ext cx="724866" cy="875096"/>
            </a:xfrm>
            <a:prstGeom prst="rect">
              <a:avLst/>
            </a:prstGeom>
          </p:spPr>
        </p:pic>
        <p:pic>
          <p:nvPicPr>
            <p:cNvPr id="37" name="Image 36"/>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5585045" y="5088004"/>
              <a:ext cx="715147" cy="842976"/>
            </a:xfrm>
            <a:prstGeom prst="rect">
              <a:avLst/>
            </a:prstGeom>
          </p:spPr>
        </p:pic>
        <p:pic>
          <p:nvPicPr>
            <p:cNvPr id="38" name="Image 37"/>
            <p:cNvPicPr>
              <a:picLocks noChangeAspect="1"/>
            </p:cNvPicPr>
            <p:nvPr/>
          </p:nvPicPr>
          <p:blipFill>
            <a:blip r:embed="rId26">
              <a:extLst>
                <a:ext uri="{28A0092B-C50C-407E-A947-70E740481C1C}">
                  <a14:useLocalDpi xmlns="" xmlns:a14="http://schemas.microsoft.com/office/drawing/2010/main" val="0"/>
                </a:ext>
              </a:extLst>
            </a:blip>
            <a:stretch>
              <a:fillRect/>
            </a:stretch>
          </p:blipFill>
          <p:spPr>
            <a:xfrm>
              <a:off x="6360121" y="5013176"/>
              <a:ext cx="1119051" cy="981713"/>
            </a:xfrm>
            <a:prstGeom prst="rect">
              <a:avLst/>
            </a:prstGeom>
          </p:spPr>
        </p:pic>
        <p:pic>
          <p:nvPicPr>
            <p:cNvPr id="39" name="Image 38"/>
            <p:cNvPicPr>
              <a:picLocks noChangeAspect="1"/>
            </p:cNvPicPr>
            <p:nvPr/>
          </p:nvPicPr>
          <p:blipFill>
            <a:blip r:embed="rId27" cstate="print">
              <a:extLst>
                <a:ext uri="{28A0092B-C50C-407E-A947-70E740481C1C}">
                  <a14:useLocalDpi xmlns="" xmlns:a14="http://schemas.microsoft.com/office/drawing/2010/main" val="0"/>
                </a:ext>
              </a:extLst>
            </a:blip>
            <a:stretch>
              <a:fillRect/>
            </a:stretch>
          </p:blipFill>
          <p:spPr>
            <a:xfrm>
              <a:off x="7559467" y="5039682"/>
              <a:ext cx="1039541" cy="909598"/>
            </a:xfrm>
            <a:prstGeom prst="rect">
              <a:avLst/>
            </a:prstGeom>
          </p:spPr>
        </p:pic>
        <p:pic>
          <p:nvPicPr>
            <p:cNvPr id="40" name="Image 39"/>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4735113" y="5992333"/>
              <a:ext cx="886182" cy="749035"/>
            </a:xfrm>
            <a:prstGeom prst="rect">
              <a:avLst/>
            </a:prstGeom>
          </p:spPr>
        </p:pic>
        <p:pic>
          <p:nvPicPr>
            <p:cNvPr id="42" name="Image 41"/>
            <p:cNvPicPr>
              <a:picLocks noChangeAspect="1"/>
            </p:cNvPicPr>
            <p:nvPr/>
          </p:nvPicPr>
          <p:blipFill>
            <a:blip r:embed="rId29" cstate="print">
              <a:extLst>
                <a:ext uri="{28A0092B-C50C-407E-A947-70E740481C1C}">
                  <a14:useLocalDpi xmlns="" xmlns:a14="http://schemas.microsoft.com/office/drawing/2010/main" val="0"/>
                </a:ext>
              </a:extLst>
            </a:blip>
            <a:stretch>
              <a:fillRect/>
            </a:stretch>
          </p:blipFill>
          <p:spPr>
            <a:xfrm>
              <a:off x="5664858" y="6011317"/>
              <a:ext cx="859921" cy="725999"/>
            </a:xfrm>
            <a:prstGeom prst="rect">
              <a:avLst/>
            </a:prstGeom>
          </p:spPr>
        </p:pic>
        <p:pic>
          <p:nvPicPr>
            <p:cNvPr id="43" name="Image 42"/>
            <p:cNvPicPr>
              <a:picLocks noChangeAspect="1"/>
            </p:cNvPicPr>
            <p:nvPr/>
          </p:nvPicPr>
          <p:blipFill>
            <a:blip r:embed="rId30" cstate="print">
              <a:extLst>
                <a:ext uri="{28A0092B-C50C-407E-A947-70E740481C1C}">
                  <a14:useLocalDpi xmlns="" xmlns:a14="http://schemas.microsoft.com/office/drawing/2010/main" val="0"/>
                </a:ext>
              </a:extLst>
            </a:blip>
            <a:stretch>
              <a:fillRect/>
            </a:stretch>
          </p:blipFill>
          <p:spPr>
            <a:xfrm>
              <a:off x="6643915" y="6010959"/>
              <a:ext cx="822937" cy="695640"/>
            </a:xfrm>
            <a:prstGeom prst="rect">
              <a:avLst/>
            </a:prstGeom>
          </p:spPr>
        </p:pic>
        <p:pic>
          <p:nvPicPr>
            <p:cNvPr id="46" name="Image 45"/>
            <p:cNvPicPr>
              <a:picLocks noChangeAspect="1"/>
            </p:cNvPicPr>
            <p:nvPr/>
          </p:nvPicPr>
          <p:blipFill>
            <a:blip r:embed="rId31" cstate="print">
              <a:extLst>
                <a:ext uri="{28A0092B-C50C-407E-A947-70E740481C1C}">
                  <a14:useLocalDpi xmlns="" xmlns:a14="http://schemas.microsoft.com/office/drawing/2010/main" val="0"/>
                </a:ext>
              </a:extLst>
            </a:blip>
            <a:stretch>
              <a:fillRect/>
            </a:stretch>
          </p:blipFill>
          <p:spPr>
            <a:xfrm>
              <a:off x="7764184" y="6010959"/>
              <a:ext cx="1079568" cy="680128"/>
            </a:xfrm>
            <a:prstGeom prst="rect">
              <a:avLst/>
            </a:prstGeom>
          </p:spPr>
        </p:pic>
      </p:grpSp>
    </p:spTree>
    <p:extLst>
      <p:ext uri="{BB962C8B-B14F-4D97-AF65-F5344CB8AC3E}">
        <p14:creationId xmlns="" xmlns:p14="http://schemas.microsoft.com/office/powerpoint/2010/main" val="32802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3" presetClass="entr" presetSubtype="16" fill="hold" nodeType="after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plus(in)">
                                      <p:cBhvr>
                                        <p:cTn id="11" dur="2000"/>
                                        <p:tgtEl>
                                          <p:spTgt spid="45"/>
                                        </p:tgtEl>
                                      </p:cBhvr>
                                    </p:animEffect>
                                  </p:childTnLst>
                                </p:cTn>
                              </p:par>
                            </p:childTnLst>
                          </p:cTn>
                        </p:par>
                        <p:par>
                          <p:cTn id="12" fill="hold">
                            <p:stCondLst>
                              <p:cond delay="3000"/>
                            </p:stCondLst>
                            <p:childTnLst>
                              <p:par>
                                <p:cTn id="13" presetID="13" presetClass="entr" presetSubtype="16" fill="hold" nodeType="afterEffect">
                                  <p:stCondLst>
                                    <p:cond delay="400"/>
                                  </p:stCondLst>
                                  <p:childTnLst>
                                    <p:set>
                                      <p:cBhvr>
                                        <p:cTn id="14" dur="1" fill="hold">
                                          <p:stCondLst>
                                            <p:cond delay="0"/>
                                          </p:stCondLst>
                                        </p:cTn>
                                        <p:tgtEl>
                                          <p:spTgt spid="47"/>
                                        </p:tgtEl>
                                        <p:attrNameLst>
                                          <p:attrName>style.visibility</p:attrName>
                                        </p:attrNameLst>
                                      </p:cBhvr>
                                      <p:to>
                                        <p:strVal val="visible"/>
                                      </p:to>
                                    </p:set>
                                    <p:animEffect transition="in" filter="plus(in)">
                                      <p:cBhvr>
                                        <p:cTn id="1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476658"/>
          </a:xfrm>
        </p:spPr>
        <p:txBody>
          <a:bodyPr>
            <a:noAutofit/>
          </a:bodyPr>
          <a:lstStyle/>
          <a:p>
            <a:pPr algn="l"/>
            <a:r>
              <a:rPr lang="fr-FR" sz="2800" b="1" u="sng" dirty="0" smtClean="0">
                <a:solidFill>
                  <a:srgbClr val="FF0000"/>
                </a:solidFill>
              </a:rPr>
              <a:t>Le choix du </a:t>
            </a:r>
            <a:r>
              <a:rPr lang="fr-FR" sz="2800" b="1" u="sng" dirty="0" err="1">
                <a:solidFill>
                  <a:srgbClr val="FF0000"/>
                </a:solidFill>
              </a:rPr>
              <a:t>C</a:t>
            </a:r>
            <a:r>
              <a:rPr lang="fr-FR" sz="2800" b="1" u="sng" dirty="0" err="1" smtClean="0">
                <a:solidFill>
                  <a:srgbClr val="FF0000"/>
                </a:solidFill>
              </a:rPr>
              <a:t>pu</a:t>
            </a:r>
            <a:r>
              <a:rPr lang="fr-FR" sz="2800" b="1" u="sng" dirty="0" smtClean="0">
                <a:solidFill>
                  <a:srgbClr val="FF0000"/>
                </a:solidFill>
              </a:rPr>
              <a:t> :</a:t>
            </a:r>
            <a:br>
              <a:rPr lang="fr-FR" sz="2800" b="1" u="sng" dirty="0" smtClean="0">
                <a:solidFill>
                  <a:srgbClr val="FF0000"/>
                </a:solidFill>
              </a:rPr>
            </a:br>
            <a:endParaRPr lang="fr-FR" sz="2800" b="1" u="sng"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CPU:</a:t>
            </a:r>
            <a:endParaRPr lang="fr-FR" sz="3200" dirty="0" smtClean="0"/>
          </a:p>
          <a:p>
            <a:pPr algn="ctr"/>
            <a:endParaRPr lang="fr-FR" sz="3200" dirty="0" smtClean="0"/>
          </a:p>
        </p:txBody>
      </p:sp>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717032"/>
            <a:ext cx="1113613" cy="111361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64710" y="3869213"/>
            <a:ext cx="1065237" cy="8092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56176" y="3869213"/>
            <a:ext cx="1089472" cy="816052"/>
          </a:xfrm>
          <a:prstGeom prst="rect">
            <a:avLst/>
          </a:prstGeom>
        </p:spPr>
      </p:pic>
      <p:sp>
        <p:nvSpPr>
          <p:cNvPr id="9" name="ZoneTexte 8"/>
          <p:cNvSpPr txBox="1"/>
          <p:nvPr/>
        </p:nvSpPr>
        <p:spPr>
          <a:xfrm>
            <a:off x="323528" y="4950702"/>
            <a:ext cx="2449901" cy="646331"/>
          </a:xfrm>
          <a:prstGeom prst="rect">
            <a:avLst/>
          </a:prstGeom>
          <a:noFill/>
        </p:spPr>
        <p:txBody>
          <a:bodyPr wrap="none" rtlCol="0">
            <a:spAutoFit/>
          </a:bodyPr>
          <a:lstStyle/>
          <a:p>
            <a:r>
              <a:rPr lang="fr-FR" dirty="0" smtClean="0"/>
              <a:t>Efficace sur les </a:t>
            </a:r>
          </a:p>
          <a:p>
            <a:r>
              <a:rPr lang="fr-FR" dirty="0" smtClean="0"/>
              <a:t>Traitements simple (</a:t>
            </a:r>
            <a:r>
              <a:rPr lang="fr-FR" dirty="0" err="1" smtClean="0"/>
              <a:t>word</a:t>
            </a:r>
            <a:r>
              <a:rPr lang="fr-FR" dirty="0"/>
              <a:t>)</a:t>
            </a:r>
            <a:r>
              <a:rPr lang="fr-FR" dirty="0" smtClean="0"/>
              <a:t> </a:t>
            </a:r>
            <a:endParaRPr lang="fr-FR" dirty="0"/>
          </a:p>
        </p:txBody>
      </p:sp>
      <p:sp>
        <p:nvSpPr>
          <p:cNvPr id="10" name="ZoneTexte 9"/>
          <p:cNvSpPr txBox="1"/>
          <p:nvPr/>
        </p:nvSpPr>
        <p:spPr>
          <a:xfrm>
            <a:off x="3177344" y="4927213"/>
            <a:ext cx="2590709" cy="923330"/>
          </a:xfrm>
          <a:prstGeom prst="rect">
            <a:avLst/>
          </a:prstGeom>
          <a:noFill/>
        </p:spPr>
        <p:txBody>
          <a:bodyPr wrap="none" rtlCol="0">
            <a:spAutoFit/>
          </a:bodyPr>
          <a:lstStyle/>
          <a:p>
            <a:r>
              <a:rPr lang="fr-FR" dirty="0" smtClean="0"/>
              <a:t>Efficace  dans les </a:t>
            </a:r>
          </a:p>
          <a:p>
            <a:r>
              <a:rPr lang="fr-FR" dirty="0" smtClean="0"/>
              <a:t>logiciels de programmations </a:t>
            </a:r>
          </a:p>
          <a:p>
            <a:r>
              <a:rPr lang="fr-FR" dirty="0" smtClean="0"/>
              <a:t>Et quelques jeux moderne </a:t>
            </a:r>
            <a:endParaRPr lang="fr-FR" dirty="0"/>
          </a:p>
        </p:txBody>
      </p:sp>
      <p:sp>
        <p:nvSpPr>
          <p:cNvPr id="11" name="ZoneTexte 10"/>
          <p:cNvSpPr txBox="1"/>
          <p:nvPr/>
        </p:nvSpPr>
        <p:spPr>
          <a:xfrm>
            <a:off x="6212322" y="4927213"/>
            <a:ext cx="1384014" cy="923330"/>
          </a:xfrm>
          <a:prstGeom prst="rect">
            <a:avLst/>
          </a:prstGeom>
          <a:noFill/>
        </p:spPr>
        <p:txBody>
          <a:bodyPr wrap="square" rtlCol="0">
            <a:spAutoFit/>
          </a:bodyPr>
          <a:lstStyle/>
          <a:p>
            <a:r>
              <a:rPr lang="fr-FR" dirty="0" smtClean="0"/>
              <a:t>Il est puissant dans les jeux </a:t>
            </a:r>
            <a:r>
              <a:rPr lang="fr-FR" dirty="0" err="1" smtClean="0"/>
              <a:t>ect</a:t>
            </a:r>
            <a:r>
              <a:rPr lang="fr-FR" dirty="0" smtClean="0"/>
              <a:t> </a:t>
            </a:r>
            <a:endParaRPr lang="fr-FR" dirty="0"/>
          </a:p>
        </p:txBody>
      </p:sp>
      <p:sp>
        <p:nvSpPr>
          <p:cNvPr id="13" name="ZoneTexte 12"/>
          <p:cNvSpPr txBox="1"/>
          <p:nvPr/>
        </p:nvSpPr>
        <p:spPr>
          <a:xfrm>
            <a:off x="827584" y="6381328"/>
            <a:ext cx="184731" cy="369332"/>
          </a:xfrm>
          <a:prstGeom prst="rect">
            <a:avLst/>
          </a:prstGeom>
          <a:noFill/>
        </p:spPr>
        <p:txBody>
          <a:bodyPr wrap="none" rtlCol="0">
            <a:spAutoFit/>
          </a:bodyPr>
          <a:lstStyle/>
          <a:p>
            <a:pPr algn="r"/>
            <a:endParaRPr lang="fr-FR"/>
          </a:p>
        </p:txBody>
      </p:sp>
      <p:sp>
        <p:nvSpPr>
          <p:cNvPr id="4" name="ZoneTexte 3"/>
          <p:cNvSpPr txBox="1"/>
          <p:nvPr/>
        </p:nvSpPr>
        <p:spPr>
          <a:xfrm>
            <a:off x="919949" y="6196662"/>
            <a:ext cx="3354957" cy="369332"/>
          </a:xfrm>
          <a:prstGeom prst="rect">
            <a:avLst/>
          </a:prstGeom>
          <a:noFill/>
          <a:ln>
            <a:solidFill>
              <a:srgbClr val="FF0000"/>
            </a:solidFill>
          </a:ln>
        </p:spPr>
        <p:txBody>
          <a:bodyPr wrap="none" rtlCol="0">
            <a:spAutoFit/>
          </a:bodyPr>
          <a:lstStyle/>
          <a:p>
            <a:r>
              <a:rPr lang="fr-FR" dirty="0" err="1" smtClean="0"/>
              <a:t>Rq</a:t>
            </a:r>
            <a:r>
              <a:rPr lang="fr-FR" dirty="0" smtClean="0"/>
              <a:t>: chaque CPU </a:t>
            </a:r>
            <a:r>
              <a:rPr lang="fr-FR" dirty="0" err="1" smtClean="0"/>
              <a:t>intel</a:t>
            </a:r>
            <a:r>
              <a:rPr lang="fr-FR" dirty="0" smtClean="0"/>
              <a:t> a 9 générations </a:t>
            </a:r>
            <a:endParaRPr lang="fr-FR" dirty="0"/>
          </a:p>
        </p:txBody>
      </p:sp>
    </p:spTree>
    <p:extLst>
      <p:ext uri="{BB962C8B-B14F-4D97-AF65-F5344CB8AC3E}">
        <p14:creationId xmlns:p14="http://schemas.microsoft.com/office/powerpoint/2010/main" xmlns="" val="111837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8451062" cy="3155289"/>
          </a:xfrm>
        </p:spPr>
        <p:txBody>
          <a:bodyPr>
            <a:noAutofit/>
          </a:bodyPr>
          <a:lstStyle/>
          <a:p>
            <a:pPr algn="just"/>
            <a:r>
              <a:rPr lang="fr-FR" sz="2800" b="1" dirty="0" smtClean="0">
                <a:solidFill>
                  <a:schemeClr val="tx1"/>
                </a:solidFill>
              </a:rPr>
              <a:t>Mémoire centrale RAM :</a:t>
            </a:r>
            <a:endParaRPr lang="fr-FR" sz="2800" dirty="0" smtClean="0">
              <a:solidFill>
                <a:schemeClr val="tx1"/>
              </a:solidFill>
            </a:endParaRPr>
          </a:p>
          <a:p>
            <a:pPr algn="just"/>
            <a:r>
              <a:rPr lang="fr-FR" sz="2800" dirty="0" smtClean="0">
                <a:solidFill>
                  <a:schemeClr val="tx1"/>
                </a:solidFill>
              </a:rPr>
              <a:t>La mémoire se présente sous forme de composants électroniques ayant la capacité de retenir et restituer des informations d’une façon temporaire (volatile),</a:t>
            </a:r>
            <a:endParaRPr lang="fr-FR" sz="2800" dirty="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RAM </a:t>
            </a:r>
            <a:endParaRPr lang="fr-FR" sz="3200" dirty="0" smtClean="0"/>
          </a:p>
          <a:p>
            <a:pPr algn="ctr"/>
            <a:endParaRPr lang="fr-FR" sz="3200" dirty="0" smtClean="0"/>
          </a:p>
        </p:txBody>
      </p:sp>
      <p:sp>
        <p:nvSpPr>
          <p:cNvPr id="5" name="ZoneTexte 4"/>
          <p:cNvSpPr txBox="1"/>
          <p:nvPr/>
        </p:nvSpPr>
        <p:spPr>
          <a:xfrm>
            <a:off x="928662" y="5072074"/>
            <a:ext cx="8014013" cy="1200329"/>
          </a:xfrm>
          <a:prstGeom prst="rect">
            <a:avLst/>
          </a:prstGeom>
          <a:noFill/>
        </p:spPr>
        <p:txBody>
          <a:bodyPr wrap="square" rtlCol="0">
            <a:spAutoFit/>
          </a:bodyPr>
          <a:lstStyle/>
          <a:p>
            <a:pPr algn="r"/>
            <a:r>
              <a:rPr lang="ar-DZ" sz="2400" b="1" dirty="0" smtClean="0"/>
              <a:t>الذاكرة العشوائية :</a:t>
            </a:r>
            <a:r>
              <a:rPr lang="ar-DZ" sz="2400" dirty="0" smtClean="0"/>
              <a:t/>
            </a:r>
            <a:br>
              <a:rPr lang="ar-DZ" sz="2400" dirty="0" smtClean="0"/>
            </a:br>
            <a:r>
              <a:rPr lang="ar-DZ" sz="2400" dirty="0" smtClean="0"/>
              <a:t>تكون الذاكرة في شكل مكونات إلكترونية لديها القدرة على الاحتفاظ بالمعلومات واستعادتها بطريقة </a:t>
            </a:r>
            <a:r>
              <a:rPr lang="ar-DZ" sz="2400" dirty="0" smtClean="0"/>
              <a:t>مؤقتة.</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071810"/>
            <a:ext cx="7430363" cy="1437310"/>
          </a:xfrm>
        </p:spPr>
        <p:txBody>
          <a:bodyPr>
            <a:noAutofit/>
          </a:bodyPr>
          <a:lstStyle/>
          <a:p>
            <a:pPr algn="just"/>
            <a:r>
              <a:rPr lang="fr-FR" sz="2800" b="1" dirty="0" smtClean="0">
                <a:solidFill>
                  <a:schemeClr val="tx1"/>
                </a:solidFill>
              </a:rPr>
              <a:t>Les Types  RAM </a:t>
            </a:r>
            <a:r>
              <a:rPr lang="fr-FR" sz="2800" b="1" dirty="0" smtClean="0">
                <a:solidFill>
                  <a:schemeClr val="tx1"/>
                </a:solidFill>
              </a:rPr>
              <a:t>:</a:t>
            </a:r>
            <a:r>
              <a:rPr lang="ar-DZ" sz="2800" b="1" dirty="0" smtClean="0">
                <a:solidFill>
                  <a:schemeClr val="tx1"/>
                </a:solidFill>
              </a:rPr>
              <a:t> </a:t>
            </a:r>
            <a:r>
              <a:rPr lang="ar-DZ" sz="2400" b="1" dirty="0" err="1" smtClean="0">
                <a:solidFill>
                  <a:schemeClr val="tx1"/>
                </a:solidFill>
              </a:rPr>
              <a:t>انواع</a:t>
            </a:r>
            <a:r>
              <a:rPr lang="ar-DZ" sz="2400" b="1" dirty="0" smtClean="0">
                <a:solidFill>
                  <a:schemeClr val="tx1"/>
                </a:solidFill>
              </a:rPr>
              <a:t>  الذاكرة العشوائية    </a:t>
            </a:r>
            <a:endParaRPr lang="fr-FR" sz="2800" b="1" dirty="0" smtClean="0">
              <a:solidFill>
                <a:schemeClr val="tx1"/>
              </a:solidFill>
            </a:endParaRPr>
          </a:p>
          <a:p>
            <a:pPr algn="just"/>
            <a:r>
              <a:rPr lang="fr-FR" sz="2800" b="1" dirty="0">
                <a:solidFill>
                  <a:schemeClr val="tx1"/>
                </a:solidFill>
              </a:rPr>
              <a:t> </a:t>
            </a:r>
            <a:r>
              <a:rPr lang="fr-FR" sz="2800" b="1" dirty="0" smtClean="0">
                <a:solidFill>
                  <a:schemeClr val="tx1"/>
                </a:solidFill>
              </a:rPr>
              <a:t> </a:t>
            </a:r>
            <a:r>
              <a:rPr lang="fr-FR" sz="2800" dirty="0" smtClean="0">
                <a:solidFill>
                  <a:schemeClr val="tx1"/>
                </a:solidFill>
              </a:rPr>
              <a:t>-DDR</a:t>
            </a:r>
          </a:p>
          <a:p>
            <a:pPr algn="just"/>
            <a:r>
              <a:rPr lang="fr-FR" sz="2800" dirty="0" smtClean="0">
                <a:solidFill>
                  <a:schemeClr val="tx1"/>
                </a:solidFill>
              </a:rPr>
              <a:t>  -DDR2</a:t>
            </a:r>
          </a:p>
          <a:p>
            <a:pPr algn="just"/>
            <a:r>
              <a:rPr lang="fr-FR" sz="2800" dirty="0">
                <a:solidFill>
                  <a:schemeClr val="tx1"/>
                </a:solidFill>
              </a:rPr>
              <a:t> </a:t>
            </a:r>
            <a:r>
              <a:rPr lang="fr-FR" sz="2800" dirty="0" smtClean="0">
                <a:solidFill>
                  <a:schemeClr val="tx1"/>
                </a:solidFill>
              </a:rPr>
              <a:t> -DDR3           </a:t>
            </a:r>
          </a:p>
          <a:p>
            <a:pPr algn="just"/>
            <a:r>
              <a:rPr lang="fr-FR" sz="2800" dirty="0">
                <a:solidFill>
                  <a:schemeClr val="tx1"/>
                </a:solidFill>
              </a:rPr>
              <a:t> </a:t>
            </a:r>
            <a:r>
              <a:rPr lang="fr-FR" sz="2800" dirty="0" smtClean="0">
                <a:solidFill>
                  <a:schemeClr val="tx1"/>
                </a:solidFill>
              </a:rPr>
              <a:t> -DDR4 </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RAM</a:t>
            </a:r>
            <a:endParaRPr lang="fr-FR" sz="3200" dirty="0" smtClean="0"/>
          </a:p>
          <a:p>
            <a:pPr algn="ctr"/>
            <a:endParaRPr lang="fr-FR" sz="3200" dirty="0" smtClean="0"/>
          </a:p>
        </p:txBody>
      </p:sp>
      <p:grpSp>
        <p:nvGrpSpPr>
          <p:cNvPr id="7" name="Groupe 6"/>
          <p:cNvGrpSpPr/>
          <p:nvPr/>
        </p:nvGrpSpPr>
        <p:grpSpPr>
          <a:xfrm>
            <a:off x="1835696" y="4797152"/>
            <a:ext cx="3020261" cy="687037"/>
            <a:chOff x="1835696" y="4797152"/>
            <a:chExt cx="3020261" cy="687037"/>
          </a:xfrm>
        </p:grpSpPr>
        <p:sp>
          <p:nvSpPr>
            <p:cNvPr id="3" name="Accolade fermante 2"/>
            <p:cNvSpPr/>
            <p:nvPr/>
          </p:nvSpPr>
          <p:spPr>
            <a:xfrm>
              <a:off x="1835696" y="4797152"/>
              <a:ext cx="659504" cy="6870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55776" y="4956004"/>
              <a:ext cx="2300181" cy="369332"/>
            </a:xfrm>
            <a:prstGeom prst="rect">
              <a:avLst/>
            </a:prstGeom>
            <a:noFill/>
          </p:spPr>
          <p:txBody>
            <a:bodyPr wrap="none" rtlCol="0">
              <a:spAutoFit/>
            </a:bodyPr>
            <a:lstStyle/>
            <a:p>
              <a:r>
                <a:rPr lang="fr-FR" dirty="0" smtClean="0"/>
                <a:t>Disponible sur le marché </a:t>
              </a:r>
              <a:endParaRPr lang="fr-FR" dirty="0"/>
            </a:p>
          </p:txBody>
        </p:sp>
      </p:grpSp>
      <p:pic>
        <p:nvPicPr>
          <p:cNvPr id="9" name="Imag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24128" y="3140968"/>
            <a:ext cx="3240360" cy="3528392"/>
          </a:xfrm>
          <a:prstGeom prst="rect">
            <a:avLst/>
          </a:prstGeom>
        </p:spPr>
      </p:pic>
    </p:spTree>
    <p:extLst>
      <p:ext uri="{BB962C8B-B14F-4D97-AF65-F5344CB8AC3E}">
        <p14:creationId xmlns="" xmlns:p14="http://schemas.microsoft.com/office/powerpoint/2010/main" val="27322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RAM</a:t>
            </a:r>
            <a:r>
              <a:rPr lang="fr-FR" sz="3200" b="1" dirty="0" smtClean="0"/>
              <a:t> :</a:t>
            </a:r>
            <a:endParaRPr lang="fr-FR" sz="3200" dirty="0" smtClean="0"/>
          </a:p>
          <a:p>
            <a:pPr algn="ctr"/>
            <a:endParaRPr lang="fr-FR" sz="3200" dirty="0" smtClean="0"/>
          </a:p>
        </p:txBody>
      </p:sp>
      <p:sp>
        <p:nvSpPr>
          <p:cNvPr id="4" name="Sous-titre 3"/>
          <p:cNvSpPr>
            <a:spLocks noGrp="1"/>
          </p:cNvSpPr>
          <p:nvPr>
            <p:ph type="subTitle" idx="1"/>
          </p:nvPr>
        </p:nvSpPr>
        <p:spPr>
          <a:xfrm>
            <a:off x="-21704" y="3182294"/>
            <a:ext cx="8951422" cy="660648"/>
          </a:xfrm>
        </p:spPr>
        <p:txBody>
          <a:bodyPr>
            <a:normAutofit fontScale="85000" lnSpcReduction="10000"/>
          </a:bodyPr>
          <a:lstStyle/>
          <a:p>
            <a:pPr algn="l"/>
            <a:r>
              <a:rPr lang="fr-FR" sz="3600" b="1" dirty="0" smtClean="0">
                <a:solidFill>
                  <a:schemeClr val="tx1"/>
                </a:solidFill>
              </a:rPr>
              <a:t>La différence </a:t>
            </a:r>
            <a:r>
              <a:rPr lang="fr-FR" sz="3600" b="1" dirty="0" smtClean="0">
                <a:solidFill>
                  <a:schemeClr val="tx1"/>
                </a:solidFill>
              </a:rPr>
              <a:t>entre</a:t>
            </a:r>
            <a:r>
              <a:rPr lang="ar-DZ" sz="3600" b="1" dirty="0" smtClean="0">
                <a:solidFill>
                  <a:schemeClr val="tx1"/>
                </a:solidFill>
              </a:rPr>
              <a:t> </a:t>
            </a:r>
            <a:r>
              <a:rPr lang="fr-FR" sz="3600" b="1" dirty="0" smtClean="0">
                <a:solidFill>
                  <a:schemeClr val="tx1"/>
                </a:solidFill>
              </a:rPr>
              <a:t>RAM:</a:t>
            </a:r>
            <a:r>
              <a:rPr lang="ar-DZ" sz="3400" b="1" dirty="0" smtClean="0">
                <a:solidFill>
                  <a:schemeClr val="tx1"/>
                </a:solidFill>
              </a:rPr>
              <a:t> </a:t>
            </a:r>
            <a:r>
              <a:rPr lang="ar-DZ" sz="2400" b="1" dirty="0" smtClean="0">
                <a:solidFill>
                  <a:schemeClr val="tx1"/>
                </a:solidFill>
              </a:rPr>
              <a:t>فرق بين </a:t>
            </a:r>
            <a:r>
              <a:rPr lang="ar-DZ" sz="2400" b="1" dirty="0" err="1" smtClean="0">
                <a:solidFill>
                  <a:schemeClr val="tx1"/>
                </a:solidFill>
              </a:rPr>
              <a:t>انواع</a:t>
            </a:r>
            <a:r>
              <a:rPr lang="ar-DZ" sz="2400" b="1" dirty="0" smtClean="0">
                <a:solidFill>
                  <a:schemeClr val="tx1"/>
                </a:solidFill>
              </a:rPr>
              <a:t> الذاكرة العشوائية</a:t>
            </a:r>
            <a:r>
              <a:rPr lang="ar-DZ" sz="3600" b="1" dirty="0" smtClean="0">
                <a:solidFill>
                  <a:schemeClr val="tx1"/>
                </a:solidFill>
              </a:rPr>
              <a:t> :            </a:t>
            </a:r>
            <a:endParaRPr lang="fr-FR" sz="3600" b="1" dirty="0">
              <a:solidFill>
                <a:schemeClr val="tx1"/>
              </a:solidFill>
            </a:endParaRPr>
          </a:p>
        </p:txBody>
      </p:sp>
      <p:cxnSp>
        <p:nvCxnSpPr>
          <p:cNvPr id="10" name="Connecteur droit 9"/>
          <p:cNvCxnSpPr/>
          <p:nvPr/>
        </p:nvCxnSpPr>
        <p:spPr>
          <a:xfrm>
            <a:off x="5220072" y="4195510"/>
            <a:ext cx="0" cy="2088232"/>
          </a:xfrm>
          <a:prstGeom prst="line">
            <a:avLst/>
          </a:prstGeom>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2627784" y="3964677"/>
            <a:ext cx="970137" cy="461665"/>
          </a:xfrm>
          <a:prstGeom prst="rect">
            <a:avLst/>
          </a:prstGeom>
          <a:noFill/>
        </p:spPr>
        <p:txBody>
          <a:bodyPr wrap="none" rtlCol="0">
            <a:spAutoFit/>
          </a:bodyPr>
          <a:lstStyle/>
          <a:p>
            <a:r>
              <a:rPr lang="fr-FR" sz="2400" b="1" u="sng" dirty="0" smtClean="0"/>
              <a:t>DDR3</a:t>
            </a:r>
            <a:endParaRPr lang="fr-FR" sz="2400" b="1" u="sng" dirty="0"/>
          </a:p>
        </p:txBody>
      </p:sp>
      <p:sp>
        <p:nvSpPr>
          <p:cNvPr id="17" name="ZoneTexte 16"/>
          <p:cNvSpPr txBox="1"/>
          <p:nvPr/>
        </p:nvSpPr>
        <p:spPr>
          <a:xfrm>
            <a:off x="5868144" y="3931594"/>
            <a:ext cx="970137" cy="461665"/>
          </a:xfrm>
          <a:prstGeom prst="rect">
            <a:avLst/>
          </a:prstGeom>
          <a:noFill/>
        </p:spPr>
        <p:txBody>
          <a:bodyPr wrap="none" rtlCol="0">
            <a:spAutoFit/>
          </a:bodyPr>
          <a:lstStyle/>
          <a:p>
            <a:r>
              <a:rPr lang="fr-FR" sz="2400" b="1" u="sng" dirty="0" smtClean="0"/>
              <a:t>DDR4</a:t>
            </a:r>
            <a:endParaRPr lang="fr-FR" sz="2400" b="1" u="sng" dirty="0"/>
          </a:p>
        </p:txBody>
      </p:sp>
      <p:grpSp>
        <p:nvGrpSpPr>
          <p:cNvPr id="48" name="Groupe 47"/>
          <p:cNvGrpSpPr/>
          <p:nvPr/>
        </p:nvGrpSpPr>
        <p:grpSpPr>
          <a:xfrm>
            <a:off x="165111" y="4641207"/>
            <a:ext cx="7529059" cy="504665"/>
            <a:chOff x="165111" y="4641207"/>
            <a:chExt cx="7529059" cy="504665"/>
          </a:xfrm>
        </p:grpSpPr>
        <p:sp>
          <p:nvSpPr>
            <p:cNvPr id="18" name="ZoneTexte 17"/>
            <p:cNvSpPr txBox="1"/>
            <p:nvPr/>
          </p:nvSpPr>
          <p:spPr>
            <a:xfrm>
              <a:off x="165111" y="4641207"/>
              <a:ext cx="1143005" cy="369332"/>
            </a:xfrm>
            <a:prstGeom prst="rect">
              <a:avLst/>
            </a:prstGeom>
            <a:noFill/>
          </p:spPr>
          <p:txBody>
            <a:bodyPr wrap="none" rtlCol="0">
              <a:spAutoFit/>
            </a:bodyPr>
            <a:lstStyle/>
            <a:p>
              <a:r>
                <a:rPr lang="fr-FR" b="1" u="sng" dirty="0" smtClean="0"/>
                <a:t>Capacité :</a:t>
              </a:r>
              <a:endParaRPr lang="fr-FR" b="1" u="sng" dirty="0"/>
            </a:p>
          </p:txBody>
        </p:sp>
        <p:grpSp>
          <p:nvGrpSpPr>
            <p:cNvPr id="47" name="Groupe 46"/>
            <p:cNvGrpSpPr/>
            <p:nvPr/>
          </p:nvGrpSpPr>
          <p:grpSpPr>
            <a:xfrm>
              <a:off x="2627784" y="4674797"/>
              <a:ext cx="5066386" cy="471075"/>
              <a:chOff x="2627784" y="4674797"/>
              <a:chExt cx="5066386" cy="471075"/>
            </a:xfrm>
          </p:grpSpPr>
          <p:sp>
            <p:nvSpPr>
              <p:cNvPr id="19" name="ZoneTexte 18"/>
              <p:cNvSpPr txBox="1"/>
              <p:nvPr/>
            </p:nvSpPr>
            <p:spPr>
              <a:xfrm>
                <a:off x="2627784" y="4674797"/>
                <a:ext cx="278425" cy="461665"/>
              </a:xfrm>
              <a:prstGeom prst="rect">
                <a:avLst/>
              </a:prstGeom>
              <a:noFill/>
            </p:spPr>
            <p:txBody>
              <a:bodyPr wrap="square" rtlCol="0">
                <a:spAutoFit/>
              </a:bodyPr>
              <a:lstStyle/>
              <a:p>
                <a:r>
                  <a:rPr lang="fr-FR" sz="2400" dirty="0" smtClean="0"/>
                  <a:t>1</a:t>
                </a:r>
                <a:endParaRPr lang="fr-FR" sz="2400" dirty="0"/>
              </a:p>
            </p:txBody>
          </p:sp>
          <p:cxnSp>
            <p:nvCxnSpPr>
              <p:cNvPr id="21" name="Connecteur droit avec flèche 20"/>
              <p:cNvCxnSpPr/>
              <p:nvPr/>
            </p:nvCxnSpPr>
            <p:spPr>
              <a:xfrm flipV="1">
                <a:off x="2906209" y="4863275"/>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ZoneTexte 25"/>
              <p:cNvSpPr txBox="1"/>
              <p:nvPr/>
            </p:nvSpPr>
            <p:spPr>
              <a:xfrm>
                <a:off x="3707904" y="4684207"/>
                <a:ext cx="668773" cy="461665"/>
              </a:xfrm>
              <a:prstGeom prst="rect">
                <a:avLst/>
              </a:prstGeom>
              <a:noFill/>
            </p:spPr>
            <p:txBody>
              <a:bodyPr wrap="none" rtlCol="0">
                <a:spAutoFit/>
              </a:bodyPr>
              <a:lstStyle/>
              <a:p>
                <a:r>
                  <a:rPr lang="fr-FR" sz="2400" dirty="0" smtClean="0"/>
                  <a:t>8Go</a:t>
                </a:r>
                <a:endParaRPr lang="fr-FR" sz="2400" dirty="0"/>
              </a:p>
            </p:txBody>
          </p:sp>
          <p:sp>
            <p:nvSpPr>
              <p:cNvPr id="27" name="ZoneTexte 26"/>
              <p:cNvSpPr txBox="1"/>
              <p:nvPr/>
            </p:nvSpPr>
            <p:spPr>
              <a:xfrm>
                <a:off x="5724128" y="4674797"/>
                <a:ext cx="325730" cy="461665"/>
              </a:xfrm>
              <a:prstGeom prst="rect">
                <a:avLst/>
              </a:prstGeom>
              <a:noFill/>
            </p:spPr>
            <p:txBody>
              <a:bodyPr wrap="none" rtlCol="0">
                <a:spAutoFit/>
              </a:bodyPr>
              <a:lstStyle/>
              <a:p>
                <a:r>
                  <a:rPr lang="fr-FR" sz="2400" dirty="0" smtClean="0"/>
                  <a:t>2</a:t>
                </a:r>
                <a:endParaRPr lang="fr-FR" dirty="0"/>
              </a:p>
            </p:txBody>
          </p:sp>
          <p:cxnSp>
            <p:nvCxnSpPr>
              <p:cNvPr id="28" name="Connecteur droit avec flèche 27"/>
              <p:cNvCxnSpPr/>
              <p:nvPr/>
            </p:nvCxnSpPr>
            <p:spPr>
              <a:xfrm flipV="1">
                <a:off x="6014592" y="4867007"/>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ZoneTexte 28"/>
              <p:cNvSpPr txBox="1"/>
              <p:nvPr/>
            </p:nvSpPr>
            <p:spPr>
              <a:xfrm>
                <a:off x="6838281" y="4684207"/>
                <a:ext cx="855889" cy="461665"/>
              </a:xfrm>
              <a:prstGeom prst="rect">
                <a:avLst/>
              </a:prstGeom>
              <a:noFill/>
            </p:spPr>
            <p:txBody>
              <a:bodyPr wrap="square" rtlCol="0">
                <a:spAutoFit/>
              </a:bodyPr>
              <a:lstStyle/>
              <a:p>
                <a:r>
                  <a:rPr lang="fr-FR" sz="2400" dirty="0" smtClean="0"/>
                  <a:t>32Go</a:t>
                </a:r>
                <a:endParaRPr lang="fr-FR" sz="2400" dirty="0"/>
              </a:p>
            </p:txBody>
          </p:sp>
        </p:grpSp>
      </p:grpSp>
      <p:grpSp>
        <p:nvGrpSpPr>
          <p:cNvPr id="49" name="Groupe 48"/>
          <p:cNvGrpSpPr/>
          <p:nvPr/>
        </p:nvGrpSpPr>
        <p:grpSpPr>
          <a:xfrm>
            <a:off x="184421" y="5117122"/>
            <a:ext cx="8420027" cy="481410"/>
            <a:chOff x="184421" y="5117122"/>
            <a:chExt cx="8420027" cy="481410"/>
          </a:xfrm>
        </p:grpSpPr>
        <p:sp>
          <p:nvSpPr>
            <p:cNvPr id="30" name="ZoneTexte 29"/>
            <p:cNvSpPr txBox="1"/>
            <p:nvPr/>
          </p:nvSpPr>
          <p:spPr>
            <a:xfrm>
              <a:off x="184421" y="5117122"/>
              <a:ext cx="1443985" cy="400110"/>
            </a:xfrm>
            <a:prstGeom prst="rect">
              <a:avLst/>
            </a:prstGeom>
            <a:noFill/>
          </p:spPr>
          <p:txBody>
            <a:bodyPr wrap="none" rtlCol="0">
              <a:spAutoFit/>
            </a:bodyPr>
            <a:lstStyle/>
            <a:p>
              <a:r>
                <a:rPr lang="fr-FR" sz="2000" b="1" u="sng" dirty="0" smtClean="0"/>
                <a:t>Fréquence: </a:t>
              </a:r>
              <a:endParaRPr lang="fr-FR" sz="2000" b="1" u="sng" dirty="0"/>
            </a:p>
          </p:txBody>
        </p:sp>
        <p:sp>
          <p:nvSpPr>
            <p:cNvPr id="31" name="ZoneTexte 30"/>
            <p:cNvSpPr txBox="1"/>
            <p:nvPr/>
          </p:nvSpPr>
          <p:spPr>
            <a:xfrm>
              <a:off x="1628406" y="5157192"/>
              <a:ext cx="1431426" cy="400110"/>
            </a:xfrm>
            <a:prstGeom prst="rect">
              <a:avLst/>
            </a:prstGeom>
            <a:noFill/>
          </p:spPr>
          <p:txBody>
            <a:bodyPr wrap="square" rtlCol="0">
              <a:spAutoFit/>
            </a:bodyPr>
            <a:lstStyle/>
            <a:p>
              <a:r>
                <a:rPr lang="fr-FR" sz="2000" dirty="0" smtClean="0"/>
                <a:t>PC :      1066</a:t>
              </a:r>
              <a:endParaRPr lang="fr-FR" sz="2000" dirty="0"/>
            </a:p>
          </p:txBody>
        </p:sp>
        <p:cxnSp>
          <p:nvCxnSpPr>
            <p:cNvPr id="32" name="Connecteur droit avec flèche 31"/>
            <p:cNvCxnSpPr/>
            <p:nvPr/>
          </p:nvCxnSpPr>
          <p:spPr>
            <a:xfrm flipV="1">
              <a:off x="3112852"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ZoneTexte 32"/>
            <p:cNvSpPr txBox="1"/>
            <p:nvPr/>
          </p:nvSpPr>
          <p:spPr>
            <a:xfrm>
              <a:off x="3804564" y="5157192"/>
              <a:ext cx="1312916" cy="400110"/>
            </a:xfrm>
            <a:prstGeom prst="rect">
              <a:avLst/>
            </a:prstGeom>
            <a:noFill/>
          </p:spPr>
          <p:txBody>
            <a:bodyPr wrap="square" rtlCol="0">
              <a:spAutoFit/>
            </a:bodyPr>
            <a:lstStyle/>
            <a:p>
              <a:r>
                <a:rPr lang="fr-FR" sz="2000" dirty="0" smtClean="0"/>
                <a:t>3200 MHz</a:t>
              </a:r>
              <a:endParaRPr lang="fr-FR" sz="2000" dirty="0"/>
            </a:p>
          </p:txBody>
        </p:sp>
        <p:sp>
          <p:nvSpPr>
            <p:cNvPr id="34" name="ZoneTexte 33"/>
            <p:cNvSpPr txBox="1"/>
            <p:nvPr/>
          </p:nvSpPr>
          <p:spPr>
            <a:xfrm>
              <a:off x="5702262" y="5157192"/>
              <a:ext cx="607859" cy="369332"/>
            </a:xfrm>
            <a:prstGeom prst="rect">
              <a:avLst/>
            </a:prstGeom>
            <a:noFill/>
          </p:spPr>
          <p:txBody>
            <a:bodyPr wrap="none" rtlCol="0">
              <a:spAutoFit/>
            </a:bodyPr>
            <a:lstStyle/>
            <a:p>
              <a:r>
                <a:rPr lang="fr-FR" dirty="0" smtClean="0"/>
                <a:t>2133</a:t>
              </a:r>
              <a:endParaRPr lang="fr-FR" dirty="0"/>
            </a:p>
          </p:txBody>
        </p:sp>
        <p:cxnSp>
          <p:nvCxnSpPr>
            <p:cNvPr id="35" name="Connecteur droit avec flèche 34"/>
            <p:cNvCxnSpPr/>
            <p:nvPr/>
          </p:nvCxnSpPr>
          <p:spPr>
            <a:xfrm flipV="1">
              <a:off x="6446370" y="5373216"/>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6" name="ZoneTexte 35"/>
            <p:cNvSpPr txBox="1"/>
            <p:nvPr/>
          </p:nvSpPr>
          <p:spPr>
            <a:xfrm>
              <a:off x="7359954" y="5229200"/>
              <a:ext cx="1244494" cy="369332"/>
            </a:xfrm>
            <a:prstGeom prst="rect">
              <a:avLst/>
            </a:prstGeom>
            <a:noFill/>
          </p:spPr>
          <p:txBody>
            <a:bodyPr wrap="square" rtlCol="0">
              <a:spAutoFit/>
            </a:bodyPr>
            <a:lstStyle/>
            <a:p>
              <a:r>
                <a:rPr lang="fr-FR" dirty="0" smtClean="0"/>
                <a:t>4200 MHz</a:t>
              </a:r>
              <a:endParaRPr lang="fr-FR" dirty="0"/>
            </a:p>
          </p:txBody>
        </p:sp>
      </p:grpSp>
      <p:grpSp>
        <p:nvGrpSpPr>
          <p:cNvPr id="50" name="Groupe 49"/>
          <p:cNvGrpSpPr/>
          <p:nvPr/>
        </p:nvGrpSpPr>
        <p:grpSpPr>
          <a:xfrm>
            <a:off x="1475656" y="5517232"/>
            <a:ext cx="7004438" cy="513348"/>
            <a:chOff x="1475656" y="5517232"/>
            <a:chExt cx="7004438" cy="513348"/>
          </a:xfrm>
        </p:grpSpPr>
        <p:sp>
          <p:nvSpPr>
            <p:cNvPr id="37" name="ZoneTexte 36"/>
            <p:cNvSpPr txBox="1"/>
            <p:nvPr/>
          </p:nvSpPr>
          <p:spPr>
            <a:xfrm>
              <a:off x="1475656" y="5517232"/>
              <a:ext cx="979019" cy="369332"/>
            </a:xfrm>
            <a:prstGeom prst="rect">
              <a:avLst/>
            </a:prstGeom>
            <a:noFill/>
          </p:spPr>
          <p:txBody>
            <a:bodyPr wrap="square" rtlCol="0">
              <a:spAutoFit/>
            </a:bodyPr>
            <a:lstStyle/>
            <a:p>
              <a:r>
                <a:rPr lang="fr-FR" dirty="0" err="1" smtClean="0"/>
                <a:t>Laptop</a:t>
              </a:r>
              <a:r>
                <a:rPr lang="fr-FR" dirty="0" smtClean="0"/>
                <a:t>:</a:t>
              </a:r>
              <a:endParaRPr lang="fr-FR" dirty="0"/>
            </a:p>
          </p:txBody>
        </p:sp>
        <p:sp>
          <p:nvSpPr>
            <p:cNvPr id="38" name="ZoneTexte 37"/>
            <p:cNvSpPr txBox="1"/>
            <p:nvPr/>
          </p:nvSpPr>
          <p:spPr>
            <a:xfrm>
              <a:off x="2397147" y="5589240"/>
              <a:ext cx="739698" cy="369332"/>
            </a:xfrm>
            <a:prstGeom prst="rect">
              <a:avLst/>
            </a:prstGeom>
            <a:noFill/>
          </p:spPr>
          <p:txBody>
            <a:bodyPr wrap="square" rtlCol="0">
              <a:spAutoFit/>
            </a:bodyPr>
            <a:lstStyle/>
            <a:p>
              <a:r>
                <a:rPr lang="fr-FR" dirty="0" smtClean="0"/>
                <a:t>1066</a:t>
              </a:r>
              <a:endParaRPr lang="fr-FR" dirty="0"/>
            </a:p>
          </p:txBody>
        </p:sp>
        <p:cxnSp>
          <p:nvCxnSpPr>
            <p:cNvPr id="39" name="Connecteur droit avec flèche 38"/>
            <p:cNvCxnSpPr/>
            <p:nvPr/>
          </p:nvCxnSpPr>
          <p:spPr>
            <a:xfrm flipV="1">
              <a:off x="3144613" y="5805264"/>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ZoneTexte 39"/>
            <p:cNvSpPr txBox="1"/>
            <p:nvPr/>
          </p:nvSpPr>
          <p:spPr>
            <a:xfrm>
              <a:off x="3946431" y="5651956"/>
              <a:ext cx="1075936" cy="369332"/>
            </a:xfrm>
            <a:prstGeom prst="rect">
              <a:avLst/>
            </a:prstGeom>
            <a:noFill/>
          </p:spPr>
          <p:txBody>
            <a:bodyPr wrap="none" rtlCol="0">
              <a:spAutoFit/>
            </a:bodyPr>
            <a:lstStyle/>
            <a:p>
              <a:r>
                <a:rPr lang="fr-FR" dirty="0" smtClean="0"/>
                <a:t>1600 MHz</a:t>
              </a:r>
              <a:endParaRPr lang="fr-FR" dirty="0"/>
            </a:p>
          </p:txBody>
        </p:sp>
        <p:sp>
          <p:nvSpPr>
            <p:cNvPr id="41" name="ZoneTexte 40"/>
            <p:cNvSpPr txBox="1"/>
            <p:nvPr/>
          </p:nvSpPr>
          <p:spPr>
            <a:xfrm>
              <a:off x="5754100" y="5661248"/>
              <a:ext cx="607859" cy="369332"/>
            </a:xfrm>
            <a:prstGeom prst="rect">
              <a:avLst/>
            </a:prstGeom>
            <a:noFill/>
          </p:spPr>
          <p:txBody>
            <a:bodyPr wrap="none" rtlCol="0">
              <a:spAutoFit/>
            </a:bodyPr>
            <a:lstStyle/>
            <a:p>
              <a:r>
                <a:rPr lang="fr-FR" dirty="0" smtClean="0"/>
                <a:t>2133</a:t>
              </a:r>
              <a:endParaRPr lang="fr-FR" dirty="0"/>
            </a:p>
          </p:txBody>
        </p:sp>
        <p:cxnSp>
          <p:nvCxnSpPr>
            <p:cNvPr id="42" name="Connecteur droit avec flèche 41"/>
            <p:cNvCxnSpPr/>
            <p:nvPr/>
          </p:nvCxnSpPr>
          <p:spPr>
            <a:xfrm flipV="1">
              <a:off x="6492425" y="5877272"/>
              <a:ext cx="691712" cy="18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ZoneTexte 42"/>
            <p:cNvSpPr txBox="1"/>
            <p:nvPr/>
          </p:nvSpPr>
          <p:spPr>
            <a:xfrm>
              <a:off x="7404158" y="5661248"/>
              <a:ext cx="1075936" cy="369332"/>
            </a:xfrm>
            <a:prstGeom prst="rect">
              <a:avLst/>
            </a:prstGeom>
            <a:noFill/>
          </p:spPr>
          <p:txBody>
            <a:bodyPr wrap="none" rtlCol="0">
              <a:spAutoFit/>
            </a:bodyPr>
            <a:lstStyle/>
            <a:p>
              <a:r>
                <a:rPr lang="fr-FR" dirty="0" smtClean="0"/>
                <a:t>2400 MHz</a:t>
              </a:r>
              <a:endParaRPr lang="fr-FR" dirty="0"/>
            </a:p>
          </p:txBody>
        </p:sp>
      </p:grpSp>
      <p:grpSp>
        <p:nvGrpSpPr>
          <p:cNvPr id="51" name="Groupe 50"/>
          <p:cNvGrpSpPr/>
          <p:nvPr/>
        </p:nvGrpSpPr>
        <p:grpSpPr>
          <a:xfrm>
            <a:off x="320808" y="6140558"/>
            <a:ext cx="6735543" cy="400110"/>
            <a:chOff x="320808" y="6140558"/>
            <a:chExt cx="6735543" cy="400110"/>
          </a:xfrm>
        </p:grpSpPr>
        <p:sp>
          <p:nvSpPr>
            <p:cNvPr id="45" name="ZoneTexte 44"/>
            <p:cNvSpPr txBox="1"/>
            <p:nvPr/>
          </p:nvSpPr>
          <p:spPr>
            <a:xfrm>
              <a:off x="320808" y="6140558"/>
              <a:ext cx="2901692" cy="400110"/>
            </a:xfrm>
            <a:prstGeom prst="rect">
              <a:avLst/>
            </a:prstGeom>
            <a:noFill/>
          </p:spPr>
          <p:txBody>
            <a:bodyPr wrap="none" rtlCol="0">
              <a:spAutoFit/>
            </a:bodyPr>
            <a:lstStyle/>
            <a:p>
              <a:r>
                <a:rPr lang="fr-FR" sz="2000" b="1" u="sng" dirty="0" smtClean="0"/>
                <a:t>Le Prix </a:t>
              </a:r>
              <a:r>
                <a:rPr lang="fr-FR" sz="2000" b="1" u="sng" dirty="0" err="1" smtClean="0"/>
                <a:t>exp</a:t>
              </a:r>
              <a:r>
                <a:rPr lang="fr-FR" b="1" dirty="0" smtClean="0"/>
                <a:t>:     </a:t>
              </a:r>
              <a:r>
                <a:rPr lang="fr-FR" dirty="0" smtClean="0"/>
                <a:t>4Go  4500DA</a:t>
              </a:r>
              <a:endParaRPr lang="fr-FR" dirty="0"/>
            </a:p>
          </p:txBody>
        </p:sp>
        <p:sp>
          <p:nvSpPr>
            <p:cNvPr id="46" name="ZoneTexte 45"/>
            <p:cNvSpPr txBox="1"/>
            <p:nvPr/>
          </p:nvSpPr>
          <p:spPr>
            <a:xfrm>
              <a:off x="5702262" y="6140558"/>
              <a:ext cx="1354089" cy="369332"/>
            </a:xfrm>
            <a:prstGeom prst="rect">
              <a:avLst/>
            </a:prstGeom>
            <a:noFill/>
          </p:spPr>
          <p:txBody>
            <a:bodyPr wrap="none" rtlCol="0">
              <a:spAutoFit/>
            </a:bodyPr>
            <a:lstStyle/>
            <a:p>
              <a:r>
                <a:rPr lang="fr-FR" dirty="0" smtClean="0"/>
                <a:t>4Go  5000DA</a:t>
              </a:r>
              <a:endParaRPr lang="fr-FR" dirty="0"/>
            </a:p>
          </p:txBody>
        </p:sp>
      </p:grpSp>
    </p:spTree>
    <p:extLst>
      <p:ext uri="{BB962C8B-B14F-4D97-AF65-F5344CB8AC3E}">
        <p14:creationId xmlns="" xmlns:p14="http://schemas.microsoft.com/office/powerpoint/2010/main" val="42889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143148"/>
            <a:ext cx="7772400" cy="4572000"/>
          </a:xfrm>
        </p:spPr>
        <p:txBody>
          <a:bodyPr>
            <a:normAutofit/>
          </a:bodyPr>
          <a:lstStyle/>
          <a:p>
            <a:pPr>
              <a:buFont typeface="Wingdings" pitchFamily="2" charset="2"/>
              <a:buChar char="ü"/>
            </a:pPr>
            <a:r>
              <a:rPr lang="en-US" sz="4000" i="1" dirty="0" smtClean="0"/>
              <a:t> </a:t>
            </a:r>
            <a:r>
              <a:rPr lang="en-US" sz="4000" i="1" dirty="0" smtClean="0"/>
              <a:t>definition </a:t>
            </a:r>
            <a:r>
              <a:rPr lang="en-US" sz="4000" i="1" dirty="0" smtClean="0"/>
              <a:t>de </a:t>
            </a:r>
            <a:r>
              <a:rPr lang="en-US" sz="4000" i="1" dirty="0" err="1" smtClean="0"/>
              <a:t>l’informatique</a:t>
            </a:r>
            <a:r>
              <a:rPr lang="en-US" sz="4000" i="1" dirty="0" smtClean="0"/>
              <a:t> .</a:t>
            </a:r>
            <a:endParaRPr lang="en-US" sz="4000" i="1" dirty="0" smtClean="0"/>
          </a:p>
          <a:p>
            <a:pPr>
              <a:buFont typeface="Wingdings" pitchFamily="2" charset="2"/>
              <a:buChar char="ü"/>
            </a:pPr>
            <a:r>
              <a:rPr lang="fr-FR" sz="4000" dirty="0" smtClean="0"/>
              <a:t> Le </a:t>
            </a:r>
            <a:r>
              <a:rPr lang="fr-FR" sz="4000" dirty="0" smtClean="0"/>
              <a:t>développement de l’informatique.</a:t>
            </a:r>
          </a:p>
          <a:p>
            <a:pPr>
              <a:buFont typeface="Wingdings" pitchFamily="2" charset="2"/>
              <a:buChar char="ü"/>
            </a:pPr>
            <a:r>
              <a:rPr lang="fr-FR" sz="4000" i="1" dirty="0" smtClean="0"/>
              <a:t> Le </a:t>
            </a:r>
            <a:r>
              <a:rPr lang="fr-FR" sz="4000" i="1" dirty="0" smtClean="0"/>
              <a:t>développement de l’ordinateur .</a:t>
            </a:r>
          </a:p>
          <a:p>
            <a:pPr>
              <a:buFont typeface="Wingdings" pitchFamily="2" charset="2"/>
              <a:buChar char="ü"/>
            </a:pPr>
            <a:r>
              <a:rPr lang="fr-FR" sz="4000" i="1" dirty="0" smtClean="0"/>
              <a:t> Type </a:t>
            </a:r>
            <a:r>
              <a:rPr lang="fr-FR" sz="4000" i="1" dirty="0" smtClean="0"/>
              <a:t>de l’ordinateur .</a:t>
            </a:r>
            <a:endParaRPr lang="en-US" sz="4000" i="1" dirty="0" smtClean="0"/>
          </a:p>
        </p:txBody>
      </p:sp>
      <p:sp>
        <p:nvSpPr>
          <p:cNvPr id="4" name="Espace réservé de la date 3"/>
          <p:cNvSpPr>
            <a:spLocks noGrp="1"/>
          </p:cNvSpPr>
          <p:nvPr>
            <p:ph type="dt" sz="half" idx="10"/>
          </p:nvPr>
        </p:nvSpPr>
        <p:spPr/>
        <p:txBody>
          <a:bodyPr/>
          <a:lstStyle/>
          <a:p>
            <a:endParaRPr lang="en-US" dirty="0"/>
          </a:p>
        </p:txBody>
      </p:sp>
      <p:sp>
        <p:nvSpPr>
          <p:cNvPr id="5" name="Titre 4"/>
          <p:cNvSpPr>
            <a:spLocks noGrp="1"/>
          </p:cNvSpPr>
          <p:nvPr>
            <p:ph type="title"/>
          </p:nvPr>
        </p:nvSpPr>
        <p:spPr>
          <a:solidFill>
            <a:schemeClr val="accent1"/>
          </a:solidFill>
          <a:ln>
            <a:solidFill>
              <a:srgbClr val="FFC000"/>
            </a:solidFill>
          </a:ln>
        </p:spPr>
        <p:txBody>
          <a:bodyPr/>
          <a:lstStyle/>
          <a:p>
            <a:pPr algn="ctr"/>
            <a:r>
              <a:rPr lang="fr-FR" b="1" dirty="0" smtClean="0">
                <a:solidFill>
                  <a:schemeClr val="bg1"/>
                </a:solidFill>
              </a:rPr>
              <a:t>Rappel</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b="1" dirty="0" smtClean="0">
                <a:solidFill>
                  <a:srgbClr val="FF0000"/>
                </a:solidFill>
              </a:rPr>
              <a:t>Disque dur </a:t>
            </a:r>
            <a:r>
              <a:rPr lang="fr-FR" sz="2800" b="1" dirty="0" smtClean="0">
                <a:solidFill>
                  <a:srgbClr val="FF0000"/>
                </a:solidFill>
              </a:rPr>
              <a:t>:</a:t>
            </a:r>
            <a:endParaRPr lang="fr-FR" sz="2800" b="1"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a:t>
            </a:r>
            <a:r>
              <a:rPr lang="fr-FR" sz="3200" b="1" dirty="0" smtClean="0"/>
              <a:t>(hardware) :</a:t>
            </a:r>
          </a:p>
          <a:p>
            <a:pPr algn="just"/>
            <a:r>
              <a:rPr lang="ar-DZ" sz="3200" b="1" dirty="0" smtClean="0"/>
              <a:t>            </a:t>
            </a:r>
            <a:r>
              <a:rPr lang="fr-FR" sz="3200" b="1" dirty="0" smtClean="0"/>
              <a:t>Disque dur </a:t>
            </a:r>
            <a:r>
              <a:rPr lang="ar-DZ" sz="3200" b="1" dirty="0" smtClean="0"/>
              <a:t> القرص الصلب :</a:t>
            </a:r>
            <a:endParaRPr lang="fr-FR" sz="3200" b="1" dirty="0" smtClean="0"/>
          </a:p>
          <a:p>
            <a:pPr algn="ctr"/>
            <a:endParaRPr lang="fr-FR" sz="3200" dirty="0" smtClean="0"/>
          </a:p>
        </p:txBody>
      </p:sp>
      <p:pic>
        <p:nvPicPr>
          <p:cNvPr id="7" name="Image 6" descr="Un disque dur"/>
          <p:cNvPicPr/>
          <p:nvPr/>
        </p:nvPicPr>
        <p:blipFill>
          <a:blip r:embed="rId3" cstate="print"/>
          <a:srcRect/>
          <a:stretch>
            <a:fillRect/>
          </a:stretch>
        </p:blipFill>
        <p:spPr bwMode="auto">
          <a:xfrm>
            <a:off x="2571736" y="3143248"/>
            <a:ext cx="7215238" cy="3357586"/>
          </a:xfrm>
          <a:prstGeom prst="rect">
            <a:avLst/>
          </a:prstGeom>
          <a:noFill/>
          <a:ln w="9525">
            <a:noFill/>
            <a:miter lim="800000"/>
            <a:headEnd/>
            <a:tailEnd/>
          </a:ln>
        </p:spPr>
      </p:pic>
      <p:sp>
        <p:nvSpPr>
          <p:cNvPr id="9" name="ZoneTexte 8"/>
          <p:cNvSpPr txBox="1"/>
          <p:nvPr/>
        </p:nvSpPr>
        <p:spPr>
          <a:xfrm>
            <a:off x="428596" y="3857628"/>
            <a:ext cx="2143108" cy="461665"/>
          </a:xfrm>
          <a:prstGeom prst="rect">
            <a:avLst/>
          </a:prstGeom>
          <a:noFill/>
        </p:spPr>
        <p:txBody>
          <a:bodyPr wrap="square" rtlCol="0">
            <a:spAutoFit/>
          </a:bodyPr>
          <a:lstStyle/>
          <a:p>
            <a:r>
              <a:rPr lang="ar-DZ" sz="2400" b="1" dirty="0" smtClean="0">
                <a:solidFill>
                  <a:srgbClr val="FF0000"/>
                </a:solidFill>
              </a:rPr>
              <a:t> القرص الصلب </a:t>
            </a:r>
            <a:endParaRPr lang="en-US" sz="2400" b="1" dirty="0">
              <a:solidFill>
                <a:srgbClr val="FF0000"/>
              </a:solidFill>
            </a:endParaRPr>
          </a:p>
        </p:txBody>
      </p:sp>
    </p:spTree>
    <p:extLst>
      <p:ext uri="{BB962C8B-B14F-4D97-AF65-F5344CB8AC3E}">
        <p14:creationId xmlns="" xmlns:p14="http://schemas.microsoft.com/office/powerpoint/2010/main" val="221771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2" y="3000373"/>
            <a:ext cx="8451062" cy="2143140"/>
          </a:xfrm>
        </p:spPr>
        <p:txBody>
          <a:bodyPr>
            <a:noAutofit/>
          </a:bodyPr>
          <a:lstStyle/>
          <a:p>
            <a:pPr algn="just"/>
            <a:r>
              <a:rPr lang="fr-FR" sz="2800" b="1" dirty="0" smtClean="0">
                <a:solidFill>
                  <a:schemeClr val="tx1"/>
                </a:solidFill>
              </a:rPr>
              <a:t>Disque dur :</a:t>
            </a:r>
            <a:endParaRPr lang="fr-FR" sz="2800" dirty="0" smtClean="0">
              <a:solidFill>
                <a:schemeClr val="tx1"/>
              </a:solidFill>
            </a:endParaRPr>
          </a:p>
          <a:p>
            <a:pPr algn="just"/>
            <a:r>
              <a:rPr lang="fr-FR" sz="2800" dirty="0" smtClean="0">
                <a:solidFill>
                  <a:schemeClr val="tx1"/>
                </a:solidFill>
              </a:rPr>
              <a:t>Le disque dur est l'organe du PC servant à conserver les données de manière permanente, même lorsque le PC est hors </a:t>
            </a:r>
            <a:r>
              <a:rPr lang="fr-FR" sz="2800" dirty="0" smtClean="0">
                <a:solidFill>
                  <a:schemeClr val="tx1"/>
                </a:solidFill>
              </a:rPr>
              <a:t>tension, </a:t>
            </a:r>
            <a:r>
              <a:rPr lang="fr-FR" sz="2800" dirty="0" smtClean="0">
                <a:solidFill>
                  <a:schemeClr val="tx1"/>
                </a:solidFill>
              </a:rPr>
              <a:t>sa capacité exprimée en Go.</a:t>
            </a:r>
          </a:p>
        </p:txBody>
      </p:sp>
      <p:sp>
        <p:nvSpPr>
          <p:cNvPr id="6" name="ZoneTexte 5"/>
          <p:cNvSpPr txBox="1"/>
          <p:nvPr/>
        </p:nvSpPr>
        <p:spPr>
          <a:xfrm>
            <a:off x="1181577" y="1643050"/>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Disque dur :</a:t>
            </a:r>
            <a:endParaRPr lang="fr-FR" sz="3200" dirty="0" smtClean="0"/>
          </a:p>
          <a:p>
            <a:pPr algn="ctr"/>
            <a:endParaRPr lang="fr-FR" sz="3200" dirty="0" smtClean="0"/>
          </a:p>
        </p:txBody>
      </p:sp>
      <p:sp>
        <p:nvSpPr>
          <p:cNvPr id="5" name="ZoneTexte 4"/>
          <p:cNvSpPr txBox="1"/>
          <p:nvPr/>
        </p:nvSpPr>
        <p:spPr>
          <a:xfrm>
            <a:off x="285720" y="5214950"/>
            <a:ext cx="8643998" cy="830997"/>
          </a:xfrm>
          <a:prstGeom prst="rect">
            <a:avLst/>
          </a:prstGeom>
          <a:noFill/>
        </p:spPr>
        <p:txBody>
          <a:bodyPr wrap="square" rtlCol="0">
            <a:spAutoFit/>
          </a:bodyPr>
          <a:lstStyle/>
          <a:p>
            <a:pPr algn="r" rtl="1"/>
            <a:r>
              <a:rPr lang="ar-DZ" sz="2400" dirty="0" smtClean="0"/>
              <a:t>القرص الصلب هو </a:t>
            </a:r>
            <a:r>
              <a:rPr lang="ar-DZ" sz="2400" dirty="0" smtClean="0"/>
              <a:t>عضو في </a:t>
            </a:r>
            <a:r>
              <a:rPr lang="ar-DZ" sz="2400" dirty="0" smtClean="0"/>
              <a:t>جهاز الكمبيوتر ي</a:t>
            </a:r>
            <a:r>
              <a:rPr lang="ar-DZ" sz="2400" dirty="0" smtClean="0"/>
              <a:t>ستخدم </a:t>
            </a:r>
            <a:r>
              <a:rPr lang="ar-DZ" sz="2400" dirty="0" smtClean="0"/>
              <a:t>لتخزين البيانات بشكل دائم ، حتى عندما يتم إيقاف تشغيل </a:t>
            </a:r>
            <a:r>
              <a:rPr lang="fr-FR" sz="2400" dirty="0" smtClean="0"/>
              <a:t> </a:t>
            </a:r>
            <a:r>
              <a:rPr lang="ar-DZ" sz="2400" dirty="0" smtClean="0"/>
              <a:t>الكمبيوتر، </a:t>
            </a:r>
            <a:r>
              <a:rPr lang="ar-DZ" sz="2400" dirty="0" smtClean="0"/>
              <a:t>وسعتها معبّر عنها </a:t>
            </a:r>
            <a:r>
              <a:rPr lang="ar-DZ" sz="2400" dirty="0" err="1" smtClean="0"/>
              <a:t>بـــ</a:t>
            </a:r>
            <a:r>
              <a:rPr lang="ar-DZ" sz="2400" dirty="0" smtClean="0"/>
              <a:t>:</a:t>
            </a:r>
            <a:r>
              <a:rPr lang="fr-FR" sz="2400" dirty="0" smtClean="0"/>
              <a:t>Go</a:t>
            </a:r>
            <a:r>
              <a:rPr lang="ar-DZ" sz="2400" dirty="0" smtClean="0"/>
              <a:t>(</a:t>
            </a:r>
            <a:r>
              <a:rPr lang="ar-DZ" sz="2400" dirty="0" err="1" smtClean="0"/>
              <a:t>جيقا</a:t>
            </a:r>
            <a:r>
              <a:rPr lang="ar-DZ" sz="2400" dirty="0" smtClean="0"/>
              <a:t> </a:t>
            </a:r>
            <a:r>
              <a:rPr lang="ar-DZ" sz="2400" dirty="0" err="1" smtClean="0"/>
              <a:t>أ</a:t>
            </a:r>
            <a:r>
              <a:rPr lang="ar-DZ" sz="2400" dirty="0" err="1" smtClean="0"/>
              <a:t>وكتي</a:t>
            </a:r>
            <a:r>
              <a:rPr lang="ar-DZ" sz="2400" dirty="0" smtClean="0"/>
              <a:t> ) </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063491" y="3298047"/>
            <a:ext cx="5688632" cy="563001"/>
          </a:xfrm>
        </p:spPr>
        <p:txBody>
          <a:bodyPr>
            <a:noAutofit/>
          </a:bodyPr>
          <a:lstStyle/>
          <a:p>
            <a:pPr algn="just"/>
            <a:r>
              <a:rPr lang="fr-FR" sz="2800" b="1" dirty="0" smtClean="0">
                <a:solidFill>
                  <a:schemeClr val="tx1"/>
                </a:solidFill>
              </a:rPr>
              <a:t>Les types de Disque dur :</a:t>
            </a:r>
          </a:p>
        </p:txBody>
      </p:sp>
      <p:sp>
        <p:nvSpPr>
          <p:cNvPr id="6" name="ZoneTexte 5"/>
          <p:cNvSpPr txBox="1"/>
          <p:nvPr/>
        </p:nvSpPr>
        <p:spPr>
          <a:xfrm>
            <a:off x="1158372" y="1844824"/>
            <a:ext cx="6696744" cy="1569660"/>
          </a:xfrm>
          <a:prstGeom prst="rect">
            <a:avLst/>
          </a:prstGeom>
          <a:noFill/>
        </p:spPr>
        <p:txBody>
          <a:bodyPr wrap="square" rtlCol="0">
            <a:spAutoFit/>
          </a:bodyPr>
          <a:lstStyle/>
          <a:p>
            <a:pPr algn="ctr"/>
            <a:r>
              <a:rPr lang="fr-FR" sz="3200" b="1" dirty="0" smtClean="0"/>
              <a:t>2-1-Partie Matériel (hardware) :</a:t>
            </a:r>
          </a:p>
          <a:p>
            <a:pPr algn="just"/>
            <a:r>
              <a:rPr lang="ar-DZ" sz="3200" b="1" dirty="0" smtClean="0"/>
              <a:t>                       </a:t>
            </a:r>
            <a:r>
              <a:rPr lang="fr-FR" sz="3200" b="1" dirty="0" smtClean="0"/>
              <a:t>Disque </a:t>
            </a:r>
            <a:r>
              <a:rPr lang="fr-FR" sz="3200" b="1" dirty="0" smtClean="0"/>
              <a:t>dur :</a:t>
            </a:r>
            <a:endParaRPr lang="fr-FR" sz="3200" dirty="0" smtClean="0"/>
          </a:p>
          <a:p>
            <a:pPr algn="ctr"/>
            <a:endParaRPr lang="fr-FR" sz="3200" dirty="0" smtClean="0"/>
          </a:p>
        </p:txBody>
      </p:sp>
      <p:sp>
        <p:nvSpPr>
          <p:cNvPr id="4" name="ZoneTexte 3"/>
          <p:cNvSpPr txBox="1"/>
          <p:nvPr/>
        </p:nvSpPr>
        <p:spPr>
          <a:xfrm>
            <a:off x="251520" y="3985838"/>
            <a:ext cx="2725263" cy="400110"/>
          </a:xfrm>
          <a:prstGeom prst="rect">
            <a:avLst/>
          </a:prstGeom>
          <a:noFill/>
        </p:spPr>
        <p:txBody>
          <a:bodyPr wrap="square" rtlCol="0">
            <a:spAutoFit/>
          </a:bodyPr>
          <a:lstStyle/>
          <a:p>
            <a:r>
              <a:rPr lang="fr-FR" sz="2000" dirty="0" smtClean="0"/>
              <a:t>HDD (</a:t>
            </a:r>
            <a:r>
              <a:rPr lang="fr-FR" sz="2000" dirty="0" smtClean="0">
                <a:solidFill>
                  <a:srgbClr val="FF0000"/>
                </a:solidFill>
              </a:rPr>
              <a:t>H</a:t>
            </a:r>
            <a:r>
              <a:rPr lang="fr-FR" sz="2000" dirty="0" smtClean="0"/>
              <a:t>ard </a:t>
            </a:r>
            <a:r>
              <a:rPr lang="fr-FR" sz="2000" dirty="0" err="1" smtClean="0">
                <a:solidFill>
                  <a:srgbClr val="FF0000"/>
                </a:solidFill>
              </a:rPr>
              <a:t>D</a:t>
            </a:r>
            <a:r>
              <a:rPr lang="fr-FR" sz="2000" dirty="0" err="1" smtClean="0"/>
              <a:t>isck</a:t>
            </a:r>
            <a:r>
              <a:rPr lang="fr-FR" sz="2000" dirty="0" smtClean="0"/>
              <a:t> </a:t>
            </a:r>
            <a:r>
              <a:rPr lang="fr-FR" sz="2000" dirty="0" smtClean="0">
                <a:solidFill>
                  <a:srgbClr val="FF0000"/>
                </a:solidFill>
              </a:rPr>
              <a:t>D</a:t>
            </a:r>
            <a:r>
              <a:rPr lang="fr-FR" sz="2000" dirty="0" smtClean="0"/>
              <a:t>rive)</a:t>
            </a:r>
            <a:endParaRPr lang="fr-FR" sz="2000" dirty="0"/>
          </a:p>
        </p:txBody>
      </p:sp>
      <p:sp>
        <p:nvSpPr>
          <p:cNvPr id="5" name="ZoneTexte 4"/>
          <p:cNvSpPr txBox="1"/>
          <p:nvPr/>
        </p:nvSpPr>
        <p:spPr>
          <a:xfrm>
            <a:off x="6485212" y="4072812"/>
            <a:ext cx="2272738" cy="369332"/>
          </a:xfrm>
          <a:prstGeom prst="rect">
            <a:avLst/>
          </a:prstGeom>
          <a:noFill/>
        </p:spPr>
        <p:txBody>
          <a:bodyPr wrap="none" rtlCol="0">
            <a:spAutoFit/>
          </a:bodyPr>
          <a:lstStyle/>
          <a:p>
            <a:r>
              <a:rPr lang="fr-FR" dirty="0" smtClean="0"/>
              <a:t>SSD  (</a:t>
            </a:r>
            <a:r>
              <a:rPr lang="fr-FR" dirty="0" smtClean="0">
                <a:solidFill>
                  <a:srgbClr val="FF0000"/>
                </a:solidFill>
              </a:rPr>
              <a:t>S</a:t>
            </a:r>
            <a:r>
              <a:rPr lang="fr-FR" dirty="0" smtClean="0"/>
              <a:t>olide </a:t>
            </a:r>
            <a:r>
              <a:rPr lang="fr-FR" dirty="0" smtClean="0">
                <a:solidFill>
                  <a:srgbClr val="FF0000"/>
                </a:solidFill>
              </a:rPr>
              <a:t>S</a:t>
            </a:r>
            <a:r>
              <a:rPr lang="fr-FR" dirty="0" smtClean="0"/>
              <a:t>tate </a:t>
            </a:r>
            <a:r>
              <a:rPr lang="fr-FR" dirty="0" smtClean="0">
                <a:solidFill>
                  <a:srgbClr val="FF0000"/>
                </a:solidFill>
              </a:rPr>
              <a:t>D</a:t>
            </a:r>
            <a:r>
              <a:rPr lang="fr-FR" dirty="0" smtClean="0"/>
              <a:t>rive)</a:t>
            </a:r>
            <a:endParaRPr lang="fr-FR" dirty="0"/>
          </a:p>
        </p:txBody>
      </p:sp>
      <p:cxnSp>
        <p:nvCxnSpPr>
          <p:cNvPr id="10" name="Connecteur droit avec flèche 9"/>
          <p:cNvCxnSpPr/>
          <p:nvPr/>
        </p:nvCxnSpPr>
        <p:spPr>
          <a:xfrm>
            <a:off x="4506744" y="3861048"/>
            <a:ext cx="1978468" cy="3467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771800" y="3861048"/>
            <a:ext cx="1734944" cy="2495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2588" y="4385948"/>
            <a:ext cx="2661260" cy="2143125"/>
          </a:xfrm>
          <a:prstGeom prst="rect">
            <a:avLst/>
          </a:prstGeom>
        </p:spPr>
      </p:pic>
      <p:pic>
        <p:nvPicPr>
          <p:cNvPr id="18" name="Image 1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14719" y="4585972"/>
            <a:ext cx="2844652" cy="17430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4719709" cy="490993"/>
          </a:xfrm>
        </p:spPr>
        <p:txBody>
          <a:bodyPr>
            <a:noAutofit/>
          </a:bodyPr>
          <a:lstStyle/>
          <a:p>
            <a:pPr algn="just"/>
            <a:r>
              <a:rPr lang="fr-FR" sz="2800" dirty="0" smtClean="0">
                <a:solidFill>
                  <a:schemeClr val="tx1"/>
                </a:solidFill>
              </a:rPr>
              <a:t>Comparaison entre HDD et  SDD</a:t>
            </a: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just"/>
            <a:r>
              <a:rPr lang="ar-DZ" sz="3200" b="1" dirty="0" smtClean="0"/>
              <a:t>                    </a:t>
            </a:r>
            <a:r>
              <a:rPr lang="fr-FR" sz="3200" b="1" dirty="0" smtClean="0"/>
              <a:t>Disque </a:t>
            </a:r>
            <a:r>
              <a:rPr lang="fr-FR" sz="3200" b="1" dirty="0" smtClean="0"/>
              <a:t>dur :</a:t>
            </a:r>
            <a:endParaRPr lang="fr-FR" sz="3200" dirty="0" smtClean="0"/>
          </a:p>
          <a:p>
            <a:pPr algn="ctr"/>
            <a:endParaRPr lang="fr-FR" sz="3200" dirty="0" smtClean="0"/>
          </a:p>
        </p:txBody>
      </p:sp>
      <p:graphicFrame>
        <p:nvGraphicFramePr>
          <p:cNvPr id="3" name="Tableau 2"/>
          <p:cNvGraphicFramePr>
            <a:graphicFrameLocks noGrp="1"/>
          </p:cNvGraphicFramePr>
          <p:nvPr>
            <p:extLst>
              <p:ext uri="{D42A27DB-BD31-4B8C-83A1-F6EECF244321}">
                <p14:modId xmlns="" xmlns:p14="http://schemas.microsoft.com/office/powerpoint/2010/main" val="1992798347"/>
              </p:ext>
            </p:extLst>
          </p:nvPr>
        </p:nvGraphicFramePr>
        <p:xfrm>
          <a:off x="755576" y="3789040"/>
          <a:ext cx="6096000" cy="2590800"/>
        </p:xfrm>
        <a:graphic>
          <a:graphicData uri="http://schemas.openxmlformats.org/drawingml/2006/table">
            <a:tbl>
              <a:tblPr firstRow="1" bandRow="1">
                <a:tableStyleId>{5C22544A-7EE6-4342-B048-85BDC9FD1C3A}</a:tableStyleId>
              </a:tblPr>
              <a:tblGrid>
                <a:gridCol w="2032000"/>
                <a:gridCol w="2032000"/>
                <a:gridCol w="2032000"/>
              </a:tblGrid>
              <a:tr h="283056">
                <a:tc>
                  <a:txBody>
                    <a:bodyPr/>
                    <a:lstStyle/>
                    <a:p>
                      <a:endParaRPr lang="fr-FR" dirty="0"/>
                    </a:p>
                  </a:txBody>
                  <a:tcPr/>
                </a:tc>
                <a:tc>
                  <a:txBody>
                    <a:bodyPr/>
                    <a:lstStyle/>
                    <a:p>
                      <a:pPr algn="ctr"/>
                      <a:r>
                        <a:rPr lang="fr-FR" dirty="0" smtClean="0"/>
                        <a:t>     HDD</a:t>
                      </a:r>
                      <a:endParaRPr lang="fr-FR" dirty="0"/>
                    </a:p>
                  </a:txBody>
                  <a:tcPr/>
                </a:tc>
                <a:tc>
                  <a:txBody>
                    <a:bodyPr/>
                    <a:lstStyle/>
                    <a:p>
                      <a:pPr algn="ctr"/>
                      <a:r>
                        <a:rPr lang="fr-FR" dirty="0" smtClean="0"/>
                        <a:t>       SDD</a:t>
                      </a:r>
                      <a:endParaRPr lang="fr-FR" dirty="0"/>
                    </a:p>
                  </a:txBody>
                  <a:tcPr/>
                </a:tc>
              </a:tr>
              <a:tr h="370840">
                <a:tc>
                  <a:txBody>
                    <a:bodyPr/>
                    <a:lstStyle/>
                    <a:p>
                      <a:r>
                        <a:rPr lang="fr-FR" dirty="0" smtClean="0"/>
                        <a:t>Electricité  </a:t>
                      </a:r>
                      <a:endParaRPr lang="fr-FR" dirty="0"/>
                    </a:p>
                  </a:txBody>
                  <a:tcPr/>
                </a:tc>
                <a:tc>
                  <a:txBody>
                    <a:bodyPr/>
                    <a:lstStyle/>
                    <a:p>
                      <a:pPr algn="ctr"/>
                      <a:r>
                        <a:rPr lang="fr-FR" dirty="0" smtClean="0"/>
                        <a:t>6-7</a:t>
                      </a:r>
                      <a:r>
                        <a:rPr lang="fr-FR" baseline="0" dirty="0" smtClean="0"/>
                        <a:t> Watt</a:t>
                      </a:r>
                      <a:endParaRPr lang="fr-FR" dirty="0"/>
                    </a:p>
                  </a:txBody>
                  <a:tcPr/>
                </a:tc>
                <a:tc>
                  <a:txBody>
                    <a:bodyPr/>
                    <a:lstStyle/>
                    <a:p>
                      <a:pPr algn="ctr"/>
                      <a:r>
                        <a:rPr lang="fr-FR" dirty="0" smtClean="0"/>
                        <a:t>2-3 Watt</a:t>
                      </a:r>
                      <a:endParaRPr lang="fr-FR" dirty="0"/>
                    </a:p>
                  </a:txBody>
                  <a:tcPr/>
                </a:tc>
              </a:tr>
              <a:tr h="370840">
                <a:tc>
                  <a:txBody>
                    <a:bodyPr/>
                    <a:lstStyle/>
                    <a:p>
                      <a:r>
                        <a:rPr lang="fr-FR" dirty="0" smtClean="0"/>
                        <a:t>Prix </a:t>
                      </a:r>
                      <a:endParaRPr lang="fr-FR" dirty="0"/>
                    </a:p>
                  </a:txBody>
                  <a:tcPr/>
                </a:tc>
                <a:tc>
                  <a:txBody>
                    <a:bodyPr/>
                    <a:lstStyle/>
                    <a:p>
                      <a:pPr algn="ctr"/>
                      <a:r>
                        <a:rPr lang="fr-FR" dirty="0" smtClean="0"/>
                        <a:t>0,07</a:t>
                      </a:r>
                      <a:r>
                        <a:rPr lang="fr-FR" baseline="0" dirty="0" smtClean="0"/>
                        <a:t>$ chaque GO</a:t>
                      </a:r>
                      <a:endParaRPr lang="fr-FR" dirty="0"/>
                    </a:p>
                  </a:txBody>
                  <a:tcPr/>
                </a:tc>
                <a:tc>
                  <a:txBody>
                    <a:bodyPr/>
                    <a:lstStyle/>
                    <a:p>
                      <a:pPr algn="ctr"/>
                      <a:r>
                        <a:rPr lang="fr-FR" dirty="0" smtClean="0"/>
                        <a:t>1$ chaque GO</a:t>
                      </a:r>
                      <a:endParaRPr lang="fr-FR" dirty="0"/>
                    </a:p>
                  </a:txBody>
                  <a:tcPr/>
                </a:tc>
              </a:tr>
              <a:tr h="370840">
                <a:tc>
                  <a:txBody>
                    <a:bodyPr/>
                    <a:lstStyle/>
                    <a:p>
                      <a:r>
                        <a:rPr lang="fr-FR" dirty="0" smtClean="0"/>
                        <a:t>Son et bruit</a:t>
                      </a:r>
                      <a:r>
                        <a:rPr lang="fr-FR" baseline="0" dirty="0" smtClean="0"/>
                        <a:t> </a:t>
                      </a:r>
                      <a:endParaRPr lang="fr-FR" dirty="0"/>
                    </a:p>
                  </a:txBody>
                  <a:tcPr/>
                </a:tc>
                <a:tc>
                  <a:txBody>
                    <a:bodyPr/>
                    <a:lstStyle/>
                    <a:p>
                      <a:pPr algn="ctr"/>
                      <a:r>
                        <a:rPr lang="fr-FR" dirty="0" smtClean="0"/>
                        <a:t> Son</a:t>
                      </a:r>
                      <a:r>
                        <a:rPr lang="fr-FR" baseline="0" dirty="0" smtClean="0"/>
                        <a:t> troublant</a:t>
                      </a:r>
                      <a:endParaRPr lang="fr-FR" dirty="0"/>
                    </a:p>
                  </a:txBody>
                  <a:tcPr/>
                </a:tc>
                <a:tc>
                  <a:txBody>
                    <a:bodyPr/>
                    <a:lstStyle/>
                    <a:p>
                      <a:pPr algn="ctr"/>
                      <a:r>
                        <a:rPr lang="fr-FR" dirty="0" smtClean="0"/>
                        <a:t>Pas de Son </a:t>
                      </a:r>
                      <a:endParaRPr lang="fr-FR" dirty="0"/>
                    </a:p>
                  </a:txBody>
                  <a:tcPr/>
                </a:tc>
              </a:tr>
              <a:tr h="370840">
                <a:tc>
                  <a:txBody>
                    <a:bodyPr/>
                    <a:lstStyle/>
                    <a:p>
                      <a:r>
                        <a:rPr lang="fr-FR" dirty="0" smtClean="0"/>
                        <a:t>L'âge virtuel </a:t>
                      </a:r>
                      <a:endParaRPr lang="fr-FR" dirty="0"/>
                    </a:p>
                  </a:txBody>
                  <a:tcPr/>
                </a:tc>
                <a:tc>
                  <a:txBody>
                    <a:bodyPr/>
                    <a:lstStyle/>
                    <a:p>
                      <a:pPr algn="ctr"/>
                      <a:r>
                        <a:rPr lang="fr-FR" dirty="0" smtClean="0"/>
                        <a:t>1 500 000</a:t>
                      </a:r>
                      <a:r>
                        <a:rPr lang="fr-FR" baseline="0" dirty="0" smtClean="0"/>
                        <a:t> h</a:t>
                      </a:r>
                      <a:endParaRPr lang="fr-FR" dirty="0"/>
                    </a:p>
                  </a:txBody>
                  <a:tcPr/>
                </a:tc>
                <a:tc>
                  <a:txBody>
                    <a:bodyPr/>
                    <a:lstStyle/>
                    <a:p>
                      <a:pPr algn="ctr"/>
                      <a:r>
                        <a:rPr lang="fr-FR" dirty="0" smtClean="0"/>
                        <a:t>2 000 000</a:t>
                      </a:r>
                      <a:r>
                        <a:rPr lang="fr-FR" baseline="0" dirty="0" smtClean="0"/>
                        <a:t> h</a:t>
                      </a:r>
                      <a:endParaRPr lang="fr-FR" dirty="0"/>
                    </a:p>
                  </a:txBody>
                  <a:tcPr/>
                </a:tc>
              </a:tr>
              <a:tr h="370840">
                <a:tc>
                  <a:txBody>
                    <a:bodyPr/>
                    <a:lstStyle/>
                    <a:p>
                      <a:r>
                        <a:rPr lang="fr-FR" dirty="0" smtClean="0"/>
                        <a:t>Poids </a:t>
                      </a:r>
                      <a:endParaRPr lang="fr-FR" dirty="0"/>
                    </a:p>
                  </a:txBody>
                  <a:tcPr/>
                </a:tc>
                <a:tc>
                  <a:txBody>
                    <a:bodyPr/>
                    <a:lstStyle/>
                    <a:p>
                      <a:pPr algn="ctr"/>
                      <a:r>
                        <a:rPr lang="fr-FR" dirty="0" smtClean="0"/>
                        <a:t> lourd </a:t>
                      </a:r>
                      <a:endParaRPr lang="fr-FR" dirty="0"/>
                    </a:p>
                  </a:txBody>
                  <a:tcPr/>
                </a:tc>
                <a:tc>
                  <a:txBody>
                    <a:bodyPr/>
                    <a:lstStyle/>
                    <a:p>
                      <a:pPr algn="ctr"/>
                      <a:r>
                        <a:rPr lang="fr-FR" dirty="0" smtClean="0"/>
                        <a:t>léger</a:t>
                      </a:r>
                      <a:endParaRPr lang="fr-FR" dirty="0"/>
                    </a:p>
                  </a:txBody>
                  <a:tcPr/>
                </a:tc>
              </a:tr>
              <a:tr h="370840">
                <a:tc>
                  <a:txBody>
                    <a:bodyPr/>
                    <a:lstStyle/>
                    <a:p>
                      <a:r>
                        <a:rPr lang="fr-FR" dirty="0" smtClean="0"/>
                        <a:t>Stockage </a:t>
                      </a:r>
                      <a:endParaRPr lang="fr-FR" dirty="0"/>
                    </a:p>
                  </a:txBody>
                  <a:tcPr/>
                </a:tc>
                <a:tc>
                  <a:txBody>
                    <a:bodyPr/>
                    <a:lstStyle/>
                    <a:p>
                      <a:pPr algn="ctr"/>
                      <a:r>
                        <a:rPr lang="fr-FR" dirty="0" smtClean="0"/>
                        <a:t>15 To</a:t>
                      </a:r>
                      <a:endParaRPr lang="fr-FR" dirty="0"/>
                    </a:p>
                  </a:txBody>
                  <a:tcPr/>
                </a:tc>
                <a:tc>
                  <a:txBody>
                    <a:bodyPr/>
                    <a:lstStyle/>
                    <a:p>
                      <a:pPr algn="ctr"/>
                      <a:r>
                        <a:rPr lang="fr-FR" dirty="0" smtClean="0"/>
                        <a:t>500 Go</a:t>
                      </a:r>
                      <a:endParaRPr lang="fr-FR" dirty="0"/>
                    </a:p>
                  </a:txBody>
                  <a:tcPr/>
                </a:tc>
              </a:tr>
            </a:tbl>
          </a:graphicData>
        </a:graphic>
      </p:graphicFrame>
    </p:spTree>
    <p:extLst>
      <p:ext uri="{BB962C8B-B14F-4D97-AF65-F5344CB8AC3E}">
        <p14:creationId xmlns="" xmlns:p14="http://schemas.microsoft.com/office/powerpoint/2010/main" val="3701219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320109" cy="635009"/>
          </a:xfrm>
        </p:spPr>
        <p:txBody>
          <a:bodyPr>
            <a:noAutofit/>
          </a:bodyPr>
          <a:lstStyle/>
          <a:p>
            <a:pPr algn="just"/>
            <a:r>
              <a:rPr lang="fr-FR" sz="2800" dirty="0" smtClean="0">
                <a:solidFill>
                  <a:schemeClr val="tx1"/>
                </a:solidFill>
              </a:rPr>
              <a:t>Autres types de disque dur c’est le </a:t>
            </a:r>
            <a:r>
              <a:rPr lang="fr-FR" sz="2800" dirty="0" smtClean="0">
                <a:solidFill>
                  <a:srgbClr val="FF0000"/>
                </a:solidFill>
              </a:rPr>
              <a:t>SSHD: </a:t>
            </a:r>
            <a:r>
              <a:rPr lang="fr-FR" sz="2800" dirty="0" smtClean="0">
                <a:solidFill>
                  <a:schemeClr val="tx1"/>
                </a:solidFill>
              </a:rPr>
              <a:t>il combine de grandes zones du HDD avec la vitesse de collecte des données du SSD </a:t>
            </a:r>
            <a:endParaRPr lang="fr-FR" sz="2800" dirty="0" smtClean="0">
              <a:solidFill>
                <a:srgbClr val="FF0000"/>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Disque </a:t>
            </a:r>
            <a:r>
              <a:rPr lang="fr-FR" sz="3200" b="1" dirty="0" smtClean="0"/>
              <a:t>dur</a:t>
            </a:r>
            <a:r>
              <a:rPr lang="fr-FR" sz="3200" b="1" dirty="0" smtClean="0"/>
              <a:t> :</a:t>
            </a:r>
            <a:endParaRPr lang="fr-FR" sz="3200" dirty="0" smtClean="0"/>
          </a:p>
          <a:p>
            <a:pPr algn="ctr"/>
            <a:endParaRPr lang="fr-FR" sz="3200" dirty="0" smtClean="0"/>
          </a:p>
        </p:txBody>
      </p:sp>
      <p:pic>
        <p:nvPicPr>
          <p:cNvPr id="3" name="Image 2"/>
          <p:cNvPicPr>
            <a:picLocks noChangeAspect="1"/>
          </p:cNvPicPr>
          <p:nvPr/>
        </p:nvPicPr>
        <p:blipFill>
          <a:blip r:embed="rId2">
            <a:clrChange>
              <a:clrFrom>
                <a:srgbClr val="DADADA"/>
              </a:clrFrom>
              <a:clrTo>
                <a:srgbClr val="DADADA">
                  <a:alpha val="0"/>
                </a:srgbClr>
              </a:clrTo>
            </a:clrChange>
            <a:extLst>
              <a:ext uri="{28A0092B-C50C-407E-A947-70E740481C1C}">
                <a14:useLocalDpi xmlns="" xmlns:a14="http://schemas.microsoft.com/office/drawing/2010/main" val="0"/>
              </a:ext>
            </a:extLst>
          </a:blip>
          <a:stretch>
            <a:fillRect/>
          </a:stretch>
        </p:blipFill>
        <p:spPr>
          <a:xfrm>
            <a:off x="6694" y="4725144"/>
            <a:ext cx="5760640" cy="1514475"/>
          </a:xfrm>
          <a:prstGeom prst="rect">
            <a:avLst/>
          </a:prstGeom>
        </p:spPr>
      </p:pic>
      <p:sp>
        <p:nvSpPr>
          <p:cNvPr id="4" name="ZoneTexte 3"/>
          <p:cNvSpPr txBox="1"/>
          <p:nvPr/>
        </p:nvSpPr>
        <p:spPr>
          <a:xfrm>
            <a:off x="6156176" y="4425006"/>
            <a:ext cx="2448272" cy="1815882"/>
          </a:xfrm>
          <a:prstGeom prst="rect">
            <a:avLst/>
          </a:prstGeom>
          <a:noFill/>
          <a:ln>
            <a:solidFill>
              <a:srgbClr val="FF0000"/>
            </a:solidFill>
          </a:ln>
        </p:spPr>
        <p:txBody>
          <a:bodyPr wrap="square" rtlCol="0">
            <a:spAutoFit/>
          </a:bodyPr>
          <a:lstStyle/>
          <a:p>
            <a:r>
              <a:rPr lang="fr-FR" sz="2800" dirty="0" smtClean="0">
                <a:solidFill>
                  <a:srgbClr val="FF0000"/>
                </a:solidFill>
              </a:rPr>
              <a:t>Le Classement: </a:t>
            </a:r>
          </a:p>
          <a:p>
            <a:r>
              <a:rPr lang="fr-FR" sz="2800" dirty="0" smtClean="0"/>
              <a:t>1- SSD</a:t>
            </a:r>
          </a:p>
          <a:p>
            <a:r>
              <a:rPr lang="fr-FR" sz="2800" dirty="0" smtClean="0"/>
              <a:t>2-SSHD</a:t>
            </a:r>
          </a:p>
          <a:p>
            <a:r>
              <a:rPr lang="fr-FR" sz="2800" dirty="0" smtClean="0"/>
              <a:t>3-HDD</a:t>
            </a:r>
            <a:endParaRPr lang="fr-FR" sz="2800" dirty="0"/>
          </a:p>
        </p:txBody>
      </p:sp>
    </p:spTree>
    <p:extLst>
      <p:ext uri="{BB962C8B-B14F-4D97-AF65-F5344CB8AC3E}">
        <p14:creationId xmlns="" xmlns:p14="http://schemas.microsoft.com/office/powerpoint/2010/main" val="3045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0" y="3000372"/>
            <a:ext cx="8451062" cy="3155289"/>
          </a:xfrm>
        </p:spPr>
        <p:txBody>
          <a:bodyPr>
            <a:noAutofit/>
          </a:bodyPr>
          <a:lstStyle/>
          <a:p>
            <a:pPr algn="just"/>
            <a:r>
              <a:rPr lang="fr-FR" sz="2800" b="1" dirty="0" smtClean="0">
                <a:solidFill>
                  <a:schemeClr val="tx1"/>
                </a:solidFill>
              </a:rPr>
              <a:t>Carte graphique  GPU</a:t>
            </a:r>
            <a:r>
              <a:rPr lang="fr-FR" sz="2800" b="1" dirty="0" smtClean="0">
                <a:solidFill>
                  <a:schemeClr val="tx1"/>
                </a:solidFill>
              </a:rPr>
              <a:t>:</a:t>
            </a:r>
            <a:r>
              <a:rPr lang="ar-DZ" sz="2800" b="1" dirty="0" smtClean="0">
                <a:solidFill>
                  <a:schemeClr val="tx1"/>
                </a:solidFill>
              </a:rPr>
              <a:t> </a:t>
            </a:r>
            <a:r>
              <a:rPr lang="ar-DZ" sz="2800" b="1" dirty="0" smtClean="0">
                <a:solidFill>
                  <a:schemeClr val="tx1"/>
                </a:solidFill>
              </a:rPr>
              <a:t> </a:t>
            </a:r>
            <a:r>
              <a:rPr lang="fr-FR" sz="2800" dirty="0" smtClean="0">
                <a:solidFill>
                  <a:schemeClr val="tx1"/>
                </a:solidFill>
              </a:rPr>
              <a:t>Elle </a:t>
            </a:r>
            <a:r>
              <a:rPr lang="fr-FR" sz="2800" dirty="0" smtClean="0">
                <a:solidFill>
                  <a:schemeClr val="tx1"/>
                </a:solidFill>
              </a:rPr>
              <a:t>permet de convertir des données numériques brutes en données pouvant être affichées sur un périphérique destiné à cet usage (écran, vidéo projecteur, etc...).</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just"/>
            <a:r>
              <a:rPr lang="ar-DZ" sz="3200" b="1" dirty="0" smtClean="0"/>
              <a:t>              </a:t>
            </a:r>
            <a:r>
              <a:rPr lang="fr-FR" sz="3200" b="1" dirty="0" smtClean="0"/>
              <a:t>Carte </a:t>
            </a:r>
            <a:r>
              <a:rPr lang="fr-FR" sz="3200" b="1" dirty="0" smtClean="0"/>
              <a:t>graphique  GPU:</a:t>
            </a:r>
            <a:endParaRPr lang="fr-FR" sz="3200" dirty="0" smtClean="0"/>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57818" y="4572008"/>
            <a:ext cx="2924944" cy="2132856"/>
          </a:xfrm>
          <a:prstGeom prst="rect">
            <a:avLst/>
          </a:prstGeom>
        </p:spPr>
      </p:pic>
      <p:sp>
        <p:nvSpPr>
          <p:cNvPr id="7" name="ZoneTexte 6"/>
          <p:cNvSpPr txBox="1"/>
          <p:nvPr/>
        </p:nvSpPr>
        <p:spPr>
          <a:xfrm>
            <a:off x="285720" y="4857760"/>
            <a:ext cx="4857784" cy="1477328"/>
          </a:xfrm>
          <a:prstGeom prst="rect">
            <a:avLst/>
          </a:prstGeom>
          <a:noFill/>
        </p:spPr>
        <p:txBody>
          <a:bodyPr wrap="square" rtlCol="0">
            <a:spAutoFit/>
          </a:bodyPr>
          <a:lstStyle/>
          <a:p>
            <a:pPr algn="r"/>
            <a:r>
              <a:rPr lang="ar-DZ" dirty="0" smtClean="0"/>
              <a:t>لوحة </a:t>
            </a:r>
            <a:r>
              <a:rPr lang="ar-DZ" dirty="0" err="1" smtClean="0"/>
              <a:t>غرافيك</a:t>
            </a:r>
            <a:r>
              <a:rPr lang="ar-DZ" dirty="0" smtClean="0"/>
              <a:t> :</a:t>
            </a:r>
            <a:r>
              <a:rPr lang="en-US" dirty="0" smtClean="0"/>
              <a:t/>
            </a:r>
            <a:br>
              <a:rPr lang="en-US" dirty="0" smtClean="0"/>
            </a:br>
            <a:r>
              <a:rPr lang="ar-DZ" sz="2400" dirty="0" smtClean="0"/>
              <a:t>يحول البيانات الرقمية </a:t>
            </a:r>
            <a:r>
              <a:rPr lang="ar-DZ" sz="2400" dirty="0" smtClean="0"/>
              <a:t> </a:t>
            </a:r>
            <a:r>
              <a:rPr lang="ar-DZ" sz="2400" dirty="0" smtClean="0"/>
              <a:t>إلى بيانات يمكن عرضها على جهاز مخصص </a:t>
            </a:r>
            <a:r>
              <a:rPr lang="ar-DZ" sz="2400" dirty="0" smtClean="0"/>
              <a:t> (</a:t>
            </a:r>
            <a:r>
              <a:rPr lang="ar-DZ" sz="2400" dirty="0" smtClean="0"/>
              <a:t>شاشة ، جهاز عرض فيديو ، </a:t>
            </a:r>
            <a:r>
              <a:rPr lang="ar-DZ" sz="2400" dirty="0" err="1" smtClean="0"/>
              <a:t>إلخ</a:t>
            </a:r>
            <a:r>
              <a:rPr lang="ar-DZ" sz="2400"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84984"/>
            <a:ext cx="8318158" cy="3013553"/>
          </a:xfrm>
        </p:spPr>
        <p:txBody>
          <a:bodyPr>
            <a:noAutofit/>
          </a:bodyPr>
          <a:lstStyle/>
          <a:p>
            <a:pPr algn="just"/>
            <a:r>
              <a:rPr lang="fr-FR" sz="2800" b="1" dirty="0" smtClean="0">
                <a:solidFill>
                  <a:schemeClr val="tx1"/>
                </a:solidFill>
              </a:rPr>
              <a:t>Carte graphique ou GPU(</a:t>
            </a:r>
            <a:r>
              <a:rPr lang="fr-FR" sz="2800" dirty="0" err="1">
                <a:solidFill>
                  <a:schemeClr val="tx1"/>
                </a:solidFill>
              </a:rPr>
              <a:t>Graphics</a:t>
            </a:r>
            <a:r>
              <a:rPr lang="fr-FR" sz="2800" dirty="0">
                <a:solidFill>
                  <a:schemeClr val="tx1"/>
                </a:solidFill>
              </a:rPr>
              <a:t> </a:t>
            </a:r>
            <a:r>
              <a:rPr lang="fr-FR" sz="2800" dirty="0" err="1">
                <a:solidFill>
                  <a:schemeClr val="tx1"/>
                </a:solidFill>
              </a:rPr>
              <a:t>Processing</a:t>
            </a:r>
            <a:r>
              <a:rPr lang="fr-FR" sz="2800" dirty="0">
                <a:solidFill>
                  <a:schemeClr val="tx1"/>
                </a:solidFill>
              </a:rPr>
              <a:t> </a:t>
            </a:r>
            <a:r>
              <a:rPr lang="fr-FR" sz="2800" dirty="0" smtClean="0">
                <a:solidFill>
                  <a:schemeClr val="tx1"/>
                </a:solidFill>
              </a:rPr>
              <a:t>Unit)</a:t>
            </a:r>
            <a:r>
              <a:rPr lang="fr-FR" sz="2800" b="1" dirty="0" smtClean="0">
                <a:solidFill>
                  <a:schemeClr val="tx1"/>
                </a:solidFill>
              </a:rPr>
              <a:t> :</a:t>
            </a:r>
          </a:p>
          <a:p>
            <a:pPr algn="just"/>
            <a:r>
              <a:rPr lang="fr-FR" sz="2800" dirty="0" smtClean="0">
                <a:solidFill>
                  <a:schemeClr val="tx1"/>
                </a:solidFill>
              </a:rPr>
              <a:t>Il y’a 2 entreprises concurrente dans la fabrication du GPU</a:t>
            </a:r>
          </a:p>
        </p:txBody>
      </p:sp>
      <p:sp>
        <p:nvSpPr>
          <p:cNvPr id="6" name="ZoneTexte 5"/>
          <p:cNvSpPr txBox="1"/>
          <p:nvPr/>
        </p:nvSpPr>
        <p:spPr>
          <a:xfrm>
            <a:off x="1214194"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Carte graphique  GPU:</a:t>
            </a:r>
            <a:endParaRPr lang="fr-FR" sz="3200" dirty="0" smtClean="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2736" y="4221088"/>
            <a:ext cx="960698" cy="640466"/>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389870"/>
            <a:ext cx="1885231" cy="346046"/>
          </a:xfrm>
          <a:prstGeom prst="rect">
            <a:avLst/>
          </a:prstGeom>
        </p:spPr>
      </p:pic>
    </p:spTree>
    <p:extLst>
      <p:ext uri="{BB962C8B-B14F-4D97-AF65-F5344CB8AC3E}">
        <p14:creationId xmlns="" xmlns:p14="http://schemas.microsoft.com/office/powerpoint/2010/main" val="2833389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571472" y="1643050"/>
            <a:ext cx="7962423" cy="1569660"/>
          </a:xfrm>
          <a:prstGeom prst="rect">
            <a:avLst/>
          </a:prstGeom>
          <a:noFill/>
        </p:spPr>
        <p:txBody>
          <a:bodyPr wrap="square" rtlCol="0">
            <a:spAutoFit/>
          </a:bodyPr>
          <a:lstStyle/>
          <a:p>
            <a:pPr algn="ctr"/>
            <a:r>
              <a:rPr lang="fr-FR" sz="3200" b="1" dirty="0" smtClean="0"/>
              <a:t>2-1-Partie Matériel (hardware) </a:t>
            </a:r>
            <a:r>
              <a:rPr lang="fr-FR" sz="3200" b="1" dirty="0" smtClean="0"/>
              <a:t>:</a:t>
            </a:r>
            <a:endParaRPr lang="ar-DZ" sz="3200" b="1" dirty="0" smtClean="0"/>
          </a:p>
          <a:p>
            <a:pPr algn="ctr"/>
            <a:r>
              <a:rPr lang="fr-FR" sz="3200" b="1" dirty="0" smtClean="0"/>
              <a:t>Carte Mère </a:t>
            </a:r>
            <a:r>
              <a:rPr lang="ar-DZ" sz="3200" b="1" dirty="0" smtClean="0"/>
              <a:t>ا</a:t>
            </a:r>
            <a:r>
              <a:rPr lang="ar-DZ" sz="3200" b="1" dirty="0" smtClean="0"/>
              <a:t>للوحة ال</a:t>
            </a:r>
            <a:r>
              <a:rPr lang="ar-DZ" sz="3200" b="1" dirty="0" smtClean="0"/>
              <a:t>أ</a:t>
            </a:r>
            <a:r>
              <a:rPr lang="ar-DZ" sz="3200" b="1" dirty="0" smtClean="0"/>
              <a:t>م  </a:t>
            </a:r>
            <a:r>
              <a:rPr lang="fr-FR" sz="3200" b="1" dirty="0" smtClean="0"/>
              <a:t> </a:t>
            </a:r>
            <a:r>
              <a:rPr lang="fr-FR" sz="3200" b="1" dirty="0" smtClean="0"/>
              <a:t>:</a:t>
            </a:r>
            <a:endParaRPr lang="fr-FR" sz="3200" dirty="0" smtClean="0"/>
          </a:p>
          <a:p>
            <a:pPr algn="ctr"/>
            <a:endParaRPr lang="fr-FR" sz="3200" dirty="0" smtClean="0"/>
          </a:p>
        </p:txBody>
      </p:sp>
      <p:pic>
        <p:nvPicPr>
          <p:cNvPr id="9" name="Image 8" descr="Une carte-mère"/>
          <p:cNvPicPr/>
          <p:nvPr/>
        </p:nvPicPr>
        <p:blipFill>
          <a:blip r:embed="rId2" cstate="print"/>
          <a:srcRect/>
          <a:stretch>
            <a:fillRect/>
          </a:stretch>
        </p:blipFill>
        <p:spPr bwMode="auto">
          <a:xfrm>
            <a:off x="6429356" y="3429000"/>
            <a:ext cx="2714644" cy="2726614"/>
          </a:xfrm>
          <a:prstGeom prst="rect">
            <a:avLst/>
          </a:prstGeom>
          <a:noFill/>
          <a:ln w="9525">
            <a:noFill/>
            <a:miter lim="800000"/>
            <a:headEnd/>
            <a:tailEnd/>
          </a:ln>
        </p:spPr>
      </p:pic>
      <p:sp>
        <p:nvSpPr>
          <p:cNvPr id="10" name="Rectangle 9"/>
          <p:cNvSpPr/>
          <p:nvPr/>
        </p:nvSpPr>
        <p:spPr>
          <a:xfrm>
            <a:off x="7072330" y="6215082"/>
            <a:ext cx="1445652" cy="400110"/>
          </a:xfrm>
          <a:prstGeom prst="rect">
            <a:avLst/>
          </a:prstGeom>
        </p:spPr>
        <p:txBody>
          <a:bodyPr wrap="none">
            <a:spAutoFit/>
          </a:bodyPr>
          <a:lstStyle/>
          <a:p>
            <a:pPr algn="just"/>
            <a:r>
              <a:rPr lang="fr-FR" sz="2000" b="1" dirty="0" smtClean="0">
                <a:solidFill>
                  <a:schemeClr val="tx1"/>
                </a:solidFill>
              </a:rPr>
              <a:t>Carte mère </a:t>
            </a:r>
          </a:p>
        </p:txBody>
      </p:sp>
      <p:pic>
        <p:nvPicPr>
          <p:cNvPr id="2050" name="Picture 2"/>
          <p:cNvPicPr>
            <a:picLocks noChangeAspect="1" noChangeArrowheads="1"/>
          </p:cNvPicPr>
          <p:nvPr/>
        </p:nvPicPr>
        <p:blipFill>
          <a:blip r:embed="rId3"/>
          <a:srcRect/>
          <a:stretch>
            <a:fillRect/>
          </a:stretch>
        </p:blipFill>
        <p:spPr bwMode="auto">
          <a:xfrm>
            <a:off x="0" y="3000372"/>
            <a:ext cx="6929454" cy="3714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143248"/>
            <a:ext cx="8451062" cy="3371313"/>
          </a:xfrm>
        </p:spPr>
        <p:txBody>
          <a:bodyPr>
            <a:noAutofit/>
          </a:bodyPr>
          <a:lstStyle/>
          <a:p>
            <a:pPr algn="just"/>
            <a:r>
              <a:rPr lang="fr-FR" sz="2800" b="1" dirty="0" smtClean="0">
                <a:solidFill>
                  <a:schemeClr val="tx1"/>
                </a:solidFill>
              </a:rPr>
              <a:t>Carte mère /</a:t>
            </a:r>
            <a:r>
              <a:rPr lang="fr-FR" sz="2800" b="1" dirty="0" err="1" smtClean="0">
                <a:solidFill>
                  <a:schemeClr val="tx1"/>
                </a:solidFill>
              </a:rPr>
              <a:t>MotherBoard</a:t>
            </a:r>
            <a:r>
              <a:rPr lang="fr-FR" sz="2800" b="1" dirty="0" smtClean="0">
                <a:solidFill>
                  <a:schemeClr val="tx1"/>
                </a:solidFill>
              </a:rPr>
              <a:t>:</a:t>
            </a:r>
            <a:r>
              <a:rPr lang="ar-DZ" sz="2800" b="1" dirty="0" smtClean="0">
                <a:solidFill>
                  <a:schemeClr val="tx1"/>
                </a:solidFill>
              </a:rPr>
              <a:t> </a:t>
            </a:r>
            <a:r>
              <a:rPr lang="fr-FR" sz="2800" dirty="0" smtClean="0">
                <a:solidFill>
                  <a:schemeClr val="tx1"/>
                </a:solidFill>
              </a:rPr>
              <a:t>carte-mère </a:t>
            </a:r>
            <a:r>
              <a:rPr lang="fr-FR" sz="2800" dirty="0" smtClean="0">
                <a:solidFill>
                  <a:schemeClr val="tx1"/>
                </a:solidFill>
              </a:rPr>
              <a:t>est le système nerveux du pc, c'est sur cette carte que sont connectés tous les éléments de l’unité centrale, </a:t>
            </a:r>
            <a:r>
              <a:rPr lang="fr-FR" sz="2800" dirty="0" smtClean="0">
                <a:solidFill>
                  <a:schemeClr val="tx1"/>
                </a:solidFill>
              </a:rPr>
              <a:t>les </a:t>
            </a:r>
            <a:r>
              <a:rPr lang="fr-FR" sz="2800" dirty="0" smtClean="0">
                <a:solidFill>
                  <a:schemeClr val="tx1"/>
                </a:solidFill>
              </a:rPr>
              <a:t>grandes entreprises qui fabrique les cartes mère sont:  </a:t>
            </a:r>
            <a:r>
              <a:rPr lang="fr-FR" sz="2800" dirty="0" err="1" smtClean="0">
                <a:solidFill>
                  <a:schemeClr val="tx1"/>
                </a:solidFill>
              </a:rPr>
              <a:t>Asus</a:t>
            </a:r>
            <a:r>
              <a:rPr lang="fr-FR" sz="2800" dirty="0" smtClean="0">
                <a:solidFill>
                  <a:schemeClr val="tx1"/>
                </a:solidFill>
              </a:rPr>
              <a:t>, </a:t>
            </a:r>
            <a:r>
              <a:rPr lang="fr-FR" sz="2800" dirty="0" err="1" smtClean="0">
                <a:solidFill>
                  <a:schemeClr val="tx1"/>
                </a:solidFill>
              </a:rPr>
              <a:t>Gigabyte</a:t>
            </a:r>
            <a:r>
              <a:rPr lang="fr-FR" sz="2800" dirty="0" smtClean="0">
                <a:solidFill>
                  <a:schemeClr val="tx1"/>
                </a:solidFill>
              </a:rPr>
              <a:t>, </a:t>
            </a:r>
            <a:r>
              <a:rPr lang="fr-FR" sz="2800" dirty="0" err="1" smtClean="0">
                <a:solidFill>
                  <a:schemeClr val="tx1"/>
                </a:solidFill>
              </a:rPr>
              <a:t>Asrock</a:t>
            </a:r>
            <a:r>
              <a:rPr lang="fr-FR" sz="2800" dirty="0" smtClean="0">
                <a:solidFill>
                  <a:schemeClr val="tx1"/>
                </a:solidFill>
              </a:rPr>
              <a:t>.</a:t>
            </a:r>
            <a:endParaRPr lang="ar-DZ" sz="2800" dirty="0" smtClean="0">
              <a:solidFill>
                <a:schemeClr val="tx1"/>
              </a:solidFill>
            </a:endParaRPr>
          </a:p>
          <a:p>
            <a:pPr algn="r"/>
            <a:r>
              <a:rPr lang="ar-DZ" sz="2800" dirty="0" smtClean="0"/>
              <a:t>اللوحة الأم هي الجهاز العصبي لجهاز الكمبيوتر ، وعلى هذه البطاقة يتم </a:t>
            </a:r>
            <a:r>
              <a:rPr lang="ar-DZ" sz="2800" dirty="0" smtClean="0"/>
              <a:t>توصيل </a:t>
            </a:r>
            <a:r>
              <a:rPr lang="ar-DZ" sz="2800" dirty="0" smtClean="0"/>
              <a:t>جميع عناصر الوحدة </a:t>
            </a:r>
            <a:r>
              <a:rPr lang="ar-DZ" sz="2800" dirty="0" smtClean="0"/>
              <a:t>المركزية .</a:t>
            </a:r>
            <a:endParaRPr lang="ar-DZ" sz="2800" dirty="0" smtClean="0">
              <a:solidFill>
                <a:schemeClr val="tx1"/>
              </a:solidFill>
            </a:endParaRPr>
          </a:p>
          <a:p>
            <a:pPr algn="just"/>
            <a:endParaRPr lang="fr-FR" sz="2800" dirty="0" smtClean="0">
              <a:solidFill>
                <a:schemeClr val="tx1"/>
              </a:solidFill>
            </a:endParaRPr>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Carte Mère </a:t>
            </a:r>
            <a:r>
              <a:rPr lang="ar-DZ" sz="3200" b="1" dirty="0" smtClean="0"/>
              <a:t>اللوحة الأم  </a:t>
            </a:r>
            <a:r>
              <a:rPr lang="fr-FR" sz="3200" b="1" dirty="0" smtClean="0"/>
              <a:t>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r>
              <a:rPr lang="fr-FR" sz="2800" dirty="0" smtClean="0">
                <a:solidFill>
                  <a:schemeClr val="tx1"/>
                </a:solidFill>
              </a:rPr>
              <a:t>Des organes et des appareils servants à recueillir les informations qui sont ensuite transformées (numérisées et codées en binaires) pour être utilisables par l’unité centrale en étant transférées vers la mémoire centrale...).</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472" y="4286256"/>
            <a:ext cx="7952928" cy="1270992"/>
          </a:xfrm>
        </p:spPr>
        <p:txBody>
          <a:bodyPr>
            <a:noAutofit/>
          </a:bodyPr>
          <a:lstStyle/>
          <a:p>
            <a:r>
              <a:rPr lang="fr-FR" sz="3200" dirty="0" smtClean="0">
                <a:solidFill>
                  <a:schemeClr val="tx1"/>
                </a:solidFill>
              </a:rPr>
              <a:t>Niveau :M1– deuxième semestre</a:t>
            </a:r>
          </a:p>
          <a:p>
            <a:r>
              <a:rPr lang="fr-FR" sz="3200" dirty="0" smtClean="0">
                <a:solidFill>
                  <a:schemeClr val="tx1"/>
                </a:solidFill>
              </a:rPr>
              <a:t>Université </a:t>
            </a:r>
            <a:r>
              <a:rPr lang="fr-FR" sz="3200" dirty="0" err="1" smtClean="0">
                <a:solidFill>
                  <a:schemeClr val="tx1"/>
                </a:solidFill>
              </a:rPr>
              <a:t>Aboubekr</a:t>
            </a:r>
            <a:r>
              <a:rPr lang="fr-FR" sz="3200" dirty="0" smtClean="0">
                <a:solidFill>
                  <a:schemeClr val="tx1"/>
                </a:solidFill>
              </a:rPr>
              <a:t> </a:t>
            </a:r>
            <a:r>
              <a:rPr lang="fr-FR" sz="3200" dirty="0" err="1" smtClean="0">
                <a:solidFill>
                  <a:schemeClr val="tx1"/>
                </a:solidFill>
              </a:rPr>
              <a:t>Belkaid</a:t>
            </a:r>
            <a:endParaRPr lang="fr-FR" sz="3200" dirty="0">
              <a:solidFill>
                <a:schemeClr val="tx1"/>
              </a:solidFill>
            </a:endParaRPr>
          </a:p>
          <a:p>
            <a:endParaRPr lang="fr-FR" sz="3200" dirty="0"/>
          </a:p>
        </p:txBody>
      </p:sp>
      <p:sp>
        <p:nvSpPr>
          <p:cNvPr id="2" name="Titre 1"/>
          <p:cNvSpPr>
            <a:spLocks noGrp="1"/>
          </p:cNvSpPr>
          <p:nvPr>
            <p:ph type="ctrTitle"/>
          </p:nvPr>
        </p:nvSpPr>
        <p:spPr>
          <a:xfrm>
            <a:off x="685800" y="2391023"/>
            <a:ext cx="7772400" cy="1470025"/>
          </a:xfrm>
        </p:spPr>
        <p:style>
          <a:lnRef idx="0">
            <a:schemeClr val="accent1"/>
          </a:lnRef>
          <a:fillRef idx="3">
            <a:schemeClr val="accent1"/>
          </a:fillRef>
          <a:effectRef idx="3">
            <a:schemeClr val="accent1"/>
          </a:effectRef>
          <a:fontRef idx="minor">
            <a:schemeClr val="lt1"/>
          </a:fontRef>
        </p:style>
        <p:txBody>
          <a:bodyPr/>
          <a:lstStyle/>
          <a:p>
            <a:r>
              <a:rPr lang="fr-FR" b="1" dirty="0"/>
              <a:t>Cours </a:t>
            </a:r>
            <a:r>
              <a:rPr lang="fr-FR" b="1" dirty="0" smtClean="0"/>
              <a:t>2</a:t>
            </a:r>
            <a:r>
              <a:rPr lang="fr-FR" b="1" dirty="0"/>
              <a:t> </a:t>
            </a:r>
            <a:r>
              <a:rPr lang="fr-FR" b="1" dirty="0" smtClean="0"/>
              <a:t>:</a:t>
            </a:r>
            <a:r>
              <a:rPr lang="fr-FR" dirty="0" smtClean="0"/>
              <a:t> Hardware vs Software</a:t>
            </a:r>
            <a:endParaRPr lang="fr-FR" dirty="0"/>
          </a:p>
        </p:txBody>
      </p:sp>
      <p:sp>
        <p:nvSpPr>
          <p:cNvPr id="5" name="Rectangle 4"/>
          <p:cNvSpPr/>
          <p:nvPr/>
        </p:nvSpPr>
        <p:spPr>
          <a:xfrm>
            <a:off x="285720" y="6143644"/>
            <a:ext cx="8643998" cy="369332"/>
          </a:xfrm>
          <a:prstGeom prst="rect">
            <a:avLst/>
          </a:prstGeom>
          <a:solidFill>
            <a:srgbClr val="C00000"/>
          </a:solidFill>
          <a:ln>
            <a:solidFill>
              <a:schemeClr val="bg1"/>
            </a:solidFill>
          </a:ln>
        </p:spPr>
        <p:txBody>
          <a:bodyPr wrap="square">
            <a:spAutoFit/>
          </a:bodyPr>
          <a:lstStyle/>
          <a:p>
            <a:r>
              <a:rPr lang="fr-FR" b="1" dirty="0" smtClean="0">
                <a:solidFill>
                  <a:schemeClr val="bg1"/>
                </a:solidFill>
                <a:latin typeface="Times New Roman" pitchFamily="18" charset="0"/>
                <a:cs typeface="Times New Roman" pitchFamily="18" charset="0"/>
              </a:rPr>
              <a:t>Présenté par : Mlle   SEMAHI IKRAM                                          Date :10 /02/2020</a:t>
            </a:r>
            <a:endParaRPr lang="fr-FR"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Clavier : </a:t>
            </a:r>
          </a:p>
          <a:p>
            <a:pPr algn="just">
              <a:lnSpc>
                <a:spcPct val="150000"/>
              </a:lnSpc>
            </a:pPr>
            <a:r>
              <a:rPr lang="fr-FR" sz="2800" b="1" dirty="0" smtClean="0">
                <a:solidFill>
                  <a:schemeClr val="tx1"/>
                </a:solidFill>
              </a:rPr>
              <a:t>Souris : </a:t>
            </a:r>
            <a:endParaRPr lang="fr-FR" sz="1800" b="1" dirty="0" smtClean="0">
              <a:solidFill>
                <a:schemeClr val="tx1"/>
              </a:solidFill>
            </a:endParaRPr>
          </a:p>
          <a:p>
            <a:pPr algn="just">
              <a:lnSpc>
                <a:spcPct val="150000"/>
              </a:lnSpc>
            </a:pPr>
            <a:r>
              <a:rPr lang="fr-FR" sz="2800" b="1" dirty="0" smtClean="0">
                <a:solidFill>
                  <a:schemeClr val="tx1"/>
                </a:solidFill>
              </a:rPr>
              <a:t>Lecteur CD/DVD :</a:t>
            </a:r>
            <a:endParaRPr lang="fr-FR" sz="1800" b="1" dirty="0" smtClean="0">
              <a:solidFill>
                <a:schemeClr val="tx1"/>
              </a:solidFill>
            </a:endParaRPr>
          </a:p>
          <a:p>
            <a:pPr algn="just">
              <a:lnSpc>
                <a:spcPct val="150000"/>
              </a:lnSpc>
            </a:pPr>
            <a:r>
              <a:rPr lang="fr-FR" sz="2800" b="1" dirty="0" smtClean="0">
                <a:solidFill>
                  <a:schemeClr val="tx1"/>
                </a:solidFill>
              </a:rPr>
              <a:t>Modem :</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2-1-2-Périphériques entrées : </a:t>
            </a:r>
            <a:endParaRPr lang="fr-FR" sz="3200" dirty="0"/>
          </a:p>
        </p:txBody>
      </p:sp>
      <p:pic>
        <p:nvPicPr>
          <p:cNvPr id="7" name="il_fi" descr="http://kindinformatique.com/media/catalog/category/clavier.jpg"/>
          <p:cNvPicPr/>
          <p:nvPr/>
        </p:nvPicPr>
        <p:blipFill>
          <a:blip r:embed="rId2" cstate="print"/>
          <a:srcRect/>
          <a:stretch>
            <a:fillRect/>
          </a:stretch>
        </p:blipFill>
        <p:spPr bwMode="auto">
          <a:xfrm>
            <a:off x="6660232" y="3356992"/>
            <a:ext cx="2103204" cy="792088"/>
          </a:xfrm>
          <a:prstGeom prst="rect">
            <a:avLst/>
          </a:prstGeom>
          <a:noFill/>
          <a:ln w="9525">
            <a:noFill/>
            <a:miter lim="800000"/>
            <a:headEnd/>
            <a:tailEnd/>
          </a:ln>
        </p:spPr>
      </p:pic>
      <p:pic>
        <p:nvPicPr>
          <p:cNvPr id="9" name="il_fi" descr="http://i2.cdscdn.com/pdt2/1/1/7/1/700x700/auc3548382251117/rw/dacomex-mini-souris.jpg"/>
          <p:cNvPicPr/>
          <p:nvPr/>
        </p:nvPicPr>
        <p:blipFill>
          <a:blip r:embed="rId3" cstate="print"/>
          <a:srcRect/>
          <a:stretch>
            <a:fillRect/>
          </a:stretch>
        </p:blipFill>
        <p:spPr bwMode="auto">
          <a:xfrm>
            <a:off x="7164288" y="3991719"/>
            <a:ext cx="1080120" cy="733425"/>
          </a:xfrm>
          <a:prstGeom prst="rect">
            <a:avLst/>
          </a:prstGeom>
          <a:noFill/>
          <a:ln w="9525">
            <a:noFill/>
            <a:miter lim="800000"/>
            <a:headEnd/>
            <a:tailEnd/>
          </a:ln>
        </p:spPr>
      </p:pic>
      <p:pic>
        <p:nvPicPr>
          <p:cNvPr id="10" name="il_fi" descr="http://static.pcinpact.com/images/bd/news/10925.jpg"/>
          <p:cNvPicPr/>
          <p:nvPr/>
        </p:nvPicPr>
        <p:blipFill>
          <a:blip r:embed="rId4" cstate="print"/>
          <a:srcRect/>
          <a:stretch>
            <a:fillRect/>
          </a:stretch>
        </p:blipFill>
        <p:spPr bwMode="auto">
          <a:xfrm>
            <a:off x="7236296" y="4725144"/>
            <a:ext cx="1008112" cy="792088"/>
          </a:xfrm>
          <a:prstGeom prst="rect">
            <a:avLst/>
          </a:prstGeom>
          <a:noFill/>
          <a:ln w="9525">
            <a:noFill/>
            <a:miter lim="800000"/>
            <a:headEnd/>
            <a:tailEnd/>
          </a:ln>
        </p:spPr>
      </p:pic>
      <p:pic>
        <p:nvPicPr>
          <p:cNvPr id="11" name="il_fi" descr="http://t0.gstatic.com/images?q=tbn:ANd9GcSb7X7910PvDumHUXQKxHQ-ogNX7nWiLquJ5lqzvGD2fJIKjNbb9X4XJIHFTw"/>
          <p:cNvPicPr/>
          <p:nvPr/>
        </p:nvPicPr>
        <p:blipFill>
          <a:blip r:embed="rId5" cstate="print"/>
          <a:srcRect/>
          <a:stretch>
            <a:fillRect/>
          </a:stretch>
        </p:blipFill>
        <p:spPr bwMode="auto">
          <a:xfrm>
            <a:off x="7020272" y="5373216"/>
            <a:ext cx="1440160"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428596" y="3286124"/>
            <a:ext cx="8451062" cy="3155289"/>
          </a:xfrm>
        </p:spPr>
        <p:txBody>
          <a:bodyPr>
            <a:noAutofit/>
          </a:bodyPr>
          <a:lstStyle/>
          <a:p>
            <a:pPr algn="just"/>
            <a:r>
              <a:rPr lang="fr-FR" sz="2800" dirty="0" smtClean="0">
                <a:solidFill>
                  <a:schemeClr val="tx1"/>
                </a:solidFill>
              </a:rPr>
              <a:t>Des dispositifs qui transmirent l’information binaire de l’unité centrale vers l’extérieur sous une forme compréhensible par l’utilisateur humain.</a:t>
            </a:r>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pPr algn="just">
              <a:lnSpc>
                <a:spcPct val="150000"/>
              </a:lnSpc>
            </a:pPr>
            <a:r>
              <a:rPr lang="fr-FR" sz="2800" b="1" dirty="0" smtClean="0">
                <a:solidFill>
                  <a:schemeClr val="tx1"/>
                </a:solidFill>
              </a:rPr>
              <a:t>Ecran :</a:t>
            </a:r>
            <a:endParaRPr lang="fr-FR" sz="1800" b="1" dirty="0" smtClean="0">
              <a:solidFill>
                <a:schemeClr val="tx1"/>
              </a:solidFill>
            </a:endParaRPr>
          </a:p>
          <a:p>
            <a:pPr algn="just">
              <a:lnSpc>
                <a:spcPct val="150000"/>
              </a:lnSpc>
            </a:pPr>
            <a:r>
              <a:rPr lang="fr-FR" sz="2800" b="1" dirty="0" smtClean="0">
                <a:solidFill>
                  <a:schemeClr val="tx1"/>
                </a:solidFill>
              </a:rPr>
              <a:t>imprimante : </a:t>
            </a:r>
            <a:endParaRPr lang="fr-FR" sz="1800" b="1" dirty="0" smtClean="0">
              <a:solidFill>
                <a:schemeClr val="tx1"/>
              </a:solidFill>
            </a:endParaRPr>
          </a:p>
          <a:p>
            <a:pPr algn="just">
              <a:lnSpc>
                <a:spcPct val="150000"/>
              </a:lnSpc>
            </a:pPr>
            <a:r>
              <a:rPr lang="fr-FR" sz="2800" b="1" dirty="0" smtClean="0">
                <a:solidFill>
                  <a:schemeClr val="tx1"/>
                </a:solidFill>
              </a:rPr>
              <a:t>Graveur CD/DVD :</a:t>
            </a:r>
            <a:endParaRPr lang="fr-FR" sz="1800" b="1" dirty="0" smtClean="0">
              <a:solidFill>
                <a:schemeClr val="tx1"/>
              </a:solidFill>
            </a:endParaRPr>
          </a:p>
          <a:p>
            <a:pPr algn="just">
              <a:lnSpc>
                <a:spcPct val="150000"/>
              </a:lnSpc>
            </a:pPr>
            <a:r>
              <a:rPr lang="fr-FR" sz="2800" b="1" dirty="0" smtClean="0">
                <a:solidFill>
                  <a:schemeClr val="tx1"/>
                </a:solidFill>
              </a:rPr>
              <a:t>Haut parleur :</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smtClean="0"/>
              <a:t>2-1-Partie Matériel (hardware) :</a:t>
            </a:r>
          </a:p>
          <a:p>
            <a:pPr algn="ctr"/>
            <a:r>
              <a:rPr lang="fr-FR" sz="3200" b="1" dirty="0"/>
              <a:t>2-1-3-Périphériques de sorties :</a:t>
            </a:r>
            <a:endParaRPr lang="fr-FR" sz="3200" dirty="0"/>
          </a:p>
        </p:txBody>
      </p:sp>
      <p:pic>
        <p:nvPicPr>
          <p:cNvPr id="7" name="il_fi" descr="http://2.bp.blogspot.com/_gpgaAKP0xy4/TTiItsCCxVI/AAAAAAAAA70/NLF264PXSBw/s1600/ecran.jpg"/>
          <p:cNvPicPr/>
          <p:nvPr/>
        </p:nvPicPr>
        <p:blipFill>
          <a:blip r:embed="rId3" cstate="print"/>
          <a:srcRect/>
          <a:stretch>
            <a:fillRect/>
          </a:stretch>
        </p:blipFill>
        <p:spPr bwMode="auto">
          <a:xfrm>
            <a:off x="7020272" y="3356992"/>
            <a:ext cx="936104" cy="720080"/>
          </a:xfrm>
          <a:prstGeom prst="rect">
            <a:avLst/>
          </a:prstGeom>
          <a:noFill/>
          <a:ln w="9525">
            <a:noFill/>
            <a:miter lim="800000"/>
            <a:headEnd/>
            <a:tailEnd/>
          </a:ln>
        </p:spPr>
      </p:pic>
      <p:pic>
        <p:nvPicPr>
          <p:cNvPr id="9" name="il_fi" descr="http://www.lopr.net/Images/imprimante2.jpg"/>
          <p:cNvPicPr/>
          <p:nvPr/>
        </p:nvPicPr>
        <p:blipFill>
          <a:blip r:embed="rId4" cstate="print"/>
          <a:srcRect/>
          <a:stretch>
            <a:fillRect/>
          </a:stretch>
        </p:blipFill>
        <p:spPr bwMode="auto">
          <a:xfrm>
            <a:off x="7020272" y="4005064"/>
            <a:ext cx="1008112" cy="865094"/>
          </a:xfrm>
          <a:prstGeom prst="rect">
            <a:avLst/>
          </a:prstGeom>
          <a:noFill/>
          <a:ln w="9525">
            <a:noFill/>
            <a:miter lim="800000"/>
            <a:headEnd/>
            <a:tailEnd/>
          </a:ln>
        </p:spPr>
      </p:pic>
      <p:pic>
        <p:nvPicPr>
          <p:cNvPr id="10" name="il_fi" descr="http://static.pcinpact.com/images/bd/news/10925.jpg"/>
          <p:cNvPicPr/>
          <p:nvPr/>
        </p:nvPicPr>
        <p:blipFill>
          <a:blip r:embed="rId5" cstate="print"/>
          <a:srcRect/>
          <a:stretch>
            <a:fillRect/>
          </a:stretch>
        </p:blipFill>
        <p:spPr bwMode="auto">
          <a:xfrm>
            <a:off x="7092280" y="4797152"/>
            <a:ext cx="936104" cy="744516"/>
          </a:xfrm>
          <a:prstGeom prst="rect">
            <a:avLst/>
          </a:prstGeom>
          <a:noFill/>
          <a:ln w="9525">
            <a:noFill/>
            <a:miter lim="800000"/>
            <a:headEnd/>
            <a:tailEnd/>
          </a:ln>
        </p:spPr>
      </p:pic>
      <p:pic>
        <p:nvPicPr>
          <p:cNvPr id="11" name="il_fi" descr="http://ecx.images-amazon.com/images/I/41Nz5vzRR%2BL.jpg"/>
          <p:cNvPicPr/>
          <p:nvPr/>
        </p:nvPicPr>
        <p:blipFill>
          <a:blip r:embed="rId6" cstate="print"/>
          <a:srcRect/>
          <a:stretch>
            <a:fillRect/>
          </a:stretch>
        </p:blipFill>
        <p:spPr bwMode="auto">
          <a:xfrm>
            <a:off x="7020272" y="5517232"/>
            <a:ext cx="1152128" cy="725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
        <p:nvSpPr>
          <p:cNvPr id="5" name="Sous-titre 4"/>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3"/>
          <a:srcRect/>
          <a:stretch>
            <a:fillRect/>
          </a:stretch>
        </p:blipFill>
        <p:spPr bwMode="auto">
          <a:xfrm>
            <a:off x="214282" y="3143247"/>
            <a:ext cx="8643998" cy="348084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14282" y="2857496"/>
            <a:ext cx="8643998" cy="34873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214282" y="3143248"/>
            <a:ext cx="8643998" cy="3500462"/>
          </a:xfrm>
          <a:prstGeom prst="rect">
            <a:avLst/>
          </a:prstGeom>
          <a:noFill/>
          <a:ln w="9525">
            <a:noFill/>
            <a:miter lim="800000"/>
            <a:headEnd/>
            <a:tailEnd/>
          </a:ln>
          <a:effectLst/>
        </p:spPr>
      </p:pic>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071811"/>
            <a:ext cx="8451062" cy="2357454"/>
          </a:xfrm>
        </p:spPr>
        <p:txBody>
          <a:bodyPr>
            <a:noAutofit/>
          </a:bodyPr>
          <a:lstStyle/>
          <a:p>
            <a:pPr algn="just"/>
            <a:r>
              <a:rPr lang="fr-FR" sz="2800" b="1" dirty="0" smtClean="0"/>
              <a:t>software :</a:t>
            </a:r>
            <a:r>
              <a:rPr lang="fr-FR" sz="2800" dirty="0" smtClean="0">
                <a:solidFill>
                  <a:schemeClr val="tx1"/>
                </a:solidFill>
              </a:rPr>
              <a:t>l'ensemble des programmes qui permettent aux utilisateurs de travailler avec </a:t>
            </a:r>
            <a:r>
              <a:rPr lang="fr-FR" sz="2800" dirty="0" smtClean="0">
                <a:solidFill>
                  <a:schemeClr val="tx1"/>
                </a:solidFill>
              </a:rPr>
              <a:t>l’ordinateur.</a:t>
            </a:r>
            <a:r>
              <a:rPr lang="ar-DZ" sz="2800" dirty="0" smtClean="0">
                <a:solidFill>
                  <a:schemeClr val="tx1"/>
                </a:solidFill>
              </a:rPr>
              <a:t> </a:t>
            </a:r>
            <a:r>
              <a:rPr lang="fr-FR" sz="2800" dirty="0" smtClean="0">
                <a:solidFill>
                  <a:schemeClr val="tx1"/>
                </a:solidFill>
              </a:rPr>
              <a:t>Un </a:t>
            </a:r>
            <a:r>
              <a:rPr lang="fr-FR" sz="2800" dirty="0" smtClean="0">
                <a:solidFill>
                  <a:schemeClr val="tx1"/>
                </a:solidFill>
              </a:rPr>
              <a:t>programme est un enchainement d’instructions, écrit dans un langage de programmation, exécuté par un ordinateur, permettant de traiter un problème et de renvoyer des résultats. </a:t>
            </a:r>
            <a:endParaRPr lang="fr-FR" sz="2800" dirty="0" smtClean="0"/>
          </a:p>
          <a:p>
            <a:pPr algn="just"/>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a:t>
            </a:r>
            <a:r>
              <a:rPr lang="fr-FR" sz="3200" b="1" dirty="0" smtClean="0"/>
              <a:t>)</a:t>
            </a:r>
            <a:r>
              <a:rPr lang="ar-DZ" sz="3200" b="1" dirty="0" smtClean="0"/>
              <a:t> </a:t>
            </a:r>
            <a:r>
              <a:rPr lang="fr-FR" sz="3200" b="1" dirty="0"/>
              <a:t> </a:t>
            </a:r>
            <a:r>
              <a:rPr lang="fr-FR" sz="3200" b="1" dirty="0" smtClean="0"/>
              <a:t>:</a:t>
            </a:r>
            <a:r>
              <a:rPr lang="ar-DZ" sz="3200" dirty="0" smtClean="0"/>
              <a:t>البرمجيات   </a:t>
            </a:r>
            <a:endParaRPr lang="fr-FR" sz="3200" dirty="0"/>
          </a:p>
        </p:txBody>
      </p:sp>
      <p:sp>
        <p:nvSpPr>
          <p:cNvPr id="5" name="ZoneTexte 4"/>
          <p:cNvSpPr txBox="1"/>
          <p:nvPr/>
        </p:nvSpPr>
        <p:spPr>
          <a:xfrm>
            <a:off x="214282" y="5286388"/>
            <a:ext cx="8643998" cy="1323439"/>
          </a:xfrm>
          <a:prstGeom prst="rect">
            <a:avLst/>
          </a:prstGeom>
          <a:noFill/>
        </p:spPr>
        <p:txBody>
          <a:bodyPr wrap="square" rtlCol="0">
            <a:spAutoFit/>
          </a:bodyPr>
          <a:lstStyle/>
          <a:p>
            <a:pPr algn="r"/>
            <a:r>
              <a:rPr lang="ar-DZ" sz="2400" b="1" dirty="0" smtClean="0"/>
              <a:t>البرمجيات</a:t>
            </a:r>
            <a:r>
              <a:rPr lang="ar-DZ" sz="2400" dirty="0" smtClean="0"/>
              <a:t>: </a:t>
            </a:r>
            <a:r>
              <a:rPr lang="ar-DZ" sz="2400" dirty="0" smtClean="0"/>
              <a:t>مجموعة من البرامج </a:t>
            </a:r>
            <a:r>
              <a:rPr lang="ar-DZ" sz="2400" dirty="0" smtClean="0"/>
              <a:t>التي تسمح للمستخدمين بالعمل مع الكمبيوتر.</a:t>
            </a:r>
            <a:br>
              <a:rPr lang="ar-DZ" sz="2400" dirty="0" smtClean="0"/>
            </a:br>
            <a:r>
              <a:rPr lang="ar-DZ" sz="2400" dirty="0" smtClean="0"/>
              <a:t> </a:t>
            </a:r>
            <a:r>
              <a:rPr lang="ar-DZ" sz="2800" dirty="0" smtClean="0"/>
              <a:t>البرنامج عبارة عن سلسلة من التعليمات ، مكتوبة بلغة </a:t>
            </a:r>
            <a:r>
              <a:rPr lang="ar-DZ" sz="2800" dirty="0" smtClean="0"/>
              <a:t>البرمجة </a:t>
            </a:r>
            <a:r>
              <a:rPr lang="ar-DZ" sz="2800" dirty="0" smtClean="0"/>
              <a:t>، يتم تنفيذها بواسطة الكمبيوتر ، وتستخدم </a:t>
            </a:r>
            <a:r>
              <a:rPr lang="ar-DZ" sz="2800" dirty="0" smtClean="0"/>
              <a:t>للمعالجة  مشكلة </a:t>
            </a:r>
            <a:r>
              <a:rPr lang="ar-DZ" sz="2800" dirty="0" smtClean="0"/>
              <a:t>وإرجاع النتائج</a:t>
            </a:r>
            <a:r>
              <a:rPr lang="ar-DZ" sz="2400" dirty="0" smtClean="0"/>
              <a:t>.</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3155289"/>
          </a:xfrm>
        </p:spPr>
        <p:txBody>
          <a:bodyPr>
            <a:noAutofit/>
          </a:bodyPr>
          <a:lstStyle/>
          <a:p>
            <a:r>
              <a:rPr lang="fr-FR" sz="2800" b="1" dirty="0" smtClean="0"/>
              <a:t>  software</a:t>
            </a:r>
            <a:endParaRPr lang="fr-FR" sz="2800" dirty="0">
              <a:solidFill>
                <a:schemeClr val="tx1"/>
              </a:solidFill>
            </a:endParaRPr>
          </a:p>
        </p:txBody>
      </p:sp>
      <p:sp>
        <p:nvSpPr>
          <p:cNvPr id="6" name="ZoneTexte 5"/>
          <p:cNvSpPr txBox="1"/>
          <p:nvPr/>
        </p:nvSpPr>
        <p:spPr>
          <a:xfrm>
            <a:off x="1181577" y="1942958"/>
            <a:ext cx="6696744" cy="584775"/>
          </a:xfrm>
          <a:prstGeom prst="rect">
            <a:avLst/>
          </a:prstGeom>
          <a:noFill/>
        </p:spPr>
        <p:txBody>
          <a:bodyPr wrap="square" rtlCol="0">
            <a:spAutoFit/>
          </a:bodyPr>
          <a:lstStyle/>
          <a:p>
            <a:pPr algn="ctr"/>
            <a:r>
              <a:rPr lang="fr-FR" sz="3200" b="1" dirty="0"/>
              <a:t>2-2-Logiciels (software) :</a:t>
            </a:r>
            <a:endParaRPr lang="fr-FR" sz="3200" dirty="0"/>
          </a:p>
        </p:txBody>
      </p:sp>
      <p:cxnSp>
        <p:nvCxnSpPr>
          <p:cNvPr id="7" name="Connecteur droit avec flèche 6"/>
          <p:cNvCxnSpPr/>
          <p:nvPr/>
        </p:nvCxnSpPr>
        <p:spPr>
          <a:xfrm rot="10800000" flipV="1">
            <a:off x="1857357" y="3929066"/>
            <a:ext cx="2071703"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3929852" y="4500570"/>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143504" y="3857628"/>
            <a:ext cx="192882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5786" y="5214950"/>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Times New Roman" pitchFamily="18" charset="0"/>
                <a:cs typeface="Times New Roman" pitchFamily="18" charset="0"/>
              </a:rPr>
              <a:t>système </a:t>
            </a:r>
          </a:p>
          <a:p>
            <a:pPr algn="ctr"/>
            <a:r>
              <a:rPr lang="fr-FR" b="1" dirty="0" smtClean="0">
                <a:solidFill>
                  <a:schemeClr val="bg1"/>
                </a:solidFill>
                <a:latin typeface="Times New Roman" pitchFamily="18" charset="0"/>
                <a:cs typeface="Times New Roman" pitchFamily="18" charset="0"/>
              </a:rPr>
              <a:t>d'exploitation </a:t>
            </a:r>
            <a:endParaRPr lang="fr-FR" b="1" dirty="0">
              <a:solidFill>
                <a:schemeClr val="bg1"/>
              </a:solidFill>
              <a:latin typeface="Times New Roman" pitchFamily="18" charset="0"/>
              <a:cs typeface="Times New Roman" pitchFamily="18" charset="0"/>
            </a:endParaRPr>
          </a:p>
        </p:txBody>
      </p:sp>
      <p:sp>
        <p:nvSpPr>
          <p:cNvPr id="19" name="Rectangle 18"/>
          <p:cNvSpPr/>
          <p:nvPr/>
        </p:nvSpPr>
        <p:spPr>
          <a:xfrm>
            <a:off x="371474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Application</a:t>
            </a:r>
            <a:endParaRPr lang="fr-FR" sz="2000" dirty="0">
              <a:latin typeface="Times New Roman" pitchFamily="18" charset="0"/>
              <a:cs typeface="Times New Roman" pitchFamily="18" charset="0"/>
            </a:endParaRPr>
          </a:p>
        </p:txBody>
      </p:sp>
      <p:sp>
        <p:nvSpPr>
          <p:cNvPr id="20" name="Rectangle 19"/>
          <p:cNvSpPr/>
          <p:nvPr/>
        </p:nvSpPr>
        <p:spPr>
          <a:xfrm>
            <a:off x="6929454" y="5286388"/>
            <a:ext cx="157163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1"/>
                </a:solidFill>
              </a:rPr>
              <a:t>pilote</a:t>
            </a:r>
            <a:endParaRPr lang="fr-FR" sz="28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59793"/>
            <a:ext cx="8451062" cy="3155289"/>
          </a:xfrm>
        </p:spPr>
        <p:txBody>
          <a:bodyPr>
            <a:noAutofit/>
          </a:bodyPr>
          <a:lstStyle/>
          <a:p>
            <a:pPr algn="just"/>
            <a:r>
              <a:rPr lang="fr-FR" sz="2800" dirty="0" smtClean="0">
                <a:solidFill>
                  <a:schemeClr val="tx1"/>
                </a:solidFill>
              </a:rPr>
              <a:t>Le système d'exploitation </a:t>
            </a:r>
            <a:r>
              <a:rPr lang="pt-BR" sz="2800" dirty="0" smtClean="0">
                <a:solidFill>
                  <a:srgbClr val="FF0000"/>
                </a:solidFill>
              </a:rPr>
              <a:t>(noté </a:t>
            </a:r>
            <a:r>
              <a:rPr lang="pt-BR" sz="2800" i="1" dirty="0" smtClean="0">
                <a:solidFill>
                  <a:srgbClr val="FF0000"/>
                </a:solidFill>
              </a:rPr>
              <a:t>SE ou OS pour Operating System)</a:t>
            </a:r>
            <a:r>
              <a:rPr lang="fr-FR" sz="2800" dirty="0" smtClean="0">
                <a:solidFill>
                  <a:srgbClr val="FF0000"/>
                </a:solidFill>
              </a:rPr>
              <a:t> </a:t>
            </a:r>
            <a:r>
              <a:rPr lang="fr-FR" sz="2800" dirty="0" smtClean="0">
                <a:solidFill>
                  <a:schemeClr val="tx1"/>
                </a:solidFill>
              </a:rPr>
              <a:t>est un logiciel « système » qui contient l'ensemble des instructions et des informations intermédiaire entre le matériel informatique et les logiciels applicatifs.</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Système </a:t>
            </a:r>
            <a:r>
              <a:rPr lang="fr-FR" sz="3200" b="1" dirty="0"/>
              <a:t>d’exploitation </a:t>
            </a:r>
            <a:r>
              <a:rPr lang="fr-FR" sz="3200" b="1" dirty="0" smtClean="0"/>
              <a:t>:</a:t>
            </a:r>
            <a:r>
              <a:rPr lang="ar-DZ" sz="3200" b="1" dirty="0" smtClean="0"/>
              <a:t>نظام التشغيل </a:t>
            </a:r>
            <a:endParaRPr lang="fr-FR" sz="3200" dirty="0"/>
          </a:p>
        </p:txBody>
      </p:sp>
      <p:sp>
        <p:nvSpPr>
          <p:cNvPr id="7" name="Ellipse 6"/>
          <p:cNvSpPr/>
          <p:nvPr/>
        </p:nvSpPr>
        <p:spPr>
          <a:xfrm>
            <a:off x="5143504" y="4429132"/>
            <a:ext cx="3643338" cy="2286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6737">
            <a:off x="6286512" y="4598933"/>
            <a:ext cx="1428760" cy="500066"/>
          </a:xfrm>
          <a:prstGeom prst="rect">
            <a:avLst/>
          </a:prstGeom>
          <a:noFill/>
        </p:spPr>
        <p:txBody>
          <a:bodyPr wrap="square" rtlCol="0">
            <a:prstTxWarp prst="textArchUp">
              <a:avLst/>
            </a:prstTxWarp>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application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llipse 9"/>
          <p:cNvSpPr/>
          <p:nvPr/>
        </p:nvSpPr>
        <p:spPr>
          <a:xfrm>
            <a:off x="5786446" y="4786322"/>
            <a:ext cx="2643206" cy="1714512"/>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Ellipse 10"/>
          <p:cNvSpPr/>
          <p:nvPr/>
        </p:nvSpPr>
        <p:spPr>
          <a:xfrm>
            <a:off x="6572264" y="5357826"/>
            <a:ext cx="1500198" cy="7858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Matériel</a:t>
            </a:r>
            <a:endParaRPr lang="fr-FR" dirty="0"/>
          </a:p>
        </p:txBody>
      </p:sp>
      <p:sp>
        <p:nvSpPr>
          <p:cNvPr id="12" name="ZoneTexte 11"/>
          <p:cNvSpPr txBox="1"/>
          <p:nvPr/>
        </p:nvSpPr>
        <p:spPr>
          <a:xfrm>
            <a:off x="6901323" y="5143512"/>
            <a:ext cx="742511" cy="369332"/>
          </a:xfrm>
          <a:prstGeom prst="rect">
            <a:avLst/>
          </a:prstGeom>
          <a:noFill/>
        </p:spPr>
        <p:txBody>
          <a:bodyPr wrap="none" rtlCol="0">
            <a:prstTxWarp prst="textArchUp">
              <a:avLst/>
            </a:prstTxWarp>
            <a:spAutoFit/>
          </a:bodyPr>
          <a:lstStyle/>
          <a:p>
            <a:r>
              <a:rPr lang="fr-FR" sz="2400" b="1" dirty="0" smtClean="0"/>
              <a:t>SE/OS </a:t>
            </a:r>
            <a:endParaRPr lang="fr-FR" b="1" dirty="0"/>
          </a:p>
        </p:txBody>
      </p:sp>
      <p:sp>
        <p:nvSpPr>
          <p:cNvPr id="13" name="ZoneTexte 12"/>
          <p:cNvSpPr txBox="1"/>
          <p:nvPr/>
        </p:nvSpPr>
        <p:spPr>
          <a:xfrm>
            <a:off x="142844" y="4929198"/>
            <a:ext cx="4714908" cy="1200329"/>
          </a:xfrm>
          <a:prstGeom prst="rect">
            <a:avLst/>
          </a:prstGeom>
          <a:noFill/>
        </p:spPr>
        <p:txBody>
          <a:bodyPr wrap="square" rtlCol="0">
            <a:spAutoFit/>
          </a:bodyPr>
          <a:lstStyle/>
          <a:p>
            <a:pPr algn="r"/>
            <a:r>
              <a:rPr lang="ar-DZ" sz="2400" b="1" dirty="0" smtClean="0"/>
              <a:t>نظام التشغيل: </a:t>
            </a:r>
            <a:r>
              <a:rPr lang="ar-DZ" sz="2400" dirty="0" smtClean="0"/>
              <a:t>هو </a:t>
            </a:r>
            <a:r>
              <a:rPr lang="ar-DZ" sz="2400" dirty="0" smtClean="0"/>
              <a:t>برنامج "نظام" يحتوي على </a:t>
            </a:r>
            <a:r>
              <a:rPr lang="ar-DZ" sz="2400" dirty="0" smtClean="0"/>
              <a:t>مجموعة من  </a:t>
            </a:r>
            <a:r>
              <a:rPr lang="ar-DZ" sz="2400" dirty="0" smtClean="0"/>
              <a:t>التعليمات والمعلومات الوسيطة بين أجهزة الكمبيوتر </a:t>
            </a:r>
            <a:r>
              <a:rPr lang="ar-DZ" sz="2400" dirty="0" smtClean="0"/>
              <a:t>والتطبيقات.</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59793"/>
            <a:ext cx="9072594" cy="3655355"/>
          </a:xfrm>
        </p:spPr>
        <p:txBody>
          <a:bodyPr>
            <a:noAutofit/>
          </a:bodyPr>
          <a:lstStyle/>
          <a:p>
            <a:pPr algn="just"/>
            <a:r>
              <a:rPr lang="fr-FR" sz="2800" b="1" u="sng" dirty="0" smtClean="0">
                <a:solidFill>
                  <a:srgbClr val="FF0000"/>
                </a:solidFill>
              </a:rPr>
              <a:t>Les rôles du système d'exploitation :</a:t>
            </a:r>
          </a:p>
          <a:p>
            <a:pPr algn="l"/>
            <a:r>
              <a:rPr lang="fr-FR" sz="2800" u="sng" dirty="0" smtClean="0">
                <a:solidFill>
                  <a:srgbClr val="002060"/>
                </a:solidFill>
              </a:rPr>
              <a:t>gérer la mémoire :</a:t>
            </a:r>
            <a:r>
              <a:rPr lang="fr-FR" sz="2800" dirty="0" smtClean="0">
                <a:solidFill>
                  <a:srgbClr val="002060"/>
                </a:solidFill>
              </a:rPr>
              <a:t> </a:t>
            </a:r>
            <a:r>
              <a:rPr lang="fr-FR" sz="2800" dirty="0" smtClean="0">
                <a:solidFill>
                  <a:schemeClr val="tx1">
                    <a:lumMod val="85000"/>
                    <a:lumOff val="15000"/>
                  </a:schemeClr>
                </a:solidFill>
              </a:rPr>
              <a:t>gérer l'espace mémoire alloué à chaque application . </a:t>
            </a:r>
          </a:p>
          <a:p>
            <a:pPr algn="l"/>
            <a:r>
              <a:rPr lang="fr-FR" sz="2800" dirty="0" smtClean="0">
                <a:solidFill>
                  <a:schemeClr val="tx1">
                    <a:lumMod val="85000"/>
                    <a:lumOff val="15000"/>
                  </a:schemeClr>
                </a:solidFill>
              </a:rPr>
              <a:t>En cas d'insuffisance de mémoire physique (RAM), le système d'exploitation peut créer une zone mémoire sur le disque dur, appelée </a:t>
            </a:r>
            <a:r>
              <a:rPr lang="fr-FR" sz="2800" b="1" dirty="0" smtClean="0">
                <a:solidFill>
                  <a:srgbClr val="FF0000"/>
                </a:solidFill>
              </a:rPr>
              <a:t>mémoire virtuelle</a:t>
            </a:r>
            <a:r>
              <a:rPr lang="fr-FR" sz="2800" dirty="0" smtClean="0"/>
              <a:t>.</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59793"/>
            <a:ext cx="9072594" cy="3655355"/>
          </a:xfrm>
        </p:spPr>
        <p:txBody>
          <a:bodyPr>
            <a:noAutofit/>
          </a:bodyPr>
          <a:lstStyle/>
          <a:p>
            <a:pPr algn="l"/>
            <a:r>
              <a:rPr lang="fr-FR" sz="2800" u="sng" dirty="0" smtClean="0">
                <a:solidFill>
                  <a:srgbClr val="002060"/>
                </a:solidFill>
              </a:rPr>
              <a:t>gérer les entrées/sorties </a:t>
            </a:r>
            <a:r>
              <a:rPr lang="fr-FR" sz="2800" u="sng" dirty="0" smtClean="0"/>
              <a:t>:</a:t>
            </a:r>
            <a:r>
              <a:rPr lang="fr-FR" sz="2800" dirty="0" smtClean="0"/>
              <a:t> </a:t>
            </a:r>
            <a:r>
              <a:rPr lang="fr-FR" sz="2800" dirty="0" smtClean="0">
                <a:solidFill>
                  <a:schemeClr val="tx1">
                    <a:lumMod val="85000"/>
                    <a:lumOff val="15000"/>
                  </a:schemeClr>
                </a:solidFill>
              </a:rPr>
              <a:t>gérer l'accès des programmes aux ressources matérielles.</a:t>
            </a:r>
          </a:p>
          <a:p>
            <a:pPr algn="l"/>
            <a:r>
              <a:rPr lang="fr-FR" sz="2800" u="sng" dirty="0" smtClean="0">
                <a:solidFill>
                  <a:srgbClr val="002060"/>
                </a:solidFill>
              </a:rPr>
              <a:t>gérer l'exécution des applications </a:t>
            </a:r>
            <a:r>
              <a:rPr lang="fr-FR" sz="2800" u="sng" dirty="0" smtClean="0"/>
              <a:t>:</a:t>
            </a:r>
            <a:r>
              <a:rPr lang="fr-FR" sz="2800" dirty="0" smtClean="0"/>
              <a:t> </a:t>
            </a:r>
            <a:r>
              <a:rPr lang="fr-FR" sz="2800" dirty="0" smtClean="0">
                <a:solidFill>
                  <a:schemeClr val="tx1">
                    <a:lumMod val="85000"/>
                    <a:lumOff val="15000"/>
                  </a:schemeClr>
                </a:solidFill>
              </a:rPr>
              <a:t>s'assurer de la bonne exécution des applications.</a:t>
            </a:r>
          </a:p>
          <a:p>
            <a:pPr algn="l"/>
            <a:r>
              <a:rPr lang="fr-FR" sz="2800" u="sng" dirty="0" smtClean="0">
                <a:solidFill>
                  <a:srgbClr val="002060"/>
                </a:solidFill>
              </a:rPr>
              <a:t>gérer les fichiers </a:t>
            </a:r>
            <a:r>
              <a:rPr lang="fr-FR" sz="2800" u="sng" dirty="0" smtClean="0"/>
              <a:t>:</a:t>
            </a:r>
            <a:r>
              <a:rPr lang="fr-FR" sz="2800" dirty="0" smtClean="0"/>
              <a:t> </a:t>
            </a:r>
            <a:r>
              <a:rPr lang="fr-FR" sz="2800" dirty="0" smtClean="0">
                <a:solidFill>
                  <a:schemeClr val="tx1">
                    <a:lumMod val="85000"/>
                    <a:lumOff val="15000"/>
                  </a:schemeClr>
                </a:solidFill>
              </a:rPr>
              <a:t>gérer la lecture et l'écriture dans le système de fichiers et les droits d'accès aux fichiers par les utilisateurs et les applications. </a:t>
            </a:r>
          </a:p>
          <a:p>
            <a:pPr algn="just"/>
            <a:endParaRPr lang="fr-FR" sz="2800" b="1" u="sng" dirty="0" smtClean="0">
              <a:solidFill>
                <a:srgbClr val="FF0000"/>
              </a:solidFill>
            </a:endParaRPr>
          </a:p>
          <a:p>
            <a:pPr algn="just"/>
            <a:endParaRPr lang="fr-FR" sz="2800" dirty="0" smtClean="0">
              <a:solidFill>
                <a:schemeClr val="tx1"/>
              </a:solidFill>
            </a:endParaRPr>
          </a:p>
          <a:p>
            <a:pPr algn="l"/>
            <a:r>
              <a:rPr lang="fr-FR" sz="2800" dirty="0" smtClean="0"/>
              <a:t>.</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Vu la définition de l’informatique, un ordinateur est donc une machine capable de traiter automatiquement des données (informations) saisit en entrée (a travers les périphériques d’entrée), sur la base d'un programme qui définit la séquence des opération à effectuer (instructions) et restitue (périphériques de sortie) des résultats.</a:t>
            </a:r>
          </a:p>
        </p:txBody>
      </p:sp>
      <p:sp>
        <p:nvSpPr>
          <p:cNvPr id="6" name="ZoneTexte 5"/>
          <p:cNvSpPr txBox="1"/>
          <p:nvPr/>
        </p:nvSpPr>
        <p:spPr>
          <a:xfrm>
            <a:off x="-571536" y="1714488"/>
            <a:ext cx="9715536"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3075" name="Picture 3"/>
          <p:cNvPicPr>
            <a:picLocks noChangeAspect="1" noChangeArrowheads="1"/>
          </p:cNvPicPr>
          <p:nvPr/>
        </p:nvPicPr>
        <p:blipFill>
          <a:blip r:embed="rId2"/>
          <a:srcRect/>
          <a:stretch>
            <a:fillRect/>
          </a:stretch>
        </p:blipFill>
        <p:spPr bwMode="auto">
          <a:xfrm>
            <a:off x="7178342" y="3400431"/>
            <a:ext cx="1537062" cy="124301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643306" y="3379845"/>
            <a:ext cx="1500198" cy="1263601"/>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71472" y="3413554"/>
            <a:ext cx="1428760" cy="1229892"/>
          </a:xfrm>
          <a:prstGeom prst="rect">
            <a:avLst/>
          </a:prstGeom>
          <a:noFill/>
          <a:ln w="9525">
            <a:noFill/>
            <a:miter lim="800000"/>
            <a:headEnd/>
            <a:tailEnd/>
          </a:ln>
          <a:effectLst/>
        </p:spPr>
      </p:pic>
      <p:sp>
        <p:nvSpPr>
          <p:cNvPr id="19" name="ZoneTexte 18"/>
          <p:cNvSpPr txBox="1"/>
          <p:nvPr/>
        </p:nvSpPr>
        <p:spPr>
          <a:xfrm>
            <a:off x="571472" y="4853100"/>
            <a:ext cx="8143932" cy="1862048"/>
          </a:xfrm>
          <a:prstGeom prst="rect">
            <a:avLst/>
          </a:prstGeom>
          <a:noFill/>
          <a:ln>
            <a:solidFill>
              <a:srgbClr val="C00000"/>
            </a:solidFill>
          </a:ln>
        </p:spPr>
        <p:txBody>
          <a:bodyPr wrap="square" rtlCol="0">
            <a:spAutoFit/>
          </a:bodyPr>
          <a:lstStyle/>
          <a:p>
            <a:r>
              <a:rPr lang="fr-FR" sz="2300" i="1" dirty="0" smtClean="0">
                <a:latin typeface="Times New Roman" pitchFamily="18" charset="0"/>
                <a:cs typeface="Times New Roman" pitchFamily="18" charset="0"/>
              </a:rPr>
              <a:t>Linux est le moins connu des 3 systèmes d’exploitation. Il est rarement installé par défaut sur un ordinateur. Gratuit et libre, il est surtout utilisé par ceux qui ont de bonnes connaissances en informatique.</a:t>
            </a:r>
            <a:br>
              <a:rPr lang="fr-FR" sz="2300" i="1" dirty="0" smtClean="0">
                <a:latin typeface="Times New Roman" pitchFamily="18" charset="0"/>
                <a:cs typeface="Times New Roman" pitchFamily="18" charset="0"/>
              </a:rPr>
            </a:br>
            <a:endParaRPr lang="fr-FR" sz="2300" i="1" dirty="0" smtClean="0">
              <a:latin typeface="Times New Roman" pitchFamily="18" charset="0"/>
              <a:cs typeface="Times New Roman" pitchFamily="18" charset="0"/>
            </a:endParaRPr>
          </a:p>
        </p:txBody>
      </p:sp>
      <p:sp>
        <p:nvSpPr>
          <p:cNvPr id="9" name="ZoneTexte 8"/>
          <p:cNvSpPr txBox="1"/>
          <p:nvPr/>
        </p:nvSpPr>
        <p:spPr>
          <a:xfrm>
            <a:off x="571472" y="4877242"/>
            <a:ext cx="7929618" cy="2123658"/>
          </a:xfrm>
          <a:prstGeom prst="rect">
            <a:avLst/>
          </a:prstGeom>
          <a:noFill/>
          <a:ln>
            <a:noFill/>
          </a:ln>
        </p:spPr>
        <p:txBody>
          <a:bodyPr wrap="square" rtlCol="0">
            <a:spAutoFit/>
          </a:bodyPr>
          <a:lstStyle/>
          <a:p>
            <a:r>
              <a:rPr lang="fr-FR" sz="2200" i="1" dirty="0" smtClean="0">
                <a:latin typeface="Times New Roman" pitchFamily="18" charset="0"/>
                <a:cs typeface="Times New Roman" pitchFamily="18" charset="0"/>
              </a:rPr>
              <a:t>Windows a été créé par Microsoft, il est actuellement le plus répandu des 3. La version vendue actuellement est Windows 10 mais anciennes versions : Windows 8, Windows 7, Windows Vista ou encore Windows XP. Ce système est vendu sur différentes marques d’ordinateurs (Acer, </a:t>
            </a:r>
            <a:r>
              <a:rPr lang="fr-FR" sz="2200" i="1" dirty="0" err="1" smtClean="0">
                <a:latin typeface="Times New Roman" pitchFamily="18" charset="0"/>
                <a:cs typeface="Times New Roman" pitchFamily="18" charset="0"/>
              </a:rPr>
              <a:t>Asus</a:t>
            </a:r>
            <a:r>
              <a:rPr lang="fr-FR" sz="2200" i="1" dirty="0" smtClean="0">
                <a:latin typeface="Times New Roman" pitchFamily="18" charset="0"/>
                <a:cs typeface="Times New Roman" pitchFamily="18" charset="0"/>
              </a:rPr>
              <a:t>, Dell, HP, Sony, Toshiba...)</a:t>
            </a:r>
            <a:br>
              <a:rPr lang="fr-FR" sz="2200" i="1" dirty="0" smtClean="0">
                <a:latin typeface="Times New Roman" pitchFamily="18" charset="0"/>
                <a:cs typeface="Times New Roman" pitchFamily="18" charset="0"/>
              </a:rPr>
            </a:br>
            <a:endParaRPr lang="fr-FR" sz="2200" i="1" dirty="0">
              <a:latin typeface="Times New Roman" pitchFamily="18" charset="0"/>
              <a:cs typeface="Times New Roman" pitchFamily="18" charset="0"/>
            </a:endParaRPr>
          </a:p>
        </p:txBody>
      </p:sp>
      <p:sp>
        <p:nvSpPr>
          <p:cNvPr id="11" name="ZoneTexte 10"/>
          <p:cNvSpPr txBox="1"/>
          <p:nvPr/>
        </p:nvSpPr>
        <p:spPr>
          <a:xfrm>
            <a:off x="571472" y="4929198"/>
            <a:ext cx="8072494" cy="1862048"/>
          </a:xfrm>
          <a:prstGeom prst="rect">
            <a:avLst/>
          </a:prstGeom>
          <a:noFill/>
        </p:spPr>
        <p:txBody>
          <a:bodyPr wrap="square" rtlCol="0">
            <a:spAutoFit/>
          </a:bodyPr>
          <a:lstStyle/>
          <a:p>
            <a:r>
              <a:rPr lang="fr-FR" sz="2300" i="1" dirty="0" err="1" smtClean="0">
                <a:latin typeface="Times New Roman" pitchFamily="18" charset="0"/>
                <a:cs typeface="Times New Roman" pitchFamily="18" charset="0"/>
              </a:rPr>
              <a:t>ApplemacOS</a:t>
            </a:r>
            <a:r>
              <a:rPr lang="fr-FR" sz="2300" i="1" dirty="0" smtClean="0">
                <a:latin typeface="Times New Roman" pitchFamily="18" charset="0"/>
                <a:cs typeface="Times New Roman" pitchFamily="18" charset="0"/>
              </a:rPr>
              <a:t> (anciennement OS X) a été développé par la société Apple. Ce système d’exploitation n’est présent que sur les ordinateurs de la marque Apple (Macintosh).  Ceux-ci sont facilement reconnaissables grâce au logo représentant une pomme.</a:t>
            </a:r>
            <a:endParaRPr lang="fr-FR" sz="23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7"/>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nodeType="clickEffect">
                                  <p:stCondLst>
                                    <p:cond delay="0"/>
                                  </p:stCondLst>
                                  <p:childTnLst>
                                    <p:animEffect transition="out" filter="checkerboard(across)">
                                      <p:cBhvr>
                                        <p:cTn id="13" dur="500"/>
                                        <p:tgtEl>
                                          <p:spTgt spid="19">
                                            <p:txEl>
                                              <p:pRg st="0" end="0"/>
                                            </p:txEl>
                                          </p:spTgt>
                                        </p:tgtEl>
                                      </p:cBhvr>
                                    </p:animEffect>
                                    <p:set>
                                      <p:cBhvr>
                                        <p:cTn id="14" dur="1" fill="hold">
                                          <p:stCondLst>
                                            <p:cond delay="499"/>
                                          </p:stCondLst>
                                        </p:cTn>
                                        <p:tgtEl>
                                          <p:spTgt spid="19">
                                            <p:txEl>
                                              <p:pRg st="0" end="0"/>
                                            </p:txEl>
                                          </p:spTgt>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3076"/>
                                        </p:tgtEl>
                                      </p:cBhvr>
                                      <p:by x="140000" y="140000"/>
                                    </p:animScale>
                                  </p:childTnLst>
                                </p:cTn>
                              </p:par>
                              <p:par>
                                <p:cTn id="17" presetID="5"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heckerboard(across)">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500"/>
                                        <p:tgtEl>
                                          <p:spTgt spid="11">
                                            <p:txEl>
                                              <p:pRg st="0" end="0"/>
                                            </p:txEl>
                                          </p:spTgt>
                                        </p:tgtEl>
                                      </p:cBhvr>
                                    </p:animEffect>
                                  </p:childTnLst>
                                </p:cTn>
                              </p:par>
                              <p:par>
                                <p:cTn id="28" presetID="6" presetClass="emph" presetSubtype="0" fill="hold" nodeType="withEffect">
                                  <p:stCondLst>
                                    <p:cond delay="0"/>
                                  </p:stCondLst>
                                  <p:childTnLst>
                                    <p:animScale>
                                      <p:cBhvr>
                                        <p:cTn id="29" dur="2000" fill="hold"/>
                                        <p:tgtEl>
                                          <p:spTgt spid="307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2-2-1-Système d’exploitation </a:t>
            </a:r>
            <a:r>
              <a:rPr lang="fr-FR" sz="3200" b="1" dirty="0" smtClean="0"/>
              <a:t>:</a:t>
            </a:r>
            <a:endParaRPr lang="fr-FR" sz="3200" dirty="0"/>
          </a:p>
        </p:txBody>
      </p:sp>
      <p:pic>
        <p:nvPicPr>
          <p:cNvPr id="10" name="il_fi" descr="http://www.laptopspirit.fr/wp-content/uploads/new/android-logo.jpg"/>
          <p:cNvPicPr/>
          <p:nvPr/>
        </p:nvPicPr>
        <p:blipFill>
          <a:blip r:embed="rId2" cstate="print"/>
          <a:srcRect/>
          <a:stretch>
            <a:fillRect/>
          </a:stretch>
        </p:blipFill>
        <p:spPr bwMode="auto">
          <a:xfrm>
            <a:off x="214282" y="3214686"/>
            <a:ext cx="928694" cy="714380"/>
          </a:xfrm>
          <a:prstGeom prst="rect">
            <a:avLst/>
          </a:prstGeom>
          <a:noFill/>
          <a:ln w="9525">
            <a:noFill/>
            <a:miter lim="800000"/>
            <a:headEnd/>
            <a:tailEnd/>
          </a:ln>
        </p:spPr>
      </p:pic>
      <p:sp>
        <p:nvSpPr>
          <p:cNvPr id="19" name="ZoneTexte 18"/>
          <p:cNvSpPr txBox="1"/>
          <p:nvPr/>
        </p:nvSpPr>
        <p:spPr>
          <a:xfrm>
            <a:off x="1142976" y="3143248"/>
            <a:ext cx="8001056" cy="3416320"/>
          </a:xfrm>
          <a:prstGeom prst="rect">
            <a:avLst/>
          </a:prstGeom>
          <a:noFill/>
        </p:spPr>
        <p:txBody>
          <a:bodyPr wrap="square" rtlCol="0">
            <a:spAutoFit/>
          </a:bodyPr>
          <a:lstStyle/>
          <a:p>
            <a:r>
              <a:rPr lang="fr-FR" sz="2400" b="1" dirty="0" err="1" smtClean="0"/>
              <a:t>Android</a:t>
            </a:r>
            <a:r>
              <a:rPr lang="fr-FR" sz="2400" dirty="0" smtClean="0"/>
              <a:t> : le système d’exploitation de Google qui équipe la majorité des </a:t>
            </a:r>
            <a:r>
              <a:rPr lang="fr-FR" sz="2400" dirty="0" err="1" smtClean="0"/>
              <a:t>smartphones</a:t>
            </a:r>
            <a:r>
              <a:rPr lang="fr-FR" sz="2400" dirty="0" smtClean="0"/>
              <a:t> et tablettes d’aujourd’hui.</a:t>
            </a:r>
          </a:p>
          <a:p>
            <a:r>
              <a:rPr lang="fr-FR" sz="2400" b="1" dirty="0" err="1" smtClean="0"/>
              <a:t>iOS</a:t>
            </a:r>
            <a:r>
              <a:rPr lang="fr-FR" sz="2400" dirty="0" smtClean="0"/>
              <a:t> : le système d’exploitation d’Apple qui équipe exclusivement les </a:t>
            </a:r>
            <a:r>
              <a:rPr lang="fr-FR" sz="2400" dirty="0" err="1" smtClean="0"/>
              <a:t>iPhone</a:t>
            </a:r>
            <a:r>
              <a:rPr lang="fr-FR" sz="2400" dirty="0" smtClean="0"/>
              <a:t> et </a:t>
            </a:r>
            <a:r>
              <a:rPr lang="fr-FR" sz="2400" dirty="0" err="1" smtClean="0"/>
              <a:t>iPad</a:t>
            </a:r>
            <a:r>
              <a:rPr lang="fr-FR" sz="2400" dirty="0" smtClean="0"/>
              <a:t>.</a:t>
            </a:r>
          </a:p>
          <a:p>
            <a:r>
              <a:rPr lang="fr-FR" sz="2400" b="1" dirty="0" smtClean="0"/>
              <a:t>Windows phone</a:t>
            </a:r>
            <a:r>
              <a:rPr lang="fr-FR" sz="2400" dirty="0" smtClean="0"/>
              <a:t>: le système d’exploitation de l’entreprise américaine à l’origine du même système d’exploitation pour ordinateurs portables et fixes.</a:t>
            </a:r>
          </a:p>
          <a:p>
            <a:r>
              <a:rPr lang="fr-FR" sz="2400" b="1" dirty="0" err="1" smtClean="0"/>
              <a:t>BlackBerry</a:t>
            </a:r>
            <a:r>
              <a:rPr lang="fr-FR" sz="2400" b="1" dirty="0" smtClean="0"/>
              <a:t> OS</a:t>
            </a:r>
            <a:r>
              <a:rPr lang="fr-FR" sz="2400" dirty="0" smtClean="0"/>
              <a:t> : le système d’exploitation développé par </a:t>
            </a:r>
            <a:r>
              <a:rPr lang="fr-FR" sz="2400" dirty="0" err="1" smtClean="0"/>
              <a:t>BlackBerry</a:t>
            </a:r>
            <a:r>
              <a:rPr lang="fr-FR" sz="2400" dirty="0" smtClean="0"/>
              <a:t> qui équipe exclusivement les téléphones et </a:t>
            </a:r>
            <a:r>
              <a:rPr lang="fr-FR" sz="2400" dirty="0" err="1" smtClean="0"/>
              <a:t>smartphones</a:t>
            </a:r>
            <a:r>
              <a:rPr lang="fr-FR" sz="2400" dirty="0" smtClean="0"/>
              <a:t> </a:t>
            </a:r>
            <a:r>
              <a:rPr lang="fr-FR" sz="2400" dirty="0" err="1" smtClean="0"/>
              <a:t>BlackBerry</a:t>
            </a:r>
            <a:r>
              <a:rPr lang="fr-FR" sz="2400" dirty="0" smtClean="0"/>
              <a:t>.</a:t>
            </a:r>
          </a:p>
        </p:txBody>
      </p:sp>
      <p:pic>
        <p:nvPicPr>
          <p:cNvPr id="3078" name="Picture 6"/>
          <p:cNvPicPr>
            <a:picLocks noChangeAspect="1" noChangeArrowheads="1"/>
          </p:cNvPicPr>
          <p:nvPr/>
        </p:nvPicPr>
        <p:blipFill>
          <a:blip r:embed="rId3"/>
          <a:srcRect/>
          <a:stretch>
            <a:fillRect/>
          </a:stretch>
        </p:blipFill>
        <p:spPr bwMode="auto">
          <a:xfrm>
            <a:off x="304775" y="4000504"/>
            <a:ext cx="695325" cy="642942"/>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214282" y="4929198"/>
            <a:ext cx="935188" cy="428628"/>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a:srcRect/>
          <a:stretch>
            <a:fillRect/>
          </a:stretch>
        </p:blipFill>
        <p:spPr bwMode="auto">
          <a:xfrm>
            <a:off x="357158" y="5736997"/>
            <a:ext cx="601811" cy="763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0" y="3214686"/>
            <a:ext cx="9144000" cy="3155289"/>
          </a:xfrm>
        </p:spPr>
        <p:txBody>
          <a:bodyPr>
            <a:noAutofit/>
          </a:bodyPr>
          <a:lstStyle/>
          <a:p>
            <a:pPr algn="l"/>
            <a:r>
              <a:rPr lang="fr-FR" sz="2800" b="1" dirty="0" smtClean="0">
                <a:solidFill>
                  <a:srgbClr val="FF0000"/>
                </a:solidFill>
              </a:rPr>
              <a:t> standard</a:t>
            </a:r>
            <a:r>
              <a:rPr lang="fr-FR" sz="2800" b="1" dirty="0" smtClean="0">
                <a:solidFill>
                  <a:schemeClr val="tx1"/>
                </a:solidFill>
              </a:rPr>
              <a:t> : </a:t>
            </a:r>
            <a:r>
              <a:rPr lang="fr-FR" sz="2800" dirty="0" smtClean="0">
                <a:solidFill>
                  <a:schemeClr val="tx1"/>
                </a:solidFill>
              </a:rPr>
              <a:t>Des programmes </a:t>
            </a:r>
            <a:r>
              <a:rPr lang="fr-FR" sz="2800" dirty="0" err="1" smtClean="0">
                <a:solidFill>
                  <a:schemeClr val="tx1"/>
                </a:solidFill>
              </a:rPr>
              <a:t>commerciaux,destiné</a:t>
            </a:r>
            <a:r>
              <a:rPr lang="fr-FR" sz="2800" dirty="0" smtClean="0">
                <a:solidFill>
                  <a:schemeClr val="tx1"/>
                </a:solidFill>
              </a:rPr>
              <a:t> a un large usage</a:t>
            </a:r>
            <a:r>
              <a:rPr lang="fr-FR" sz="2800" dirty="0" smtClean="0">
                <a:solidFill>
                  <a:schemeClr val="tx1"/>
                </a:solidFill>
              </a:rPr>
              <a:t>.</a:t>
            </a:r>
            <a:endParaRPr lang="ar-DZ" sz="2800" dirty="0" smtClean="0">
              <a:solidFill>
                <a:schemeClr val="tx1"/>
              </a:solidFill>
            </a:endParaRPr>
          </a:p>
          <a:p>
            <a:pPr algn="r" rtl="1"/>
            <a:r>
              <a:rPr lang="ar-DZ" sz="2800" dirty="0" smtClean="0"/>
              <a:t>القياسية: البرامج التجارية ، المعدة للاستخدام على نطاق </a:t>
            </a:r>
            <a:r>
              <a:rPr lang="ar-DZ" sz="2800" dirty="0" smtClean="0"/>
              <a:t>الواسع .</a:t>
            </a:r>
            <a:endParaRPr lang="ar-DZ" sz="2800" dirty="0" smtClean="0">
              <a:solidFill>
                <a:schemeClr val="tx1"/>
              </a:solidFill>
            </a:endParaRPr>
          </a:p>
          <a:p>
            <a:pPr algn="l" rtl="1"/>
            <a:r>
              <a:rPr lang="fr-FR" sz="2800" b="1" u="sng" dirty="0" smtClean="0">
                <a:solidFill>
                  <a:srgbClr val="00B050"/>
                </a:solidFill>
              </a:rPr>
              <a:t>traitements </a:t>
            </a:r>
            <a:r>
              <a:rPr lang="fr-FR" sz="2800" b="1" u="sng" dirty="0" smtClean="0">
                <a:solidFill>
                  <a:srgbClr val="00B050"/>
                </a:solidFill>
              </a:rPr>
              <a:t>de textes</a:t>
            </a:r>
            <a:r>
              <a:rPr lang="fr-FR" sz="2800" u="sng" dirty="0" smtClean="0">
                <a:solidFill>
                  <a:srgbClr val="00B050"/>
                </a:solidFill>
              </a:rPr>
              <a:t> :</a:t>
            </a:r>
            <a:r>
              <a:rPr lang="fr-FR" sz="2800" dirty="0" smtClean="0">
                <a:solidFill>
                  <a:schemeClr val="tx1">
                    <a:lumMod val="85000"/>
                    <a:lumOff val="15000"/>
                  </a:schemeClr>
                </a:solidFill>
              </a:rPr>
              <a:t>qui permettent de faire de la mise en page</a:t>
            </a:r>
          </a:p>
          <a:p>
            <a:pPr algn="l"/>
            <a:r>
              <a:rPr lang="fr-FR" sz="2800" dirty="0" smtClean="0">
                <a:solidFill>
                  <a:srgbClr val="00B050"/>
                </a:solidFill>
              </a:rPr>
              <a:t> </a:t>
            </a:r>
            <a:r>
              <a:rPr lang="fr-FR" sz="2800" b="1" u="sng" dirty="0" smtClean="0">
                <a:solidFill>
                  <a:srgbClr val="00B050"/>
                </a:solidFill>
              </a:rPr>
              <a:t>tableurs</a:t>
            </a:r>
            <a:r>
              <a:rPr lang="fr-FR" sz="2800" u="sng" dirty="0" smtClean="0">
                <a:solidFill>
                  <a:srgbClr val="00B050"/>
                </a:solidFill>
              </a:rPr>
              <a:t> </a:t>
            </a:r>
            <a:r>
              <a:rPr lang="fr-FR" sz="2800" dirty="0" smtClean="0"/>
              <a:t>:</a:t>
            </a:r>
            <a:r>
              <a:rPr lang="fr-FR" sz="2800" dirty="0" smtClean="0">
                <a:solidFill>
                  <a:schemeClr val="tx1">
                    <a:lumMod val="85000"/>
                    <a:lumOff val="15000"/>
                  </a:schemeClr>
                </a:solidFill>
              </a:rPr>
              <a:t>qui permettent de faire des tableaux de calcul et de simulations ainsi que des graphiques (et plus encore...)</a:t>
            </a:r>
          </a:p>
          <a:p>
            <a:pPr algn="l"/>
            <a:r>
              <a:rPr lang="fr-FR" sz="2800" b="1" u="sng" dirty="0" smtClean="0">
                <a:solidFill>
                  <a:srgbClr val="00B050"/>
                </a:solidFill>
              </a:rPr>
              <a:t>gestionnaires de bases de données </a:t>
            </a:r>
            <a:r>
              <a:rPr lang="fr-FR" sz="2800" dirty="0" smtClean="0">
                <a:solidFill>
                  <a:schemeClr val="tx1">
                    <a:lumMod val="85000"/>
                    <a:lumOff val="15000"/>
                  </a:schemeClr>
                </a:solidFill>
              </a:rPr>
              <a:t>qui permettent des gérer des fichiers de personnes.</a:t>
            </a:r>
          </a:p>
          <a:p>
            <a:pPr algn="l"/>
            <a:endParaRPr lang="fr-FR" sz="2800" dirty="0" smtClean="0">
              <a:solidFill>
                <a:schemeClr val="tx1"/>
              </a:solidFill>
            </a:endParaRPr>
          </a:p>
          <a:p>
            <a:pPr algn="l"/>
            <a:endParaRPr lang="fr-FR" sz="2800" b="1" dirty="0" smtClean="0">
              <a:solidFill>
                <a:schemeClr val="tx1"/>
              </a:solidFill>
            </a:endParaRPr>
          </a:p>
          <a:p>
            <a:pPr algn="l"/>
            <a:endParaRPr lang="fr-FR" sz="2800" dirty="0">
              <a:solidFill>
                <a:schemeClr val="tx1"/>
              </a:solidFill>
            </a:endParaRPr>
          </a:p>
        </p:txBody>
      </p:sp>
      <p:sp>
        <p:nvSpPr>
          <p:cNvPr id="6" name="ZoneTexte 5"/>
          <p:cNvSpPr txBox="1"/>
          <p:nvPr/>
        </p:nvSpPr>
        <p:spPr>
          <a:xfrm>
            <a:off x="142844" y="1714488"/>
            <a:ext cx="8715436"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Application </a:t>
            </a:r>
            <a:r>
              <a:rPr lang="fr-FR" sz="3200" b="1" dirty="0" smtClean="0"/>
              <a:t>utilisateur</a:t>
            </a:r>
            <a:r>
              <a:rPr lang="fr-FR" sz="3200" b="1" dirty="0"/>
              <a:t> </a:t>
            </a:r>
            <a:r>
              <a:rPr lang="fr-FR" sz="3200" b="1" dirty="0" smtClean="0"/>
              <a:t>:</a:t>
            </a:r>
            <a:r>
              <a:rPr lang="ar-DZ" sz="3200" b="1" dirty="0" smtClean="0"/>
              <a:t> تطبيقات المستخدم </a:t>
            </a:r>
            <a:endParaRPr lang="fr-FR"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451062" cy="3155289"/>
          </a:xfrm>
        </p:spPr>
        <p:txBody>
          <a:bodyPr>
            <a:noAutofit/>
          </a:bodyPr>
          <a:lstStyle/>
          <a:p>
            <a:pPr algn="just"/>
            <a:r>
              <a:rPr lang="fr-FR" sz="2800" u="sng" dirty="0" smtClean="0">
                <a:solidFill>
                  <a:schemeClr val="tx1"/>
                </a:solidFill>
              </a:rPr>
              <a:t>Exemple </a:t>
            </a:r>
            <a:r>
              <a:rPr lang="fr-FR" sz="2800" dirty="0" smtClean="0">
                <a:solidFill>
                  <a:schemeClr val="tx1"/>
                </a:solidFill>
              </a:rPr>
              <a:t>:</a:t>
            </a:r>
            <a:br>
              <a:rPr lang="fr-FR" sz="2800" dirty="0" smtClean="0">
                <a:solidFill>
                  <a:schemeClr val="tx1"/>
                </a:solidFill>
              </a:rPr>
            </a:br>
            <a:r>
              <a:rPr lang="fr-FR" sz="2800" dirty="0" smtClean="0">
                <a:solidFill>
                  <a:schemeClr val="tx1"/>
                </a:solidFill>
              </a:rPr>
              <a:t> Microsoft office : Word, Excel,…..</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2-2-2-Application utilisateur</a:t>
            </a:r>
            <a:r>
              <a:rPr lang="fr-FR" sz="3200" b="1" dirty="0"/>
              <a:t> :</a:t>
            </a:r>
            <a:endParaRPr lang="fr-FR" sz="3200" dirty="0"/>
          </a:p>
        </p:txBody>
      </p:sp>
      <p:pic>
        <p:nvPicPr>
          <p:cNvPr id="9" name="il_fi" descr="http://www.netvincennes.fr/cms/sites/default/files/microsoft-office.png"/>
          <p:cNvPicPr/>
          <p:nvPr/>
        </p:nvPicPr>
        <p:blipFill>
          <a:blip r:embed="rId2" cstate="print"/>
          <a:srcRect/>
          <a:stretch>
            <a:fillRect/>
          </a:stretch>
        </p:blipFill>
        <p:spPr bwMode="auto">
          <a:xfrm>
            <a:off x="1571604" y="4357694"/>
            <a:ext cx="2720698" cy="1703682"/>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5572132" y="3786190"/>
            <a:ext cx="2055995" cy="2493787"/>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0" y="3071810"/>
            <a:ext cx="8451062" cy="3155289"/>
          </a:xfrm>
        </p:spPr>
        <p:txBody>
          <a:bodyPr>
            <a:noAutofit/>
          </a:bodyPr>
          <a:lstStyle/>
          <a:p>
            <a:pPr algn="just"/>
            <a:r>
              <a:rPr lang="fr-FR" sz="2800" b="1" dirty="0" smtClean="0">
                <a:solidFill>
                  <a:srgbClr val="FF0000"/>
                </a:solidFill>
              </a:rPr>
              <a:t>Spécifique </a:t>
            </a:r>
            <a:r>
              <a:rPr lang="fr-FR" sz="2800" b="1" dirty="0" smtClean="0">
                <a:solidFill>
                  <a:srgbClr val="FF0000"/>
                </a:solidFill>
              </a:rPr>
              <a:t>:</a:t>
            </a:r>
            <a:r>
              <a:rPr lang="ar-DZ" sz="2800" b="1" dirty="0" smtClean="0">
                <a:solidFill>
                  <a:srgbClr val="FF0000"/>
                </a:solidFill>
              </a:rPr>
              <a:t> </a:t>
            </a:r>
            <a:r>
              <a:rPr lang="fr-FR" sz="2800" dirty="0" smtClean="0">
                <a:solidFill>
                  <a:schemeClr val="tx1"/>
                </a:solidFill>
              </a:rPr>
              <a:t>Un </a:t>
            </a:r>
            <a:r>
              <a:rPr lang="fr-FR" sz="2800" dirty="0" smtClean="0">
                <a:solidFill>
                  <a:schemeClr val="tx1"/>
                </a:solidFill>
              </a:rPr>
              <a:t>logiciel applicatif ou application informatique contient les instructions et les informations relatives à une </a:t>
            </a:r>
            <a:r>
              <a:rPr lang="fr-FR" sz="2800" i="1" dirty="0" smtClean="0">
                <a:solidFill>
                  <a:schemeClr val="tx1"/>
                </a:solidFill>
              </a:rPr>
              <a:t>activité</a:t>
            </a:r>
            <a:r>
              <a:rPr lang="fr-FR" sz="2800" dirty="0" smtClean="0">
                <a:solidFill>
                  <a:schemeClr val="tx1"/>
                </a:solidFill>
              </a:rPr>
              <a:t> automatisée, développé spécialement pour une entreprise, il peut s'agir d'une activité de </a:t>
            </a:r>
            <a:r>
              <a:rPr lang="fr-FR" sz="2800" i="1" dirty="0" smtClean="0">
                <a:solidFill>
                  <a:schemeClr val="tx1"/>
                </a:solidFill>
              </a:rPr>
              <a:t>production ou de gestion (</a:t>
            </a:r>
            <a:r>
              <a:rPr lang="fr-FR" sz="2800" dirty="0" smtClean="0">
                <a:solidFill>
                  <a:schemeClr val="tx1"/>
                </a:solidFill>
              </a:rPr>
              <a:t>logiciel de la poste).</a:t>
            </a:r>
          </a:p>
          <a:p>
            <a:pPr algn="just"/>
            <a:endParaRPr lang="fr-FR" sz="2800" b="1" dirty="0" smtClean="0">
              <a:solidFill>
                <a:schemeClr val="tx1"/>
              </a:solidFill>
            </a:endParaRPr>
          </a:p>
          <a:p>
            <a:pPr algn="just"/>
            <a:endParaRPr lang="fr-FR" sz="2800" dirty="0">
              <a:solidFill>
                <a:schemeClr val="tx1"/>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2-2-2-Application </a:t>
            </a:r>
            <a:r>
              <a:rPr lang="fr-FR" sz="3200" b="1" dirty="0"/>
              <a:t>utilisateur :</a:t>
            </a:r>
            <a:endParaRPr lang="fr-FR" sz="3200" dirty="0"/>
          </a:p>
        </p:txBody>
      </p:sp>
      <p:sp>
        <p:nvSpPr>
          <p:cNvPr id="5" name="ZoneTexte 4"/>
          <p:cNvSpPr txBox="1"/>
          <p:nvPr/>
        </p:nvSpPr>
        <p:spPr>
          <a:xfrm>
            <a:off x="357158" y="5000636"/>
            <a:ext cx="8572560" cy="1692771"/>
          </a:xfrm>
          <a:prstGeom prst="rect">
            <a:avLst/>
          </a:prstGeom>
          <a:noFill/>
        </p:spPr>
        <p:txBody>
          <a:bodyPr wrap="square" rtlCol="0">
            <a:spAutoFit/>
          </a:bodyPr>
          <a:lstStyle/>
          <a:p>
            <a:pPr algn="r"/>
            <a:r>
              <a:rPr lang="ar-DZ" sz="3200" b="1" dirty="0" smtClean="0"/>
              <a:t>محددة:</a:t>
            </a:r>
            <a:r>
              <a:rPr lang="ar-DZ" sz="2400" dirty="0" smtClean="0"/>
              <a:t/>
            </a:r>
            <a:br>
              <a:rPr lang="ar-DZ" sz="2400" dirty="0" smtClean="0"/>
            </a:br>
            <a:r>
              <a:rPr lang="ar-DZ" sz="2400" dirty="0" smtClean="0"/>
              <a:t> </a:t>
            </a:r>
            <a:r>
              <a:rPr lang="ar-DZ" sz="2400" dirty="0" smtClean="0"/>
              <a:t>برنامج التطبيق أو </a:t>
            </a:r>
            <a:r>
              <a:rPr lang="ar-DZ" sz="2400" dirty="0" smtClean="0"/>
              <a:t>تطبيقات هو تطبيق  </a:t>
            </a:r>
            <a:r>
              <a:rPr lang="ar-DZ" sz="2400" dirty="0" smtClean="0"/>
              <a:t>يحتوي</a:t>
            </a:r>
            <a:r>
              <a:rPr lang="ar-DZ" sz="2400" dirty="0" smtClean="0"/>
              <a:t> </a:t>
            </a:r>
            <a:r>
              <a:rPr lang="ar-DZ" sz="2400" dirty="0" smtClean="0"/>
              <a:t>على الإرشادات والمعلومات المتعلقة بنشاط آلي ، تم تطويره خصيصًا </a:t>
            </a:r>
            <a:r>
              <a:rPr lang="ar-DZ" sz="2400" dirty="0" smtClean="0"/>
              <a:t>لشركات معينة ، </a:t>
            </a:r>
            <a:r>
              <a:rPr lang="ar-DZ" sz="2400" dirty="0" smtClean="0"/>
              <a:t>ويمكن أن يكون نشاط إنتاج أو إدارة (برنامج مكتب بريد).</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0" y="3071810"/>
            <a:ext cx="8807409" cy="3155289"/>
          </a:xfrm>
        </p:spPr>
        <p:txBody>
          <a:bodyPr>
            <a:noAutofit/>
          </a:bodyPr>
          <a:lstStyle/>
          <a:p>
            <a:pPr algn="l"/>
            <a:r>
              <a:rPr lang="fr-FR" sz="2800" b="1" dirty="0" smtClean="0">
                <a:solidFill>
                  <a:srgbClr val="FF0000"/>
                </a:solidFill>
              </a:rPr>
              <a:t>faits sur mesure </a:t>
            </a:r>
            <a:r>
              <a:rPr lang="fr-FR" sz="2800" b="1" dirty="0" smtClean="0">
                <a:solidFill>
                  <a:schemeClr val="tx1"/>
                </a:solidFill>
              </a:rPr>
              <a:t> :</a:t>
            </a:r>
            <a:r>
              <a:rPr lang="fr-FR" sz="2800" dirty="0" smtClean="0"/>
              <a:t>par des programmeurs pour </a:t>
            </a:r>
            <a:r>
              <a:rPr lang="fr-FR" sz="2800" dirty="0" smtClean="0"/>
              <a:t>des</a:t>
            </a:r>
            <a:r>
              <a:rPr lang="ar-DZ" sz="2800" dirty="0" smtClean="0"/>
              <a:t> </a:t>
            </a:r>
            <a:r>
              <a:rPr lang="fr-FR" sz="2800" dirty="0" smtClean="0">
                <a:solidFill>
                  <a:schemeClr val="tx1">
                    <a:lumMod val="85000"/>
                    <a:lumOff val="15000"/>
                  </a:schemeClr>
                </a:solidFill>
              </a:rPr>
              <a:t>applications </a:t>
            </a:r>
            <a:r>
              <a:rPr lang="fr-FR" sz="2800" dirty="0" smtClean="0">
                <a:solidFill>
                  <a:schemeClr val="tx1">
                    <a:lumMod val="85000"/>
                    <a:lumOff val="15000"/>
                  </a:schemeClr>
                </a:solidFill>
              </a:rPr>
              <a:t>très spécifiques </a:t>
            </a:r>
            <a:r>
              <a:rPr lang="fr-FR" sz="2800" dirty="0" smtClean="0">
                <a:solidFill>
                  <a:schemeClr val="tx1">
                    <a:lumMod val="85000"/>
                    <a:lumOff val="15000"/>
                  </a:schemeClr>
                </a:solidFill>
              </a:rPr>
              <a:t>.</a:t>
            </a:r>
            <a:endParaRPr lang="ar-DZ" sz="2800" dirty="0" smtClean="0">
              <a:solidFill>
                <a:schemeClr val="tx1">
                  <a:lumMod val="85000"/>
                  <a:lumOff val="15000"/>
                </a:schemeClr>
              </a:solidFill>
            </a:endParaRPr>
          </a:p>
          <a:p>
            <a:pPr algn="r"/>
            <a:r>
              <a:rPr lang="ar-DZ" sz="2800" dirty="0" smtClean="0"/>
              <a:t>مصممة خصيصا: من قبل المبرمجين </a:t>
            </a:r>
            <a:r>
              <a:rPr lang="ar-DZ" sz="2800" dirty="0" err="1" smtClean="0"/>
              <a:t>لاجل</a:t>
            </a:r>
            <a:r>
              <a:rPr lang="ar-DZ" sz="2800" dirty="0" smtClean="0"/>
              <a:t> تطبيقات </a:t>
            </a:r>
            <a:r>
              <a:rPr lang="ar-DZ" sz="2800" dirty="0" smtClean="0"/>
              <a:t>محددة للغاية.</a:t>
            </a:r>
            <a:endParaRPr lang="fr-FR" sz="2800" dirty="0" smtClean="0">
              <a:solidFill>
                <a:schemeClr val="tx1">
                  <a:lumMod val="85000"/>
                  <a:lumOff val="15000"/>
                </a:schemeClr>
              </a:solidFill>
            </a:endParaRPr>
          </a:p>
          <a:p>
            <a:pPr algn="l"/>
            <a:r>
              <a:rPr lang="fr-FR" sz="2800" dirty="0" smtClean="0">
                <a:solidFill>
                  <a:schemeClr val="tx1">
                    <a:lumMod val="85000"/>
                    <a:lumOff val="15000"/>
                  </a:schemeClr>
                </a:solidFill>
              </a:rPr>
              <a:t> les logiciels de contrôle des températures</a:t>
            </a:r>
          </a:p>
          <a:p>
            <a:pPr algn="l"/>
            <a:r>
              <a:rPr lang="fr-FR" sz="2800" dirty="0" smtClean="0">
                <a:solidFill>
                  <a:schemeClr val="tx1">
                    <a:lumMod val="85000"/>
                    <a:lumOff val="15000"/>
                  </a:schemeClr>
                </a:solidFill>
              </a:rPr>
              <a:t>les logiciels de contrôle des communications</a:t>
            </a:r>
          </a:p>
          <a:p>
            <a:pPr algn="l"/>
            <a:r>
              <a:rPr lang="fr-FR" sz="2800" dirty="0" smtClean="0">
                <a:solidFill>
                  <a:schemeClr val="tx1">
                    <a:lumMod val="85000"/>
                    <a:lumOff val="15000"/>
                  </a:schemeClr>
                </a:solidFill>
              </a:rPr>
              <a:t>les logiciels de contrôle des prévisions météo, ...</a:t>
            </a:r>
          </a:p>
          <a:p>
            <a:pPr algn="l"/>
            <a:r>
              <a:rPr lang="fr-FR" sz="2800" dirty="0" smtClean="0">
                <a:solidFill>
                  <a:schemeClr val="tx1">
                    <a:lumMod val="85000"/>
                    <a:lumOff val="15000"/>
                  </a:schemeClr>
                </a:solidFill>
              </a:rPr>
              <a:t>les logiciels de gestion de stock .</a:t>
            </a:r>
            <a:endParaRPr lang="fr-FR" sz="2800" dirty="0">
              <a:solidFill>
                <a:schemeClr val="tx1">
                  <a:lumMod val="85000"/>
                  <a:lumOff val="15000"/>
                </a:schemeClr>
              </a:solidFill>
            </a:endParaRP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smtClean="0"/>
              <a:t>2-2-2-Application </a:t>
            </a:r>
            <a:r>
              <a:rPr lang="fr-FR" sz="3200" b="1" dirty="0"/>
              <a:t>utilisateur :</a:t>
            </a:r>
            <a:endParaRPr lang="fr-FR"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71406" y="3071810"/>
            <a:ext cx="9072594" cy="3155289"/>
          </a:xfrm>
        </p:spPr>
        <p:txBody>
          <a:bodyPr>
            <a:noAutofit/>
          </a:bodyPr>
          <a:lstStyle/>
          <a:p>
            <a:pPr algn="just"/>
            <a:r>
              <a:rPr lang="fr-FR" sz="2800" dirty="0" smtClean="0">
                <a:solidFill>
                  <a:srgbClr val="FF0000"/>
                </a:solidFill>
              </a:rPr>
              <a:t>Un </a:t>
            </a:r>
            <a:r>
              <a:rPr lang="fr-FR" sz="2800" b="1" dirty="0" smtClean="0">
                <a:solidFill>
                  <a:srgbClr val="FF0000"/>
                </a:solidFill>
              </a:rPr>
              <a:t>driver (ou pilote)</a:t>
            </a:r>
            <a:r>
              <a:rPr lang="fr-FR" sz="2800" dirty="0" smtClean="0">
                <a:solidFill>
                  <a:srgbClr val="FF0000"/>
                </a:solidFill>
              </a:rPr>
              <a:t> </a:t>
            </a:r>
            <a:r>
              <a:rPr lang="fr-FR" sz="2400" dirty="0" smtClean="0">
                <a:solidFill>
                  <a:schemeClr val="tx1"/>
                </a:solidFill>
              </a:rPr>
              <a:t>sert de lien entre le matériel et le système </a:t>
            </a:r>
            <a:r>
              <a:rPr lang="fr-FR" sz="2400" dirty="0" smtClean="0">
                <a:solidFill>
                  <a:schemeClr val="tx1"/>
                </a:solidFill>
              </a:rPr>
              <a:t>d’</a:t>
            </a:r>
            <a:r>
              <a:rPr lang="fr-FR" sz="2400" dirty="0" err="1" smtClean="0">
                <a:solidFill>
                  <a:schemeClr val="tx1"/>
                </a:solidFill>
              </a:rPr>
              <a:t>exploitation.c’</a:t>
            </a:r>
            <a:r>
              <a:rPr lang="fr-FR" sz="2400" dirty="0" smtClean="0">
                <a:solidFill>
                  <a:schemeClr val="tx1"/>
                </a:solidFill>
              </a:rPr>
              <a:t>est </a:t>
            </a:r>
            <a:r>
              <a:rPr lang="fr-FR" sz="2400" dirty="0" smtClean="0">
                <a:solidFill>
                  <a:schemeClr val="tx1"/>
                </a:solidFill>
              </a:rPr>
              <a:t>un fichier qui permet l’installation et le bon fonctionnement d’un périphérique ou composant de votre ordinateur. Le système d’exploitation pourra ainsi contrôler correctement votre webcam, votre souris, échanger avec votre imprimante… </a:t>
            </a:r>
          </a:p>
        </p:txBody>
      </p:sp>
      <p:sp>
        <p:nvSpPr>
          <p:cNvPr id="6" name="ZoneTexte 5"/>
          <p:cNvSpPr txBox="1"/>
          <p:nvPr/>
        </p:nvSpPr>
        <p:spPr>
          <a:xfrm>
            <a:off x="1181577" y="1942958"/>
            <a:ext cx="6696744" cy="1077218"/>
          </a:xfrm>
          <a:prstGeom prst="rect">
            <a:avLst/>
          </a:prstGeom>
          <a:noFill/>
        </p:spPr>
        <p:txBody>
          <a:bodyPr wrap="square" rtlCol="0">
            <a:spAutoFit/>
          </a:bodyPr>
          <a:lstStyle/>
          <a:p>
            <a:pPr algn="ctr"/>
            <a:r>
              <a:rPr lang="fr-FR" sz="3200" b="1" dirty="0"/>
              <a:t>2-2-Logiciels (software) </a:t>
            </a:r>
            <a:r>
              <a:rPr lang="fr-FR" sz="3200" b="1" dirty="0" smtClean="0"/>
              <a:t>:</a:t>
            </a:r>
          </a:p>
          <a:p>
            <a:pPr algn="ctr"/>
            <a:r>
              <a:rPr lang="fr-FR" sz="3200" b="1" dirty="0"/>
              <a:t>2-2-3-Drivers : </a:t>
            </a:r>
            <a:r>
              <a:rPr lang="ar-DZ" sz="3200" dirty="0" smtClean="0"/>
              <a:t>برنامج </a:t>
            </a:r>
            <a:r>
              <a:rPr lang="ar-DZ" sz="3200" dirty="0" smtClean="0"/>
              <a:t>التشغيل</a:t>
            </a:r>
            <a:endParaRPr lang="fr-FR" sz="3200" dirty="0"/>
          </a:p>
        </p:txBody>
      </p:sp>
      <p:sp>
        <p:nvSpPr>
          <p:cNvPr id="5" name="ZoneTexte 4"/>
          <p:cNvSpPr txBox="1"/>
          <p:nvPr/>
        </p:nvSpPr>
        <p:spPr>
          <a:xfrm>
            <a:off x="428596" y="5072074"/>
            <a:ext cx="8429684" cy="1569660"/>
          </a:xfrm>
          <a:prstGeom prst="rect">
            <a:avLst/>
          </a:prstGeom>
          <a:noFill/>
        </p:spPr>
        <p:txBody>
          <a:bodyPr wrap="square" rtlCol="0">
            <a:spAutoFit/>
          </a:bodyPr>
          <a:lstStyle/>
          <a:p>
            <a:pPr algn="r"/>
            <a:r>
              <a:rPr lang="ar-DZ" sz="2400" dirty="0" smtClean="0"/>
              <a:t>يعمل برنامج التشغيل </a:t>
            </a:r>
            <a:r>
              <a:rPr lang="ar-DZ" sz="2400" dirty="0" smtClean="0"/>
              <a:t>كحلقة </a:t>
            </a:r>
            <a:r>
              <a:rPr lang="ar-DZ" sz="2400" dirty="0" smtClean="0"/>
              <a:t>وصل بين الجهاز ونظام التشغيل. </a:t>
            </a:r>
            <a:endParaRPr lang="ar-DZ" sz="2400" dirty="0" smtClean="0"/>
          </a:p>
          <a:p>
            <a:pPr algn="r"/>
            <a:r>
              <a:rPr lang="ar-DZ" sz="2400" dirty="0" smtClean="0"/>
              <a:t>إنه </a:t>
            </a:r>
            <a:r>
              <a:rPr lang="ar-DZ" sz="2400" dirty="0" smtClean="0"/>
              <a:t>ملف يسمح بالتثبيت والتشغيل السليم لجهاز أو مكون </a:t>
            </a:r>
            <a:r>
              <a:rPr lang="ar-DZ" sz="2400" dirty="0" smtClean="0"/>
              <a:t>لجهاز </a:t>
            </a:r>
            <a:r>
              <a:rPr lang="ar-DZ" sz="2400" dirty="0" smtClean="0"/>
              <a:t>الكمبيوتر الخاص بك. وبالتالي سيكون نظام التشغيل قادرًا على التحكم بشكل صحيح في كاميرا </a:t>
            </a:r>
            <a:r>
              <a:rPr lang="ar-DZ" sz="2400" smtClean="0"/>
              <a:t>الويب </a:t>
            </a:r>
            <a:r>
              <a:rPr lang="ar-DZ" sz="2400" smtClean="0"/>
              <a:t>والفارة </a:t>
            </a:r>
            <a:r>
              <a:rPr lang="ar-DZ" sz="2400" dirty="0" smtClean="0"/>
              <a:t>والتواصل مع الطابعة وما إلى ذلك.</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4" name="ZoneTexte 3"/>
          <p:cNvSpPr txBox="1"/>
          <p:nvPr/>
        </p:nvSpPr>
        <p:spPr>
          <a:xfrm>
            <a:off x="1214414" y="1857364"/>
            <a:ext cx="6696744" cy="1569660"/>
          </a:xfrm>
          <a:prstGeom prst="rect">
            <a:avLst/>
          </a:prstGeom>
          <a:noFill/>
        </p:spPr>
        <p:txBody>
          <a:bodyPr wrap="square" rtlCol="0">
            <a:spAutoFit/>
          </a:bodyPr>
          <a:lstStyle/>
          <a:p>
            <a:pPr algn="ctr"/>
            <a:r>
              <a:rPr lang="fr-FR" sz="3200" b="1" dirty="0" smtClean="0"/>
              <a:t>1-Définition d’un ordinateur (PC ou </a:t>
            </a:r>
            <a:r>
              <a:rPr lang="fr-FR" sz="3200" b="1" dirty="0" err="1" smtClean="0"/>
              <a:t>personel</a:t>
            </a:r>
            <a:r>
              <a:rPr lang="fr-FR" sz="3200" b="1" dirty="0" smtClean="0"/>
              <a:t> computer) :</a:t>
            </a:r>
            <a:endParaRPr lang="fr-FR" sz="3200" dirty="0" smtClean="0"/>
          </a:p>
          <a:p>
            <a:pPr algn="ctr"/>
            <a:r>
              <a:rPr lang="fr-FR" sz="3200" b="1" dirty="0" err="1" smtClean="0">
                <a:solidFill>
                  <a:schemeClr val="tx1"/>
                </a:solidFill>
              </a:rPr>
              <a:t>atique</a:t>
            </a:r>
            <a:r>
              <a:rPr lang="fr-FR" sz="3200" b="1" dirty="0" smtClean="0">
                <a:solidFill>
                  <a:schemeClr val="tx1"/>
                </a:solidFill>
              </a:rPr>
              <a:t> :</a:t>
            </a:r>
            <a:endParaRPr lang="fr-FR" sz="3200"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42844" y="3000372"/>
            <a:ext cx="8501122" cy="3571900"/>
          </a:xfrm>
          <a:prstGeom prst="rect">
            <a:avLst/>
          </a:prstGeom>
          <a:noFill/>
          <a:ln w="9525">
            <a:noFill/>
            <a:miter lim="800000"/>
            <a:headEnd/>
            <a:tailEnd/>
          </a:ln>
          <a:effectLst/>
        </p:spPr>
      </p:pic>
      <p:cxnSp>
        <p:nvCxnSpPr>
          <p:cNvPr id="9" name="Connecteur en angle 8"/>
          <p:cNvCxnSpPr>
            <a:stCxn id="28" idx="3"/>
          </p:cNvCxnSpPr>
          <p:nvPr/>
        </p:nvCxnSpPr>
        <p:spPr>
          <a:xfrm>
            <a:off x="1071538" y="3987375"/>
            <a:ext cx="880807" cy="5846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p:nvPr/>
        </p:nvCxnSpPr>
        <p:spPr>
          <a:xfrm>
            <a:off x="3571868" y="3429000"/>
            <a:ext cx="571504" cy="1428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rot="5400000">
            <a:off x="5822165" y="3178967"/>
            <a:ext cx="428628"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p:nvPr/>
        </p:nvCxnSpPr>
        <p:spPr>
          <a:xfrm rot="10800000">
            <a:off x="5857885" y="4071942"/>
            <a:ext cx="35719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p:nvPr/>
        </p:nvCxnSpPr>
        <p:spPr>
          <a:xfrm rot="10800000">
            <a:off x="6072198" y="4500570"/>
            <a:ext cx="714380" cy="7302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0800000">
            <a:off x="7215206" y="4857760"/>
            <a:ext cx="1500198" cy="357190"/>
          </a:xfrm>
          <a:prstGeom prst="bentConnector3">
            <a:avLst>
              <a:gd name="adj1" fmla="val 9030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0800000">
            <a:off x="6215074" y="5643578"/>
            <a:ext cx="1000132" cy="214314"/>
          </a:xfrm>
          <a:prstGeom prst="bentConnector3">
            <a:avLst>
              <a:gd name="adj1" fmla="val 7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p:nvPr/>
        </p:nvCxnSpPr>
        <p:spPr>
          <a:xfrm rot="10800000">
            <a:off x="5214942" y="6215082"/>
            <a:ext cx="571504"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a:off x="285720" y="5715016"/>
            <a:ext cx="857256"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p:nvPr/>
        </p:nvCxnSpPr>
        <p:spPr>
          <a:xfrm flipV="1">
            <a:off x="2857488" y="6500834"/>
            <a:ext cx="285752" cy="714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989" y="3571876"/>
            <a:ext cx="976549" cy="830997"/>
          </a:xfrm>
          <a:prstGeom prst="rect">
            <a:avLst/>
          </a:prstGeom>
        </p:spPr>
        <p:txBody>
          <a:bodyPr wrap="none">
            <a:spAutoFit/>
          </a:bodyPr>
          <a:lstStyle/>
          <a:p>
            <a:r>
              <a:rPr lang="fr-FR" sz="2400" b="1" dirty="0" smtClean="0"/>
              <a:t>Écran</a:t>
            </a:r>
            <a:br>
              <a:rPr lang="fr-FR" sz="2400" b="1" dirty="0" smtClean="0"/>
            </a:br>
            <a:r>
              <a:rPr lang="ar-DZ" sz="2400" b="1" dirty="0" smtClean="0">
                <a:solidFill>
                  <a:srgbClr val="FF0000"/>
                </a:solidFill>
              </a:rPr>
              <a:t>الشاشة </a:t>
            </a:r>
            <a:endParaRPr lang="fr-FR" sz="2400" b="1" dirty="0">
              <a:solidFill>
                <a:srgbClr val="FF0000"/>
              </a:solidFill>
            </a:endParaRPr>
          </a:p>
        </p:txBody>
      </p:sp>
      <p:sp>
        <p:nvSpPr>
          <p:cNvPr id="30" name="Rectangle 29"/>
          <p:cNvSpPr/>
          <p:nvPr/>
        </p:nvSpPr>
        <p:spPr>
          <a:xfrm>
            <a:off x="2214546" y="3214686"/>
            <a:ext cx="1387944" cy="707886"/>
          </a:xfrm>
          <a:prstGeom prst="rect">
            <a:avLst/>
          </a:prstGeom>
        </p:spPr>
        <p:txBody>
          <a:bodyPr wrap="none">
            <a:spAutoFit/>
          </a:bodyPr>
          <a:lstStyle/>
          <a:p>
            <a:r>
              <a:rPr lang="fr-FR" sz="2000" b="1" dirty="0"/>
              <a:t>Carte </a:t>
            </a:r>
            <a:r>
              <a:rPr lang="fr-FR" sz="2000" b="1" dirty="0" smtClean="0"/>
              <a:t>mère</a:t>
            </a:r>
            <a:r>
              <a:rPr lang="ar-DZ" sz="2000" b="1" dirty="0" smtClean="0"/>
              <a:t/>
            </a:r>
            <a:br>
              <a:rPr lang="ar-DZ" sz="2000" b="1" dirty="0" smtClean="0"/>
            </a:br>
            <a:r>
              <a:rPr lang="ar-DZ" sz="2000" b="1" dirty="0" smtClean="0">
                <a:solidFill>
                  <a:srgbClr val="FF0000"/>
                </a:solidFill>
              </a:rPr>
              <a:t>لوحة </a:t>
            </a:r>
            <a:r>
              <a:rPr lang="ar-DZ" sz="2000" b="1" dirty="0" err="1" smtClean="0">
                <a:solidFill>
                  <a:srgbClr val="FF0000"/>
                </a:solidFill>
              </a:rPr>
              <a:t>الام</a:t>
            </a:r>
            <a:r>
              <a:rPr lang="ar-DZ" sz="2000" b="1" dirty="0" smtClean="0">
                <a:solidFill>
                  <a:srgbClr val="FF0000"/>
                </a:solidFill>
              </a:rPr>
              <a:t>   </a:t>
            </a:r>
            <a:endParaRPr lang="fr-FR" sz="2000" b="1" dirty="0">
              <a:solidFill>
                <a:srgbClr val="FF0000"/>
              </a:solidFill>
            </a:endParaRPr>
          </a:p>
        </p:txBody>
      </p:sp>
      <p:sp>
        <p:nvSpPr>
          <p:cNvPr id="31" name="Rectangle 30"/>
          <p:cNvSpPr/>
          <p:nvPr/>
        </p:nvSpPr>
        <p:spPr>
          <a:xfrm>
            <a:off x="6286512" y="3000372"/>
            <a:ext cx="2042547" cy="707886"/>
          </a:xfrm>
          <a:prstGeom prst="rect">
            <a:avLst/>
          </a:prstGeom>
        </p:spPr>
        <p:txBody>
          <a:bodyPr wrap="none">
            <a:spAutoFit/>
          </a:bodyPr>
          <a:lstStyle/>
          <a:p>
            <a:r>
              <a:rPr lang="fr-FR" sz="2000" b="1" dirty="0" smtClean="0"/>
              <a:t>Microprocesseur</a:t>
            </a:r>
            <a:r>
              <a:rPr lang="ar-DZ" sz="2000" b="1" dirty="0" smtClean="0"/>
              <a:t/>
            </a:r>
            <a:br>
              <a:rPr lang="ar-DZ" sz="2000" b="1" dirty="0" smtClean="0"/>
            </a:br>
            <a:r>
              <a:rPr lang="ar-DZ" sz="2000" b="1" dirty="0" smtClean="0">
                <a:solidFill>
                  <a:srgbClr val="FF0000"/>
                </a:solidFill>
              </a:rPr>
              <a:t>المعالج</a:t>
            </a:r>
            <a:r>
              <a:rPr lang="ar-DZ" sz="2000" b="1" dirty="0" smtClean="0"/>
              <a:t>          </a:t>
            </a:r>
            <a:endParaRPr lang="fr-FR" sz="2000" b="1" dirty="0"/>
          </a:p>
        </p:txBody>
      </p:sp>
      <p:sp>
        <p:nvSpPr>
          <p:cNvPr id="32" name="Rectangle 31"/>
          <p:cNvSpPr/>
          <p:nvPr/>
        </p:nvSpPr>
        <p:spPr>
          <a:xfrm>
            <a:off x="6717094" y="4342163"/>
            <a:ext cx="2498376" cy="1015663"/>
          </a:xfrm>
          <a:prstGeom prst="rect">
            <a:avLst/>
          </a:prstGeom>
        </p:spPr>
        <p:txBody>
          <a:bodyPr wrap="none">
            <a:spAutoFit/>
          </a:bodyPr>
          <a:lstStyle/>
          <a:p>
            <a:r>
              <a:rPr lang="fr-FR" sz="2000" b="1" dirty="0"/>
              <a:t>Mémoire vive (RAM</a:t>
            </a:r>
            <a:r>
              <a:rPr lang="fr-FR" sz="2000" b="1" dirty="0" smtClean="0"/>
              <a:t>)</a:t>
            </a:r>
            <a:r>
              <a:rPr lang="ar-DZ" sz="2000" b="1" dirty="0" smtClean="0"/>
              <a:t/>
            </a:r>
            <a:br>
              <a:rPr lang="ar-DZ" sz="2000" b="1" dirty="0" smtClean="0"/>
            </a:br>
            <a:r>
              <a:rPr lang="ar-DZ" sz="2000" b="1" dirty="0" smtClean="0">
                <a:solidFill>
                  <a:srgbClr val="FF0000"/>
                </a:solidFill>
              </a:rPr>
              <a:t>الذاكرة الحية </a:t>
            </a:r>
            <a:r>
              <a:rPr lang="ar-DZ" sz="2000" b="1" dirty="0" smtClean="0"/>
              <a:t>                  </a:t>
            </a:r>
            <a:br>
              <a:rPr lang="ar-DZ" sz="2000" b="1" dirty="0" smtClean="0"/>
            </a:br>
            <a:endParaRPr lang="fr-FR" sz="2000" b="1" dirty="0"/>
          </a:p>
        </p:txBody>
      </p:sp>
      <p:sp>
        <p:nvSpPr>
          <p:cNvPr id="34" name="Rectangle 33"/>
          <p:cNvSpPr/>
          <p:nvPr/>
        </p:nvSpPr>
        <p:spPr>
          <a:xfrm>
            <a:off x="6215074" y="3714752"/>
            <a:ext cx="2485039" cy="400110"/>
          </a:xfrm>
          <a:prstGeom prst="rect">
            <a:avLst/>
          </a:prstGeom>
        </p:spPr>
        <p:txBody>
          <a:bodyPr wrap="none">
            <a:spAutoFit/>
          </a:bodyPr>
          <a:lstStyle/>
          <a:p>
            <a:r>
              <a:rPr lang="fr-FR" sz="2000" b="1" dirty="0"/>
              <a:t>Cartes périphériques</a:t>
            </a:r>
          </a:p>
        </p:txBody>
      </p:sp>
      <p:sp>
        <p:nvSpPr>
          <p:cNvPr id="36" name="Rectangle 35"/>
          <p:cNvSpPr/>
          <p:nvPr/>
        </p:nvSpPr>
        <p:spPr>
          <a:xfrm>
            <a:off x="6858694" y="5143512"/>
            <a:ext cx="2285306" cy="707886"/>
          </a:xfrm>
          <a:prstGeom prst="rect">
            <a:avLst/>
          </a:prstGeom>
        </p:spPr>
        <p:txBody>
          <a:bodyPr wrap="none">
            <a:spAutoFit/>
          </a:bodyPr>
          <a:lstStyle/>
          <a:p>
            <a:r>
              <a:rPr lang="fr-FR" b="1" dirty="0"/>
              <a:t>Bloc </a:t>
            </a:r>
            <a:r>
              <a:rPr lang="fr-FR" sz="2000" b="1" dirty="0" smtClean="0"/>
              <a:t>d'alimentation</a:t>
            </a:r>
            <a:r>
              <a:rPr lang="ar-DZ" sz="2000" b="1" dirty="0" smtClean="0"/>
              <a:t/>
            </a:r>
            <a:br>
              <a:rPr lang="ar-DZ" sz="2000" b="1" dirty="0" smtClean="0"/>
            </a:br>
            <a:r>
              <a:rPr lang="ar-DZ" sz="2000" b="1" dirty="0" smtClean="0">
                <a:solidFill>
                  <a:srgbClr val="FF0000"/>
                </a:solidFill>
              </a:rPr>
              <a:t>صندوق التغذية      </a:t>
            </a:r>
            <a:endParaRPr lang="fr-FR" b="1" dirty="0">
              <a:solidFill>
                <a:srgbClr val="FF0000"/>
              </a:solidFill>
            </a:endParaRPr>
          </a:p>
        </p:txBody>
      </p:sp>
      <p:sp>
        <p:nvSpPr>
          <p:cNvPr id="38" name="Rectangle 37"/>
          <p:cNvSpPr/>
          <p:nvPr/>
        </p:nvSpPr>
        <p:spPr>
          <a:xfrm>
            <a:off x="5857884" y="5814972"/>
            <a:ext cx="3224601" cy="400110"/>
          </a:xfrm>
          <a:prstGeom prst="rect">
            <a:avLst/>
          </a:prstGeom>
        </p:spPr>
        <p:txBody>
          <a:bodyPr wrap="none">
            <a:spAutoFit/>
          </a:bodyPr>
          <a:lstStyle/>
          <a:p>
            <a:r>
              <a:rPr lang="fr-FR" sz="2000" b="1" dirty="0" smtClean="0"/>
              <a:t>Lecteur-graveur de </a:t>
            </a:r>
            <a:r>
              <a:rPr lang="fr-FR" b="1" dirty="0"/>
              <a:t>CD/DVD</a:t>
            </a:r>
          </a:p>
        </p:txBody>
      </p:sp>
      <p:sp>
        <p:nvSpPr>
          <p:cNvPr id="40" name="Rectangle 39"/>
          <p:cNvSpPr/>
          <p:nvPr/>
        </p:nvSpPr>
        <p:spPr>
          <a:xfrm>
            <a:off x="5857884" y="6286520"/>
            <a:ext cx="2983509" cy="400110"/>
          </a:xfrm>
          <a:prstGeom prst="rect">
            <a:avLst/>
          </a:prstGeom>
        </p:spPr>
        <p:txBody>
          <a:bodyPr wrap="none">
            <a:spAutoFit/>
          </a:bodyPr>
          <a:lstStyle/>
          <a:p>
            <a:r>
              <a:rPr lang="fr-FR" sz="2000" b="1" dirty="0"/>
              <a:t>Disque </a:t>
            </a:r>
            <a:r>
              <a:rPr lang="fr-FR" sz="2000" b="1" dirty="0" smtClean="0"/>
              <a:t>dur</a:t>
            </a:r>
            <a:r>
              <a:rPr lang="ar-DZ" sz="2000" b="1" dirty="0" smtClean="0"/>
              <a:t>  </a:t>
            </a:r>
            <a:r>
              <a:rPr lang="ar-DZ" sz="2000" b="1" dirty="0" smtClean="0">
                <a:solidFill>
                  <a:srgbClr val="FF0000"/>
                </a:solidFill>
              </a:rPr>
              <a:t>القرص الصلب </a:t>
            </a:r>
            <a:r>
              <a:rPr lang="ar-DZ" sz="2000" b="1" dirty="0" smtClean="0"/>
              <a:t>/  </a:t>
            </a:r>
            <a:endParaRPr lang="fr-FR" sz="2000" b="1" dirty="0"/>
          </a:p>
        </p:txBody>
      </p:sp>
      <p:sp>
        <p:nvSpPr>
          <p:cNvPr id="41" name="Rectangle 40"/>
          <p:cNvSpPr/>
          <p:nvPr/>
        </p:nvSpPr>
        <p:spPr>
          <a:xfrm>
            <a:off x="0" y="4929198"/>
            <a:ext cx="1617751" cy="830997"/>
          </a:xfrm>
          <a:prstGeom prst="rect">
            <a:avLst/>
          </a:prstGeom>
        </p:spPr>
        <p:txBody>
          <a:bodyPr wrap="none">
            <a:spAutoFit/>
          </a:bodyPr>
          <a:lstStyle/>
          <a:p>
            <a:r>
              <a:rPr lang="fr-FR" sz="2400" b="1" dirty="0" smtClean="0"/>
              <a:t>Clavier</a:t>
            </a:r>
            <a:r>
              <a:rPr lang="ar-DZ" sz="2400" b="1" dirty="0" smtClean="0"/>
              <a:t/>
            </a:r>
            <a:br>
              <a:rPr lang="ar-DZ" sz="2400" b="1" dirty="0" smtClean="0"/>
            </a:br>
            <a:r>
              <a:rPr lang="ar-DZ" sz="2400" b="1" dirty="0" smtClean="0">
                <a:solidFill>
                  <a:srgbClr val="FF0000"/>
                </a:solidFill>
              </a:rPr>
              <a:t>لوحة المفاتيح </a:t>
            </a:r>
            <a:endParaRPr lang="fr-FR" sz="2400" b="1" dirty="0">
              <a:solidFill>
                <a:srgbClr val="FF0000"/>
              </a:solidFill>
            </a:endParaRPr>
          </a:p>
        </p:txBody>
      </p:sp>
      <p:sp>
        <p:nvSpPr>
          <p:cNvPr id="42" name="Rectangle 41"/>
          <p:cNvSpPr/>
          <p:nvPr/>
        </p:nvSpPr>
        <p:spPr>
          <a:xfrm>
            <a:off x="1428728" y="6357958"/>
            <a:ext cx="1521891" cy="400110"/>
          </a:xfrm>
          <a:prstGeom prst="rect">
            <a:avLst/>
          </a:prstGeom>
        </p:spPr>
        <p:txBody>
          <a:bodyPr wrap="none">
            <a:spAutoFit/>
          </a:bodyPr>
          <a:lstStyle/>
          <a:p>
            <a:r>
              <a:rPr lang="ar-DZ" sz="2000" b="1" dirty="0" smtClean="0"/>
              <a:t> /</a:t>
            </a:r>
            <a:r>
              <a:rPr lang="ar-DZ" sz="2000" b="1" dirty="0" smtClean="0">
                <a:solidFill>
                  <a:srgbClr val="FF0000"/>
                </a:solidFill>
              </a:rPr>
              <a:t>الفارة </a:t>
            </a:r>
            <a:r>
              <a:rPr lang="fr-FR" sz="2000" b="1" dirty="0" smtClean="0"/>
              <a:t>Souris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heckerboard(across)">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heckerboard(across)">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heckerboard(across)">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heckerboard(across)">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6" grpId="0"/>
      <p:bldP spid="38"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lstStyle/>
          <a:p>
            <a:r>
              <a:rPr lang="fr-FR" b="1" dirty="0" smtClean="0"/>
              <a:t>1-Définitions :</a:t>
            </a:r>
            <a:endParaRPr lang="fr-FR" dirty="0"/>
          </a:p>
        </p:txBody>
      </p:sp>
      <p:sp>
        <p:nvSpPr>
          <p:cNvPr id="6" name="ZoneTexte 5"/>
          <p:cNvSpPr txBox="1"/>
          <p:nvPr/>
        </p:nvSpPr>
        <p:spPr>
          <a:xfrm>
            <a:off x="1181577" y="1942958"/>
            <a:ext cx="6696744" cy="1569660"/>
          </a:xfrm>
          <a:prstGeom prst="rect">
            <a:avLst/>
          </a:prstGeom>
          <a:noFill/>
        </p:spPr>
        <p:txBody>
          <a:bodyPr wrap="square" rtlCol="0">
            <a:spAutoFit/>
          </a:bodyPr>
          <a:lstStyle/>
          <a:p>
            <a:pPr algn="ctr"/>
            <a:r>
              <a:rPr lang="fr-FR" sz="3200" b="1" dirty="0" smtClean="0"/>
              <a:t>1-Définition </a:t>
            </a:r>
            <a:r>
              <a:rPr lang="fr-FR" sz="3200" b="1" dirty="0"/>
              <a:t>d’un ordinateur (PC ou personel computer) :</a:t>
            </a:r>
            <a:endParaRPr lang="fr-FR" sz="3200" dirty="0"/>
          </a:p>
          <a:p>
            <a:pPr algn="ctr"/>
            <a:endParaRPr lang="fr-FR" sz="3200" dirty="0"/>
          </a:p>
        </p:txBody>
      </p:sp>
      <p:grpSp>
        <p:nvGrpSpPr>
          <p:cNvPr id="3" name="Groupe 14"/>
          <p:cNvGrpSpPr/>
          <p:nvPr/>
        </p:nvGrpSpPr>
        <p:grpSpPr>
          <a:xfrm>
            <a:off x="295351" y="3284984"/>
            <a:ext cx="8705805" cy="3144412"/>
            <a:chOff x="295351" y="3284984"/>
            <a:chExt cx="8705805" cy="3144412"/>
          </a:xfrm>
        </p:grpSpPr>
        <p:sp>
          <p:nvSpPr>
            <p:cNvPr id="17411" name="AutoShape 3"/>
            <p:cNvSpPr>
              <a:spLocks noChangeArrowheads="1"/>
            </p:cNvSpPr>
            <p:nvPr/>
          </p:nvSpPr>
          <p:spPr bwMode="auto">
            <a:xfrm>
              <a:off x="3428992" y="3284984"/>
              <a:ext cx="2571768" cy="872450"/>
            </a:xfrm>
            <a:prstGeom prst="roundRect">
              <a:avLst>
                <a:gd name="adj" fmla="val 16667"/>
              </a:avLst>
            </a:prstGeom>
            <a:solidFill>
              <a:srgbClr val="F2DBDB"/>
            </a:solidFill>
            <a:ln w="9525">
              <a:solidFill>
                <a:srgbClr val="000000"/>
              </a:solidFill>
              <a:round/>
              <a:headEnd/>
              <a:tailEnd/>
            </a:ln>
          </p:spPr>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Computer</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r>
                <a:rPr kumimoji="0" lang="ar-DZ" sz="20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الحاسوب</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r>
                <a:rPr lang="fr-FR" sz="1400" dirty="0" smtClean="0">
                  <a:latin typeface="Times New Roman" pitchFamily="18" charset="0"/>
                  <a:ea typeface="Arial" pitchFamily="34" charset="0"/>
                  <a:cs typeface="Arial" pitchFamily="34" charset="0"/>
                </a:rPr>
                <a:t>Hardware et software</a:t>
              </a:r>
              <a:r>
                <a:rPr kumimoji="0" lang="fr-FR" sz="24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AutoShape 5"/>
            <p:cNvSpPr>
              <a:spLocks noChangeArrowheads="1"/>
            </p:cNvSpPr>
            <p:nvPr/>
          </p:nvSpPr>
          <p:spPr bwMode="auto">
            <a:xfrm>
              <a:off x="3276440" y="5508876"/>
              <a:ext cx="2867196" cy="92052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Utilisateur humain</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r>
              <a:b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br>
              <a:r>
                <a:rPr kumimoji="0" lang="ar-DZ" sz="28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المستخدم </a:t>
              </a: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7414" name="AutoShape 6"/>
            <p:cNvSpPr>
              <a:spLocks noChangeArrowheads="1"/>
            </p:cNvSpPr>
            <p:nvPr/>
          </p:nvSpPr>
          <p:spPr bwMode="auto">
            <a:xfrm rot="15210776">
              <a:off x="2266381" y="3452051"/>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AutoShape 7"/>
            <p:cNvSpPr>
              <a:spLocks noChangeArrowheads="1"/>
            </p:cNvSpPr>
            <p:nvPr/>
          </p:nvSpPr>
          <p:spPr bwMode="auto">
            <a:xfrm rot="5400000">
              <a:off x="4737710" y="3383624"/>
              <a:ext cx="2001504" cy="212925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BE5F1"/>
            </a:solidFill>
            <a:ln w="9525">
              <a:solidFill>
                <a:srgbClr val="000000"/>
              </a:solidFill>
              <a:miter lim="800000"/>
              <a:headEnd/>
              <a:tailEnd/>
            </a:ln>
          </p:spPr>
          <p:txBody>
            <a:bodyPr rot="10800000"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Text Box 8"/>
            <p:cNvSpPr txBox="1">
              <a:spLocks noChangeArrowheads="1"/>
            </p:cNvSpPr>
            <p:nvPr/>
          </p:nvSpPr>
          <p:spPr bwMode="auto">
            <a:xfrm>
              <a:off x="295351" y="4151413"/>
              <a:ext cx="2919327" cy="70634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d’entrées</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r>
              <a:b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br>
              <a:r>
                <a:rPr kumimoji="0" lang="ar-DZ" sz="2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وحدات ال</a:t>
              </a:r>
              <a:r>
                <a:rPr lang="ar-DZ" sz="2400" dirty="0" smtClean="0">
                  <a:solidFill>
                    <a:srgbClr val="FF0000"/>
                  </a:solidFill>
                  <a:latin typeface="Times New Roman" pitchFamily="18" charset="0"/>
                  <a:ea typeface="Arial" pitchFamily="34" charset="0"/>
                  <a:cs typeface="Arial" pitchFamily="34" charset="0"/>
                </a:rPr>
                <a:t>إ</a:t>
              </a:r>
              <a:r>
                <a:rPr kumimoji="0" lang="ar-DZ" sz="2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دخال       </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r>
              <a:b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b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6081829" y="4071942"/>
              <a:ext cx="2919327" cy="7858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Périphériques de sorties</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r>
              <a:b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br>
              <a:r>
                <a:rPr kumimoji="0" lang="ar-DZ" sz="2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وحدات الإخراج </a:t>
              </a:r>
              <a:r>
                <a:rPr kumimoji="0" lang="ar-DZ" sz="2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AutoShape 4"/>
            <p:cNvSpPr>
              <a:spLocks noChangeArrowheads="1"/>
            </p:cNvSpPr>
            <p:nvPr/>
          </p:nvSpPr>
          <p:spPr bwMode="auto">
            <a:xfrm>
              <a:off x="4211960" y="5085185"/>
              <a:ext cx="629698" cy="577654"/>
            </a:xfrm>
            <a:prstGeom prst="smileyFace">
              <a:avLst>
                <a:gd name="adj" fmla="val 4653"/>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l"/>
            <a:r>
              <a:rPr lang="fr-FR" sz="2800" dirty="0" smtClean="0">
                <a:solidFill>
                  <a:schemeClr val="tx1"/>
                </a:solidFill>
              </a:rPr>
              <a:t>Tout ce qui compose l’ordinateur et ses accessoires, chaque composant possède une fonction particulière, dont les éléments les plus </a:t>
            </a:r>
            <a:r>
              <a:rPr lang="fr-FR" sz="2800" dirty="0" smtClean="0">
                <a:solidFill>
                  <a:schemeClr val="tx1"/>
                </a:solidFill>
              </a:rPr>
              <a:t>importants </a:t>
            </a:r>
            <a:r>
              <a:rPr lang="fr-FR" sz="2800" dirty="0" smtClean="0">
                <a:solidFill>
                  <a:schemeClr val="tx1"/>
                </a:solidFill>
              </a:rPr>
              <a:t>sont les suivants </a:t>
            </a:r>
            <a:r>
              <a:rPr lang="fr-FR" sz="2800" dirty="0" smtClean="0">
                <a:solidFill>
                  <a:schemeClr val="tx1"/>
                </a:solidFill>
              </a:rPr>
              <a:t>:</a:t>
            </a:r>
            <a:endParaRPr lang="fr-FR" sz="2800" dirty="0" smtClean="0">
              <a:solidFill>
                <a:schemeClr val="tx1"/>
              </a:solidFill>
            </a:endParaRPr>
          </a:p>
          <a:p>
            <a:pPr algn="r"/>
            <a:r>
              <a:rPr lang="ar-DZ" sz="2800" dirty="0" smtClean="0">
                <a:solidFill>
                  <a:schemeClr val="tx1"/>
                </a:solidFill>
              </a:rPr>
              <a:t>كل </a:t>
            </a:r>
            <a:r>
              <a:rPr lang="ar-DZ" sz="2800" dirty="0" smtClean="0">
                <a:solidFill>
                  <a:schemeClr val="tx1"/>
                </a:solidFill>
              </a:rPr>
              <a:t>شيء </a:t>
            </a:r>
            <a:r>
              <a:rPr lang="ar-DZ" sz="2800" dirty="0" smtClean="0">
                <a:solidFill>
                  <a:schemeClr val="tx1"/>
                </a:solidFill>
              </a:rPr>
              <a:t>يكون الكمبيوتر </a:t>
            </a:r>
            <a:r>
              <a:rPr lang="ar-DZ" sz="2800" dirty="0" smtClean="0">
                <a:solidFill>
                  <a:schemeClr val="tx1"/>
                </a:solidFill>
              </a:rPr>
              <a:t>وملحقاته ، كل مكون لديه وظيفة معينة ، </a:t>
            </a:r>
            <a:r>
              <a:rPr lang="ar-DZ" sz="2800" dirty="0" smtClean="0">
                <a:solidFill>
                  <a:schemeClr val="tx1"/>
                </a:solidFill>
              </a:rPr>
              <a:t>أهم </a:t>
            </a:r>
            <a:endParaRPr lang="ar-DZ" sz="2800" dirty="0" smtClean="0">
              <a:solidFill>
                <a:schemeClr val="tx1"/>
              </a:solidFill>
            </a:endParaRPr>
          </a:p>
          <a:p>
            <a:pPr algn="r"/>
            <a:r>
              <a:rPr lang="ar-DZ" sz="2800" dirty="0" smtClean="0">
                <a:solidFill>
                  <a:schemeClr val="tx1"/>
                </a:solidFill>
              </a:rPr>
              <a:t>                                               </a:t>
            </a:r>
            <a:r>
              <a:rPr lang="fr-FR" sz="2800" dirty="0" smtClean="0">
                <a:solidFill>
                  <a:schemeClr val="tx1"/>
                </a:solidFill>
              </a:rPr>
              <a:t> </a:t>
            </a:r>
            <a:r>
              <a:rPr lang="ar-DZ" sz="2800" dirty="0" smtClean="0">
                <a:solidFill>
                  <a:schemeClr val="tx1"/>
                </a:solidFill>
              </a:rPr>
              <a:t>  الأجهزة  هي على </a:t>
            </a:r>
            <a:r>
              <a:rPr lang="ar-DZ" sz="2800" dirty="0" smtClean="0">
                <a:solidFill>
                  <a:schemeClr val="tx1"/>
                </a:solidFill>
              </a:rPr>
              <a:t>النحو التالي</a:t>
            </a:r>
            <a:r>
              <a:rPr lang="ar-DZ" sz="2800" dirty="0" smtClean="0"/>
              <a:t>:</a:t>
            </a:r>
            <a:endParaRPr lang="fr-FR" sz="2800" dirty="0" smtClean="0">
              <a:solidFill>
                <a:schemeClr val="tx1"/>
              </a:solidFill>
            </a:endParaRPr>
          </a:p>
        </p:txBody>
      </p:sp>
      <p:sp>
        <p:nvSpPr>
          <p:cNvPr id="6" name="ZoneTexte 5"/>
          <p:cNvSpPr txBox="1"/>
          <p:nvPr/>
        </p:nvSpPr>
        <p:spPr>
          <a:xfrm>
            <a:off x="1181577" y="1637402"/>
            <a:ext cx="6696744" cy="1077218"/>
          </a:xfrm>
          <a:prstGeom prst="rect">
            <a:avLst/>
          </a:prstGeom>
          <a:noFill/>
        </p:spPr>
        <p:txBody>
          <a:bodyPr wrap="square" rtlCol="0">
            <a:spAutoFit/>
          </a:bodyPr>
          <a:lstStyle/>
          <a:p>
            <a:pPr algn="ctr"/>
            <a:r>
              <a:rPr lang="fr-FR" sz="3200" b="1" dirty="0" smtClean="0"/>
              <a:t>2-1-Partie Matériel (hardware) </a:t>
            </a:r>
            <a:r>
              <a:rPr lang="fr-FR" sz="3200" b="1" dirty="0" smtClean="0"/>
              <a:t>:</a:t>
            </a:r>
            <a:endParaRPr lang="ar-DZ" sz="3200" b="1" dirty="0" smtClean="0"/>
          </a:p>
          <a:p>
            <a:pPr algn="ctr"/>
            <a:r>
              <a:rPr lang="ar-DZ" sz="3200" dirty="0" smtClean="0">
                <a:solidFill>
                  <a:schemeClr val="bg1"/>
                </a:solidFill>
              </a:rPr>
              <a:t>قسم </a:t>
            </a:r>
            <a:r>
              <a:rPr lang="ar-DZ" sz="3200" dirty="0" smtClean="0">
                <a:solidFill>
                  <a:schemeClr val="bg1"/>
                </a:solidFill>
              </a:rPr>
              <a:t>الأجهزة</a:t>
            </a:r>
            <a:endParaRPr lang="fr-FR" sz="3200" dirty="0" smtClean="0">
              <a:solidFill>
                <a:schemeClr val="bg1"/>
              </a:solidFill>
            </a:endParaRPr>
          </a:p>
        </p:txBody>
      </p:sp>
      <p:sp>
        <p:nvSpPr>
          <p:cNvPr id="5" name="ZoneTexte 4"/>
          <p:cNvSpPr txBox="1"/>
          <p:nvPr/>
        </p:nvSpPr>
        <p:spPr>
          <a:xfrm>
            <a:off x="1500166" y="6000768"/>
            <a:ext cx="7443063" cy="461665"/>
          </a:xfrm>
          <a:prstGeom prst="rect">
            <a:avLst/>
          </a:prstGeom>
          <a:noFill/>
        </p:spPr>
        <p:txBody>
          <a:bodyPr wrap="none" rtlCol="0">
            <a:spAutoFit/>
          </a:bodyPr>
          <a:lstStyle/>
          <a:p>
            <a:r>
              <a:rPr lang="ar-DZ" sz="2400" dirty="0" smtClean="0">
                <a:solidFill>
                  <a:srgbClr val="FF0000"/>
                </a:solidFill>
              </a:rPr>
              <a:t>مـــــــــلاحظـــــــة :  قسم الأجهزة هي كل المكونــات التي نــستطيع لمسها.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214282" y="3214686"/>
            <a:ext cx="8715436" cy="3071834"/>
          </a:xfrm>
        </p:spPr>
        <p:txBody>
          <a:bodyPr>
            <a:noAutofit/>
          </a:bodyPr>
          <a:lstStyle/>
          <a:p>
            <a:pPr algn="just"/>
            <a:r>
              <a:rPr lang="fr-FR" sz="3200" dirty="0" smtClean="0">
                <a:solidFill>
                  <a:schemeClr val="tx1"/>
                </a:solidFill>
              </a:rPr>
              <a:t>Un boîtier contenant l’ensemble des éléments internes du PC qui sert à sauvegarder, traiter et restituer les données en exécutant les instructions du programme en cours</a:t>
            </a:r>
            <a:r>
              <a:rPr lang="fr-FR" sz="3200" dirty="0" smtClean="0">
                <a:solidFill>
                  <a:schemeClr val="tx1"/>
                </a:solidFill>
              </a:rPr>
              <a:t>.</a:t>
            </a:r>
            <a:endParaRPr lang="ar-DZ" sz="3200" dirty="0" smtClean="0">
              <a:solidFill>
                <a:schemeClr val="tx1"/>
              </a:solidFill>
            </a:endParaRPr>
          </a:p>
          <a:p>
            <a:pPr algn="r"/>
            <a:r>
              <a:rPr lang="ar-DZ" sz="3200" dirty="0" smtClean="0">
                <a:solidFill>
                  <a:schemeClr val="tx1"/>
                </a:solidFill>
              </a:rPr>
              <a:t>صندوق يحتوي على جميع العناصر الداخلية لجهاز الكمبيوتر والذي يتم استخدامه لحفظ ومعالجة واستعادة البيانات </a:t>
            </a:r>
            <a:r>
              <a:rPr lang="ar-DZ" sz="3200" dirty="0" smtClean="0">
                <a:solidFill>
                  <a:schemeClr val="tx1"/>
                </a:solidFill>
              </a:rPr>
              <a:t>.</a:t>
            </a:r>
            <a:endParaRPr lang="fr-FR" sz="3200" dirty="0" smtClean="0">
              <a:solidFill>
                <a:schemeClr val="tx1"/>
              </a:solidFill>
            </a:endParaRPr>
          </a:p>
          <a:p>
            <a:pPr algn="just"/>
            <a:r>
              <a:rPr lang="fr-FR" sz="3200" dirty="0" smtClean="0">
                <a:solidFill>
                  <a:schemeClr val="tx1"/>
                </a:solidFill>
              </a:rPr>
              <a:t/>
            </a:r>
            <a:br>
              <a:rPr lang="fr-FR" sz="3200" dirty="0" smtClean="0">
                <a:solidFill>
                  <a:schemeClr val="tx1"/>
                </a:solidFill>
              </a:rPr>
            </a:br>
            <a:endParaRPr lang="fr-FR" sz="3200" dirty="0">
              <a:solidFill>
                <a:schemeClr val="tx1"/>
              </a:solidFill>
            </a:endParaRPr>
          </a:p>
        </p:txBody>
      </p:sp>
      <p:sp>
        <p:nvSpPr>
          <p:cNvPr id="6" name="ZoneTexte 5"/>
          <p:cNvSpPr txBox="1"/>
          <p:nvPr/>
        </p:nvSpPr>
        <p:spPr>
          <a:xfrm>
            <a:off x="1000100" y="1500174"/>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a:t>
            </a:r>
            <a:r>
              <a:rPr lang="fr-FR" sz="3200" b="1" dirty="0" smtClean="0"/>
              <a:t>centrale</a:t>
            </a:r>
            <a:r>
              <a:rPr lang="ar-DZ" sz="3200" b="1" dirty="0" smtClean="0"/>
              <a:t> الوحدة المركزية  </a:t>
            </a:r>
            <a:r>
              <a:rPr lang="fr-FR" sz="3200" b="1" dirty="0" smtClean="0"/>
              <a:t> :</a:t>
            </a:r>
            <a:endParaRPr lang="fr-FR" sz="3200" dirty="0" smtClean="0"/>
          </a:p>
          <a:p>
            <a:pPr algn="ctr"/>
            <a:endParaRPr lang="fr-FR"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792087"/>
          </a:xfrm>
        </p:spPr>
        <p:style>
          <a:lnRef idx="0">
            <a:schemeClr val="accent1"/>
          </a:lnRef>
          <a:fillRef idx="3">
            <a:schemeClr val="accent1"/>
          </a:fillRef>
          <a:effectRef idx="3">
            <a:schemeClr val="accent1"/>
          </a:effectRef>
          <a:fontRef idx="minor">
            <a:schemeClr val="lt1"/>
          </a:fontRef>
        </p:style>
        <p:txBody>
          <a:bodyPr>
            <a:normAutofit/>
          </a:bodyPr>
          <a:lstStyle/>
          <a:p>
            <a:r>
              <a:rPr lang="fr-FR" b="1" dirty="0" smtClean="0"/>
              <a:t>2-Composition d’un ordinateur :</a:t>
            </a:r>
            <a:endParaRPr lang="fr-FR" dirty="0"/>
          </a:p>
        </p:txBody>
      </p:sp>
      <p:sp>
        <p:nvSpPr>
          <p:cNvPr id="8" name="Sous-titre 2"/>
          <p:cNvSpPr>
            <a:spLocks noGrp="1"/>
          </p:cNvSpPr>
          <p:nvPr>
            <p:ph type="subTitle" idx="1"/>
          </p:nvPr>
        </p:nvSpPr>
        <p:spPr>
          <a:xfrm>
            <a:off x="356347" y="3298047"/>
            <a:ext cx="8451062" cy="2867257"/>
          </a:xfrm>
        </p:spPr>
        <p:txBody>
          <a:bodyPr>
            <a:noAutofit/>
          </a:bodyPr>
          <a:lstStyle/>
          <a:p>
            <a:pPr algn="just"/>
            <a:r>
              <a:rPr lang="fr-FR" sz="2800" dirty="0" smtClean="0">
                <a:solidFill>
                  <a:schemeClr val="tx1"/>
                </a:solidFill>
              </a:rPr>
              <a:t>.</a:t>
            </a:r>
            <a:endParaRPr lang="fr-FR" sz="2800" dirty="0">
              <a:solidFill>
                <a:schemeClr val="tx1"/>
              </a:solidFill>
            </a:endParaRPr>
          </a:p>
        </p:txBody>
      </p:sp>
      <p:sp>
        <p:nvSpPr>
          <p:cNvPr id="6" name="ZoneTexte 5"/>
          <p:cNvSpPr txBox="1"/>
          <p:nvPr/>
        </p:nvSpPr>
        <p:spPr>
          <a:xfrm>
            <a:off x="1232842" y="1643050"/>
            <a:ext cx="6696744" cy="1569660"/>
          </a:xfrm>
          <a:prstGeom prst="rect">
            <a:avLst/>
          </a:prstGeom>
          <a:noFill/>
        </p:spPr>
        <p:txBody>
          <a:bodyPr wrap="square" rtlCol="0">
            <a:spAutoFit/>
          </a:bodyPr>
          <a:lstStyle/>
          <a:p>
            <a:pPr algn="ctr"/>
            <a:r>
              <a:rPr lang="fr-FR" sz="3200" b="1" dirty="0" smtClean="0"/>
              <a:t>2-1-Partie Matériel (hardware) :</a:t>
            </a:r>
          </a:p>
          <a:p>
            <a:pPr algn="ctr"/>
            <a:r>
              <a:rPr lang="fr-FR" sz="3200" b="1" dirty="0" smtClean="0"/>
              <a:t>2-1-1-Unité centrale</a:t>
            </a:r>
            <a:r>
              <a:rPr lang="ar-DZ" sz="3200" b="1" dirty="0" smtClean="0"/>
              <a:t> الوحدة المركزية  </a:t>
            </a:r>
            <a:r>
              <a:rPr lang="fr-FR" sz="3200" b="1" dirty="0" smtClean="0"/>
              <a:t> :</a:t>
            </a:r>
            <a:endParaRPr lang="fr-FR" sz="3200" dirty="0" smtClean="0"/>
          </a:p>
          <a:p>
            <a:pPr algn="ctr"/>
            <a:endParaRPr lang="fr-FR" sz="3200" dirty="0" smtClean="0"/>
          </a:p>
        </p:txBody>
      </p:sp>
      <p:pic>
        <p:nvPicPr>
          <p:cNvPr id="7" name="Image 6" descr="Fichier:Asus P5K-SEIntel E6320.jpg">
            <a:hlinkClick r:id="rId2"/>
          </p:cNvPr>
          <p:cNvPicPr/>
          <p:nvPr/>
        </p:nvPicPr>
        <p:blipFill>
          <a:blip r:embed="rId3" cstate="print"/>
          <a:srcRect/>
          <a:stretch>
            <a:fillRect/>
          </a:stretch>
        </p:blipFill>
        <p:spPr bwMode="auto">
          <a:xfrm>
            <a:off x="0" y="2857496"/>
            <a:ext cx="9144000" cy="4000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18019</TotalTime>
  <Words>1744</Words>
  <Application>Microsoft Office PowerPoint</Application>
  <PresentationFormat>Affichage à l'écran (4:3)</PresentationFormat>
  <Paragraphs>339</Paragraphs>
  <Slides>46</Slides>
  <Notes>19</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Capitaux</vt:lpstr>
      <vt:lpstr>Technologies de l'information et de la   communication     (ICT )</vt:lpstr>
      <vt:lpstr>Rappel</vt:lpstr>
      <vt:lpstr>Cours 2 : Hardware vs Software</vt:lpstr>
      <vt:lpstr>1-Définitions :</vt:lpstr>
      <vt:lpstr>1-Définitions :</vt:lpstr>
      <vt:lpstr>1-Définitions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lpstr>2-Composition d’un ordinateur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 : Hardware vs Software</dc:title>
  <dc:creator>Administrateur</dc:creator>
  <cp:lastModifiedBy>Administrateur</cp:lastModifiedBy>
  <cp:revision>106</cp:revision>
  <dcterms:created xsi:type="dcterms:W3CDTF">2020-01-25T13:12:56Z</dcterms:created>
  <dcterms:modified xsi:type="dcterms:W3CDTF">2020-03-01T09:08:27Z</dcterms:modified>
</cp:coreProperties>
</file>