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D3ACAD-C26D-4878-8551-66B063F4C9C5}"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950CCC-5C59-4300-8597-C8071B76F7E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D3ACAD-C26D-4878-8551-66B063F4C9C5}" type="datetimeFigureOut">
              <a:rPr lang="fr-FR" smtClean="0"/>
              <a:pPr/>
              <a:t>11/12/2020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50CCC-5C59-4300-8597-C8071B76F7E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071670" y="214291"/>
            <a:ext cx="4286280" cy="2071701"/>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rtl="1"/>
            <a:r>
              <a:rPr lang="ar-DZ" sz="2400" b="1" dirty="0" smtClean="0">
                <a:latin typeface="Simplified Arabic" pitchFamily="18" charset="-78"/>
                <a:cs typeface="Simplified Arabic" pitchFamily="18" charset="-78"/>
              </a:rPr>
              <a:t>المحاضرة الخامسة</a:t>
            </a:r>
            <a:br>
              <a:rPr lang="ar-DZ" sz="2400" b="1" dirty="0" smtClean="0">
                <a:latin typeface="Simplified Arabic" pitchFamily="18" charset="-78"/>
                <a:cs typeface="Simplified Arabic" pitchFamily="18" charset="-78"/>
              </a:rPr>
            </a:br>
            <a:r>
              <a:rPr lang="ar-SA" sz="2400" b="1" dirty="0">
                <a:effectLst>
                  <a:outerShdw blurRad="50800" dist="38100" algn="tr" rotWithShape="0">
                    <a:prstClr val="black">
                      <a:alpha val="40000"/>
                    </a:prstClr>
                  </a:outerShdw>
                </a:effectLst>
                <a:latin typeface="Simplified Arabic" pitchFamily="18" charset="-78"/>
                <a:cs typeface="Simplified Arabic" pitchFamily="18" charset="-78"/>
              </a:rPr>
              <a:t>سياسات التنمية المحلية في الجزائر</a:t>
            </a:r>
            <a:r>
              <a:rPr lang="ar-SA" sz="2400" b="1" dirty="0" smtClean="0">
                <a:effectLst>
                  <a:outerShdw blurRad="50800" dist="38100" algn="tr" rotWithShape="0">
                    <a:prstClr val="black">
                      <a:alpha val="40000"/>
                    </a:prstClr>
                  </a:outerShdw>
                </a:effectLst>
                <a:latin typeface="Simplified Arabic" pitchFamily="18" charset="-78"/>
                <a:cs typeface="Simplified Arabic" pitchFamily="18" charset="-78"/>
              </a:rPr>
              <a:t>:</a:t>
            </a:r>
            <a:r>
              <a:rPr lang="fr-FR" sz="2400" b="1" u="sng" dirty="0"/>
              <a:t/>
            </a:r>
            <a:br>
              <a:rPr lang="fr-FR" sz="2400" b="1" u="sng" dirty="0"/>
            </a:br>
            <a:r>
              <a:rPr lang="ar-SA" sz="2400" b="1" dirty="0">
                <a:effectLst>
                  <a:outerShdw blurRad="50800" dist="38100" algn="tr" rotWithShape="0">
                    <a:prstClr val="black">
                      <a:alpha val="40000"/>
                    </a:prstClr>
                  </a:outerShdw>
                </a:effectLst>
                <a:latin typeface="Simplified Arabic" pitchFamily="18" charset="-78"/>
                <a:cs typeface="Simplified Arabic" pitchFamily="18" charset="-78"/>
              </a:rPr>
              <a:t>دراسة </a:t>
            </a:r>
            <a:r>
              <a:rPr lang="ar-DZ" sz="2400" b="1" dirty="0">
                <a:effectLst>
                  <a:outerShdw blurRad="50800" dist="38100" algn="tr" rotWithShape="0">
                    <a:prstClr val="black">
                      <a:alpha val="40000"/>
                    </a:prstClr>
                  </a:outerShdw>
                </a:effectLst>
                <a:latin typeface="Simplified Arabic" pitchFamily="18" charset="-78"/>
                <a:cs typeface="Simplified Arabic" pitchFamily="18" charset="-78"/>
              </a:rPr>
              <a:t>لتطور قوانين تنظيم </a:t>
            </a:r>
            <a:r>
              <a:rPr lang="ar-SA" sz="2400" b="1" dirty="0">
                <a:effectLst>
                  <a:outerShdw blurRad="50800" dist="38100" algn="tr" rotWithShape="0">
                    <a:prstClr val="black">
                      <a:alpha val="40000"/>
                    </a:prstClr>
                  </a:outerShdw>
                </a:effectLst>
                <a:latin typeface="Simplified Arabic" pitchFamily="18" charset="-78"/>
                <a:cs typeface="Simplified Arabic" pitchFamily="18" charset="-78"/>
              </a:rPr>
              <a:t>دور </a:t>
            </a:r>
            <a:r>
              <a:rPr lang="ar-SA" sz="2400" b="1" dirty="0" smtClean="0">
                <a:effectLst>
                  <a:outerShdw blurRad="50800" dist="38100" algn="tr" rotWithShape="0">
                    <a:prstClr val="black">
                      <a:alpha val="40000"/>
                    </a:prstClr>
                  </a:outerShdw>
                </a:effectLst>
                <a:latin typeface="Simplified Arabic" pitchFamily="18" charset="-78"/>
                <a:cs typeface="Simplified Arabic" pitchFamily="18" charset="-78"/>
              </a:rPr>
              <a:t>البلدية</a:t>
            </a:r>
            <a:r>
              <a:rPr lang="ar-DZ" sz="2400" b="1" dirty="0" smtClean="0">
                <a:effectLst>
                  <a:outerShdw blurRad="50800" dist="38100" algn="tr" rotWithShape="0">
                    <a:prstClr val="black">
                      <a:alpha val="40000"/>
                    </a:prstClr>
                  </a:outerShdw>
                </a:effectLst>
                <a:latin typeface="Simplified Arabic" pitchFamily="18" charset="-78"/>
                <a:cs typeface="Simplified Arabic" pitchFamily="18" charset="-78"/>
              </a:rPr>
              <a:t/>
            </a:r>
            <a:br>
              <a:rPr lang="ar-DZ" sz="2400" b="1" dirty="0" smtClean="0">
                <a:effectLst>
                  <a:outerShdw blurRad="50800" dist="38100" algn="tr" rotWithShape="0">
                    <a:prstClr val="black">
                      <a:alpha val="40000"/>
                    </a:prstClr>
                  </a:outerShdw>
                </a:effectLst>
                <a:latin typeface="Simplified Arabic" pitchFamily="18" charset="-78"/>
                <a:cs typeface="Simplified Arabic" pitchFamily="18" charset="-78"/>
              </a:rPr>
            </a:br>
            <a:r>
              <a:rPr lang="ar-DZ" sz="2400" b="1" dirty="0" smtClean="0">
                <a:effectLst>
                  <a:outerShdw blurRad="50800" dist="38100" algn="tr" rotWithShape="0">
                    <a:prstClr val="black">
                      <a:alpha val="40000"/>
                    </a:prstClr>
                  </a:outerShdw>
                </a:effectLst>
                <a:latin typeface="Simplified Arabic" pitchFamily="18" charset="-78"/>
                <a:cs typeface="Simplified Arabic" pitchFamily="18" charset="-78"/>
              </a:rPr>
              <a:t>ــــــــــــــــــــــــــــــــــــــــــــــــــــــــــــــــــــــــــــــــــــ</a:t>
            </a:r>
            <a:r>
              <a:rPr lang="ar-SA" sz="2400" b="1" dirty="0" smtClean="0">
                <a:effectLst>
                  <a:outerShdw blurRad="50800" dist="38100" algn="tr" rotWithShape="0">
                    <a:prstClr val="black">
                      <a:alpha val="40000"/>
                    </a:prstClr>
                  </a:outerShdw>
                </a:effectLst>
                <a:latin typeface="Simplified Arabic" pitchFamily="18" charset="-78"/>
                <a:cs typeface="Simplified Arabic" pitchFamily="18" charset="-78"/>
              </a:rPr>
              <a:t> </a:t>
            </a:r>
            <a:r>
              <a:rPr lang="ar-DZ" sz="2400" b="1" dirty="0" smtClean="0">
                <a:latin typeface="Simplified Arabic" pitchFamily="18" charset="-78"/>
                <a:cs typeface="Simplified Arabic" pitchFamily="18" charset="-78"/>
              </a:rPr>
              <a:t/>
            </a:r>
            <a:br>
              <a:rPr lang="ar-DZ" sz="2400" b="1" dirty="0" smtClean="0">
                <a:latin typeface="Simplified Arabic" pitchFamily="18" charset="-78"/>
                <a:cs typeface="Simplified Arabic" pitchFamily="18" charset="-78"/>
              </a:rPr>
            </a:br>
            <a:r>
              <a:rPr lang="ar-DZ" sz="2400" b="1" dirty="0" smtClean="0">
                <a:latin typeface="Simplified Arabic" pitchFamily="18" charset="-78"/>
                <a:cs typeface="Simplified Arabic" pitchFamily="18" charset="-78"/>
              </a:rPr>
              <a:t>أ.د. بومدين </a:t>
            </a:r>
            <a:r>
              <a:rPr lang="ar-DZ" sz="2400" b="1" dirty="0" err="1" smtClean="0">
                <a:latin typeface="Simplified Arabic" pitchFamily="18" charset="-78"/>
                <a:cs typeface="Simplified Arabic" pitchFamily="18" charset="-78"/>
              </a:rPr>
              <a:t>طاشمة</a:t>
            </a:r>
            <a:endParaRPr lang="fr-FR" sz="2400" b="1" dirty="0">
              <a:latin typeface="Simplified Arabic" pitchFamily="18" charset="-78"/>
              <a:cs typeface="Simplified Arabic" pitchFamily="18" charset="-78"/>
            </a:endParaRPr>
          </a:p>
        </p:txBody>
      </p:sp>
      <p:sp>
        <p:nvSpPr>
          <p:cNvPr id="3" name="Sous-titre 2"/>
          <p:cNvSpPr>
            <a:spLocks noGrp="1"/>
          </p:cNvSpPr>
          <p:nvPr>
            <p:ph type="subTitle" idx="1"/>
          </p:nvPr>
        </p:nvSpPr>
        <p:spPr>
          <a:xfrm>
            <a:off x="500034" y="2643182"/>
            <a:ext cx="7929618" cy="3786214"/>
          </a:xfrm>
        </p:spPr>
        <p:style>
          <a:lnRef idx="1">
            <a:schemeClr val="dk1"/>
          </a:lnRef>
          <a:fillRef idx="2">
            <a:schemeClr val="dk1"/>
          </a:fillRef>
          <a:effectRef idx="1">
            <a:schemeClr val="dk1"/>
          </a:effectRef>
          <a:fontRef idx="minor">
            <a:schemeClr val="dk1"/>
          </a:fontRef>
        </p:style>
        <p:txBody>
          <a:bodyPr>
            <a:noAutofit/>
          </a:bodyPr>
          <a:lstStyle/>
          <a:p>
            <a:pPr algn="just" rtl="1"/>
            <a:r>
              <a:rPr lang="ar-DZ" sz="2400" dirty="0">
                <a:latin typeface="Simplified Arabic" pitchFamily="18" charset="-78"/>
                <a:cs typeface="Simplified Arabic" pitchFamily="18" charset="-78"/>
              </a:rPr>
              <a:t>مقدمة:</a:t>
            </a:r>
            <a:endParaRPr lang="fr-FR" sz="2400" dirty="0">
              <a:latin typeface="Simplified Arabic" pitchFamily="18" charset="-78"/>
              <a:cs typeface="Simplified Arabic" pitchFamily="18" charset="-78"/>
            </a:endParaRPr>
          </a:p>
          <a:p>
            <a:pPr algn="just" rtl="1"/>
            <a:r>
              <a:rPr lang="ar-SA" sz="2400" dirty="0">
                <a:latin typeface="Simplified Arabic" pitchFamily="18" charset="-78"/>
                <a:cs typeface="Simplified Arabic" pitchFamily="18" charset="-78"/>
              </a:rPr>
              <a:t>    تحتل البلدية مكانة هامة في التنظيم الإداري المحلي للدولة </a:t>
            </a:r>
            <a:r>
              <a:rPr lang="ar-SA" sz="2400" dirty="0" smtClean="0">
                <a:latin typeface="Simplified Arabic" pitchFamily="18" charset="-78"/>
                <a:cs typeface="Simplified Arabic" pitchFamily="18" charset="-78"/>
              </a:rPr>
              <a:t>الجزائرية. </a:t>
            </a:r>
            <a:r>
              <a:rPr lang="ar-SA" sz="2400" dirty="0">
                <a:latin typeface="Simplified Arabic" pitchFamily="18" charset="-78"/>
                <a:cs typeface="Simplified Arabic" pitchFamily="18" charset="-78"/>
              </a:rPr>
              <a:t>لما تمثله من إطار يجمع مواطنين يشتركون في التاريخ </a:t>
            </a:r>
            <a:r>
              <a:rPr lang="ar-SA" sz="2400" dirty="0" smtClean="0">
                <a:latin typeface="Simplified Arabic" pitchFamily="18" charset="-78"/>
                <a:cs typeface="Simplified Arabic" pitchFamily="18" charset="-78"/>
              </a:rPr>
              <a:t>والعلاقات الاقتصادية، </a:t>
            </a:r>
            <a:r>
              <a:rPr lang="ar-SA" sz="2400" dirty="0">
                <a:latin typeface="Simplified Arabic" pitchFamily="18" charset="-78"/>
                <a:cs typeface="Simplified Arabic" pitchFamily="18" charset="-78"/>
              </a:rPr>
              <a:t>من حيث اعتبارها مقاطعة إدارية </a:t>
            </a:r>
            <a:r>
              <a:rPr lang="ar-SA" sz="2400" dirty="0" smtClean="0">
                <a:latin typeface="Simplified Arabic" pitchFamily="18" charset="-78"/>
                <a:cs typeface="Simplified Arabic" pitchFamily="18" charset="-78"/>
              </a:rPr>
              <a:t>لامركزية، </a:t>
            </a:r>
            <a:r>
              <a:rPr lang="ar-SA" sz="2400" dirty="0">
                <a:latin typeface="Simplified Arabic" pitchFamily="18" charset="-78"/>
                <a:cs typeface="Simplified Arabic" pitchFamily="18" charset="-78"/>
              </a:rPr>
              <a:t>مهمتها ضمان تلبيـة مطالب </a:t>
            </a:r>
            <a:r>
              <a:rPr lang="ar-SA" sz="2400" dirty="0" smtClean="0">
                <a:latin typeface="Simplified Arabic" pitchFamily="18" charset="-78"/>
                <a:cs typeface="Simplified Arabic" pitchFamily="18" charset="-78"/>
              </a:rPr>
              <a:t>المواطنين. وهو </a:t>
            </a:r>
            <a:r>
              <a:rPr lang="ar-SA" sz="2400" dirty="0">
                <a:latin typeface="Simplified Arabic" pitchFamily="18" charset="-78"/>
                <a:cs typeface="Simplified Arabic" pitchFamily="18" charset="-78"/>
              </a:rPr>
              <a:t>تأكيد للدور الرئيسي الذي تلعبه البلدية في مجال التنمية </a:t>
            </a:r>
            <a:r>
              <a:rPr lang="ar-SA" sz="2400" dirty="0" smtClean="0">
                <a:latin typeface="Simplified Arabic" pitchFamily="18" charset="-78"/>
                <a:cs typeface="Simplified Arabic" pitchFamily="18" charset="-78"/>
              </a:rPr>
              <a:t>المحلية، وعلـى </a:t>
            </a:r>
            <a:r>
              <a:rPr lang="ar-SA" sz="2400" dirty="0">
                <a:latin typeface="Simplified Arabic" pitchFamily="18" charset="-78"/>
                <a:cs typeface="Simplified Arabic" pitchFamily="18" charset="-78"/>
              </a:rPr>
              <a:t>هذا الأساس من واجبنا معرفة طبيعة هذا الدور ماضيا </a:t>
            </a:r>
            <a:r>
              <a:rPr lang="ar-SA" sz="2400" dirty="0" smtClean="0">
                <a:latin typeface="Simplified Arabic" pitchFamily="18" charset="-78"/>
                <a:cs typeface="Simplified Arabic" pitchFamily="18" charset="-78"/>
              </a:rPr>
              <a:t>وحاضرا</a:t>
            </a:r>
            <a:r>
              <a:rPr lang="ar-DZ" sz="2400" dirty="0" smtClean="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 وللإجابة </a:t>
            </a:r>
            <a:r>
              <a:rPr lang="ar-SA" sz="2400" dirty="0">
                <a:latin typeface="Simplified Arabic" pitchFamily="18" charset="-78"/>
                <a:cs typeface="Simplified Arabic" pitchFamily="18" charset="-78"/>
              </a:rPr>
              <a:t>على ذلك ينبغي منهجيـــا دراسة </a:t>
            </a:r>
            <a:r>
              <a:rPr lang="ar-SA" sz="2400" dirty="0" smtClean="0">
                <a:latin typeface="Simplified Arabic" pitchFamily="18" charset="-78"/>
                <a:cs typeface="Simplified Arabic" pitchFamily="18" charset="-78"/>
              </a:rPr>
              <a:t>تطور</a:t>
            </a:r>
            <a:r>
              <a:rPr lang="ar-DZ" sz="2400" dirty="0" smtClean="0">
                <a:latin typeface="Simplified Arabic" pitchFamily="18" charset="-78"/>
                <a:cs typeface="Simplified Arabic" pitchFamily="18" charset="-78"/>
              </a:rPr>
              <a:t> قوانين </a:t>
            </a:r>
            <a:r>
              <a:rPr lang="ar-SA" sz="2400" dirty="0">
                <a:latin typeface="Simplified Arabic" pitchFamily="18" charset="-78"/>
                <a:cs typeface="Simplified Arabic" pitchFamily="18" charset="-78"/>
              </a:rPr>
              <a:t>تنظيم البلدية منذ الاستقلال </a:t>
            </a:r>
            <a:r>
              <a:rPr lang="ar-SA" sz="2400" dirty="0" smtClean="0">
                <a:latin typeface="Simplified Arabic" pitchFamily="18" charset="-78"/>
                <a:cs typeface="Simplified Arabic" pitchFamily="18" charset="-78"/>
              </a:rPr>
              <a:t>والمهـام </a:t>
            </a:r>
            <a:r>
              <a:rPr lang="ar-SA" sz="2400" dirty="0">
                <a:latin typeface="Simplified Arabic" pitchFamily="18" charset="-78"/>
                <a:cs typeface="Simplified Arabic" pitchFamily="18" charset="-78"/>
              </a:rPr>
              <a:t>التنموية </a:t>
            </a:r>
            <a:r>
              <a:rPr lang="ar-SA" sz="2400" dirty="0" err="1">
                <a:latin typeface="Simplified Arabic" pitchFamily="18" charset="-78"/>
                <a:cs typeface="Simplified Arabic" pitchFamily="18" charset="-78"/>
              </a:rPr>
              <a:t>المنوطة</a:t>
            </a:r>
            <a:r>
              <a:rPr lang="ar-SA" sz="2400" dirty="0">
                <a:latin typeface="Simplified Arabic" pitchFamily="18" charset="-78"/>
                <a:cs typeface="Simplified Arabic" pitchFamily="18" charset="-78"/>
              </a:rPr>
              <a:t> بها على المستـوى </a:t>
            </a:r>
            <a:r>
              <a:rPr lang="ar-SA" sz="2400" dirty="0" smtClean="0">
                <a:latin typeface="Simplified Arabic" pitchFamily="18" charset="-78"/>
                <a:cs typeface="Simplified Arabic" pitchFamily="18" charset="-78"/>
              </a:rPr>
              <a:t>المحلي، </a:t>
            </a:r>
            <a:r>
              <a:rPr lang="ar-SA" sz="2400" dirty="0">
                <a:latin typeface="Simplified Arabic" pitchFamily="18" charset="-78"/>
                <a:cs typeface="Simplified Arabic" pitchFamily="18" charset="-78"/>
              </a:rPr>
              <a:t>في خضم المراحل الزمنية المتتالية </a:t>
            </a:r>
            <a:r>
              <a:rPr lang="ar-SA" sz="2400" dirty="0" smtClean="0">
                <a:latin typeface="Simplified Arabic" pitchFamily="18" charset="-78"/>
                <a:cs typeface="Simplified Arabic" pitchFamily="18" charset="-78"/>
              </a:rPr>
              <a:t>والتي </a:t>
            </a:r>
            <a:r>
              <a:rPr lang="ar-SA" sz="2400" dirty="0">
                <a:latin typeface="Simplified Arabic" pitchFamily="18" charset="-78"/>
                <a:cs typeface="Simplified Arabic" pitchFamily="18" charset="-78"/>
              </a:rPr>
              <a:t>سنأتي على ذكرها.</a:t>
            </a:r>
            <a:endParaRPr lang="fr-FR" sz="2400" dirty="0">
              <a:latin typeface="Simplified Arabic" pitchFamily="18" charset="-78"/>
              <a:cs typeface="Simplified Arabic" pitchFamily="18" charset="-78"/>
            </a:endParaRPr>
          </a:p>
          <a:p>
            <a:pPr algn="just"/>
            <a:endParaRPr lang="fr-FR" sz="2400" dirty="0">
              <a:latin typeface="Simplified Arabic" pitchFamily="18" charset="-78"/>
              <a:cs typeface="Simplified Arabic"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إذا </a:t>
            </a:r>
            <a:r>
              <a:rPr lang="ar-SA" sz="2400" dirty="0" smtClean="0">
                <a:latin typeface="Simplified Arabic" pitchFamily="18" charset="-78"/>
                <a:cs typeface="Simplified Arabic" pitchFamily="18" charset="-78"/>
              </a:rPr>
              <a:t>أراد هذا الشخص اعتلاء مناصب المسؤولية، بحكم وظيفة الرقابة التي كان يخولها القانـــون للحزب على الإدارة آنذاك</a:t>
            </a:r>
            <a:r>
              <a:rPr lang="ar-SA"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أمام </a:t>
            </a:r>
            <a:r>
              <a:rPr lang="ar-SA" sz="2400" dirty="0" smtClean="0">
                <a:latin typeface="Simplified Arabic" pitchFamily="18" charset="-78"/>
                <a:cs typeface="Simplified Arabic" pitchFamily="18" charset="-78"/>
              </a:rPr>
              <a:t>هذه </a:t>
            </a:r>
            <a:r>
              <a:rPr lang="ar-SA" sz="2400" dirty="0" smtClean="0">
                <a:latin typeface="Simplified Arabic" pitchFamily="18" charset="-78"/>
                <a:cs typeface="Simplified Arabic" pitchFamily="18" charset="-78"/>
              </a:rPr>
              <a:t>الوضعية، </a:t>
            </a:r>
            <a:r>
              <a:rPr lang="ar-SA" sz="2400" dirty="0" err="1" smtClean="0">
                <a:latin typeface="Simplified Arabic" pitchFamily="18" charset="-78"/>
                <a:cs typeface="Simplified Arabic" pitchFamily="18" charset="-78"/>
              </a:rPr>
              <a:t>وإعتبارا</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بالنقائص التي أظهرتها عملية تطبيق قانون البلديــــــة سابق </a:t>
            </a:r>
            <a:r>
              <a:rPr lang="ar-SA" sz="2400" dirty="0" smtClean="0">
                <a:latin typeface="Simplified Arabic" pitchFamily="18" charset="-78"/>
                <a:cs typeface="Simplified Arabic" pitchFamily="18" charset="-78"/>
              </a:rPr>
              <a:t>الذكر ، </a:t>
            </a:r>
            <a:r>
              <a:rPr lang="ar-SA" sz="2400" dirty="0" smtClean="0">
                <a:latin typeface="Simplified Arabic" pitchFamily="18" charset="-78"/>
                <a:cs typeface="Simplified Arabic" pitchFamily="18" charset="-78"/>
              </a:rPr>
              <a:t>رأت السلطة ضرورة إدخال تعديلات على مجال </a:t>
            </a:r>
            <a:r>
              <a:rPr lang="ar-SA" sz="2400" dirty="0" err="1" smtClean="0">
                <a:latin typeface="Simplified Arabic" pitchFamily="18" charset="-78"/>
                <a:cs typeface="Simplified Arabic" pitchFamily="18" charset="-78"/>
              </a:rPr>
              <a:t>إختصاصات</a:t>
            </a:r>
            <a:r>
              <a:rPr lang="ar-SA" sz="2400" dirty="0" smtClean="0">
                <a:latin typeface="Simplified Arabic" pitchFamily="18" charset="-78"/>
                <a:cs typeface="Simplified Arabic" pitchFamily="18" charset="-78"/>
              </a:rPr>
              <a:t> البلدية ، تمثلت في صدور القانون 81/09 الذي أقحم تعديلات في صلاحيات البلدية . لذا فما الجديـد الذي جاء </a:t>
            </a:r>
            <a:r>
              <a:rPr lang="ar-SA" sz="2400" dirty="0" err="1" smtClean="0">
                <a:latin typeface="Simplified Arabic" pitchFamily="18" charset="-78"/>
                <a:cs typeface="Simplified Arabic" pitchFamily="18" charset="-78"/>
              </a:rPr>
              <a:t>به</a:t>
            </a:r>
            <a:r>
              <a:rPr lang="ar-SA" sz="2400" dirty="0" smtClean="0">
                <a:latin typeface="Simplified Arabic" pitchFamily="18" charset="-78"/>
                <a:cs typeface="Simplified Arabic" pitchFamily="18" charset="-78"/>
              </a:rPr>
              <a:t> هذا النص القانوني للبلدية في ميدان التنمية المحلية ؟ </a:t>
            </a: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215106"/>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SA" sz="2400" u="sng" dirty="0" smtClean="0">
                <a:latin typeface="Simplified Arabic" pitchFamily="18" charset="-78"/>
                <a:cs typeface="Simplified Arabic" pitchFamily="18" charset="-78"/>
              </a:rPr>
              <a:t>-3/ المرحلة الثانية ( 1981 - 1998 ) </a:t>
            </a:r>
            <a:r>
              <a:rPr lang="ar-SA"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ما </a:t>
            </a:r>
            <a:r>
              <a:rPr lang="ar-SA" sz="2400" dirty="0" smtClean="0">
                <a:latin typeface="Simplified Arabic" pitchFamily="18" charset="-78"/>
                <a:cs typeface="Simplified Arabic" pitchFamily="18" charset="-78"/>
              </a:rPr>
              <a:t>يميز هذه </a:t>
            </a:r>
            <a:r>
              <a:rPr lang="ar-SA" sz="2400" dirty="0" smtClean="0">
                <a:latin typeface="Simplified Arabic" pitchFamily="18" charset="-78"/>
                <a:cs typeface="Simplified Arabic" pitchFamily="18" charset="-78"/>
              </a:rPr>
              <a:t>المرحلة  صــدور </a:t>
            </a:r>
            <a:r>
              <a:rPr lang="ar-SA" sz="2400" dirty="0" smtClean="0">
                <a:latin typeface="Simplified Arabic" pitchFamily="18" charset="-78"/>
                <a:cs typeface="Simplified Arabic" pitchFamily="18" charset="-78"/>
              </a:rPr>
              <a:t>تعديل قانوني جديد على </a:t>
            </a:r>
            <a:r>
              <a:rPr lang="ar-SA" sz="2400" dirty="0" smtClean="0">
                <a:latin typeface="Simplified Arabic" pitchFamily="18" charset="-78"/>
                <a:cs typeface="Simplified Arabic" pitchFamily="18" charset="-78"/>
              </a:rPr>
              <a:t>اختصاصات </a:t>
            </a:r>
            <a:r>
              <a:rPr lang="ar-SA" sz="2400" dirty="0" smtClean="0">
                <a:latin typeface="Simplified Arabic" pitchFamily="18" charset="-78"/>
                <a:cs typeface="Simplified Arabic" pitchFamily="18" charset="-78"/>
              </a:rPr>
              <a:t>البلدية في مجال نشاطها </a:t>
            </a:r>
            <a:r>
              <a:rPr lang="ar-SA" sz="2400" dirty="0" smtClean="0">
                <a:latin typeface="Simplified Arabic" pitchFamily="18" charset="-78"/>
                <a:cs typeface="Simplified Arabic" pitchFamily="18" charset="-78"/>
              </a:rPr>
              <a:t>التنموي، </a:t>
            </a:r>
            <a:r>
              <a:rPr lang="ar-SA" sz="2400" dirty="0" smtClean="0">
                <a:latin typeface="Simplified Arabic" pitchFamily="18" charset="-78"/>
                <a:cs typeface="Simplified Arabic" pitchFamily="18" charset="-78"/>
              </a:rPr>
              <a:t>تضمنه </a:t>
            </a:r>
            <a:r>
              <a:rPr lang="ar-SA" sz="2400" dirty="0" smtClean="0">
                <a:latin typeface="Simplified Arabic" pitchFamily="18" charset="-78"/>
                <a:cs typeface="Simplified Arabic" pitchFamily="18" charset="-78"/>
              </a:rPr>
              <a:t>قانــون 81/09 المؤرخ </a:t>
            </a:r>
            <a:r>
              <a:rPr lang="ar-SA" sz="2400" dirty="0" smtClean="0">
                <a:latin typeface="Simplified Arabic" pitchFamily="18" charset="-78"/>
                <a:cs typeface="Simplified Arabic" pitchFamily="18" charset="-78"/>
              </a:rPr>
              <a:t>في 04/07/1981 عقبــــــــه صدور نصوص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مراسيم </a:t>
            </a:r>
            <a:r>
              <a:rPr lang="ar-SA" sz="2400" dirty="0" smtClean="0">
                <a:latin typeface="Simplified Arabic" pitchFamily="18" charset="-78"/>
                <a:cs typeface="Simplified Arabic" pitchFamily="18" charset="-78"/>
              </a:rPr>
              <a:t>تطبيقي</a:t>
            </a:r>
            <a:r>
              <a:rPr lang="ar-DZ" sz="2400" dirty="0" smtClean="0">
                <a:latin typeface="Simplified Arabic" pitchFamily="18" charset="-78"/>
                <a:cs typeface="Simplified Arabic" pitchFamily="18" charset="-78"/>
              </a:rPr>
              <a:t>ة</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حددت بموجبها مختلف القطاعات التي أصبـــــــــح للبلدية حق التدخل </a:t>
            </a:r>
            <a:r>
              <a:rPr lang="ar-SA" sz="2400" dirty="0" smtClean="0">
                <a:latin typeface="Simplified Arabic" pitchFamily="18" charset="-78"/>
                <a:cs typeface="Simplified Arabic" pitchFamily="18" charset="-78"/>
              </a:rPr>
              <a:t>فيها، </a:t>
            </a:r>
            <a:r>
              <a:rPr lang="ar-SA" sz="2400" dirty="0" smtClean="0">
                <a:latin typeface="Simplified Arabic" pitchFamily="18" charset="-78"/>
                <a:cs typeface="Simplified Arabic" pitchFamily="18" charset="-78"/>
              </a:rPr>
              <a:t>إذ نص كل مرسوم من تلك المراسيم التطبيقية ، علـــــى أن للبلدية كامل الصلاحية في القيام بأي عمل يمس قطاع النشاط الذي تضمنه نـــص المرسوم ، مع وضع شرط مفاده أن تحويل أي </a:t>
            </a:r>
            <a:r>
              <a:rPr lang="ar-SA" sz="2400" dirty="0" smtClean="0">
                <a:latin typeface="Simplified Arabic" pitchFamily="18" charset="-78"/>
                <a:cs typeface="Simplified Arabic" pitchFamily="18" charset="-78"/>
              </a:rPr>
              <a:t>اختصاص </a:t>
            </a:r>
            <a:r>
              <a:rPr lang="ar-SA" sz="2400" dirty="0" smtClean="0">
                <a:latin typeface="Simplified Arabic" pitchFamily="18" charset="-78"/>
                <a:cs typeface="Simplified Arabic" pitchFamily="18" charset="-78"/>
              </a:rPr>
              <a:t>نشاط جديد يلزم أن يرفق بالمـوارد المالية التي تغطي نفقاته </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إضافـــــــة </a:t>
            </a:r>
            <a:r>
              <a:rPr lang="ar-SA" sz="2400" dirty="0" smtClean="0">
                <a:latin typeface="Simplified Arabic" pitchFamily="18" charset="-78"/>
                <a:cs typeface="Simplified Arabic" pitchFamily="18" charset="-78"/>
              </a:rPr>
              <a:t>لهذا الإصلاح ، ظهر إصلاح جديد سنة </a:t>
            </a:r>
            <a:r>
              <a:rPr lang="ar-SA" sz="2400" dirty="0" smtClean="0">
                <a:latin typeface="Simplified Arabic" pitchFamily="18" charset="-78"/>
                <a:cs typeface="Simplified Arabic" pitchFamily="18" charset="-78"/>
              </a:rPr>
              <a:t>1984، </a:t>
            </a:r>
            <a:r>
              <a:rPr lang="ar-SA" sz="2400" dirty="0" smtClean="0">
                <a:latin typeface="Simplified Arabic" pitchFamily="18" charset="-78"/>
                <a:cs typeface="Simplified Arabic" pitchFamily="18" charset="-78"/>
              </a:rPr>
              <a:t>مس التنظيم العـــددي للبلديات ، بموجب القانون 84/09 الصادر في 04/02/1984 المتعلق بالتنظيم الإقليمي الجديد للولايات ، والذي رفع من عدد البلديات إلى 1541 بلدية.</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 </a:t>
            </a:r>
            <a:r>
              <a:rPr lang="ar-SA" sz="2400" dirty="0" smtClean="0">
                <a:latin typeface="Simplified Arabic" pitchFamily="18" charset="-78"/>
                <a:cs typeface="Simplified Arabic" pitchFamily="18" charset="-78"/>
              </a:rPr>
              <a:t>ما يمكن الإشارة له من حيث تتبع علاقة التنظيم الإداري المحلي </a:t>
            </a:r>
            <a:r>
              <a:rPr lang="ar-DZ" sz="2400" dirty="0" smtClean="0">
                <a:latin typeface="Simplified Arabic" pitchFamily="18" charset="-78"/>
                <a:cs typeface="Simplified Arabic" pitchFamily="18" charset="-78"/>
              </a:rPr>
              <a:t>لا </a:t>
            </a:r>
            <a:r>
              <a:rPr lang="ar-SA" sz="2400" dirty="0" smtClean="0">
                <a:latin typeface="Simplified Arabic" pitchFamily="18" charset="-78"/>
                <a:cs typeface="Simplified Arabic" pitchFamily="18" charset="-78"/>
              </a:rPr>
              <a:t>س</a:t>
            </a:r>
            <a:r>
              <a:rPr lang="ar-DZ" sz="2400" dirty="0" smtClean="0">
                <a:latin typeface="Simplified Arabic" pitchFamily="18" charset="-78"/>
                <a:cs typeface="Simplified Arabic" pitchFamily="18" charset="-78"/>
              </a:rPr>
              <a:t>ي</a:t>
            </a:r>
            <a:r>
              <a:rPr lang="ar-SA" sz="2400" dirty="0" smtClean="0">
                <a:latin typeface="Simplified Arabic" pitchFamily="18" charset="-78"/>
                <a:cs typeface="Simplified Arabic" pitchFamily="18" charset="-78"/>
              </a:rPr>
              <a:t>ما </a:t>
            </a:r>
            <a:r>
              <a:rPr lang="ar-SA" sz="2400" dirty="0" smtClean="0">
                <a:latin typeface="Simplified Arabic" pitchFamily="18" charset="-78"/>
                <a:cs typeface="Simplified Arabic" pitchFamily="18" charset="-78"/>
              </a:rPr>
              <a:t>البلــــــدي والتنمية المحلية خلال هذه </a:t>
            </a:r>
            <a:r>
              <a:rPr lang="ar-SA" sz="2400" dirty="0" smtClean="0">
                <a:latin typeface="Simplified Arabic" pitchFamily="18" charset="-78"/>
                <a:cs typeface="Simplified Arabic" pitchFamily="18" charset="-78"/>
              </a:rPr>
              <a:t>المرحلة، </a:t>
            </a:r>
            <a:r>
              <a:rPr lang="ar-SA" sz="2400" dirty="0" smtClean="0">
                <a:latin typeface="Simplified Arabic" pitchFamily="18" charset="-78"/>
                <a:cs typeface="Simplified Arabic" pitchFamily="18" charset="-78"/>
              </a:rPr>
              <a:t>أن مجال الإدارة المحلية آنذاك </a:t>
            </a:r>
            <a:r>
              <a:rPr lang="ar-SA" sz="2400" dirty="0" smtClean="0">
                <a:latin typeface="Simplified Arabic" pitchFamily="18" charset="-78"/>
                <a:cs typeface="Simplified Arabic" pitchFamily="18" charset="-78"/>
              </a:rPr>
              <a:t>(البلدية والولايـــــــة</a:t>
            </a:r>
            <a:r>
              <a:rPr lang="ar-SA" sz="2400" dirty="0" smtClean="0">
                <a:latin typeface="Simplified Arabic" pitchFamily="18" charset="-78"/>
                <a:cs typeface="Simplified Arabic" pitchFamily="18" charset="-78"/>
              </a:rPr>
              <a:t>) بالرغم من </a:t>
            </a:r>
            <a:r>
              <a:rPr lang="ar-SA" sz="2400" dirty="0" err="1" smtClean="0">
                <a:latin typeface="Simplified Arabic" pitchFamily="18" charset="-78"/>
                <a:cs typeface="Simplified Arabic" pitchFamily="18" charset="-78"/>
              </a:rPr>
              <a:t>الإختصاصـــات</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التي </a:t>
            </a:r>
            <a:r>
              <a:rPr lang="ar-SA" sz="2400" dirty="0" smtClean="0">
                <a:latin typeface="Simplified Arabic" pitchFamily="18" charset="-78"/>
                <a:cs typeface="Simplified Arabic" pitchFamily="18" charset="-78"/>
              </a:rPr>
              <a:t>اكتسبتها </a:t>
            </a:r>
            <a:r>
              <a:rPr lang="ar-SA" sz="2400" dirty="0" smtClean="0">
                <a:latin typeface="Simplified Arabic" pitchFamily="18" charset="-78"/>
                <a:cs typeface="Simplified Arabic" pitchFamily="18" charset="-78"/>
              </a:rPr>
              <a:t>لم تستطع أن تخرج من كونها مجالا لممارسة الدعــــوة نحو الخط الحزبي، </a:t>
            </a:r>
            <a:r>
              <a:rPr lang="ar-SA" sz="2400" dirty="0" smtClean="0">
                <a:latin typeface="Simplified Arabic" pitchFamily="18" charset="-78"/>
                <a:cs typeface="Simplified Arabic" pitchFamily="18" charset="-78"/>
              </a:rPr>
              <a:t>وإيصال </a:t>
            </a:r>
            <a:r>
              <a:rPr lang="ar-SA" sz="2400" dirty="0" smtClean="0">
                <a:latin typeface="Simplified Arabic" pitchFamily="18" charset="-78"/>
                <a:cs typeface="Simplified Arabic" pitchFamily="18" charset="-78"/>
              </a:rPr>
              <a:t>تعليمات القيادة العليا للمواطنين محليا .</a:t>
            </a: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 </a:t>
            </a:r>
            <a:r>
              <a:rPr lang="ar-SA" sz="2400" dirty="0" smtClean="0">
                <a:latin typeface="Simplified Arabic" pitchFamily="18" charset="-78"/>
                <a:cs typeface="Simplified Arabic" pitchFamily="18" charset="-78"/>
              </a:rPr>
              <a:t>عمليـــــة التثبيط التي ترجع إلى تدخل الحزب في الشؤون المحلية </a:t>
            </a:r>
            <a:r>
              <a:rPr lang="ar-SA" sz="2400" dirty="0" smtClean="0">
                <a:latin typeface="Simplified Arabic" pitchFamily="18" charset="-78"/>
                <a:cs typeface="Simplified Arabic" pitchFamily="18" charset="-78"/>
              </a:rPr>
              <a:t>انعكست </a:t>
            </a:r>
            <a:r>
              <a:rPr lang="ar-SA" sz="2400" dirty="0" smtClean="0">
                <a:latin typeface="Simplified Arabic" pitchFamily="18" charset="-78"/>
                <a:cs typeface="Simplified Arabic" pitchFamily="18" charset="-78"/>
              </a:rPr>
              <a:t>سلبا على سياسة </a:t>
            </a:r>
            <a:r>
              <a:rPr lang="ar-SA" sz="2400" dirty="0" smtClean="0">
                <a:latin typeface="Simplified Arabic" pitchFamily="18" charset="-78"/>
                <a:cs typeface="Simplified Arabic" pitchFamily="18" charset="-78"/>
              </a:rPr>
              <a:t>التنميـــة </a:t>
            </a:r>
            <a:r>
              <a:rPr lang="ar-SA" sz="2400" dirty="0" smtClean="0">
                <a:latin typeface="Simplified Arabic" pitchFamily="18" charset="-78"/>
                <a:cs typeface="Simplified Arabic" pitchFamily="18" charset="-78"/>
              </a:rPr>
              <a:t>المحلية ، حيث أفرغها من محتواها الحقيقي الذي رسخه قانون البلدية </a:t>
            </a:r>
            <a:r>
              <a:rPr lang="ar-SA" sz="2400" dirty="0" smtClean="0">
                <a:latin typeface="Simplified Arabic" pitchFamily="18" charset="-78"/>
                <a:cs typeface="Simplified Arabic" pitchFamily="18" charset="-78"/>
              </a:rPr>
              <a:t>1967، </a:t>
            </a:r>
            <a:r>
              <a:rPr lang="ar-SA" sz="2400" dirty="0" smtClean="0">
                <a:latin typeface="Simplified Arabic" pitchFamily="18" charset="-78"/>
                <a:cs typeface="Simplified Arabic" pitchFamily="18" charset="-78"/>
              </a:rPr>
              <a:t>فأصبحت البلديـة في خدمة الحزب الحاكم بدلا من أن تكون </a:t>
            </a:r>
            <a:r>
              <a:rPr lang="ar-SA" sz="2400" dirty="0" err="1" smtClean="0">
                <a:latin typeface="Simplified Arabic" pitchFamily="18" charset="-78"/>
                <a:cs typeface="Simplified Arabic" pitchFamily="18" charset="-78"/>
              </a:rPr>
              <a:t>آداة</a:t>
            </a:r>
            <a:r>
              <a:rPr lang="ar-SA" sz="2400" dirty="0" smtClean="0">
                <a:latin typeface="Simplified Arabic" pitchFamily="18" charset="-78"/>
                <a:cs typeface="Simplified Arabic" pitchFamily="18" charset="-78"/>
              </a:rPr>
              <a:t> و </a:t>
            </a:r>
            <a:r>
              <a:rPr lang="ar-SA" sz="2400" dirty="0" err="1" smtClean="0">
                <a:latin typeface="Simplified Arabic" pitchFamily="18" charset="-78"/>
                <a:cs typeface="Simplified Arabic" pitchFamily="18" charset="-78"/>
              </a:rPr>
              <a:t>وسيلة</a:t>
            </a:r>
            <a:r>
              <a:rPr lang="ar-SA" sz="2400" dirty="0" smtClean="0">
                <a:latin typeface="Simplified Arabic" pitchFamily="18" charset="-78"/>
                <a:cs typeface="Simplified Arabic" pitchFamily="18" charset="-78"/>
              </a:rPr>
              <a:t> لتحقيق التنمية المحلية الشاملة . الأمر الذي أفرز من جديد إشكالية دور هذه المجالس المحلية في تنميـة الوحدات </a:t>
            </a:r>
            <a:r>
              <a:rPr lang="ar-SA" sz="2400" dirty="0" smtClean="0">
                <a:latin typeface="Simplified Arabic" pitchFamily="18" charset="-78"/>
                <a:cs typeface="Simplified Arabic" pitchFamily="18" charset="-78"/>
              </a:rPr>
              <a:t>الإقليميــــــــــــة. وما</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زاد </a:t>
            </a:r>
            <a:r>
              <a:rPr lang="ar-SA" sz="2400" dirty="0" smtClean="0">
                <a:latin typeface="Simplified Arabic" pitchFamily="18" charset="-78"/>
                <a:cs typeface="Simplified Arabic" pitchFamily="18" charset="-78"/>
              </a:rPr>
              <a:t>في ترسيخ هذه الإشكالية ما عرفته الجزائر من </a:t>
            </a:r>
            <a:r>
              <a:rPr lang="ar-SA" sz="2400" dirty="0" smtClean="0">
                <a:latin typeface="Simplified Arabic" pitchFamily="18" charset="-78"/>
                <a:cs typeface="Simplified Arabic" pitchFamily="18" charset="-78"/>
              </a:rPr>
              <a:t>انفتاح سياسي، </a:t>
            </a:r>
            <a:r>
              <a:rPr lang="ar-SA" sz="2400" dirty="0" smtClean="0">
                <a:latin typeface="Simplified Arabic" pitchFamily="18" charset="-78"/>
                <a:cs typeface="Simplified Arabic" pitchFamily="18" charset="-78"/>
              </a:rPr>
              <a:t>بعــــد أحداث أكتوبر 1988 ،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ما تمخض عنها من إصلاحات سياسية كالتعددية الحزبية </a:t>
            </a:r>
            <a:r>
              <a:rPr lang="ar-SA" sz="2400" dirty="0" smtClean="0">
                <a:latin typeface="Simplified Arabic" pitchFamily="18" charset="-78"/>
                <a:cs typeface="Simplified Arabic" pitchFamily="18" charset="-78"/>
              </a:rPr>
              <a:t>وإعلان </a:t>
            </a:r>
            <a:r>
              <a:rPr lang="ar-SA" sz="2400" dirty="0" smtClean="0">
                <a:latin typeface="Simplified Arabic" pitchFamily="18" charset="-78"/>
                <a:cs typeface="Simplified Arabic" pitchFamily="18" charset="-78"/>
              </a:rPr>
              <a:t>الجزائر رسميا تخليها عن الأيديولوجية </a:t>
            </a:r>
            <a:r>
              <a:rPr lang="ar-SA" sz="2400" dirty="0" err="1" smtClean="0">
                <a:latin typeface="Simplified Arabic" pitchFamily="18" charset="-78"/>
                <a:cs typeface="Simplified Arabic" pitchFamily="18" charset="-78"/>
              </a:rPr>
              <a:t>الإشتراكية</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كل </a:t>
            </a:r>
            <a:r>
              <a:rPr lang="ar-SA" sz="2400" dirty="0" smtClean="0">
                <a:latin typeface="Simplified Arabic" pitchFamily="18" charset="-78"/>
                <a:cs typeface="Simplified Arabic" pitchFamily="18" charset="-78"/>
              </a:rPr>
              <a:t>هذه المستجدات أقرت على القيادة مبدأ إعادة التفكير في </a:t>
            </a:r>
            <a:r>
              <a:rPr lang="ar-SA" sz="2400" dirty="0" smtClean="0">
                <a:latin typeface="Simplified Arabic" pitchFamily="18" charset="-78"/>
                <a:cs typeface="Simplified Arabic" pitchFamily="18" charset="-78"/>
              </a:rPr>
              <a:t>تنظيــم </a:t>
            </a:r>
            <a:r>
              <a:rPr lang="ar-SA" sz="2400" dirty="0" smtClean="0">
                <a:latin typeface="Simplified Arabic" pitchFamily="18" charset="-78"/>
                <a:cs typeface="Simplified Arabic" pitchFamily="18" charset="-78"/>
              </a:rPr>
              <a:t>إداري </a:t>
            </a:r>
            <a:r>
              <a:rPr lang="ar-SA" sz="2400" dirty="0" smtClean="0">
                <a:latin typeface="Simplified Arabic" pitchFamily="18" charset="-78"/>
                <a:cs typeface="Simplified Arabic" pitchFamily="18" charset="-78"/>
              </a:rPr>
              <a:t>وقانوني </a:t>
            </a:r>
            <a:r>
              <a:rPr lang="ar-SA" sz="2400" dirty="0" smtClean="0">
                <a:latin typeface="Simplified Arabic" pitchFamily="18" charset="-78"/>
                <a:cs typeface="Simplified Arabic" pitchFamily="18" charset="-78"/>
              </a:rPr>
              <a:t>جديد </a:t>
            </a:r>
            <a:r>
              <a:rPr lang="ar-SA" sz="2400" dirty="0" smtClean="0">
                <a:latin typeface="Simplified Arabic" pitchFamily="18" charset="-78"/>
                <a:cs typeface="Simplified Arabic" pitchFamily="18" charset="-78"/>
              </a:rPr>
              <a:t>للبلد</a:t>
            </a:r>
            <a:r>
              <a:rPr lang="ar-DZ" sz="2400" dirty="0" smtClean="0">
                <a:latin typeface="Simplified Arabic" pitchFamily="18" charset="-78"/>
                <a:cs typeface="Simplified Arabic" pitchFamily="18" charset="-78"/>
              </a:rPr>
              <a:t>ي</a:t>
            </a:r>
            <a:r>
              <a:rPr lang="ar-SA" sz="2400" dirty="0" smtClean="0">
                <a:latin typeface="Simplified Arabic" pitchFamily="18" charset="-78"/>
                <a:cs typeface="Simplified Arabic" pitchFamily="18" charset="-78"/>
              </a:rPr>
              <a:t>ة، </a:t>
            </a:r>
            <a:r>
              <a:rPr lang="ar-SA" sz="2400" dirty="0" smtClean="0">
                <a:latin typeface="Simplified Arabic" pitchFamily="18" charset="-78"/>
                <a:cs typeface="Simplified Arabic" pitchFamily="18" charset="-78"/>
              </a:rPr>
              <a:t>يكون بإمكانه بعث التنمية المحلية من </a:t>
            </a:r>
            <a:r>
              <a:rPr lang="ar-SA" sz="2400" dirty="0" smtClean="0">
                <a:latin typeface="Simplified Arabic" pitchFamily="18" charset="-78"/>
                <a:cs typeface="Simplified Arabic" pitchFamily="18" charset="-78"/>
              </a:rPr>
              <a:t>جديـــد. وقد </a:t>
            </a:r>
            <a:r>
              <a:rPr lang="ar-SA" sz="2400" dirty="0" smtClean="0">
                <a:latin typeface="Simplified Arabic" pitchFamily="18" charset="-78"/>
                <a:cs typeface="Simplified Arabic" pitchFamily="18" charset="-78"/>
              </a:rPr>
              <a:t>تمثل ذلك كمرحلة ثالثة في صدور قانون البلدية </a:t>
            </a:r>
            <a:r>
              <a:rPr lang="ar-SA" sz="2400" dirty="0" smtClean="0">
                <a:latin typeface="Simplified Arabic" pitchFamily="18" charset="-78"/>
                <a:cs typeface="Simplified Arabic" pitchFamily="18" charset="-78"/>
              </a:rPr>
              <a:t>90/08. وعليه </a:t>
            </a:r>
            <a:r>
              <a:rPr lang="ar-SA" sz="2400" dirty="0" smtClean="0">
                <a:latin typeface="Simplified Arabic" pitchFamily="18" charset="-78"/>
                <a:cs typeface="Simplified Arabic" pitchFamily="18" charset="-78"/>
              </a:rPr>
              <a:t>ما هو الجديد الذي جــــــاء </a:t>
            </a:r>
            <a:r>
              <a:rPr lang="ar-SA" sz="2400" dirty="0" err="1" smtClean="0">
                <a:latin typeface="Simplified Arabic" pitchFamily="18" charset="-78"/>
                <a:cs typeface="Simplified Arabic" pitchFamily="18" charset="-78"/>
              </a:rPr>
              <a:t>به</a:t>
            </a:r>
            <a:r>
              <a:rPr lang="ar-SA" sz="2400" dirty="0" smtClean="0">
                <a:latin typeface="Simplified Arabic" pitchFamily="18" charset="-78"/>
                <a:cs typeface="Simplified Arabic" pitchFamily="18" charset="-78"/>
              </a:rPr>
              <a:t> الإصلاح القانوني للبلدية ، سواء على مستوى هيكلها التنظيمي أو الوظيفي ؟ و ما هــــــو واقع التنمية المحلية في ظل هذا القانون ؟</a:t>
            </a:r>
            <a:endParaRPr lang="fr-FR" sz="2400" dirty="0">
              <a:latin typeface="Simplified Arabic" pitchFamily="18" charset="-78"/>
              <a:cs typeface="Simplified Arabic"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000792"/>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SA" sz="2400" u="sng" dirty="0" smtClean="0">
                <a:latin typeface="Simplified Arabic" pitchFamily="18" charset="-78"/>
                <a:cs typeface="Simplified Arabic" pitchFamily="18" charset="-78"/>
              </a:rPr>
              <a:t>أ- التنمية المحلية في ظل القانون البلدي90/08 </a:t>
            </a:r>
            <a:r>
              <a:rPr lang="ar-SA"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 </a:t>
            </a:r>
            <a:r>
              <a:rPr lang="ar-SA" sz="2400" dirty="0" smtClean="0">
                <a:latin typeface="Simplified Arabic" pitchFamily="18" charset="-78"/>
                <a:cs typeface="Simplified Arabic" pitchFamily="18" charset="-78"/>
              </a:rPr>
              <a:t>أهم ما يميز هذه المرحلة ، هو الإصلاح الجديــد الذي صدر بشأن تنظيم البلدية </a:t>
            </a:r>
            <a:r>
              <a:rPr lang="ar-SA" sz="2400" dirty="0" smtClean="0">
                <a:latin typeface="Simplified Arabic" pitchFamily="18" charset="-78"/>
                <a:cs typeface="Simplified Arabic" pitchFamily="18" charset="-78"/>
              </a:rPr>
              <a:t>والمتمثل </a:t>
            </a:r>
            <a:r>
              <a:rPr lang="ar-SA" sz="2400" dirty="0" smtClean="0">
                <a:latin typeface="Simplified Arabic" pitchFamily="18" charset="-78"/>
                <a:cs typeface="Simplified Arabic" pitchFamily="18" charset="-78"/>
              </a:rPr>
              <a:t>في قانون البلدية </a:t>
            </a:r>
            <a:r>
              <a:rPr lang="ar-SA" sz="2400" dirty="0" smtClean="0">
                <a:latin typeface="Simplified Arabic" pitchFamily="18" charset="-78"/>
                <a:cs typeface="Simplified Arabic" pitchFamily="18" charset="-78"/>
              </a:rPr>
              <a:t>90/08، </a:t>
            </a:r>
            <a:r>
              <a:rPr lang="ar-SA" sz="2400" dirty="0" smtClean="0">
                <a:latin typeface="Simplified Arabic" pitchFamily="18" charset="-78"/>
                <a:cs typeface="Simplified Arabic" pitchFamily="18" charset="-78"/>
              </a:rPr>
              <a:t>إلا أن تطبيقه ميدانيــــا سبقته مرحلة </a:t>
            </a:r>
            <a:r>
              <a:rPr lang="ar-SA" sz="2400" dirty="0" err="1" smtClean="0">
                <a:latin typeface="Simplified Arabic" pitchFamily="18" charset="-78"/>
                <a:cs typeface="Simplified Arabic" pitchFamily="18" charset="-78"/>
              </a:rPr>
              <a:t>إنتقالية</a:t>
            </a:r>
            <a:r>
              <a:rPr lang="ar-SA" sz="2400" dirty="0" smtClean="0">
                <a:latin typeface="Simplified Arabic" pitchFamily="18" charset="-78"/>
                <a:cs typeface="Simplified Arabic" pitchFamily="18" charset="-78"/>
              </a:rPr>
              <a:t> دامت ستة (06) </a:t>
            </a:r>
            <a:r>
              <a:rPr lang="ar-SA" sz="2400" dirty="0" smtClean="0">
                <a:latin typeface="Simplified Arabic" pitchFamily="18" charset="-78"/>
                <a:cs typeface="Simplified Arabic" pitchFamily="18" charset="-78"/>
              </a:rPr>
              <a:t>أشهر، </a:t>
            </a:r>
            <a:r>
              <a:rPr lang="ar-SA" sz="2400" dirty="0" smtClean="0">
                <a:latin typeface="Simplified Arabic" pitchFamily="18" charset="-78"/>
                <a:cs typeface="Simplified Arabic" pitchFamily="18" charset="-78"/>
              </a:rPr>
              <a:t>يرجع السبب في وجودها إلى عزم السلطة آنذاك تأجيل إجراء </a:t>
            </a:r>
            <a:r>
              <a:rPr lang="ar-SA" sz="2400" dirty="0" err="1" smtClean="0">
                <a:latin typeface="Simplified Arabic" pitchFamily="18" charset="-78"/>
                <a:cs typeface="Simplified Arabic" pitchFamily="18" charset="-78"/>
              </a:rPr>
              <a:t>الإنتخابات</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المحلية. </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وعليه ما </a:t>
            </a:r>
            <a:r>
              <a:rPr lang="ar-SA" sz="2400" dirty="0" smtClean="0">
                <a:latin typeface="Simplified Arabic" pitchFamily="18" charset="-78"/>
                <a:cs typeface="Simplified Arabic" pitchFamily="18" charset="-78"/>
              </a:rPr>
              <a:t>هي الدوافع التي </a:t>
            </a:r>
            <a:r>
              <a:rPr lang="ar-SA" sz="2400" dirty="0" smtClean="0">
                <a:latin typeface="Simplified Arabic" pitchFamily="18" charset="-78"/>
                <a:cs typeface="Simplified Arabic" pitchFamily="18" charset="-78"/>
              </a:rPr>
              <a:t>فرضتها</a:t>
            </a:r>
            <a:r>
              <a:rPr lang="ar-SA" sz="2400" dirty="0" smtClean="0">
                <a:latin typeface="Simplified Arabic" pitchFamily="18" charset="-78"/>
                <a:cs typeface="Simplified Arabic" pitchFamily="18" charset="-78"/>
              </a:rPr>
              <a:t> المرحلة </a:t>
            </a:r>
            <a:r>
              <a:rPr lang="ar-SA" sz="2400" dirty="0" smtClean="0">
                <a:latin typeface="Simplified Arabic" pitchFamily="18" charset="-78"/>
                <a:cs typeface="Simplified Arabic" pitchFamily="18" charset="-78"/>
              </a:rPr>
              <a:t>الانتقالية </a:t>
            </a:r>
            <a:r>
              <a:rPr lang="ar-SA" sz="2400" dirty="0" smtClean="0">
                <a:latin typeface="Simplified Arabic" pitchFamily="18" charset="-78"/>
                <a:cs typeface="Simplified Arabic" pitchFamily="18" charset="-78"/>
              </a:rPr>
              <a:t>؟ ثم ما الجديد الذي جاء </a:t>
            </a:r>
            <a:r>
              <a:rPr lang="ar-SA" sz="2400" dirty="0" err="1" smtClean="0">
                <a:latin typeface="Simplified Arabic" pitchFamily="18" charset="-78"/>
                <a:cs typeface="Simplified Arabic" pitchFamily="18" charset="-78"/>
              </a:rPr>
              <a:t>به</a:t>
            </a:r>
            <a:r>
              <a:rPr lang="ar-SA" sz="2400" dirty="0" smtClean="0">
                <a:latin typeface="Simplified Arabic" pitchFamily="18" charset="-78"/>
                <a:cs typeface="Simplified Arabic" pitchFamily="18" charset="-78"/>
              </a:rPr>
              <a:t> قانون البلدية؟ </a:t>
            </a:r>
            <a:r>
              <a:rPr lang="ar-SA" sz="2400" dirty="0" smtClean="0">
                <a:latin typeface="Simplified Arabic" pitchFamily="18" charset="-78"/>
                <a:cs typeface="Simplified Arabic" pitchFamily="18" charset="-78"/>
              </a:rPr>
              <a:t>وكيف </a:t>
            </a:r>
            <a:r>
              <a:rPr lang="ar-SA" sz="2400" dirty="0" smtClean="0">
                <a:latin typeface="Simplified Arabic" pitchFamily="18" charset="-78"/>
                <a:cs typeface="Simplified Arabic" pitchFamily="18" charset="-78"/>
              </a:rPr>
              <a:t>حدد دور </a:t>
            </a:r>
            <a:r>
              <a:rPr lang="ar-DZ" sz="2400" dirty="0" smtClean="0">
                <a:latin typeface="Simplified Arabic" pitchFamily="18" charset="-78"/>
                <a:cs typeface="Simplified Arabic" pitchFamily="18" charset="-78"/>
              </a:rPr>
              <a:t>هذه </a:t>
            </a:r>
            <a:r>
              <a:rPr lang="ar-SA" sz="2400" dirty="0" smtClean="0">
                <a:latin typeface="Simplified Arabic" pitchFamily="18" charset="-78"/>
                <a:cs typeface="Simplified Arabic" pitchFamily="18" charset="-78"/>
              </a:rPr>
              <a:t>الأخيرة </a:t>
            </a:r>
            <a:r>
              <a:rPr lang="ar-SA" sz="2400" dirty="0" smtClean="0">
                <a:latin typeface="Simplified Arabic" pitchFamily="18" charset="-78"/>
                <a:cs typeface="Simplified Arabic" pitchFamily="18" charset="-78"/>
              </a:rPr>
              <a:t>في مجال التنمية </a:t>
            </a:r>
            <a:r>
              <a:rPr lang="ar-SA" sz="2400" dirty="0" smtClean="0">
                <a:latin typeface="Simplified Arabic" pitchFamily="18" charset="-78"/>
                <a:cs typeface="Simplified Arabic" pitchFamily="18" charset="-78"/>
              </a:rPr>
              <a:t>المحلية؟ </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ب- </a:t>
            </a:r>
            <a:r>
              <a:rPr lang="ar-SA" sz="2400" u="sng" dirty="0" smtClean="0">
                <a:latin typeface="Simplified Arabic" pitchFamily="18" charset="-78"/>
                <a:cs typeface="Simplified Arabic" pitchFamily="18" charset="-78"/>
              </a:rPr>
              <a:t>البلدية في ظل المرحلة </a:t>
            </a:r>
            <a:r>
              <a:rPr lang="ar-SA" sz="2400" u="sng" dirty="0" err="1" smtClean="0">
                <a:latin typeface="Simplified Arabic" pitchFamily="18" charset="-78"/>
                <a:cs typeface="Simplified Arabic" pitchFamily="18" charset="-78"/>
              </a:rPr>
              <a:t>الإنتقالية</a:t>
            </a:r>
            <a:r>
              <a:rPr lang="ar-SA" sz="2400" u="sng"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بدأت </a:t>
            </a:r>
            <a:r>
              <a:rPr lang="ar-SA" sz="2400" dirty="0" smtClean="0">
                <a:latin typeface="Simplified Arabic" pitchFamily="18" charset="-78"/>
                <a:cs typeface="Simplified Arabic" pitchFamily="18" charset="-78"/>
              </a:rPr>
              <a:t>هذه المرحلة بصــــــدور القانون 89/17 بتاريخ 11/12/1989 المتضمن تنظيم البلدية ، خلال الفترة التي تم فيها تأجيــل </a:t>
            </a:r>
            <a:r>
              <a:rPr lang="ar-SA" sz="2400" dirty="0" smtClean="0">
                <a:latin typeface="Simplified Arabic" pitchFamily="18" charset="-78"/>
                <a:cs typeface="Simplified Arabic" pitchFamily="18" charset="-78"/>
              </a:rPr>
              <a:t>الانتخابات </a:t>
            </a:r>
            <a:r>
              <a:rPr lang="ar-SA" sz="2400" dirty="0" smtClean="0">
                <a:latin typeface="Simplified Arabic" pitchFamily="18" charset="-78"/>
                <a:cs typeface="Simplified Arabic" pitchFamily="18" charset="-78"/>
              </a:rPr>
              <a:t>الخاصة بتجديد أعضاء المجالس الشعبية البلدية ، حيث نصت المادة الأولى من هـــذا القانون : " خلافا لأحكام المادة 61 من القانون 89/13 المؤرخ في 07/08/1989 المتضمن قانــــــــون </a:t>
            </a:r>
            <a:r>
              <a:rPr lang="ar-SA" sz="2400" dirty="0" err="1" smtClean="0">
                <a:latin typeface="Simplified Arabic" pitchFamily="18" charset="-78"/>
                <a:cs typeface="Simplified Arabic" pitchFamily="18" charset="-78"/>
              </a:rPr>
              <a:t>الإنتخابات</a:t>
            </a:r>
            <a:r>
              <a:rPr lang="ar-SA" sz="2400" dirty="0" smtClean="0">
                <a:latin typeface="Simplified Arabic" pitchFamily="18" charset="-78"/>
                <a:cs typeface="Simplified Arabic" pitchFamily="18" charset="-78"/>
              </a:rPr>
              <a:t> ،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بصفة </a:t>
            </a:r>
            <a:r>
              <a:rPr lang="ar-SA" sz="2400" dirty="0" err="1" smtClean="0">
                <a:latin typeface="Simplified Arabic" pitchFamily="18" charset="-78"/>
                <a:cs typeface="Simplified Arabic" pitchFamily="18" charset="-78"/>
              </a:rPr>
              <a:t>إستثنائية</a:t>
            </a:r>
            <a:r>
              <a:rPr lang="ar-SA" sz="2400" dirty="0" smtClean="0">
                <a:latin typeface="Simplified Arabic" pitchFamily="18" charset="-78"/>
                <a:cs typeface="Simplified Arabic" pitchFamily="18" charset="-78"/>
              </a:rPr>
              <a:t> ، تجري </a:t>
            </a:r>
            <a:r>
              <a:rPr lang="ar-SA" sz="2400" dirty="0" smtClean="0">
                <a:latin typeface="Simplified Arabic" pitchFamily="18" charset="-78"/>
                <a:cs typeface="Simplified Arabic" pitchFamily="18" charset="-78"/>
              </a:rPr>
              <a:t>الانتخابات </a:t>
            </a:r>
            <a:r>
              <a:rPr lang="ar-SA" sz="2400" dirty="0" smtClean="0">
                <a:latin typeface="Simplified Arabic" pitchFamily="18" charset="-78"/>
                <a:cs typeface="Simplified Arabic" pitchFamily="18" charset="-78"/>
              </a:rPr>
              <a:t>لتجديد المجالس الشعبية البلدية التي تنتهي فترتهـــــا يوم 12/12/1989خلال ستة (06) أشهر التي تلي هذه الفترة </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SA" sz="2400" dirty="0" smtClean="0">
                <a:latin typeface="Simplified Arabic" pitchFamily="18" charset="-78"/>
                <a:cs typeface="Simplified Arabic" pitchFamily="18" charset="-78"/>
              </a:rPr>
              <a:t>و يبرر بعض المحللين السياسيين هذا التأجيل </a:t>
            </a:r>
            <a:r>
              <a:rPr lang="ar-SA" sz="2400" dirty="0" smtClean="0">
                <a:latin typeface="Simplified Arabic" pitchFamily="18" charset="-78"/>
                <a:cs typeface="Simplified Arabic" pitchFamily="18" charset="-78"/>
              </a:rPr>
              <a:t>باعتباره </a:t>
            </a:r>
            <a:r>
              <a:rPr lang="ar-SA" sz="2400" dirty="0" smtClean="0">
                <a:latin typeface="Simplified Arabic" pitchFamily="18" charset="-78"/>
                <a:cs typeface="Simplified Arabic" pitchFamily="18" charset="-78"/>
              </a:rPr>
              <a:t>مجالا زمنيــــــا أعطي للأحزاب السياسية لإتاحة لهم </a:t>
            </a:r>
            <a:r>
              <a:rPr lang="ar-SA" sz="2400" dirty="0" smtClean="0">
                <a:latin typeface="Simplified Arabic" pitchFamily="18" charset="-78"/>
                <a:cs typeface="Simplified Arabic" pitchFamily="18" charset="-78"/>
              </a:rPr>
              <a:t>الفرصة، </a:t>
            </a:r>
            <a:r>
              <a:rPr lang="ar-SA" sz="2400" dirty="0" smtClean="0">
                <a:latin typeface="Simplified Arabic" pitchFamily="18" charset="-78"/>
                <a:cs typeface="Simplified Arabic" pitchFamily="18" charset="-78"/>
              </a:rPr>
              <a:t>قصد التكيف </a:t>
            </a:r>
            <a:r>
              <a:rPr lang="ar-SA" sz="2400" dirty="0" smtClean="0">
                <a:latin typeface="Simplified Arabic" pitchFamily="18" charset="-78"/>
                <a:cs typeface="Simplified Arabic" pitchFamily="18" charset="-78"/>
              </a:rPr>
              <a:t>والاستعداد </a:t>
            </a:r>
            <a:r>
              <a:rPr lang="ar-SA" sz="2400" dirty="0" smtClean="0">
                <a:latin typeface="Simplified Arabic" pitchFamily="18" charset="-78"/>
                <a:cs typeface="Simplified Arabic" pitchFamily="18" charset="-78"/>
              </a:rPr>
              <a:t>للمشاركة في أول </a:t>
            </a:r>
            <a:r>
              <a:rPr lang="ar-SA" sz="2400" dirty="0" smtClean="0">
                <a:latin typeface="Simplified Arabic" pitchFamily="18" charset="-78"/>
                <a:cs typeface="Simplified Arabic" pitchFamily="18" charset="-78"/>
              </a:rPr>
              <a:t>انتخابات </a:t>
            </a:r>
            <a:r>
              <a:rPr lang="ar-SA" sz="2400" dirty="0" smtClean="0">
                <a:latin typeface="Simplified Arabic" pitchFamily="18" charset="-78"/>
                <a:cs typeface="Simplified Arabic" pitchFamily="18" charset="-78"/>
              </a:rPr>
              <a:t>محلية </a:t>
            </a:r>
            <a:r>
              <a:rPr lang="ar-SA" sz="2400" dirty="0" smtClean="0">
                <a:latin typeface="Simplified Arabic" pitchFamily="18" charset="-78"/>
                <a:cs typeface="Simplified Arabic" pitchFamily="18" charset="-78"/>
              </a:rPr>
              <a:t>تعددية.</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كما </a:t>
            </a:r>
            <a:r>
              <a:rPr lang="ar-SA" sz="2400" dirty="0" smtClean="0">
                <a:latin typeface="Simplified Arabic" pitchFamily="18" charset="-78"/>
                <a:cs typeface="Simplified Arabic" pitchFamily="18" charset="-78"/>
              </a:rPr>
              <a:t>نص هذا القانون في مادته </a:t>
            </a:r>
            <a:r>
              <a:rPr lang="ar-SA" sz="2400" dirty="0" smtClean="0">
                <a:latin typeface="Simplified Arabic" pitchFamily="18" charset="-78"/>
                <a:cs typeface="Simplified Arabic" pitchFamily="18" charset="-78"/>
              </a:rPr>
              <a:t>الثانية، </a:t>
            </a:r>
            <a:r>
              <a:rPr lang="ar-SA" sz="2400" dirty="0" smtClean="0">
                <a:latin typeface="Simplified Arabic" pitchFamily="18" charset="-78"/>
                <a:cs typeface="Simplified Arabic" pitchFamily="18" charset="-78"/>
              </a:rPr>
              <a:t>علــى إنشاء مجلس بلدي مؤقـــت يتكفل بـــــإدارة شؤون البلدية خلال المرحلة </a:t>
            </a:r>
            <a:r>
              <a:rPr lang="ar-SA" sz="2400" dirty="0" smtClean="0">
                <a:latin typeface="Simplified Arabic" pitchFamily="18" charset="-78"/>
                <a:cs typeface="Simplified Arabic" pitchFamily="18" charset="-78"/>
              </a:rPr>
              <a:t>الانتقالية، وهو </a:t>
            </a:r>
            <a:r>
              <a:rPr lang="ar-SA" sz="2400" dirty="0" smtClean="0">
                <a:latin typeface="Simplified Arabic" pitchFamily="18" charset="-78"/>
                <a:cs typeface="Simplified Arabic" pitchFamily="18" charset="-78"/>
              </a:rPr>
              <a:t>مجلس يتكون من 03 إلى 05 أعضاء من بينهم </a:t>
            </a:r>
            <a:r>
              <a:rPr lang="ar-SA" sz="2400" dirty="0" smtClean="0">
                <a:latin typeface="Simplified Arabic" pitchFamily="18" charset="-78"/>
                <a:cs typeface="Simplified Arabic" pitchFamily="18" charset="-78"/>
              </a:rPr>
              <a:t>الرئيس، </a:t>
            </a:r>
            <a:r>
              <a:rPr lang="ar-SA" sz="2400" dirty="0" smtClean="0">
                <a:latin typeface="Simplified Arabic" pitchFamily="18" charset="-78"/>
                <a:cs typeface="Simplified Arabic" pitchFamily="18" charset="-78"/>
              </a:rPr>
              <a:t>قد يكونوا هؤلاء تابعين لمصـــــــالح الإدارة العموميـــــــــة أو مواطنين </a:t>
            </a:r>
            <a:r>
              <a:rPr lang="ar-SA" sz="2400" dirty="0" smtClean="0">
                <a:latin typeface="Simplified Arabic" pitchFamily="18" charset="-78"/>
                <a:cs typeface="Simplified Arabic" pitchFamily="18" charset="-78"/>
              </a:rPr>
              <a:t>عاديين، </a:t>
            </a:r>
            <a:r>
              <a:rPr lang="ar-SA" sz="2400" dirty="0" smtClean="0">
                <a:latin typeface="Simplified Arabic" pitchFamily="18" charset="-78"/>
                <a:cs typeface="Simplified Arabic" pitchFamily="18" charset="-78"/>
              </a:rPr>
              <a:t>يعينهم الوالي بموجب </a:t>
            </a:r>
            <a:r>
              <a:rPr lang="ar-SA" sz="2400" dirty="0" smtClean="0">
                <a:latin typeface="Simplified Arabic" pitchFamily="18" charset="-78"/>
                <a:cs typeface="Simplified Arabic" pitchFamily="18" charset="-78"/>
              </a:rPr>
              <a:t>قرار.</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تتمثل اختصاصات </a:t>
            </a:r>
            <a:r>
              <a:rPr lang="ar-SA" sz="2400" dirty="0" smtClean="0">
                <a:latin typeface="Simplified Arabic" pitchFamily="18" charset="-78"/>
                <a:cs typeface="Simplified Arabic" pitchFamily="18" charset="-78"/>
              </a:rPr>
              <a:t>المجلس البلدي المؤقت على صعيد التنمية في متابعة تنفيـــــــــــذ المشاريع </a:t>
            </a:r>
            <a:r>
              <a:rPr lang="ar-SA" sz="2400" dirty="0" smtClean="0">
                <a:latin typeface="Simplified Arabic" pitchFamily="18" charset="-78"/>
                <a:cs typeface="Simplified Arabic" pitchFamily="18" charset="-78"/>
              </a:rPr>
              <a:t>التنموية</a:t>
            </a:r>
            <a:r>
              <a:rPr lang="ar-DZ" sz="2400" dirty="0" smtClean="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تنفيذ ميزانيات البلدية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كذا </a:t>
            </a:r>
            <a:r>
              <a:rPr lang="ar-SA" sz="2400" dirty="0" err="1" smtClean="0">
                <a:latin typeface="Simplified Arabic" pitchFamily="18" charset="-78"/>
                <a:cs typeface="Simplified Arabic" pitchFamily="18" charset="-78"/>
              </a:rPr>
              <a:t>إتخاذ</a:t>
            </a:r>
            <a:r>
              <a:rPr lang="ar-SA" sz="2400" dirty="0" smtClean="0">
                <a:latin typeface="Simplified Arabic" pitchFamily="18" charset="-78"/>
                <a:cs typeface="Simplified Arabic" pitchFamily="18" charset="-78"/>
              </a:rPr>
              <a:t> كافة الإجراءات الخاصة بالطـــــــرق  </a:t>
            </a:r>
            <a:r>
              <a:rPr lang="ar-SA" sz="2400" dirty="0" smtClean="0">
                <a:latin typeface="Simplified Arabic" pitchFamily="18" charset="-78"/>
                <a:cs typeface="Simplified Arabic" pitchFamily="18" charset="-78"/>
              </a:rPr>
              <a:t>البلدية، </a:t>
            </a:r>
            <a:r>
              <a:rPr lang="ar-SA" sz="2400" dirty="0" smtClean="0">
                <a:latin typeface="Simplified Arabic" pitchFamily="18" charset="-78"/>
                <a:cs typeface="Simplified Arabic" pitchFamily="18" charset="-78"/>
              </a:rPr>
              <a:t>يمثل البلدية في كل التصرفات المتعلقة بالحياة </a:t>
            </a:r>
            <a:r>
              <a:rPr lang="ar-SA" sz="2400" dirty="0" smtClean="0">
                <a:latin typeface="Simplified Arabic" pitchFamily="18" charset="-78"/>
                <a:cs typeface="Simplified Arabic" pitchFamily="18" charset="-78"/>
              </a:rPr>
              <a:t>المدنية، </a:t>
            </a:r>
            <a:r>
              <a:rPr lang="ar-SA" sz="2400" dirty="0" smtClean="0">
                <a:latin typeface="Simplified Arabic" pitchFamily="18" charset="-78"/>
                <a:cs typeface="Simplified Arabic" pitchFamily="18" charset="-78"/>
              </a:rPr>
              <a:t>التصرف في مصـــــالح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مستخدمي البلدية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السهر على حفظ </a:t>
            </a:r>
            <a:r>
              <a:rPr lang="ar-SA" sz="2400" dirty="0" smtClean="0">
                <a:latin typeface="Simplified Arabic" pitchFamily="18" charset="-78"/>
                <a:cs typeface="Simplified Arabic" pitchFamily="18" charset="-78"/>
              </a:rPr>
              <a:t>الأرشيف.</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إلا </a:t>
            </a:r>
            <a:r>
              <a:rPr lang="ar-SA" sz="2400" dirty="0" smtClean="0">
                <a:latin typeface="Simplified Arabic" pitchFamily="18" charset="-78"/>
                <a:cs typeface="Simplified Arabic" pitchFamily="18" charset="-78"/>
              </a:rPr>
              <a:t>أنه </a:t>
            </a:r>
            <a:r>
              <a:rPr lang="ar-SA" sz="2400" dirty="0" smtClean="0">
                <a:latin typeface="Simplified Arabic" pitchFamily="18" charset="-78"/>
                <a:cs typeface="Simplified Arabic" pitchFamily="18" charset="-78"/>
              </a:rPr>
              <a:t>وبصفة استثنائية، </a:t>
            </a:r>
            <a:r>
              <a:rPr lang="ar-SA" sz="2400" dirty="0" smtClean="0">
                <a:latin typeface="Simplified Arabic" pitchFamily="18" charset="-78"/>
                <a:cs typeface="Simplified Arabic" pitchFamily="18" charset="-78"/>
              </a:rPr>
              <a:t>أشارت أحكام المادة 08 من القانون 89/17 سابـق الذكـر ، على أن البلديات المشكلة للجزائر العاصمة تخضع لنفس التنظيم لكن </a:t>
            </a:r>
            <a:r>
              <a:rPr lang="ar-SA" sz="2400" dirty="0" err="1" smtClean="0">
                <a:latin typeface="Simplified Arabic" pitchFamily="18" charset="-78"/>
                <a:cs typeface="Simplified Arabic" pitchFamily="18" charset="-78"/>
              </a:rPr>
              <a:t>بكيفيــــات</a:t>
            </a:r>
            <a:r>
              <a:rPr lang="ar-SA" sz="2400" dirty="0" smtClean="0">
                <a:latin typeface="Simplified Arabic" pitchFamily="18" charset="-78"/>
                <a:cs typeface="Simplified Arabic" pitchFamily="18" charset="-78"/>
              </a:rPr>
              <a:t> مختلفة ،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هذا ما أكده صدور المرسوم التنفيذي 89/232 المؤرخ في 12/12/1989 الـــــذي يحدد </a:t>
            </a:r>
            <a:r>
              <a:rPr lang="ar-SA" sz="2400" dirty="0" err="1" smtClean="0">
                <a:latin typeface="Simplified Arabic" pitchFamily="18" charset="-78"/>
                <a:cs typeface="Simplified Arabic" pitchFamily="18" charset="-78"/>
              </a:rPr>
              <a:t>كيفيات</a:t>
            </a:r>
            <a:r>
              <a:rPr lang="ar-SA" sz="2400" dirty="0" smtClean="0">
                <a:latin typeface="Simplified Arabic" pitchFamily="18" charset="-78"/>
                <a:cs typeface="Simplified Arabic" pitchFamily="18" charset="-78"/>
              </a:rPr>
              <a:t> تعيين المجلس البلدي المؤقت في التجمع الحضري لمدينة الجزائر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يضبــــط </a:t>
            </a:r>
            <a:r>
              <a:rPr lang="ar-SA" sz="2400" dirty="0" smtClean="0">
                <a:latin typeface="Simplified Arabic" pitchFamily="18" charset="-78"/>
                <a:cs typeface="Simplified Arabic" pitchFamily="18" charset="-78"/>
              </a:rPr>
              <a:t>صلاحياته.</a:t>
            </a:r>
            <a:endParaRPr lang="fr-FR" sz="2400" dirty="0" smtClean="0">
              <a:latin typeface="Simplified Arabic" pitchFamily="18" charset="-78"/>
              <a:cs typeface="Simplified Arabic" pitchFamily="18" charset="-78"/>
            </a:endParaRPr>
          </a:p>
          <a:p>
            <a:pPr algn="just">
              <a:buNone/>
            </a:pPr>
            <a:endParaRPr lang="fr-FR" sz="2400" dirty="0">
              <a:latin typeface="Simplified Arabic" pitchFamily="18" charset="-78"/>
              <a:cs typeface="Simplified Arabic" pitchFamily="18"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97493"/>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وعلى </a:t>
            </a:r>
            <a:r>
              <a:rPr lang="ar-SA" sz="2400" dirty="0" smtClean="0">
                <a:latin typeface="Simplified Arabic" pitchFamily="18" charset="-78"/>
                <a:cs typeface="Simplified Arabic" pitchFamily="18" charset="-78"/>
              </a:rPr>
              <a:t>ضوء أحكام مواد هذا المرسوم، يتم تشكيل المجلس البلدي المؤقت في التجمع الحضري لمدينة الجزائر من ممثل واحد عن كل بلدية من البلديات المكونة لهذا </a:t>
            </a:r>
            <a:r>
              <a:rPr lang="ar-SA" sz="2400" dirty="0" smtClean="0">
                <a:latin typeface="Simplified Arabic" pitchFamily="18" charset="-78"/>
                <a:cs typeface="Simplified Arabic" pitchFamily="18" charset="-78"/>
              </a:rPr>
              <a:t>التجمع، وذلك </a:t>
            </a:r>
            <a:r>
              <a:rPr lang="ar-SA" sz="2400" dirty="0" smtClean="0">
                <a:latin typeface="Simplified Arabic" pitchFamily="18" charset="-78"/>
                <a:cs typeface="Simplified Arabic" pitchFamily="18" charset="-78"/>
              </a:rPr>
              <a:t>بموجب قرار من طرف والي ولاية </a:t>
            </a:r>
            <a:r>
              <a:rPr lang="ar-SA" sz="2400" dirty="0" smtClean="0">
                <a:latin typeface="Simplified Arabic" pitchFamily="18" charset="-78"/>
                <a:cs typeface="Simplified Arabic" pitchFamily="18" charset="-78"/>
              </a:rPr>
              <a:t>الجزائر، </a:t>
            </a:r>
            <a:r>
              <a:rPr lang="ar-SA" sz="2400" dirty="0" smtClean="0">
                <a:latin typeface="Simplified Arabic" pitchFamily="18" charset="-78"/>
                <a:cs typeface="Simplified Arabic" pitchFamily="18" charset="-78"/>
              </a:rPr>
              <a:t>يكون متبوع </a:t>
            </a:r>
            <a:r>
              <a:rPr lang="ar-SA" sz="2400" dirty="0" err="1" smtClean="0">
                <a:latin typeface="Simplified Arabic" pitchFamily="18" charset="-78"/>
                <a:cs typeface="Simplified Arabic" pitchFamily="18" charset="-78"/>
              </a:rPr>
              <a:t>بإختيار</a:t>
            </a:r>
            <a:r>
              <a:rPr lang="ar-SA" sz="2400" dirty="0" smtClean="0">
                <a:latin typeface="Simplified Arabic" pitchFamily="18" charset="-78"/>
                <a:cs typeface="Simplified Arabic" pitchFamily="18" charset="-78"/>
              </a:rPr>
              <a:t> أعضـــاء المجلس البلدي المؤقت رئيسا من بينهم ينصبه الوالي بمقتضى قرار </a:t>
            </a:r>
            <a:r>
              <a:rPr lang="ar-SA" sz="2400" dirty="0" smtClean="0">
                <a:latin typeface="Simplified Arabic" pitchFamily="18" charset="-78"/>
                <a:cs typeface="Simplified Arabic" pitchFamily="18" charset="-78"/>
              </a:rPr>
              <a:t>ولائي.</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وبشأن </a:t>
            </a:r>
            <a:r>
              <a:rPr lang="ar-SA" sz="2400" dirty="0" smtClean="0">
                <a:latin typeface="Simplified Arabic" pitchFamily="18" charset="-78"/>
                <a:cs typeface="Simplified Arabic" pitchFamily="18" charset="-78"/>
              </a:rPr>
              <a:t>صلاحيات هذا المجلس في التجمع الحضري لمدينة </a:t>
            </a:r>
            <a:r>
              <a:rPr lang="ar-SA" sz="2400" dirty="0" smtClean="0">
                <a:latin typeface="Simplified Arabic" pitchFamily="18" charset="-78"/>
                <a:cs typeface="Simplified Arabic" pitchFamily="18" charset="-78"/>
              </a:rPr>
              <a:t>الجزائر</a:t>
            </a:r>
            <a:r>
              <a:rPr lang="ar-DZ" sz="2400" dirty="0" smtClean="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تضمنتــــه المادة الرابعة من المرسوم التنفيذي المذكور أعلاه ،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هي الصلاحيـــــــات التي نصت عليها المواد 16،17 </a:t>
            </a:r>
            <a:r>
              <a:rPr lang="ar-SA" sz="2400" dirty="0" smtClean="0">
                <a:latin typeface="Simplified Arabic" pitchFamily="18" charset="-78"/>
                <a:cs typeface="Simplified Arabic" pitchFamily="18" charset="-78"/>
              </a:rPr>
              <a:t>و18 </a:t>
            </a:r>
            <a:r>
              <a:rPr lang="ar-SA" sz="2400" dirty="0" smtClean="0">
                <a:latin typeface="Simplified Arabic" pitchFamily="18" charset="-78"/>
                <a:cs typeface="Simplified Arabic" pitchFamily="18" charset="-78"/>
              </a:rPr>
              <a:t>من المرسوم رقم 85/04 المؤرخ في 12 يناير </a:t>
            </a:r>
            <a:r>
              <a:rPr lang="ar-SA" sz="2400" dirty="0" smtClean="0">
                <a:latin typeface="Simplified Arabic" pitchFamily="18" charset="-78"/>
                <a:cs typeface="Simplified Arabic" pitchFamily="18" charset="-78"/>
              </a:rPr>
              <a:t>1985، والمحددة </a:t>
            </a:r>
            <a:r>
              <a:rPr lang="ar-SA" sz="2400" dirty="0" smtClean="0">
                <a:latin typeface="Simplified Arabic" pitchFamily="18" charset="-78"/>
                <a:cs typeface="Simplified Arabic" pitchFamily="18" charset="-78"/>
              </a:rPr>
              <a:t>في : </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دراسة ميزانيات مدينة الجزائر </a:t>
            </a:r>
            <a:r>
              <a:rPr lang="ar-SA" sz="2400" dirty="0" smtClean="0">
                <a:latin typeface="Simplified Arabic" pitchFamily="18" charset="-78"/>
                <a:cs typeface="Simplified Arabic" pitchFamily="18" charset="-78"/>
              </a:rPr>
              <a:t>وحساباتها وحساب </a:t>
            </a:r>
            <a:r>
              <a:rPr lang="ar-SA" sz="2400" dirty="0" smtClean="0">
                <a:latin typeface="Simplified Arabic" pitchFamily="18" charset="-78"/>
                <a:cs typeface="Simplified Arabic" pitchFamily="18" charset="-78"/>
              </a:rPr>
              <a:t>تسيير </a:t>
            </a:r>
            <a:r>
              <a:rPr lang="ar-SA" sz="2400" dirty="0" smtClean="0">
                <a:latin typeface="Simplified Arabic" pitchFamily="18" charset="-78"/>
                <a:cs typeface="Simplified Arabic" pitchFamily="18" charset="-78"/>
              </a:rPr>
              <a:t>القابض،</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a:t>
            </a:r>
            <a:r>
              <a:rPr lang="ar-SA" sz="2400" dirty="0" err="1" smtClean="0">
                <a:latin typeface="Simplified Arabic" pitchFamily="18" charset="-78"/>
                <a:cs typeface="Simplified Arabic" pitchFamily="18" charset="-78"/>
              </a:rPr>
              <a:t>إختيار</a:t>
            </a:r>
            <a:r>
              <a:rPr lang="ar-SA" sz="2400" dirty="0" smtClean="0">
                <a:latin typeface="Simplified Arabic" pitchFamily="18" charset="-78"/>
                <a:cs typeface="Simplified Arabic" pitchFamily="18" charset="-78"/>
              </a:rPr>
              <a:t> طريقة تسيير الممتلكات </a:t>
            </a:r>
            <a:r>
              <a:rPr lang="ar-SA" sz="2400" dirty="0" smtClean="0">
                <a:latin typeface="Simplified Arabic" pitchFamily="18" charset="-78"/>
                <a:cs typeface="Simplified Arabic" pitchFamily="18" charset="-78"/>
              </a:rPr>
              <a:t>والحقوق </a:t>
            </a:r>
            <a:r>
              <a:rPr lang="ar-SA" sz="2400" dirty="0" smtClean="0">
                <a:latin typeface="Simplified Arabic" pitchFamily="18" charset="-78"/>
                <a:cs typeface="Simplified Arabic" pitchFamily="18" charset="-78"/>
              </a:rPr>
              <a:t>الشائعة </a:t>
            </a:r>
            <a:r>
              <a:rPr lang="ar-SA" sz="2400" dirty="0" smtClean="0">
                <a:latin typeface="Simplified Arabic" pitchFamily="18" charset="-78"/>
                <a:cs typeface="Simplified Arabic" pitchFamily="18" charset="-78"/>
              </a:rPr>
              <a:t>وطريقة </a:t>
            </a:r>
            <a:r>
              <a:rPr lang="ar-SA" sz="2400" dirty="0" smtClean="0">
                <a:latin typeface="Simplified Arabic" pitchFamily="18" charset="-78"/>
                <a:cs typeface="Simplified Arabic" pitchFamily="18" charset="-78"/>
              </a:rPr>
              <a:t>القيام بالأعمال الـــــتي تشمل تراب بلديتين أو عدة </a:t>
            </a:r>
            <a:r>
              <a:rPr lang="ar-SA" sz="2400" dirty="0" smtClean="0">
                <a:latin typeface="Simplified Arabic" pitchFamily="18" charset="-78"/>
                <a:cs typeface="Simplified Arabic" pitchFamily="18" charset="-78"/>
              </a:rPr>
              <a:t>بلديات.</a:t>
            </a:r>
            <a:endParaRPr lang="fr-FR" sz="2400" dirty="0" smtClean="0">
              <a:latin typeface="Simplified Arabic" pitchFamily="18" charset="-78"/>
              <a:cs typeface="Simplified Arabic" pitchFamily="18" charset="-78"/>
            </a:endParaRPr>
          </a:p>
          <a:p>
            <a:pPr algn="just">
              <a:buNone/>
            </a:pPr>
            <a:endParaRPr lang="fr-FR" sz="2400" dirty="0">
              <a:latin typeface="Simplified Arabic" pitchFamily="18" charset="-78"/>
              <a:cs typeface="Simplified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86478"/>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كما </a:t>
            </a:r>
            <a:r>
              <a:rPr lang="ar-SA" sz="2400" dirty="0" smtClean="0">
                <a:latin typeface="Simplified Arabic" pitchFamily="18" charset="-78"/>
                <a:cs typeface="Simplified Arabic" pitchFamily="18" charset="-78"/>
              </a:rPr>
              <a:t>يدرس المجلس البلدي المؤقت لمدينة </a:t>
            </a:r>
            <a:r>
              <a:rPr lang="ar-SA" sz="2400" dirty="0" smtClean="0">
                <a:latin typeface="Simplified Arabic" pitchFamily="18" charset="-78"/>
                <a:cs typeface="Simplified Arabic" pitchFamily="18" charset="-78"/>
              </a:rPr>
              <a:t>الجزائر، </a:t>
            </a:r>
            <a:r>
              <a:rPr lang="ar-SA" sz="2400" dirty="0" smtClean="0">
                <a:latin typeface="Simplified Arabic" pitchFamily="18" charset="-78"/>
                <a:cs typeface="Simplified Arabic" pitchFamily="18" charset="-78"/>
              </a:rPr>
              <a:t>كل المسائل التي تدخل في ميدان التنمية </a:t>
            </a:r>
            <a:r>
              <a:rPr lang="ar-SA" sz="2400" dirty="0" smtClean="0">
                <a:latin typeface="Simplified Arabic" pitchFamily="18" charset="-78"/>
                <a:cs typeface="Simplified Arabic" pitchFamily="18" charset="-78"/>
              </a:rPr>
              <a:t>الاقتصادية والاجتماعية والتهيئة </a:t>
            </a:r>
            <a:r>
              <a:rPr lang="ar-SA" sz="2400" dirty="0" smtClean="0">
                <a:latin typeface="Simplified Arabic" pitchFamily="18" charset="-78"/>
                <a:cs typeface="Simplified Arabic" pitchFamily="18" charset="-78"/>
              </a:rPr>
              <a:t>العمرانية </a:t>
            </a:r>
            <a:r>
              <a:rPr lang="ar-SA" sz="2400" dirty="0" smtClean="0">
                <a:latin typeface="Simplified Arabic" pitchFamily="18" charset="-78"/>
                <a:cs typeface="Simplified Arabic" pitchFamily="18" charset="-78"/>
              </a:rPr>
              <a:t>والتعمير،</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والمتمثلة </a:t>
            </a:r>
            <a:r>
              <a:rPr lang="ar-SA" sz="2400" dirty="0" smtClean="0">
                <a:latin typeface="Simplified Arabic" pitchFamily="18" charset="-78"/>
                <a:cs typeface="Simplified Arabic" pitchFamily="18" charset="-78"/>
              </a:rPr>
              <a:t>على الخصوص </a:t>
            </a:r>
            <a:r>
              <a:rPr lang="ar-SA" sz="2400" dirty="0" smtClean="0">
                <a:latin typeface="Simplified Arabic" pitchFamily="18" charset="-78"/>
                <a:cs typeface="Simplified Arabic" pitchFamily="18" charset="-78"/>
              </a:rPr>
              <a:t>في:</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تهيئة </a:t>
            </a:r>
            <a:r>
              <a:rPr lang="ar-SA" sz="2400" dirty="0" smtClean="0">
                <a:latin typeface="Simplified Arabic" pitchFamily="18" charset="-78"/>
                <a:cs typeface="Simplified Arabic" pitchFamily="18" charset="-78"/>
              </a:rPr>
              <a:t>وإنجاز </a:t>
            </a:r>
            <a:r>
              <a:rPr lang="ar-SA" sz="2400" dirty="0" smtClean="0">
                <a:latin typeface="Simplified Arabic" pitchFamily="18" charset="-78"/>
                <a:cs typeface="Simplified Arabic" pitchFamily="18" charset="-78"/>
              </a:rPr>
              <a:t>شبكات </a:t>
            </a:r>
            <a:r>
              <a:rPr lang="ar-SA" sz="2400" dirty="0" smtClean="0">
                <a:latin typeface="Simplified Arabic" pitchFamily="18" charset="-78"/>
                <a:cs typeface="Simplified Arabic" pitchFamily="18" charset="-78"/>
              </a:rPr>
              <a:t>الغاز، </a:t>
            </a:r>
            <a:r>
              <a:rPr lang="ar-SA" sz="2400" dirty="0" smtClean="0">
                <a:latin typeface="Simplified Arabic" pitchFamily="18" charset="-78"/>
                <a:cs typeface="Simplified Arabic" pitchFamily="18" charset="-78"/>
              </a:rPr>
              <a:t>الكهرباء </a:t>
            </a:r>
            <a:r>
              <a:rPr lang="ar-SA" sz="2400" dirty="0" smtClean="0">
                <a:latin typeface="Simplified Arabic" pitchFamily="18" charset="-78"/>
                <a:cs typeface="Simplified Arabic" pitchFamily="18" charset="-78"/>
              </a:rPr>
              <a:t>وتطهير المياه</a:t>
            </a:r>
            <a:r>
              <a:rPr lang="ar-DZ"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تطوير الطرق الحضرية </a:t>
            </a:r>
            <a:r>
              <a:rPr lang="ar-SA" sz="2400" dirty="0" smtClean="0">
                <a:latin typeface="Simplified Arabic" pitchFamily="18" charset="-78"/>
                <a:cs typeface="Simplified Arabic" pitchFamily="18" charset="-78"/>
              </a:rPr>
              <a:t>وتسليم رخصها،</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تنظيم </a:t>
            </a:r>
            <a:r>
              <a:rPr lang="ar-SA" sz="2400" dirty="0" err="1" smtClean="0">
                <a:latin typeface="Simplified Arabic" pitchFamily="18" charset="-78"/>
                <a:cs typeface="Simplified Arabic" pitchFamily="18" charset="-78"/>
              </a:rPr>
              <a:t>حضائر</a:t>
            </a:r>
            <a:r>
              <a:rPr lang="ar-SA" sz="2400" dirty="0" smtClean="0">
                <a:latin typeface="Simplified Arabic" pitchFamily="18" charset="-78"/>
                <a:cs typeface="Simplified Arabic" pitchFamily="18" charset="-78"/>
              </a:rPr>
              <a:t> وقوف السيارات </a:t>
            </a:r>
            <a:r>
              <a:rPr lang="ar-SA" sz="2400" dirty="0" smtClean="0">
                <a:latin typeface="Simplified Arabic" pitchFamily="18" charset="-78"/>
                <a:cs typeface="Simplified Arabic" pitchFamily="18" charset="-78"/>
              </a:rPr>
              <a:t>ومحطات </a:t>
            </a:r>
            <a:r>
              <a:rPr lang="ar-SA" sz="2400" dirty="0" smtClean="0">
                <a:latin typeface="Simplified Arabic" pitchFamily="18" charset="-78"/>
                <a:cs typeface="Simplified Arabic" pitchFamily="18" charset="-78"/>
              </a:rPr>
              <a:t>نقل </a:t>
            </a:r>
            <a:r>
              <a:rPr lang="ar-SA" sz="2400" dirty="0" smtClean="0">
                <a:latin typeface="Simplified Arabic" pitchFamily="18" charset="-78"/>
                <a:cs typeface="Simplified Arabic" pitchFamily="18" charset="-78"/>
              </a:rPr>
              <a:t>المسافرين،</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وضع إشارات المرور بالطرق المتواجدة في الأحياء السكنية ماعدا تسميــة الطرق </a:t>
            </a:r>
            <a:r>
              <a:rPr lang="ar-SA" sz="2400" dirty="0" smtClean="0">
                <a:latin typeface="Simplified Arabic" pitchFamily="18" charset="-78"/>
                <a:cs typeface="Simplified Arabic" pitchFamily="18" charset="-78"/>
              </a:rPr>
              <a:t>والساحات والمباني العمومية،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تنظيم </a:t>
            </a:r>
            <a:r>
              <a:rPr lang="ar-SA" sz="2400" dirty="0" smtClean="0">
                <a:latin typeface="Simplified Arabic" pitchFamily="18" charset="-78"/>
                <a:cs typeface="Simplified Arabic" pitchFamily="18" charset="-78"/>
              </a:rPr>
              <a:t>وتحسين </a:t>
            </a:r>
            <a:r>
              <a:rPr lang="ar-SA" sz="2400" dirty="0" smtClean="0">
                <a:latin typeface="Simplified Arabic" pitchFamily="18" charset="-78"/>
                <a:cs typeface="Simplified Arabic" pitchFamily="18" charset="-78"/>
              </a:rPr>
              <a:t>المرور الحضري </a:t>
            </a:r>
            <a:r>
              <a:rPr lang="ar-SA" sz="2400" dirty="0" smtClean="0">
                <a:latin typeface="Simplified Arabic" pitchFamily="18" charset="-78"/>
                <a:cs typeface="Simplified Arabic" pitchFamily="18" charset="-78"/>
              </a:rPr>
              <a:t>وكذا </a:t>
            </a:r>
            <a:r>
              <a:rPr lang="ar-SA" sz="2400" dirty="0" smtClean="0">
                <a:latin typeface="Simplified Arabic" pitchFamily="18" charset="-78"/>
                <a:cs typeface="Simplified Arabic" pitchFamily="18" charset="-78"/>
              </a:rPr>
              <a:t>شبكات صرف المياه </a:t>
            </a:r>
            <a:r>
              <a:rPr lang="ar-SA" sz="2400" dirty="0" smtClean="0">
                <a:latin typeface="Simplified Arabic" pitchFamily="18" charset="-78"/>
                <a:cs typeface="Simplified Arabic" pitchFamily="18" charset="-78"/>
              </a:rPr>
              <a:t>المستعملة،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تنظيم الأسواق </a:t>
            </a:r>
            <a:r>
              <a:rPr lang="ar-SA" sz="2400" dirty="0" smtClean="0">
                <a:latin typeface="Simplified Arabic" pitchFamily="18" charset="-78"/>
                <a:cs typeface="Simplified Arabic" pitchFamily="18" charset="-78"/>
              </a:rPr>
              <a:t>الشعبية،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الاهتمام </a:t>
            </a:r>
            <a:r>
              <a:rPr lang="ar-SA" sz="2400" dirty="0" smtClean="0">
                <a:latin typeface="Simplified Arabic" pitchFamily="18" charset="-78"/>
                <a:cs typeface="Simplified Arabic" pitchFamily="18" charset="-78"/>
              </a:rPr>
              <a:t>بنظافة </a:t>
            </a:r>
            <a:r>
              <a:rPr lang="ar-SA" sz="2400" dirty="0" smtClean="0">
                <a:latin typeface="Simplified Arabic" pitchFamily="18" charset="-78"/>
                <a:cs typeface="Simplified Arabic" pitchFamily="18" charset="-78"/>
              </a:rPr>
              <a:t>المياه، </a:t>
            </a:r>
            <a:r>
              <a:rPr lang="ar-SA" sz="2400" dirty="0" smtClean="0">
                <a:latin typeface="Simplified Arabic" pitchFamily="18" charset="-78"/>
                <a:cs typeface="Simplified Arabic" pitchFamily="18" charset="-78"/>
              </a:rPr>
              <a:t>الأغذية </a:t>
            </a:r>
            <a:r>
              <a:rPr lang="ar-SA" sz="2400" dirty="0" smtClean="0">
                <a:latin typeface="Simplified Arabic" pitchFamily="18" charset="-78"/>
                <a:cs typeface="Simplified Arabic" pitchFamily="18" charset="-78"/>
              </a:rPr>
              <a:t>والمباني ونظافة </a:t>
            </a:r>
            <a:r>
              <a:rPr lang="ar-SA" sz="2400" dirty="0" smtClean="0">
                <a:latin typeface="Simplified Arabic" pitchFamily="18" charset="-78"/>
                <a:cs typeface="Simplified Arabic" pitchFamily="18" charset="-78"/>
              </a:rPr>
              <a:t>المحيط </a:t>
            </a:r>
            <a:r>
              <a:rPr lang="ar-SA" sz="2400" dirty="0" smtClean="0">
                <a:latin typeface="Simplified Arabic" pitchFamily="18" charset="-78"/>
                <a:cs typeface="Simplified Arabic" pitchFamily="18" charset="-78"/>
              </a:rPr>
              <a:t>عموما،</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تنشيط النشاط الثقافي في مدينة </a:t>
            </a:r>
            <a:r>
              <a:rPr lang="ar-SA" sz="2400" dirty="0" smtClean="0">
                <a:latin typeface="Simplified Arabic" pitchFamily="18" charset="-78"/>
                <a:cs typeface="Simplified Arabic" pitchFamily="18" charset="-78"/>
              </a:rPr>
              <a:t>الجزائر،</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الاعتناء </a:t>
            </a:r>
            <a:r>
              <a:rPr lang="ar-SA" sz="2400" dirty="0" smtClean="0">
                <a:latin typeface="Simplified Arabic" pitchFamily="18" charset="-78"/>
                <a:cs typeface="Simplified Arabic" pitchFamily="18" charset="-78"/>
              </a:rPr>
              <a:t>بالمكتبة المركزية لمدينة </a:t>
            </a:r>
            <a:r>
              <a:rPr lang="ar-SA" sz="2400" dirty="0" smtClean="0">
                <a:latin typeface="Simplified Arabic" pitchFamily="18" charset="-78"/>
                <a:cs typeface="Simplified Arabic" pitchFamily="18" charset="-78"/>
              </a:rPr>
              <a:t>الجزائر.</a:t>
            </a:r>
            <a:endParaRPr lang="fr-FR" sz="2400" dirty="0" smtClean="0">
              <a:latin typeface="Simplified Arabic" pitchFamily="18" charset="-78"/>
              <a:cs typeface="Simplified Arabic" pitchFamily="18" charset="-78"/>
            </a:endParaRPr>
          </a:p>
          <a:p>
            <a:pPr algn="just">
              <a:buNone/>
            </a:pPr>
            <a:endParaRPr lang="fr-FR" sz="2400" dirty="0">
              <a:latin typeface="Simplified Arabic" pitchFamily="18" charset="-78"/>
              <a:cs typeface="Simplified Arabic" pitchFamily="18"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إلا </a:t>
            </a:r>
            <a:r>
              <a:rPr lang="ar-SA" sz="2400" dirty="0" smtClean="0">
                <a:latin typeface="Simplified Arabic" pitchFamily="18" charset="-78"/>
                <a:cs typeface="Simplified Arabic" pitchFamily="18" charset="-78"/>
              </a:rPr>
              <a:t>أن المرسوم </a:t>
            </a:r>
            <a:r>
              <a:rPr lang="fr-FR" sz="2400" dirty="0" smtClean="0">
                <a:latin typeface="Simplified Arabic" pitchFamily="18" charset="-78"/>
                <a:cs typeface="Simplified Arabic" pitchFamily="18" charset="-78"/>
              </a:rPr>
              <a:t>89</a:t>
            </a:r>
            <a:r>
              <a:rPr lang="ar-SA" sz="2400" dirty="0" smtClean="0">
                <a:latin typeface="Simplified Arabic" pitchFamily="18" charset="-78"/>
                <a:cs typeface="Simplified Arabic" pitchFamily="18" charset="-78"/>
              </a:rPr>
              <a:t>/232 سابق </a:t>
            </a:r>
            <a:r>
              <a:rPr lang="ar-SA" sz="2400" dirty="0" smtClean="0">
                <a:latin typeface="Simplified Arabic" pitchFamily="18" charset="-78"/>
                <a:cs typeface="Simplified Arabic" pitchFamily="18" charset="-78"/>
              </a:rPr>
              <a:t>الذكر، </a:t>
            </a:r>
            <a:r>
              <a:rPr lang="ar-SA" sz="2400" dirty="0" smtClean="0">
                <a:latin typeface="Simplified Arabic" pitchFamily="18" charset="-78"/>
                <a:cs typeface="Simplified Arabic" pitchFamily="18" charset="-78"/>
              </a:rPr>
              <a:t>وضع في هذا المجال </a:t>
            </a:r>
            <a:r>
              <a:rPr lang="ar-SA" sz="2400" dirty="0" smtClean="0">
                <a:latin typeface="Simplified Arabic" pitchFamily="18" charset="-78"/>
                <a:cs typeface="Simplified Arabic" pitchFamily="18" charset="-78"/>
              </a:rPr>
              <a:t>اختصاصات </a:t>
            </a:r>
            <a:r>
              <a:rPr lang="ar-SA" sz="2400" dirty="0" err="1" smtClean="0">
                <a:latin typeface="Simplified Arabic" pitchFamily="18" charset="-78"/>
                <a:cs typeface="Simplified Arabic" pitchFamily="18" charset="-78"/>
              </a:rPr>
              <a:t>إستثنائية</a:t>
            </a:r>
            <a:r>
              <a:rPr lang="ar-SA" sz="2400" dirty="0" smtClean="0">
                <a:latin typeface="Simplified Arabic" pitchFamily="18" charset="-78"/>
                <a:cs typeface="Simplified Arabic" pitchFamily="18" charset="-78"/>
              </a:rPr>
              <a:t> لا يحق للمجلس البلدي المؤقت لمدينة الجزائر أن يقوم </a:t>
            </a:r>
            <a:r>
              <a:rPr lang="ar-SA" sz="2400" dirty="0" smtClean="0">
                <a:latin typeface="Simplified Arabic" pitchFamily="18" charset="-78"/>
                <a:cs typeface="Simplified Arabic" pitchFamily="18" charset="-78"/>
              </a:rPr>
              <a:t>بها، </a:t>
            </a:r>
            <a:r>
              <a:rPr lang="ar-SA" sz="2400" dirty="0" smtClean="0">
                <a:latin typeface="Simplified Arabic" pitchFamily="18" charset="-78"/>
                <a:cs typeface="Simplified Arabic" pitchFamily="18" charset="-78"/>
              </a:rPr>
              <a:t>بالرغم من أنها منصـوص عليها في المادة 17 من المرسوم رقم 85/04 آنف الذكر . </a:t>
            </a:r>
            <a:r>
              <a:rPr lang="ar-SA" sz="2400" dirty="0" smtClean="0">
                <a:latin typeface="Simplified Arabic" pitchFamily="18" charset="-78"/>
                <a:cs typeface="Simplified Arabic" pitchFamily="18" charset="-78"/>
              </a:rPr>
              <a:t>وهي </a:t>
            </a:r>
            <a:r>
              <a:rPr lang="ar-SA" sz="2400" dirty="0" smtClean="0">
                <a:latin typeface="Simplified Arabic" pitchFamily="18" charset="-78"/>
                <a:cs typeface="Simplified Arabic" pitchFamily="18" charset="-78"/>
              </a:rPr>
              <a:t>تتمثل </a:t>
            </a:r>
            <a:r>
              <a:rPr lang="ar-SA" sz="2400" dirty="0" smtClean="0">
                <a:latin typeface="Simplified Arabic" pitchFamily="18" charset="-78"/>
                <a:cs typeface="Simplified Arabic" pitchFamily="18" charset="-78"/>
              </a:rPr>
              <a:t>في: </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معاملات المتاجرة بالثروة العقارية المبنية أو الغير مبنية التي هي ملك لمدينة </a:t>
            </a:r>
            <a:r>
              <a:rPr lang="ar-SA" sz="2400" dirty="0" smtClean="0">
                <a:latin typeface="Simplified Arabic" pitchFamily="18" charset="-78"/>
                <a:cs typeface="Simplified Arabic" pitchFamily="18" charset="-78"/>
              </a:rPr>
              <a:t>الجزائر،</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منح المساعدات المالية </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إبرام عقود </a:t>
            </a:r>
            <a:r>
              <a:rPr lang="ar-SA" sz="2400" dirty="0" err="1" smtClean="0">
                <a:latin typeface="Simplified Arabic" pitchFamily="18" charset="-78"/>
                <a:cs typeface="Simplified Arabic" pitchFamily="18" charset="-78"/>
              </a:rPr>
              <a:t>الإقتراض</a:t>
            </a:r>
            <a:r>
              <a:rPr lang="ar-SA"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إنشاء مناطق سكنية أو صناعية </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إعادة هيكلة النسيج العمراني أو ترميمه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إعادة إصلاحه ،</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إعداد المخطط الرئيسي للتعمير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التحديث العمراني ،</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تسعير الحقوق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الرسوم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أساسها الضريبي </a:t>
            </a:r>
            <a:r>
              <a:rPr lang="ar-SA"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143668"/>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 </a:t>
            </a:r>
            <a:r>
              <a:rPr lang="ar-SA" sz="2400" dirty="0" smtClean="0">
                <a:latin typeface="Simplified Arabic" pitchFamily="18" charset="-78"/>
                <a:cs typeface="Simplified Arabic" pitchFamily="18" charset="-78"/>
              </a:rPr>
              <a:t>ما يلاحظ على </a:t>
            </a:r>
            <a:r>
              <a:rPr lang="ar-SA" sz="2400" dirty="0" smtClean="0">
                <a:latin typeface="Simplified Arabic" pitchFamily="18" charset="-78"/>
                <a:cs typeface="Simplified Arabic" pitchFamily="18" charset="-78"/>
              </a:rPr>
              <a:t>اختصاصات </a:t>
            </a:r>
            <a:r>
              <a:rPr lang="ar-SA" sz="2400" dirty="0" smtClean="0">
                <a:latin typeface="Simplified Arabic" pitchFamily="18" charset="-78"/>
                <a:cs typeface="Simplified Arabic" pitchFamily="18" charset="-78"/>
              </a:rPr>
              <a:t>المجلس البلدي في إطار هذه المرحلة </a:t>
            </a:r>
            <a:r>
              <a:rPr lang="ar-SA" sz="2400" dirty="0" smtClean="0">
                <a:latin typeface="Simplified Arabic" pitchFamily="18" charset="-78"/>
                <a:cs typeface="Simplified Arabic" pitchFamily="18" charset="-78"/>
              </a:rPr>
              <a:t>الانتقالية، </a:t>
            </a:r>
            <a:r>
              <a:rPr lang="ar-SA" sz="2400" dirty="0" smtClean="0">
                <a:latin typeface="Simplified Arabic" pitchFamily="18" charset="-78"/>
                <a:cs typeface="Simplified Arabic" pitchFamily="18" charset="-78"/>
              </a:rPr>
              <a:t>عدم الجدية </a:t>
            </a:r>
            <a:r>
              <a:rPr lang="ar-SA" sz="2400" dirty="0" smtClean="0">
                <a:latin typeface="Simplified Arabic" pitchFamily="18" charset="-78"/>
                <a:cs typeface="Simplified Arabic" pitchFamily="18" charset="-78"/>
              </a:rPr>
              <a:t>والتكفل </a:t>
            </a:r>
            <a:r>
              <a:rPr lang="ar-SA" sz="2400" dirty="0" smtClean="0">
                <a:latin typeface="Simplified Arabic" pitchFamily="18" charset="-78"/>
                <a:cs typeface="Simplified Arabic" pitchFamily="18" charset="-78"/>
              </a:rPr>
              <a:t>بالجانب </a:t>
            </a:r>
            <a:r>
              <a:rPr lang="ar-SA" sz="2400" dirty="0" smtClean="0">
                <a:latin typeface="Simplified Arabic" pitchFamily="18" charset="-78"/>
                <a:cs typeface="Simplified Arabic" pitchFamily="18" charset="-78"/>
              </a:rPr>
              <a:t>التنموي، ومرده </a:t>
            </a:r>
            <a:r>
              <a:rPr lang="ar-SA" sz="2400" dirty="0" smtClean="0">
                <a:latin typeface="Simplified Arabic" pitchFamily="18" charset="-78"/>
                <a:cs typeface="Simplified Arabic" pitchFamily="18" charset="-78"/>
              </a:rPr>
              <a:t>بالدرجة الأولى إلى </a:t>
            </a:r>
            <a:r>
              <a:rPr lang="ar-SA" sz="2400" dirty="0" err="1" smtClean="0">
                <a:latin typeface="Simplified Arabic" pitchFamily="18" charset="-78"/>
                <a:cs typeface="Simplified Arabic" pitchFamily="18" charset="-78"/>
              </a:rPr>
              <a:t>ض</a:t>
            </a:r>
            <a:r>
              <a:rPr lang="ar-DZ" sz="2400" dirty="0" smtClean="0">
                <a:latin typeface="Simplified Arabic" pitchFamily="18" charset="-78"/>
                <a:cs typeface="Simplified Arabic" pitchFamily="18" charset="-78"/>
              </a:rPr>
              <a:t>آ</a:t>
            </a:r>
            <a:r>
              <a:rPr lang="ar-SA" sz="2400" dirty="0" err="1" smtClean="0">
                <a:latin typeface="Simplified Arabic" pitchFamily="18" charset="-78"/>
                <a:cs typeface="Simplified Arabic" pitchFamily="18" charset="-78"/>
              </a:rPr>
              <a:t>لة</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الفترة الزمنيـــــة (06 </a:t>
            </a:r>
            <a:r>
              <a:rPr lang="ar-SA" sz="2400" dirty="0" smtClean="0">
                <a:latin typeface="Simplified Arabic" pitchFamily="18" charset="-78"/>
                <a:cs typeface="Simplified Arabic" pitchFamily="18" charset="-78"/>
              </a:rPr>
              <a:t>أشهر) </a:t>
            </a:r>
            <a:r>
              <a:rPr lang="ar-SA" sz="2400" dirty="0" smtClean="0">
                <a:latin typeface="Simplified Arabic" pitchFamily="18" charset="-78"/>
                <a:cs typeface="Simplified Arabic" pitchFamily="18" charset="-78"/>
              </a:rPr>
              <a:t>من </a:t>
            </a:r>
            <a:r>
              <a:rPr lang="ar-SA" sz="2400" dirty="0" smtClean="0">
                <a:latin typeface="Simplified Arabic" pitchFamily="18" charset="-78"/>
                <a:cs typeface="Simplified Arabic" pitchFamily="18" charset="-78"/>
              </a:rPr>
              <a:t>جهة، وكذا </a:t>
            </a:r>
            <a:r>
              <a:rPr lang="ar-SA" sz="2400" dirty="0" smtClean="0">
                <a:latin typeface="Simplified Arabic" pitchFamily="18" charset="-78"/>
                <a:cs typeface="Simplified Arabic" pitchFamily="18" charset="-78"/>
              </a:rPr>
              <a:t>طبيعة الضوابط التي فرضتها النصوص القانونية الصادرة بشأنهــــا ( قانون 89/17</a:t>
            </a:r>
            <a:r>
              <a:rPr lang="ar-SA" sz="2400"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a:t>
            </a:r>
            <a:endParaRPr lang="ar-DZ"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وعليه، وفي </a:t>
            </a:r>
            <a:r>
              <a:rPr lang="ar-SA" sz="2400" dirty="0" smtClean="0">
                <a:latin typeface="Simplified Arabic" pitchFamily="18" charset="-78"/>
                <a:cs typeface="Simplified Arabic" pitchFamily="18" charset="-78"/>
              </a:rPr>
              <a:t>خضم التطورات الزمنية الحاصلة ، جرت </a:t>
            </a:r>
            <a:r>
              <a:rPr lang="ar-SA" sz="2400" dirty="0" smtClean="0">
                <a:latin typeface="Simplified Arabic" pitchFamily="18" charset="-78"/>
                <a:cs typeface="Simplified Arabic" pitchFamily="18" charset="-78"/>
              </a:rPr>
              <a:t>انتخابات </a:t>
            </a:r>
            <a:r>
              <a:rPr lang="ar-SA" sz="2400" dirty="0" smtClean="0">
                <a:latin typeface="Simplified Arabic" pitchFamily="18" charset="-78"/>
                <a:cs typeface="Simplified Arabic" pitchFamily="18" charset="-78"/>
              </a:rPr>
              <a:t>محليـة في 12 جوان </a:t>
            </a:r>
            <a:r>
              <a:rPr lang="ar-SA" sz="2400" dirty="0" smtClean="0">
                <a:latin typeface="Simplified Arabic" pitchFamily="18" charset="-78"/>
                <a:cs typeface="Simplified Arabic" pitchFamily="18" charset="-78"/>
              </a:rPr>
              <a:t>1990، اعتبرها </a:t>
            </a:r>
            <a:r>
              <a:rPr lang="ar-SA" sz="2400" dirty="0" smtClean="0">
                <a:latin typeface="Simplified Arabic" pitchFamily="18" charset="-78"/>
                <a:cs typeface="Simplified Arabic" pitchFamily="18" charset="-78"/>
              </a:rPr>
              <a:t>بعض زعماء الأحزاب السياسية آنذاك تكريسا </a:t>
            </a:r>
            <a:r>
              <a:rPr lang="ar-SA" sz="2400" dirty="0" smtClean="0">
                <a:latin typeface="Simplified Arabic" pitchFamily="18" charset="-78"/>
                <a:cs typeface="Simplified Arabic" pitchFamily="18" charset="-78"/>
              </a:rPr>
              <a:t>لنهج </a:t>
            </a:r>
            <a:r>
              <a:rPr lang="ar-SA" sz="2400" dirty="0" err="1" smtClean="0">
                <a:latin typeface="Simplified Arabic" pitchFamily="18" charset="-78"/>
                <a:cs typeface="Simplified Arabic" pitchFamily="18" charset="-78"/>
              </a:rPr>
              <a:t>التعددي</a:t>
            </a:r>
            <a:r>
              <a:rPr lang="ar-DZ" sz="2400" dirty="0" smtClean="0">
                <a:latin typeface="Simplified Arabic" pitchFamily="18" charset="-78"/>
                <a:cs typeface="Simplified Arabic" pitchFamily="18" charset="-78"/>
              </a:rPr>
              <a:t>ة</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الذي رسمه دستور </a:t>
            </a:r>
            <a:r>
              <a:rPr lang="ar-SA" sz="2400" dirty="0" smtClean="0">
                <a:latin typeface="Simplified Arabic" pitchFamily="18" charset="-78"/>
                <a:cs typeface="Simplified Arabic" pitchFamily="18" charset="-78"/>
              </a:rPr>
              <a:t>1989، وتجسيدا </a:t>
            </a:r>
            <a:r>
              <a:rPr lang="ar-SA" sz="2400" dirty="0" smtClean="0">
                <a:latin typeface="Simplified Arabic" pitchFamily="18" charset="-78"/>
                <a:cs typeface="Simplified Arabic" pitchFamily="18" charset="-78"/>
              </a:rPr>
              <a:t>ميدانيا للإصلاح الإداري البلدي الجديد الذي ظهـــــر عام </a:t>
            </a:r>
            <a:r>
              <a:rPr lang="ar-SA" sz="2400" dirty="0" smtClean="0">
                <a:latin typeface="Simplified Arabic" pitchFamily="18" charset="-78"/>
                <a:cs typeface="Simplified Arabic" pitchFamily="18" charset="-78"/>
              </a:rPr>
              <a:t>1990. </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هذا </a:t>
            </a:r>
            <a:r>
              <a:rPr lang="ar-SA" sz="2400" dirty="0" smtClean="0">
                <a:latin typeface="Simplified Arabic" pitchFamily="18" charset="-78"/>
                <a:cs typeface="Simplified Arabic" pitchFamily="18" charset="-78"/>
              </a:rPr>
              <a:t>الأخير </a:t>
            </a:r>
            <a:r>
              <a:rPr lang="ar-SA" sz="2400"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ا</a:t>
            </a:r>
            <a:r>
              <a:rPr lang="ar-SA" sz="2400" dirty="0" smtClean="0">
                <a:latin typeface="Simplified Arabic" pitchFamily="18" charset="-78"/>
                <a:cs typeface="Simplified Arabic" pitchFamily="18" charset="-78"/>
              </a:rPr>
              <a:t>لإصلاح البلدي) </a:t>
            </a:r>
            <a:r>
              <a:rPr lang="ar-SA" sz="2400" dirty="0" smtClean="0">
                <a:latin typeface="Simplified Arabic" pitchFamily="18" charset="-78"/>
                <a:cs typeface="Simplified Arabic" pitchFamily="18" charset="-78"/>
              </a:rPr>
              <a:t>كان الغرض منه من الناحية النظرية إعادة بعث نشاط البلدية على أسس تعطى لها أكثر حرية في مجال التنمية </a:t>
            </a:r>
            <a:r>
              <a:rPr lang="ar-SA" sz="2400" dirty="0" smtClean="0">
                <a:latin typeface="Simplified Arabic" pitchFamily="18" charset="-78"/>
                <a:cs typeface="Simplified Arabic" pitchFamily="18" charset="-78"/>
              </a:rPr>
              <a:t>المحلية، </a:t>
            </a:r>
            <a:r>
              <a:rPr lang="ar-SA" sz="2400" dirty="0" smtClean="0">
                <a:latin typeface="Simplified Arabic" pitchFamily="18" charset="-78"/>
                <a:cs typeface="Simplified Arabic" pitchFamily="18" charset="-78"/>
              </a:rPr>
              <a:t>خاصة </a:t>
            </a:r>
            <a:r>
              <a:rPr lang="ar-SA" sz="2400" dirty="0" smtClean="0">
                <a:latin typeface="Simplified Arabic" pitchFamily="18" charset="-78"/>
                <a:cs typeface="Simplified Arabic" pitchFamily="18" charset="-78"/>
              </a:rPr>
              <a:t>وأنه </a:t>
            </a:r>
            <a:r>
              <a:rPr lang="ar-SA" sz="2400" dirty="0" smtClean="0">
                <a:latin typeface="Simplified Arabic" pitchFamily="18" charset="-78"/>
                <a:cs typeface="Simplified Arabic" pitchFamily="18" charset="-78"/>
              </a:rPr>
              <a:t>ظهر في عهد الانفتاح السياسي </a:t>
            </a:r>
            <a:r>
              <a:rPr lang="ar-SA" sz="2400" dirty="0" smtClean="0">
                <a:latin typeface="Simplified Arabic" pitchFamily="18" charset="-78"/>
                <a:cs typeface="Simplified Arabic" pitchFamily="18" charset="-78"/>
              </a:rPr>
              <a:t>الذي </a:t>
            </a:r>
            <a:r>
              <a:rPr lang="ar-SA" sz="2400" dirty="0" smtClean="0">
                <a:latin typeface="Simplified Arabic" pitchFamily="18" charset="-78"/>
                <a:cs typeface="Simplified Arabic" pitchFamily="18" charset="-78"/>
              </a:rPr>
              <a:t>عرفته الجزائر؛ لقد اعتبر قانون البلدية نقلة نوعية على صعيد </a:t>
            </a:r>
            <a:r>
              <a:rPr lang="ar-SA" sz="2400" dirty="0" smtClean="0">
                <a:latin typeface="Simplified Arabic" pitchFamily="18" charset="-78"/>
                <a:cs typeface="Simplified Arabic" pitchFamily="18" charset="-78"/>
              </a:rPr>
              <a:t>إصلاح </a:t>
            </a:r>
            <a:r>
              <a:rPr lang="ar-SA" sz="2400" dirty="0" smtClean="0">
                <a:latin typeface="Simplified Arabic" pitchFamily="18" charset="-78"/>
                <a:cs typeface="Simplified Arabic" pitchFamily="18" charset="-78"/>
              </a:rPr>
              <a:t>الجماعات المحلية في </a:t>
            </a:r>
            <a:r>
              <a:rPr lang="ar-SA" sz="2400" dirty="0" smtClean="0">
                <a:latin typeface="Simplified Arabic" pitchFamily="18" charset="-78"/>
                <a:cs typeface="Simplified Arabic" pitchFamily="18" charset="-78"/>
              </a:rPr>
              <a:t>الجزائر، </a:t>
            </a:r>
            <a:r>
              <a:rPr lang="ar-SA" sz="2400" dirty="0" smtClean="0">
                <a:latin typeface="Simplified Arabic" pitchFamily="18" charset="-78"/>
                <a:cs typeface="Simplified Arabic" pitchFamily="18" charset="-78"/>
              </a:rPr>
              <a:t>سواء على المستوى الوظيفي أو </a:t>
            </a:r>
            <a:r>
              <a:rPr lang="ar-SA" sz="2400" dirty="0" smtClean="0">
                <a:latin typeface="Simplified Arabic" pitchFamily="18" charset="-78"/>
                <a:cs typeface="Simplified Arabic" pitchFamily="18" charset="-78"/>
              </a:rPr>
              <a:t>الهيكلي، </a:t>
            </a:r>
            <a:r>
              <a:rPr lang="ar-SA" sz="2400" dirty="0" smtClean="0">
                <a:latin typeface="Simplified Arabic" pitchFamily="18" charset="-78"/>
                <a:cs typeface="Simplified Arabic" pitchFamily="18" charset="-78"/>
              </a:rPr>
              <a:t>حيث شهدت تركيبة المجالس الشعبية البلدية المنتخبة تعددا سياسيا سمح بتواجد ممثلين عن أحزاب </a:t>
            </a:r>
            <a:r>
              <a:rPr lang="ar-SA" sz="2400" dirty="0" smtClean="0">
                <a:latin typeface="Simplified Arabic" pitchFamily="18" charset="-78"/>
                <a:cs typeface="Simplified Arabic" pitchFamily="18" charset="-78"/>
              </a:rPr>
              <a:t>مختلفة، </a:t>
            </a:r>
            <a:r>
              <a:rPr lang="ar-SA" sz="2400" dirty="0" smtClean="0">
                <a:latin typeface="Simplified Arabic" pitchFamily="18" charset="-78"/>
                <a:cs typeface="Simplified Arabic" pitchFamily="18" charset="-78"/>
              </a:rPr>
              <a:t>كما وسعت من الناحية النظرية من مجالات تدخل البلدية </a:t>
            </a:r>
            <a:r>
              <a:rPr lang="ar-SA" sz="2400" dirty="0" smtClean="0">
                <a:latin typeface="Simplified Arabic" pitchFamily="18" charset="-78"/>
                <a:cs typeface="Simplified Arabic" pitchFamily="18" charset="-78"/>
              </a:rPr>
              <a:t>ومشاركتها </a:t>
            </a:r>
            <a:r>
              <a:rPr lang="ar-SA" sz="2400" dirty="0" smtClean="0">
                <a:latin typeface="Simplified Arabic" pitchFamily="18" charset="-78"/>
                <a:cs typeface="Simplified Arabic" pitchFamily="18" charset="-78"/>
              </a:rPr>
              <a:t>في صنع </a:t>
            </a:r>
            <a:r>
              <a:rPr lang="ar-SA" sz="2400" dirty="0" smtClean="0">
                <a:latin typeface="Simplified Arabic" pitchFamily="18" charset="-78"/>
                <a:cs typeface="Simplified Arabic" pitchFamily="18" charset="-78"/>
              </a:rPr>
              <a:t>وتنفيذ </a:t>
            </a:r>
            <a:r>
              <a:rPr lang="ar-SA" sz="2400" dirty="0" smtClean="0">
                <a:latin typeface="Simplified Arabic" pitchFamily="18" charset="-78"/>
                <a:cs typeface="Simplified Arabic" pitchFamily="18" charset="-78"/>
              </a:rPr>
              <a:t>السياسات العامة </a:t>
            </a:r>
            <a:r>
              <a:rPr lang="ar-SA" sz="2400" dirty="0" smtClean="0">
                <a:latin typeface="Simplified Arabic" pitchFamily="18" charset="-78"/>
                <a:cs typeface="Simplified Arabic" pitchFamily="18" charset="-78"/>
              </a:rPr>
              <a:t>التنموية، إلا </a:t>
            </a:r>
            <a:r>
              <a:rPr lang="ar-SA" sz="2400" dirty="0" smtClean="0">
                <a:latin typeface="Simplified Arabic" pitchFamily="18" charset="-78"/>
                <a:cs typeface="Simplified Arabic" pitchFamily="18" charset="-78"/>
              </a:rPr>
              <a:t>أن عمليا شهد التنظيم البلدي مرحلة انتقالية أخرى مؤقتة.</a:t>
            </a:r>
            <a:endParaRPr lang="fr-FR" sz="2400" dirty="0">
              <a:latin typeface="Simplified Arabic" pitchFamily="18" charset="-78"/>
              <a:cs typeface="Simplified Arabic"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15106"/>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SA" sz="2400" dirty="0" smtClean="0">
                <a:latin typeface="Simplified Arabic" pitchFamily="18" charset="-78"/>
                <a:cs typeface="Simplified Arabic" pitchFamily="18" charset="-78"/>
              </a:rPr>
              <a:t>ج</a:t>
            </a:r>
            <a:r>
              <a:rPr lang="ar-DZ" sz="2400" dirty="0" smtClean="0">
                <a:latin typeface="Simplified Arabic" pitchFamily="18" charset="-78"/>
                <a:cs typeface="Simplified Arabic" pitchFamily="18" charset="-78"/>
              </a:rPr>
              <a:t>ـ</a:t>
            </a:r>
            <a:r>
              <a:rPr lang="ar-SA" sz="2400" dirty="0" smtClean="0">
                <a:latin typeface="Simplified Arabic" pitchFamily="18" charset="-78"/>
                <a:cs typeface="Simplified Arabic" pitchFamily="18" charset="-78"/>
              </a:rPr>
              <a:t>- </a:t>
            </a:r>
            <a:r>
              <a:rPr lang="ar-SA" sz="2400" u="sng" dirty="0" smtClean="0">
                <a:latin typeface="Simplified Arabic" pitchFamily="18" charset="-78"/>
                <a:cs typeface="Simplified Arabic" pitchFamily="18" charset="-78"/>
              </a:rPr>
              <a:t>التنظيم البلدي بعد الإعلان عن حالة </a:t>
            </a:r>
            <a:r>
              <a:rPr lang="ar-SA" sz="2400" u="sng" dirty="0" smtClean="0">
                <a:latin typeface="Simplified Arabic" pitchFamily="18" charset="-78"/>
                <a:cs typeface="Simplified Arabic" pitchFamily="18" charset="-78"/>
              </a:rPr>
              <a:t>الطوارئ</a:t>
            </a:r>
            <a:r>
              <a:rPr lang="ar-SA"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 </a:t>
            </a:r>
            <a:r>
              <a:rPr lang="ar-SA" sz="2400" dirty="0" smtClean="0">
                <a:latin typeface="Simplified Arabic" pitchFamily="18" charset="-78"/>
                <a:cs typeface="Simplified Arabic" pitchFamily="18" charset="-78"/>
              </a:rPr>
              <a:t>العمل بأحكام القانون البلدي من الناحية </a:t>
            </a:r>
            <a:r>
              <a:rPr lang="ar-SA" sz="2400" dirty="0" err="1" smtClean="0">
                <a:latin typeface="Simplified Arabic" pitchFamily="18" charset="-78"/>
                <a:cs typeface="Simplified Arabic" pitchFamily="18" charset="-78"/>
              </a:rPr>
              <a:t>الممارستية</a:t>
            </a:r>
            <a:r>
              <a:rPr lang="ar-SA" sz="2400" dirty="0" smtClean="0">
                <a:latin typeface="Simplified Arabic" pitchFamily="18" charset="-78"/>
                <a:cs typeface="Simplified Arabic" pitchFamily="18" charset="-78"/>
              </a:rPr>
              <a:t> لم يدم </a:t>
            </a:r>
            <a:r>
              <a:rPr lang="ar-SA" sz="2400" dirty="0" smtClean="0">
                <a:latin typeface="Simplified Arabic" pitchFamily="18" charset="-78"/>
                <a:cs typeface="Simplified Arabic" pitchFamily="18" charset="-78"/>
              </a:rPr>
              <a:t>طويلا، </a:t>
            </a:r>
            <a:r>
              <a:rPr lang="ar-SA" sz="2400" dirty="0" smtClean="0">
                <a:latin typeface="Simplified Arabic" pitchFamily="18" charset="-78"/>
                <a:cs typeface="Simplified Arabic" pitchFamily="18" charset="-78"/>
              </a:rPr>
              <a:t>في ظل جــو مشحون بالأزمات التي أعقبت توقيف المسار </a:t>
            </a:r>
            <a:r>
              <a:rPr lang="ar-SA" sz="2400" dirty="0" err="1" smtClean="0">
                <a:latin typeface="Simplified Arabic" pitchFamily="18" charset="-78"/>
                <a:cs typeface="Simplified Arabic" pitchFamily="18" charset="-78"/>
              </a:rPr>
              <a:t>الإنتخابي</a:t>
            </a:r>
            <a:r>
              <a:rPr lang="ar-SA" sz="2400" dirty="0" smtClean="0">
                <a:latin typeface="Simplified Arabic" pitchFamily="18" charset="-78"/>
                <a:cs typeface="Simplified Arabic" pitchFamily="18" charset="-78"/>
              </a:rPr>
              <a:t> سنة 1991 ،كانت بدايتها الإضراب السياسي التي دعت إليه الجبهة الإسلامية </a:t>
            </a:r>
            <a:r>
              <a:rPr lang="ar-SA" sz="2400" dirty="0" err="1" smtClean="0">
                <a:latin typeface="Simplified Arabic" pitchFamily="18" charset="-78"/>
                <a:cs typeface="Simplified Arabic" pitchFamily="18" charset="-78"/>
              </a:rPr>
              <a:t>للإنقاد</a:t>
            </a:r>
            <a:r>
              <a:rPr lang="ar-SA" sz="2400" dirty="0" smtClean="0">
                <a:latin typeface="Simplified Arabic" pitchFamily="18" charset="-78"/>
                <a:cs typeface="Simplified Arabic" pitchFamily="18" charset="-78"/>
              </a:rPr>
              <a:t>. وما </a:t>
            </a:r>
            <a:r>
              <a:rPr lang="ar-SA" sz="2400" dirty="0" smtClean="0">
                <a:latin typeface="Simplified Arabic" pitchFamily="18" charset="-78"/>
                <a:cs typeface="Simplified Arabic" pitchFamily="18" charset="-78"/>
              </a:rPr>
              <a:t>افرزه من نتائج </a:t>
            </a:r>
            <a:r>
              <a:rPr lang="ar-SA" sz="2400" dirty="0" err="1" smtClean="0">
                <a:latin typeface="Simplified Arabic" pitchFamily="18" charset="-78"/>
                <a:cs typeface="Simplified Arabic" pitchFamily="18" charset="-78"/>
              </a:rPr>
              <a:t>إعتبرت</a:t>
            </a:r>
            <a:r>
              <a:rPr lang="ar-SA" sz="2400" dirty="0" smtClean="0">
                <a:latin typeface="Simplified Arabic" pitchFamily="18" charset="-78"/>
                <a:cs typeface="Simplified Arabic" pitchFamily="18" charset="-78"/>
              </a:rPr>
              <a:t> جـــــد خطيرة على </a:t>
            </a:r>
            <a:r>
              <a:rPr lang="ar-SA" sz="2400" dirty="0" smtClean="0">
                <a:latin typeface="Simplified Arabic" pitchFamily="18" charset="-78"/>
                <a:cs typeface="Simplified Arabic" pitchFamily="18" charset="-78"/>
              </a:rPr>
              <a:t>الاستقرار </a:t>
            </a:r>
            <a:r>
              <a:rPr lang="ar-SA" sz="2400" dirty="0" smtClean="0">
                <a:latin typeface="Simplified Arabic" pitchFamily="18" charset="-78"/>
                <a:cs typeface="Simplified Arabic" pitchFamily="18" charset="-78"/>
              </a:rPr>
              <a:t>السياسي </a:t>
            </a:r>
            <a:r>
              <a:rPr lang="ar-SA" sz="2400" dirty="0" smtClean="0">
                <a:latin typeface="Simplified Arabic" pitchFamily="18" charset="-78"/>
                <a:cs typeface="Simplified Arabic" pitchFamily="18" charset="-78"/>
              </a:rPr>
              <a:t>بالجزائر، </a:t>
            </a:r>
            <a:r>
              <a:rPr lang="ar-SA" sz="2400" dirty="0" smtClean="0">
                <a:latin typeface="Simplified Arabic" pitchFamily="18" charset="-78"/>
                <a:cs typeface="Simplified Arabic" pitchFamily="18" charset="-78"/>
              </a:rPr>
              <a:t>حيث قدم الشاذلي بن جديد رئيس الجمهوريـــــة آنذاك </a:t>
            </a:r>
            <a:r>
              <a:rPr lang="ar-SA" sz="2400" dirty="0" smtClean="0">
                <a:latin typeface="Simplified Arabic" pitchFamily="18" charset="-78"/>
                <a:cs typeface="Simplified Arabic" pitchFamily="18" charset="-78"/>
              </a:rPr>
              <a:t>استقالته </a:t>
            </a:r>
            <a:r>
              <a:rPr lang="ar-SA" sz="2400" dirty="0" smtClean="0">
                <a:latin typeface="Simplified Arabic" pitchFamily="18" charset="-78"/>
                <a:cs typeface="Simplified Arabic" pitchFamily="18" charset="-78"/>
              </a:rPr>
              <a:t>في </a:t>
            </a:r>
            <a:r>
              <a:rPr lang="ar-SA" sz="2400" dirty="0" smtClean="0">
                <a:latin typeface="Simplified Arabic" pitchFamily="18" charset="-78"/>
                <a:cs typeface="Simplified Arabic" pitchFamily="18" charset="-78"/>
              </a:rPr>
              <a:t>11/01/1992، </a:t>
            </a:r>
            <a:r>
              <a:rPr lang="ar-SA" sz="2400" dirty="0" smtClean="0">
                <a:latin typeface="Simplified Arabic" pitchFamily="18" charset="-78"/>
                <a:cs typeface="Simplified Arabic" pitchFamily="18" charset="-78"/>
              </a:rPr>
              <a:t>تزامنا مع حل المجلس الشعبي </a:t>
            </a:r>
            <a:r>
              <a:rPr lang="ar-SA" sz="2400" dirty="0" smtClean="0">
                <a:latin typeface="Simplified Arabic" pitchFamily="18" charset="-78"/>
                <a:cs typeface="Simplified Arabic" pitchFamily="18" charset="-78"/>
              </a:rPr>
              <a:t>الوطني، </a:t>
            </a:r>
            <a:r>
              <a:rPr lang="ar-SA" sz="2400" dirty="0" smtClean="0">
                <a:latin typeface="Simplified Arabic" pitchFamily="18" charset="-78"/>
                <a:cs typeface="Simplified Arabic" pitchFamily="18" charset="-78"/>
              </a:rPr>
              <a:t>الأمر الذي وضـع الجزائر في مأزق حقيقي نظرا </a:t>
            </a:r>
            <a:r>
              <a:rPr lang="ar-SA" sz="2400" dirty="0" err="1" smtClean="0">
                <a:latin typeface="Simplified Arabic" pitchFamily="18" charset="-78"/>
                <a:cs typeface="Simplified Arabic" pitchFamily="18" charset="-78"/>
              </a:rPr>
              <a:t>لشغور</a:t>
            </a:r>
            <a:r>
              <a:rPr lang="ar-SA" sz="2400" dirty="0" smtClean="0">
                <a:latin typeface="Simplified Arabic" pitchFamily="18" charset="-78"/>
                <a:cs typeface="Simplified Arabic" pitchFamily="18" charset="-78"/>
              </a:rPr>
              <a:t> هاتين المؤسستين الدستوريتين </a:t>
            </a:r>
            <a:r>
              <a:rPr lang="ar-SA" sz="2400" dirty="0" smtClean="0">
                <a:latin typeface="Simplified Arabic" pitchFamily="18" charset="-78"/>
                <a:cs typeface="Simplified Arabic" pitchFamily="18" charset="-78"/>
              </a:rPr>
              <a:t>الهامتين. </a:t>
            </a:r>
            <a:r>
              <a:rPr lang="ar-SA" sz="2400" dirty="0" smtClean="0">
                <a:latin typeface="Simplified Arabic" pitchFamily="18" charset="-78"/>
                <a:cs typeface="Simplified Arabic" pitchFamily="18" charset="-78"/>
              </a:rPr>
              <a:t>في ظل </a:t>
            </a:r>
            <a:r>
              <a:rPr lang="ar-SA" sz="2400" dirty="0" smtClean="0">
                <a:latin typeface="Simplified Arabic" pitchFamily="18" charset="-78"/>
                <a:cs typeface="Simplified Arabic" pitchFamily="18" charset="-78"/>
              </a:rPr>
              <a:t>هـــذه </a:t>
            </a:r>
            <a:r>
              <a:rPr lang="ar-SA" sz="2400" dirty="0" smtClean="0">
                <a:latin typeface="Simplified Arabic" pitchFamily="18" charset="-78"/>
                <a:cs typeface="Simplified Arabic" pitchFamily="18" charset="-78"/>
              </a:rPr>
              <a:t>الظروف أنشئ المجلس الأعلى للدولة بتاريخ 14 </a:t>
            </a:r>
            <a:r>
              <a:rPr lang="ar-SA" sz="2400" dirty="0" err="1" smtClean="0">
                <a:latin typeface="Simplified Arabic" pitchFamily="18" charset="-78"/>
                <a:cs typeface="Simplified Arabic" pitchFamily="18" charset="-78"/>
              </a:rPr>
              <a:t>جانفي</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1992، والذي </a:t>
            </a:r>
            <a:r>
              <a:rPr lang="ar-SA" sz="2400" dirty="0" smtClean="0">
                <a:latin typeface="Simplified Arabic" pitchFamily="18" charset="-78"/>
                <a:cs typeface="Simplified Arabic" pitchFamily="18" charset="-78"/>
              </a:rPr>
              <a:t>خولت إلى رئيســـه محمد </a:t>
            </a:r>
            <a:r>
              <a:rPr lang="ar-SA" sz="2400" dirty="0" err="1" smtClean="0">
                <a:latin typeface="Simplified Arabic" pitchFamily="18" charset="-78"/>
                <a:cs typeface="Simplified Arabic" pitchFamily="18" charset="-78"/>
              </a:rPr>
              <a:t>بوضياف</a:t>
            </a:r>
            <a:r>
              <a:rPr lang="ar-SA" sz="2400" dirty="0" smtClean="0">
                <a:latin typeface="Simplified Arabic" pitchFamily="18" charset="-78"/>
                <a:cs typeface="Simplified Arabic" pitchFamily="18" charset="-78"/>
              </a:rPr>
              <a:t> الإمضاء على كل القرارات التنظيمية </a:t>
            </a:r>
            <a:r>
              <a:rPr lang="ar-SA" sz="2400" dirty="0" smtClean="0">
                <a:latin typeface="Simplified Arabic" pitchFamily="18" charset="-78"/>
                <a:cs typeface="Simplified Arabic" pitchFamily="18" charset="-78"/>
              </a:rPr>
              <a:t>وترأس </a:t>
            </a:r>
            <a:r>
              <a:rPr lang="ar-SA" sz="2400" dirty="0" smtClean="0">
                <a:latin typeface="Simplified Arabic" pitchFamily="18" charset="-78"/>
                <a:cs typeface="Simplified Arabic" pitchFamily="18" charset="-78"/>
              </a:rPr>
              <a:t>مجلس </a:t>
            </a:r>
            <a:r>
              <a:rPr lang="ar-SA" sz="2400" dirty="0" smtClean="0">
                <a:latin typeface="Simplified Arabic" pitchFamily="18" charset="-78"/>
                <a:cs typeface="Simplified Arabic" pitchFamily="18" charset="-78"/>
              </a:rPr>
              <a:t>الــــــــوزراء، وذلك </a:t>
            </a:r>
            <a:r>
              <a:rPr lang="ar-SA" sz="2400" dirty="0" smtClean="0">
                <a:latin typeface="Simplified Arabic" pitchFamily="18" charset="-78"/>
                <a:cs typeface="Simplified Arabic" pitchFamily="18" charset="-78"/>
              </a:rPr>
              <a:t>بمقتضى المداولة التي صادق عليها أعضاء المجلس الأعلى للدولة ، تحت رقم 92/01 بتاريـــخ </a:t>
            </a:r>
            <a:r>
              <a:rPr lang="ar-SA" sz="2400" dirty="0" smtClean="0">
                <a:latin typeface="Simplified Arabic" pitchFamily="18" charset="-78"/>
                <a:cs typeface="Simplified Arabic" pitchFamily="18" charset="-78"/>
              </a:rPr>
              <a:t>19/01/1992. </a:t>
            </a:r>
            <a:r>
              <a:rPr lang="ar-SA" sz="2400" dirty="0" smtClean="0">
                <a:latin typeface="Simplified Arabic" pitchFamily="18" charset="-78"/>
                <a:cs typeface="Simplified Arabic" pitchFamily="18" charset="-78"/>
              </a:rPr>
              <a:t>على إثر هذا الترتيب الجديد لهيكلة المؤسسات السياسية في </a:t>
            </a:r>
            <a:r>
              <a:rPr lang="ar-SA" sz="2400" dirty="0" smtClean="0">
                <a:latin typeface="Simplified Arabic" pitchFamily="18" charset="-78"/>
                <a:cs typeface="Simplified Arabic" pitchFamily="18" charset="-78"/>
              </a:rPr>
              <a:t>الجزائر، </a:t>
            </a:r>
            <a:r>
              <a:rPr lang="ar-SA" sz="2400" dirty="0" smtClean="0">
                <a:latin typeface="Simplified Arabic" pitchFamily="18" charset="-78"/>
                <a:cs typeface="Simplified Arabic" pitchFamily="18" charset="-78"/>
              </a:rPr>
              <a:t>صــدر مرسوم رئاسي رقم 92 /44 مؤرخ في 09/02/1992 يتضمن  إعلان حالة الطوارئ لمــدة 12 شهرا عبر كامل تراب </a:t>
            </a:r>
            <a:r>
              <a:rPr lang="ar-SA" sz="2400" dirty="0" smtClean="0">
                <a:latin typeface="Simplified Arabic" pitchFamily="18" charset="-78"/>
                <a:cs typeface="Simplified Arabic" pitchFamily="18" charset="-78"/>
              </a:rPr>
              <a:t>الوطن، والذي </a:t>
            </a:r>
            <a:r>
              <a:rPr lang="ar-SA" sz="2400" dirty="0" smtClean="0">
                <a:latin typeface="Simplified Arabic" pitchFamily="18" charset="-78"/>
                <a:cs typeface="Simplified Arabic" pitchFamily="18" charset="-78"/>
              </a:rPr>
              <a:t>مددت مدته إلى أجل غير محدد بموجب المرســــــوم التشريعي رقم 93/02 المؤرخ في </a:t>
            </a:r>
            <a:r>
              <a:rPr lang="ar-SA" sz="2400" dirty="0" smtClean="0">
                <a:latin typeface="Simplified Arabic" pitchFamily="18" charset="-78"/>
                <a:cs typeface="Simplified Arabic" pitchFamily="18" charset="-78"/>
              </a:rPr>
              <a:t>06/02/1993.</a:t>
            </a: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480" y="274638"/>
            <a:ext cx="4572032" cy="939784"/>
          </a:xfrm>
        </p:spPr>
        <p:style>
          <a:lnRef idx="1">
            <a:schemeClr val="accent2"/>
          </a:lnRef>
          <a:fillRef idx="2">
            <a:schemeClr val="accent2"/>
          </a:fillRef>
          <a:effectRef idx="1">
            <a:schemeClr val="accent2"/>
          </a:effectRef>
          <a:fontRef idx="minor">
            <a:schemeClr val="dk1"/>
          </a:fontRef>
        </p:style>
        <p:txBody>
          <a:bodyPr/>
          <a:lstStyle/>
          <a:p>
            <a:r>
              <a:rPr lang="ar-SA" b="1" dirty="0" smtClean="0"/>
              <a:t> </a:t>
            </a:r>
            <a:r>
              <a:rPr lang="ar-SA" sz="2400" b="1" dirty="0">
                <a:latin typeface="Simplified Arabic" pitchFamily="18" charset="-78"/>
                <a:cs typeface="Simplified Arabic" pitchFamily="18" charset="-78"/>
              </a:rPr>
              <a:t>مراحل تطور التنظيم البلدي بالجزائر </a:t>
            </a:r>
            <a:endParaRPr lang="fr-FR" sz="2400" dirty="0">
              <a:latin typeface="Simplified Arabic" pitchFamily="18" charset="-78"/>
              <a:cs typeface="Simplified Arabic" pitchFamily="18" charset="-78"/>
            </a:endParaRPr>
          </a:p>
        </p:txBody>
      </p:sp>
      <p:sp>
        <p:nvSpPr>
          <p:cNvPr id="3" name="Espace réservé du contenu 2"/>
          <p:cNvSpPr>
            <a:spLocks noGrp="1"/>
          </p:cNvSpPr>
          <p:nvPr>
            <p:ph idx="1"/>
          </p:nvPr>
        </p:nvSpPr>
        <p:spPr>
          <a:xfrm>
            <a:off x="285720" y="1428736"/>
            <a:ext cx="8643998" cy="5000660"/>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u="sng" dirty="0" smtClean="0">
                <a:latin typeface="Simplified Arabic" pitchFamily="18" charset="-78"/>
                <a:cs typeface="Simplified Arabic" pitchFamily="18" charset="-78"/>
              </a:rPr>
              <a:t>1/- </a:t>
            </a:r>
            <a:r>
              <a:rPr lang="ar-SA" sz="2400" u="sng" dirty="0" smtClean="0">
                <a:latin typeface="Simplified Arabic" pitchFamily="18" charset="-78"/>
                <a:cs typeface="Simplified Arabic" pitchFamily="18" charset="-78"/>
              </a:rPr>
              <a:t>المرحلة </a:t>
            </a:r>
            <a:r>
              <a:rPr lang="ar-SA" sz="2400" u="sng" dirty="0">
                <a:latin typeface="Simplified Arabic" pitchFamily="18" charset="-78"/>
                <a:cs typeface="Simplified Arabic" pitchFamily="18" charset="-78"/>
              </a:rPr>
              <a:t>الأولى ( 1962-1981 </a:t>
            </a:r>
            <a:r>
              <a:rPr lang="ar-SA" sz="2400" u="sng" dirty="0" smtClean="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 </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عرفت هـذه المرحلة الأولى فترتين متميزتين ، امتدت أولاهما من 1962  إلى 1967 ، انتابتها محـاولات إصلاحات جزئية مست التنظيم الإداري البلدي بما يخدم التنمية ،نظرا للدمار الكامل الذي ورثته الجزائر من الاستعمار الفرنسي فكـــرت بعد استقلالها السياسي، في ضرورة تدارك </a:t>
            </a:r>
            <a:r>
              <a:rPr lang="ar-SA" sz="2400" dirty="0" err="1">
                <a:latin typeface="Simplified Arabic" pitchFamily="18" charset="-78"/>
                <a:cs typeface="Simplified Arabic" pitchFamily="18" charset="-78"/>
              </a:rPr>
              <a:t>و</a:t>
            </a:r>
            <a:r>
              <a:rPr lang="ar-SA" sz="2400" dirty="0">
                <a:latin typeface="Simplified Arabic" pitchFamily="18" charset="-78"/>
                <a:cs typeface="Simplified Arabic" pitchFamily="18" charset="-78"/>
              </a:rPr>
              <a:t> إصلاح التخريب الذي شمل مختلف الميادين الاقتصادية، الاجتماعية، الثقافية والإدارية. و هو ما أشارت له مواثيق الدولة الجزائريـــة في خضم تلك الفترة، </a:t>
            </a:r>
            <a:r>
              <a:rPr lang="ar-SA" sz="2400" dirty="0" err="1">
                <a:latin typeface="Simplified Arabic" pitchFamily="18" charset="-78"/>
                <a:cs typeface="Simplified Arabic" pitchFamily="18" charset="-78"/>
              </a:rPr>
              <a:t>سيما</a:t>
            </a:r>
            <a:r>
              <a:rPr lang="ar-SA" sz="2400" dirty="0">
                <a:latin typeface="Simplified Arabic" pitchFamily="18" charset="-78"/>
                <a:cs typeface="Simplified Arabic" pitchFamily="18" charset="-78"/>
              </a:rPr>
              <a:t> ميثاق طرابلس وميثاق الجزائر، على ضرورة التفكير الجدي في السعي للنهوض بتنمية محلية شاملة، عن طريق تصفية مخلفات الاستعمار التي تتجلى مظاهرهـا في :  </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 شلل الإدارة المحلية في جانبيها </a:t>
            </a:r>
            <a:r>
              <a:rPr lang="ar-SA" sz="2400" dirty="0" err="1">
                <a:latin typeface="Simplified Arabic" pitchFamily="18" charset="-78"/>
                <a:cs typeface="Simplified Arabic" pitchFamily="18" charset="-78"/>
              </a:rPr>
              <a:t>التسييري</a:t>
            </a:r>
            <a:r>
              <a:rPr lang="ar-SA" sz="2400" dirty="0">
                <a:latin typeface="Simplified Arabic" pitchFamily="18" charset="-78"/>
                <a:cs typeface="Simplified Arabic" pitchFamily="18" charset="-78"/>
              </a:rPr>
              <a:t> و الوظيفي ، بسبب مغادرة الموظفــــــين الأوربيين للجزائر ، مما أدى إلى ظهور مشكل انعدام الإطارات الجزائرية القادرة علــى إدارة شؤون البلدية والولاية، </a:t>
            </a:r>
            <a:r>
              <a:rPr lang="ar-SA" sz="2400" dirty="0" err="1">
                <a:latin typeface="Simplified Arabic" pitchFamily="18" charset="-78"/>
                <a:cs typeface="Simplified Arabic" pitchFamily="18" charset="-78"/>
              </a:rPr>
              <a:t>و</a:t>
            </a:r>
            <a:r>
              <a:rPr lang="ar-SA" sz="2400" dirty="0">
                <a:latin typeface="Simplified Arabic" pitchFamily="18" charset="-78"/>
                <a:cs typeface="Simplified Arabic" pitchFamily="18" charset="-78"/>
              </a:rPr>
              <a:t> هو ما أثر سلبا على تنميتها .</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a:t>
            </a:r>
            <a:endParaRPr lang="fr-FR" sz="2400" dirty="0">
              <a:latin typeface="Simplified Arabic" pitchFamily="18" charset="-78"/>
              <a:cs typeface="Simplified Arabic" pitchFamily="18"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357850"/>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لقد </a:t>
            </a:r>
            <a:r>
              <a:rPr lang="ar-SA" sz="2400" dirty="0" smtClean="0">
                <a:latin typeface="Simplified Arabic" pitchFamily="18" charset="-78"/>
                <a:cs typeface="Simplified Arabic" pitchFamily="18" charset="-78"/>
              </a:rPr>
              <a:t>تمخضت عن تطبيق هذا النص </a:t>
            </a:r>
            <a:r>
              <a:rPr lang="ar-SA" sz="2400" dirty="0" smtClean="0">
                <a:latin typeface="Simplified Arabic" pitchFamily="18" charset="-78"/>
                <a:cs typeface="Simplified Arabic" pitchFamily="18" charset="-78"/>
              </a:rPr>
              <a:t>القانوني، </a:t>
            </a:r>
            <a:r>
              <a:rPr lang="ar-SA" sz="2400" dirty="0" smtClean="0">
                <a:latin typeface="Simplified Arabic" pitchFamily="18" charset="-78"/>
                <a:cs typeface="Simplified Arabic" pitchFamily="18" charset="-78"/>
              </a:rPr>
              <a:t>نتائج سلبية تمثلت في حل بعـــــــــض المجالـس الشعبية البلدية التي عرفت سيطرة مناضلي الجبهة الإسلامية </a:t>
            </a:r>
            <a:r>
              <a:rPr lang="ar-SA" sz="2400" dirty="0" smtClean="0">
                <a:latin typeface="Simplified Arabic" pitchFamily="18" charset="-78"/>
                <a:cs typeface="Simplified Arabic" pitchFamily="18" charset="-78"/>
              </a:rPr>
              <a:t>للإنقاذ، </a:t>
            </a:r>
            <a:r>
              <a:rPr lang="ar-SA" sz="2400" dirty="0" smtClean="0">
                <a:latin typeface="Simplified Arabic" pitchFamily="18" charset="-78"/>
                <a:cs typeface="Simplified Arabic" pitchFamily="18" charset="-78"/>
              </a:rPr>
              <a:t>الذين كانـــوا لا يزالـون يخوضون عملية الإضراب السياسي التي دعت إليـه </a:t>
            </a:r>
            <a:r>
              <a:rPr lang="ar-SA" sz="2400" dirty="0" smtClean="0">
                <a:latin typeface="Simplified Arabic" pitchFamily="18" charset="-78"/>
                <a:cs typeface="Simplified Arabic" pitchFamily="18" charset="-78"/>
              </a:rPr>
              <a:t>قيادتهم، وهو </a:t>
            </a:r>
            <a:r>
              <a:rPr lang="ar-SA" sz="2400" dirty="0" smtClean="0">
                <a:latin typeface="Simplified Arabic" pitchFamily="18" charset="-78"/>
                <a:cs typeface="Simplified Arabic" pitchFamily="18" charset="-78"/>
              </a:rPr>
              <a:t>ما فسرتـــــه السلطة الحاكمــة آنذاك بأنه يعرقل السير الحسن للمرافق التي تديرها </a:t>
            </a:r>
            <a:r>
              <a:rPr lang="ar-SA" sz="2400" dirty="0" smtClean="0">
                <a:latin typeface="Simplified Arabic" pitchFamily="18" charset="-78"/>
                <a:cs typeface="Simplified Arabic" pitchFamily="18" charset="-78"/>
              </a:rPr>
              <a:t>البلدية، </a:t>
            </a:r>
            <a:r>
              <a:rPr lang="ar-SA" sz="2400" dirty="0" smtClean="0">
                <a:latin typeface="Simplified Arabic" pitchFamily="18" charset="-78"/>
                <a:cs typeface="Simplified Arabic" pitchFamily="18" charset="-78"/>
              </a:rPr>
              <a:t>حيث نصت المادة 08 من المرسوم الرئاسي 92/44 المذكور أعلاه علــى </a:t>
            </a:r>
            <a:r>
              <a:rPr lang="ar-SA" sz="2400" dirty="0" smtClean="0">
                <a:latin typeface="Simplified Arabic" pitchFamily="18" charset="-78"/>
                <a:cs typeface="Simplified Arabic" pitchFamily="18" charset="-78"/>
              </a:rPr>
              <a:t>أنه: "عندما </a:t>
            </a:r>
            <a:r>
              <a:rPr lang="ar-SA" sz="2400" dirty="0" smtClean="0">
                <a:latin typeface="Simplified Arabic" pitchFamily="18" charset="-78"/>
                <a:cs typeface="Simplified Arabic" pitchFamily="18" charset="-78"/>
              </a:rPr>
              <a:t>يعطل العمل </a:t>
            </a:r>
            <a:r>
              <a:rPr lang="ar-SA" sz="2400" dirty="0" smtClean="0">
                <a:latin typeface="Simplified Arabic" pitchFamily="18" charset="-78"/>
                <a:cs typeface="Simplified Arabic" pitchFamily="18" charset="-78"/>
              </a:rPr>
              <a:t>الشرعي</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للسلطات </a:t>
            </a:r>
            <a:r>
              <a:rPr lang="ar-SA" sz="2400" dirty="0" smtClean="0">
                <a:latin typeface="Simplified Arabic" pitchFamily="18" charset="-78"/>
                <a:cs typeface="Simplified Arabic" pitchFamily="18" charset="-78"/>
              </a:rPr>
              <a:t>العمومية أو يعرقل بتصرفات عائقـــة مثبتة أو معارضـــة تعلنها مجالس محلية أو هيئات تنفيذية </a:t>
            </a:r>
            <a:r>
              <a:rPr lang="ar-SA" sz="2400" dirty="0" smtClean="0">
                <a:latin typeface="Simplified Arabic" pitchFamily="18" charset="-78"/>
                <a:cs typeface="Simplified Arabic" pitchFamily="18" charset="-78"/>
              </a:rPr>
              <a:t>بلديـــــة. </a:t>
            </a:r>
            <a:r>
              <a:rPr lang="ar-SA" sz="2400" dirty="0" smtClean="0">
                <a:latin typeface="Simplified Arabic" pitchFamily="18" charset="-78"/>
                <a:cs typeface="Simplified Arabic" pitchFamily="18" charset="-78"/>
              </a:rPr>
              <a:t>تتخذ الحكومة عند </a:t>
            </a:r>
            <a:r>
              <a:rPr lang="ar-SA" sz="2400" dirty="0" smtClean="0">
                <a:latin typeface="Simplified Arabic" pitchFamily="18" charset="-78"/>
                <a:cs typeface="Simplified Arabic" pitchFamily="18" charset="-78"/>
              </a:rPr>
              <a:t>الاقتضاء </a:t>
            </a:r>
            <a:r>
              <a:rPr lang="ar-SA" sz="2400" dirty="0" smtClean="0">
                <a:latin typeface="Simplified Arabic" pitchFamily="18" charset="-78"/>
                <a:cs typeface="Simplified Arabic" pitchFamily="18" charset="-78"/>
              </a:rPr>
              <a:t>التدابير التي مـن شأنهـــا تعليق نشاطها أو حلها </a:t>
            </a:r>
            <a:r>
              <a:rPr lang="ar-SA" sz="2400" dirty="0" smtClean="0">
                <a:latin typeface="Simplified Arabic" pitchFamily="18" charset="-78"/>
                <a:cs typeface="Simplified Arabic" pitchFamily="18" charset="-78"/>
              </a:rPr>
              <a:t>وفي </a:t>
            </a:r>
            <a:r>
              <a:rPr lang="ar-SA" sz="2400" dirty="0" smtClean="0">
                <a:latin typeface="Simplified Arabic" pitchFamily="18" charset="-78"/>
                <a:cs typeface="Simplified Arabic" pitchFamily="18" charset="-78"/>
              </a:rPr>
              <a:t>هذه الحالة ، تقوم السلطة </a:t>
            </a:r>
            <a:r>
              <a:rPr lang="ar-SA" sz="2400" dirty="0" smtClean="0">
                <a:latin typeface="Simplified Arabic" pitchFamily="18" charset="-78"/>
                <a:cs typeface="Simplified Arabic" pitchFamily="18" charset="-78"/>
              </a:rPr>
              <a:t>الوصية، </a:t>
            </a:r>
            <a:r>
              <a:rPr lang="ar-SA" sz="2400" dirty="0" smtClean="0">
                <a:latin typeface="Simplified Arabic" pitchFamily="18" charset="-78"/>
                <a:cs typeface="Simplified Arabic" pitchFamily="18" charset="-78"/>
              </a:rPr>
              <a:t>بتعيين </a:t>
            </a:r>
            <a:r>
              <a:rPr lang="ar-SA" sz="2400" dirty="0" err="1" smtClean="0">
                <a:latin typeface="Simplified Arabic" pitchFamily="18" charset="-78"/>
                <a:cs typeface="Simplified Arabic" pitchFamily="18" charset="-78"/>
              </a:rPr>
              <a:t>مندوبيــــات</a:t>
            </a:r>
            <a:r>
              <a:rPr lang="ar-SA" sz="2400" dirty="0" smtClean="0">
                <a:latin typeface="Simplified Arabic" pitchFamily="18" charset="-78"/>
                <a:cs typeface="Simplified Arabic" pitchFamily="18" charset="-78"/>
              </a:rPr>
              <a:t> تنفيذية على مستـــــوى الجماعات الإقليمية المعنية إلى أن تحدد هذه الأخيرة عن طريق </a:t>
            </a:r>
            <a:r>
              <a:rPr lang="ar-SA" sz="2400" dirty="0" err="1" smtClean="0">
                <a:latin typeface="Simplified Arabic" pitchFamily="18" charset="-78"/>
                <a:cs typeface="Simplified Arabic" pitchFamily="18" charset="-78"/>
              </a:rPr>
              <a:t>الإنتخابات</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علـــــى إثر هذه الأحكام أصدرت الحكومة مجموعة من المراسيم التنفيذية تتضمن حل مجالس شعبيــــة </a:t>
            </a:r>
            <a:r>
              <a:rPr lang="ar-SA" sz="2400" dirty="0" smtClean="0">
                <a:latin typeface="Simplified Arabic" pitchFamily="18" charset="-78"/>
                <a:cs typeface="Simplified Arabic" pitchFamily="18" charset="-78"/>
              </a:rPr>
              <a:t>بلدية، </a:t>
            </a:r>
            <a:r>
              <a:rPr lang="ar-SA" sz="2400" dirty="0" smtClean="0">
                <a:latin typeface="Simplified Arabic" pitchFamily="18" charset="-78"/>
                <a:cs typeface="Simplified Arabic" pitchFamily="18" charset="-78"/>
              </a:rPr>
              <a:t>مع تعويضها </a:t>
            </a:r>
            <a:r>
              <a:rPr lang="ar-SA" sz="2400" dirty="0" err="1" smtClean="0">
                <a:latin typeface="Simplified Arabic" pitchFamily="18" charset="-78"/>
                <a:cs typeface="Simplified Arabic" pitchFamily="18" charset="-78"/>
              </a:rPr>
              <a:t>بمندوبيات</a:t>
            </a:r>
            <a:r>
              <a:rPr lang="ar-SA" sz="2400" dirty="0" smtClean="0">
                <a:latin typeface="Simplified Arabic" pitchFamily="18" charset="-78"/>
                <a:cs typeface="Simplified Arabic" pitchFamily="18" charset="-78"/>
              </a:rPr>
              <a:t> تنفيذية بلدية، نظم سيرها المرسوم التنفيذي 92/142 الصــادر في </a:t>
            </a:r>
            <a:r>
              <a:rPr lang="ar-SA" sz="2400" dirty="0" smtClean="0">
                <a:latin typeface="Simplified Arabic" pitchFamily="18" charset="-78"/>
                <a:cs typeface="Simplified Arabic" pitchFamily="18" charset="-78"/>
              </a:rPr>
              <a:t>11/04/1992.</a:t>
            </a: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500042"/>
            <a:ext cx="8429684" cy="6000792"/>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 </a:t>
            </a:r>
            <a:r>
              <a:rPr lang="ar-SA" sz="2400" dirty="0" smtClean="0">
                <a:latin typeface="Simplified Arabic" pitchFamily="18" charset="-78"/>
                <a:cs typeface="Simplified Arabic" pitchFamily="18" charset="-78"/>
              </a:rPr>
              <a:t>تنظيم البلديات في شكل </a:t>
            </a:r>
            <a:r>
              <a:rPr lang="ar-SA" sz="2400" dirty="0" smtClean="0">
                <a:latin typeface="Simplified Arabic" pitchFamily="18" charset="-78"/>
                <a:cs typeface="Simplified Arabic" pitchFamily="18" charset="-78"/>
              </a:rPr>
              <a:t>مندوب</a:t>
            </a:r>
            <a:r>
              <a:rPr lang="ar-DZ" sz="2400" dirty="0" smtClean="0">
                <a:latin typeface="Simplified Arabic" pitchFamily="18" charset="-78"/>
                <a:cs typeface="Simplified Arabic" pitchFamily="18" charset="-78"/>
              </a:rPr>
              <a:t>ي</a:t>
            </a:r>
            <a:r>
              <a:rPr lang="ar-SA" sz="2400" dirty="0" err="1" smtClean="0">
                <a:latin typeface="Simplified Arabic" pitchFamily="18" charset="-78"/>
                <a:cs typeface="Simplified Arabic" pitchFamily="18" charset="-78"/>
              </a:rPr>
              <a:t>ات</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تنفيذية بلدية إجراء </a:t>
            </a:r>
            <a:r>
              <a:rPr lang="ar-SA" sz="2400" dirty="0" smtClean="0">
                <a:latin typeface="Simplified Arabic" pitchFamily="18" charset="-78"/>
                <a:cs typeface="Simplified Arabic" pitchFamily="18" charset="-78"/>
              </a:rPr>
              <a:t>استثنائي </a:t>
            </a:r>
            <a:r>
              <a:rPr lang="ar-SA" sz="2400" dirty="0" smtClean="0">
                <a:latin typeface="Simplified Arabic" pitchFamily="18" charset="-78"/>
                <a:cs typeface="Simplified Arabic" pitchFamily="18" charset="-78"/>
              </a:rPr>
              <a:t>أضر بالبلديــــة أكثر مما نفعها</a:t>
            </a:r>
            <a:r>
              <a:rPr lang="ar-SA" sz="2400" dirty="0" smtClean="0">
                <a:latin typeface="Simplified Arabic" pitchFamily="18" charset="-78"/>
                <a:cs typeface="Simplified Arabic" pitchFamily="18" charset="-78"/>
              </a:rPr>
              <a:t>،</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ونظرا </a:t>
            </a:r>
            <a:r>
              <a:rPr lang="ar-SA" sz="2400" dirty="0" smtClean="0">
                <a:latin typeface="Simplified Arabic" pitchFamily="18" charset="-78"/>
                <a:cs typeface="Simplified Arabic" pitchFamily="18" charset="-78"/>
              </a:rPr>
              <a:t>إلى طول المدة المطبق فيها هذا </a:t>
            </a:r>
            <a:r>
              <a:rPr lang="ar-SA" sz="2400" dirty="0" smtClean="0">
                <a:latin typeface="Simplified Arabic" pitchFamily="18" charset="-78"/>
                <a:cs typeface="Simplified Arabic" pitchFamily="18" charset="-78"/>
              </a:rPr>
              <a:t>النظام، والـتي </a:t>
            </a:r>
            <a:r>
              <a:rPr lang="ar-SA" sz="2400" dirty="0" smtClean="0">
                <a:latin typeface="Simplified Arabic" pitchFamily="18" charset="-78"/>
                <a:cs typeface="Simplified Arabic" pitchFamily="18" charset="-78"/>
              </a:rPr>
              <a:t>دامت ما بين سنتين إلى 05 سنوات،ناهيك عن سلسلة التجديد التي أصابت أعضاء </a:t>
            </a:r>
            <a:r>
              <a:rPr lang="ar-SA" sz="2400" dirty="0" err="1" smtClean="0">
                <a:latin typeface="Simplified Arabic" pitchFamily="18" charset="-78"/>
                <a:cs typeface="Simplified Arabic" pitchFamily="18" charset="-78"/>
              </a:rPr>
              <a:t>هاته</a:t>
            </a:r>
            <a:r>
              <a:rPr lang="ar-SA" sz="2400" dirty="0" smtClean="0">
                <a:latin typeface="Simplified Arabic" pitchFamily="18" charset="-78"/>
                <a:cs typeface="Simplified Arabic" pitchFamily="18" charset="-78"/>
              </a:rPr>
              <a:t> </a:t>
            </a:r>
            <a:r>
              <a:rPr lang="ar-SA" sz="2400" dirty="0" err="1" smtClean="0">
                <a:latin typeface="Simplified Arabic" pitchFamily="18" charset="-78"/>
                <a:cs typeface="Simplified Arabic" pitchFamily="18" charset="-78"/>
              </a:rPr>
              <a:t>المندوبيات</a:t>
            </a:r>
            <a:r>
              <a:rPr lang="ar-SA" sz="2400" dirty="0" smtClean="0">
                <a:latin typeface="Simplified Arabic" pitchFamily="18" charset="-78"/>
                <a:cs typeface="Simplified Arabic" pitchFamily="18" charset="-78"/>
              </a:rPr>
              <a:t> مما أثر على عدم جدية البلديات في النهوض بالتنمية </a:t>
            </a:r>
            <a:r>
              <a:rPr lang="ar-SA" sz="2400" dirty="0" smtClean="0">
                <a:latin typeface="Simplified Arabic" pitchFamily="18" charset="-78"/>
                <a:cs typeface="Simplified Arabic" pitchFamily="18" charset="-78"/>
              </a:rPr>
              <a:t>المحلية. وبغض </a:t>
            </a:r>
            <a:r>
              <a:rPr lang="ar-SA" sz="2400" dirty="0" smtClean="0">
                <a:latin typeface="Simplified Arabic" pitchFamily="18" charset="-78"/>
                <a:cs typeface="Simplified Arabic" pitchFamily="18" charset="-78"/>
              </a:rPr>
              <a:t>النظر عن الأسباب الــتي أطالت في عمر هذا النظام </a:t>
            </a:r>
            <a:r>
              <a:rPr lang="ar-SA" sz="2400" dirty="0" err="1" smtClean="0">
                <a:latin typeface="Simplified Arabic" pitchFamily="18" charset="-78"/>
                <a:cs typeface="Simplified Arabic" pitchFamily="18" charset="-78"/>
              </a:rPr>
              <a:t>الإستثنائي</a:t>
            </a:r>
            <a:r>
              <a:rPr lang="ar-SA" sz="2400" dirty="0" smtClean="0">
                <a:latin typeface="Simplified Arabic" pitchFamily="18" charset="-78"/>
                <a:cs typeface="Simplified Arabic" pitchFamily="18" charset="-78"/>
              </a:rPr>
              <a:t>، تداركــت </a:t>
            </a:r>
            <a:r>
              <a:rPr lang="ar-SA" sz="2400" dirty="0" smtClean="0">
                <a:latin typeface="Simplified Arabic" pitchFamily="18" charset="-78"/>
                <a:cs typeface="Simplified Arabic" pitchFamily="18" charset="-78"/>
              </a:rPr>
              <a:t>السلطة الأمر </a:t>
            </a:r>
            <a:r>
              <a:rPr lang="ar-SA" sz="2400" dirty="0" smtClean="0">
                <a:latin typeface="Simplified Arabic" pitchFamily="18" charset="-78"/>
                <a:cs typeface="Simplified Arabic" pitchFamily="18" charset="-78"/>
              </a:rPr>
              <a:t>ورأت </a:t>
            </a:r>
            <a:r>
              <a:rPr lang="ar-SA" sz="2400" dirty="0" smtClean="0">
                <a:latin typeface="Simplified Arabic" pitchFamily="18" charset="-78"/>
                <a:cs typeface="Simplified Arabic" pitchFamily="18" charset="-78"/>
              </a:rPr>
              <a:t>ضرورة إعادة إنشاء مؤسسات دستورية بالمعنى </a:t>
            </a:r>
            <a:r>
              <a:rPr lang="ar-SA" sz="2400" dirty="0" smtClean="0">
                <a:latin typeface="Simplified Arabic" pitchFamily="18" charset="-78"/>
                <a:cs typeface="Simplified Arabic" pitchFamily="18" charset="-78"/>
              </a:rPr>
              <a:t>الصحيح، </a:t>
            </a:r>
            <a:r>
              <a:rPr lang="ar-SA" sz="2400" dirty="0" err="1" smtClean="0">
                <a:latin typeface="Simplified Arabic" pitchFamily="18" charset="-78"/>
                <a:cs typeface="Simplified Arabic" pitchFamily="18" charset="-78"/>
              </a:rPr>
              <a:t>فاعلنت</a:t>
            </a:r>
            <a:r>
              <a:rPr lang="ar-SA" sz="2400" dirty="0" smtClean="0">
                <a:latin typeface="Simplified Arabic" pitchFamily="18" charset="-78"/>
                <a:cs typeface="Simplified Arabic" pitchFamily="18" charset="-78"/>
              </a:rPr>
              <a:t> عن تنظيم </a:t>
            </a:r>
            <a:r>
              <a:rPr lang="ar-SA" sz="2400" dirty="0" err="1" smtClean="0">
                <a:latin typeface="Simplified Arabic" pitchFamily="18" charset="-78"/>
                <a:cs typeface="Simplified Arabic" pitchFamily="18" charset="-78"/>
              </a:rPr>
              <a:t>إنتخابات</a:t>
            </a:r>
            <a:r>
              <a:rPr lang="ar-SA" sz="2400" dirty="0" smtClean="0">
                <a:latin typeface="Simplified Arabic" pitchFamily="18" charset="-78"/>
                <a:cs typeface="Simplified Arabic" pitchFamily="18" charset="-78"/>
              </a:rPr>
              <a:t> محلية في 23 أكتوبـر 1997 بأسلوب </a:t>
            </a:r>
            <a:r>
              <a:rPr lang="ar-SA" sz="2400" dirty="0" smtClean="0">
                <a:latin typeface="Simplified Arabic" pitchFamily="18" charset="-78"/>
                <a:cs typeface="Simplified Arabic" pitchFamily="18" charset="-78"/>
              </a:rPr>
              <a:t>ونمط انتخابي </a:t>
            </a:r>
            <a:r>
              <a:rPr lang="ar-SA" sz="2400" dirty="0" smtClean="0">
                <a:latin typeface="Simplified Arabic" pitchFamily="18" charset="-78"/>
                <a:cs typeface="Simplified Arabic" pitchFamily="18" charset="-78"/>
              </a:rPr>
              <a:t>جديد تضمنه الأمر 97/07 المؤرخ في 06/03/1997 المتعلق </a:t>
            </a:r>
            <a:r>
              <a:rPr lang="ar-SA" sz="2400" dirty="0" smtClean="0">
                <a:latin typeface="Simplified Arabic" pitchFamily="18" charset="-78"/>
                <a:cs typeface="Simplified Arabic" pitchFamily="18" charset="-78"/>
              </a:rPr>
              <a:t>بالانتخابات.</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غير </a:t>
            </a:r>
            <a:r>
              <a:rPr lang="ar-SA" sz="2400" dirty="0" smtClean="0">
                <a:latin typeface="Simplified Arabic" pitchFamily="18" charset="-78"/>
                <a:cs typeface="Simplified Arabic" pitchFamily="18" charset="-78"/>
              </a:rPr>
              <a:t>أن الظروف التي صدر فيها </a:t>
            </a:r>
            <a:r>
              <a:rPr lang="ar-SA" sz="2400" dirty="0" err="1" smtClean="0">
                <a:latin typeface="Simplified Arabic" pitchFamily="18" charset="-78"/>
                <a:cs typeface="Simplified Arabic" pitchFamily="18" charset="-78"/>
              </a:rPr>
              <a:t>ه</a:t>
            </a:r>
            <a:r>
              <a:rPr lang="ar-DZ" sz="2400" dirty="0" smtClean="0">
                <a:latin typeface="Simplified Arabic" pitchFamily="18" charset="-78"/>
                <a:cs typeface="Simplified Arabic" pitchFamily="18" charset="-78"/>
              </a:rPr>
              <a:t>ذ</a:t>
            </a:r>
            <a:r>
              <a:rPr lang="ar-SA" sz="2400" dirty="0" smtClean="0">
                <a:latin typeface="Simplified Arabic" pitchFamily="18" charset="-78"/>
                <a:cs typeface="Simplified Arabic" pitchFamily="18" charset="-78"/>
              </a:rPr>
              <a:t>ا </a:t>
            </a:r>
            <a:r>
              <a:rPr lang="ar-SA" sz="2400" dirty="0" smtClean="0">
                <a:latin typeface="Simplified Arabic" pitchFamily="18" charset="-78"/>
                <a:cs typeface="Simplified Arabic" pitchFamily="18" charset="-78"/>
              </a:rPr>
              <a:t>القانون </a:t>
            </a:r>
            <a:r>
              <a:rPr lang="ar-SA" sz="2400" dirty="0" smtClean="0">
                <a:latin typeface="Simplified Arabic" pitchFamily="18" charset="-78"/>
                <a:cs typeface="Simplified Arabic" pitchFamily="18" charset="-78"/>
              </a:rPr>
              <a:t>والفترة </a:t>
            </a:r>
            <a:r>
              <a:rPr lang="ar-SA" sz="2400" dirty="0" smtClean="0">
                <a:latin typeface="Simplified Arabic" pitchFamily="18" charset="-78"/>
                <a:cs typeface="Simplified Arabic" pitchFamily="18" charset="-78"/>
              </a:rPr>
              <a:t>التي طبق فيها </a:t>
            </a:r>
            <a:r>
              <a:rPr lang="ar-SA" sz="2400" dirty="0" smtClean="0">
                <a:latin typeface="Simplified Arabic" pitchFamily="18" charset="-78"/>
                <a:cs typeface="Simplified Arabic" pitchFamily="18" charset="-78"/>
              </a:rPr>
              <a:t>والتي </a:t>
            </a:r>
            <a:r>
              <a:rPr lang="ar-SA" sz="2400" dirty="0" smtClean="0">
                <a:latin typeface="Simplified Arabic" pitchFamily="18" charset="-78"/>
                <a:cs typeface="Simplified Arabic" pitchFamily="18" charset="-78"/>
              </a:rPr>
              <a:t>دامت قرابة عشريتين كاملتين كشفت عن بغض النقائص في الجانب </a:t>
            </a:r>
            <a:r>
              <a:rPr lang="ar-SA" sz="2400" dirty="0" smtClean="0">
                <a:latin typeface="Simplified Arabic" pitchFamily="18" charset="-78"/>
                <a:cs typeface="Simplified Arabic" pitchFamily="18" charset="-78"/>
              </a:rPr>
              <a:t>التسيير </a:t>
            </a:r>
            <a:r>
              <a:rPr lang="ar-SA" sz="2400" dirty="0" smtClean="0">
                <a:latin typeface="Simplified Arabic" pitchFamily="18" charset="-78"/>
                <a:cs typeface="Simplified Arabic" pitchFamily="18" charset="-78"/>
              </a:rPr>
              <a:t>لاسيما فيما يخص علاقة الهيئات </a:t>
            </a:r>
            <a:r>
              <a:rPr lang="ar-SA" sz="2400" dirty="0" smtClean="0">
                <a:latin typeface="Simplified Arabic" pitchFamily="18" charset="-78"/>
                <a:cs typeface="Simplified Arabic" pitchFamily="18" charset="-78"/>
              </a:rPr>
              <a:t>الإدارية </a:t>
            </a:r>
            <a:r>
              <a:rPr lang="ar-SA" sz="2400" dirty="0" err="1" smtClean="0">
                <a:latin typeface="Simplified Arabic" pitchFamily="18" charset="-78"/>
                <a:cs typeface="Simplified Arabic" pitchFamily="18" charset="-78"/>
              </a:rPr>
              <a:t>اللاتركيزية</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كالوالي </a:t>
            </a:r>
            <a:r>
              <a:rPr lang="ar-SA" sz="2400" dirty="0" smtClean="0">
                <a:latin typeface="Simplified Arabic" pitchFamily="18" charset="-78"/>
                <a:cs typeface="Simplified Arabic" pitchFamily="18" charset="-78"/>
              </a:rPr>
              <a:t>ورئيس </a:t>
            </a:r>
            <a:r>
              <a:rPr lang="ar-SA" sz="2400" dirty="0" smtClean="0">
                <a:latin typeface="Simplified Arabic" pitchFamily="18" charset="-78"/>
                <a:cs typeface="Simplified Arabic" pitchFamily="18" charset="-78"/>
              </a:rPr>
              <a:t>الدائرة بالمجلس الشعبي البلدي المنتخب ،الأمر </a:t>
            </a:r>
            <a:r>
              <a:rPr lang="ar-SA" sz="2400" dirty="0" err="1" smtClean="0">
                <a:latin typeface="Simplified Arabic" pitchFamily="18" charset="-78"/>
                <a:cs typeface="Simplified Arabic" pitchFamily="18" charset="-78"/>
              </a:rPr>
              <a:t>الدي</a:t>
            </a:r>
            <a:r>
              <a:rPr lang="ar-SA" sz="2400" dirty="0" smtClean="0">
                <a:latin typeface="Simplified Arabic" pitchFamily="18" charset="-78"/>
                <a:cs typeface="Simplified Arabic" pitchFamily="18" charset="-78"/>
              </a:rPr>
              <a:t> حتم على السلطة الحاكمة ضرورة التفكير في نظام قانوني جديد يعطي ديناميكية جديدة للبلدية </a:t>
            </a:r>
            <a:r>
              <a:rPr lang="ar-SA" sz="2400" dirty="0" smtClean="0">
                <a:latin typeface="Simplified Arabic" pitchFamily="18" charset="-78"/>
                <a:cs typeface="Simplified Arabic" pitchFamily="18" charset="-78"/>
              </a:rPr>
              <a:t>ودورها </a:t>
            </a:r>
            <a:r>
              <a:rPr lang="ar-SA" sz="2400" dirty="0" smtClean="0">
                <a:latin typeface="Simplified Arabic" pitchFamily="18" charset="-78"/>
                <a:cs typeface="Simplified Arabic" pitchFamily="18" charset="-78"/>
              </a:rPr>
              <a:t>في السياسات التنموية </a:t>
            </a:r>
            <a:r>
              <a:rPr lang="ar-SA" sz="2400" dirty="0" smtClean="0">
                <a:latin typeface="Simplified Arabic" pitchFamily="18" charset="-78"/>
                <a:cs typeface="Simplified Arabic" pitchFamily="18" charset="-78"/>
              </a:rPr>
              <a:t>المحلية، </a:t>
            </a:r>
            <a:r>
              <a:rPr lang="ar-SA" sz="2400" dirty="0" smtClean="0">
                <a:latin typeface="Simplified Arabic" pitchFamily="18" charset="-78"/>
                <a:cs typeface="Simplified Arabic" pitchFamily="18" charset="-78"/>
              </a:rPr>
              <a:t>وقد تجسد فعلا في صدور القانون رقم 11/10 المؤرخ </a:t>
            </a:r>
            <a:r>
              <a:rPr lang="ar-SA" sz="2400" dirty="0" smtClean="0">
                <a:latin typeface="Simplified Arabic" pitchFamily="18" charset="-78"/>
                <a:cs typeface="Simplified Arabic" pitchFamily="18" charset="-78"/>
              </a:rPr>
              <a:t>في22/06/2011</a:t>
            </a:r>
            <a:r>
              <a:rPr lang="ar-DZ"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15040"/>
          </a:xfrm>
        </p:spPr>
        <p:style>
          <a:lnRef idx="1">
            <a:schemeClr val="accent5"/>
          </a:lnRef>
          <a:fillRef idx="2">
            <a:schemeClr val="accent5"/>
          </a:fillRef>
          <a:effectRef idx="1">
            <a:schemeClr val="accent5"/>
          </a:effectRef>
          <a:fontRef idx="minor">
            <a:schemeClr val="dk1"/>
          </a:fontRef>
        </p:style>
        <p:txBody>
          <a:bodyPr>
            <a:noAutofit/>
          </a:bodyPr>
          <a:lstStyle/>
          <a:p>
            <a:pPr algn="just" rtl="1"/>
            <a:r>
              <a:rPr lang="ar-SA" sz="2400" dirty="0">
                <a:latin typeface="Simplified Arabic" pitchFamily="18" charset="-78"/>
                <a:cs typeface="Simplified Arabic" pitchFamily="18" charset="-78"/>
              </a:rPr>
              <a:t>- العجز المالي الذي عانت منه البلديات بعد </a:t>
            </a:r>
            <a:r>
              <a:rPr lang="ar-SA" sz="2400" dirty="0" smtClean="0">
                <a:latin typeface="Simplified Arabic" pitchFamily="18" charset="-78"/>
                <a:cs typeface="Simplified Arabic" pitchFamily="18" charset="-78"/>
              </a:rPr>
              <a:t>الاستقلال، </a:t>
            </a:r>
            <a:r>
              <a:rPr lang="ar-SA" sz="2400" dirty="0">
                <a:latin typeface="Simplified Arabic" pitchFamily="18" charset="-78"/>
                <a:cs typeface="Simplified Arabic" pitchFamily="18" charset="-78"/>
              </a:rPr>
              <a:t>نظرا إلى تناقــص مواردها المالية ، وزيادة نفقاتها بسبب المساعدات الاجتماعية التي كانت تقدمها لفائــــدة المتضررين من ويلات حرب </a:t>
            </a:r>
            <a:r>
              <a:rPr lang="ar-SA" sz="2400" dirty="0" smtClean="0">
                <a:latin typeface="Simplified Arabic" pitchFamily="18" charset="-78"/>
                <a:cs typeface="Simplified Arabic" pitchFamily="18" charset="-78"/>
              </a:rPr>
              <a:t>التحرير. وهو </a:t>
            </a:r>
            <a:r>
              <a:rPr lang="ar-SA" sz="2400" dirty="0">
                <a:latin typeface="Simplified Arabic" pitchFamily="18" charset="-78"/>
                <a:cs typeface="Simplified Arabic" pitchFamily="18" charset="-78"/>
              </a:rPr>
              <a:t>ما انعكس بصفة سلبية على وتيرة التنميـة الاقتصادية المحـليـة .</a:t>
            </a:r>
            <a:endParaRPr lang="fr-FR" sz="2400" dirty="0">
              <a:latin typeface="Simplified Arabic" pitchFamily="18" charset="-78"/>
              <a:cs typeface="Simplified Arabic" pitchFamily="18" charset="-78"/>
            </a:endParaRPr>
          </a:p>
          <a:p>
            <a:pPr algn="just" rtl="1"/>
            <a:r>
              <a:rPr lang="ar-SA" sz="2400" dirty="0">
                <a:latin typeface="Simplified Arabic" pitchFamily="18" charset="-78"/>
                <a:cs typeface="Simplified Arabic" pitchFamily="18" charset="-78"/>
              </a:rPr>
              <a:t>أمام هذه الوضعية </a:t>
            </a:r>
            <a:r>
              <a:rPr lang="ar-SA" sz="2400" dirty="0" smtClean="0">
                <a:latin typeface="Simplified Arabic" pitchFamily="18" charset="-78"/>
                <a:cs typeface="Simplified Arabic" pitchFamily="18" charset="-78"/>
              </a:rPr>
              <a:t>الصعبة، </a:t>
            </a:r>
            <a:r>
              <a:rPr lang="ar-SA" sz="2400" dirty="0">
                <a:latin typeface="Simplified Arabic" pitchFamily="18" charset="-78"/>
                <a:cs typeface="Simplified Arabic" pitchFamily="18" charset="-78"/>
              </a:rPr>
              <a:t>عملت القيادة الجزائرية </a:t>
            </a:r>
            <a:r>
              <a:rPr lang="ar-SA" sz="2400" dirty="0" smtClean="0">
                <a:latin typeface="Simplified Arabic" pitchFamily="18" charset="-78"/>
                <a:cs typeface="Simplified Arabic" pitchFamily="18" charset="-78"/>
              </a:rPr>
              <a:t>آنذاك، </a:t>
            </a:r>
            <a:r>
              <a:rPr lang="ar-SA" sz="2400" dirty="0">
                <a:latin typeface="Simplified Arabic" pitchFamily="18" charset="-78"/>
                <a:cs typeface="Simplified Arabic" pitchFamily="18" charset="-78"/>
              </a:rPr>
              <a:t>إلى المبادرة ببعـــــــض الإصلاحات </a:t>
            </a:r>
            <a:r>
              <a:rPr lang="ar-SA" sz="2400" dirty="0" smtClean="0">
                <a:latin typeface="Simplified Arabic" pitchFamily="18" charset="-78"/>
                <a:cs typeface="Simplified Arabic" pitchFamily="18" charset="-78"/>
              </a:rPr>
              <a:t>الجزئية، </a:t>
            </a:r>
            <a:r>
              <a:rPr lang="ar-SA" sz="2400" dirty="0">
                <a:latin typeface="Simplified Arabic" pitchFamily="18" charset="-78"/>
                <a:cs typeface="Simplified Arabic" pitchFamily="18" charset="-78"/>
              </a:rPr>
              <a:t>تسمـــح لها تجنب الفراغ المؤسساتي الذي طبع البلدية </a:t>
            </a:r>
            <a:r>
              <a:rPr lang="ar-SA"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الولايـة </a:t>
            </a:r>
            <a:r>
              <a:rPr lang="ar-SA" sz="2400" dirty="0">
                <a:latin typeface="Simplified Arabic" pitchFamily="18" charset="-78"/>
                <a:cs typeface="Simplified Arabic" pitchFamily="18" charset="-78"/>
              </a:rPr>
              <a:t>. في هذا الصدد اتخذت بعض التدابير التحسينية سواء على مستوى المحافظة أو </a:t>
            </a:r>
            <a:r>
              <a:rPr lang="ar-SA" sz="2400" dirty="0" smtClean="0">
                <a:latin typeface="Simplified Arabic" pitchFamily="18" charset="-78"/>
                <a:cs typeface="Simplified Arabic" pitchFamily="18" charset="-78"/>
              </a:rPr>
              <a:t>البلدية، </a:t>
            </a:r>
            <a:r>
              <a:rPr lang="ar-SA" sz="2400" dirty="0">
                <a:latin typeface="Simplified Arabic" pitchFamily="18" charset="-78"/>
                <a:cs typeface="Simplified Arabic" pitchFamily="18" charset="-78"/>
              </a:rPr>
              <a:t>كانـــت أهمها: الإبقاء على التنظيم الإداري المحلي الذي كان ساريا في عهد الاستعمار الفرنسي ، بموجب القانون 62/157 الصادر في 31/12/1962 المتضمن تمديد سريان التشريـع في مجال الإدارة المحلية والمعمول </a:t>
            </a:r>
            <a:r>
              <a:rPr lang="ar-SA" sz="2400" dirty="0" err="1">
                <a:latin typeface="Simplified Arabic" pitchFamily="18" charset="-78"/>
                <a:cs typeface="Simplified Arabic" pitchFamily="18" charset="-78"/>
              </a:rPr>
              <a:t>به</a:t>
            </a:r>
            <a:r>
              <a:rPr lang="ar-SA" sz="2400" dirty="0">
                <a:latin typeface="Simplified Arabic" pitchFamily="18" charset="-78"/>
                <a:cs typeface="Simplified Arabic" pitchFamily="18" charset="-78"/>
              </a:rPr>
              <a:t> في 31/12/1962 إلى أجل غير محدود ، كما تم إنشـاء لجان التدخلات الاقتصادية </a:t>
            </a:r>
            <a:r>
              <a:rPr lang="ar-SA" sz="2400" dirty="0" err="1">
                <a:latin typeface="Simplified Arabic" pitchFamily="18" charset="-78"/>
                <a:cs typeface="Simplified Arabic" pitchFamily="18" charset="-78"/>
              </a:rPr>
              <a:t>و</a:t>
            </a:r>
            <a:r>
              <a:rPr lang="ar-SA" sz="2400" dirty="0">
                <a:latin typeface="Simplified Arabic" pitchFamily="18" charset="-78"/>
                <a:cs typeface="Simplified Arabic" pitchFamily="18" charset="-78"/>
              </a:rPr>
              <a:t> الاجتماعية ، طبقا للأمر 62/16 الصــــادر في 09 أوت 1962 حددت مهمتها في مناقشة مقترحات البرامج التنموية الهادفة إلى تسيير المرافق العامة المحلية . </a:t>
            </a:r>
            <a:endParaRPr lang="fr-FR" sz="2400" dirty="0">
              <a:latin typeface="Simplified Arabic" pitchFamily="18" charset="-78"/>
              <a:cs typeface="Simplified Arabic" pitchFamily="18" charset="-78"/>
            </a:endParaRPr>
          </a:p>
          <a:p>
            <a:pPr algn="just"/>
            <a:endParaRPr lang="fr-FR" sz="2400" dirty="0">
              <a:latin typeface="Simplified Arabic" pitchFamily="18" charset="-78"/>
              <a:cs typeface="Simplified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إلا </a:t>
            </a:r>
            <a:r>
              <a:rPr lang="ar-SA" sz="2400" dirty="0" smtClean="0">
                <a:latin typeface="Simplified Arabic" pitchFamily="18" charset="-78"/>
                <a:cs typeface="Simplified Arabic" pitchFamily="18" charset="-78"/>
              </a:rPr>
              <a:t>أن مـا يلاحظ على هذه اللجـــان أن وجودها ميدانيا كان نادرا. و لتسليط الضوء أكثر على دور التنظيـــم الإداري المحلي في عملية التنمية المحلية سنتناول دور كل من البلدية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الولاية في هذا المجال. ثم جاءت الفترة الثانية التي دامـــت من 1967 إلى 1981، تميزت بوضع لأول مرة في تاريخ الجزائر المستقلة ، تنظيم قانوني جديـــد يحكم البلدية ، وهذا ما سوف نوضحه في العناصر الآتية:</a:t>
            </a:r>
            <a:endParaRPr lang="ar-DZ" sz="2400" dirty="0" smtClean="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أ- </a:t>
            </a:r>
            <a:r>
              <a:rPr lang="ar-SA" sz="2400" u="sng" dirty="0">
                <a:latin typeface="Simplified Arabic" pitchFamily="18" charset="-78"/>
                <a:cs typeface="Simplified Arabic" pitchFamily="18" charset="-78"/>
              </a:rPr>
              <a:t>الفترة 1962 - 1967</a:t>
            </a:r>
            <a:r>
              <a:rPr lang="ar-SA" sz="2400" dirty="0">
                <a:latin typeface="Simplified Arabic" pitchFamily="18" charset="-78"/>
                <a:cs typeface="Simplified Arabic" pitchFamily="18" charset="-78"/>
              </a:rPr>
              <a:t> : </a:t>
            </a:r>
            <a:endParaRPr lang="fr-FR" sz="2400" dirty="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لقــــد </a:t>
            </a:r>
            <a:r>
              <a:rPr lang="ar-SA" sz="2400" dirty="0">
                <a:latin typeface="Simplified Arabic" pitchFamily="18" charset="-78"/>
                <a:cs typeface="Simplified Arabic" pitchFamily="18" charset="-78"/>
              </a:rPr>
              <a:t>عانــــت البلديـــــــة كتنظيم إقليمي إبان السنوات الأولى </a:t>
            </a:r>
            <a:r>
              <a:rPr lang="ar-SA" sz="2400" dirty="0" smtClean="0">
                <a:latin typeface="Simplified Arabic" pitchFamily="18" charset="-78"/>
                <a:cs typeface="Simplified Arabic" pitchFamily="18" charset="-78"/>
              </a:rPr>
              <a:t>للاستقلال، </a:t>
            </a:r>
            <a:r>
              <a:rPr lang="ar-SA" sz="2400" dirty="0">
                <a:latin typeface="Simplified Arabic" pitchFamily="18" charset="-78"/>
                <a:cs typeface="Simplified Arabic" pitchFamily="18" charset="-78"/>
              </a:rPr>
              <a:t>أزمة </a:t>
            </a:r>
            <a:r>
              <a:rPr lang="ar-SA" sz="2400" dirty="0" smtClean="0">
                <a:latin typeface="Simplified Arabic" pitchFamily="18" charset="-78"/>
                <a:cs typeface="Simplified Arabic" pitchFamily="18" charset="-78"/>
              </a:rPr>
              <a:t>حـــادة، </a:t>
            </a:r>
            <a:r>
              <a:rPr lang="ar-SA" sz="2400" dirty="0">
                <a:latin typeface="Simplified Arabic" pitchFamily="18" charset="-78"/>
                <a:cs typeface="Simplified Arabic" pitchFamily="18" charset="-78"/>
              </a:rPr>
              <a:t>ترجع إلى المغادرة الجماعية </a:t>
            </a:r>
            <a:r>
              <a:rPr lang="ar-SA" sz="2400" dirty="0" err="1">
                <a:latin typeface="Simplified Arabic" pitchFamily="18" charset="-78"/>
                <a:cs typeface="Simplified Arabic" pitchFamily="18" charset="-78"/>
              </a:rPr>
              <a:t>للمسؤولين</a:t>
            </a:r>
            <a:r>
              <a:rPr lang="ar-SA" sz="2400" dirty="0">
                <a:latin typeface="Simplified Arabic" pitchFamily="18" charset="-78"/>
                <a:cs typeface="Simplified Arabic" pitchFamily="18" charset="-78"/>
              </a:rPr>
              <a:t> الأوربيين الذين كانوا مسيرين </a:t>
            </a:r>
            <a:r>
              <a:rPr lang="ar-SA" sz="2400" dirty="0" smtClean="0">
                <a:latin typeface="Simplified Arabic" pitchFamily="18" charset="-78"/>
                <a:cs typeface="Simplified Arabic" pitchFamily="18" charset="-78"/>
              </a:rPr>
              <a:t>لها، </a:t>
            </a:r>
            <a:r>
              <a:rPr lang="ar-SA" sz="2400" dirty="0">
                <a:latin typeface="Simplified Arabic" pitchFamily="18" charset="-78"/>
                <a:cs typeface="Simplified Arabic" pitchFamily="18" charset="-78"/>
              </a:rPr>
              <a:t>الظرف الذي وضع السلطة الحاكمة بين موقفين أحلاهما مر </a:t>
            </a:r>
            <a:r>
              <a:rPr lang="ar-SA" sz="2400" dirty="0" smtClean="0">
                <a:latin typeface="Simplified Arabic" pitchFamily="18" charset="-78"/>
                <a:cs typeface="Simplified Arabic" pitchFamily="18" charset="-78"/>
              </a:rPr>
              <a:t>وهما: </a:t>
            </a:r>
            <a:r>
              <a:rPr lang="ar-SA" sz="2400" dirty="0">
                <a:latin typeface="Simplified Arabic" pitchFamily="18" charset="-78"/>
                <a:cs typeface="Simplified Arabic" pitchFamily="18" charset="-78"/>
              </a:rPr>
              <a:t>إما زوال البلديات كمبدأ من المبادئ العامــــــة للتنظيــــــم الإداري المحلي </a:t>
            </a:r>
            <a:r>
              <a:rPr lang="ar-SA" sz="2400" dirty="0" smtClean="0">
                <a:latin typeface="Simplified Arabic" pitchFamily="18" charset="-78"/>
                <a:cs typeface="Simplified Arabic" pitchFamily="18" charset="-78"/>
              </a:rPr>
              <a:t>بالجزائر، والذي </a:t>
            </a:r>
            <a:r>
              <a:rPr lang="ar-SA" sz="2400" dirty="0">
                <a:latin typeface="Simplified Arabic" pitchFamily="18" charset="-78"/>
                <a:cs typeface="Simplified Arabic" pitchFamily="18" charset="-78"/>
              </a:rPr>
              <a:t>تكون نتائجه سلبية في حالة </a:t>
            </a:r>
            <a:r>
              <a:rPr lang="ar-SA" sz="2400" dirty="0" smtClean="0">
                <a:latin typeface="Simplified Arabic" pitchFamily="18" charset="-78"/>
                <a:cs typeface="Simplified Arabic" pitchFamily="18" charset="-78"/>
              </a:rPr>
              <a:t>تطبيقـه؛ وإما </a:t>
            </a:r>
            <a:r>
              <a:rPr lang="ar-SA" sz="2400" dirty="0">
                <a:latin typeface="Simplified Arabic" pitchFamily="18" charset="-78"/>
                <a:cs typeface="Simplified Arabic" pitchFamily="18" charset="-78"/>
              </a:rPr>
              <a:t>حل تلك البلديــــــات كإجــــــراء إداري أولي ، يعقبــــــه تنظيم انتخابات </a:t>
            </a:r>
            <a:r>
              <a:rPr lang="ar-SA" sz="2400" dirty="0" smtClean="0">
                <a:latin typeface="Simplified Arabic" pitchFamily="18" charset="-78"/>
                <a:cs typeface="Simplified Arabic" pitchFamily="18" charset="-78"/>
              </a:rPr>
              <a:t>بلدية، وهو </a:t>
            </a:r>
            <a:r>
              <a:rPr lang="ar-SA" sz="2400" dirty="0">
                <a:latin typeface="Simplified Arabic" pitchFamily="18" charset="-78"/>
                <a:cs typeface="Simplified Arabic" pitchFamily="18" charset="-78"/>
              </a:rPr>
              <a:t>إجراء كانت عواقبه مجهولة بالنظر إلى الظروف التي كانت تمر بها البلاد. </a:t>
            </a:r>
            <a:endParaRPr lang="fr-FR" sz="2400" dirty="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لذا، ومن </a:t>
            </a:r>
            <a:r>
              <a:rPr lang="ar-SA" sz="2400" dirty="0">
                <a:latin typeface="Simplified Arabic" pitchFamily="18" charset="-78"/>
                <a:cs typeface="Simplified Arabic" pitchFamily="18" charset="-78"/>
              </a:rPr>
              <a:t>باب الحكمـــة </a:t>
            </a:r>
            <a:r>
              <a:rPr lang="ar-SA" sz="2400" dirty="0" smtClean="0">
                <a:latin typeface="Simplified Arabic" pitchFamily="18" charset="-78"/>
                <a:cs typeface="Simplified Arabic" pitchFamily="18" charset="-78"/>
              </a:rPr>
              <a:t>والأهمية </a:t>
            </a:r>
            <a:r>
              <a:rPr lang="ar-SA" sz="2400" dirty="0">
                <a:latin typeface="Simplified Arabic" pitchFamily="18" charset="-78"/>
                <a:cs typeface="Simplified Arabic" pitchFamily="18" charset="-78"/>
              </a:rPr>
              <a:t>التي </a:t>
            </a:r>
            <a:r>
              <a:rPr lang="ar-SA" sz="2400" dirty="0" err="1">
                <a:latin typeface="Simplified Arabic" pitchFamily="18" charset="-78"/>
                <a:cs typeface="Simplified Arabic" pitchFamily="18" charset="-78"/>
              </a:rPr>
              <a:t>تكتسيها</a:t>
            </a:r>
            <a:r>
              <a:rPr lang="ar-SA" sz="2400" dirty="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البلدية، </a:t>
            </a:r>
            <a:r>
              <a:rPr lang="ar-SA" sz="2400" dirty="0">
                <a:latin typeface="Simplified Arabic" pitchFamily="18" charset="-78"/>
                <a:cs typeface="Simplified Arabic" pitchFamily="18" charset="-78"/>
              </a:rPr>
              <a:t>ظهرت عدة محاولات إصلاحية تمثلت في </a:t>
            </a:r>
            <a:r>
              <a:rPr lang="ar-SA" sz="2400" dirty="0" smtClean="0">
                <a:latin typeface="Simplified Arabic" pitchFamily="18" charset="-78"/>
                <a:cs typeface="Simplified Arabic" pitchFamily="18" charset="-78"/>
              </a:rPr>
              <a:t>الآتي: </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a:t>
            </a:r>
            <a:endParaRPr lang="fr-FR" sz="2400" dirty="0">
              <a:latin typeface="Simplified Arabic" pitchFamily="18" charset="-78"/>
              <a:cs typeface="Simplified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SA" sz="2400" dirty="0">
                <a:latin typeface="Simplified Arabic" pitchFamily="18" charset="-78"/>
                <a:cs typeface="Simplified Arabic" pitchFamily="18" charset="-78"/>
              </a:rPr>
              <a:t>1- إعادة تجميـع البلديات بناءا على مرسوم صدر يوم 16 </a:t>
            </a:r>
            <a:r>
              <a:rPr lang="ar-SA" sz="2400" dirty="0" err="1">
                <a:latin typeface="Simplified Arabic" pitchFamily="18" charset="-78"/>
                <a:cs typeface="Simplified Arabic" pitchFamily="18" charset="-78"/>
              </a:rPr>
              <a:t>ماي</a:t>
            </a:r>
            <a:r>
              <a:rPr lang="ar-SA" sz="2400" dirty="0">
                <a:latin typeface="Simplified Arabic" pitchFamily="18" charset="-78"/>
                <a:cs typeface="Simplified Arabic" pitchFamily="18" charset="-78"/>
              </a:rPr>
              <a:t> 1963، تضمن إعادة تنظيم الحدود الإقليميـة </a:t>
            </a:r>
            <a:r>
              <a:rPr lang="ar-SA" sz="2400" dirty="0" smtClean="0">
                <a:latin typeface="Simplified Arabic" pitchFamily="18" charset="-78"/>
                <a:cs typeface="Simplified Arabic" pitchFamily="18" charset="-78"/>
              </a:rPr>
              <a:t>للبلديات، </a:t>
            </a:r>
            <a:r>
              <a:rPr lang="ar-SA" sz="2400" dirty="0">
                <a:latin typeface="Simplified Arabic" pitchFamily="18" charset="-78"/>
                <a:cs typeface="Simplified Arabic" pitchFamily="18" charset="-78"/>
              </a:rPr>
              <a:t>ترتب عنه تقليص في عدد البلديات إلى 676 بلدية بدلا من 1500 بلدية </a:t>
            </a:r>
            <a:r>
              <a:rPr lang="ar-SA" sz="2400" dirty="0" smtClean="0">
                <a:latin typeface="Simplified Arabic" pitchFamily="18" charset="-78"/>
                <a:cs typeface="Simplified Arabic" pitchFamily="18" charset="-78"/>
              </a:rPr>
              <a:t>المحصـاة </a:t>
            </a:r>
            <a:r>
              <a:rPr lang="ar-SA" sz="2400" dirty="0">
                <a:latin typeface="Simplified Arabic" pitchFamily="18" charset="-78"/>
                <a:cs typeface="Simplified Arabic" pitchFamily="18" charset="-78"/>
              </a:rPr>
              <a:t>على المستوى الوطني في عام </a:t>
            </a:r>
            <a:r>
              <a:rPr lang="ar-SA" sz="2400" dirty="0" smtClean="0">
                <a:latin typeface="Simplified Arabic" pitchFamily="18" charset="-78"/>
                <a:cs typeface="Simplified Arabic" pitchFamily="18" charset="-78"/>
              </a:rPr>
              <a:t>1962، وقد </a:t>
            </a:r>
            <a:r>
              <a:rPr lang="ar-SA" sz="2400" dirty="0">
                <a:latin typeface="Simplified Arabic" pitchFamily="18" charset="-78"/>
                <a:cs typeface="Simplified Arabic" pitchFamily="18" charset="-78"/>
              </a:rPr>
              <a:t>كانت تسعى السلطة من وراء هذا التدبير إلى </a:t>
            </a:r>
            <a:r>
              <a:rPr lang="ar-SA" sz="2400" dirty="0" smtClean="0">
                <a:latin typeface="Simplified Arabic" pitchFamily="18" charset="-78"/>
                <a:cs typeface="Simplified Arabic" pitchFamily="18" charset="-78"/>
              </a:rPr>
              <a:t>توسيـع </a:t>
            </a:r>
            <a:r>
              <a:rPr lang="ar-SA" sz="2400" dirty="0">
                <a:latin typeface="Simplified Arabic" pitchFamily="18" charset="-78"/>
                <a:cs typeface="Simplified Arabic" pitchFamily="18" charset="-78"/>
              </a:rPr>
              <a:t>حجم البلديات بدافع التخفيف من نقص الموارد البشرية.</a:t>
            </a:r>
            <a:endParaRPr lang="fr-FR" sz="2400" dirty="0">
              <a:latin typeface="Simplified Arabic" pitchFamily="18" charset="-78"/>
              <a:cs typeface="Simplified Arabic" pitchFamily="18" charset="-78"/>
            </a:endParaRPr>
          </a:p>
          <a:p>
            <a:pPr algn="just" rtl="1">
              <a:buNone/>
            </a:pPr>
            <a:r>
              <a:rPr lang="ar-SA" sz="2400" dirty="0">
                <a:latin typeface="Simplified Arabic" pitchFamily="18" charset="-78"/>
                <a:cs typeface="Simplified Arabic" pitchFamily="18" charset="-78"/>
              </a:rPr>
              <a:t>	2- مساهمة البلدية في النشـــاط الاقتصادي </a:t>
            </a:r>
            <a:r>
              <a:rPr lang="ar-SA" sz="2400" dirty="0" smtClean="0">
                <a:latin typeface="Simplified Arabic" pitchFamily="18" charset="-78"/>
                <a:cs typeface="Simplified Arabic" pitchFamily="18" charset="-78"/>
              </a:rPr>
              <a:t>والاجتماعي </a:t>
            </a:r>
            <a:r>
              <a:rPr lang="ar-SA" sz="2400" dirty="0">
                <a:latin typeface="Simplified Arabic" pitchFamily="18" charset="-78"/>
                <a:cs typeface="Simplified Arabic" pitchFamily="18" charset="-78"/>
              </a:rPr>
              <a:t>من خلال الاعتماد على جهازين يتمثلان في لجنة التدخل الاقتصادي </a:t>
            </a:r>
            <a:r>
              <a:rPr lang="ar-SA" sz="2400" dirty="0" smtClean="0">
                <a:latin typeface="Simplified Arabic" pitchFamily="18" charset="-78"/>
                <a:cs typeface="Simplified Arabic" pitchFamily="18" charset="-78"/>
              </a:rPr>
              <a:t>والاجتماعي، </a:t>
            </a:r>
            <a:r>
              <a:rPr lang="ar-SA" sz="2400" dirty="0">
                <a:latin typeface="Simplified Arabic" pitchFamily="18" charset="-78"/>
                <a:cs typeface="Simplified Arabic" pitchFamily="18" charset="-78"/>
              </a:rPr>
              <a:t>تتكون من ممثلين عـن السكان </a:t>
            </a:r>
            <a:r>
              <a:rPr lang="ar-SA" sz="2400" dirty="0" smtClean="0">
                <a:latin typeface="Simplified Arabic" pitchFamily="18" charset="-78"/>
                <a:cs typeface="Simplified Arabic" pitchFamily="18" charset="-78"/>
              </a:rPr>
              <a:t>وتقنيين </a:t>
            </a:r>
            <a:r>
              <a:rPr lang="ar-SA" sz="2400" dirty="0">
                <a:latin typeface="Simplified Arabic" pitchFamily="18" charset="-78"/>
                <a:cs typeface="Simplified Arabic" pitchFamily="18" charset="-78"/>
              </a:rPr>
              <a:t>لهم خبرة لا بأس بها في شــؤون المرافق العامة </a:t>
            </a:r>
            <a:r>
              <a:rPr lang="ar-SA" sz="2400" dirty="0" smtClean="0">
                <a:latin typeface="Simplified Arabic" pitchFamily="18" charset="-78"/>
                <a:cs typeface="Simplified Arabic" pitchFamily="18" charset="-78"/>
              </a:rPr>
              <a:t>والمشاريع </a:t>
            </a:r>
            <a:r>
              <a:rPr lang="ar-SA" sz="2400" dirty="0" smtClean="0">
                <a:latin typeface="Simplified Arabic" pitchFamily="18" charset="-78"/>
                <a:cs typeface="Simplified Arabic" pitchFamily="18" charset="-78"/>
              </a:rPr>
              <a:t>الخاصة، </a:t>
            </a:r>
            <a:r>
              <a:rPr lang="ar-SA" sz="2400" dirty="0">
                <a:latin typeface="Simplified Arabic" pitchFamily="18" charset="-78"/>
                <a:cs typeface="Simplified Arabic" pitchFamily="18" charset="-78"/>
              </a:rPr>
              <a:t>تنحصر وظيفتها في بعث التنظيم الاقتصادي والاجتماعي على المستوى </a:t>
            </a:r>
            <a:r>
              <a:rPr lang="ar-SA" sz="2400" dirty="0" smtClean="0">
                <a:latin typeface="Simplified Arabic" pitchFamily="18" charset="-78"/>
                <a:cs typeface="Simplified Arabic" pitchFamily="18" charset="-78"/>
              </a:rPr>
              <a:t>البلدي، </a:t>
            </a:r>
            <a:r>
              <a:rPr lang="ar-SA" sz="2400" dirty="0">
                <a:latin typeface="Simplified Arabic" pitchFamily="18" charset="-78"/>
                <a:cs typeface="Simplified Arabic" pitchFamily="18" charset="-78"/>
              </a:rPr>
              <a:t>عن طريق تقديم اقتراحاتها </a:t>
            </a:r>
            <a:r>
              <a:rPr lang="ar-SA" sz="2400" dirty="0" smtClean="0">
                <a:latin typeface="Simplified Arabic" pitchFamily="18" charset="-78"/>
                <a:cs typeface="Simplified Arabic" pitchFamily="18" charset="-78"/>
              </a:rPr>
              <a:t>وآرائها </a:t>
            </a:r>
            <a:r>
              <a:rPr lang="ar-SA" sz="2400" dirty="0">
                <a:latin typeface="Simplified Arabic" pitchFamily="18" charset="-78"/>
                <a:cs typeface="Simplified Arabic" pitchFamily="18" charset="-78"/>
              </a:rPr>
              <a:t>حول مشروع </a:t>
            </a:r>
            <a:r>
              <a:rPr lang="ar-SA" sz="2400" dirty="0" smtClean="0">
                <a:latin typeface="Simplified Arabic" pitchFamily="18" charset="-78"/>
                <a:cs typeface="Simplified Arabic" pitchFamily="18" charset="-78"/>
              </a:rPr>
              <a:t>الميزانية، </a:t>
            </a:r>
            <a:r>
              <a:rPr lang="ar-SA" sz="2400" dirty="0">
                <a:latin typeface="Simplified Arabic" pitchFamily="18" charset="-78"/>
                <a:cs typeface="Simplified Arabic" pitchFamily="18" charset="-78"/>
              </a:rPr>
              <a:t>والمشــاركة في كل عمل أو إبداء أي اقتراح يفيد في دفع التنمية </a:t>
            </a:r>
            <a:r>
              <a:rPr lang="ar-SA" sz="2400" dirty="0" smtClean="0">
                <a:latin typeface="Simplified Arabic" pitchFamily="18" charset="-78"/>
                <a:cs typeface="Simplified Arabic" pitchFamily="18" charset="-78"/>
              </a:rPr>
              <a:t>المحلية. </a:t>
            </a:r>
            <a:r>
              <a:rPr lang="ar-SA" sz="2400" dirty="0">
                <a:latin typeface="Simplified Arabic" pitchFamily="18" charset="-78"/>
                <a:cs typeface="Simplified Arabic" pitchFamily="18" charset="-78"/>
              </a:rPr>
              <a:t>أما الجهاز الثاني فهو المجلــــس البلدي لتنشيط القطاع </a:t>
            </a:r>
            <a:r>
              <a:rPr lang="ar-SA" sz="2400" dirty="0" smtClean="0">
                <a:latin typeface="Simplified Arabic" pitchFamily="18" charset="-78"/>
                <a:cs typeface="Simplified Arabic" pitchFamily="18" charset="-78"/>
              </a:rPr>
              <a:t>الاشتراكي، </a:t>
            </a:r>
            <a:r>
              <a:rPr lang="ar-SA" sz="2400" dirty="0">
                <a:latin typeface="Simplified Arabic" pitchFamily="18" charset="-78"/>
                <a:cs typeface="Simplified Arabic" pitchFamily="18" charset="-78"/>
              </a:rPr>
              <a:t>أنشئ في 22 مارس </a:t>
            </a:r>
            <a:r>
              <a:rPr lang="ar-SA" sz="2400" dirty="0" smtClean="0">
                <a:latin typeface="Simplified Arabic" pitchFamily="18" charset="-78"/>
                <a:cs typeface="Simplified Arabic" pitchFamily="18" charset="-78"/>
              </a:rPr>
              <a:t>1963. </a:t>
            </a:r>
            <a:r>
              <a:rPr lang="ar-SA" sz="2400" dirty="0">
                <a:latin typeface="Simplified Arabic" pitchFamily="18" charset="-78"/>
                <a:cs typeface="Simplified Arabic" pitchFamily="18" charset="-78"/>
              </a:rPr>
              <a:t>على مستوى كل </a:t>
            </a:r>
            <a:r>
              <a:rPr lang="ar-SA" sz="2400" dirty="0" smtClean="0">
                <a:latin typeface="Simplified Arabic" pitchFamily="18" charset="-78"/>
                <a:cs typeface="Simplified Arabic" pitchFamily="18" charset="-78"/>
              </a:rPr>
              <a:t>بلديــــــة، </a:t>
            </a:r>
            <a:r>
              <a:rPr lang="ar-SA" sz="2400" dirty="0">
                <a:latin typeface="Simplified Arabic" pitchFamily="18" charset="-78"/>
                <a:cs typeface="Simplified Arabic" pitchFamily="18" charset="-78"/>
              </a:rPr>
              <a:t>تنحصر مهامه في تنظيم </a:t>
            </a:r>
            <a:r>
              <a:rPr lang="ar-SA" sz="2400" dirty="0" smtClean="0">
                <a:latin typeface="Simplified Arabic" pitchFamily="18" charset="-78"/>
                <a:cs typeface="Simplified Arabic" pitchFamily="18" charset="-78"/>
              </a:rPr>
              <a:t>وتسيير </a:t>
            </a:r>
            <a:r>
              <a:rPr lang="ar-SA" sz="2400" dirty="0">
                <a:latin typeface="Simplified Arabic" pitchFamily="18" charset="-78"/>
                <a:cs typeface="Simplified Arabic" pitchFamily="18" charset="-78"/>
              </a:rPr>
              <a:t>المؤسسات الشاغرة </a:t>
            </a:r>
            <a:r>
              <a:rPr lang="ar-SA" sz="2400" dirty="0" smtClean="0">
                <a:latin typeface="Simplified Arabic" pitchFamily="18" charset="-78"/>
                <a:cs typeface="Simplified Arabic" pitchFamily="18" charset="-78"/>
              </a:rPr>
              <a:t>"</a:t>
            </a:r>
            <a:r>
              <a:rPr lang="fr-FR" sz="2400" dirty="0" smtClean="0">
                <a:latin typeface="Simplified Arabic" pitchFamily="18" charset="-78"/>
                <a:cs typeface="Simplified Arabic" pitchFamily="18" charset="-78"/>
              </a:rPr>
              <a:t>Les </a:t>
            </a:r>
            <a:r>
              <a:rPr lang="fr-FR" sz="2400" dirty="0">
                <a:latin typeface="Simplified Arabic" pitchFamily="18" charset="-78"/>
                <a:cs typeface="Simplified Arabic" pitchFamily="18" charset="-78"/>
              </a:rPr>
              <a:t>Entreprises </a:t>
            </a:r>
            <a:r>
              <a:rPr lang="fr-FR" sz="2400" dirty="0" smtClean="0">
                <a:latin typeface="Simplified Arabic" pitchFamily="18" charset="-78"/>
                <a:cs typeface="Simplified Arabic" pitchFamily="18" charset="-78"/>
              </a:rPr>
              <a:t>vacantes</a:t>
            </a:r>
            <a:r>
              <a:rPr lang="ar-SA"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وهو </a:t>
            </a:r>
            <a:r>
              <a:rPr lang="ar-SA" sz="2400" dirty="0">
                <a:latin typeface="Simplified Arabic" pitchFamily="18" charset="-78"/>
                <a:cs typeface="Simplified Arabic" pitchFamily="18" charset="-78"/>
              </a:rPr>
              <a:t>يتشكل </a:t>
            </a:r>
            <a:r>
              <a:rPr lang="ar-SA" sz="2400" dirty="0" smtClean="0">
                <a:latin typeface="Simplified Arabic" pitchFamily="18" charset="-78"/>
                <a:cs typeface="Simplified Arabic" pitchFamily="18" charset="-78"/>
              </a:rPr>
              <a:t>من: </a:t>
            </a:r>
            <a:r>
              <a:rPr lang="ar-SA" sz="2400" dirty="0">
                <a:latin typeface="Simplified Arabic" pitchFamily="18" charset="-78"/>
                <a:cs typeface="Simplified Arabic" pitchFamily="18" charset="-78"/>
              </a:rPr>
              <a:t>رؤساء لجان </a:t>
            </a:r>
            <a:r>
              <a:rPr lang="ar-SA" sz="2400" dirty="0" smtClean="0">
                <a:latin typeface="Simplified Arabic" pitchFamily="18" charset="-78"/>
                <a:cs typeface="Simplified Arabic" pitchFamily="18" charset="-78"/>
              </a:rPr>
              <a:t>التسيير، </a:t>
            </a:r>
            <a:r>
              <a:rPr lang="ar-SA" sz="2400" dirty="0">
                <a:latin typeface="Simplified Arabic" pitchFamily="18" charset="-78"/>
                <a:cs typeface="Simplified Arabic" pitchFamily="18" charset="-78"/>
              </a:rPr>
              <a:t>ممثل عن الجيش والسلطات الإدارية </a:t>
            </a:r>
            <a:r>
              <a:rPr lang="ar-SA" sz="2400" dirty="0" smtClean="0">
                <a:latin typeface="Simplified Arabic" pitchFamily="18" charset="-78"/>
                <a:cs typeface="Simplified Arabic" pitchFamily="18" charset="-78"/>
              </a:rPr>
              <a:t>بالبلدية، </a:t>
            </a:r>
            <a:r>
              <a:rPr lang="ar-SA" sz="2400" dirty="0">
                <a:latin typeface="Simplified Arabic" pitchFamily="18" charset="-78"/>
                <a:cs typeface="Simplified Arabic" pitchFamily="18" charset="-78"/>
              </a:rPr>
              <a:t>ممثل عـــن الحزب الحاكم </a:t>
            </a:r>
            <a:r>
              <a:rPr lang="ar-SA" sz="2400" dirty="0" smtClean="0">
                <a:latin typeface="Simplified Arabic" pitchFamily="18" charset="-78"/>
                <a:cs typeface="Simplified Arabic" pitchFamily="18" charset="-78"/>
              </a:rPr>
              <a:t>وممثل </a:t>
            </a:r>
            <a:r>
              <a:rPr lang="ar-SA" sz="2400" dirty="0">
                <a:latin typeface="Simplified Arabic" pitchFamily="18" charset="-78"/>
                <a:cs typeface="Simplified Arabic" pitchFamily="18" charset="-78"/>
              </a:rPr>
              <a:t>عن الاتحاد العام للعمال الجزائريين</a:t>
            </a:r>
            <a:r>
              <a:rPr lang="ar-SA" sz="2400" dirty="0" smtClean="0">
                <a:latin typeface="Simplified Arabic" pitchFamily="18" charset="-78"/>
                <a:cs typeface="Simplified Arabic" pitchFamily="18" charset="-78"/>
              </a:rPr>
              <a:t>.</a:t>
            </a:r>
            <a:endParaRPr lang="fr-FR" sz="2400" dirty="0">
              <a:latin typeface="Simplified Arabic" pitchFamily="18" charset="-78"/>
              <a:cs typeface="Simplified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3500462"/>
          </a:xfrm>
        </p:spPr>
        <p:style>
          <a:lnRef idx="1">
            <a:schemeClr val="accent5"/>
          </a:lnRef>
          <a:fillRef idx="2">
            <a:schemeClr val="accent5"/>
          </a:fillRef>
          <a:effectRef idx="1">
            <a:schemeClr val="accent5"/>
          </a:effectRef>
          <a:fontRef idx="minor">
            <a:schemeClr val="dk1"/>
          </a:fontRef>
        </p:style>
        <p:txBody>
          <a:bodyPr>
            <a:norm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إن </a:t>
            </a:r>
            <a:r>
              <a:rPr lang="ar-SA" sz="2400" dirty="0">
                <a:latin typeface="Simplified Arabic" pitchFamily="18" charset="-78"/>
                <a:cs typeface="Simplified Arabic" pitchFamily="18" charset="-78"/>
              </a:rPr>
              <a:t>ما يلاحظ على هذه </a:t>
            </a:r>
            <a:r>
              <a:rPr lang="ar-SA" sz="2400" dirty="0" smtClean="0">
                <a:latin typeface="Simplified Arabic" pitchFamily="18" charset="-78"/>
                <a:cs typeface="Simplified Arabic" pitchFamily="18" charset="-78"/>
              </a:rPr>
              <a:t>الأجهزة، </a:t>
            </a:r>
            <a:r>
              <a:rPr lang="ar-SA" sz="2400" dirty="0">
                <a:latin typeface="Simplified Arabic" pitchFamily="18" charset="-78"/>
                <a:cs typeface="Simplified Arabic" pitchFamily="18" charset="-78"/>
              </a:rPr>
              <a:t>عـدم استطاعتها أن تتجسد </a:t>
            </a:r>
            <a:r>
              <a:rPr lang="ar-SA" sz="2400" dirty="0" smtClean="0">
                <a:latin typeface="Simplified Arabic" pitchFamily="18" charset="-78"/>
                <a:cs typeface="Simplified Arabic" pitchFamily="18" charset="-78"/>
              </a:rPr>
              <a:t>ميدانيا، </a:t>
            </a:r>
            <a:r>
              <a:rPr lang="ar-SA" sz="2400" dirty="0">
                <a:latin typeface="Simplified Arabic" pitchFamily="18" charset="-78"/>
                <a:cs typeface="Simplified Arabic" pitchFamily="18" charset="-78"/>
              </a:rPr>
              <a:t>نظرا لوجود عدة مشاكل مختلفة </a:t>
            </a:r>
            <a:r>
              <a:rPr lang="ar-SA" sz="2400" dirty="0" smtClean="0">
                <a:latin typeface="Simplified Arabic" pitchFamily="18" charset="-78"/>
                <a:cs typeface="Simplified Arabic" pitchFamily="18" charset="-78"/>
              </a:rPr>
              <a:t>الجوانب، </a:t>
            </a:r>
            <a:r>
              <a:rPr lang="ar-SA" sz="2400" dirty="0">
                <a:latin typeface="Simplified Arabic" pitchFamily="18" charset="-78"/>
                <a:cs typeface="Simplified Arabic" pitchFamily="18" charset="-78"/>
              </a:rPr>
              <a:t>بالرغم من تمكن عــــــــدد قليل منها - أي الأجهزة - على العمل </a:t>
            </a:r>
            <a:r>
              <a:rPr lang="ar-SA" sz="2400" dirty="0" smtClean="0">
                <a:latin typeface="Simplified Arabic" pitchFamily="18" charset="-78"/>
                <a:cs typeface="Simplified Arabic" pitchFamily="18" charset="-78"/>
              </a:rPr>
              <a:t>فعليا. </a:t>
            </a:r>
            <a:r>
              <a:rPr lang="ar-SA" sz="2400" dirty="0">
                <a:latin typeface="Simplified Arabic" pitchFamily="18" charset="-78"/>
                <a:cs typeface="Simplified Arabic" pitchFamily="18" charset="-78"/>
              </a:rPr>
              <a:t>أمام هذه الوضعية الصعبة التي عاشتها الوحـــدات المحليــــــــــة على العموم </a:t>
            </a:r>
            <a:r>
              <a:rPr lang="ar-SA" sz="2400" dirty="0" smtClean="0">
                <a:latin typeface="Simplified Arabic" pitchFamily="18" charset="-78"/>
                <a:cs typeface="Simplified Arabic" pitchFamily="18" charset="-78"/>
              </a:rPr>
              <a:t>والبلدية </a:t>
            </a:r>
            <a:r>
              <a:rPr lang="ar-SA" sz="2400" dirty="0">
                <a:latin typeface="Simplified Arabic" pitchFamily="18" charset="-78"/>
                <a:cs typeface="Simplified Arabic" pitchFamily="18" charset="-78"/>
              </a:rPr>
              <a:t>على </a:t>
            </a:r>
            <a:r>
              <a:rPr lang="ar-SA" sz="2400" dirty="0" smtClean="0">
                <a:latin typeface="Simplified Arabic" pitchFamily="18" charset="-78"/>
                <a:cs typeface="Simplified Arabic" pitchFamily="18" charset="-78"/>
              </a:rPr>
              <a:t>الخصوص، وما </a:t>
            </a:r>
            <a:r>
              <a:rPr lang="ar-SA" sz="2400" dirty="0">
                <a:latin typeface="Simplified Arabic" pitchFamily="18" charset="-78"/>
                <a:cs typeface="Simplified Arabic" pitchFamily="18" charset="-78"/>
              </a:rPr>
              <a:t>انعكس على جمود نشاط التنمية </a:t>
            </a:r>
            <a:r>
              <a:rPr lang="ar-SA" sz="2400" dirty="0" smtClean="0">
                <a:latin typeface="Simplified Arabic" pitchFamily="18" charset="-78"/>
                <a:cs typeface="Simplified Arabic" pitchFamily="18" charset="-78"/>
              </a:rPr>
              <a:t>المحلية، </a:t>
            </a:r>
            <a:r>
              <a:rPr lang="ar-SA" sz="2400" dirty="0">
                <a:latin typeface="Simplified Arabic" pitchFamily="18" charset="-78"/>
                <a:cs typeface="Simplified Arabic" pitchFamily="18" charset="-78"/>
              </a:rPr>
              <a:t>كــان لزاما علـــى السلطة الحاكمة التفكير بجدية في خلق إصلاح بلدي فعال </a:t>
            </a:r>
            <a:r>
              <a:rPr lang="ar-SA" sz="2400" dirty="0" smtClean="0">
                <a:latin typeface="Simplified Arabic" pitchFamily="18" charset="-78"/>
                <a:cs typeface="Simplified Arabic" pitchFamily="18" charset="-78"/>
              </a:rPr>
              <a:t>وجذري. </a:t>
            </a:r>
            <a:r>
              <a:rPr lang="ar-SA" sz="2400" dirty="0">
                <a:latin typeface="Simplified Arabic" pitchFamily="18" charset="-78"/>
                <a:cs typeface="Simplified Arabic" pitchFamily="18" charset="-78"/>
              </a:rPr>
              <a:t>على هذا المبدأ أقرت الحكومة </a:t>
            </a:r>
            <a:r>
              <a:rPr lang="ar-SA" sz="2400" dirty="0" smtClean="0">
                <a:latin typeface="Simplified Arabic" pitchFamily="18" charset="-78"/>
                <a:cs typeface="Simplified Arabic" pitchFamily="18" charset="-78"/>
              </a:rPr>
              <a:t>وعلـى </a:t>
            </a:r>
            <a:r>
              <a:rPr lang="ar-SA" sz="2400" dirty="0">
                <a:latin typeface="Simplified Arabic" pitchFamily="18" charset="-78"/>
                <a:cs typeface="Simplified Arabic" pitchFamily="18" charset="-78"/>
              </a:rPr>
              <a:t>رأسها حزب جبهة التحريـــــــــــــر الوطني قانون البلدية لعام </a:t>
            </a:r>
            <a:r>
              <a:rPr lang="ar-SA" sz="2400" dirty="0" smtClean="0">
                <a:latin typeface="Simplified Arabic" pitchFamily="18" charset="-78"/>
                <a:cs typeface="Simplified Arabic" pitchFamily="18" charset="-78"/>
              </a:rPr>
              <a:t>1967.</a:t>
            </a:r>
            <a:endParaRPr lang="fr-FR" sz="2400" dirty="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571480"/>
            <a:ext cx="8229600" cy="5740409"/>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SA" sz="2400" dirty="0" smtClean="0">
                <a:latin typeface="Simplified Arabic" pitchFamily="18" charset="-78"/>
                <a:cs typeface="Simplified Arabic" pitchFamily="18" charset="-78"/>
              </a:rPr>
              <a:t>ب-</a:t>
            </a:r>
            <a:r>
              <a:rPr lang="ar-SA" sz="2400" u="sng" dirty="0" smtClean="0">
                <a:latin typeface="Simplified Arabic" pitchFamily="18" charset="-78"/>
                <a:cs typeface="Simplified Arabic" pitchFamily="18" charset="-78"/>
              </a:rPr>
              <a:t> الفترة 1967-1981</a:t>
            </a:r>
            <a:r>
              <a:rPr lang="ar-SA" sz="2400" dirty="0" smtClean="0">
                <a:latin typeface="Simplified Arabic" pitchFamily="18" charset="-78"/>
                <a:cs typeface="Simplified Arabic" pitchFamily="18" charset="-78"/>
              </a:rPr>
              <a:t> : </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تميزت </a:t>
            </a:r>
            <a:r>
              <a:rPr lang="ar-SA" sz="2400" dirty="0" smtClean="0">
                <a:latin typeface="Simplified Arabic" pitchFamily="18" charset="-78"/>
                <a:cs typeface="Simplified Arabic" pitchFamily="18" charset="-78"/>
              </a:rPr>
              <a:t>هذه الفترة بأهمية خاصـــــــة، كونها اعتبرت مرحلة حاسمة في رسم سياسة التنظيم الإداري المحلي، بصــــدور إصلاح البلدية كمرحلة أولى ، باعتبار البلدية قاعـــــدة للتنظيم السياسي والاقتصادي والاجتماعي. بدأ بوضع أسس نظرية لمشروع قانون بلدي بإمكانه أن يخول للبلدية - بالإضافة لوظائفها الإدارية </a:t>
            </a:r>
            <a:r>
              <a:rPr lang="ar-SA" sz="2400" dirty="0" err="1"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 الاجتماعية والثقافية المعروفة -، التمتع بصلاحيـــات في ميدان التنمية الاقتصادية المحلية، باستعمال جزأ من دخلها في تحقيق أهدافها، وإنجاز مشاريع تنموية تعود بالفائدة على مواطنيها.وتتويجا لعملية التفكير تلك ، أصدر الأمر 67/24 المؤرخ في 18 </a:t>
            </a:r>
            <a:r>
              <a:rPr lang="ar-SA" sz="2400" dirty="0" err="1" smtClean="0">
                <a:latin typeface="Simplified Arabic" pitchFamily="18" charset="-78"/>
                <a:cs typeface="Simplified Arabic" pitchFamily="18" charset="-78"/>
              </a:rPr>
              <a:t>جانفـــي</a:t>
            </a:r>
            <a:r>
              <a:rPr lang="ar-SA" sz="2400" dirty="0" smtClean="0">
                <a:latin typeface="Simplified Arabic" pitchFamily="18" charset="-78"/>
                <a:cs typeface="Simplified Arabic" pitchFamily="18" charset="-78"/>
              </a:rPr>
              <a:t> 1967، المتعلق بقانون البلدية مسبوقا بميثاق البلدية الذي أقره مجلس الثورة بصفة نهائية في 04 أكتوبر 196. لقـــــد أعطى أمر 67/24 للبلدية، صلاحيات واسعة لجعلها قاعـدة سياسية واقتصادية واجتماعية قوية، وأداة فعالة في مجال التنمية المحلية . و عليه فالسـؤال الذي يطرح نفسه، ما هو دور البلديـــــة في  سياسات التنمية المحلية على ضوء القانون البلدي 67/24؟ </a:t>
            </a: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71480"/>
            <a:ext cx="8229600" cy="6072230"/>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SA" sz="2400" u="sng" dirty="0" smtClean="0">
                <a:latin typeface="Simplified Arabic" pitchFamily="18" charset="-78"/>
                <a:cs typeface="Simplified Arabic" pitchFamily="18" charset="-78"/>
              </a:rPr>
              <a:t>-2/ </a:t>
            </a:r>
            <a:r>
              <a:rPr lang="ar-SA" sz="2400" u="sng" dirty="0" smtClean="0">
                <a:latin typeface="Simplified Arabic" pitchFamily="18" charset="-78"/>
                <a:cs typeface="Simplified Arabic" pitchFamily="18" charset="-78"/>
              </a:rPr>
              <a:t>الدور</a:t>
            </a:r>
            <a:r>
              <a:rPr lang="ar-DZ" sz="2400" u="sng" dirty="0" smtClean="0">
                <a:latin typeface="Simplified Arabic" pitchFamily="18" charset="-78"/>
                <a:cs typeface="Simplified Arabic" pitchFamily="18" charset="-78"/>
              </a:rPr>
              <a:t> </a:t>
            </a:r>
            <a:r>
              <a:rPr lang="ar-SA" sz="2400" u="sng" dirty="0" smtClean="0">
                <a:latin typeface="Simplified Arabic" pitchFamily="18" charset="-78"/>
                <a:cs typeface="Simplified Arabic" pitchFamily="18" charset="-78"/>
              </a:rPr>
              <a:t>التنموي </a:t>
            </a:r>
            <a:r>
              <a:rPr lang="ar-SA" sz="2400" u="sng" dirty="0" smtClean="0">
                <a:latin typeface="Simplified Arabic" pitchFamily="18" charset="-78"/>
                <a:cs typeface="Simplified Arabic" pitchFamily="18" charset="-78"/>
              </a:rPr>
              <a:t>للبلدية في ظل قانون 67/24</a:t>
            </a:r>
            <a:r>
              <a:rPr lang="ar-SA"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سمح </a:t>
            </a:r>
            <a:r>
              <a:rPr lang="ar-SA" sz="2400" dirty="0" smtClean="0">
                <a:latin typeface="Simplified Arabic" pitchFamily="18" charset="-78"/>
                <a:cs typeface="Simplified Arabic" pitchFamily="18" charset="-78"/>
              </a:rPr>
              <a:t>الإطار القانوني </a:t>
            </a:r>
            <a:r>
              <a:rPr lang="ar-SA" sz="2400" dirty="0" smtClean="0">
                <a:latin typeface="Simplified Arabic" pitchFamily="18" charset="-78"/>
                <a:cs typeface="Simplified Arabic" pitchFamily="18" charset="-78"/>
              </a:rPr>
              <a:t>الخـــاص بالبلدية، </a:t>
            </a:r>
            <a:r>
              <a:rPr lang="ar-SA" sz="2400" dirty="0" smtClean="0">
                <a:latin typeface="Simplified Arabic" pitchFamily="18" charset="-78"/>
                <a:cs typeface="Simplified Arabic" pitchFamily="18" charset="-78"/>
              </a:rPr>
              <a:t>تحديد صلاحيات </a:t>
            </a:r>
            <a:r>
              <a:rPr lang="ar-DZ" sz="2400" dirty="0" smtClean="0">
                <a:latin typeface="Simplified Arabic" pitchFamily="18" charset="-78"/>
                <a:cs typeface="Simplified Arabic" pitchFamily="18" charset="-78"/>
              </a:rPr>
              <a:t>هذه </a:t>
            </a:r>
            <a:r>
              <a:rPr lang="ar-SA" sz="2400" dirty="0" smtClean="0">
                <a:latin typeface="Simplified Arabic" pitchFamily="18" charset="-78"/>
                <a:cs typeface="Simplified Arabic" pitchFamily="18" charset="-78"/>
              </a:rPr>
              <a:t>الأخيرة </a:t>
            </a:r>
            <a:r>
              <a:rPr lang="ar-SA" sz="2400" dirty="0" smtClean="0">
                <a:latin typeface="Simplified Arabic" pitchFamily="18" charset="-78"/>
                <a:cs typeface="Simplified Arabic" pitchFamily="18" charset="-78"/>
              </a:rPr>
              <a:t>في مجال التنمية </a:t>
            </a:r>
            <a:r>
              <a:rPr lang="ar-SA" sz="2400" dirty="0" smtClean="0">
                <a:latin typeface="Simplified Arabic" pitchFamily="18" charset="-78"/>
                <a:cs typeface="Simplified Arabic" pitchFamily="18" charset="-78"/>
              </a:rPr>
              <a:t>المحلية، </a:t>
            </a:r>
            <a:r>
              <a:rPr lang="ar-SA" sz="2400" dirty="0" smtClean="0">
                <a:latin typeface="Simplified Arabic" pitchFamily="18" charset="-78"/>
                <a:cs typeface="Simplified Arabic" pitchFamily="18" charset="-78"/>
              </a:rPr>
              <a:t>سواء الصلاحيات التقليدية المتمثلة في إدارة الأملاك العقارية </a:t>
            </a:r>
            <a:r>
              <a:rPr lang="ar-SA" sz="2400" dirty="0" smtClean="0">
                <a:latin typeface="Simplified Arabic" pitchFamily="18" charset="-78"/>
                <a:cs typeface="Simplified Arabic" pitchFamily="18" charset="-78"/>
              </a:rPr>
              <a:t>والمصادقة </a:t>
            </a:r>
            <a:r>
              <a:rPr lang="ar-SA" sz="2400" dirty="0" smtClean="0">
                <a:latin typeface="Simplified Arabic" pitchFamily="18" charset="-78"/>
                <a:cs typeface="Simplified Arabic" pitchFamily="18" charset="-78"/>
              </a:rPr>
              <a:t>على قبول أو رفض </a:t>
            </a:r>
            <a:r>
              <a:rPr lang="ar-SA" sz="2400" dirty="0" smtClean="0">
                <a:latin typeface="Simplified Arabic" pitchFamily="18" charset="-78"/>
                <a:cs typeface="Simplified Arabic" pitchFamily="18" charset="-78"/>
              </a:rPr>
              <a:t>الهبات، </a:t>
            </a:r>
            <a:r>
              <a:rPr lang="ar-SA" sz="2400" dirty="0" smtClean="0">
                <a:latin typeface="Simplified Arabic" pitchFamily="18" charset="-78"/>
                <a:cs typeface="Simplified Arabic" pitchFamily="18" charset="-78"/>
              </a:rPr>
              <a:t>إقرار الصفقات </a:t>
            </a:r>
            <a:r>
              <a:rPr lang="ar-SA" sz="2400" dirty="0" smtClean="0">
                <a:latin typeface="Simplified Arabic" pitchFamily="18" charset="-78"/>
                <a:cs typeface="Simplified Arabic" pitchFamily="18" charset="-78"/>
              </a:rPr>
              <a:t>العموميـــة </a:t>
            </a:r>
            <a:r>
              <a:rPr lang="ar-DZ" sz="2400" dirty="0"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تأسيس </a:t>
            </a:r>
            <a:r>
              <a:rPr lang="ar-SA" sz="2400" dirty="0" smtClean="0">
                <a:latin typeface="Simplified Arabic" pitchFamily="18" charset="-78"/>
                <a:cs typeface="Simplified Arabic" pitchFamily="18" charset="-78"/>
              </a:rPr>
              <a:t>المرافق </a:t>
            </a:r>
            <a:r>
              <a:rPr lang="ar-SA" sz="2400" dirty="0" smtClean="0">
                <a:latin typeface="Simplified Arabic" pitchFamily="18" charset="-78"/>
                <a:cs typeface="Simplified Arabic" pitchFamily="18" charset="-78"/>
              </a:rPr>
              <a:t>والمؤسسات </a:t>
            </a:r>
            <a:r>
              <a:rPr lang="ar-SA" sz="2400" dirty="0" smtClean="0">
                <a:latin typeface="Simplified Arabic" pitchFamily="18" charset="-78"/>
                <a:cs typeface="Simplified Arabic" pitchFamily="18" charset="-78"/>
              </a:rPr>
              <a:t>العمومية </a:t>
            </a:r>
            <a:r>
              <a:rPr lang="ar-SA" sz="2400" dirty="0" smtClean="0">
                <a:latin typeface="Simplified Arabic" pitchFamily="18" charset="-78"/>
                <a:cs typeface="Simplified Arabic" pitchFamily="18" charset="-78"/>
              </a:rPr>
              <a:t>البلدية؛ </a:t>
            </a:r>
            <a:r>
              <a:rPr lang="ar-SA" sz="2400" dirty="0" smtClean="0">
                <a:latin typeface="Simplified Arabic" pitchFamily="18" charset="-78"/>
                <a:cs typeface="Simplified Arabic" pitchFamily="18" charset="-78"/>
              </a:rPr>
              <a:t>أو الوظائف المالية المتمثلة على الخصـــوص في التصويت على الميزانية ، بعد تجسيد الاختصاصات الاقتصادية </a:t>
            </a:r>
            <a:r>
              <a:rPr lang="ar-SA" sz="2400" dirty="0" smtClean="0">
                <a:latin typeface="Simplified Arabic" pitchFamily="18" charset="-78"/>
                <a:cs typeface="Simplified Arabic" pitchFamily="18" charset="-78"/>
              </a:rPr>
              <a:t>والاجتماعية بها. وبالعــــودة </a:t>
            </a:r>
            <a:r>
              <a:rPr lang="ar-SA" sz="2400" dirty="0" smtClean="0">
                <a:latin typeface="Simplified Arabic" pitchFamily="18" charset="-78"/>
                <a:cs typeface="Simplified Arabic" pitchFamily="18" charset="-78"/>
              </a:rPr>
              <a:t>إلى مضمون قانون البلدية نجد أنه حدد جملة من الاختصاصات للمجلس الشعبي </a:t>
            </a:r>
            <a:r>
              <a:rPr lang="ar-SA" sz="2400" dirty="0" smtClean="0">
                <a:latin typeface="Simplified Arabic" pitchFamily="18" charset="-78"/>
                <a:cs typeface="Simplified Arabic" pitchFamily="18" charset="-78"/>
              </a:rPr>
              <a:t>البلـــدي </a:t>
            </a:r>
            <a:r>
              <a:rPr lang="ar-SA" sz="2400" dirty="0" smtClean="0">
                <a:latin typeface="Simplified Arabic" pitchFamily="18" charset="-78"/>
                <a:cs typeface="Simplified Arabic" pitchFamily="18" charset="-78"/>
              </a:rPr>
              <a:t>في مجال التنمية الاقتصادية </a:t>
            </a:r>
            <a:r>
              <a:rPr lang="ar-SA" sz="2400" dirty="0" smtClean="0">
                <a:latin typeface="Simplified Arabic" pitchFamily="18" charset="-78"/>
                <a:cs typeface="Simplified Arabic" pitchFamily="18" charset="-78"/>
              </a:rPr>
              <a:t>والاجتماعية</a:t>
            </a:r>
            <a:r>
              <a:rPr lang="ar-SA" sz="2400" dirty="0" smtClean="0">
                <a:latin typeface="Simplified Arabic" pitchFamily="18" charset="-78"/>
                <a:cs typeface="Simplified Arabic" pitchFamily="18" charset="-78"/>
              </a:rPr>
              <a:t>، نجملها في النقاط التالية: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 التجهيز </a:t>
            </a:r>
            <a:r>
              <a:rPr lang="ar-SA" sz="2400" dirty="0" smtClean="0">
                <a:latin typeface="Simplified Arabic" pitchFamily="18" charset="-78"/>
                <a:cs typeface="Simplified Arabic" pitchFamily="18" charset="-78"/>
              </a:rPr>
              <a:t>والإنعاش </a:t>
            </a:r>
            <a:r>
              <a:rPr lang="ar-SA" sz="2400" dirty="0" smtClean="0">
                <a:latin typeface="Simplified Arabic" pitchFamily="18" charset="-78"/>
                <a:cs typeface="Simplified Arabic" pitchFamily="18" charset="-78"/>
              </a:rPr>
              <a:t>الاقتصادي،</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 الفلاحة </a:t>
            </a:r>
            <a:r>
              <a:rPr lang="ar-SA" sz="2400" dirty="0" smtClean="0">
                <a:latin typeface="Simplified Arabic" pitchFamily="18" charset="-78"/>
                <a:cs typeface="Simplified Arabic" pitchFamily="18" charset="-78"/>
              </a:rPr>
              <a:t>والثورة الزراعية،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 التنمية الخاصة بالصناعة </a:t>
            </a:r>
            <a:r>
              <a:rPr lang="ar-SA" sz="2400" dirty="0" smtClean="0">
                <a:latin typeface="Simplified Arabic" pitchFamily="18" charset="-78"/>
                <a:cs typeface="Simplified Arabic" pitchFamily="18" charset="-78"/>
              </a:rPr>
              <a:t>والصناعة التقليدية،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 التنمية السياحية،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 النقل </a:t>
            </a:r>
            <a:r>
              <a:rPr lang="ar-SA" sz="2400" dirty="0" smtClean="0">
                <a:latin typeface="Simplified Arabic" pitchFamily="18" charset="-78"/>
                <a:cs typeface="Simplified Arabic" pitchFamily="18" charset="-78"/>
              </a:rPr>
              <a:t>والإسكان والتسويق والمنشآت </a:t>
            </a:r>
            <a:r>
              <a:rPr lang="ar-SA" sz="2400" dirty="0" smtClean="0">
                <a:latin typeface="Simplified Arabic" pitchFamily="18" charset="-78"/>
                <a:cs typeface="Simplified Arabic" pitchFamily="18" charset="-78"/>
              </a:rPr>
              <a:t>الأساسية، التخطيط </a:t>
            </a:r>
            <a:r>
              <a:rPr lang="ar-SA" sz="2400" dirty="0" smtClean="0">
                <a:latin typeface="Simplified Arabic" pitchFamily="18" charset="-78"/>
                <a:cs typeface="Simplified Arabic" pitchFamily="18" charset="-78"/>
              </a:rPr>
              <a:t>والتهيئة </a:t>
            </a:r>
            <a:r>
              <a:rPr lang="ar-SA" sz="2400" dirty="0" smtClean="0">
                <a:latin typeface="Simplified Arabic" pitchFamily="18" charset="-78"/>
                <a:cs typeface="Simplified Arabic" pitchFamily="18" charset="-78"/>
              </a:rPr>
              <a:t>العمرانية،</a:t>
            </a:r>
            <a:endParaRPr lang="fr-FR" sz="2400" dirty="0" smtClean="0">
              <a:latin typeface="Simplified Arabic" pitchFamily="18" charset="-78"/>
              <a:cs typeface="Simplified Arabic" pitchFamily="18" charset="-78"/>
            </a:endParaRPr>
          </a:p>
          <a:p>
            <a:pPr algn="just" rtl="1">
              <a:buNone/>
            </a:pPr>
            <a:r>
              <a:rPr lang="ar-SA" sz="2400" dirty="0" smtClean="0">
                <a:latin typeface="Simplified Arabic" pitchFamily="18" charset="-78"/>
                <a:cs typeface="Simplified Arabic" pitchFamily="18" charset="-78"/>
              </a:rPr>
              <a:t>	- التنمية الاجتماعية ( </a:t>
            </a:r>
            <a:r>
              <a:rPr lang="ar-SA" sz="2400" dirty="0" smtClean="0">
                <a:latin typeface="Simplified Arabic" pitchFamily="18" charset="-78"/>
                <a:cs typeface="Simplified Arabic" pitchFamily="18" charset="-78"/>
              </a:rPr>
              <a:t>التربية، الثقافة، </a:t>
            </a:r>
            <a:r>
              <a:rPr lang="ar-SA" sz="2400" dirty="0" smtClean="0">
                <a:latin typeface="Simplified Arabic" pitchFamily="18" charset="-78"/>
                <a:cs typeface="Simplified Arabic" pitchFamily="18" charset="-78"/>
              </a:rPr>
              <a:t>الصحة </a:t>
            </a:r>
            <a:r>
              <a:rPr lang="ar-SA" sz="2400" dirty="0" smtClean="0">
                <a:latin typeface="Simplified Arabic" pitchFamily="18" charset="-78"/>
                <a:cs typeface="Simplified Arabic" pitchFamily="18" charset="-78"/>
              </a:rPr>
              <a:t>والرياضة </a:t>
            </a:r>
            <a:r>
              <a:rPr lang="ar-SA" sz="2400" dirty="0" smtClean="0">
                <a:latin typeface="Simplified Arabic" pitchFamily="18" charset="-78"/>
                <a:cs typeface="Simplified Arabic" pitchFamily="18" charset="-78"/>
              </a:rPr>
              <a:t>... </a:t>
            </a:r>
            <a:r>
              <a:rPr lang="ar-SA" sz="2400" dirty="0" err="1" smtClean="0">
                <a:latin typeface="Simplified Arabic" pitchFamily="18" charset="-78"/>
                <a:cs typeface="Simplified Arabic" pitchFamily="18" charset="-78"/>
              </a:rPr>
              <a:t>إلخ</a:t>
            </a:r>
            <a:r>
              <a:rPr lang="ar-SA" sz="2400" dirty="0" smtClean="0">
                <a:latin typeface="Simplified Arabic" pitchFamily="18" charset="-78"/>
                <a:cs typeface="Simplified Arabic" pitchFamily="18" charset="-78"/>
              </a:rPr>
              <a:t> ) .</a:t>
            </a:r>
            <a:endParaRPr lang="fr-FR" sz="2400" dirty="0" smtClean="0">
              <a:latin typeface="Simplified Arabic" pitchFamily="18" charset="-78"/>
              <a:cs typeface="Simplified Arabic" pitchFamily="18" charset="-78"/>
            </a:endParaRPr>
          </a:p>
          <a:p>
            <a:pPr algn="just">
              <a:buNone/>
            </a:pPr>
            <a:endParaRPr lang="fr-FR" sz="2400" dirty="0">
              <a:latin typeface="Simplified Arabic" pitchFamily="18" charset="-78"/>
              <a:cs typeface="Simplified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72560" cy="6643710"/>
          </a:xfrm>
        </p:spPr>
        <p:style>
          <a:lnRef idx="1">
            <a:schemeClr val="accent5"/>
          </a:lnRef>
          <a:fillRef idx="2">
            <a:schemeClr val="accent5"/>
          </a:fillRef>
          <a:effectRef idx="1">
            <a:schemeClr val="accent5"/>
          </a:effectRef>
          <a:fontRef idx="minor">
            <a:schemeClr val="dk1"/>
          </a:fontRef>
        </p:style>
        <p:txBody>
          <a:bodyPr>
            <a:noAutofit/>
          </a:bodyPr>
          <a:lstStyle/>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غير أنه من ناحية الواقع العملي لتنفيذ هذه الصلاحيـــــــــات، يتبادر أنها أضحت صلاحيات نظرية لم يكتب لها التطبيق، وما أنجر عن ذلك من عــــــــدم فعالية دور المجالس البلدية في القيام بالتنمية المحلية في مختلف أبعادها . ومرد ذلك يرجــــــع إلى الغموض الذي اكتنف مفهوم الاختصاص المحلي الذي كان بحوزة الجماعـات المحلية ( البلدية والولايــة )، حيث نجد أن القرارات المركزية هي التي كانت تتحكم في القــــــــــرار التنموي المحلي على مستوى البلدية والولاية على حد سواء ، مما أفقد هاتين الأخيرتين روح المبادرة.</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إضافة </a:t>
            </a:r>
            <a:r>
              <a:rPr lang="ar-DZ" sz="2400" dirty="0" smtClean="0">
                <a:latin typeface="Simplified Arabic" pitchFamily="18" charset="-78"/>
                <a:cs typeface="Simplified Arabic" pitchFamily="18" charset="-78"/>
              </a:rPr>
              <a:t>إلى </a:t>
            </a:r>
            <a:r>
              <a:rPr lang="ar-SA" sz="2400" dirty="0" smtClean="0">
                <a:latin typeface="Simplified Arabic" pitchFamily="18" charset="-78"/>
                <a:cs typeface="Simplified Arabic" pitchFamily="18" charset="-78"/>
              </a:rPr>
              <a:t>ذلك </a:t>
            </a:r>
            <a:r>
              <a:rPr lang="ar-SA" sz="2400" dirty="0" smtClean="0">
                <a:latin typeface="Simplified Arabic" pitchFamily="18" charset="-78"/>
                <a:cs typeface="Simplified Arabic" pitchFamily="18" charset="-78"/>
              </a:rPr>
              <a:t>هناك سبب آخر يتحدد في العلاقة القائمــة بين الإدارة المحلية والحزب الحاكم </a:t>
            </a:r>
            <a:r>
              <a:rPr lang="ar-SA" sz="2400" dirty="0" smtClean="0">
                <a:latin typeface="Simplified Arabic" pitchFamily="18" charset="-78"/>
                <a:cs typeface="Simplified Arabic" pitchFamily="18" charset="-78"/>
              </a:rPr>
              <a:t>آنذاك، </a:t>
            </a:r>
            <a:r>
              <a:rPr lang="ar-SA" sz="2400" dirty="0" smtClean="0">
                <a:latin typeface="Simplified Arabic" pitchFamily="18" charset="-78"/>
                <a:cs typeface="Simplified Arabic" pitchFamily="18" charset="-78"/>
              </a:rPr>
              <a:t>إذ لوحـظ تأثير جلي لهذا الأخير على نشاط الجمـاعات المحلية وفي مقدمتها </a:t>
            </a:r>
            <a:r>
              <a:rPr lang="ar-SA" sz="2400" dirty="0" smtClean="0">
                <a:latin typeface="Simplified Arabic" pitchFamily="18" charset="-78"/>
                <a:cs typeface="Simplified Arabic" pitchFamily="18" charset="-78"/>
              </a:rPr>
              <a:t>البلديـــــــة، </a:t>
            </a:r>
            <a:r>
              <a:rPr lang="ar-SA" sz="2400" dirty="0" smtClean="0">
                <a:latin typeface="Simplified Arabic" pitchFamily="18" charset="-78"/>
                <a:cs typeface="Simplified Arabic" pitchFamily="18" charset="-78"/>
              </a:rPr>
              <a:t>من خلال إحكام قبضته على طريقة انتقاء المرشحين إلى شغل عضويـة بالمجلس الشعبي البلدي، عن طريق احتكار إعداد قوائم </a:t>
            </a:r>
            <a:r>
              <a:rPr lang="ar-SA" sz="2400" dirty="0" err="1" smtClean="0">
                <a:latin typeface="Simplified Arabic" pitchFamily="18" charset="-78"/>
                <a:cs typeface="Simplified Arabic" pitchFamily="18" charset="-78"/>
              </a:rPr>
              <a:t>المترشحين</a:t>
            </a:r>
            <a:r>
              <a:rPr lang="ar-SA" sz="2400" dirty="0" smtClean="0">
                <a:latin typeface="Simplified Arabic" pitchFamily="18" charset="-78"/>
                <a:cs typeface="Simplified Arabic" pitchFamily="18" charset="-78"/>
              </a:rPr>
              <a:t> للانتخابات </a:t>
            </a:r>
            <a:r>
              <a:rPr lang="ar-SA" sz="2400" dirty="0" smtClean="0">
                <a:latin typeface="Simplified Arabic" pitchFamily="18" charset="-78"/>
                <a:cs typeface="Simplified Arabic" pitchFamily="18" charset="-78"/>
              </a:rPr>
              <a:t>المحلية، </a:t>
            </a:r>
            <a:r>
              <a:rPr lang="ar-SA" sz="2400" dirty="0" smtClean="0">
                <a:latin typeface="Simplified Arabic" pitchFamily="18" charset="-78"/>
                <a:cs typeface="Simplified Arabic" pitchFamily="18" charset="-78"/>
              </a:rPr>
              <a:t>متخـــذا في ذلك معيارا سياسيا ركز عليه ميثاق </a:t>
            </a:r>
            <a:r>
              <a:rPr lang="ar-SA" sz="2400" dirty="0" smtClean="0">
                <a:latin typeface="Simplified Arabic" pitchFamily="18" charset="-78"/>
                <a:cs typeface="Simplified Arabic" pitchFamily="18" charset="-78"/>
              </a:rPr>
              <a:t>البلديــة، </a:t>
            </a:r>
            <a:r>
              <a:rPr lang="ar-SA" sz="2400" dirty="0" smtClean="0">
                <a:latin typeface="Simplified Arabic" pitchFamily="18" charset="-78"/>
                <a:cs typeface="Simplified Arabic" pitchFamily="18" charset="-78"/>
              </a:rPr>
              <a:t>كأن يكون </a:t>
            </a:r>
            <a:r>
              <a:rPr lang="ar-SA" sz="2400" dirty="0" err="1" smtClean="0">
                <a:latin typeface="Simplified Arabic" pitchFamily="18" charset="-78"/>
                <a:cs typeface="Simplified Arabic" pitchFamily="18" charset="-78"/>
              </a:rPr>
              <a:t>المترشح</a:t>
            </a:r>
            <a:r>
              <a:rPr lang="ar-SA" sz="2400" dirty="0" smtClean="0">
                <a:latin typeface="Simplified Arabic" pitchFamily="18" charset="-78"/>
                <a:cs typeface="Simplified Arabic" pitchFamily="18" charset="-78"/>
              </a:rPr>
              <a:t> ملزم بخدمة مكتسبات </a:t>
            </a:r>
            <a:r>
              <a:rPr lang="ar-SA" sz="2400" dirty="0" smtClean="0">
                <a:latin typeface="Simplified Arabic" pitchFamily="18" charset="-78"/>
                <a:cs typeface="Simplified Arabic" pitchFamily="18" charset="-78"/>
              </a:rPr>
              <a:t>ومصالح ومثل </a:t>
            </a:r>
            <a:r>
              <a:rPr lang="ar-SA" sz="2400" dirty="0" smtClean="0">
                <a:latin typeface="Simplified Arabic" pitchFamily="18" charset="-78"/>
                <a:cs typeface="Simplified Arabic" pitchFamily="18" charset="-78"/>
              </a:rPr>
              <a:t>الثورة </a:t>
            </a:r>
            <a:r>
              <a:rPr lang="ar-SA" sz="2400" dirty="0" smtClean="0">
                <a:latin typeface="Simplified Arabic" pitchFamily="18" charset="-78"/>
                <a:cs typeface="Simplified Arabic" pitchFamily="18" charset="-78"/>
              </a:rPr>
              <a:t>الاشتراكية، والدفاع </a:t>
            </a:r>
            <a:r>
              <a:rPr lang="ar-SA" sz="2400" dirty="0" smtClean="0">
                <a:latin typeface="Simplified Arabic" pitchFamily="18" charset="-78"/>
                <a:cs typeface="Simplified Arabic" pitchFamily="18" charset="-78"/>
              </a:rPr>
              <a:t>عنها، بالإضافة إلى امتلاكه بطاقة تثبت </a:t>
            </a:r>
            <a:r>
              <a:rPr lang="ar-SA" sz="2400" dirty="0" smtClean="0">
                <a:latin typeface="Simplified Arabic" pitchFamily="18" charset="-78"/>
                <a:cs typeface="Simplified Arabic" pitchFamily="18" charset="-78"/>
              </a:rPr>
              <a:t>أنـه </a:t>
            </a:r>
            <a:r>
              <a:rPr lang="ar-SA" sz="2400" dirty="0" smtClean="0">
                <a:latin typeface="Simplified Arabic" pitchFamily="18" charset="-78"/>
                <a:cs typeface="Simplified Arabic" pitchFamily="18" charset="-78"/>
              </a:rPr>
              <a:t>مناضلا في حزب جبهة </a:t>
            </a:r>
            <a:r>
              <a:rPr lang="ar-SA" sz="2400" dirty="0" smtClean="0">
                <a:latin typeface="Simplified Arabic" pitchFamily="18" charset="-78"/>
                <a:cs typeface="Simplified Arabic" pitchFamily="18" charset="-78"/>
              </a:rPr>
              <a:t>التحريــر الوطني، </a:t>
            </a:r>
            <a:r>
              <a:rPr lang="ar-SA" sz="2400" dirty="0" smtClean="0">
                <a:latin typeface="Simplified Arabic" pitchFamily="18" charset="-78"/>
                <a:cs typeface="Simplified Arabic" pitchFamily="18" charset="-78"/>
              </a:rPr>
              <a:t>كما يظهر تأثير الحزب في مجال التوظيف على مستوى المناصب الإدارية العليا بالبلديـــة، فإذا كان </a:t>
            </a:r>
            <a:r>
              <a:rPr lang="ar-SA" sz="2400" dirty="0" smtClean="0">
                <a:latin typeface="Simplified Arabic" pitchFamily="18" charset="-78"/>
                <a:cs typeface="Simplified Arabic" pitchFamily="18" charset="-78"/>
              </a:rPr>
              <a:t>الانتماء </a:t>
            </a:r>
            <a:r>
              <a:rPr lang="ar-SA" sz="2400" dirty="0" smtClean="0">
                <a:latin typeface="Simplified Arabic" pitchFamily="18" charset="-78"/>
                <a:cs typeface="Simplified Arabic" pitchFamily="18" charset="-78"/>
              </a:rPr>
              <a:t>للحزب من طرف أي شخص حرا في تلك الآونة، فإنه يكون </a:t>
            </a:r>
            <a:r>
              <a:rPr lang="ar-SA" sz="2400" dirty="0" smtClean="0">
                <a:latin typeface="Simplified Arabic" pitchFamily="18" charset="-78"/>
                <a:cs typeface="Simplified Arabic" pitchFamily="18" charset="-78"/>
              </a:rPr>
              <a:t>واجبـــا</a:t>
            </a: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2983</Words>
  <Application>Microsoft Office PowerPoint</Application>
  <PresentationFormat>Affichage à l'écran (4:3)</PresentationFormat>
  <Paragraphs>76</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المحاضرة الخامسة سياسات التنمية المحلية في الجزائر: دراسة لتطور قوانين تنظيم دور البلدية ــــــــــــــــــــــــــــــــــــــــــــــــــــــــــــــــــــــــــــــــــــ  أ.د. بومدين طاشمة</vt:lpstr>
      <vt:lpstr> مراحل تطور التنظيم البلدي بالجزائر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الخامسة سياسات التنمية المحلية في الجزائر: دراسة تحليلية لدور البلدية في ظل القانون البلدي 11/10 أ.د. بومدين طاشمة</dc:title>
  <dc:creator>dell</dc:creator>
  <cp:lastModifiedBy>dell</cp:lastModifiedBy>
  <cp:revision>17</cp:revision>
  <dcterms:created xsi:type="dcterms:W3CDTF">2020-12-11T10:31:52Z</dcterms:created>
  <dcterms:modified xsi:type="dcterms:W3CDTF">2020-12-11T18:33:30Z</dcterms:modified>
</cp:coreProperties>
</file>