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2" r:id="rId6"/>
    <p:sldId id="263" r:id="rId7"/>
    <p:sldId id="264" r:id="rId8"/>
    <p:sldId id="265" r:id="rId9"/>
    <p:sldId id="266"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2A3E6365-ACF2-4A58-B54E-79319E746AFE}" type="datetimeFigureOut">
              <a:rPr lang="fr-FR" smtClean="0"/>
              <a:pPr/>
              <a:t>02/12/2023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E58652-C422-43C1-9BDE-12C5B8C6E649}"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A3E6365-ACF2-4A58-B54E-79319E746AFE}" type="datetimeFigureOut">
              <a:rPr lang="fr-FR" smtClean="0"/>
              <a:pPr/>
              <a:t>02/12/2023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E58652-C422-43C1-9BDE-12C5B8C6E64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A3E6365-ACF2-4A58-B54E-79319E746AFE}" type="datetimeFigureOut">
              <a:rPr lang="fr-FR" smtClean="0"/>
              <a:pPr/>
              <a:t>02/12/2023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E58652-C422-43C1-9BDE-12C5B8C6E64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A3E6365-ACF2-4A58-B54E-79319E746AFE}" type="datetimeFigureOut">
              <a:rPr lang="fr-FR" smtClean="0"/>
              <a:pPr/>
              <a:t>02/12/2023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E58652-C422-43C1-9BDE-12C5B8C6E64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2A3E6365-ACF2-4A58-B54E-79319E746AFE}" type="datetimeFigureOut">
              <a:rPr lang="fr-FR" smtClean="0"/>
              <a:pPr/>
              <a:t>02/12/2023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E58652-C422-43C1-9BDE-12C5B8C6E649}"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A3E6365-ACF2-4A58-B54E-79319E746AFE}" type="datetimeFigureOut">
              <a:rPr lang="fr-FR" smtClean="0"/>
              <a:pPr/>
              <a:t>02/12/2023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7E58652-C422-43C1-9BDE-12C5B8C6E64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A3E6365-ACF2-4A58-B54E-79319E746AFE}" type="datetimeFigureOut">
              <a:rPr lang="fr-FR" smtClean="0"/>
              <a:pPr/>
              <a:t>02/12/2023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7E58652-C422-43C1-9BDE-12C5B8C6E649}"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2A3E6365-ACF2-4A58-B54E-79319E746AFE}" type="datetimeFigureOut">
              <a:rPr lang="fr-FR" smtClean="0"/>
              <a:pPr/>
              <a:t>02/12/2023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7E58652-C422-43C1-9BDE-12C5B8C6E64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A3E6365-ACF2-4A58-B54E-79319E746AFE}" type="datetimeFigureOut">
              <a:rPr lang="fr-FR" smtClean="0"/>
              <a:pPr/>
              <a:t>02/12/2023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7E58652-C422-43C1-9BDE-12C5B8C6E64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A3E6365-ACF2-4A58-B54E-79319E746AFE}" type="datetimeFigureOut">
              <a:rPr lang="fr-FR" smtClean="0"/>
              <a:pPr/>
              <a:t>02/12/2023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7E58652-C422-43C1-9BDE-12C5B8C6E64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A3E6365-ACF2-4A58-B54E-79319E746AFE}" type="datetimeFigureOut">
              <a:rPr lang="fr-FR" smtClean="0"/>
              <a:pPr/>
              <a:t>02/12/2023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7E58652-C422-43C1-9BDE-12C5B8C6E649}"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3E6365-ACF2-4A58-B54E-79319E746AFE}" type="datetimeFigureOut">
              <a:rPr lang="fr-FR" smtClean="0"/>
              <a:pPr/>
              <a:t>02/12/2023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E58652-C422-43C1-9BDE-12C5B8C6E64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Writing</a:t>
            </a:r>
            <a:r>
              <a:rPr lang="fr-FR" dirty="0" smtClean="0"/>
              <a:t> the General Introduction</a:t>
            </a:r>
            <a:endParaRPr lang="fr-FR" dirty="0"/>
          </a:p>
        </p:txBody>
      </p:sp>
      <p:sp>
        <p:nvSpPr>
          <p:cNvPr id="3" name="Espace réservé du contenu 2"/>
          <p:cNvSpPr>
            <a:spLocks noGrp="1"/>
          </p:cNvSpPr>
          <p:nvPr>
            <p:ph idx="1"/>
          </p:nvPr>
        </p:nvSpPr>
        <p:spPr/>
        <p:txBody>
          <a:bodyPr>
            <a:normAutofit/>
          </a:bodyPr>
          <a:lstStyle/>
          <a:p>
            <a:pPr marL="514350" indent="-514350">
              <a:buFont typeface="+mj-lt"/>
              <a:buAutoNum type="arabicPeriod"/>
            </a:pPr>
            <a:r>
              <a:rPr lang="en-US" dirty="0" smtClean="0"/>
              <a:t> introduction to the topic</a:t>
            </a:r>
          </a:p>
          <a:p>
            <a:pPr marL="514350" indent="-514350">
              <a:buFont typeface="+mj-lt"/>
              <a:buAutoNum type="arabicPeriod"/>
            </a:pPr>
            <a:r>
              <a:rPr lang="en-US" dirty="0" smtClean="0"/>
              <a:t>general </a:t>
            </a:r>
            <a:r>
              <a:rPr lang="en-US" dirty="0"/>
              <a:t>statement of the problem area, with a focus on a specific research problem, </a:t>
            </a:r>
            <a:endParaRPr lang="en-US" dirty="0" smtClean="0"/>
          </a:p>
          <a:p>
            <a:pPr marL="514350" indent="-514350">
              <a:buFont typeface="+mj-lt"/>
              <a:buAutoNum type="arabicPeriod"/>
            </a:pPr>
            <a:r>
              <a:rPr lang="en-US" dirty="0" smtClean="0"/>
              <a:t>justification </a:t>
            </a:r>
            <a:r>
              <a:rPr lang="en-US" dirty="0"/>
              <a:t>for the choice of the proposed </a:t>
            </a:r>
            <a:r>
              <a:rPr lang="en-US" dirty="0" smtClean="0"/>
              <a:t>study &amp; significance of the study: </a:t>
            </a:r>
            <a:r>
              <a:rPr lang="en-US" dirty="0"/>
              <a:t>how the study adds to the theoretical body of knowledge in the </a:t>
            </a:r>
            <a:r>
              <a:rPr lang="en-US" dirty="0" smtClean="0"/>
              <a:t>field</a:t>
            </a:r>
          </a:p>
          <a:p>
            <a:pPr marL="514350" indent="-514350">
              <a:buFont typeface="+mj-lt"/>
              <a:buAutoNum type="arabicPeriod"/>
            </a:pPr>
            <a:r>
              <a:rPr lang="en-US" dirty="0" smtClean="0"/>
              <a:t>Purpose of the study</a:t>
            </a:r>
            <a:endParaRPr lang="en-US" dirty="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Writing</a:t>
            </a:r>
            <a:r>
              <a:rPr lang="fr-FR" dirty="0" smtClean="0"/>
              <a:t> the General Introduction</a:t>
            </a:r>
            <a:endParaRPr lang="fr-FR" dirty="0"/>
          </a:p>
        </p:txBody>
      </p:sp>
      <p:sp>
        <p:nvSpPr>
          <p:cNvPr id="3" name="Espace réservé du contenu 2"/>
          <p:cNvSpPr>
            <a:spLocks noGrp="1"/>
          </p:cNvSpPr>
          <p:nvPr>
            <p:ph idx="1"/>
          </p:nvPr>
        </p:nvSpPr>
        <p:spPr/>
        <p:txBody>
          <a:bodyPr/>
          <a:lstStyle/>
          <a:p>
            <a:pPr marL="514350" indent="-514350">
              <a:buNone/>
            </a:pPr>
            <a:r>
              <a:rPr lang="fr-FR" dirty="0" smtClean="0"/>
              <a:t>5. </a:t>
            </a:r>
            <a:r>
              <a:rPr lang="fr-FR" dirty="0" err="1" smtClean="0"/>
              <a:t>Research</a:t>
            </a:r>
            <a:r>
              <a:rPr lang="fr-FR" dirty="0" smtClean="0"/>
              <a:t> questions and </a:t>
            </a:r>
            <a:r>
              <a:rPr lang="fr-FR" dirty="0" err="1" smtClean="0"/>
              <a:t>hypotheses</a:t>
            </a:r>
            <a:endParaRPr lang="fr-FR" dirty="0" smtClean="0"/>
          </a:p>
          <a:p>
            <a:pPr marL="514350" lvl="0" indent="-514350">
              <a:buNone/>
            </a:pPr>
            <a:r>
              <a:rPr lang="en-US" dirty="0" smtClean="0"/>
              <a:t>6. Procedure</a:t>
            </a:r>
            <a:r>
              <a:rPr lang="en-US" dirty="0"/>
              <a:t>, i.e., the research methodology.</a:t>
            </a:r>
            <a:endParaRPr lang="fr-FR" dirty="0"/>
          </a:p>
          <a:p>
            <a:pPr marL="514350" lvl="0" indent="-514350">
              <a:buNone/>
            </a:pPr>
            <a:r>
              <a:rPr lang="en-US" dirty="0" smtClean="0"/>
              <a:t>7. Structure </a:t>
            </a:r>
            <a:r>
              <a:rPr lang="en-US" dirty="0"/>
              <a:t>of the work, i.e., a summary of the content of chapters.</a:t>
            </a:r>
            <a:endParaRPr lang="fr-FR" dirty="0"/>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1214422"/>
            <a:ext cx="8229600" cy="4440246"/>
          </a:xfrm>
        </p:spPr>
        <p:txBody>
          <a:bodyPr>
            <a:normAutofit/>
          </a:bodyPr>
          <a:lstStyle/>
          <a:p>
            <a:r>
              <a:rPr lang="en-US" sz="3200" dirty="0" smtClean="0"/>
              <a:t>Examples from the ‘Master’ dissertation</a:t>
            </a:r>
            <a:r>
              <a:rPr lang="en-US" sz="3200" b="1" dirty="0" smtClean="0"/>
              <a:t>: </a:t>
            </a:r>
            <a:br>
              <a:rPr lang="en-US" sz="3200" b="1" dirty="0" smtClean="0"/>
            </a:br>
            <a:r>
              <a:rPr lang="en-US" sz="3200" b="1" dirty="0"/>
              <a:t> English Language Implementation in Algerian Primary Schools: Challenges and </a:t>
            </a:r>
            <a:r>
              <a:rPr lang="en-US" sz="3200" b="1" dirty="0" smtClean="0"/>
              <a:t>Directions</a:t>
            </a:r>
            <a:endParaRPr lang="fr-FR"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normAutofit fontScale="90000"/>
          </a:bodyPr>
          <a:lstStyle/>
          <a:p>
            <a:r>
              <a:rPr lang="en-US" b="1" dirty="0" smtClean="0"/>
              <a:t>Example: </a:t>
            </a:r>
            <a:r>
              <a:rPr lang="en-US" dirty="0" smtClean="0"/>
              <a:t>1. Introduction to the topic </a:t>
            </a:r>
            <a:endParaRPr lang="fr-FR" sz="2400" b="1" dirty="0"/>
          </a:p>
        </p:txBody>
      </p:sp>
      <p:sp>
        <p:nvSpPr>
          <p:cNvPr id="3" name="Espace réservé du contenu 2"/>
          <p:cNvSpPr>
            <a:spLocks noGrp="1"/>
          </p:cNvSpPr>
          <p:nvPr>
            <p:ph idx="1"/>
          </p:nvPr>
        </p:nvSpPr>
        <p:spPr>
          <a:xfrm>
            <a:off x="457200" y="857232"/>
            <a:ext cx="8229600" cy="6000768"/>
          </a:xfrm>
        </p:spPr>
        <p:txBody>
          <a:bodyPr>
            <a:normAutofit lnSpcReduction="10000"/>
          </a:bodyPr>
          <a:lstStyle/>
          <a:p>
            <a:r>
              <a:rPr lang="en-US" dirty="0" smtClean="0"/>
              <a:t>		</a:t>
            </a:r>
            <a:r>
              <a:rPr lang="en-US" dirty="0"/>
              <a:t> The emergence of bilingual and multilingual education is evidence that, worldwide </a:t>
            </a:r>
            <a:r>
              <a:rPr lang="en-US" dirty="0" smtClean="0"/>
              <a:t>the </a:t>
            </a:r>
            <a:r>
              <a:rPr lang="en-US" dirty="0"/>
              <a:t>teaching of English to young learners has demonstrated extraordinary growth over the last 20 years or more. The demand for English as a second language has increased as a result of how quickly the world has advanced economically and scientifically. New initiatives have been made to enhance foreign language instruction both globally and nationally. Indeed, Algeria decided to formally adopt the English language beginning with the primary level. </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500042"/>
            <a:ext cx="8229600" cy="1143000"/>
          </a:xfrm>
        </p:spPr>
        <p:txBody>
          <a:bodyPr>
            <a:normAutofit fontScale="90000"/>
          </a:bodyPr>
          <a:lstStyle/>
          <a:p>
            <a:r>
              <a:rPr lang="en-US" sz="3200" b="1" dirty="0" smtClean="0"/>
              <a:t>Example: </a:t>
            </a:r>
            <a:r>
              <a:rPr lang="en-US" sz="3600" dirty="0" smtClean="0"/>
              <a:t>2. General statement of the problem area, with a focus on a specific research problem</a:t>
            </a:r>
            <a:br>
              <a:rPr lang="en-US" sz="3600" dirty="0" smtClean="0"/>
            </a:br>
            <a:endParaRPr lang="fr-FR" sz="3600" dirty="0"/>
          </a:p>
        </p:txBody>
      </p:sp>
      <p:sp>
        <p:nvSpPr>
          <p:cNvPr id="3" name="Espace réservé du contenu 2"/>
          <p:cNvSpPr>
            <a:spLocks noGrp="1"/>
          </p:cNvSpPr>
          <p:nvPr>
            <p:ph idx="1"/>
          </p:nvPr>
        </p:nvSpPr>
        <p:spPr>
          <a:xfrm>
            <a:off x="0" y="1500174"/>
            <a:ext cx="8929718" cy="5357826"/>
          </a:xfrm>
        </p:spPr>
        <p:txBody>
          <a:bodyPr>
            <a:normAutofit fontScale="70000" lnSpcReduction="20000"/>
          </a:bodyPr>
          <a:lstStyle/>
          <a:p>
            <a:pPr>
              <a:buNone/>
            </a:pPr>
            <a:r>
              <a:rPr lang="en-US" dirty="0" smtClean="0"/>
              <a:t>	</a:t>
            </a:r>
            <a:r>
              <a:rPr lang="en-US" dirty="0"/>
              <a:t> Within this context, Algeria experienced a significant reform of its educational system in 2022. Indeed, English (the second foreign language) has been implemented in Algerian primary schools at the level of the third year. Since then the country has encountered unprecedented obstacles and expectations. It is essential to recognize the variety and complexity of the circumstances in which young learners are exposed to, and involved in English learning. Children in Algerian primary schools continue to struggle with French, the country's first foreign language. In contrast, teaching English to young learners presents numerous pedagogical obstacles for teachers. English instruction in primary schools has required the development of unique pre-service and in-service training programs that are distinct from those that are typically given to teachers in middle or secondary schools where EFL instruction is frequently based on the formal or grammatical features of the language. Moreover, teaching young children differs from teaching adolescents or adults since they have unique physical and behavioral traits, as well as various learning styles. </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85728"/>
            <a:ext cx="8229600" cy="1571628"/>
          </a:xfrm>
        </p:spPr>
        <p:txBody>
          <a:bodyPr>
            <a:noAutofit/>
          </a:bodyPr>
          <a:lstStyle/>
          <a:p>
            <a:r>
              <a:rPr lang="en-US" sz="3200" b="1" dirty="0" smtClean="0"/>
              <a:t>Example: </a:t>
            </a:r>
            <a:r>
              <a:rPr lang="en-US" sz="3000" b="1" dirty="0" smtClean="0">
                <a:solidFill>
                  <a:srgbClr val="FF0000"/>
                </a:solidFill>
              </a:rPr>
              <a:t>3 &amp;4.</a:t>
            </a:r>
            <a:r>
              <a:rPr lang="en-US" sz="3000" b="1" u="sng" dirty="0" smtClean="0">
                <a:solidFill>
                  <a:srgbClr val="FF0000"/>
                </a:solidFill>
              </a:rPr>
              <a:t> Justification for the choice of the proposed study &amp; significance of the study</a:t>
            </a:r>
            <a:r>
              <a:rPr lang="fr-FR" sz="3000" b="1" u="sng" dirty="0" smtClean="0"/>
              <a:t>+ </a:t>
            </a:r>
            <a:r>
              <a:rPr lang="fr-FR" sz="3000" b="1" u="sng" dirty="0" err="1" smtClean="0"/>
              <a:t>purpose</a:t>
            </a:r>
            <a:r>
              <a:rPr lang="fr-FR" sz="3000" b="1" u="sng" dirty="0" smtClean="0"/>
              <a:t> of the </a:t>
            </a:r>
            <a:r>
              <a:rPr lang="fr-FR" sz="3000" b="1" u="sng" dirty="0" err="1" smtClean="0"/>
              <a:t>study</a:t>
            </a:r>
            <a:r>
              <a:rPr lang="en-US" sz="3000" b="1" u="sng" dirty="0" smtClean="0"/>
              <a:t/>
            </a:r>
            <a:br>
              <a:rPr lang="en-US" sz="3000" b="1" u="sng" dirty="0" smtClean="0"/>
            </a:br>
            <a:r>
              <a:rPr lang="en-US" sz="2800" dirty="0" smtClean="0"/>
              <a:t/>
            </a:r>
            <a:br>
              <a:rPr lang="en-US" sz="2800" dirty="0" smtClean="0"/>
            </a:br>
            <a:endParaRPr lang="fr-FR" sz="2800" dirty="0"/>
          </a:p>
        </p:txBody>
      </p:sp>
      <p:sp>
        <p:nvSpPr>
          <p:cNvPr id="3" name="Espace réservé du contenu 2"/>
          <p:cNvSpPr>
            <a:spLocks noGrp="1"/>
          </p:cNvSpPr>
          <p:nvPr>
            <p:ph idx="1"/>
          </p:nvPr>
        </p:nvSpPr>
        <p:spPr>
          <a:xfrm>
            <a:off x="500034" y="1357298"/>
            <a:ext cx="8229600" cy="5500702"/>
          </a:xfrm>
        </p:spPr>
        <p:txBody>
          <a:bodyPr>
            <a:normAutofit fontScale="85000" lnSpcReduction="20000"/>
          </a:bodyPr>
          <a:lstStyle/>
          <a:p>
            <a:r>
              <a:rPr lang="en-US" dirty="0" smtClean="0">
                <a:solidFill>
                  <a:srgbClr val="FF0000"/>
                </a:solidFill>
              </a:rPr>
              <a:t>This study is, then, important to give a preliminary evaluation of the implementation of English in Algerian primary schools to insure a good continuity of this process. Moreover, its significance lies </a:t>
            </a:r>
            <a:r>
              <a:rPr lang="en-US" dirty="0">
                <a:solidFill>
                  <a:srgbClr val="FF0000"/>
                </a:solidFill>
              </a:rPr>
              <a:t>in the identification of the main challenges and factors that determine how well English is taught in Algerian primary schools, and the suggestion of workable solutions </a:t>
            </a:r>
            <a:r>
              <a:rPr lang="en-US" dirty="0" smtClean="0">
                <a:solidFill>
                  <a:srgbClr val="FF0000"/>
                </a:solidFill>
              </a:rPr>
              <a:t>to the obstacles which are faced by teachers. </a:t>
            </a:r>
            <a:r>
              <a:rPr lang="en-US" dirty="0"/>
              <a:t>Thus, the purpose of this study is to investigate the numerous difficulties that arise when teaching English in Algerian primary schools. In other words, this study supports the current educational change by achieving two goals: First, it seeks to examine the difficulties encountered when teaching English to young learners in Algerian classrooms for the first time; and second it aims to investigate solutions for those obstacles. </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en-US" sz="3200" b="1" dirty="0" smtClean="0"/>
              <a:t>Example: </a:t>
            </a:r>
            <a:r>
              <a:rPr lang="fr-FR" sz="3200" dirty="0" smtClean="0"/>
              <a:t>5. </a:t>
            </a:r>
            <a:r>
              <a:rPr lang="fr-FR" sz="3200" dirty="0" err="1" smtClean="0"/>
              <a:t>Research</a:t>
            </a:r>
            <a:r>
              <a:rPr lang="fr-FR" sz="3200" dirty="0" smtClean="0"/>
              <a:t> questions and </a:t>
            </a:r>
            <a:r>
              <a:rPr lang="fr-FR" sz="3200" dirty="0" err="1" smtClean="0"/>
              <a:t>hypotheses</a:t>
            </a:r>
            <a:r>
              <a:rPr lang="fr-FR" sz="3200" dirty="0" smtClean="0"/>
              <a:t/>
            </a:r>
            <a:br>
              <a:rPr lang="fr-FR" sz="3200" dirty="0" smtClean="0"/>
            </a:br>
            <a:endParaRPr lang="fr-FR" sz="3000" dirty="0"/>
          </a:p>
        </p:txBody>
      </p:sp>
      <p:sp>
        <p:nvSpPr>
          <p:cNvPr id="3" name="Espace réservé du contenu 2"/>
          <p:cNvSpPr>
            <a:spLocks noGrp="1"/>
          </p:cNvSpPr>
          <p:nvPr>
            <p:ph idx="1"/>
          </p:nvPr>
        </p:nvSpPr>
        <p:spPr>
          <a:xfrm>
            <a:off x="0" y="1071546"/>
            <a:ext cx="9144000" cy="5786454"/>
          </a:xfrm>
        </p:spPr>
        <p:txBody>
          <a:bodyPr>
            <a:noAutofit/>
          </a:bodyPr>
          <a:lstStyle/>
          <a:p>
            <a:pPr indent="0">
              <a:buNone/>
            </a:pPr>
            <a:r>
              <a:rPr lang="en-US" sz="2300" dirty="0" smtClean="0"/>
              <a:t>Consequently, this study strives to answer the following questions:</a:t>
            </a:r>
            <a:endParaRPr lang="fr-FR" sz="2300" dirty="0" smtClean="0"/>
          </a:p>
          <a:p>
            <a:r>
              <a:rPr lang="en-US" sz="2300" dirty="0"/>
              <a:t>1/What challenges do English language teachers </a:t>
            </a:r>
            <a:r>
              <a:rPr lang="en-US" sz="2300" dirty="0" smtClean="0"/>
              <a:t>face in </a:t>
            </a:r>
            <a:r>
              <a:rPr lang="en-US" sz="2300" dirty="0"/>
              <a:t>Algerian primary </a:t>
            </a:r>
            <a:r>
              <a:rPr lang="en-US" sz="2300" dirty="0" smtClean="0"/>
              <a:t>schools?</a:t>
            </a:r>
            <a:endParaRPr lang="fr-FR" sz="2300" dirty="0"/>
          </a:p>
          <a:p>
            <a:r>
              <a:rPr lang="en-US" sz="2300" dirty="0"/>
              <a:t>2/How can these challenges be overcome</a:t>
            </a:r>
            <a:r>
              <a:rPr lang="en-US" sz="2300" dirty="0" smtClean="0"/>
              <a:t>?</a:t>
            </a:r>
          </a:p>
          <a:p>
            <a:pPr indent="0">
              <a:buNone/>
            </a:pPr>
            <a:endParaRPr lang="en-US" sz="2300" dirty="0" smtClean="0"/>
          </a:p>
          <a:p>
            <a:pPr indent="0">
              <a:buNone/>
            </a:pPr>
            <a:r>
              <a:rPr lang="en-US" sz="2300" dirty="0" smtClean="0"/>
              <a:t>The above mentioned questions led to formulate two hypotheses:</a:t>
            </a:r>
            <a:endParaRPr lang="fr-FR" sz="2300" dirty="0" smtClean="0"/>
          </a:p>
          <a:p>
            <a:endParaRPr lang="en-US" sz="2300" dirty="0" smtClean="0"/>
          </a:p>
          <a:p>
            <a:r>
              <a:rPr lang="en-US" sz="2300" dirty="0" smtClean="0"/>
              <a:t>H </a:t>
            </a:r>
            <a:r>
              <a:rPr lang="en-US" sz="2300" dirty="0"/>
              <a:t>1: I</a:t>
            </a:r>
            <a:r>
              <a:rPr lang="en-US" sz="2300" dirty="0" smtClean="0"/>
              <a:t>n </a:t>
            </a:r>
            <a:r>
              <a:rPr lang="en-US" sz="2300" dirty="0"/>
              <a:t>Algerian primary </a:t>
            </a:r>
            <a:r>
              <a:rPr lang="en-US" sz="2300" dirty="0" smtClean="0"/>
              <a:t>schools, English teachers face </a:t>
            </a:r>
            <a:r>
              <a:rPr lang="en-US" sz="2300" dirty="0"/>
              <a:t>different challenges </a:t>
            </a:r>
            <a:r>
              <a:rPr lang="en-US" sz="2300" dirty="0" smtClean="0"/>
              <a:t>namely </a:t>
            </a:r>
            <a:r>
              <a:rPr lang="en-US" sz="2300" dirty="0"/>
              <a:t>lack of </a:t>
            </a:r>
            <a:r>
              <a:rPr lang="en-US" sz="2300" dirty="0" smtClean="0"/>
              <a:t>training </a:t>
            </a:r>
            <a:r>
              <a:rPr lang="en-US" sz="2300" dirty="0"/>
              <a:t>and teaching materials, low Pupil’s motivation, and poor classroom management.</a:t>
            </a:r>
            <a:endParaRPr lang="fr-FR" sz="2300" dirty="0"/>
          </a:p>
          <a:p>
            <a:r>
              <a:rPr lang="en-US" sz="2300" dirty="0"/>
              <a:t>H2: To overcome </a:t>
            </a:r>
            <a:r>
              <a:rPr lang="en-US" sz="2300" dirty="0" smtClean="0"/>
              <a:t>these challenges, </a:t>
            </a:r>
            <a:r>
              <a:rPr lang="en-US" sz="2300" dirty="0"/>
              <a:t>the </a:t>
            </a:r>
            <a:r>
              <a:rPr lang="en-US" sz="2300" dirty="0" smtClean="0"/>
              <a:t>Algerian educational </a:t>
            </a:r>
            <a:r>
              <a:rPr lang="en-US" sz="2300" dirty="0"/>
              <a:t>institutions may develop an in-service teacher training, and in turn, </a:t>
            </a:r>
            <a:r>
              <a:rPr lang="en-US" sz="2300" dirty="0" smtClean="0"/>
              <a:t>English teachers </a:t>
            </a:r>
            <a:r>
              <a:rPr lang="en-US" sz="2300" dirty="0"/>
              <a:t>can optimize the use of school resources, use adequate strategies and materials to raise pupils’ motivation and develop an effective classroom management.</a:t>
            </a:r>
            <a:endParaRPr lang="fr-FR" sz="23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 </a:t>
            </a:r>
            <a:r>
              <a:rPr lang="en-US" b="1" dirty="0" smtClean="0"/>
              <a:t>Example: </a:t>
            </a:r>
            <a:r>
              <a:rPr lang="en-US" dirty="0" smtClean="0"/>
              <a:t>6. Research methodology</a:t>
            </a:r>
            <a:endParaRPr lang="fr-FR" dirty="0"/>
          </a:p>
        </p:txBody>
      </p:sp>
      <p:sp>
        <p:nvSpPr>
          <p:cNvPr id="3" name="Espace réservé du contenu 2"/>
          <p:cNvSpPr>
            <a:spLocks noGrp="1"/>
          </p:cNvSpPr>
          <p:nvPr>
            <p:ph idx="1"/>
          </p:nvPr>
        </p:nvSpPr>
        <p:spPr>
          <a:xfrm>
            <a:off x="457200" y="1285860"/>
            <a:ext cx="8229600" cy="5357850"/>
          </a:xfrm>
        </p:spPr>
        <p:txBody>
          <a:bodyPr>
            <a:normAutofit/>
          </a:bodyPr>
          <a:lstStyle/>
          <a:p>
            <a:pPr>
              <a:buNone/>
            </a:pPr>
            <a:r>
              <a:rPr lang="en-US" dirty="0" smtClean="0"/>
              <a:t>		In </a:t>
            </a:r>
            <a:r>
              <a:rPr lang="en-US" dirty="0"/>
              <a:t>fact, the researchers' willingness to fulfill the earlier objectives led them to undertake an exploratory case study with </a:t>
            </a:r>
            <a:r>
              <a:rPr lang="en-US" dirty="0" smtClean="0"/>
              <a:t>twenty primary </a:t>
            </a:r>
            <a:r>
              <a:rPr lang="en-US" dirty="0" smtClean="0"/>
              <a:t>school EFL teachers, and </a:t>
            </a:r>
            <a:r>
              <a:rPr lang="en-US" dirty="0"/>
              <a:t>seven third -year </a:t>
            </a:r>
            <a:r>
              <a:rPr lang="en-US" dirty="0" smtClean="0"/>
              <a:t>classes </a:t>
            </a:r>
            <a:r>
              <a:rPr lang="en-US" dirty="0"/>
              <a:t>out of three different primary schools </a:t>
            </a:r>
            <a:r>
              <a:rPr lang="en-US" dirty="0" smtClean="0"/>
              <a:t>in the </a:t>
            </a:r>
            <a:r>
              <a:rPr lang="en-US" dirty="0" err="1" smtClean="0"/>
              <a:t>Wilaya</a:t>
            </a:r>
            <a:r>
              <a:rPr lang="en-US" dirty="0" smtClean="0"/>
              <a:t> of </a:t>
            </a:r>
            <a:r>
              <a:rPr lang="en-US" dirty="0" err="1" smtClean="0"/>
              <a:t>Tlemcen</a:t>
            </a:r>
            <a:r>
              <a:rPr lang="en-US" dirty="0" smtClean="0"/>
              <a:t>. </a:t>
            </a:r>
            <a:r>
              <a:rPr lang="en-US" dirty="0"/>
              <a:t>This investigation will gather both quantitative and qualitative data using </a:t>
            </a:r>
            <a:r>
              <a:rPr lang="en-US" dirty="0" smtClean="0"/>
              <a:t>two </a:t>
            </a:r>
            <a:r>
              <a:rPr lang="en-US" dirty="0"/>
              <a:t>research </a:t>
            </a:r>
            <a:r>
              <a:rPr lang="en-US" dirty="0" smtClean="0"/>
              <a:t>tools: A </a:t>
            </a:r>
            <a:r>
              <a:rPr lang="en-US" dirty="0"/>
              <a:t>questionnaire for EFL </a:t>
            </a:r>
            <a:r>
              <a:rPr lang="en-US" dirty="0" smtClean="0"/>
              <a:t>teachers, </a:t>
            </a:r>
            <a:r>
              <a:rPr lang="en-US" dirty="0"/>
              <a:t>and a structured observation in third grade </a:t>
            </a:r>
            <a:r>
              <a:rPr lang="en-US" dirty="0" smtClean="0"/>
              <a:t>classrooms.</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lstStyle/>
          <a:p>
            <a:r>
              <a:rPr lang="en-US" b="1" dirty="0" smtClean="0"/>
              <a:t>Example: </a:t>
            </a:r>
            <a:r>
              <a:rPr lang="en-US" dirty="0" smtClean="0"/>
              <a:t>7. Structure of the work</a:t>
            </a:r>
            <a:endParaRPr lang="fr-FR" dirty="0"/>
          </a:p>
        </p:txBody>
      </p:sp>
      <p:sp>
        <p:nvSpPr>
          <p:cNvPr id="3" name="Espace réservé du contenu 2"/>
          <p:cNvSpPr>
            <a:spLocks noGrp="1"/>
          </p:cNvSpPr>
          <p:nvPr>
            <p:ph idx="1"/>
          </p:nvPr>
        </p:nvSpPr>
        <p:spPr>
          <a:xfrm>
            <a:off x="0" y="1071546"/>
            <a:ext cx="9144000" cy="6000768"/>
          </a:xfrm>
        </p:spPr>
        <p:txBody>
          <a:bodyPr>
            <a:normAutofit fontScale="70000" lnSpcReduction="20000"/>
          </a:bodyPr>
          <a:lstStyle/>
          <a:p>
            <a:pPr>
              <a:buNone/>
            </a:pPr>
            <a:r>
              <a:rPr lang="en-US" dirty="0" smtClean="0"/>
              <a:t>		This </a:t>
            </a:r>
            <a:r>
              <a:rPr lang="en-US" dirty="0"/>
              <a:t>study is purposefully organized into two chapters in order to verify the aforementioned hypotheses. The first chapter aims to put together all relevant theoretical research on issues that arise when teaching English to </a:t>
            </a:r>
            <a:r>
              <a:rPr lang="en-US" dirty="0" smtClean="0"/>
              <a:t>young </a:t>
            </a:r>
            <a:r>
              <a:rPr lang="en-US" dirty="0"/>
              <a:t>learners. It is a review of literature that aims to explain how the English language has grown into a more and more prominent language both nationally and internationally. It also aims to address several previously identified issues associated with teaching English in an Algerian context. Furthermore, it focuses on how English is taught to pupils in primary classrooms around the world. The chapter then focuses on the major obstacles teachers confront in their teaching practices, including motivation among pupils, teaching resources, and teaching methods.</a:t>
            </a:r>
            <a:endParaRPr lang="fr-FR" dirty="0"/>
          </a:p>
          <a:p>
            <a:pPr>
              <a:buNone/>
            </a:pPr>
            <a:r>
              <a:rPr lang="en-US" dirty="0" smtClean="0"/>
              <a:t>		The </a:t>
            </a:r>
            <a:r>
              <a:rPr lang="en-US" dirty="0"/>
              <a:t>second chapter is devoted to the analysis of data gathered from two research instruments: a questionnaire and a classroom observation. Before presenting the results that are then separately analyzed, in order to address the research questions and either confirm or reject the research hypotheses. These findings are aimed to help to improve the teaching of English in Algerian primary school. Thus, this chapter concludes by presenting some suggestions and recommendations related to the research results and relevant to the Algerian context.</a:t>
            </a: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TotalTime>
  <Words>438</Words>
  <Application>Microsoft Office PowerPoint</Application>
  <PresentationFormat>Affichage à l'écran (4:3)</PresentationFormat>
  <Paragraphs>30</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Writing the General Introduction</vt:lpstr>
      <vt:lpstr>Writing the General Introduction</vt:lpstr>
      <vt:lpstr>Examples from the ‘Master’ dissertation:   English Language Implementation in Algerian Primary Schools: Challenges and Directions</vt:lpstr>
      <vt:lpstr>Example: 1. Introduction to the topic </vt:lpstr>
      <vt:lpstr>Example: 2. General statement of the problem area, with a focus on a specific research problem </vt:lpstr>
      <vt:lpstr>Example: 3 &amp;4. Justification for the choice of the proposed study &amp; significance of the study+ purpose of the study  </vt:lpstr>
      <vt:lpstr>Example: 5. Research questions and hypotheses </vt:lpstr>
      <vt:lpstr> Example: 6. Research methodology</vt:lpstr>
      <vt:lpstr>Example: 7. Structure of the work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GHOST</dc:creator>
  <cp:lastModifiedBy>GHOST</cp:lastModifiedBy>
  <cp:revision>4</cp:revision>
  <dcterms:created xsi:type="dcterms:W3CDTF">2023-11-25T20:32:17Z</dcterms:created>
  <dcterms:modified xsi:type="dcterms:W3CDTF">2023-12-02T21:01:41Z</dcterms:modified>
</cp:coreProperties>
</file>