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0100" y="1816136"/>
            <a:ext cx="7358114" cy="3970318"/>
          </a:xfrm>
          <a:prstGeom prst="rect">
            <a:avLst/>
          </a:prstGeom>
        </p:spPr>
        <p:txBody>
          <a:bodyPr wrap="square">
            <a:spAutoFit/>
          </a:bodyPr>
          <a:lstStyle/>
          <a:p>
            <a:pPr>
              <a:buNone/>
            </a:pPr>
            <a:r>
              <a:rPr lang="fr-FR" sz="2800" dirty="0" smtClean="0"/>
              <a:t>Une aire protégée est un outil essentiel au maintien des espaces naturels et donc à la conservation de la biodiversité qu’ils abritent. En 1992, plusieurs États ont adopté la Convention sur la diversité biologique lors du sommet de la Terre à Rio de Janeiro. L’article 8 de cette convention encourage les États parties à la convention à développer un réseau d’aires protégées dans les espaces sous leur juridiction</a:t>
            </a:r>
            <a:endParaRPr lang="fr-FR" sz="2800" dirty="0"/>
          </a:p>
        </p:txBody>
      </p:sp>
      <p:sp>
        <p:nvSpPr>
          <p:cNvPr id="5" name="Titre 1"/>
          <p:cNvSpPr txBox="1">
            <a:spLocks/>
          </p:cNvSpPr>
          <p:nvPr/>
        </p:nvSpPr>
        <p:spPr>
          <a:xfrm>
            <a:off x="457200" y="2746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0" i="0" u="none" strike="noStrike" kern="1200" cap="none" spc="0" normalizeH="0" baseline="0" noProof="0" smtClean="0">
                <a:ln>
                  <a:noFill/>
                </a:ln>
                <a:solidFill>
                  <a:schemeClr val="tx1"/>
                </a:solidFill>
                <a:effectLst/>
                <a:uLnTx/>
                <a:uFillTx/>
                <a:latin typeface="+mj-lt"/>
                <a:ea typeface="+mj-ea"/>
                <a:cs typeface="+mj-cs"/>
              </a:rPr>
              <a:t>Les aires protégées</a:t>
            </a:r>
            <a:endParaRPr kumimoji="0" lang="fr-FR"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00792"/>
          </a:xfrm>
        </p:spPr>
        <p:txBody>
          <a:bodyPr>
            <a:normAutofit fontScale="77500" lnSpcReduction="20000"/>
          </a:bodyPr>
          <a:lstStyle/>
          <a:p>
            <a:pPr>
              <a:buNone/>
            </a:pPr>
            <a:r>
              <a:rPr lang="fr-FR" sz="3400" b="1" dirty="0" smtClean="0"/>
              <a:t>Actions de la gestion cynégétique</a:t>
            </a:r>
          </a:p>
          <a:p>
            <a:pPr>
              <a:buNone/>
            </a:pPr>
            <a:r>
              <a:rPr lang="fr-FR" sz="3400" dirty="0" smtClean="0"/>
              <a:t>La gestion cynégétique repose donc sur : </a:t>
            </a:r>
          </a:p>
          <a:p>
            <a:r>
              <a:rPr lang="fr-FR" sz="3400" dirty="0" smtClean="0"/>
              <a:t>des actions de création, maintien et restauration des habitats naturels du gibier et de la faune sauvage pour favoriser la reproduction des espèces et éviter l’incursion de gibier sur les routes, dans les champs, voire en ville ;</a:t>
            </a:r>
          </a:p>
          <a:p>
            <a:r>
              <a:rPr lang="fr-FR" sz="3400" dirty="0" smtClean="0"/>
              <a:t>des prélèvements raisonnés des individus en fonction des effectifs des populations et des caractéristiques des individus (sexe, âge, état de santé) ;</a:t>
            </a:r>
          </a:p>
          <a:p>
            <a:r>
              <a:rPr lang="fr-FR" sz="3400" dirty="0" smtClean="0"/>
              <a:t>le nourrissage, la mise en place de cultures à gibier et des apports en sel ;</a:t>
            </a:r>
          </a:p>
          <a:p>
            <a:r>
              <a:rPr lang="fr-FR" sz="3400" dirty="0" smtClean="0"/>
              <a:t>l’introduction ou la réintroduction d’individus et d’espèces pour repeupler un milieu ou consolider une population ;</a:t>
            </a:r>
          </a:p>
          <a:p>
            <a:r>
              <a:rPr lang="fr-FR" sz="3400" dirty="0" smtClean="0"/>
              <a:t>la création de réserves de chasse et de faune sauvage pour favoriser la reproduction et la tranquillité de la faune.</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endParaRPr lang="fr-FR" sz="4800" dirty="0" smtClean="0"/>
          </a:p>
          <a:p>
            <a:r>
              <a:rPr lang="fr-FR" sz="4800" dirty="0" smtClean="0"/>
              <a:t>Réserves naturelles;</a:t>
            </a:r>
          </a:p>
          <a:p>
            <a:r>
              <a:rPr lang="fr-FR" sz="4800" dirty="0" smtClean="0"/>
              <a:t>Parcs nationaux;</a:t>
            </a:r>
          </a:p>
          <a:p>
            <a:r>
              <a:rPr lang="fr-FR" sz="4800" dirty="0" smtClean="0"/>
              <a:t>Centres cynégétiques;</a:t>
            </a:r>
          </a:p>
          <a:p>
            <a:r>
              <a:rPr lang="fr-FR" sz="4800" dirty="0" smtClean="0"/>
              <a:t>Réserves de chasse.</a:t>
            </a:r>
            <a:endParaRPr lang="fr-FR" sz="4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Parc National et réserve naturelle</a:t>
            </a:r>
            <a:endParaRPr lang="fr-FR" dirty="0"/>
          </a:p>
        </p:txBody>
      </p:sp>
      <p:sp>
        <p:nvSpPr>
          <p:cNvPr id="3" name="Espace réservé du contenu 2"/>
          <p:cNvSpPr>
            <a:spLocks noGrp="1"/>
          </p:cNvSpPr>
          <p:nvPr>
            <p:ph idx="1"/>
          </p:nvPr>
        </p:nvSpPr>
        <p:spPr/>
        <p:txBody>
          <a:bodyPr>
            <a:normAutofit fontScale="92500"/>
          </a:bodyPr>
          <a:lstStyle/>
          <a:p>
            <a:pPr>
              <a:buNone/>
            </a:pPr>
            <a:r>
              <a:rPr lang="fr-FR" dirty="0" smtClean="0"/>
              <a:t>Un </a:t>
            </a:r>
            <a:r>
              <a:rPr lang="fr-FR" b="1" dirty="0" smtClean="0"/>
              <a:t>parc national</a:t>
            </a:r>
            <a:r>
              <a:rPr lang="fr-FR" dirty="0" smtClean="0"/>
              <a:t> est une portion de territoire qui est classée par l'UNESCO. Ces parcs dans lesquels la faune, la flore et le milieu naturel en général sont protégés des activités humaines. Leur intérêt peut être aussi touristique. </a:t>
            </a:r>
          </a:p>
          <a:p>
            <a:pPr>
              <a:buNone/>
            </a:pPr>
            <a:r>
              <a:rPr lang="fr-FR" dirty="0" smtClean="0"/>
              <a:t>Une </a:t>
            </a:r>
            <a:r>
              <a:rPr lang="fr-FR" b="1" dirty="0" smtClean="0"/>
              <a:t>réserve naturelle</a:t>
            </a:r>
            <a:r>
              <a:rPr lang="fr-FR" dirty="0" smtClean="0"/>
              <a:t>  est un territoire plus ou moins intégralement protégé par un règlement et divers procédures et moyens physiques et de surveillance.</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a:bodyPr>
          <a:lstStyle/>
          <a:p>
            <a:pPr>
              <a:buNone/>
            </a:pPr>
            <a:r>
              <a:rPr lang="fr-FR" dirty="0" smtClean="0"/>
              <a:t>En 2003, la liste des Nations unies comptait plus de 100 000 aires protégées dans le monde, dont 3 881 parcs nationaux (catégorie II de l'UICN). Certains sont tellement exceptionnels qu'ils ont été classés au sur la Liste du patrimoine mondial de l'UNESCO.</a:t>
            </a:r>
          </a:p>
          <a:p>
            <a:pPr>
              <a:buNone/>
            </a:pPr>
            <a:r>
              <a:rPr lang="fr-FR" dirty="0" smtClean="0"/>
              <a:t>La superficie des parcs nationaux est très variable, oscillant entre 550 ha (5,5 km</a:t>
            </a:r>
            <a:r>
              <a:rPr lang="fr-FR" baseline="30000" dirty="0" smtClean="0"/>
              <a:t>2</a:t>
            </a:r>
            <a:r>
              <a:rPr lang="fr-FR" dirty="0" smtClean="0"/>
              <a:t>)  et plus de 2 millions d'hectares - soit 22 275 km</a:t>
            </a:r>
            <a:r>
              <a:rPr lang="fr-FR" baseline="30000" dirty="0" smtClean="0"/>
              <a:t>2</a:t>
            </a:r>
            <a:r>
              <a:rPr lang="fr-FR" dirty="0" smtClean="0"/>
              <a:t> </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r>
              <a:rPr lang="fr-FR" dirty="0" smtClean="0"/>
              <a:t>pour préserver et gérer des ressources naturelles remarquables et/ou menacées. Il peut s'agir : </a:t>
            </a:r>
          </a:p>
          <a:p>
            <a:pPr lvl="1"/>
            <a:r>
              <a:rPr lang="fr-FR" dirty="0" smtClean="0"/>
              <a:t>d'espèces vivantes animales et végétales, ou d'habitats </a:t>
            </a:r>
          </a:p>
          <a:p>
            <a:pPr lvl="1"/>
            <a:r>
              <a:rPr lang="fr-FR" dirty="0" smtClean="0"/>
              <a:t>d'un état potentiel qu'on cherche à restaurer</a:t>
            </a:r>
          </a:p>
          <a:p>
            <a:pPr lvl="1"/>
            <a:r>
              <a:rPr lang="fr-FR" dirty="0" smtClean="0"/>
              <a:t>de minéraux, de fossiles </a:t>
            </a:r>
          </a:p>
          <a:p>
            <a:pPr lvl="1"/>
            <a:r>
              <a:rPr lang="fr-FR" dirty="0" smtClean="0"/>
              <a:t>de paysages exceptionnels, à haute </a:t>
            </a:r>
            <a:r>
              <a:rPr lang="fr-FR" i="1" dirty="0" smtClean="0"/>
              <a:t>« naturalité »</a:t>
            </a:r>
            <a:r>
              <a:rPr lang="fr-FR" dirty="0" smtClean="0"/>
              <a:t> ou porteurs d'information sur l'histoire de l'humanité</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upload.wikimedia.org/wikipedia/commons/thumb/3/33/01_GM_Algerian_National_Parks.png/640px-01_GM_Algerian_National_Parks.png"/>
          <p:cNvPicPr>
            <a:picLocks noChangeAspect="1" noChangeArrowheads="1"/>
          </p:cNvPicPr>
          <p:nvPr/>
        </p:nvPicPr>
        <p:blipFill>
          <a:blip r:embed="rId2"/>
          <a:srcRect/>
          <a:stretch>
            <a:fillRect/>
          </a:stretch>
        </p:blipFill>
        <p:spPr bwMode="auto">
          <a:xfrm>
            <a:off x="1142976" y="-24"/>
            <a:ext cx="6858048" cy="6858048"/>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Réserves de chasse </a:t>
            </a:r>
            <a:endParaRPr lang="fr-FR" dirty="0"/>
          </a:p>
        </p:txBody>
      </p:sp>
      <p:sp>
        <p:nvSpPr>
          <p:cNvPr id="3" name="Espace réservé du contenu 2"/>
          <p:cNvSpPr>
            <a:spLocks noGrp="1"/>
          </p:cNvSpPr>
          <p:nvPr>
            <p:ph idx="1"/>
          </p:nvPr>
        </p:nvSpPr>
        <p:spPr/>
        <p:txBody>
          <a:bodyPr/>
          <a:lstStyle/>
          <a:p>
            <a:r>
              <a:rPr lang="fr-FR" dirty="0" smtClean="0"/>
              <a:t>Les réserves de chasse et de faune sauvage ont pour but de protéger les espèces animales et leurs habitats afin d'assurer la conservation de la biodiversité, dans le cadre d’un équilibre agro-</a:t>
            </a:r>
            <a:r>
              <a:rPr lang="fr-FR" dirty="0" err="1" smtClean="0"/>
              <a:t>sylvo</a:t>
            </a:r>
            <a:r>
              <a:rPr lang="fr-FR" dirty="0" smtClean="0"/>
              <a:t>-cynégétique et d’une gestion cynégétique durable.</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143668"/>
          </a:xfrm>
        </p:spPr>
        <p:txBody>
          <a:bodyPr/>
          <a:lstStyle/>
          <a:p>
            <a:pPr>
              <a:buNone/>
            </a:pPr>
            <a:r>
              <a:rPr lang="fr-FR" dirty="0" smtClean="0"/>
              <a:t>Concrètement, ces réserves ont quatre </a:t>
            </a:r>
          </a:p>
          <a:p>
            <a:pPr>
              <a:buNone/>
            </a:pPr>
            <a:r>
              <a:rPr lang="fr-FR" dirty="0" smtClean="0"/>
              <a:t>objectifs : </a:t>
            </a:r>
          </a:p>
          <a:p>
            <a:r>
              <a:rPr lang="fr-FR" dirty="0" smtClean="0"/>
              <a:t>préserver les populations d’oiseaux migrateurs conformément aux engagements nationaux (réserve d’avifaune migratrice) ;</a:t>
            </a:r>
          </a:p>
          <a:p>
            <a:r>
              <a:rPr lang="fr-FR" dirty="0" smtClean="0"/>
              <a:t>protéger les milieux indispensables à la préservation des espèces menacées ;</a:t>
            </a:r>
          </a:p>
          <a:p>
            <a:r>
              <a:rPr lang="fr-FR" dirty="0" smtClean="0"/>
              <a:t>favoriser le développement d’outils de gestion de la faune sauvage et de leurs habitats ;</a:t>
            </a:r>
          </a:p>
          <a:p>
            <a:r>
              <a:rPr lang="fr-FR" dirty="0" smtClean="0"/>
              <a:t>développer une chasse durable sur les territoires ruraux.</a:t>
            </a:r>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Centre cynégétique</a:t>
            </a:r>
            <a:endParaRPr lang="fr-FR" dirty="0"/>
          </a:p>
        </p:txBody>
      </p:sp>
      <p:sp>
        <p:nvSpPr>
          <p:cNvPr id="3" name="Espace réservé du contenu 2"/>
          <p:cNvSpPr>
            <a:spLocks noGrp="1"/>
          </p:cNvSpPr>
          <p:nvPr>
            <p:ph idx="1"/>
          </p:nvPr>
        </p:nvSpPr>
        <p:spPr/>
        <p:txBody>
          <a:bodyPr>
            <a:normAutofit fontScale="92500" lnSpcReduction="20000"/>
          </a:bodyPr>
          <a:lstStyle/>
          <a:p>
            <a:pPr>
              <a:buNone/>
            </a:pPr>
            <a:r>
              <a:rPr lang="fr-FR" b="1" dirty="0" smtClean="0"/>
              <a:t>Objectif de la gestion cynégétique </a:t>
            </a:r>
          </a:p>
          <a:p>
            <a:r>
              <a:rPr lang="fr-FR" dirty="0" smtClean="0"/>
              <a:t>Cette gestion a pour objectif d’optimiser la production du gibier sur un territoire, de sorte à assurer une exploitation durable du gibier sans perturber l’équilibre agro-</a:t>
            </a:r>
            <a:r>
              <a:rPr lang="fr-FR" dirty="0" err="1" smtClean="0"/>
              <a:t>sylvo</a:t>
            </a:r>
            <a:r>
              <a:rPr lang="fr-FR" dirty="0" smtClean="0"/>
              <a:t>-cynégétique. </a:t>
            </a:r>
          </a:p>
          <a:p>
            <a:r>
              <a:rPr lang="fr-FR" dirty="0" smtClean="0"/>
              <a:t>Par différentes actions, ce type de gestion favorise le développement de populations de gibier, tout en évitant les phénomènes de surpopulation qui pourraient nuire aux activités agricoles et sylvicoles, ou à la sécurité (accident de la route, grippe aviaire)</a:t>
            </a:r>
          </a:p>
          <a:p>
            <a:endParaRPr lang="fr-FR" dirty="0"/>
          </a:p>
        </p:txBody>
      </p:sp>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497</Words>
  <PresentationFormat>Affichage à l'écran (4:3)</PresentationFormat>
  <Paragraphs>36</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Diapositive 1</vt:lpstr>
      <vt:lpstr>Diapositive 2</vt:lpstr>
      <vt:lpstr>Parc National et réserve naturelle</vt:lpstr>
      <vt:lpstr>Diapositive 4</vt:lpstr>
      <vt:lpstr>Diapositive 5</vt:lpstr>
      <vt:lpstr>Diapositive 6</vt:lpstr>
      <vt:lpstr>Réserves de chasse </vt:lpstr>
      <vt:lpstr>Diapositive 8</vt:lpstr>
      <vt:lpstr>Centre cynégétique</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boukli</dc:creator>
  <cp:lastModifiedBy>INFOPLUS</cp:lastModifiedBy>
  <cp:revision>3</cp:revision>
  <dcterms:created xsi:type="dcterms:W3CDTF">2015-03-04T01:27:03Z</dcterms:created>
  <dcterms:modified xsi:type="dcterms:W3CDTF">2020-03-25T23:24:55Z</dcterms:modified>
</cp:coreProperties>
</file>