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65" r:id="rId5"/>
    <p:sldId id="266" r:id="rId6"/>
    <p:sldId id="268" r:id="rId7"/>
    <p:sldId id="267" r:id="rId8"/>
    <p:sldId id="281" r:id="rId9"/>
    <p:sldId id="258" r:id="rId10"/>
    <p:sldId id="261" r:id="rId11"/>
    <p:sldId id="263" r:id="rId12"/>
    <p:sldId id="264" r:id="rId13"/>
    <p:sldId id="280" r:id="rId14"/>
    <p:sldId id="282" r:id="rId15"/>
    <p:sldId id="27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720" autoAdjust="0"/>
  </p:normalViewPr>
  <p:slideViewPr>
    <p:cSldViewPr snapToGrid="0">
      <p:cViewPr varScale="1">
        <p:scale>
          <a:sx n="42" d="100"/>
          <a:sy n="42" d="100"/>
        </p:scale>
        <p:origin x="15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7E753-99D4-49C4-9D9A-12B6B9E3E059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F473-3B25-4286-9DB9-49B843BB1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3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/>
              <a:t>Medias</a:t>
            </a:r>
            <a:r>
              <a:rPr lang="fr-FR" dirty="0"/>
              <a:t>: TV, Radios, presse écrite, Web, presse et publicité sur internet, affichage</a:t>
            </a:r>
          </a:p>
          <a:p>
            <a:r>
              <a:rPr lang="fr-FR" b="1" dirty="0"/>
              <a:t>Hors médias</a:t>
            </a:r>
            <a:r>
              <a:rPr lang="fr-FR" dirty="0"/>
              <a:t>: support papiers(catalogues), </a:t>
            </a:r>
            <a:r>
              <a:rPr lang="fr-FR" dirty="0" err="1"/>
              <a:t>tlph</a:t>
            </a:r>
            <a:r>
              <a:rPr lang="fr-FR" dirty="0"/>
              <a:t>, courrier, PLV, app mobiles, évènements (marketing direct)</a:t>
            </a:r>
          </a:p>
          <a:p>
            <a:endParaRPr lang="fr-FR" dirty="0"/>
          </a:p>
          <a:p>
            <a:r>
              <a:rPr lang="fr-FR" dirty="0"/>
              <a:t>on croie que la communication est linéaire cad l’</a:t>
            </a:r>
            <a:r>
              <a:rPr lang="fr-FR" dirty="0" err="1"/>
              <a:t>emetteur</a:t>
            </a:r>
            <a:r>
              <a:rPr lang="fr-FR" dirty="0"/>
              <a:t> énonce le plus clairement son msg et le récepteur est censé le comprendre, sauf que ce n’est pas si simple, toute </a:t>
            </a:r>
            <a:r>
              <a:rPr lang="fr-FR" dirty="0" err="1"/>
              <a:t>comm</a:t>
            </a:r>
            <a:r>
              <a:rPr lang="fr-FR" dirty="0"/>
              <a:t> est circulaire.</a:t>
            </a:r>
          </a:p>
          <a:p>
            <a:r>
              <a:rPr lang="fr-FR" dirty="0"/>
              <a:t>Le feedback désigne la réaction du récepteur au msg et son retour vers l’</a:t>
            </a:r>
            <a:r>
              <a:rPr lang="fr-FR" dirty="0" err="1"/>
              <a:t>emmetteur</a:t>
            </a:r>
            <a:r>
              <a:rPr lang="fr-FR" dirty="0"/>
              <a:t>, qui peut </a:t>
            </a:r>
            <a:r>
              <a:rPr lang="fr-FR" dirty="0" err="1"/>
              <a:t>etre</a:t>
            </a:r>
            <a:r>
              <a:rPr lang="fr-FR" dirty="0"/>
              <a:t> verbal ou non verbal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5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5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4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langage c’est l’expression d’une pensée et communiquer au moyen d’un système de signes vocales (la parole), ou à l’</a:t>
            </a:r>
            <a:r>
              <a:rPr lang="fr-FR" dirty="0" err="1"/>
              <a:t>ecriture</a:t>
            </a:r>
            <a:r>
              <a:rPr lang="fr-FR" dirty="0"/>
              <a:t>.</a:t>
            </a:r>
          </a:p>
          <a:p>
            <a:r>
              <a:rPr lang="fr-FR" dirty="0"/>
              <a:t>Tonalité oratoire dans les grandes occasions (discours) pour donner une impression forte.</a:t>
            </a:r>
          </a:p>
          <a:p>
            <a:r>
              <a:rPr lang="fr-FR" dirty="0"/>
              <a:t>Tonalité tragique (terreur, malheur</a:t>
            </a:r>
          </a:p>
          <a:p>
            <a:r>
              <a:rPr lang="fr-FR" dirty="0"/>
              <a:t>Tonalité polémique(</a:t>
            </a:r>
            <a:r>
              <a:rPr lang="fr-FR" dirty="0" err="1"/>
              <a:t>debat</a:t>
            </a:r>
            <a:r>
              <a:rPr lang="fr-FR" dirty="0"/>
              <a:t>, attitude agressive)</a:t>
            </a:r>
          </a:p>
          <a:p>
            <a:r>
              <a:rPr lang="fr-FR" dirty="0"/>
              <a:t>Tonalité dramatique (qui provoque une émotion intense lié à la narration ou d’</a:t>
            </a:r>
            <a:r>
              <a:rPr lang="fr-FR" dirty="0" err="1"/>
              <a:t>evenement</a:t>
            </a:r>
            <a:r>
              <a:rPr lang="fr-FR" dirty="0"/>
              <a:t> violent</a:t>
            </a:r>
          </a:p>
          <a:p>
            <a:r>
              <a:rPr lang="fr-FR" dirty="0"/>
              <a:t>Langage familier, langage courant, langage soutenu</a:t>
            </a:r>
          </a:p>
          <a:p>
            <a:r>
              <a:rPr lang="fr-FR" dirty="0"/>
              <a:t>La posture : la position du corps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4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mimiques: </a:t>
            </a:r>
            <a:r>
              <a:rPr lang="fr-FR" dirty="0"/>
              <a:t>c’est l’ensemble des gestes expressifs de physionomie qui accompagnent le langage oral.</a:t>
            </a:r>
          </a:p>
          <a:p>
            <a:r>
              <a:rPr lang="fr-FR" b="1" dirty="0" err="1"/>
              <a:t>Elevation</a:t>
            </a:r>
            <a:r>
              <a:rPr lang="fr-FR" b="1" dirty="0"/>
              <a:t> des sourcils: </a:t>
            </a:r>
            <a:r>
              <a:rPr lang="fr-FR" dirty="0"/>
              <a:t>la peur, surprise, saluer qlq de loin…</a:t>
            </a:r>
          </a:p>
          <a:p>
            <a:r>
              <a:rPr lang="fr-FR" b="1" dirty="0"/>
              <a:t>La Moue: </a:t>
            </a:r>
            <a:r>
              <a:rPr lang="fr-FR" b="0" dirty="0"/>
              <a:t>G</a:t>
            </a:r>
            <a:r>
              <a:rPr lang="fr-FR" dirty="0"/>
              <a:t>rimace faite en avançant , en resserrant les lèvres qui </a:t>
            </a:r>
            <a:r>
              <a:rPr lang="fr-FR" dirty="0" err="1"/>
              <a:t>signie</a:t>
            </a:r>
            <a:r>
              <a:rPr lang="fr-FR" dirty="0"/>
              <a:t> </a:t>
            </a:r>
            <a:r>
              <a:rPr lang="fr-FR" dirty="0" err="1"/>
              <a:t>deception</a:t>
            </a:r>
            <a:r>
              <a:rPr lang="fr-FR" dirty="0"/>
              <a:t> , mécontentement</a:t>
            </a:r>
          </a:p>
          <a:p>
            <a:r>
              <a:rPr lang="fr-FR" b="1" dirty="0"/>
              <a:t>Mouvement des lèvres: </a:t>
            </a:r>
            <a:r>
              <a:rPr lang="fr-FR" b="0" dirty="0"/>
              <a:t>une bouche fermée est un signe de méfiance, attention, mordiller ses </a:t>
            </a:r>
            <a:r>
              <a:rPr lang="fr-FR" b="0" dirty="0" err="1"/>
              <a:t>lévres</a:t>
            </a:r>
            <a:r>
              <a:rPr lang="fr-FR" b="0" dirty="0"/>
              <a:t> est signe d’inquiétude ou de stress.</a:t>
            </a:r>
            <a:endParaRPr lang="fr-FR" b="1" dirty="0"/>
          </a:p>
          <a:p>
            <a:r>
              <a:rPr lang="fr-FR" b="1" dirty="0"/>
              <a:t>Clin d’œil: </a:t>
            </a:r>
            <a:r>
              <a:rPr lang="fr-FR" dirty="0"/>
              <a:t>signe d’intelligence ou un appel discret</a:t>
            </a:r>
          </a:p>
          <a:p>
            <a:r>
              <a:rPr lang="fr-FR" b="1" dirty="0"/>
              <a:t>Froncement des sourcils: </a:t>
            </a:r>
            <a:r>
              <a:rPr lang="fr-FR" dirty="0"/>
              <a:t>mécontentement</a:t>
            </a:r>
          </a:p>
          <a:p>
            <a:endParaRPr lang="fr-FR" dirty="0"/>
          </a:p>
          <a:p>
            <a:r>
              <a:rPr lang="fr-FR" b="1" dirty="0"/>
              <a:t>Croiser les bras: </a:t>
            </a:r>
            <a:r>
              <a:rPr lang="fr-FR" dirty="0"/>
              <a:t>c’est une posture de confort mais cela peut </a:t>
            </a:r>
            <a:r>
              <a:rPr lang="fr-FR" dirty="0" err="1"/>
              <a:t>egalement</a:t>
            </a:r>
            <a:r>
              <a:rPr lang="fr-FR" dirty="0"/>
              <a:t> </a:t>
            </a:r>
            <a:r>
              <a:rPr lang="fr-FR" dirty="0" err="1"/>
              <a:t>etre</a:t>
            </a:r>
            <a:r>
              <a:rPr lang="fr-FR" dirty="0"/>
              <a:t> le signe d’un </a:t>
            </a:r>
            <a:r>
              <a:rPr lang="fr-FR" dirty="0" err="1"/>
              <a:t>retait</a:t>
            </a:r>
            <a:r>
              <a:rPr lang="fr-FR" dirty="0"/>
              <a:t>, d’un repli sur soi pour </a:t>
            </a:r>
            <a:r>
              <a:rPr lang="fr-FR" dirty="0" err="1"/>
              <a:t>reduire</a:t>
            </a:r>
            <a:r>
              <a:rPr lang="fr-FR" dirty="0"/>
              <a:t> le stress et le malaise </a:t>
            </a:r>
          </a:p>
          <a:p>
            <a:r>
              <a:rPr lang="fr-FR" b="1" dirty="0"/>
              <a:t>Se balancer en avant et en </a:t>
            </a:r>
            <a:r>
              <a:rPr lang="fr-FR" b="1" dirty="0" err="1"/>
              <a:t>arriere</a:t>
            </a:r>
            <a:r>
              <a:rPr lang="fr-FR" b="1" dirty="0"/>
              <a:t>; </a:t>
            </a:r>
            <a:r>
              <a:rPr lang="fr-FR" b="0" dirty="0"/>
              <a:t>pour l’autostimulation, s’autoréguler</a:t>
            </a:r>
          </a:p>
          <a:p>
            <a:r>
              <a:rPr lang="fr-FR" b="1" dirty="0"/>
              <a:t>Le poing: </a:t>
            </a:r>
            <a:r>
              <a:rPr lang="fr-FR" b="0" dirty="0"/>
              <a:t>en </a:t>
            </a:r>
            <a:r>
              <a:rPr lang="fr-FR" b="0" dirty="0" err="1"/>
              <a:t>colére</a:t>
            </a:r>
            <a:r>
              <a:rPr lang="fr-FR" b="0" dirty="0"/>
              <a:t> ou qui a envie de mettre en valeur sur ce qu’il est entraine de dire</a:t>
            </a:r>
          </a:p>
          <a:p>
            <a:r>
              <a:rPr lang="fr-FR" b="1" dirty="0"/>
              <a:t>Agiter les pieds</a:t>
            </a:r>
            <a:r>
              <a:rPr lang="fr-FR" b="0" dirty="0"/>
              <a:t>: les jambes croisée en position assise; au genoux(</a:t>
            </a:r>
            <a:r>
              <a:rPr lang="fr-FR" b="0" dirty="0" err="1"/>
              <a:t>education</a:t>
            </a:r>
            <a:r>
              <a:rPr lang="fr-FR" b="0" dirty="0"/>
              <a:t>, </a:t>
            </a:r>
            <a:r>
              <a:rPr lang="fr-FR" b="0" dirty="0" err="1"/>
              <a:t>decence</a:t>
            </a:r>
            <a:r>
              <a:rPr lang="fr-FR" b="0" dirty="0"/>
              <a:t>)</a:t>
            </a:r>
          </a:p>
          <a:p>
            <a:r>
              <a:rPr lang="fr-FR" b="0" dirty="0"/>
              <a:t>Jambes replie sur la chaise montre que la personne est timide ou qu’elle ne comprend pas tout ce qu’on lui dit</a:t>
            </a:r>
          </a:p>
          <a:p>
            <a:r>
              <a:rPr lang="fr-FR" b="1" dirty="0"/>
              <a:t>S’adosser contre un mur </a:t>
            </a:r>
            <a:r>
              <a:rPr lang="fr-FR" b="0" dirty="0"/>
              <a:t>(arrogance, manque de confiance en soi)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89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Langage soutenue </a:t>
            </a:r>
            <a:r>
              <a:rPr lang="fr-FR" dirty="0"/>
              <a:t>à une personne à qui l’on accorde de l’importance, ou exprimant une certaine forme de politesse et de distinction.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Langage Courant</a:t>
            </a:r>
            <a:r>
              <a:rPr lang="fr-FR" dirty="0"/>
              <a:t>, usage de tous les jours, les phrases conformes à la grammaire.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Langage familier</a:t>
            </a:r>
            <a:r>
              <a:rPr lang="fr-FR" dirty="0"/>
              <a:t> , les phrases incomplète et on a des écarts de grammaire , employé lors des conversations amicales </a:t>
            </a:r>
            <a:r>
              <a:rPr lang="fr-FR"/>
              <a:t>et relâchées.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2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6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L’information spécifique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(les mots bruts, les faits spécifiques et sans interprétation).  C’est l’information de base</a:t>
            </a:r>
            <a:endParaRPr lang="fr-FR" dirty="0"/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L’appel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(ce que je souhaite que l’autre fasse, l'action recherchée), le msg cachée</a:t>
            </a:r>
          </a:p>
          <a:p>
            <a:r>
              <a:rPr lang="fr-FR" b="1" dirty="0"/>
              <a:t>La relation </a:t>
            </a:r>
            <a:r>
              <a:rPr lang="fr-FR" dirty="0"/>
              <a:t>cad l’historique entre les deux personnes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révélation de soi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(le feedback que j’exprime) sur mes émotions , mon humeur cad vous laisser l’autre deviner vos pensée</a:t>
            </a:r>
            <a:endParaRPr lang="fr-FR" dirty="0"/>
          </a:p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6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Multimedia</a:t>
            </a:r>
            <a:r>
              <a:rPr lang="fr-FR" dirty="0"/>
              <a:t> est un support des données de </a:t>
            </a:r>
            <a:r>
              <a:rPr lang="fr-FR" dirty="0" err="1"/>
              <a:t>differents</a:t>
            </a:r>
            <a:r>
              <a:rPr lang="fr-FR" dirty="0"/>
              <a:t> natures (son, texte, image, </a:t>
            </a:r>
            <a:r>
              <a:rPr lang="fr-FR" dirty="0" err="1"/>
              <a:t>videos</a:t>
            </a:r>
            <a:r>
              <a:rPr lang="fr-FR" dirty="0"/>
              <a:t>,…) consultable de manière </a:t>
            </a:r>
            <a:r>
              <a:rPr lang="fr-FR" dirty="0" err="1"/>
              <a:t>interractive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5F473-3B25-4286-9DB9-49B843BB15B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2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05286-5F62-43B8-8F72-499AD166D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9B9825-93BB-4CBB-9029-83E74ACA0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6383D-F0B6-4B0E-B426-4190144C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2AA58-AF3E-4926-9590-9040560D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A24D2-4546-4B52-998D-1985E821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77AAC-925D-4B84-9D07-EABF31CB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D9043D-5EFA-49B2-A530-9AE29BEAA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53263-D094-4171-A0D5-342B6DA4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B7C73-E321-45FE-A27F-E5CEB43D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034CD-350B-46AB-8232-384F4C6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96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DA1239-2E34-4E76-B62B-AAA8AAEB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42A4B8-575E-47C3-9A94-A80AE4A27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1F920-796D-49BC-8262-5DA206B9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787E79-B68D-4F3A-82F0-86B9A983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E6A04-A8CA-442B-B916-524C88ED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70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340B1-03DB-480F-B168-6A5C181A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F31355-CF65-44D0-BE43-15B660D73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5766C-52EE-4375-AA04-836F22AB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D7DE03-48E8-49C4-B836-40FE85F6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96A06-2E59-4E1F-BD4E-5C10D43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5D2B8-5534-4110-A9B6-381248BF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4138A3-7DA1-40B2-A3BD-5A2EFC2A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09C2F-3AA2-472B-A64C-94D3F301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3D6CA-10A8-48ED-9D4B-13E376B3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4EB00-5EB0-447C-BAA4-FF98EC23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7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4E1AB-A528-4B73-B86B-4343DB63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3959BA-0EBA-498E-92E4-AF14EE99A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EA8ADD-6EAC-4F22-83AE-4F668681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AAA8AF-7317-4299-8659-C1D4A570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F0938A-FFD3-494F-8DA2-EFC7158A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97359-B352-4EAE-B7A8-0CBDE41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C1896-EF54-43DF-9E2A-44F8CC59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20330-B7B8-4D3A-90B0-669B63FE9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A03EAB-0C3B-4909-8940-0BED3CD42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E59757-8548-45F3-9B18-7282ADD7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453D16-0369-4CC0-8B39-632BA0BC2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FBA7DD-EB49-4990-9B77-4155D39A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15B4D6-FB76-48FE-ABE2-063A8A44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AC3946-C90F-4959-9640-C936DE63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1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08DF1-5426-4D5D-A06F-02D81597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831E71-E809-43A2-98EB-EFEF0DB1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EB0C8A-119B-44A4-955A-987119C4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ADCC0-B3F2-45D4-ADF7-D2AD9B3C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793D15-B07A-4BB8-BADC-D394A116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F2EE25-5CF2-4712-9135-BE0119EB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C1D998-8F27-4F83-8FB9-370B0149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9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44246-1B10-4E27-A32B-EBED526F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ADB952-6B0D-482E-97D0-F9CB8687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FB02FE-2A60-46BA-8ADC-FA0A6BE36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2BC8B0-F8FC-4D21-944A-CF173F36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1F6C40-2C0A-446D-B819-DBFE296E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AE3A36-2D08-46B8-BB5A-7817CBB5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6B6DB-FE73-4F9F-85A9-A09D396B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5638A4-0B8B-4C7D-B396-A6DE431AE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FF4C8-E5CC-41D4-AA34-C5CCD9C36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CC00BA-9189-4771-831B-DA4384B4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ACE768-B2E4-4812-88E5-3019DD63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E8F5F-6AFD-453A-AE1F-E641DB16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B553BC-1E66-4D1D-9FE9-2A970F3F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44711-194F-4964-99C2-DF4029F0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2FF42-AF8F-4796-95D4-F7FB99FF2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6B45C-0EC6-4360-89C6-AA19CFC44FF8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FAE8B-CB1F-4A78-9D20-85374CBB0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EC989C-6EC1-49B7-87FB-100CDE587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E0FB-A944-4C2B-9FB8-5E8322DF7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9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F6012-611F-48A1-A2D0-BE41E4F62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Bases de la communication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BF6309-6366-466C-AAF6-D288E5D7C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Dr </a:t>
            </a:r>
            <a:r>
              <a:rPr lang="fr-FR" sz="3600" b="1" dirty="0" err="1"/>
              <a:t>Rahoui</a:t>
            </a:r>
            <a:r>
              <a:rPr lang="fr-FR" sz="3600" b="1" dirty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4847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CE48-700C-4C2D-A98C-838ED073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665A6D-23D3-4186-B512-494E927E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9DF093-DE1B-4159-A8B9-D729924E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8" y="365125"/>
            <a:ext cx="1107912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2D7C9-795D-41CB-B8DD-0A42185C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01FEA-2C16-4360-A48D-2DAF4A2B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B9633D-9F50-4934-80B9-F6451300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9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0C587-3EED-4E98-B97A-224AAD82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8EE46D-860A-4388-BE85-D0C2FAF48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55B65D-0563-4D60-8AD9-6453A04C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" y="365126"/>
            <a:ext cx="1080090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C0276-478E-489A-9BD1-BE7F4093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Les principaux types de la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A83C6-8454-41F5-AB2E-743AE422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8079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Communication interpersonnelle: </a:t>
            </a:r>
            <a:r>
              <a:rPr lang="fr-FR" dirty="0"/>
              <a:t>un échange entre un émetteur et un récepteur.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Communication de masse : </a:t>
            </a:r>
            <a:r>
              <a:rPr lang="fr-FR" dirty="0"/>
              <a:t>un émetteur transmet des informations à plusieurs récepteurs.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Communication de groupe: </a:t>
            </a:r>
            <a:r>
              <a:rPr lang="fr-FR" dirty="0"/>
              <a:t>transmission d’information à l’encontre d’une certaines catégories de personnes.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1026" name="Picture 2" descr="Quels sont les types de communication ?">
            <a:extLst>
              <a:ext uri="{FF2B5EF4-FFF2-40B4-BE49-F238E27FC236}">
                <a16:creationId xmlns:a16="http://schemas.microsoft.com/office/drawing/2014/main" id="{7DAC262C-8561-4536-ABFE-28D0F368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6" y="1690687"/>
            <a:ext cx="613776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C1B7A-0886-4E67-B759-3D707561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Utilisation des moyens de communication modernes (le multimédia)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3D972-7099-4682-A779-E406ADAD1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2EF464-40BA-4E82-B9AA-C5083A36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5" y="1637015"/>
            <a:ext cx="10517905" cy="52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5F43F-835C-4EBD-9AE9-17EEA723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A5D75-37E6-4B18-94B8-42BC96D4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F6C6E9-10F1-468C-BF55-9EECB7C2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42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441136-0FB5-4947-BF3F-36D9CC67E6C2}"/>
              </a:ext>
            </a:extLst>
          </p:cNvPr>
          <p:cNvSpPr/>
          <p:nvPr/>
        </p:nvSpPr>
        <p:spPr>
          <a:xfrm>
            <a:off x="1599027" y="803089"/>
            <a:ext cx="101393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Définition</a:t>
            </a:r>
          </a:p>
          <a:p>
            <a:endParaRPr lang="fr-FR" sz="2800" b="1" dirty="0"/>
          </a:p>
          <a:p>
            <a:r>
              <a:rPr lang="fr-FR" sz="3600" dirty="0"/>
              <a:t>Selon le dictionnaire Larousse, communiquer, c’est « </a:t>
            </a:r>
            <a:r>
              <a:rPr lang="fr-FR" sz="3600" b="1" dirty="0"/>
              <a:t>transmettre quelque chose (une information, un document,…) à quelqu’un pour qu’il en prenne connaissance </a:t>
            </a:r>
            <a:r>
              <a:rPr lang="fr-FR" sz="3600" dirty="0"/>
              <a:t>». En fait, Ce mot vient du latin « </a:t>
            </a:r>
            <a:r>
              <a:rPr lang="fr-FR" sz="3600" dirty="0" err="1"/>
              <a:t>comunicare</a:t>
            </a:r>
            <a:r>
              <a:rPr lang="fr-FR" sz="3600" dirty="0"/>
              <a:t> » et veut dire être en commun ou être en relation avec « quelque chose ». </a:t>
            </a:r>
          </a:p>
        </p:txBody>
      </p:sp>
    </p:spTree>
    <p:extLst>
      <p:ext uri="{BB962C8B-B14F-4D97-AF65-F5344CB8AC3E}">
        <p14:creationId xmlns:p14="http://schemas.microsoft.com/office/powerpoint/2010/main" val="33339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37D1F-C691-4E7D-8FB1-71E57486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1CD03-F154-4DFB-A031-F8925585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2" y="1212112"/>
            <a:ext cx="11213951" cy="4973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EE056A-CE18-4E69-B5B9-640878D5B25D}"/>
              </a:ext>
            </a:extLst>
          </p:cNvPr>
          <p:cNvSpPr/>
          <p:nvPr/>
        </p:nvSpPr>
        <p:spPr>
          <a:xfrm>
            <a:off x="1240464" y="357871"/>
            <a:ext cx="1011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Le schéma suivant nous présente la communication comme suit :</a:t>
            </a:r>
          </a:p>
        </p:txBody>
      </p:sp>
    </p:spTree>
    <p:extLst>
      <p:ext uri="{BB962C8B-B14F-4D97-AF65-F5344CB8AC3E}">
        <p14:creationId xmlns:p14="http://schemas.microsoft.com/office/powerpoint/2010/main" val="3565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4E3AB-E1DE-4230-92D4-19E920A5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concepts de base dans la communication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3B39B-1C9A-4BDF-92A1-98BBD618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/>
              <a:t>L’émetteur  est tjr responsable d’une mauvaise communication</a:t>
            </a:r>
          </a:p>
          <a:p>
            <a:r>
              <a:rPr lang="fr-FR" sz="3600" dirty="0"/>
              <a:t>Toute communication s’accompagne d’un contenue et d’un aspect relationnel et le second conditionne le premier.</a:t>
            </a:r>
          </a:p>
          <a:p>
            <a:r>
              <a:rPr lang="fr-FR" sz="3600" dirty="0"/>
              <a:t>Dans une communication face a face , il y a trois élément à prendre en compte, ce sont les trois V.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92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5B6A0-7635-47D5-A60E-43212389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Les TROIS 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F2730-F451-4398-B32B-1938F91D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Le langage verbal</a:t>
            </a:r>
            <a:r>
              <a:rPr lang="fr-FR" sz="4000" dirty="0"/>
              <a:t>: les mots</a:t>
            </a:r>
          </a:p>
          <a:p>
            <a:r>
              <a:rPr lang="fr-FR" sz="4000" b="1" dirty="0"/>
              <a:t>Le langage vocal ou para verbal</a:t>
            </a:r>
            <a:r>
              <a:rPr lang="fr-FR" sz="4000" dirty="0"/>
              <a:t>: la manière de dire les mots</a:t>
            </a:r>
          </a:p>
          <a:p>
            <a:r>
              <a:rPr lang="fr-FR" sz="4000" b="1" dirty="0"/>
              <a:t>Le langage visuel ou non verbal</a:t>
            </a:r>
            <a:r>
              <a:rPr lang="fr-FR" sz="4000" dirty="0"/>
              <a:t>: la gestuelle , le regard, l’attitude, les mouvements involontaires…</a:t>
            </a:r>
            <a:r>
              <a:rPr lang="fr-FR" sz="4000" dirty="0" err="1"/>
              <a:t>ect</a:t>
            </a:r>
            <a:r>
              <a:rPr lang="fr-F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45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6ED9F-450F-43E7-8ACE-B8A0CFFC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10370-3323-420E-9674-B81D2854E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D90CA4-4C4D-48D3-B928-415F3892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0"/>
            <a:ext cx="1135557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7F881-0142-443E-9931-AE640A2A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7A6481-7B4D-4EAE-A073-F4EB1CFFB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82B4C5-C84C-4876-9C9B-897385D2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A4BFC-DBE0-4887-AC7C-3205B140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niveaux de langage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3B02DF-41CA-4FD1-B88C-D16A3796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Selon le contexte et la personne </a:t>
            </a:r>
            <a:r>
              <a:rPr lang="fr-FR" sz="2400" dirty="0"/>
              <a:t>à laquelle on s ’adresse (à l’oral ou à l’écrit), on utilise différents niveaux de langues pour s’exprimer. Il en existe 3: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1- Le langage soutenu, </a:t>
            </a:r>
            <a:r>
              <a:rPr lang="fr-FR" sz="2400" dirty="0"/>
              <a:t>plus fréquemment employé à l’écrit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Vous n’as pas eu de désagréments?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2- Le langage courant, </a:t>
            </a:r>
            <a:r>
              <a:rPr lang="fr-FR" sz="2400" dirty="0"/>
              <a:t>employé à l’oral comme à l’écrit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Tu n’as pas eu d’ennuis?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3- Le langage familier, </a:t>
            </a:r>
            <a:r>
              <a:rPr lang="fr-FR" sz="2400" dirty="0"/>
              <a:t>plus fréquemment employé à l’oral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Tu ne bouges pas d’ici. </a:t>
            </a:r>
            <a:r>
              <a:rPr lang="fr-FR" sz="2400" dirty="0"/>
              <a:t>(langage courant)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Tu bouges pas d’ici. </a:t>
            </a:r>
            <a:r>
              <a:rPr lang="fr-FR" sz="2400" dirty="0"/>
              <a:t>(langage familier)</a:t>
            </a:r>
          </a:p>
        </p:txBody>
      </p:sp>
    </p:spTree>
    <p:extLst>
      <p:ext uri="{BB962C8B-B14F-4D97-AF65-F5344CB8AC3E}">
        <p14:creationId xmlns:p14="http://schemas.microsoft.com/office/powerpoint/2010/main" val="240209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AF9FD-1FE0-444C-BE0D-24708636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F0FFE7-C051-48E2-A07A-79BB0030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886265"/>
            <a:ext cx="10803988" cy="56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3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865</Words>
  <Application>Microsoft Office PowerPoint</Application>
  <PresentationFormat>Grand écran</PresentationFormat>
  <Paragraphs>74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Bases de la communication</vt:lpstr>
      <vt:lpstr>Présentation PowerPoint</vt:lpstr>
      <vt:lpstr>Présentation PowerPoint</vt:lpstr>
      <vt:lpstr>Les concepts de base dans la communication  </vt:lpstr>
      <vt:lpstr>Les TROIS V</vt:lpstr>
      <vt:lpstr>Présentation PowerPoint</vt:lpstr>
      <vt:lpstr>Présentation PowerPoint</vt:lpstr>
      <vt:lpstr>Les niveaux de langage</vt:lpstr>
      <vt:lpstr>Présentation PowerPoint</vt:lpstr>
      <vt:lpstr>Présentation PowerPoint</vt:lpstr>
      <vt:lpstr>Présentation PowerPoint</vt:lpstr>
      <vt:lpstr>Présentation PowerPoint</vt:lpstr>
      <vt:lpstr>Les principaux types de la communication</vt:lpstr>
      <vt:lpstr>Utilisation des moyens de communication modernes (le multimédia)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la communication</dc:title>
  <dc:creator>DELL</dc:creator>
  <cp:lastModifiedBy>DELL</cp:lastModifiedBy>
  <cp:revision>62</cp:revision>
  <dcterms:created xsi:type="dcterms:W3CDTF">2022-09-11T21:30:22Z</dcterms:created>
  <dcterms:modified xsi:type="dcterms:W3CDTF">2023-10-22T22:46:08Z</dcterms:modified>
</cp:coreProperties>
</file>