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sv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slideLayout" Target="../slideLayouts/slideLayout12.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slideLayout" Target="../slideLayouts/slideLayout13.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sv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svg"/><Relationship Id="rId10" Type="http://schemas.openxmlformats.org/officeDocument/2006/relationships/image" Target="../media/image-14-10.pn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slideLayout" Target="../slideLayouts/slideLayout15.xml"/><Relationship Id="rId1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sv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slideLayout" Target="../slideLayouts/slideLayout16.xml"/><Relationship Id="rId1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slideLayout" Target="../slideLayouts/slideLayout17.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svg"/><Relationship Id="rId4" Type="http://schemas.openxmlformats.org/officeDocument/2006/relationships/image" Target="../media/image-17-4.png"/><Relationship Id="rId5" Type="http://schemas.openxmlformats.org/officeDocument/2006/relationships/image" Target="../media/image-17-5.svg"/><Relationship Id="rId6" Type="http://schemas.openxmlformats.org/officeDocument/2006/relationships/image" Target="../media/image-17-6.png"/><Relationship Id="rId7" Type="http://schemas.openxmlformats.org/officeDocument/2006/relationships/image" Target="../media/image-17-7.svg"/><Relationship Id="rId8" Type="http://schemas.openxmlformats.org/officeDocument/2006/relationships/slideLayout" Target="../slideLayouts/slideLayout18.xml"/><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9.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sv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image" Target="../media/image-7-10.pn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slideLayout" Target="../slideLayouts/slideLayout8.xml"/><Relationship Id="rId1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801291"/>
            <a:ext cx="7556421" cy="2835116"/>
          </a:xfrm>
          <a:prstGeom prst="rect">
            <a:avLst/>
          </a:prstGeom>
          <a:noFill/>
          <a:ln/>
        </p:spPr>
        <p:txBody>
          <a:bodyPr wrap="square" lIns="0" tIns="0" rIns="0" bIns="0" rtlCol="0" anchor="t"/>
          <a:lstStyle/>
          <a:p>
            <a:pPr algn="l" indent="0" marL="0">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Recent Trends in Management: Change Management &amp; Quality Management in 2025</a:t>
            </a:r>
            <a:endParaRPr lang="en-US" sz="4450" dirty="0"/>
          </a:p>
        </p:txBody>
      </p:sp>
      <p:sp>
        <p:nvSpPr>
          <p:cNvPr id="4" name="Text 1"/>
          <p:cNvSpPr/>
          <p:nvPr/>
        </p:nvSpPr>
        <p:spPr>
          <a:xfrm>
            <a:off x="6280190" y="3976568"/>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Navigating the evolution of management practices in an era of unprecedented technological advancement and organisational transformation</a:t>
            </a:r>
            <a:endParaRPr lang="en-US" sz="1750" dirty="0"/>
          </a:p>
        </p:txBody>
      </p:sp>
      <p:sp>
        <p:nvSpPr>
          <p:cNvPr id="5" name="Text 2"/>
          <p:cNvSpPr/>
          <p:nvPr/>
        </p:nvSpPr>
        <p:spPr>
          <a:xfrm>
            <a:off x="6280190" y="5320427"/>
            <a:ext cx="7556421" cy="290274"/>
          </a:xfrm>
          <a:prstGeom prst="rect">
            <a:avLst/>
          </a:prstGeom>
          <a:noFill/>
          <a:ln/>
        </p:spPr>
        <p:txBody>
          <a:bodyPr wrap="none" lIns="0" tIns="0" rIns="0" bIns="0" rtlCol="0" anchor="t"/>
          <a:lstStyle/>
          <a:p>
            <a:pPr algn="r" indent="0" marL="0">
              <a:lnSpc>
                <a:spcPts val="2250"/>
              </a:lnSpc>
              <a:buNone/>
            </a:pPr>
            <a:endParaRPr lang="en-US" sz="1400" dirty="0"/>
          </a:p>
        </p:txBody>
      </p:sp>
      <p:pic>
        <p:nvPicPr>
          <p:cNvPr id="6" name="Image 1" descr="preencoded.png">    </p:cNvPr>
          <p:cNvPicPr>
            <a:picLocks noChangeAspect="1"/>
          </p:cNvPicPr>
          <p:nvPr/>
        </p:nvPicPr>
        <p:blipFill>
          <a:blip r:embed="rId2"/>
          <a:stretch>
            <a:fillRect/>
          </a:stretch>
        </p:blipFill>
        <p:spPr>
          <a:xfrm>
            <a:off x="6280190" y="6121003"/>
            <a:ext cx="744141" cy="1052155"/>
          </a:xfrm>
          <a:prstGeom prst="rect">
            <a:avLst/>
          </a:prstGeom>
        </p:spPr>
      </p:pic>
      <p:sp>
        <p:nvSpPr>
          <p:cNvPr id="7" name="Text 3"/>
          <p:cNvSpPr/>
          <p:nvPr/>
        </p:nvSpPr>
        <p:spPr>
          <a:xfrm>
            <a:off x="7585353" y="6069925"/>
            <a:ext cx="6258758" cy="362903"/>
          </a:xfrm>
          <a:prstGeom prst="rect">
            <a:avLst/>
          </a:prstGeom>
          <a:noFill/>
          <a:ln/>
        </p:spPr>
        <p:txBody>
          <a:bodyPr wrap="none" lIns="0" tIns="0" rIns="0" bIns="0" rtlCol="0" anchor="t"/>
          <a:lstStyle/>
          <a:p>
            <a:pPr algn="l" indent="0" marL="0">
              <a:lnSpc>
                <a:spcPts val="2850"/>
              </a:lnSpc>
              <a:buNone/>
            </a:pPr>
            <a:r>
              <a:rPr lang="en-US" sz="1750" b="1" dirty="0">
                <a:solidFill>
                  <a:srgbClr val="4C4C4C"/>
                </a:solidFill>
                <a:latin typeface="Noto Serif" pitchFamily="34" charset="0"/>
                <a:ea typeface="Noto Serif" pitchFamily="34" charset="-122"/>
                <a:cs typeface="Noto Serif" pitchFamily="34" charset="-120"/>
              </a:rPr>
              <a:t>Authored By CHIB Djazia</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02680" y="726281"/>
            <a:ext cx="7711440" cy="1918454"/>
          </a:xfrm>
          <a:prstGeom prst="rect">
            <a:avLst/>
          </a:prstGeom>
          <a:noFill/>
          <a:ln/>
        </p:spPr>
        <p:txBody>
          <a:bodyPr wrap="square" lIns="0" tIns="0" rIns="0" bIns="0" rtlCol="0" anchor="t"/>
          <a:lstStyle/>
          <a:p>
            <a:pPr algn="l" indent="0" marL="0">
              <a:lnSpc>
                <a:spcPts val="5000"/>
              </a:lnSpc>
              <a:buNone/>
            </a:pPr>
            <a:r>
              <a:rPr lang="en-US" sz="4000" dirty="0">
                <a:solidFill>
                  <a:srgbClr val="3A3A3A"/>
                </a:solidFill>
                <a:latin typeface="Noto Serif Medium" pitchFamily="34" charset="0"/>
                <a:ea typeface="Noto Serif Medium" pitchFamily="34" charset="-122"/>
                <a:cs typeface="Noto Serif Medium" pitchFamily="34" charset="-120"/>
              </a:rPr>
              <a:t>Chapter 3: Quality Management's Technological Leap</a:t>
            </a:r>
            <a:endParaRPr lang="en-US" sz="4000" dirty="0"/>
          </a:p>
        </p:txBody>
      </p:sp>
      <p:sp>
        <p:nvSpPr>
          <p:cNvPr id="4" name="Shape 1"/>
          <p:cNvSpPr/>
          <p:nvPr/>
        </p:nvSpPr>
        <p:spPr>
          <a:xfrm>
            <a:off x="6432828" y="2951678"/>
            <a:ext cx="22860" cy="3339108"/>
          </a:xfrm>
          <a:prstGeom prst="roundRect">
            <a:avLst>
              <a:gd name="adj" fmla="val 376010"/>
            </a:avLst>
          </a:prstGeom>
          <a:solidFill>
            <a:srgbClr val="000000">
              <a:alpha val="8000"/>
            </a:srgbClr>
          </a:solidFill>
          <a:ln/>
        </p:spPr>
      </p:sp>
      <p:sp>
        <p:nvSpPr>
          <p:cNvPr id="5" name="Shape 2"/>
          <p:cNvSpPr/>
          <p:nvPr/>
        </p:nvSpPr>
        <p:spPr>
          <a:xfrm>
            <a:off x="6640175" y="3170396"/>
            <a:ext cx="613886" cy="22860"/>
          </a:xfrm>
          <a:prstGeom prst="roundRect">
            <a:avLst>
              <a:gd name="adj" fmla="val 376010"/>
            </a:avLst>
          </a:prstGeom>
          <a:solidFill>
            <a:srgbClr val="CCC4B8"/>
          </a:solidFill>
          <a:ln/>
        </p:spPr>
      </p:sp>
      <p:sp>
        <p:nvSpPr>
          <p:cNvPr id="6" name="Shape 3"/>
          <p:cNvSpPr/>
          <p:nvPr/>
        </p:nvSpPr>
        <p:spPr>
          <a:xfrm>
            <a:off x="6202620" y="2951678"/>
            <a:ext cx="460415" cy="460415"/>
          </a:xfrm>
          <a:prstGeom prst="roundRect">
            <a:avLst>
              <a:gd name="adj" fmla="val 18669"/>
            </a:avLst>
          </a:prstGeom>
          <a:solidFill>
            <a:srgbClr val="E6DED2">
              <a:alpha val="50000"/>
            </a:srgbClr>
          </a:solidFill>
          <a:ln w="7620">
            <a:solidFill>
              <a:srgbClr val="CCC4B8"/>
            </a:solidFill>
            <a:prstDash val="solid"/>
          </a:ln>
          <a:effectLst>
            <a:outerShdw sx="100000" sy="100000" kx="0" ky="0" algn="bl" rotWithShape="0" blurRad="0" dist="19050" dir="2700000">
              <a:srgbClr val="ccc4b8">
                <a:alpha val="100000"/>
              </a:srgbClr>
            </a:outerShdw>
          </a:effectLst>
        </p:spPr>
      </p:sp>
      <p:sp>
        <p:nvSpPr>
          <p:cNvPr id="7" name="Text 4"/>
          <p:cNvSpPr/>
          <p:nvPr/>
        </p:nvSpPr>
        <p:spPr>
          <a:xfrm>
            <a:off x="6279297" y="2990017"/>
            <a:ext cx="306943" cy="383619"/>
          </a:xfrm>
          <a:prstGeom prst="rect">
            <a:avLst/>
          </a:prstGeom>
          <a:noFill/>
          <a:ln/>
        </p:spPr>
        <p:txBody>
          <a:bodyPr wrap="none" lIns="0" tIns="0" rIns="0" bIns="0" rtlCol="0" anchor="t"/>
          <a:lstStyle/>
          <a:p>
            <a:pPr algn="ctr" indent="0" marL="0">
              <a:lnSpc>
                <a:spcPts val="2400"/>
              </a:lnSpc>
              <a:buNone/>
            </a:pPr>
            <a:r>
              <a:rPr lang="en-US" sz="2400" dirty="0">
                <a:solidFill>
                  <a:srgbClr val="000000"/>
                </a:solidFill>
                <a:latin typeface="Noto Serif Medium" pitchFamily="34" charset="0"/>
                <a:ea typeface="Noto Serif Medium" pitchFamily="34" charset="-122"/>
                <a:cs typeface="Noto Serif Medium" pitchFamily="34" charset="-120"/>
              </a:rPr>
              <a:t>1</a:t>
            </a:r>
            <a:endParaRPr lang="en-US" sz="2400" dirty="0"/>
          </a:p>
        </p:txBody>
      </p:sp>
      <p:sp>
        <p:nvSpPr>
          <p:cNvPr id="8" name="Text 5"/>
          <p:cNvSpPr/>
          <p:nvPr/>
        </p:nvSpPr>
        <p:spPr>
          <a:xfrm>
            <a:off x="7456170" y="3021925"/>
            <a:ext cx="2558177" cy="319802"/>
          </a:xfrm>
          <a:prstGeom prst="rect">
            <a:avLst/>
          </a:prstGeom>
          <a:noFill/>
          <a:ln/>
        </p:spPr>
        <p:txBody>
          <a:bodyPr wrap="none" lIns="0" tIns="0" rIns="0" bIns="0" rtlCol="0" anchor="t"/>
          <a:lstStyle/>
          <a:p>
            <a:pPr algn="l" indent="0" marL="0">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2015-2018</a:t>
            </a:r>
            <a:endParaRPr lang="en-US" sz="2000" dirty="0"/>
          </a:p>
        </p:txBody>
      </p:sp>
      <p:sp>
        <p:nvSpPr>
          <p:cNvPr id="9" name="Text 6"/>
          <p:cNvSpPr/>
          <p:nvPr/>
        </p:nvSpPr>
        <p:spPr>
          <a:xfrm>
            <a:off x="7456170" y="3464481"/>
            <a:ext cx="6457950" cy="327422"/>
          </a:xfrm>
          <a:prstGeom prst="rect">
            <a:avLst/>
          </a:prstGeom>
          <a:noFill/>
          <a:ln/>
        </p:spPr>
        <p:txBody>
          <a:bodyPr wrap="none" lIns="0" tIns="0" rIns="0" bIns="0" rtlCol="0" anchor="t"/>
          <a:lstStyle/>
          <a:p>
            <a:pPr algn="l" indent="0" marL="0">
              <a:lnSpc>
                <a:spcPts val="2550"/>
              </a:lnSpc>
              <a:buNone/>
            </a:pPr>
            <a:r>
              <a:rPr lang="en-US" sz="1600" dirty="0">
                <a:solidFill>
                  <a:srgbClr val="4C4C4C"/>
                </a:solidFill>
                <a:latin typeface="Noto Serif" pitchFamily="34" charset="0"/>
                <a:ea typeface="Noto Serif" pitchFamily="34" charset="-122"/>
                <a:cs typeface="Noto Serif" pitchFamily="34" charset="-120"/>
              </a:rPr>
              <a:t>Traditional reactive quality control</a:t>
            </a:r>
            <a:endParaRPr lang="en-US" sz="1600" dirty="0"/>
          </a:p>
        </p:txBody>
      </p:sp>
      <p:sp>
        <p:nvSpPr>
          <p:cNvPr id="10" name="Shape 7"/>
          <p:cNvSpPr/>
          <p:nvPr/>
        </p:nvSpPr>
        <p:spPr>
          <a:xfrm>
            <a:off x="6640175" y="4419838"/>
            <a:ext cx="613886" cy="22860"/>
          </a:xfrm>
          <a:prstGeom prst="roundRect">
            <a:avLst>
              <a:gd name="adj" fmla="val 376010"/>
            </a:avLst>
          </a:prstGeom>
          <a:solidFill>
            <a:srgbClr val="CCC4B8"/>
          </a:solidFill>
          <a:ln/>
        </p:spPr>
      </p:sp>
      <p:sp>
        <p:nvSpPr>
          <p:cNvPr id="11" name="Shape 8"/>
          <p:cNvSpPr/>
          <p:nvPr/>
        </p:nvSpPr>
        <p:spPr>
          <a:xfrm>
            <a:off x="6202620" y="4201120"/>
            <a:ext cx="460415" cy="460415"/>
          </a:xfrm>
          <a:prstGeom prst="roundRect">
            <a:avLst>
              <a:gd name="adj" fmla="val 18669"/>
            </a:avLst>
          </a:prstGeom>
          <a:solidFill>
            <a:srgbClr val="E6DED2">
              <a:alpha val="50000"/>
            </a:srgbClr>
          </a:solidFill>
          <a:ln w="7620">
            <a:solidFill>
              <a:srgbClr val="CCC4B8"/>
            </a:solidFill>
            <a:prstDash val="solid"/>
          </a:ln>
          <a:effectLst>
            <a:outerShdw sx="100000" sy="100000" kx="0" ky="0" algn="bl" rotWithShape="0" blurRad="0" dist="19050" dir="2700000">
              <a:srgbClr val="ccc4b8">
                <a:alpha val="100000"/>
              </a:srgbClr>
            </a:outerShdw>
          </a:effectLst>
        </p:spPr>
      </p:sp>
      <p:sp>
        <p:nvSpPr>
          <p:cNvPr id="12" name="Text 9"/>
          <p:cNvSpPr/>
          <p:nvPr/>
        </p:nvSpPr>
        <p:spPr>
          <a:xfrm>
            <a:off x="6279297" y="4239458"/>
            <a:ext cx="306943" cy="383619"/>
          </a:xfrm>
          <a:prstGeom prst="rect">
            <a:avLst/>
          </a:prstGeom>
          <a:noFill/>
          <a:ln/>
        </p:spPr>
        <p:txBody>
          <a:bodyPr wrap="none" lIns="0" tIns="0" rIns="0" bIns="0" rtlCol="0" anchor="t"/>
          <a:lstStyle/>
          <a:p>
            <a:pPr algn="ctr" indent="0" marL="0">
              <a:lnSpc>
                <a:spcPts val="2400"/>
              </a:lnSpc>
              <a:buNone/>
            </a:pPr>
            <a:r>
              <a:rPr lang="en-US" sz="2400" dirty="0">
                <a:solidFill>
                  <a:srgbClr val="000000"/>
                </a:solidFill>
                <a:latin typeface="Noto Serif Medium" pitchFamily="34" charset="0"/>
                <a:ea typeface="Noto Serif Medium" pitchFamily="34" charset="-122"/>
                <a:cs typeface="Noto Serif Medium" pitchFamily="34" charset="-120"/>
              </a:rPr>
              <a:t>2</a:t>
            </a:r>
            <a:endParaRPr lang="en-US" sz="2400" dirty="0"/>
          </a:p>
        </p:txBody>
      </p:sp>
      <p:sp>
        <p:nvSpPr>
          <p:cNvPr id="13" name="Text 10"/>
          <p:cNvSpPr/>
          <p:nvPr/>
        </p:nvSpPr>
        <p:spPr>
          <a:xfrm>
            <a:off x="7456170" y="4271367"/>
            <a:ext cx="2558177" cy="319802"/>
          </a:xfrm>
          <a:prstGeom prst="rect">
            <a:avLst/>
          </a:prstGeom>
          <a:noFill/>
          <a:ln/>
        </p:spPr>
        <p:txBody>
          <a:bodyPr wrap="none" lIns="0" tIns="0" rIns="0" bIns="0" rtlCol="0" anchor="t"/>
          <a:lstStyle/>
          <a:p>
            <a:pPr algn="l" indent="0" marL="0">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2019-2022</a:t>
            </a:r>
            <a:endParaRPr lang="en-US" sz="2000" dirty="0"/>
          </a:p>
        </p:txBody>
      </p:sp>
      <p:sp>
        <p:nvSpPr>
          <p:cNvPr id="14" name="Text 11"/>
          <p:cNvSpPr/>
          <p:nvPr/>
        </p:nvSpPr>
        <p:spPr>
          <a:xfrm>
            <a:off x="7456170" y="4713923"/>
            <a:ext cx="6457950" cy="327422"/>
          </a:xfrm>
          <a:prstGeom prst="rect">
            <a:avLst/>
          </a:prstGeom>
          <a:noFill/>
          <a:ln/>
        </p:spPr>
        <p:txBody>
          <a:bodyPr wrap="none" lIns="0" tIns="0" rIns="0" bIns="0" rtlCol="0" anchor="t"/>
          <a:lstStyle/>
          <a:p>
            <a:pPr algn="l" indent="0" marL="0">
              <a:lnSpc>
                <a:spcPts val="2550"/>
              </a:lnSpc>
              <a:buNone/>
            </a:pPr>
            <a:r>
              <a:rPr lang="en-US" sz="1600" dirty="0">
                <a:solidFill>
                  <a:srgbClr val="4C4C4C"/>
                </a:solidFill>
                <a:latin typeface="Noto Serif" pitchFamily="34" charset="0"/>
                <a:ea typeface="Noto Serif" pitchFamily="34" charset="-122"/>
                <a:cs typeface="Noto Serif" pitchFamily="34" charset="-120"/>
              </a:rPr>
              <a:t>Digital quality systems emerge</a:t>
            </a:r>
            <a:endParaRPr lang="en-US" sz="1600" dirty="0"/>
          </a:p>
        </p:txBody>
      </p:sp>
      <p:sp>
        <p:nvSpPr>
          <p:cNvPr id="15" name="Shape 12"/>
          <p:cNvSpPr/>
          <p:nvPr/>
        </p:nvSpPr>
        <p:spPr>
          <a:xfrm>
            <a:off x="6640175" y="5669280"/>
            <a:ext cx="613886" cy="22860"/>
          </a:xfrm>
          <a:prstGeom prst="roundRect">
            <a:avLst>
              <a:gd name="adj" fmla="val 376010"/>
            </a:avLst>
          </a:prstGeom>
          <a:solidFill>
            <a:srgbClr val="CCC4B8"/>
          </a:solidFill>
          <a:ln/>
        </p:spPr>
      </p:sp>
      <p:sp>
        <p:nvSpPr>
          <p:cNvPr id="16" name="Shape 13"/>
          <p:cNvSpPr/>
          <p:nvPr/>
        </p:nvSpPr>
        <p:spPr>
          <a:xfrm>
            <a:off x="6202620" y="5450562"/>
            <a:ext cx="460415" cy="460415"/>
          </a:xfrm>
          <a:prstGeom prst="roundRect">
            <a:avLst>
              <a:gd name="adj" fmla="val 18669"/>
            </a:avLst>
          </a:prstGeom>
          <a:solidFill>
            <a:srgbClr val="E6DED2">
              <a:alpha val="50000"/>
            </a:srgbClr>
          </a:solidFill>
          <a:ln w="7620">
            <a:solidFill>
              <a:srgbClr val="CCC4B8"/>
            </a:solidFill>
            <a:prstDash val="solid"/>
          </a:ln>
          <a:effectLst>
            <a:outerShdw sx="100000" sy="100000" kx="0" ky="0" algn="bl" rotWithShape="0" blurRad="0" dist="19050" dir="2700000">
              <a:srgbClr val="ccc4b8">
                <a:alpha val="100000"/>
              </a:srgbClr>
            </a:outerShdw>
          </a:effectLst>
        </p:spPr>
      </p:sp>
      <p:sp>
        <p:nvSpPr>
          <p:cNvPr id="17" name="Text 14"/>
          <p:cNvSpPr/>
          <p:nvPr/>
        </p:nvSpPr>
        <p:spPr>
          <a:xfrm>
            <a:off x="6279297" y="5488900"/>
            <a:ext cx="306943" cy="383619"/>
          </a:xfrm>
          <a:prstGeom prst="rect">
            <a:avLst/>
          </a:prstGeom>
          <a:noFill/>
          <a:ln/>
        </p:spPr>
        <p:txBody>
          <a:bodyPr wrap="none" lIns="0" tIns="0" rIns="0" bIns="0" rtlCol="0" anchor="t"/>
          <a:lstStyle/>
          <a:p>
            <a:pPr algn="ctr" indent="0" marL="0">
              <a:lnSpc>
                <a:spcPts val="2400"/>
              </a:lnSpc>
              <a:buNone/>
            </a:pPr>
            <a:r>
              <a:rPr lang="en-US" sz="2400" dirty="0">
                <a:solidFill>
                  <a:srgbClr val="000000"/>
                </a:solidFill>
                <a:latin typeface="Noto Serif Medium" pitchFamily="34" charset="0"/>
                <a:ea typeface="Noto Serif Medium" pitchFamily="34" charset="-122"/>
                <a:cs typeface="Noto Serif Medium" pitchFamily="34" charset="-120"/>
              </a:rPr>
              <a:t>3</a:t>
            </a:r>
            <a:endParaRPr lang="en-US" sz="2400" dirty="0"/>
          </a:p>
        </p:txBody>
      </p:sp>
      <p:sp>
        <p:nvSpPr>
          <p:cNvPr id="18" name="Text 15"/>
          <p:cNvSpPr/>
          <p:nvPr/>
        </p:nvSpPr>
        <p:spPr>
          <a:xfrm>
            <a:off x="7456170" y="5520809"/>
            <a:ext cx="2558177" cy="319802"/>
          </a:xfrm>
          <a:prstGeom prst="rect">
            <a:avLst/>
          </a:prstGeom>
          <a:noFill/>
          <a:ln/>
        </p:spPr>
        <p:txBody>
          <a:bodyPr wrap="none" lIns="0" tIns="0" rIns="0" bIns="0" rtlCol="0" anchor="t"/>
          <a:lstStyle/>
          <a:p>
            <a:pPr algn="l" indent="0" marL="0">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2023-2025</a:t>
            </a:r>
            <a:endParaRPr lang="en-US" sz="2000" dirty="0"/>
          </a:p>
        </p:txBody>
      </p:sp>
      <p:sp>
        <p:nvSpPr>
          <p:cNvPr id="19" name="Text 16"/>
          <p:cNvSpPr/>
          <p:nvPr/>
        </p:nvSpPr>
        <p:spPr>
          <a:xfrm>
            <a:off x="7456170" y="5963364"/>
            <a:ext cx="6457950" cy="327422"/>
          </a:xfrm>
          <a:prstGeom prst="rect">
            <a:avLst/>
          </a:prstGeom>
          <a:noFill/>
          <a:ln/>
        </p:spPr>
        <p:txBody>
          <a:bodyPr wrap="none" lIns="0" tIns="0" rIns="0" bIns="0" rtlCol="0" anchor="t"/>
          <a:lstStyle/>
          <a:p>
            <a:pPr algn="l" indent="0" marL="0">
              <a:lnSpc>
                <a:spcPts val="2550"/>
              </a:lnSpc>
              <a:buNone/>
            </a:pPr>
            <a:r>
              <a:rPr lang="en-US" sz="1600" dirty="0">
                <a:solidFill>
                  <a:srgbClr val="4C4C4C"/>
                </a:solidFill>
                <a:latin typeface="Noto Serif" pitchFamily="34" charset="0"/>
                <a:ea typeface="Noto Serif" pitchFamily="34" charset="-122"/>
                <a:cs typeface="Noto Serif" pitchFamily="34" charset="-120"/>
              </a:rPr>
              <a:t>AI-driven predictive quality</a:t>
            </a:r>
            <a:endParaRPr lang="en-US" sz="1600" dirty="0"/>
          </a:p>
        </p:txBody>
      </p:sp>
      <p:sp>
        <p:nvSpPr>
          <p:cNvPr id="20" name="Text 17"/>
          <p:cNvSpPr/>
          <p:nvPr/>
        </p:nvSpPr>
        <p:spPr>
          <a:xfrm>
            <a:off x="6202680" y="6520934"/>
            <a:ext cx="7711440" cy="982266"/>
          </a:xfrm>
          <a:prstGeom prst="rect">
            <a:avLst/>
          </a:prstGeom>
          <a:noFill/>
          <a:ln/>
        </p:spPr>
        <p:txBody>
          <a:bodyPr wrap="square" lIns="0" tIns="0" rIns="0" bIns="0" rtlCol="0" anchor="t"/>
          <a:lstStyle/>
          <a:p>
            <a:pPr algn="l" indent="0" marL="0">
              <a:lnSpc>
                <a:spcPts val="2550"/>
              </a:lnSpc>
              <a:buNone/>
            </a:pPr>
            <a:r>
              <a:rPr lang="en-US" sz="1600" dirty="0">
                <a:solidFill>
                  <a:srgbClr val="4C4C4C"/>
                </a:solidFill>
                <a:latin typeface="Noto Serif" pitchFamily="34" charset="0"/>
                <a:ea typeface="Noto Serif" pitchFamily="34" charset="-122"/>
                <a:cs typeface="Noto Serif" pitchFamily="34" charset="-120"/>
              </a:rPr>
              <a:t>Quality management has evolved from manual inspection and reactive problem-solving to proactive, technology-enabled systems that predict and prevent issues before they impact customers or compliance.</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41390" y="673179"/>
            <a:ext cx="7861221" cy="1145381"/>
          </a:xfrm>
          <a:prstGeom prst="rect">
            <a:avLst/>
          </a:prstGeom>
          <a:noFill/>
          <a:ln/>
        </p:spPr>
        <p:txBody>
          <a:bodyPr wrap="square" lIns="0" tIns="0" rIns="0" bIns="0" rtlCol="0" anchor="t"/>
          <a:lstStyle/>
          <a:p>
            <a:pPr algn="l" indent="0" marL="0">
              <a:lnSpc>
                <a:spcPts val="4500"/>
              </a:lnSpc>
              <a:buNone/>
            </a:pPr>
            <a:r>
              <a:rPr lang="en-US" sz="3600" dirty="0">
                <a:solidFill>
                  <a:srgbClr val="3A3A3A"/>
                </a:solidFill>
                <a:latin typeface="Noto Serif Medium" pitchFamily="34" charset="0"/>
                <a:ea typeface="Noto Serif Medium" pitchFamily="34" charset="-122"/>
                <a:cs typeface="Noto Serif Medium" pitchFamily="34" charset="-120"/>
              </a:rPr>
              <a:t>From Reactive to Proactive: AI &amp; Machine Learning in Quality</a:t>
            </a:r>
            <a:endParaRPr lang="en-US" sz="3600" dirty="0"/>
          </a:p>
        </p:txBody>
      </p:sp>
      <p:sp>
        <p:nvSpPr>
          <p:cNvPr id="4" name="Shape 1"/>
          <p:cNvSpPr/>
          <p:nvPr/>
        </p:nvSpPr>
        <p:spPr>
          <a:xfrm>
            <a:off x="641390" y="2093357"/>
            <a:ext cx="7861221" cy="2097167"/>
          </a:xfrm>
          <a:prstGeom prst="roundRect">
            <a:avLst>
              <a:gd name="adj" fmla="val 3670"/>
            </a:avLst>
          </a:prstGeom>
          <a:solidFill>
            <a:srgbClr val="F2EDE5"/>
          </a:solidFill>
          <a:ln w="7620">
            <a:solidFill>
              <a:srgbClr val="9C9283"/>
            </a:solidFill>
            <a:prstDash val="solid"/>
          </a:ln>
          <a:effectLst>
            <a:outerShdw sx="100000" sy="100000" kx="0" ky="0" algn="bl" rotWithShape="0" blurRad="0" dist="16510" dir="2700000">
              <a:srgbClr val="9c9283">
                <a:alpha val="100000"/>
              </a:srgbClr>
            </a:outerShdw>
          </a:effectLst>
        </p:spPr>
      </p:sp>
      <p:sp>
        <p:nvSpPr>
          <p:cNvPr id="5" name="Shape 2"/>
          <p:cNvSpPr/>
          <p:nvPr/>
        </p:nvSpPr>
        <p:spPr>
          <a:xfrm>
            <a:off x="832247" y="2284214"/>
            <a:ext cx="549712" cy="549712"/>
          </a:xfrm>
          <a:prstGeom prst="roundRect">
            <a:avLst>
              <a:gd name="adj" fmla="val 16632501"/>
            </a:avLst>
          </a:prstGeom>
          <a:solidFill>
            <a:srgbClr val="9C9283"/>
          </a:solidFill>
          <a:ln/>
        </p:spPr>
      </p:sp>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3456" y="2435423"/>
            <a:ext cx="247293" cy="247293"/>
          </a:xfrm>
          <a:prstGeom prst="rect">
            <a:avLst/>
          </a:prstGeom>
        </p:spPr>
      </p:pic>
      <p:sp>
        <p:nvSpPr>
          <p:cNvPr id="7" name="Text 3"/>
          <p:cNvSpPr/>
          <p:nvPr/>
        </p:nvSpPr>
        <p:spPr>
          <a:xfrm>
            <a:off x="832247" y="3017163"/>
            <a:ext cx="2290763" cy="286345"/>
          </a:xfrm>
          <a:prstGeom prst="rect">
            <a:avLst/>
          </a:prstGeom>
          <a:noFill/>
          <a:ln/>
        </p:spPr>
        <p:txBody>
          <a:bodyPr wrap="none" lIns="0" tIns="0" rIns="0" bIns="0" rtlCol="0" anchor="t"/>
          <a:lstStyle/>
          <a:p>
            <a:pPr algn="l" indent="0" marL="0">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Predictive Analytics</a:t>
            </a:r>
            <a:endParaRPr lang="en-US" sz="1800" dirty="0"/>
          </a:p>
        </p:txBody>
      </p:sp>
      <p:sp>
        <p:nvSpPr>
          <p:cNvPr id="8" name="Text 4"/>
          <p:cNvSpPr/>
          <p:nvPr/>
        </p:nvSpPr>
        <p:spPr>
          <a:xfrm>
            <a:off x="832247" y="3413403"/>
            <a:ext cx="7479506" cy="586264"/>
          </a:xfrm>
          <a:prstGeom prst="rect">
            <a:avLst/>
          </a:prstGeom>
          <a:noFill/>
          <a:ln/>
        </p:spPr>
        <p:txBody>
          <a:bodyPr wrap="square" lIns="0" tIns="0" rIns="0" bIns="0" rtlCol="0" anchor="t"/>
          <a:lstStyle/>
          <a:p>
            <a:pPr algn="l" indent="0" marL="0">
              <a:lnSpc>
                <a:spcPts val="2300"/>
              </a:lnSpc>
              <a:buNone/>
            </a:pPr>
            <a:r>
              <a:rPr lang="en-US" sz="1400" dirty="0">
                <a:solidFill>
                  <a:srgbClr val="4C4C4C"/>
                </a:solidFill>
                <a:latin typeface="Noto Serif" pitchFamily="34" charset="0"/>
                <a:ea typeface="Noto Serif" pitchFamily="34" charset="-122"/>
                <a:cs typeface="Noto Serif" pitchFamily="34" charset="-120"/>
              </a:rPr>
              <a:t>Forecast defects before they occur, reducing costly recalls and compliance failures through advanced pattern recognition and anomaly detection algorithms.</a:t>
            </a:r>
            <a:endParaRPr lang="en-US" sz="1400" dirty="0"/>
          </a:p>
        </p:txBody>
      </p:sp>
      <p:sp>
        <p:nvSpPr>
          <p:cNvPr id="9" name="Shape 5"/>
          <p:cNvSpPr/>
          <p:nvPr/>
        </p:nvSpPr>
        <p:spPr>
          <a:xfrm>
            <a:off x="641390" y="4373761"/>
            <a:ext cx="7861221" cy="2097167"/>
          </a:xfrm>
          <a:prstGeom prst="roundRect">
            <a:avLst>
              <a:gd name="adj" fmla="val 3670"/>
            </a:avLst>
          </a:prstGeom>
          <a:solidFill>
            <a:srgbClr val="F2EDE5"/>
          </a:solidFill>
          <a:ln w="7620">
            <a:solidFill>
              <a:srgbClr val="9C9283"/>
            </a:solidFill>
            <a:prstDash val="solid"/>
          </a:ln>
          <a:effectLst>
            <a:outerShdw sx="100000" sy="100000" kx="0" ky="0" algn="bl" rotWithShape="0" blurRad="0" dist="16510" dir="2700000">
              <a:srgbClr val="9c9283">
                <a:alpha val="100000"/>
              </a:srgbClr>
            </a:outerShdw>
          </a:effectLst>
        </p:spPr>
      </p:sp>
      <p:sp>
        <p:nvSpPr>
          <p:cNvPr id="10" name="Shape 6"/>
          <p:cNvSpPr/>
          <p:nvPr/>
        </p:nvSpPr>
        <p:spPr>
          <a:xfrm>
            <a:off x="832247" y="4564618"/>
            <a:ext cx="549712" cy="549712"/>
          </a:xfrm>
          <a:prstGeom prst="roundRect">
            <a:avLst>
              <a:gd name="adj" fmla="val 16632501"/>
            </a:avLst>
          </a:prstGeom>
          <a:solidFill>
            <a:srgbClr val="9C9283"/>
          </a:solidFill>
          <a:ln/>
        </p:spPr>
      </p:sp>
      <p:pic>
        <p:nvPicPr>
          <p:cNvPr id="11"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3456" y="4715828"/>
            <a:ext cx="247293" cy="247293"/>
          </a:xfrm>
          <a:prstGeom prst="rect">
            <a:avLst/>
          </a:prstGeom>
        </p:spPr>
      </p:pic>
      <p:sp>
        <p:nvSpPr>
          <p:cNvPr id="12" name="Text 7"/>
          <p:cNvSpPr/>
          <p:nvPr/>
        </p:nvSpPr>
        <p:spPr>
          <a:xfrm>
            <a:off x="832247" y="5297567"/>
            <a:ext cx="2640568" cy="286345"/>
          </a:xfrm>
          <a:prstGeom prst="rect">
            <a:avLst/>
          </a:prstGeom>
          <a:noFill/>
          <a:ln/>
        </p:spPr>
        <p:txBody>
          <a:bodyPr wrap="none" lIns="0" tIns="0" rIns="0" bIns="0" rtlCol="0" anchor="t"/>
          <a:lstStyle/>
          <a:p>
            <a:pPr algn="l" indent="0" marL="0">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Augmented Intelligence</a:t>
            </a:r>
            <a:endParaRPr lang="en-US" sz="1800" dirty="0"/>
          </a:p>
        </p:txBody>
      </p:sp>
      <p:sp>
        <p:nvSpPr>
          <p:cNvPr id="13" name="Text 8"/>
          <p:cNvSpPr/>
          <p:nvPr/>
        </p:nvSpPr>
        <p:spPr>
          <a:xfrm>
            <a:off x="832247" y="5693807"/>
            <a:ext cx="7479506" cy="586264"/>
          </a:xfrm>
          <a:prstGeom prst="rect">
            <a:avLst/>
          </a:prstGeom>
          <a:noFill/>
          <a:ln/>
        </p:spPr>
        <p:txBody>
          <a:bodyPr wrap="square" lIns="0" tIns="0" rIns="0" bIns="0" rtlCol="0" anchor="t"/>
          <a:lstStyle/>
          <a:p>
            <a:pPr algn="l" indent="0" marL="0">
              <a:lnSpc>
                <a:spcPts val="2300"/>
              </a:lnSpc>
              <a:buNone/>
            </a:pPr>
            <a:r>
              <a:rPr lang="en-US" sz="1400" dirty="0">
                <a:solidFill>
                  <a:srgbClr val="4C4C4C"/>
                </a:solidFill>
                <a:latin typeface="Noto Serif" pitchFamily="34" charset="0"/>
                <a:ea typeface="Noto Serif" pitchFamily="34" charset="-122"/>
                <a:cs typeface="Noto Serif" pitchFamily="34" charset="-120"/>
              </a:rPr>
              <a:t>AI-driven augmented analytics empower smarter, real-time decision-making across industries, combining human expertise with machine capabilities.</a:t>
            </a:r>
            <a:endParaRPr lang="en-US" sz="1400" dirty="0"/>
          </a:p>
        </p:txBody>
      </p:sp>
      <p:sp>
        <p:nvSpPr>
          <p:cNvPr id="14" name="Text 9"/>
          <p:cNvSpPr/>
          <p:nvPr/>
        </p:nvSpPr>
        <p:spPr>
          <a:xfrm>
            <a:off x="641390" y="6677025"/>
            <a:ext cx="7861221" cy="879396"/>
          </a:xfrm>
          <a:prstGeom prst="rect">
            <a:avLst/>
          </a:prstGeom>
          <a:noFill/>
          <a:ln/>
        </p:spPr>
        <p:txBody>
          <a:bodyPr wrap="square" lIns="0" tIns="0" rIns="0" bIns="0" rtlCol="0" anchor="t"/>
          <a:lstStyle/>
          <a:p>
            <a:pPr algn="l" indent="0" marL="0">
              <a:lnSpc>
                <a:spcPts val="2300"/>
              </a:lnSpc>
              <a:buNone/>
            </a:pPr>
            <a:r>
              <a:rPr lang="en-US" sz="1400" dirty="0">
                <a:solidFill>
                  <a:srgbClr val="4C4C4C"/>
                </a:solidFill>
                <a:latin typeface="Noto Serif" pitchFamily="34" charset="0"/>
                <a:ea typeface="Noto Serif" pitchFamily="34" charset="-122"/>
                <a:cs typeface="Noto Serif" pitchFamily="34" charset="-120"/>
              </a:rPr>
              <a:t>This paradigm shift from reactive firefighting to proactive prevention represents one of the most significant advances in quality management, delivering substantial cost savings whilst enhancing product reliability and customer satisfaction.</a:t>
            </a: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396835" y="311825"/>
            <a:ext cx="8111728" cy="354330"/>
          </a:xfrm>
          <a:prstGeom prst="rect">
            <a:avLst/>
          </a:prstGeom>
          <a:noFill/>
          <a:ln/>
        </p:spPr>
        <p:txBody>
          <a:bodyPr wrap="none" lIns="0" tIns="0" rIns="0" bIns="0" rtlCol="0" anchor="t"/>
          <a:lstStyle/>
          <a:p>
            <a:pPr algn="l" indent="0" marL="0">
              <a:lnSpc>
                <a:spcPts val="2750"/>
              </a:lnSpc>
              <a:buNone/>
            </a:pPr>
            <a:r>
              <a:rPr lang="en-US" sz="2200" dirty="0">
                <a:solidFill>
                  <a:srgbClr val="3A3A3A"/>
                </a:solidFill>
                <a:latin typeface="Noto Serif Medium" pitchFamily="34" charset="0"/>
                <a:ea typeface="Noto Serif Medium" pitchFamily="34" charset="-122"/>
                <a:cs typeface="Noto Serif Medium" pitchFamily="34" charset="-120"/>
              </a:rPr>
              <a:t>Emerging Technologies Transforming Quality Management</a:t>
            </a:r>
            <a:endParaRPr lang="en-US" sz="2200" dirty="0"/>
          </a:p>
        </p:txBody>
      </p:sp>
      <p:pic>
        <p:nvPicPr>
          <p:cNvPr id="3" name="Image 0" descr="preencoded.png">    </p:cNvPr>
          <p:cNvPicPr>
            <a:picLocks noChangeAspect="1"/>
          </p:cNvPicPr>
          <p:nvPr/>
        </p:nvPicPr>
        <p:blipFill>
          <a:blip r:embed="rId1"/>
          <a:stretch>
            <a:fillRect/>
          </a:stretch>
        </p:blipFill>
        <p:spPr>
          <a:xfrm>
            <a:off x="396835" y="963692"/>
            <a:ext cx="6780014" cy="6780014"/>
          </a:xfrm>
          <a:prstGeom prst="rect">
            <a:avLst/>
          </a:prstGeom>
        </p:spPr>
      </p:pic>
      <p:sp>
        <p:nvSpPr>
          <p:cNvPr id="4" name="Text 1"/>
          <p:cNvSpPr/>
          <p:nvPr/>
        </p:nvSpPr>
        <p:spPr>
          <a:xfrm>
            <a:off x="7461171" y="949523"/>
            <a:ext cx="2288858" cy="177165"/>
          </a:xfrm>
          <a:prstGeom prst="rect">
            <a:avLst/>
          </a:prstGeom>
          <a:noFill/>
          <a:ln/>
        </p:spPr>
        <p:txBody>
          <a:bodyPr wrap="none" lIns="0" tIns="0" rIns="0" bIns="0" rtlCol="0" anchor="t"/>
          <a:lstStyle/>
          <a:p>
            <a:pPr algn="l" indent="0" marL="0">
              <a:lnSpc>
                <a:spcPts val="1350"/>
              </a:lnSpc>
              <a:buNone/>
            </a:pPr>
            <a:r>
              <a:rPr lang="en-US" sz="1100" dirty="0">
                <a:solidFill>
                  <a:srgbClr val="3A3A3A"/>
                </a:solidFill>
                <a:latin typeface="Noto Serif Medium" pitchFamily="34" charset="0"/>
                <a:ea typeface="Noto Serif Medium" pitchFamily="34" charset="-122"/>
                <a:cs typeface="Noto Serif Medium" pitchFamily="34" charset="-120"/>
              </a:rPr>
              <a:t>Blockchain for Quality Assurance</a:t>
            </a:r>
            <a:endParaRPr lang="en-US" sz="1100" dirty="0"/>
          </a:p>
        </p:txBody>
      </p:sp>
      <p:sp>
        <p:nvSpPr>
          <p:cNvPr id="5" name="Text 2"/>
          <p:cNvSpPr/>
          <p:nvPr/>
        </p:nvSpPr>
        <p:spPr>
          <a:xfrm>
            <a:off x="7461171" y="1240036"/>
            <a:ext cx="6780014" cy="362903"/>
          </a:xfrm>
          <a:prstGeom prst="rect">
            <a:avLst/>
          </a:prstGeom>
          <a:noFill/>
          <a:ln/>
        </p:spPr>
        <p:txBody>
          <a:bodyPr wrap="square" lIns="0" tIns="0" rIns="0" bIns="0" rtlCol="0" anchor="t"/>
          <a:lstStyle/>
          <a:p>
            <a:pPr algn="l" indent="0" marL="0">
              <a:lnSpc>
                <a:spcPts val="1400"/>
              </a:lnSpc>
              <a:buNone/>
            </a:pPr>
            <a:r>
              <a:rPr lang="en-US" sz="850" dirty="0">
                <a:solidFill>
                  <a:srgbClr val="4C4C4C"/>
                </a:solidFill>
                <a:latin typeface="Noto Serif" pitchFamily="34" charset="0"/>
                <a:ea typeface="Noto Serif" pitchFamily="34" charset="-122"/>
                <a:cs typeface="Noto Serif" pitchFamily="34" charset="-120"/>
              </a:rPr>
              <a:t>Blockchain technology ensures transparent, immutable quality data for compliance and operational efficiency, creating an unalterable audit trail across complex supply chains.</a:t>
            </a:r>
            <a:endParaRPr lang="en-US" sz="850" dirty="0"/>
          </a:p>
        </p:txBody>
      </p:sp>
      <p:sp>
        <p:nvSpPr>
          <p:cNvPr id="6" name="Text 3"/>
          <p:cNvSpPr/>
          <p:nvPr/>
        </p:nvSpPr>
        <p:spPr>
          <a:xfrm>
            <a:off x="7461171" y="1704975"/>
            <a:ext cx="6780014" cy="362903"/>
          </a:xfrm>
          <a:prstGeom prst="rect">
            <a:avLst/>
          </a:prstGeom>
          <a:noFill/>
          <a:ln/>
        </p:spPr>
        <p:txBody>
          <a:bodyPr wrap="square" lIns="0" tIns="0" rIns="0" bIns="0" rtlCol="0" anchor="t"/>
          <a:lstStyle/>
          <a:p>
            <a:pPr algn="l" indent="0" marL="0">
              <a:lnSpc>
                <a:spcPts val="1400"/>
              </a:lnSpc>
              <a:buNone/>
            </a:pPr>
            <a:r>
              <a:rPr lang="en-US" sz="850" dirty="0">
                <a:solidFill>
                  <a:srgbClr val="4C4C4C"/>
                </a:solidFill>
                <a:latin typeface="Noto Serif" pitchFamily="34" charset="0"/>
                <a:ea typeface="Noto Serif" pitchFamily="34" charset="-122"/>
                <a:cs typeface="Noto Serif" pitchFamily="34" charset="-120"/>
              </a:rPr>
              <a:t>Every quality checkpoint, inspection result, and certification becomes permanently recorded, enabling unprecedented traceability and accountability.</a:t>
            </a:r>
            <a:endParaRPr lang="en-US" sz="850" dirty="0"/>
          </a:p>
        </p:txBody>
      </p:sp>
      <p:sp>
        <p:nvSpPr>
          <p:cNvPr id="7" name="Shape 4"/>
          <p:cNvSpPr/>
          <p:nvPr/>
        </p:nvSpPr>
        <p:spPr>
          <a:xfrm>
            <a:off x="396835" y="8055428"/>
            <a:ext cx="13836729" cy="21788"/>
          </a:xfrm>
          <a:prstGeom prst="rect">
            <a:avLst/>
          </a:prstGeom>
          <a:solidFill>
            <a:srgbClr val="4C4C4C">
              <a:alpha val="50000"/>
            </a:srgbClr>
          </a:solidFill>
          <a:ln/>
        </p:spPr>
      </p:sp>
      <p:sp>
        <p:nvSpPr>
          <p:cNvPr id="8" name="Text 5"/>
          <p:cNvSpPr/>
          <p:nvPr/>
        </p:nvSpPr>
        <p:spPr>
          <a:xfrm>
            <a:off x="396835" y="8318063"/>
            <a:ext cx="2007275" cy="177165"/>
          </a:xfrm>
          <a:prstGeom prst="rect">
            <a:avLst/>
          </a:prstGeom>
          <a:noFill/>
          <a:ln/>
        </p:spPr>
        <p:txBody>
          <a:bodyPr wrap="none" lIns="0" tIns="0" rIns="0" bIns="0" rtlCol="0" anchor="t"/>
          <a:lstStyle/>
          <a:p>
            <a:pPr algn="l" indent="0" marL="0">
              <a:lnSpc>
                <a:spcPts val="1350"/>
              </a:lnSpc>
              <a:buNone/>
            </a:pPr>
            <a:r>
              <a:rPr lang="en-US" sz="1100" dirty="0">
                <a:solidFill>
                  <a:srgbClr val="3A3A3A"/>
                </a:solidFill>
                <a:latin typeface="Noto Serif Medium" pitchFamily="34" charset="0"/>
                <a:ea typeface="Noto Serif Medium" pitchFamily="34" charset="-122"/>
                <a:cs typeface="Noto Serif Medium" pitchFamily="34" charset="-120"/>
              </a:rPr>
              <a:t>IoT &amp; Cyber-Physical Systems</a:t>
            </a:r>
            <a:endParaRPr lang="en-US" sz="1100" dirty="0"/>
          </a:p>
        </p:txBody>
      </p:sp>
      <p:sp>
        <p:nvSpPr>
          <p:cNvPr id="9" name="Text 6"/>
          <p:cNvSpPr/>
          <p:nvPr/>
        </p:nvSpPr>
        <p:spPr>
          <a:xfrm>
            <a:off x="396835" y="8608576"/>
            <a:ext cx="6780014" cy="362903"/>
          </a:xfrm>
          <a:prstGeom prst="rect">
            <a:avLst/>
          </a:prstGeom>
          <a:noFill/>
          <a:ln/>
        </p:spPr>
        <p:txBody>
          <a:bodyPr wrap="square" lIns="0" tIns="0" rIns="0" bIns="0" rtlCol="0" anchor="t"/>
          <a:lstStyle/>
          <a:p>
            <a:pPr algn="l" indent="0" marL="0">
              <a:lnSpc>
                <a:spcPts val="1400"/>
              </a:lnSpc>
              <a:buNone/>
            </a:pPr>
            <a:r>
              <a:rPr lang="en-US" sz="850" dirty="0">
                <a:solidFill>
                  <a:srgbClr val="4C4C4C"/>
                </a:solidFill>
                <a:latin typeface="Noto Serif" pitchFamily="34" charset="0"/>
                <a:ea typeface="Noto Serif" pitchFamily="34" charset="-122"/>
                <a:cs typeface="Noto Serif" pitchFamily="34" charset="-120"/>
              </a:rPr>
              <a:t>Internet of Things sensors and Cyber-Physical Systems enable real-time monitoring and swift anomaly detection across manufacturing and service operations.</a:t>
            </a:r>
            <a:endParaRPr lang="en-US" sz="850" dirty="0"/>
          </a:p>
        </p:txBody>
      </p:sp>
      <p:sp>
        <p:nvSpPr>
          <p:cNvPr id="10" name="Text 7"/>
          <p:cNvSpPr/>
          <p:nvPr/>
        </p:nvSpPr>
        <p:spPr>
          <a:xfrm>
            <a:off x="396835" y="9073515"/>
            <a:ext cx="6780014" cy="362903"/>
          </a:xfrm>
          <a:prstGeom prst="rect">
            <a:avLst/>
          </a:prstGeom>
          <a:noFill/>
          <a:ln/>
        </p:spPr>
        <p:txBody>
          <a:bodyPr wrap="square" lIns="0" tIns="0" rIns="0" bIns="0" rtlCol="0" anchor="t"/>
          <a:lstStyle/>
          <a:p>
            <a:pPr algn="l" indent="0" marL="0">
              <a:lnSpc>
                <a:spcPts val="1400"/>
              </a:lnSpc>
              <a:buNone/>
            </a:pPr>
            <a:r>
              <a:rPr lang="en-US" sz="850" dirty="0">
                <a:solidFill>
                  <a:srgbClr val="4C4C4C"/>
                </a:solidFill>
                <a:latin typeface="Noto Serif" pitchFamily="34" charset="0"/>
                <a:ea typeface="Noto Serif" pitchFamily="34" charset="-122"/>
                <a:cs typeface="Noto Serif" pitchFamily="34" charset="-120"/>
              </a:rPr>
              <a:t>These connected devices generate continuous data streams, identifying quality deviations instantly and triggering automated corrective actions before defects propagate through production systems.</a:t>
            </a:r>
            <a:endParaRPr lang="en-US" sz="850" dirty="0"/>
          </a:p>
        </p:txBody>
      </p:sp>
      <p:pic>
        <p:nvPicPr>
          <p:cNvPr id="11" name="Image 1" descr="preencoded.png">    </p:cNvPr>
          <p:cNvPicPr>
            <a:picLocks noChangeAspect="1"/>
          </p:cNvPicPr>
          <p:nvPr/>
        </p:nvPicPr>
        <p:blipFill>
          <a:blip r:embed="rId2"/>
          <a:stretch>
            <a:fillRect/>
          </a:stretch>
        </p:blipFill>
        <p:spPr>
          <a:xfrm>
            <a:off x="7461171" y="8332232"/>
            <a:ext cx="6780014" cy="678001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836057"/>
            <a:ext cx="13042821" cy="1417558"/>
          </a:xfrm>
          <a:prstGeom prst="rect">
            <a:avLst/>
          </a:prstGeom>
          <a:noFill/>
          <a:ln/>
        </p:spPr>
        <p:txBody>
          <a:bodyPr wrap="square" lIns="0" tIns="0" rIns="0" bIns="0" rtlCol="0" anchor="t"/>
          <a:lstStyle/>
          <a:p>
            <a:pPr algn="l" indent="0" marL="0">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Cloud-Based Quality Systems: Speed &amp; Collaboration</a:t>
            </a:r>
            <a:endParaRPr lang="en-US" sz="4450" dirty="0"/>
          </a:p>
        </p:txBody>
      </p:sp>
      <p:sp>
        <p:nvSpPr>
          <p:cNvPr id="3" name="Text 1"/>
          <p:cNvSpPr/>
          <p:nvPr/>
        </p:nvSpPr>
        <p:spPr>
          <a:xfrm>
            <a:off x="793790" y="2820591"/>
            <a:ext cx="4158615" cy="748427"/>
          </a:xfrm>
          <a:prstGeom prst="rect">
            <a:avLst/>
          </a:prstGeom>
          <a:noFill/>
          <a:ln/>
        </p:spPr>
        <p:txBody>
          <a:bodyPr wrap="none" lIns="0" tIns="0" rIns="0" bIns="0" rtlCol="0" anchor="t"/>
          <a:lstStyle/>
          <a:p>
            <a:pPr algn="ctr" indent="0" marL="0">
              <a:lnSpc>
                <a:spcPts val="5850"/>
              </a:lnSpc>
              <a:buNone/>
            </a:pPr>
            <a:r>
              <a:rPr lang="en-US" sz="5850" dirty="0">
                <a:solidFill>
                  <a:srgbClr val="4C4C4C"/>
                </a:solidFill>
                <a:latin typeface="Noto Serif Medium" pitchFamily="34" charset="0"/>
                <a:ea typeface="Noto Serif Medium" pitchFamily="34" charset="-122"/>
                <a:cs typeface="Noto Serif Medium" pitchFamily="34" charset="-120"/>
              </a:rPr>
              <a:t>8%</a:t>
            </a:r>
            <a:endParaRPr lang="en-US" sz="5850" dirty="0"/>
          </a:p>
        </p:txBody>
      </p:sp>
      <p:sp>
        <p:nvSpPr>
          <p:cNvPr id="4" name="Text 2"/>
          <p:cNvSpPr/>
          <p:nvPr/>
        </p:nvSpPr>
        <p:spPr>
          <a:xfrm>
            <a:off x="1455420" y="3852386"/>
            <a:ext cx="2835235" cy="354330"/>
          </a:xfrm>
          <a:prstGeom prst="rect">
            <a:avLst/>
          </a:prstGeom>
          <a:noFill/>
          <a:ln/>
        </p:spPr>
        <p:txBody>
          <a:bodyPr wrap="none" lIns="0" tIns="0" rIns="0" bIns="0" rtlCol="0" anchor="t"/>
          <a:lstStyle/>
          <a:p>
            <a:pPr algn="ctr"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AI Investment 2020</a:t>
            </a:r>
            <a:endParaRPr lang="en-US" sz="2200" dirty="0"/>
          </a:p>
        </p:txBody>
      </p:sp>
      <p:sp>
        <p:nvSpPr>
          <p:cNvPr id="5" name="Text 3"/>
          <p:cNvSpPr/>
          <p:nvPr/>
        </p:nvSpPr>
        <p:spPr>
          <a:xfrm>
            <a:off x="793790" y="4342805"/>
            <a:ext cx="4158615" cy="725805"/>
          </a:xfrm>
          <a:prstGeom prst="rect">
            <a:avLst/>
          </a:prstGeom>
          <a:noFill/>
          <a:ln/>
        </p:spPr>
        <p:txBody>
          <a:bodyPr wrap="square" lIns="0" tIns="0" rIns="0" bIns="0" rtlCol="0" anchor="t"/>
          <a:lstStyle/>
          <a:p>
            <a:pPr algn="ctr"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Businesses using AI-driven quality solutions</a:t>
            </a:r>
            <a:endParaRPr lang="en-US" sz="1750" dirty="0"/>
          </a:p>
        </p:txBody>
      </p:sp>
      <p:sp>
        <p:nvSpPr>
          <p:cNvPr id="6" name="Text 4"/>
          <p:cNvSpPr/>
          <p:nvPr/>
        </p:nvSpPr>
        <p:spPr>
          <a:xfrm>
            <a:off x="5235893" y="2820591"/>
            <a:ext cx="4158615" cy="748427"/>
          </a:xfrm>
          <a:prstGeom prst="rect">
            <a:avLst/>
          </a:prstGeom>
          <a:noFill/>
          <a:ln/>
        </p:spPr>
        <p:txBody>
          <a:bodyPr wrap="none" lIns="0" tIns="0" rIns="0" bIns="0" rtlCol="0" anchor="t"/>
          <a:lstStyle/>
          <a:p>
            <a:pPr algn="ctr" indent="0" marL="0">
              <a:lnSpc>
                <a:spcPts val="5850"/>
              </a:lnSpc>
              <a:buNone/>
            </a:pPr>
            <a:r>
              <a:rPr lang="en-US" sz="5850" dirty="0">
                <a:solidFill>
                  <a:srgbClr val="4C4C4C"/>
                </a:solidFill>
                <a:latin typeface="Noto Serif Medium" pitchFamily="34" charset="0"/>
                <a:ea typeface="Noto Serif Medium" pitchFamily="34" charset="-122"/>
                <a:cs typeface="Noto Serif Medium" pitchFamily="34" charset="-120"/>
              </a:rPr>
              <a:t>55%</a:t>
            </a:r>
            <a:endParaRPr lang="en-US" sz="5850" dirty="0"/>
          </a:p>
        </p:txBody>
      </p:sp>
      <p:sp>
        <p:nvSpPr>
          <p:cNvPr id="7" name="Text 5"/>
          <p:cNvSpPr/>
          <p:nvPr/>
        </p:nvSpPr>
        <p:spPr>
          <a:xfrm>
            <a:off x="5897523" y="3852386"/>
            <a:ext cx="2835235" cy="354330"/>
          </a:xfrm>
          <a:prstGeom prst="rect">
            <a:avLst/>
          </a:prstGeom>
          <a:noFill/>
          <a:ln/>
        </p:spPr>
        <p:txBody>
          <a:bodyPr wrap="none" lIns="0" tIns="0" rIns="0" bIns="0" rtlCol="0" anchor="t"/>
          <a:lstStyle/>
          <a:p>
            <a:pPr algn="ctr"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AI Investment 2025</a:t>
            </a:r>
            <a:endParaRPr lang="en-US" sz="2200" dirty="0"/>
          </a:p>
        </p:txBody>
      </p:sp>
      <p:sp>
        <p:nvSpPr>
          <p:cNvPr id="8" name="Text 6"/>
          <p:cNvSpPr/>
          <p:nvPr/>
        </p:nvSpPr>
        <p:spPr>
          <a:xfrm>
            <a:off x="5235893" y="4342805"/>
            <a:ext cx="4158615" cy="725805"/>
          </a:xfrm>
          <a:prstGeom prst="rect">
            <a:avLst/>
          </a:prstGeom>
          <a:noFill/>
          <a:ln/>
        </p:spPr>
        <p:txBody>
          <a:bodyPr wrap="square" lIns="0" tIns="0" rIns="0" bIns="0" rtlCol="0" anchor="t"/>
          <a:lstStyle/>
          <a:p>
            <a:pPr algn="ctr"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Dramatic surge in quality technology adoption</a:t>
            </a:r>
            <a:endParaRPr lang="en-US" sz="1750" dirty="0"/>
          </a:p>
        </p:txBody>
      </p:sp>
      <p:sp>
        <p:nvSpPr>
          <p:cNvPr id="9" name="Text 7"/>
          <p:cNvSpPr/>
          <p:nvPr/>
        </p:nvSpPr>
        <p:spPr>
          <a:xfrm>
            <a:off x="9677995" y="2820591"/>
            <a:ext cx="4158615" cy="748427"/>
          </a:xfrm>
          <a:prstGeom prst="rect">
            <a:avLst/>
          </a:prstGeom>
          <a:noFill/>
          <a:ln/>
        </p:spPr>
        <p:txBody>
          <a:bodyPr wrap="none" lIns="0" tIns="0" rIns="0" bIns="0" rtlCol="0" anchor="t"/>
          <a:lstStyle/>
          <a:p>
            <a:pPr algn="ctr" indent="0" marL="0">
              <a:lnSpc>
                <a:spcPts val="5850"/>
              </a:lnSpc>
              <a:buNone/>
            </a:pPr>
            <a:r>
              <a:rPr lang="en-US" sz="5850" dirty="0">
                <a:solidFill>
                  <a:srgbClr val="4C4C4C"/>
                </a:solidFill>
                <a:latin typeface="Noto Serif Medium" pitchFamily="34" charset="0"/>
                <a:ea typeface="Noto Serif Medium" pitchFamily="34" charset="-122"/>
                <a:cs typeface="Noto Serif Medium" pitchFamily="34" charset="-120"/>
              </a:rPr>
              <a:t>3x</a:t>
            </a:r>
            <a:endParaRPr lang="en-US" sz="5850" dirty="0"/>
          </a:p>
        </p:txBody>
      </p:sp>
      <p:sp>
        <p:nvSpPr>
          <p:cNvPr id="10" name="Text 8"/>
          <p:cNvSpPr/>
          <p:nvPr/>
        </p:nvSpPr>
        <p:spPr>
          <a:xfrm>
            <a:off x="10339626" y="3852386"/>
            <a:ext cx="2835235" cy="354330"/>
          </a:xfrm>
          <a:prstGeom prst="rect">
            <a:avLst/>
          </a:prstGeom>
          <a:noFill/>
          <a:ln/>
        </p:spPr>
        <p:txBody>
          <a:bodyPr wrap="none" lIns="0" tIns="0" rIns="0" bIns="0" rtlCol="0" anchor="t"/>
          <a:lstStyle/>
          <a:p>
            <a:pPr algn="ctr"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Speed Improvement</a:t>
            </a:r>
            <a:endParaRPr lang="en-US" sz="2200" dirty="0"/>
          </a:p>
        </p:txBody>
      </p:sp>
      <p:sp>
        <p:nvSpPr>
          <p:cNvPr id="11" name="Text 9"/>
          <p:cNvSpPr/>
          <p:nvPr/>
        </p:nvSpPr>
        <p:spPr>
          <a:xfrm>
            <a:off x="9677995" y="4342805"/>
            <a:ext cx="4158615" cy="725805"/>
          </a:xfrm>
          <a:prstGeom prst="rect">
            <a:avLst/>
          </a:prstGeom>
          <a:noFill/>
          <a:ln/>
        </p:spPr>
        <p:txBody>
          <a:bodyPr wrap="square" lIns="0" tIns="0" rIns="0" bIns="0" rtlCol="0" anchor="t"/>
          <a:lstStyle/>
          <a:p>
            <a:pPr algn="ctr"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Faster issue resolution with cloud platforms</a:t>
            </a:r>
            <a:endParaRPr lang="en-US" sz="1750" dirty="0"/>
          </a:p>
        </p:txBody>
      </p:sp>
      <p:sp>
        <p:nvSpPr>
          <p:cNvPr id="12" name="Text 10"/>
          <p:cNvSpPr/>
          <p:nvPr/>
        </p:nvSpPr>
        <p:spPr>
          <a:xfrm>
            <a:off x="793790" y="5323761"/>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Cloud platforms enhance data access, team communication, and agile responses across complex global supply chains, breaking down information silos that previously hindered quality improvement efforts.</a:t>
            </a:r>
            <a:endParaRPr lang="en-US" sz="1750" dirty="0"/>
          </a:p>
        </p:txBody>
      </p:sp>
      <p:sp>
        <p:nvSpPr>
          <p:cNvPr id="13" name="Text 11"/>
          <p:cNvSpPr/>
          <p:nvPr/>
        </p:nvSpPr>
        <p:spPr>
          <a:xfrm>
            <a:off x="793790" y="6304717"/>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The investment surge from 8% to 55% of businesses adopting AI-driven quality solutions in just five years reflects the compelling return on investment these technologies deliver through defect prevention, compliance assurance, and operational efficiency gains.</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23543" y="831056"/>
            <a:ext cx="13067705" cy="646033"/>
          </a:xfrm>
          <a:prstGeom prst="rect">
            <a:avLst/>
          </a:prstGeom>
          <a:noFill/>
          <a:ln/>
        </p:spPr>
        <p:txBody>
          <a:bodyPr wrap="none" lIns="0" tIns="0" rIns="0" bIns="0" rtlCol="0" anchor="t"/>
          <a:lstStyle/>
          <a:p>
            <a:pPr algn="l" indent="0" marL="0">
              <a:lnSpc>
                <a:spcPts val="5050"/>
              </a:lnSpc>
              <a:buNone/>
            </a:pPr>
            <a:r>
              <a:rPr lang="en-US" sz="4050" dirty="0">
                <a:solidFill>
                  <a:srgbClr val="3A3A3A"/>
                </a:solidFill>
                <a:latin typeface="Noto Serif Medium" pitchFamily="34" charset="0"/>
                <a:ea typeface="Noto Serif Medium" pitchFamily="34" charset="-122"/>
                <a:cs typeface="Noto Serif Medium" pitchFamily="34" charset="-120"/>
              </a:rPr>
              <a:t>Quality Meets Sustainability &amp; Customer Experience</a:t>
            </a:r>
            <a:endParaRPr lang="en-US" sz="4050" dirty="0"/>
          </a:p>
        </p:txBody>
      </p:sp>
      <p:sp>
        <p:nvSpPr>
          <p:cNvPr id="3" name="Text 1"/>
          <p:cNvSpPr/>
          <p:nvPr/>
        </p:nvSpPr>
        <p:spPr>
          <a:xfrm>
            <a:off x="2114074" y="2329696"/>
            <a:ext cx="2584013" cy="322898"/>
          </a:xfrm>
          <a:prstGeom prst="rect">
            <a:avLst/>
          </a:prstGeom>
          <a:noFill/>
          <a:ln/>
        </p:spPr>
        <p:txBody>
          <a:bodyPr wrap="none" lIns="0" tIns="0" rIns="0" bIns="0" rtlCol="0" anchor="t"/>
          <a:lstStyle/>
          <a:p>
            <a:pPr algn="r" indent="0" marL="0">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ESG Integration</a:t>
            </a:r>
            <a:endParaRPr lang="en-US" sz="2000" dirty="0"/>
          </a:p>
        </p:txBody>
      </p:sp>
      <p:sp>
        <p:nvSpPr>
          <p:cNvPr id="4" name="Text 2"/>
          <p:cNvSpPr/>
          <p:nvPr/>
        </p:nvSpPr>
        <p:spPr>
          <a:xfrm>
            <a:off x="723543" y="2776538"/>
            <a:ext cx="3974544" cy="991910"/>
          </a:xfrm>
          <a:prstGeom prst="rect">
            <a:avLst/>
          </a:prstGeom>
          <a:noFill/>
          <a:ln/>
        </p:spPr>
        <p:txBody>
          <a:bodyPr wrap="square" lIns="0" tIns="0" rIns="0" bIns="0" rtlCol="0" anchor="t"/>
          <a:lstStyle/>
          <a:p>
            <a:pPr algn="r"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Environmental, social, and governance metrics integrate into quality frameworks</a:t>
            </a:r>
            <a:endParaRPr lang="en-US" sz="1600" dirty="0"/>
          </a:p>
        </p:txBody>
      </p:sp>
      <p:pic>
        <p:nvPicPr>
          <p:cNvPr id="5" name="Image 0" descr="preencoded.png">    </p:cNvPr>
          <p:cNvPicPr>
            <a:picLocks noChangeAspect="1"/>
          </p:cNvPicPr>
          <p:nvPr/>
        </p:nvPicPr>
        <p:blipFill>
          <a:blip r:embed="rId1"/>
          <a:stretch>
            <a:fillRect/>
          </a:stretch>
        </p:blipFill>
        <p:spPr>
          <a:xfrm>
            <a:off x="5008126" y="1890474"/>
            <a:ext cx="4614148" cy="4614148"/>
          </a:xfrm>
          <a:prstGeom prst="rect">
            <a:avLst/>
          </a:prstGeom>
        </p:spPr>
      </p:pic>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8490" y="2900839"/>
            <a:ext cx="309205" cy="309205"/>
          </a:xfrm>
          <a:prstGeom prst="rect">
            <a:avLst/>
          </a:prstGeom>
        </p:spPr>
      </p:pic>
      <p:sp>
        <p:nvSpPr>
          <p:cNvPr id="7" name="Text 3"/>
          <p:cNvSpPr/>
          <p:nvPr/>
        </p:nvSpPr>
        <p:spPr>
          <a:xfrm>
            <a:off x="9932313" y="2495074"/>
            <a:ext cx="2896553" cy="322898"/>
          </a:xfrm>
          <a:prstGeom prst="rect">
            <a:avLst/>
          </a:prstGeom>
          <a:noFill/>
          <a:ln/>
        </p:spPr>
        <p:txBody>
          <a:bodyPr wrap="none" lIns="0" tIns="0" rIns="0" bIns="0" rtlCol="0" anchor="t"/>
          <a:lstStyle/>
          <a:p>
            <a:pPr algn="l" indent="0" marL="0">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Operational Excellence</a:t>
            </a:r>
            <a:endParaRPr lang="en-US" sz="2000" dirty="0"/>
          </a:p>
        </p:txBody>
      </p:sp>
      <p:sp>
        <p:nvSpPr>
          <p:cNvPr id="8" name="Text 4"/>
          <p:cNvSpPr/>
          <p:nvPr/>
        </p:nvSpPr>
        <p:spPr>
          <a:xfrm>
            <a:off x="9932313" y="2941915"/>
            <a:ext cx="3974544" cy="661273"/>
          </a:xfrm>
          <a:prstGeom prst="rect">
            <a:avLst/>
          </a:prstGeom>
          <a:noFill/>
          <a:ln/>
        </p:spPr>
        <p:txBody>
          <a:bodyPr wrap="square" lIns="0" tIns="0" rIns="0" bIns="0" rtlCol="0" anchor="t"/>
          <a:lstStyle/>
          <a:p>
            <a:pPr algn="l"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Aligning quality with global sustainability goals</a:t>
            </a:r>
            <a:endParaRPr lang="en-US" sz="1600" dirty="0"/>
          </a:p>
        </p:txBody>
      </p:sp>
      <p:pic>
        <p:nvPicPr>
          <p:cNvPr id="9" name="Image 2" descr="preencoded.png">    </p:cNvPr>
          <p:cNvPicPr>
            <a:picLocks noChangeAspect="1"/>
          </p:cNvPicPr>
          <p:nvPr/>
        </p:nvPicPr>
        <p:blipFill>
          <a:blip r:embed="rId4"/>
          <a:stretch>
            <a:fillRect/>
          </a:stretch>
        </p:blipFill>
        <p:spPr>
          <a:xfrm>
            <a:off x="5008126" y="1890474"/>
            <a:ext cx="4614148" cy="4614148"/>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2466" y="2900839"/>
            <a:ext cx="309205" cy="309205"/>
          </a:xfrm>
          <a:prstGeom prst="rect">
            <a:avLst/>
          </a:prstGeom>
        </p:spPr>
      </p:pic>
      <p:sp>
        <p:nvSpPr>
          <p:cNvPr id="11" name="Text 5"/>
          <p:cNvSpPr/>
          <p:nvPr/>
        </p:nvSpPr>
        <p:spPr>
          <a:xfrm>
            <a:off x="9932313" y="4957167"/>
            <a:ext cx="2584013" cy="322898"/>
          </a:xfrm>
          <a:prstGeom prst="rect">
            <a:avLst/>
          </a:prstGeom>
          <a:noFill/>
          <a:ln/>
        </p:spPr>
        <p:txBody>
          <a:bodyPr wrap="none" lIns="0" tIns="0" rIns="0" bIns="0" rtlCol="0" anchor="t"/>
          <a:lstStyle/>
          <a:p>
            <a:pPr algn="l" indent="0" marL="0">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Customer Centricity</a:t>
            </a:r>
            <a:endParaRPr lang="en-US" sz="2000" dirty="0"/>
          </a:p>
        </p:txBody>
      </p:sp>
      <p:sp>
        <p:nvSpPr>
          <p:cNvPr id="12" name="Text 6"/>
          <p:cNvSpPr/>
          <p:nvPr/>
        </p:nvSpPr>
        <p:spPr>
          <a:xfrm>
            <a:off x="9932313" y="5404009"/>
            <a:ext cx="3974544" cy="661273"/>
          </a:xfrm>
          <a:prstGeom prst="rect">
            <a:avLst/>
          </a:prstGeom>
          <a:noFill/>
          <a:ln/>
        </p:spPr>
        <p:txBody>
          <a:bodyPr wrap="square" lIns="0" tIns="0" rIns="0" bIns="0" rtlCol="0" anchor="t"/>
          <a:lstStyle/>
          <a:p>
            <a:pPr algn="l"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Quality metrics linked to feedback and experience</a:t>
            </a:r>
            <a:endParaRPr lang="en-US" sz="1600" dirty="0"/>
          </a:p>
        </p:txBody>
      </p:sp>
      <p:pic>
        <p:nvPicPr>
          <p:cNvPr id="13" name="Image 4" descr="preencoded.png">    </p:cNvPr>
          <p:cNvPicPr>
            <a:picLocks noChangeAspect="1"/>
          </p:cNvPicPr>
          <p:nvPr/>
        </p:nvPicPr>
        <p:blipFill>
          <a:blip r:embed="rId7"/>
          <a:stretch>
            <a:fillRect/>
          </a:stretch>
        </p:blipFill>
        <p:spPr>
          <a:xfrm>
            <a:off x="5008126" y="1890474"/>
            <a:ext cx="4614148" cy="4614148"/>
          </a:xfrm>
          <a:prstGeom prst="rect">
            <a:avLst/>
          </a:prstGeom>
        </p:spPr>
      </p:pic>
      <p:pic>
        <p:nvPicPr>
          <p:cNvPr id="14"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02466" y="5184815"/>
            <a:ext cx="309205" cy="309205"/>
          </a:xfrm>
          <a:prstGeom prst="rect">
            <a:avLst/>
          </a:prstGeom>
        </p:spPr>
      </p:pic>
      <p:sp>
        <p:nvSpPr>
          <p:cNvPr id="15" name="Text 7"/>
          <p:cNvSpPr/>
          <p:nvPr/>
        </p:nvSpPr>
        <p:spPr>
          <a:xfrm>
            <a:off x="2114074" y="5122426"/>
            <a:ext cx="2584013" cy="322898"/>
          </a:xfrm>
          <a:prstGeom prst="rect">
            <a:avLst/>
          </a:prstGeom>
          <a:noFill/>
          <a:ln/>
        </p:spPr>
        <p:txBody>
          <a:bodyPr wrap="none" lIns="0" tIns="0" rIns="0" bIns="0" rtlCol="0" anchor="t"/>
          <a:lstStyle/>
          <a:p>
            <a:pPr algn="r" indent="0" marL="0">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Superior Standards</a:t>
            </a:r>
            <a:endParaRPr lang="en-US" sz="2000" dirty="0"/>
          </a:p>
        </p:txBody>
      </p:sp>
      <p:sp>
        <p:nvSpPr>
          <p:cNvPr id="16" name="Text 8"/>
          <p:cNvSpPr/>
          <p:nvPr/>
        </p:nvSpPr>
        <p:spPr>
          <a:xfrm>
            <a:off x="723543" y="5569268"/>
            <a:ext cx="3974544" cy="330637"/>
          </a:xfrm>
          <a:prstGeom prst="rect">
            <a:avLst/>
          </a:prstGeom>
          <a:noFill/>
          <a:ln/>
        </p:spPr>
        <p:txBody>
          <a:bodyPr wrap="none" lIns="0" tIns="0" rIns="0" bIns="0" rtlCol="0" anchor="t"/>
          <a:lstStyle/>
          <a:p>
            <a:pPr algn="r"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Driving product and service excellence</a:t>
            </a:r>
            <a:endParaRPr lang="en-US" sz="1600" dirty="0"/>
          </a:p>
        </p:txBody>
      </p:sp>
      <p:pic>
        <p:nvPicPr>
          <p:cNvPr id="17" name="Image 6" descr="preencoded.png">    </p:cNvPr>
          <p:cNvPicPr>
            <a:picLocks noChangeAspect="1"/>
          </p:cNvPicPr>
          <p:nvPr/>
        </p:nvPicPr>
        <p:blipFill>
          <a:blip r:embed="rId10"/>
          <a:stretch>
            <a:fillRect/>
          </a:stretch>
        </p:blipFill>
        <p:spPr>
          <a:xfrm>
            <a:off x="5008126" y="1890474"/>
            <a:ext cx="4614148" cy="4614148"/>
          </a:xfrm>
          <a:prstGeom prst="rect">
            <a:avLst/>
          </a:prstGeom>
        </p:spPr>
      </p:pic>
      <p:pic>
        <p:nvPicPr>
          <p:cNvPr id="18"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18490" y="5184815"/>
            <a:ext cx="309205" cy="309205"/>
          </a:xfrm>
          <a:prstGeom prst="rect">
            <a:avLst/>
          </a:prstGeom>
        </p:spPr>
      </p:pic>
      <p:sp>
        <p:nvSpPr>
          <p:cNvPr id="19" name="Text 9"/>
          <p:cNvSpPr/>
          <p:nvPr/>
        </p:nvSpPr>
        <p:spPr>
          <a:xfrm>
            <a:off x="723543" y="6737152"/>
            <a:ext cx="13183314" cy="661273"/>
          </a:xfrm>
          <a:prstGeom prst="rect">
            <a:avLst/>
          </a:prstGeom>
          <a:noFill/>
          <a:ln/>
        </p:spPr>
        <p:txBody>
          <a:bodyPr wrap="square" lIns="0" tIns="0" rIns="0" bIns="0" rtlCol="0" anchor="t"/>
          <a:lstStyle/>
          <a:p>
            <a:pPr algn="l"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Modern quality management transcends traditional defect prevention to encompass sustainability performance and customer experience, recognising that true quality reflects stakeholder expectations across environmental, social, and experiential dimensions.</a:t>
            </a: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23543" y="568404"/>
            <a:ext cx="13183314" cy="1292066"/>
          </a:xfrm>
          <a:prstGeom prst="rect">
            <a:avLst/>
          </a:prstGeom>
          <a:noFill/>
          <a:ln/>
        </p:spPr>
        <p:txBody>
          <a:bodyPr wrap="square" lIns="0" tIns="0" rIns="0" bIns="0" rtlCol="0" anchor="t"/>
          <a:lstStyle/>
          <a:p>
            <a:pPr algn="l" indent="0" marL="0">
              <a:lnSpc>
                <a:spcPts val="5050"/>
              </a:lnSpc>
              <a:buNone/>
            </a:pPr>
            <a:r>
              <a:rPr lang="en-US" sz="4050" dirty="0">
                <a:solidFill>
                  <a:srgbClr val="3A3A3A"/>
                </a:solidFill>
                <a:latin typeface="Noto Serif Medium" pitchFamily="34" charset="0"/>
                <a:ea typeface="Noto Serif Medium" pitchFamily="34" charset="-122"/>
                <a:cs typeface="Noto Serif Medium" pitchFamily="34" charset="-120"/>
              </a:rPr>
              <a:t>Chapter 4: Integrating Change &amp; Quality for Competitive Advantage</a:t>
            </a:r>
            <a:endParaRPr lang="en-US" sz="4050" dirty="0"/>
          </a:p>
        </p:txBody>
      </p:sp>
      <p:sp>
        <p:nvSpPr>
          <p:cNvPr id="3" name="Text 1"/>
          <p:cNvSpPr/>
          <p:nvPr/>
        </p:nvSpPr>
        <p:spPr>
          <a:xfrm>
            <a:off x="2424113" y="2961084"/>
            <a:ext cx="2584013" cy="322898"/>
          </a:xfrm>
          <a:prstGeom prst="rect">
            <a:avLst/>
          </a:prstGeom>
          <a:noFill/>
          <a:ln/>
        </p:spPr>
        <p:txBody>
          <a:bodyPr wrap="none" lIns="0" tIns="0" rIns="0" bIns="0" rtlCol="0" anchor="t"/>
          <a:lstStyle/>
          <a:p>
            <a:pPr algn="r" indent="0" marL="0">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Integrated Systems</a:t>
            </a:r>
            <a:endParaRPr lang="en-US" sz="2000" dirty="0"/>
          </a:p>
        </p:txBody>
      </p:sp>
      <p:sp>
        <p:nvSpPr>
          <p:cNvPr id="4" name="Text 2"/>
          <p:cNvSpPr/>
          <p:nvPr/>
        </p:nvSpPr>
        <p:spPr>
          <a:xfrm>
            <a:off x="723543" y="3407926"/>
            <a:ext cx="4284583" cy="330637"/>
          </a:xfrm>
          <a:prstGeom prst="rect">
            <a:avLst/>
          </a:prstGeom>
          <a:noFill/>
          <a:ln/>
        </p:spPr>
        <p:txBody>
          <a:bodyPr wrap="none" lIns="0" tIns="0" rIns="0" bIns="0" rtlCol="0" anchor="t"/>
          <a:lstStyle/>
          <a:p>
            <a:pPr algn="r"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Change and quality unite</a:t>
            </a:r>
            <a:endParaRPr lang="en-US" sz="1600" dirty="0"/>
          </a:p>
        </p:txBody>
      </p:sp>
      <p:pic>
        <p:nvPicPr>
          <p:cNvPr id="5" name="Image 0" descr="preencoded.png">    </p:cNvPr>
          <p:cNvPicPr>
            <a:picLocks noChangeAspect="1"/>
          </p:cNvPicPr>
          <p:nvPr/>
        </p:nvPicPr>
        <p:blipFill>
          <a:blip r:embed="rId1"/>
          <a:stretch>
            <a:fillRect/>
          </a:stretch>
        </p:blipFill>
        <p:spPr>
          <a:xfrm>
            <a:off x="5008126" y="2273856"/>
            <a:ext cx="4614148" cy="4614148"/>
          </a:xfrm>
          <a:prstGeom prst="rect">
            <a:avLst/>
          </a:prstGeom>
        </p:spPr>
      </p:pic>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08514" y="3737134"/>
            <a:ext cx="290632" cy="290632"/>
          </a:xfrm>
          <a:prstGeom prst="rect">
            <a:avLst/>
          </a:prstGeom>
        </p:spPr>
      </p:pic>
      <p:sp>
        <p:nvSpPr>
          <p:cNvPr id="7" name="Text 3"/>
          <p:cNvSpPr/>
          <p:nvPr/>
        </p:nvSpPr>
        <p:spPr>
          <a:xfrm>
            <a:off x="9622274" y="2550795"/>
            <a:ext cx="2584013" cy="322898"/>
          </a:xfrm>
          <a:prstGeom prst="rect">
            <a:avLst/>
          </a:prstGeom>
          <a:noFill/>
          <a:ln/>
        </p:spPr>
        <p:txBody>
          <a:bodyPr wrap="none" lIns="0" tIns="0" rIns="0" bIns="0" rtlCol="0" anchor="t"/>
          <a:lstStyle/>
          <a:p>
            <a:pPr algn="l" indent="0" marL="0">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Innovation Culture</a:t>
            </a:r>
            <a:endParaRPr lang="en-US" sz="2000" dirty="0"/>
          </a:p>
        </p:txBody>
      </p:sp>
      <p:sp>
        <p:nvSpPr>
          <p:cNvPr id="8" name="Text 4"/>
          <p:cNvSpPr/>
          <p:nvPr/>
        </p:nvSpPr>
        <p:spPr>
          <a:xfrm>
            <a:off x="9622274" y="2997637"/>
            <a:ext cx="4284583" cy="330637"/>
          </a:xfrm>
          <a:prstGeom prst="rect">
            <a:avLst/>
          </a:prstGeom>
          <a:noFill/>
          <a:ln/>
        </p:spPr>
        <p:txBody>
          <a:bodyPr wrap="none" lIns="0" tIns="0" rIns="0" bIns="0" rtlCol="0" anchor="t"/>
          <a:lstStyle/>
          <a:p>
            <a:pPr algn="l"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Continuous improvement mindset</a:t>
            </a:r>
            <a:endParaRPr lang="en-US" sz="1600" dirty="0"/>
          </a:p>
        </p:txBody>
      </p:sp>
      <p:pic>
        <p:nvPicPr>
          <p:cNvPr id="9" name="Image 2" descr="preencoded.png">    </p:cNvPr>
          <p:cNvPicPr>
            <a:picLocks noChangeAspect="1"/>
          </p:cNvPicPr>
          <p:nvPr/>
        </p:nvPicPr>
        <p:blipFill>
          <a:blip r:embed="rId4"/>
          <a:stretch>
            <a:fillRect/>
          </a:stretch>
        </p:blipFill>
        <p:spPr>
          <a:xfrm>
            <a:off x="5008126" y="2273856"/>
            <a:ext cx="4614148" cy="4614148"/>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36894" y="3305532"/>
            <a:ext cx="290632" cy="290632"/>
          </a:xfrm>
          <a:prstGeom prst="rect">
            <a:avLst/>
          </a:prstGeom>
        </p:spPr>
      </p:pic>
      <p:sp>
        <p:nvSpPr>
          <p:cNvPr id="11" name="Text 5"/>
          <p:cNvSpPr/>
          <p:nvPr/>
        </p:nvSpPr>
        <p:spPr>
          <a:xfrm>
            <a:off x="10035659" y="4192191"/>
            <a:ext cx="2778800" cy="322898"/>
          </a:xfrm>
          <a:prstGeom prst="rect">
            <a:avLst/>
          </a:prstGeom>
          <a:noFill/>
          <a:ln/>
        </p:spPr>
        <p:txBody>
          <a:bodyPr wrap="none" lIns="0" tIns="0" rIns="0" bIns="0" rtlCol="0" anchor="t"/>
          <a:lstStyle/>
          <a:p>
            <a:pPr algn="l" indent="0" marL="0">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Data-Driven Decisions</a:t>
            </a:r>
            <a:endParaRPr lang="en-US" sz="2000" dirty="0"/>
          </a:p>
        </p:txBody>
      </p:sp>
      <p:sp>
        <p:nvSpPr>
          <p:cNvPr id="12" name="Text 6"/>
          <p:cNvSpPr/>
          <p:nvPr/>
        </p:nvSpPr>
        <p:spPr>
          <a:xfrm>
            <a:off x="10035659" y="4639032"/>
            <a:ext cx="3871198" cy="330637"/>
          </a:xfrm>
          <a:prstGeom prst="rect">
            <a:avLst/>
          </a:prstGeom>
          <a:noFill/>
          <a:ln/>
        </p:spPr>
        <p:txBody>
          <a:bodyPr wrap="none" lIns="0" tIns="0" rIns="0" bIns="0" rtlCol="0" anchor="t"/>
          <a:lstStyle/>
          <a:p>
            <a:pPr algn="l"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Evidence-based strategies</a:t>
            </a:r>
            <a:endParaRPr lang="en-US" sz="1600" dirty="0"/>
          </a:p>
        </p:txBody>
      </p:sp>
      <p:pic>
        <p:nvPicPr>
          <p:cNvPr id="13" name="Image 4" descr="preencoded.png">    </p:cNvPr>
          <p:cNvPicPr>
            <a:picLocks noChangeAspect="1"/>
          </p:cNvPicPr>
          <p:nvPr/>
        </p:nvPicPr>
        <p:blipFill>
          <a:blip r:embed="rId7"/>
          <a:stretch>
            <a:fillRect/>
          </a:stretch>
        </p:blipFill>
        <p:spPr>
          <a:xfrm>
            <a:off x="5008126" y="2273856"/>
            <a:ext cx="4614148" cy="4614148"/>
          </a:xfrm>
          <a:prstGeom prst="rect">
            <a:avLst/>
          </a:prstGeom>
        </p:spPr>
      </p:pic>
      <p:pic>
        <p:nvPicPr>
          <p:cNvPr id="14"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57949" y="4435554"/>
            <a:ext cx="290632" cy="290632"/>
          </a:xfrm>
          <a:prstGeom prst="rect">
            <a:avLst/>
          </a:prstGeom>
        </p:spPr>
      </p:pic>
      <p:sp>
        <p:nvSpPr>
          <p:cNvPr id="15" name="Text 7"/>
          <p:cNvSpPr/>
          <p:nvPr/>
        </p:nvSpPr>
        <p:spPr>
          <a:xfrm>
            <a:off x="9622274" y="5833586"/>
            <a:ext cx="2848570" cy="322898"/>
          </a:xfrm>
          <a:prstGeom prst="rect">
            <a:avLst/>
          </a:prstGeom>
          <a:noFill/>
          <a:ln/>
        </p:spPr>
        <p:txBody>
          <a:bodyPr wrap="none" lIns="0" tIns="0" rIns="0" bIns="0" rtlCol="0" anchor="t"/>
          <a:lstStyle/>
          <a:p>
            <a:pPr algn="l" indent="0" marL="0">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Employee Engagement</a:t>
            </a:r>
            <a:endParaRPr lang="en-US" sz="2000" dirty="0"/>
          </a:p>
        </p:txBody>
      </p:sp>
      <p:sp>
        <p:nvSpPr>
          <p:cNvPr id="16" name="Text 8"/>
          <p:cNvSpPr/>
          <p:nvPr/>
        </p:nvSpPr>
        <p:spPr>
          <a:xfrm>
            <a:off x="9622274" y="6280428"/>
            <a:ext cx="4284583" cy="330637"/>
          </a:xfrm>
          <a:prstGeom prst="rect">
            <a:avLst/>
          </a:prstGeom>
          <a:noFill/>
          <a:ln/>
        </p:spPr>
        <p:txBody>
          <a:bodyPr wrap="none" lIns="0" tIns="0" rIns="0" bIns="0" rtlCol="0" anchor="t"/>
          <a:lstStyle/>
          <a:p>
            <a:pPr algn="l"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Empowered workforce</a:t>
            </a:r>
            <a:endParaRPr lang="en-US" sz="1600" dirty="0"/>
          </a:p>
        </p:txBody>
      </p:sp>
      <p:pic>
        <p:nvPicPr>
          <p:cNvPr id="17" name="Image 6" descr="preencoded.png">    </p:cNvPr>
          <p:cNvPicPr>
            <a:picLocks noChangeAspect="1"/>
          </p:cNvPicPr>
          <p:nvPr/>
        </p:nvPicPr>
        <p:blipFill>
          <a:blip r:embed="rId10"/>
          <a:stretch>
            <a:fillRect/>
          </a:stretch>
        </p:blipFill>
        <p:spPr>
          <a:xfrm>
            <a:off x="5008126" y="2273856"/>
            <a:ext cx="4614148" cy="4614148"/>
          </a:xfrm>
          <a:prstGeom prst="rect">
            <a:avLst/>
          </a:prstGeom>
        </p:spPr>
      </p:pic>
      <p:pic>
        <p:nvPicPr>
          <p:cNvPr id="18"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6894" y="5565458"/>
            <a:ext cx="290632" cy="290632"/>
          </a:xfrm>
          <a:prstGeom prst="rect">
            <a:avLst/>
          </a:prstGeom>
        </p:spPr>
      </p:pic>
      <p:sp>
        <p:nvSpPr>
          <p:cNvPr id="19" name="Text 9"/>
          <p:cNvSpPr/>
          <p:nvPr/>
        </p:nvSpPr>
        <p:spPr>
          <a:xfrm>
            <a:off x="2424113" y="5423178"/>
            <a:ext cx="2584013" cy="322898"/>
          </a:xfrm>
          <a:prstGeom prst="rect">
            <a:avLst/>
          </a:prstGeom>
          <a:noFill/>
          <a:ln/>
        </p:spPr>
        <p:txBody>
          <a:bodyPr wrap="none" lIns="0" tIns="0" rIns="0" bIns="0" rtlCol="0" anchor="t"/>
          <a:lstStyle/>
          <a:p>
            <a:pPr algn="r" indent="0" marL="0">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Competitive Edge</a:t>
            </a:r>
            <a:endParaRPr lang="en-US" sz="2000" dirty="0"/>
          </a:p>
        </p:txBody>
      </p:sp>
      <p:sp>
        <p:nvSpPr>
          <p:cNvPr id="20" name="Text 10"/>
          <p:cNvSpPr/>
          <p:nvPr/>
        </p:nvSpPr>
        <p:spPr>
          <a:xfrm>
            <a:off x="723543" y="5870019"/>
            <a:ext cx="4284583" cy="330637"/>
          </a:xfrm>
          <a:prstGeom prst="rect">
            <a:avLst/>
          </a:prstGeom>
          <a:noFill/>
          <a:ln/>
        </p:spPr>
        <p:txBody>
          <a:bodyPr wrap="none" lIns="0" tIns="0" rIns="0" bIns="0" rtlCol="0" anchor="t"/>
          <a:lstStyle/>
          <a:p>
            <a:pPr algn="r"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Sustainable advantage</a:t>
            </a:r>
            <a:endParaRPr lang="en-US" sz="1600" dirty="0"/>
          </a:p>
        </p:txBody>
      </p:sp>
      <p:pic>
        <p:nvPicPr>
          <p:cNvPr id="21" name="Image 8" descr="preencoded.png">    </p:cNvPr>
          <p:cNvPicPr>
            <a:picLocks noChangeAspect="1"/>
          </p:cNvPicPr>
          <p:nvPr/>
        </p:nvPicPr>
        <p:blipFill>
          <a:blip r:embed="rId13"/>
          <a:stretch>
            <a:fillRect/>
          </a:stretch>
        </p:blipFill>
        <p:spPr>
          <a:xfrm>
            <a:off x="5008126" y="2273856"/>
            <a:ext cx="4614148" cy="4614148"/>
          </a:xfrm>
          <a:prstGeom prst="rect">
            <a:avLst/>
          </a:prstGeom>
        </p:spPr>
      </p:pic>
      <p:pic>
        <p:nvPicPr>
          <p:cNvPr id="22" name="Image 9"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08514" y="5133856"/>
            <a:ext cx="290632" cy="290632"/>
          </a:xfrm>
          <a:prstGeom prst="rect">
            <a:avLst/>
          </a:prstGeom>
        </p:spPr>
      </p:pic>
      <p:sp>
        <p:nvSpPr>
          <p:cNvPr id="23" name="Text 11"/>
          <p:cNvSpPr/>
          <p:nvPr/>
        </p:nvSpPr>
        <p:spPr>
          <a:xfrm>
            <a:off x="723543" y="7120533"/>
            <a:ext cx="13183314" cy="661273"/>
          </a:xfrm>
          <a:prstGeom prst="rect">
            <a:avLst/>
          </a:prstGeom>
          <a:noFill/>
          <a:ln/>
        </p:spPr>
        <p:txBody>
          <a:bodyPr wrap="square" lIns="0" tIns="0" rIns="0" bIns="0" rtlCol="0" anchor="t"/>
          <a:lstStyle/>
          <a:p>
            <a:pPr algn="l"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The most successful organisations recognise that change management and quality management are not separate disciplines but interconnected capabilities that must work in harmony to drive sustainable competitive advantage in volatile markets.</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430887" y="338495"/>
            <a:ext cx="10218539" cy="384691"/>
          </a:xfrm>
          <a:prstGeom prst="rect">
            <a:avLst/>
          </a:prstGeom>
          <a:noFill/>
          <a:ln/>
        </p:spPr>
        <p:txBody>
          <a:bodyPr wrap="none" lIns="0" tIns="0" rIns="0" bIns="0" rtlCol="0" anchor="t"/>
          <a:lstStyle/>
          <a:p>
            <a:pPr algn="l" indent="0" marL="0">
              <a:lnSpc>
                <a:spcPts val="3000"/>
              </a:lnSpc>
              <a:buNone/>
            </a:pPr>
            <a:r>
              <a:rPr lang="en-US" sz="2400" dirty="0">
                <a:solidFill>
                  <a:srgbClr val="3A3A3A"/>
                </a:solidFill>
                <a:latin typeface="Noto Serif Medium" pitchFamily="34" charset="0"/>
                <a:ea typeface="Noto Serif Medium" pitchFamily="34" charset="-122"/>
                <a:cs typeface="Noto Serif Medium" pitchFamily="34" charset="-120"/>
              </a:rPr>
              <a:t>Digitalisation &amp; Data Culture: The Backbone of Modern Management</a:t>
            </a:r>
            <a:endParaRPr lang="en-US" sz="2400" dirty="0"/>
          </a:p>
        </p:txBody>
      </p:sp>
      <p:sp>
        <p:nvSpPr>
          <p:cNvPr id="3" name="Text 1"/>
          <p:cNvSpPr/>
          <p:nvPr/>
        </p:nvSpPr>
        <p:spPr>
          <a:xfrm>
            <a:off x="430887" y="1030962"/>
            <a:ext cx="1674495" cy="192405"/>
          </a:xfrm>
          <a:prstGeom prst="rect">
            <a:avLst/>
          </a:prstGeom>
          <a:noFill/>
          <a:ln/>
        </p:spPr>
        <p:txBody>
          <a:bodyPr wrap="none" lIns="0" tIns="0" rIns="0" bIns="0" rtlCol="0" anchor="t"/>
          <a:lstStyle/>
          <a:p>
            <a:pPr algn="l" indent="0" marL="0">
              <a:lnSpc>
                <a:spcPts val="1500"/>
              </a:lnSpc>
              <a:buNone/>
            </a:pPr>
            <a:r>
              <a:rPr lang="en-US" sz="1200" dirty="0">
                <a:solidFill>
                  <a:srgbClr val="3A3A3A"/>
                </a:solidFill>
                <a:latin typeface="Noto Serif Medium" pitchFamily="34" charset="0"/>
                <a:ea typeface="Noto Serif Medium" pitchFamily="34" charset="-122"/>
                <a:cs typeface="Noto Serif Medium" pitchFamily="34" charset="-120"/>
              </a:rPr>
              <a:t>Predictive Intelligence</a:t>
            </a:r>
            <a:endParaRPr lang="en-US" sz="1200" dirty="0"/>
          </a:p>
        </p:txBody>
      </p:sp>
      <p:sp>
        <p:nvSpPr>
          <p:cNvPr id="4" name="Text 2"/>
          <p:cNvSpPr/>
          <p:nvPr/>
        </p:nvSpPr>
        <p:spPr>
          <a:xfrm>
            <a:off x="430887" y="1346478"/>
            <a:ext cx="6734175" cy="393859"/>
          </a:xfrm>
          <a:prstGeom prst="rect">
            <a:avLst/>
          </a:prstGeom>
          <a:noFill/>
          <a:ln/>
        </p:spPr>
        <p:txBody>
          <a:bodyPr wrap="square" lIns="0" tIns="0" rIns="0" bIns="0" rtlCol="0" anchor="t"/>
          <a:lstStyle/>
          <a:p>
            <a:pPr algn="l" indent="0" marL="0">
              <a:lnSpc>
                <a:spcPts val="1550"/>
              </a:lnSpc>
              <a:buNone/>
            </a:pPr>
            <a:r>
              <a:rPr lang="en-US" sz="950" dirty="0">
                <a:solidFill>
                  <a:srgbClr val="4C4C4C"/>
                </a:solidFill>
                <a:latin typeface="Noto Serif" pitchFamily="34" charset="0"/>
                <a:ea typeface="Noto Serif" pitchFamily="34" charset="-122"/>
                <a:cs typeface="Noto Serif" pitchFamily="34" charset="-120"/>
              </a:rPr>
              <a:t>Predictive analytics and business intelligence enable faster, more strategic decision-making by transforming vast data volumes into actionable insights that inform both change initiatives and quality improvements.</a:t>
            </a:r>
            <a:endParaRPr lang="en-US" sz="950" dirty="0"/>
          </a:p>
        </p:txBody>
      </p:sp>
      <p:pic>
        <p:nvPicPr>
          <p:cNvPr id="5" name="Image 0" descr="preencoded.png">    </p:cNvPr>
          <p:cNvPicPr>
            <a:picLocks noChangeAspect="1"/>
          </p:cNvPicPr>
          <p:nvPr/>
        </p:nvPicPr>
        <p:blipFill>
          <a:blip r:embed="rId1"/>
          <a:stretch>
            <a:fillRect/>
          </a:stretch>
        </p:blipFill>
        <p:spPr>
          <a:xfrm>
            <a:off x="430887" y="1878806"/>
            <a:ext cx="6734175" cy="6734175"/>
          </a:xfrm>
          <a:prstGeom prst="rect">
            <a:avLst/>
          </a:prstGeom>
        </p:spPr>
      </p:pic>
      <p:sp>
        <p:nvSpPr>
          <p:cNvPr id="6" name="Text 3"/>
          <p:cNvSpPr/>
          <p:nvPr/>
        </p:nvSpPr>
        <p:spPr>
          <a:xfrm>
            <a:off x="7472958" y="1030962"/>
            <a:ext cx="1580078" cy="192405"/>
          </a:xfrm>
          <a:prstGeom prst="rect">
            <a:avLst/>
          </a:prstGeom>
          <a:noFill/>
          <a:ln/>
        </p:spPr>
        <p:txBody>
          <a:bodyPr wrap="none" lIns="0" tIns="0" rIns="0" bIns="0" rtlCol="0" anchor="t"/>
          <a:lstStyle/>
          <a:p>
            <a:pPr algn="l" indent="0" marL="0">
              <a:lnSpc>
                <a:spcPts val="1500"/>
              </a:lnSpc>
              <a:buNone/>
            </a:pPr>
            <a:r>
              <a:rPr lang="en-US" sz="1200" dirty="0">
                <a:solidFill>
                  <a:srgbClr val="3A3A3A"/>
                </a:solidFill>
                <a:latin typeface="Noto Serif Medium" pitchFamily="34" charset="0"/>
                <a:ea typeface="Noto Serif Medium" pitchFamily="34" charset="-122"/>
                <a:cs typeface="Noto Serif Medium" pitchFamily="34" charset="-120"/>
              </a:rPr>
              <a:t>Flexible Frameworks</a:t>
            </a:r>
            <a:endParaRPr lang="en-US" sz="1200" dirty="0"/>
          </a:p>
        </p:txBody>
      </p:sp>
      <p:sp>
        <p:nvSpPr>
          <p:cNvPr id="7" name="Text 4"/>
          <p:cNvSpPr/>
          <p:nvPr/>
        </p:nvSpPr>
        <p:spPr>
          <a:xfrm>
            <a:off x="7472958" y="1346478"/>
            <a:ext cx="6734175" cy="393859"/>
          </a:xfrm>
          <a:prstGeom prst="rect">
            <a:avLst/>
          </a:prstGeom>
          <a:noFill/>
          <a:ln/>
        </p:spPr>
        <p:txBody>
          <a:bodyPr wrap="square" lIns="0" tIns="0" rIns="0" bIns="0" rtlCol="0" anchor="t"/>
          <a:lstStyle/>
          <a:p>
            <a:pPr algn="l" indent="0" marL="0">
              <a:lnSpc>
                <a:spcPts val="1550"/>
              </a:lnSpc>
              <a:buNone/>
            </a:pPr>
            <a:r>
              <a:rPr lang="en-US" sz="950" dirty="0">
                <a:solidFill>
                  <a:srgbClr val="4C4C4C"/>
                </a:solidFill>
                <a:latin typeface="Noto Serif" pitchFamily="34" charset="0"/>
                <a:ea typeface="Noto Serif" pitchFamily="34" charset="-122"/>
                <a:cs typeface="Noto Serif" pitchFamily="34" charset="-120"/>
              </a:rPr>
              <a:t>Hybrid work models demand flexible management tools and comprehensive employee well-being initiatives that support productivity whilst prioritising mental health and work-life integration.</a:t>
            </a:r>
            <a:endParaRPr lang="en-US" sz="950" dirty="0"/>
          </a:p>
        </p:txBody>
      </p:sp>
      <p:pic>
        <p:nvPicPr>
          <p:cNvPr id="8" name="Image 1" descr="preencoded.png">    </p:cNvPr>
          <p:cNvPicPr>
            <a:picLocks noChangeAspect="1"/>
          </p:cNvPicPr>
          <p:nvPr/>
        </p:nvPicPr>
        <p:blipFill>
          <a:blip r:embed="rId2"/>
          <a:stretch>
            <a:fillRect/>
          </a:stretch>
        </p:blipFill>
        <p:spPr>
          <a:xfrm>
            <a:off x="7472958" y="1878806"/>
            <a:ext cx="6734175" cy="6734175"/>
          </a:xfrm>
          <a:prstGeom prst="rect">
            <a:avLst/>
          </a:prstGeom>
        </p:spPr>
      </p:pic>
      <p:sp>
        <p:nvSpPr>
          <p:cNvPr id="9" name="Text 5"/>
          <p:cNvSpPr/>
          <p:nvPr/>
        </p:nvSpPr>
        <p:spPr>
          <a:xfrm>
            <a:off x="430887" y="8889921"/>
            <a:ext cx="13768626" cy="393859"/>
          </a:xfrm>
          <a:prstGeom prst="rect">
            <a:avLst/>
          </a:prstGeom>
          <a:noFill/>
          <a:ln/>
        </p:spPr>
        <p:txBody>
          <a:bodyPr wrap="square" lIns="0" tIns="0" rIns="0" bIns="0" rtlCol="0" anchor="t"/>
          <a:lstStyle/>
          <a:p>
            <a:pPr algn="l" indent="0" marL="0">
              <a:lnSpc>
                <a:spcPts val="1550"/>
              </a:lnSpc>
              <a:buNone/>
            </a:pPr>
            <a:r>
              <a:rPr lang="en-US" sz="950" dirty="0">
                <a:solidFill>
                  <a:srgbClr val="4C4C4C"/>
                </a:solidFill>
                <a:latin typeface="Noto Serif" pitchFamily="34" charset="0"/>
                <a:ea typeface="Noto Serif" pitchFamily="34" charset="-122"/>
                <a:cs typeface="Noto Serif" pitchFamily="34" charset="-120"/>
              </a:rPr>
              <a:t>Building a robust data culture requires more than technology—it demands leadership commitment to evidence-based decision-making, employee data literacy development, and systems that make insights accessible across organisational levels.</a:t>
            </a:r>
            <a:endParaRPr lang="en-US" sz="9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313265"/>
          </a:xfrm>
          <a:prstGeom prst="rect">
            <a:avLst/>
          </a:prstGeom>
        </p:spPr>
      </p:pic>
      <p:sp>
        <p:nvSpPr>
          <p:cNvPr id="3" name="Text 0"/>
          <p:cNvSpPr/>
          <p:nvPr/>
        </p:nvSpPr>
        <p:spPr>
          <a:xfrm>
            <a:off x="647700" y="3029426"/>
            <a:ext cx="10950654" cy="578287"/>
          </a:xfrm>
          <a:prstGeom prst="rect">
            <a:avLst/>
          </a:prstGeom>
          <a:noFill/>
          <a:ln/>
        </p:spPr>
        <p:txBody>
          <a:bodyPr wrap="none" lIns="0" tIns="0" rIns="0" bIns="0" rtlCol="0" anchor="t"/>
          <a:lstStyle/>
          <a:p>
            <a:pPr algn="l" indent="0" marL="0">
              <a:lnSpc>
                <a:spcPts val="4550"/>
              </a:lnSpc>
              <a:buNone/>
            </a:pPr>
            <a:r>
              <a:rPr lang="en-US" sz="3600" dirty="0">
                <a:solidFill>
                  <a:srgbClr val="3A3A3A"/>
                </a:solidFill>
                <a:latin typeface="Noto Serif Medium" pitchFamily="34" charset="0"/>
                <a:ea typeface="Noto Serif Medium" pitchFamily="34" charset="-122"/>
                <a:cs typeface="Noto Serif Medium" pitchFamily="34" charset="-120"/>
              </a:rPr>
              <a:t>Human-Centred Leadership in a Tech-Driven Era</a:t>
            </a:r>
            <a:endParaRPr lang="en-US" sz="3600" dirty="0"/>
          </a:p>
        </p:txBody>
      </p:sp>
      <p:sp>
        <p:nvSpPr>
          <p:cNvPr id="4" name="Shape 1"/>
          <p:cNvSpPr/>
          <p:nvPr/>
        </p:nvSpPr>
        <p:spPr>
          <a:xfrm>
            <a:off x="647700" y="4162782"/>
            <a:ext cx="4321612" cy="2550438"/>
          </a:xfrm>
          <a:prstGeom prst="roundRect">
            <a:avLst>
              <a:gd name="adj" fmla="val 4302"/>
            </a:avLst>
          </a:prstGeom>
          <a:solidFill>
            <a:srgbClr val="FDFBF7"/>
          </a:solidFill>
          <a:ln/>
          <a:effectLst>
            <a:outerShdw sx="100000" sy="100000" kx="0" ky="0" algn="bl" rotWithShape="0" blurRad="0" dist="16510" dir="2700000">
              <a:srgbClr val="e6ded2">
                <a:alpha val="100000"/>
              </a:srgbClr>
            </a:outerShdw>
          </a:effectLst>
        </p:spPr>
      </p:sp>
      <p:sp>
        <p:nvSpPr>
          <p:cNvPr id="5" name="Shape 2"/>
          <p:cNvSpPr/>
          <p:nvPr/>
        </p:nvSpPr>
        <p:spPr>
          <a:xfrm>
            <a:off x="647700" y="4139922"/>
            <a:ext cx="4321612" cy="91440"/>
          </a:xfrm>
          <a:prstGeom prst="roundRect">
            <a:avLst>
              <a:gd name="adj" fmla="val 85006"/>
            </a:avLst>
          </a:prstGeom>
          <a:solidFill>
            <a:srgbClr val="E6DED2"/>
          </a:solidFill>
          <a:ln/>
        </p:spPr>
      </p:sp>
      <p:sp>
        <p:nvSpPr>
          <p:cNvPr id="6" name="Shape 3"/>
          <p:cNvSpPr/>
          <p:nvPr/>
        </p:nvSpPr>
        <p:spPr>
          <a:xfrm>
            <a:off x="2530852" y="3885247"/>
            <a:ext cx="555188" cy="555188"/>
          </a:xfrm>
          <a:prstGeom prst="roundRect">
            <a:avLst>
              <a:gd name="adj" fmla="val 164701"/>
            </a:avLst>
          </a:prstGeom>
          <a:solidFill>
            <a:srgbClr val="E6DED2">
              <a:alpha val="50000"/>
            </a:srgbClr>
          </a:solidFill>
          <a:ln/>
        </p:spPr>
      </p:sp>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97420" y="4051816"/>
            <a:ext cx="222052" cy="222052"/>
          </a:xfrm>
          <a:prstGeom prst="rect">
            <a:avLst/>
          </a:prstGeom>
        </p:spPr>
      </p:pic>
      <p:sp>
        <p:nvSpPr>
          <p:cNvPr id="8" name="Text 4"/>
          <p:cNvSpPr/>
          <p:nvPr/>
        </p:nvSpPr>
        <p:spPr>
          <a:xfrm>
            <a:off x="855583" y="4625340"/>
            <a:ext cx="2534722" cy="289084"/>
          </a:xfrm>
          <a:prstGeom prst="rect">
            <a:avLst/>
          </a:prstGeom>
          <a:noFill/>
          <a:ln/>
        </p:spPr>
        <p:txBody>
          <a:bodyPr wrap="none" lIns="0" tIns="0" rIns="0" bIns="0" rtlCol="0" anchor="t"/>
          <a:lstStyle/>
          <a:p>
            <a:pPr algn="l" indent="0" marL="0">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Emotional Intelligence</a:t>
            </a:r>
            <a:endParaRPr lang="en-US" sz="1800" dirty="0"/>
          </a:p>
        </p:txBody>
      </p:sp>
      <p:sp>
        <p:nvSpPr>
          <p:cNvPr id="9" name="Text 5"/>
          <p:cNvSpPr/>
          <p:nvPr/>
        </p:nvSpPr>
        <p:spPr>
          <a:xfrm>
            <a:off x="855583" y="5025390"/>
            <a:ext cx="3905845" cy="1479947"/>
          </a:xfrm>
          <a:prstGeom prst="rect">
            <a:avLst/>
          </a:prstGeom>
          <a:noFill/>
          <a:ln/>
        </p:spPr>
        <p:txBody>
          <a:bodyPr wrap="square" lIns="0" tIns="0" rIns="0" bIns="0" rtlCol="0" anchor="t"/>
          <a:lstStyle/>
          <a:p>
            <a:pPr algn="l" indent="0" marL="0">
              <a:lnSpc>
                <a:spcPts val="2300"/>
              </a:lnSpc>
              <a:buNone/>
            </a:pPr>
            <a:r>
              <a:rPr lang="en-US" sz="1450" dirty="0">
                <a:solidFill>
                  <a:srgbClr val="4C4C4C"/>
                </a:solidFill>
                <a:latin typeface="Noto Serif" pitchFamily="34" charset="0"/>
                <a:ea typeface="Noto Serif" pitchFamily="34" charset="-122"/>
                <a:cs typeface="Noto Serif" pitchFamily="34" charset="-120"/>
              </a:rPr>
              <a:t>Emotional intelligence and empathy have become critical leadership skills amid rapid change, enabling leaders to navigate resistance, build coalitions, and maintain team cohesion during uncertainty.</a:t>
            </a:r>
            <a:endParaRPr lang="en-US" sz="1450" dirty="0"/>
          </a:p>
        </p:txBody>
      </p:sp>
      <p:sp>
        <p:nvSpPr>
          <p:cNvPr id="10" name="Shape 6"/>
          <p:cNvSpPr/>
          <p:nvPr/>
        </p:nvSpPr>
        <p:spPr>
          <a:xfrm>
            <a:off x="5154335" y="4162782"/>
            <a:ext cx="4321612" cy="2550438"/>
          </a:xfrm>
          <a:prstGeom prst="roundRect">
            <a:avLst>
              <a:gd name="adj" fmla="val 4302"/>
            </a:avLst>
          </a:prstGeom>
          <a:solidFill>
            <a:srgbClr val="FDFBF7"/>
          </a:solidFill>
          <a:ln/>
          <a:effectLst>
            <a:outerShdw sx="100000" sy="100000" kx="0" ky="0" algn="bl" rotWithShape="0" blurRad="0" dist="16510" dir="2700000">
              <a:srgbClr val="e6ded2">
                <a:alpha val="100000"/>
              </a:srgbClr>
            </a:outerShdw>
          </a:effectLst>
        </p:spPr>
      </p:sp>
      <p:sp>
        <p:nvSpPr>
          <p:cNvPr id="11" name="Shape 7"/>
          <p:cNvSpPr/>
          <p:nvPr/>
        </p:nvSpPr>
        <p:spPr>
          <a:xfrm>
            <a:off x="5154335" y="4139922"/>
            <a:ext cx="4321612" cy="91440"/>
          </a:xfrm>
          <a:prstGeom prst="roundRect">
            <a:avLst>
              <a:gd name="adj" fmla="val 85006"/>
            </a:avLst>
          </a:prstGeom>
          <a:solidFill>
            <a:srgbClr val="E6DED2"/>
          </a:solidFill>
          <a:ln/>
        </p:spPr>
      </p:sp>
      <p:sp>
        <p:nvSpPr>
          <p:cNvPr id="12" name="Shape 8"/>
          <p:cNvSpPr/>
          <p:nvPr/>
        </p:nvSpPr>
        <p:spPr>
          <a:xfrm>
            <a:off x="7037487" y="3885247"/>
            <a:ext cx="555188" cy="555188"/>
          </a:xfrm>
          <a:prstGeom prst="roundRect">
            <a:avLst>
              <a:gd name="adj" fmla="val 164701"/>
            </a:avLst>
          </a:prstGeom>
          <a:solidFill>
            <a:srgbClr val="E6DED2">
              <a:alpha val="50000"/>
            </a:srgbClr>
          </a:solidFill>
          <a:ln/>
        </p:spPr>
      </p:sp>
      <p:pic>
        <p:nvPicPr>
          <p:cNvPr id="13"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4055" y="4051816"/>
            <a:ext cx="222052" cy="222052"/>
          </a:xfrm>
          <a:prstGeom prst="rect">
            <a:avLst/>
          </a:prstGeom>
        </p:spPr>
      </p:pic>
      <p:sp>
        <p:nvSpPr>
          <p:cNvPr id="14" name="Text 9"/>
          <p:cNvSpPr/>
          <p:nvPr/>
        </p:nvSpPr>
        <p:spPr>
          <a:xfrm>
            <a:off x="5362218" y="4625340"/>
            <a:ext cx="3245644" cy="289084"/>
          </a:xfrm>
          <a:prstGeom prst="rect">
            <a:avLst/>
          </a:prstGeom>
          <a:noFill/>
          <a:ln/>
        </p:spPr>
        <p:txBody>
          <a:bodyPr wrap="none" lIns="0" tIns="0" rIns="0" bIns="0" rtlCol="0" anchor="t"/>
          <a:lstStyle/>
          <a:p>
            <a:pPr algn="l" indent="0" marL="0">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Transparent Communication</a:t>
            </a:r>
            <a:endParaRPr lang="en-US" sz="1800" dirty="0"/>
          </a:p>
        </p:txBody>
      </p:sp>
      <p:sp>
        <p:nvSpPr>
          <p:cNvPr id="15" name="Text 10"/>
          <p:cNvSpPr/>
          <p:nvPr/>
        </p:nvSpPr>
        <p:spPr>
          <a:xfrm>
            <a:off x="5362218" y="5025390"/>
            <a:ext cx="3905845" cy="1183958"/>
          </a:xfrm>
          <a:prstGeom prst="rect">
            <a:avLst/>
          </a:prstGeom>
          <a:noFill/>
          <a:ln/>
        </p:spPr>
        <p:txBody>
          <a:bodyPr wrap="square" lIns="0" tIns="0" rIns="0" bIns="0" rtlCol="0" anchor="t"/>
          <a:lstStyle/>
          <a:p>
            <a:pPr algn="l" indent="0" marL="0">
              <a:lnSpc>
                <a:spcPts val="2300"/>
              </a:lnSpc>
              <a:buNone/>
            </a:pPr>
            <a:r>
              <a:rPr lang="en-US" sz="1450" dirty="0">
                <a:solidFill>
                  <a:srgbClr val="4C4C4C"/>
                </a:solidFill>
                <a:latin typeface="Noto Serif" pitchFamily="34" charset="0"/>
                <a:ea typeface="Noto Serif" pitchFamily="34" charset="-122"/>
                <a:cs typeface="Noto Serif" pitchFamily="34" charset="-120"/>
              </a:rPr>
              <a:t>Transparent communication and deliberate trust-building efforts foster motivation and productivity, creating psychological safety that encourages innovation and risk-taking.</a:t>
            </a:r>
            <a:endParaRPr lang="en-US" sz="1450" dirty="0"/>
          </a:p>
        </p:txBody>
      </p:sp>
      <p:sp>
        <p:nvSpPr>
          <p:cNvPr id="16" name="Shape 11"/>
          <p:cNvSpPr/>
          <p:nvPr/>
        </p:nvSpPr>
        <p:spPr>
          <a:xfrm>
            <a:off x="9660969" y="4162782"/>
            <a:ext cx="4321731" cy="2550438"/>
          </a:xfrm>
          <a:prstGeom prst="roundRect">
            <a:avLst>
              <a:gd name="adj" fmla="val 4302"/>
            </a:avLst>
          </a:prstGeom>
          <a:solidFill>
            <a:srgbClr val="FDFBF7"/>
          </a:solidFill>
          <a:ln/>
          <a:effectLst>
            <a:outerShdw sx="100000" sy="100000" kx="0" ky="0" algn="bl" rotWithShape="0" blurRad="0" dist="16510" dir="2700000">
              <a:srgbClr val="e6ded2">
                <a:alpha val="100000"/>
              </a:srgbClr>
            </a:outerShdw>
          </a:effectLst>
        </p:spPr>
      </p:sp>
      <p:sp>
        <p:nvSpPr>
          <p:cNvPr id="17" name="Shape 12"/>
          <p:cNvSpPr/>
          <p:nvPr/>
        </p:nvSpPr>
        <p:spPr>
          <a:xfrm>
            <a:off x="9660969" y="4139922"/>
            <a:ext cx="4321731" cy="91440"/>
          </a:xfrm>
          <a:prstGeom prst="roundRect">
            <a:avLst>
              <a:gd name="adj" fmla="val 85006"/>
            </a:avLst>
          </a:prstGeom>
          <a:solidFill>
            <a:srgbClr val="E6DED2"/>
          </a:solidFill>
          <a:ln/>
        </p:spPr>
      </p:sp>
      <p:sp>
        <p:nvSpPr>
          <p:cNvPr id="18" name="Shape 13"/>
          <p:cNvSpPr/>
          <p:nvPr/>
        </p:nvSpPr>
        <p:spPr>
          <a:xfrm>
            <a:off x="11544240" y="3885247"/>
            <a:ext cx="555188" cy="555188"/>
          </a:xfrm>
          <a:prstGeom prst="roundRect">
            <a:avLst>
              <a:gd name="adj" fmla="val 164701"/>
            </a:avLst>
          </a:prstGeom>
          <a:solidFill>
            <a:srgbClr val="E6DED2">
              <a:alpha val="50000"/>
            </a:srgbClr>
          </a:solidFill>
          <a:ln/>
        </p:spPr>
      </p:sp>
      <p:pic>
        <p:nvPicPr>
          <p:cNvPr id="19"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10809" y="4051816"/>
            <a:ext cx="222052" cy="222052"/>
          </a:xfrm>
          <a:prstGeom prst="rect">
            <a:avLst/>
          </a:prstGeom>
        </p:spPr>
      </p:pic>
      <p:sp>
        <p:nvSpPr>
          <p:cNvPr id="20" name="Text 14"/>
          <p:cNvSpPr/>
          <p:nvPr/>
        </p:nvSpPr>
        <p:spPr>
          <a:xfrm>
            <a:off x="9868852" y="4625340"/>
            <a:ext cx="2838093" cy="289084"/>
          </a:xfrm>
          <a:prstGeom prst="rect">
            <a:avLst/>
          </a:prstGeom>
          <a:noFill/>
          <a:ln/>
        </p:spPr>
        <p:txBody>
          <a:bodyPr wrap="none" lIns="0" tIns="0" rIns="0" bIns="0" rtlCol="0" anchor="t"/>
          <a:lstStyle/>
          <a:p>
            <a:pPr algn="l" indent="0" marL="0">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Continuous Development</a:t>
            </a:r>
            <a:endParaRPr lang="en-US" sz="1800" dirty="0"/>
          </a:p>
        </p:txBody>
      </p:sp>
      <p:sp>
        <p:nvSpPr>
          <p:cNvPr id="21" name="Text 15"/>
          <p:cNvSpPr/>
          <p:nvPr/>
        </p:nvSpPr>
        <p:spPr>
          <a:xfrm>
            <a:off x="9868852" y="5025390"/>
            <a:ext cx="3905964" cy="1479947"/>
          </a:xfrm>
          <a:prstGeom prst="rect">
            <a:avLst/>
          </a:prstGeom>
          <a:noFill/>
          <a:ln/>
        </p:spPr>
        <p:txBody>
          <a:bodyPr wrap="square" lIns="0" tIns="0" rIns="0" bIns="0" rtlCol="0" anchor="t"/>
          <a:lstStyle/>
          <a:p>
            <a:pPr algn="l" indent="0" marL="0">
              <a:lnSpc>
                <a:spcPts val="2300"/>
              </a:lnSpc>
              <a:buNone/>
            </a:pPr>
            <a:r>
              <a:rPr lang="en-US" sz="1450" dirty="0">
                <a:solidFill>
                  <a:srgbClr val="4C4C4C"/>
                </a:solidFill>
                <a:latin typeface="Noto Serif" pitchFamily="34" charset="0"/>
                <a:ea typeface="Noto Serif" pitchFamily="34" charset="-122"/>
                <a:cs typeface="Noto Serif" pitchFamily="34" charset="-120"/>
              </a:rPr>
              <a:t>Investment in leadership development programmes ensures managers possess both technical competencies and human-centred skills essential for guiding teams through transformation.</a:t>
            </a:r>
            <a:endParaRPr lang="en-US" sz="1450" dirty="0"/>
          </a:p>
        </p:txBody>
      </p:sp>
      <p:sp>
        <p:nvSpPr>
          <p:cNvPr id="22" name="Text 16"/>
          <p:cNvSpPr/>
          <p:nvPr/>
        </p:nvSpPr>
        <p:spPr>
          <a:xfrm>
            <a:off x="647700" y="6921341"/>
            <a:ext cx="13335000" cy="591979"/>
          </a:xfrm>
          <a:prstGeom prst="rect">
            <a:avLst/>
          </a:prstGeom>
          <a:noFill/>
          <a:ln/>
        </p:spPr>
        <p:txBody>
          <a:bodyPr wrap="square" lIns="0" tIns="0" rIns="0" bIns="0" rtlCol="0" anchor="t"/>
          <a:lstStyle/>
          <a:p>
            <a:pPr algn="l" indent="0" marL="0">
              <a:lnSpc>
                <a:spcPts val="2300"/>
              </a:lnSpc>
              <a:buNone/>
            </a:pPr>
            <a:r>
              <a:rPr lang="en-US" sz="1450" dirty="0">
                <a:solidFill>
                  <a:srgbClr val="4C4C4C"/>
                </a:solidFill>
                <a:latin typeface="Noto Serif" pitchFamily="34" charset="0"/>
                <a:ea typeface="Noto Serif" pitchFamily="34" charset="-122"/>
                <a:cs typeface="Noto Serif" pitchFamily="34" charset="-120"/>
              </a:rPr>
              <a:t>Technology amplifies human capability but cannot replace the judgement, creativity, and emotional connection that effective leaders provide, making human-centred leadership more vital than ever.</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613291" y="481846"/>
            <a:ext cx="9702403" cy="547688"/>
          </a:xfrm>
          <a:prstGeom prst="rect">
            <a:avLst/>
          </a:prstGeom>
          <a:noFill/>
          <a:ln/>
        </p:spPr>
        <p:txBody>
          <a:bodyPr wrap="none" lIns="0" tIns="0" rIns="0" bIns="0" rtlCol="0" anchor="t"/>
          <a:lstStyle/>
          <a:p>
            <a:pPr algn="l" indent="0" marL="0">
              <a:lnSpc>
                <a:spcPts val="4300"/>
              </a:lnSpc>
              <a:buNone/>
            </a:pPr>
            <a:r>
              <a:rPr lang="en-US" sz="3400" dirty="0">
                <a:solidFill>
                  <a:srgbClr val="3A3A3A"/>
                </a:solidFill>
                <a:latin typeface="Noto Serif Medium" pitchFamily="34" charset="0"/>
                <a:ea typeface="Noto Serif Medium" pitchFamily="34" charset="-122"/>
                <a:cs typeface="Noto Serif Medium" pitchFamily="34" charset="-120"/>
              </a:rPr>
              <a:t>Case Study Spotlight: Medical Device Industry</a:t>
            </a:r>
            <a:endParaRPr lang="en-US" sz="3400" dirty="0"/>
          </a:p>
        </p:txBody>
      </p:sp>
      <p:sp>
        <p:nvSpPr>
          <p:cNvPr id="3" name="Text 1"/>
          <p:cNvSpPr/>
          <p:nvPr/>
        </p:nvSpPr>
        <p:spPr>
          <a:xfrm>
            <a:off x="2831663" y="2518886"/>
            <a:ext cx="2155388" cy="438031"/>
          </a:xfrm>
          <a:prstGeom prst="rect">
            <a:avLst/>
          </a:prstGeom>
          <a:noFill/>
          <a:ln/>
        </p:spPr>
        <p:txBody>
          <a:bodyPr wrap="none" lIns="0" tIns="0" rIns="0" bIns="0" rtlCol="0" anchor="t"/>
          <a:lstStyle/>
          <a:p>
            <a:pPr algn="ctr" indent="0" marL="0">
              <a:lnSpc>
                <a:spcPts val="3400"/>
              </a:lnSpc>
              <a:buNone/>
            </a:pPr>
            <a:r>
              <a:rPr lang="en-US" sz="3400" dirty="0">
                <a:solidFill>
                  <a:srgbClr val="4C4C4C"/>
                </a:solidFill>
                <a:latin typeface="Noto Serif Medium" pitchFamily="34" charset="0"/>
                <a:ea typeface="Noto Serif Medium" pitchFamily="34" charset="-122"/>
                <a:cs typeface="Noto Serif Medium" pitchFamily="34" charset="-120"/>
              </a:rPr>
              <a:t>115%</a:t>
            </a:r>
            <a:endParaRPr lang="en-US" sz="3400" dirty="0"/>
          </a:p>
        </p:txBody>
      </p:sp>
      <p:pic>
        <p:nvPicPr>
          <p:cNvPr id="4" name="Image 0" descr="preencoded.png">    </p:cNvPr>
          <p:cNvPicPr>
            <a:picLocks noChangeAspect="1"/>
          </p:cNvPicPr>
          <p:nvPr/>
        </p:nvPicPr>
        <p:blipFill>
          <a:blip r:embed="rId1"/>
          <a:stretch>
            <a:fillRect/>
          </a:stretch>
        </p:blipFill>
        <p:spPr>
          <a:xfrm>
            <a:off x="2595086" y="1423630"/>
            <a:ext cx="2628662" cy="2628662"/>
          </a:xfrm>
          <a:prstGeom prst="rect">
            <a:avLst/>
          </a:prstGeom>
        </p:spPr>
      </p:pic>
      <p:sp>
        <p:nvSpPr>
          <p:cNvPr id="5" name="Text 2"/>
          <p:cNvSpPr/>
          <p:nvPr/>
        </p:nvSpPr>
        <p:spPr>
          <a:xfrm>
            <a:off x="2814161" y="4271129"/>
            <a:ext cx="2190512" cy="273844"/>
          </a:xfrm>
          <a:prstGeom prst="rect">
            <a:avLst/>
          </a:prstGeom>
          <a:noFill/>
          <a:ln/>
        </p:spPr>
        <p:txBody>
          <a:bodyPr wrap="none" lIns="0" tIns="0" rIns="0" bIns="0" rtlCol="0" anchor="t"/>
          <a:lstStyle/>
          <a:p>
            <a:pPr algn="ctr" indent="0" marL="0">
              <a:lnSpc>
                <a:spcPts val="2150"/>
              </a:lnSpc>
              <a:buNone/>
            </a:pPr>
            <a:r>
              <a:rPr lang="en-US" sz="1700" dirty="0">
                <a:solidFill>
                  <a:srgbClr val="4C4C4C"/>
                </a:solidFill>
                <a:latin typeface="Noto Serif Medium" pitchFamily="34" charset="0"/>
                <a:ea typeface="Noto Serif Medium" pitchFamily="34" charset="-122"/>
                <a:cs typeface="Noto Serif Medium" pitchFamily="34" charset="-120"/>
              </a:rPr>
              <a:t>Recall Increase</a:t>
            </a:r>
            <a:endParaRPr lang="en-US" sz="1700" dirty="0"/>
          </a:p>
        </p:txBody>
      </p:sp>
      <p:sp>
        <p:nvSpPr>
          <p:cNvPr id="6" name="Text 3"/>
          <p:cNvSpPr/>
          <p:nvPr/>
        </p:nvSpPr>
        <p:spPr>
          <a:xfrm>
            <a:off x="613291" y="4650105"/>
            <a:ext cx="6592372" cy="280392"/>
          </a:xfrm>
          <a:prstGeom prst="rect">
            <a:avLst/>
          </a:prstGeom>
          <a:noFill/>
          <a:ln/>
        </p:spPr>
        <p:txBody>
          <a:bodyPr wrap="none" lIns="0" tIns="0" rIns="0" bIns="0" rtlCol="0" anchor="t"/>
          <a:lstStyle/>
          <a:p>
            <a:pPr algn="ctr" indent="0" marL="0">
              <a:lnSpc>
                <a:spcPts val="2200"/>
              </a:lnSpc>
              <a:buNone/>
            </a:pPr>
            <a:r>
              <a:rPr lang="en-US" sz="1350" dirty="0">
                <a:solidFill>
                  <a:srgbClr val="4C4C4C"/>
                </a:solidFill>
                <a:latin typeface="Noto Serif" pitchFamily="34" charset="0"/>
                <a:ea typeface="Noto Serif" pitchFamily="34" charset="-122"/>
                <a:cs typeface="Noto Serif" pitchFamily="34" charset="-120"/>
              </a:rPr>
              <a:t>Rise in product recalls since 2018</a:t>
            </a:r>
            <a:endParaRPr lang="en-US" sz="1350" dirty="0"/>
          </a:p>
        </p:txBody>
      </p:sp>
      <p:sp>
        <p:nvSpPr>
          <p:cNvPr id="7" name="Text 4"/>
          <p:cNvSpPr/>
          <p:nvPr/>
        </p:nvSpPr>
        <p:spPr>
          <a:xfrm>
            <a:off x="9643110" y="2518886"/>
            <a:ext cx="2155388" cy="438031"/>
          </a:xfrm>
          <a:prstGeom prst="rect">
            <a:avLst/>
          </a:prstGeom>
          <a:noFill/>
          <a:ln/>
        </p:spPr>
        <p:txBody>
          <a:bodyPr wrap="none" lIns="0" tIns="0" rIns="0" bIns="0" rtlCol="0" anchor="t"/>
          <a:lstStyle/>
          <a:p>
            <a:pPr algn="ctr" indent="0" marL="0">
              <a:lnSpc>
                <a:spcPts val="3400"/>
              </a:lnSpc>
              <a:buNone/>
            </a:pPr>
            <a:r>
              <a:rPr lang="en-US" sz="3400" dirty="0">
                <a:solidFill>
                  <a:srgbClr val="4C4C4C"/>
                </a:solidFill>
                <a:latin typeface="Noto Serif Medium" pitchFamily="34" charset="0"/>
                <a:ea typeface="Noto Serif Medium" pitchFamily="34" charset="-122"/>
                <a:cs typeface="Noto Serif Medium" pitchFamily="34" charset="-120"/>
              </a:rPr>
              <a:t>$5B</a:t>
            </a:r>
            <a:endParaRPr lang="en-US" sz="3400" dirty="0"/>
          </a:p>
        </p:txBody>
      </p:sp>
      <p:pic>
        <p:nvPicPr>
          <p:cNvPr id="8" name="Image 1" descr="preencoded.png">    </p:cNvPr>
          <p:cNvPicPr>
            <a:picLocks noChangeAspect="1"/>
          </p:cNvPicPr>
          <p:nvPr/>
        </p:nvPicPr>
        <p:blipFill>
          <a:blip r:embed="rId2"/>
          <a:stretch>
            <a:fillRect/>
          </a:stretch>
        </p:blipFill>
        <p:spPr>
          <a:xfrm>
            <a:off x="9406533" y="1423630"/>
            <a:ext cx="2628662" cy="2628662"/>
          </a:xfrm>
          <a:prstGeom prst="rect">
            <a:avLst/>
          </a:prstGeom>
        </p:spPr>
      </p:pic>
      <p:sp>
        <p:nvSpPr>
          <p:cNvPr id="9" name="Text 5"/>
          <p:cNvSpPr/>
          <p:nvPr/>
        </p:nvSpPr>
        <p:spPr>
          <a:xfrm>
            <a:off x="9625608" y="4271129"/>
            <a:ext cx="2190512" cy="273844"/>
          </a:xfrm>
          <a:prstGeom prst="rect">
            <a:avLst/>
          </a:prstGeom>
          <a:noFill/>
          <a:ln/>
        </p:spPr>
        <p:txBody>
          <a:bodyPr wrap="none" lIns="0" tIns="0" rIns="0" bIns="0" rtlCol="0" anchor="t"/>
          <a:lstStyle/>
          <a:p>
            <a:pPr algn="ctr" indent="0" marL="0">
              <a:lnSpc>
                <a:spcPts val="2150"/>
              </a:lnSpc>
              <a:buNone/>
            </a:pPr>
            <a:r>
              <a:rPr lang="en-US" sz="1700" dirty="0">
                <a:solidFill>
                  <a:srgbClr val="4C4C4C"/>
                </a:solidFill>
                <a:latin typeface="Noto Serif Medium" pitchFamily="34" charset="0"/>
                <a:ea typeface="Noto Serif Medium" pitchFamily="34" charset="-122"/>
                <a:cs typeface="Noto Serif Medium" pitchFamily="34" charset="-120"/>
              </a:rPr>
              <a:t>Annual Cost</a:t>
            </a:r>
            <a:endParaRPr lang="en-US" sz="1700" dirty="0"/>
          </a:p>
        </p:txBody>
      </p:sp>
      <p:sp>
        <p:nvSpPr>
          <p:cNvPr id="10" name="Text 6"/>
          <p:cNvSpPr/>
          <p:nvPr/>
        </p:nvSpPr>
        <p:spPr>
          <a:xfrm>
            <a:off x="7424618" y="4650105"/>
            <a:ext cx="6592491" cy="280392"/>
          </a:xfrm>
          <a:prstGeom prst="rect">
            <a:avLst/>
          </a:prstGeom>
          <a:noFill/>
          <a:ln/>
        </p:spPr>
        <p:txBody>
          <a:bodyPr wrap="none" lIns="0" tIns="0" rIns="0" bIns="0" rtlCol="0" anchor="t"/>
          <a:lstStyle/>
          <a:p>
            <a:pPr algn="ctr" indent="0" marL="0">
              <a:lnSpc>
                <a:spcPts val="2200"/>
              </a:lnSpc>
              <a:buNone/>
            </a:pPr>
            <a:r>
              <a:rPr lang="en-US" sz="1350" dirty="0">
                <a:solidFill>
                  <a:srgbClr val="4C4C4C"/>
                </a:solidFill>
                <a:latin typeface="Noto Serif" pitchFamily="34" charset="0"/>
                <a:ea typeface="Noto Serif" pitchFamily="34" charset="-122"/>
                <a:cs typeface="Noto Serif" pitchFamily="34" charset="-120"/>
              </a:rPr>
              <a:t>Financial impact of quality failures</a:t>
            </a:r>
            <a:endParaRPr lang="en-US" sz="1350" dirty="0"/>
          </a:p>
        </p:txBody>
      </p:sp>
      <p:sp>
        <p:nvSpPr>
          <p:cNvPr id="11" name="Text 7"/>
          <p:cNvSpPr/>
          <p:nvPr/>
        </p:nvSpPr>
        <p:spPr>
          <a:xfrm>
            <a:off x="613291" y="5302687"/>
            <a:ext cx="2190512" cy="273844"/>
          </a:xfrm>
          <a:prstGeom prst="rect">
            <a:avLst/>
          </a:prstGeom>
          <a:noFill/>
          <a:ln/>
        </p:spPr>
        <p:txBody>
          <a:bodyPr wrap="none" lIns="0" tIns="0" rIns="0" bIns="0" rtlCol="0" anchor="t"/>
          <a:lstStyle/>
          <a:p>
            <a:pPr algn="l" indent="0" marL="0">
              <a:lnSpc>
                <a:spcPts val="2150"/>
              </a:lnSpc>
              <a:buNone/>
            </a:pPr>
            <a:r>
              <a:rPr lang="en-US" sz="1700" dirty="0">
                <a:solidFill>
                  <a:srgbClr val="3A3A3A"/>
                </a:solidFill>
                <a:latin typeface="Noto Serif Medium" pitchFamily="34" charset="0"/>
                <a:ea typeface="Noto Serif Medium" pitchFamily="34" charset="-122"/>
                <a:cs typeface="Noto Serif Medium" pitchFamily="34" charset="-120"/>
              </a:rPr>
              <a:t>The Challenge</a:t>
            </a:r>
            <a:endParaRPr lang="en-US" sz="1700" dirty="0"/>
          </a:p>
        </p:txBody>
      </p:sp>
      <p:sp>
        <p:nvSpPr>
          <p:cNvPr id="12" name="Text 8"/>
          <p:cNvSpPr/>
          <p:nvPr/>
        </p:nvSpPr>
        <p:spPr>
          <a:xfrm>
            <a:off x="613291" y="5751671"/>
            <a:ext cx="6488192" cy="841177"/>
          </a:xfrm>
          <a:prstGeom prst="rect">
            <a:avLst/>
          </a:prstGeom>
          <a:noFill/>
          <a:ln/>
        </p:spPr>
        <p:txBody>
          <a:bodyPr wrap="square" lIns="0" tIns="0" rIns="0" bIns="0" rtlCol="0" anchor="t"/>
          <a:lstStyle/>
          <a:p>
            <a:pPr algn="l" indent="0" marL="0">
              <a:lnSpc>
                <a:spcPts val="2200"/>
              </a:lnSpc>
              <a:buNone/>
            </a:pPr>
            <a:r>
              <a:rPr lang="en-US" sz="1350" dirty="0">
                <a:solidFill>
                  <a:srgbClr val="4C4C4C"/>
                </a:solidFill>
                <a:latin typeface="Noto Serif" pitchFamily="34" charset="0"/>
                <a:ea typeface="Noto Serif" pitchFamily="34" charset="-122"/>
                <a:cs typeface="Noto Serif" pitchFamily="34" charset="-120"/>
              </a:rPr>
              <a:t>The 115% rise in product recalls since 2018, costing $5 billion annually, highlights the urgent quality focus required in highly regulated industries where patient safety depends on flawless execution.</a:t>
            </a:r>
            <a:endParaRPr lang="en-US" sz="1350" dirty="0"/>
          </a:p>
        </p:txBody>
      </p:sp>
      <p:sp>
        <p:nvSpPr>
          <p:cNvPr id="13" name="Text 9"/>
          <p:cNvSpPr/>
          <p:nvPr/>
        </p:nvSpPr>
        <p:spPr>
          <a:xfrm>
            <a:off x="613291" y="6750487"/>
            <a:ext cx="6488192" cy="841177"/>
          </a:xfrm>
          <a:prstGeom prst="rect">
            <a:avLst/>
          </a:prstGeom>
          <a:noFill/>
          <a:ln/>
        </p:spPr>
        <p:txBody>
          <a:bodyPr wrap="square" lIns="0" tIns="0" rIns="0" bIns="0" rtlCol="0" anchor="t"/>
          <a:lstStyle/>
          <a:p>
            <a:pPr algn="l" indent="0" marL="0">
              <a:lnSpc>
                <a:spcPts val="2200"/>
              </a:lnSpc>
              <a:buNone/>
            </a:pPr>
            <a:r>
              <a:rPr lang="en-US" sz="1350" dirty="0">
                <a:solidFill>
                  <a:srgbClr val="4C4C4C"/>
                </a:solidFill>
                <a:latin typeface="Noto Serif" pitchFamily="34" charset="0"/>
                <a:ea typeface="Noto Serif" pitchFamily="34" charset="-122"/>
                <a:cs typeface="Noto Serif" pitchFamily="34" charset="-120"/>
              </a:rPr>
              <a:t>Regulatory complexity, supply chain intricacy, and technological sophistication combine to create unprecedented quality management challenges.</a:t>
            </a:r>
            <a:endParaRPr lang="en-US" sz="1350" dirty="0"/>
          </a:p>
        </p:txBody>
      </p:sp>
      <p:sp>
        <p:nvSpPr>
          <p:cNvPr id="14" name="Text 10"/>
          <p:cNvSpPr/>
          <p:nvPr/>
        </p:nvSpPr>
        <p:spPr>
          <a:xfrm>
            <a:off x="7536537" y="5302687"/>
            <a:ext cx="2190512" cy="273844"/>
          </a:xfrm>
          <a:prstGeom prst="rect">
            <a:avLst/>
          </a:prstGeom>
          <a:noFill/>
          <a:ln/>
        </p:spPr>
        <p:txBody>
          <a:bodyPr wrap="none" lIns="0" tIns="0" rIns="0" bIns="0" rtlCol="0" anchor="t"/>
          <a:lstStyle/>
          <a:p>
            <a:pPr algn="l" indent="0" marL="0">
              <a:lnSpc>
                <a:spcPts val="2150"/>
              </a:lnSpc>
              <a:buNone/>
            </a:pPr>
            <a:r>
              <a:rPr lang="en-US" sz="1700" dirty="0">
                <a:solidFill>
                  <a:srgbClr val="3A3A3A"/>
                </a:solidFill>
                <a:latin typeface="Noto Serif Medium" pitchFamily="34" charset="0"/>
                <a:ea typeface="Noto Serif Medium" pitchFamily="34" charset="-122"/>
                <a:cs typeface="Noto Serif Medium" pitchFamily="34" charset="-120"/>
              </a:rPr>
              <a:t>The Solution</a:t>
            </a:r>
            <a:endParaRPr lang="en-US" sz="1700" dirty="0"/>
          </a:p>
        </p:txBody>
      </p:sp>
      <p:sp>
        <p:nvSpPr>
          <p:cNvPr id="15" name="Text 11"/>
          <p:cNvSpPr/>
          <p:nvPr/>
        </p:nvSpPr>
        <p:spPr>
          <a:xfrm>
            <a:off x="7536537" y="5751671"/>
            <a:ext cx="6488192" cy="841177"/>
          </a:xfrm>
          <a:prstGeom prst="rect">
            <a:avLst/>
          </a:prstGeom>
          <a:noFill/>
          <a:ln/>
        </p:spPr>
        <p:txBody>
          <a:bodyPr wrap="square" lIns="0" tIns="0" rIns="0" bIns="0" rtlCol="0" anchor="t"/>
          <a:lstStyle/>
          <a:p>
            <a:pPr algn="l" indent="0" marL="0">
              <a:lnSpc>
                <a:spcPts val="2200"/>
              </a:lnSpc>
              <a:buNone/>
            </a:pPr>
            <a:r>
              <a:rPr lang="en-US" sz="1350" dirty="0">
                <a:solidFill>
                  <a:srgbClr val="4C4C4C"/>
                </a:solidFill>
                <a:latin typeface="Noto Serif" pitchFamily="34" charset="0"/>
                <a:ea typeface="Noto Serif" pitchFamily="34" charset="-122"/>
                <a:cs typeface="Noto Serif" pitchFamily="34" charset="-120"/>
              </a:rPr>
              <a:t>Adoption of digital twins and AI-powered predictive maintenance revolutionises product lifecycle management, enabling virtual testing, real-time monitoring, and proactive intervention.</a:t>
            </a:r>
            <a:endParaRPr lang="en-US" sz="1350" dirty="0"/>
          </a:p>
        </p:txBody>
      </p:sp>
      <p:sp>
        <p:nvSpPr>
          <p:cNvPr id="16" name="Text 12"/>
          <p:cNvSpPr/>
          <p:nvPr/>
        </p:nvSpPr>
        <p:spPr>
          <a:xfrm>
            <a:off x="7536537" y="6750487"/>
            <a:ext cx="6488192" cy="560784"/>
          </a:xfrm>
          <a:prstGeom prst="rect">
            <a:avLst/>
          </a:prstGeom>
          <a:noFill/>
          <a:ln/>
        </p:spPr>
        <p:txBody>
          <a:bodyPr wrap="square" lIns="0" tIns="0" rIns="0" bIns="0" rtlCol="0" anchor="t"/>
          <a:lstStyle/>
          <a:p>
            <a:pPr algn="l" indent="0" marL="0">
              <a:lnSpc>
                <a:spcPts val="2200"/>
              </a:lnSpc>
              <a:buNone/>
            </a:pPr>
            <a:r>
              <a:rPr lang="en-US" sz="1350" dirty="0">
                <a:solidFill>
                  <a:srgbClr val="4C4C4C"/>
                </a:solidFill>
                <a:latin typeface="Noto Serif" pitchFamily="34" charset="0"/>
                <a:ea typeface="Noto Serif" pitchFamily="34" charset="-122"/>
                <a:cs typeface="Noto Serif" pitchFamily="34" charset="-120"/>
              </a:rPr>
              <a:t>These technologies reduce time-to-market whilst enhancing safety and reliability across the product portfolio.</a:t>
            </a:r>
            <a:endParaRPr lang="en-US" sz="13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0076"/>
          </a:xfrm>
          <a:prstGeom prst="rect">
            <a:avLst/>
          </a:prstGeom>
        </p:spPr>
      </p:pic>
      <p:sp>
        <p:nvSpPr>
          <p:cNvPr id="3" name="Text 0"/>
          <p:cNvSpPr/>
          <p:nvPr/>
        </p:nvSpPr>
        <p:spPr>
          <a:xfrm>
            <a:off x="6236494" y="589359"/>
            <a:ext cx="7643813" cy="5358289"/>
          </a:xfrm>
          <a:prstGeom prst="rect">
            <a:avLst/>
          </a:prstGeom>
          <a:noFill/>
          <a:ln/>
        </p:spPr>
        <p:txBody>
          <a:bodyPr wrap="square" lIns="0" tIns="0" rIns="0" bIns="0" rtlCol="0" anchor="t"/>
          <a:lstStyle/>
          <a:p>
            <a:pPr algn="l" indent="0" marL="0">
              <a:lnSpc>
                <a:spcPts val="10500"/>
              </a:lnSpc>
              <a:buNone/>
            </a:pPr>
            <a:r>
              <a:rPr lang="en-US" sz="8400" dirty="0">
                <a:solidFill>
                  <a:srgbClr val="3A3A3A"/>
                </a:solidFill>
                <a:latin typeface="Noto Serif Medium" pitchFamily="34" charset="0"/>
                <a:ea typeface="Noto Serif Medium" pitchFamily="34" charset="-122"/>
                <a:cs typeface="Noto Serif Medium" pitchFamily="34" charset="-120"/>
              </a:rPr>
              <a:t>Empowered Teams Drive Transformation</a:t>
            </a:r>
            <a:endParaRPr lang="en-US" sz="8400" dirty="0"/>
          </a:p>
        </p:txBody>
      </p:sp>
      <p:sp>
        <p:nvSpPr>
          <p:cNvPr id="4" name="Text 1"/>
          <p:cNvSpPr/>
          <p:nvPr/>
        </p:nvSpPr>
        <p:spPr>
          <a:xfrm>
            <a:off x="6236494" y="6269117"/>
            <a:ext cx="7643813" cy="1371600"/>
          </a:xfrm>
          <a:prstGeom prst="rect">
            <a:avLst/>
          </a:prstGeom>
          <a:noFill/>
          <a:ln/>
        </p:spPr>
        <p:txBody>
          <a:bodyPr wrap="square" lIns="0" tIns="0" rIns="0" bIns="0" rtlCol="0" anchor="t"/>
          <a:lstStyle/>
          <a:p>
            <a:pPr algn="l" indent="0" marL="0">
              <a:lnSpc>
                <a:spcPts val="2700"/>
              </a:lnSpc>
              <a:buNone/>
            </a:pPr>
            <a:r>
              <a:rPr lang="en-US" sz="1650" dirty="0">
                <a:solidFill>
                  <a:srgbClr val="4C4C4C"/>
                </a:solidFill>
                <a:latin typeface="Noto Serif" pitchFamily="34" charset="0"/>
                <a:ea typeface="Noto Serif" pitchFamily="34" charset="-122"/>
                <a:cs typeface="Noto Serif" pitchFamily="34" charset="-120"/>
              </a:rPr>
              <a:t>The most successful change and quality initiatives are those that engage employees as active participants rather than passive recipients, leveraging diverse perspectives and frontline insights to co-create solutions that are both innovative and practical.</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846183"/>
            <a:ext cx="13042821" cy="1417558"/>
          </a:xfrm>
          <a:prstGeom prst="rect">
            <a:avLst/>
          </a:prstGeom>
          <a:noFill/>
          <a:ln/>
        </p:spPr>
        <p:txBody>
          <a:bodyPr wrap="square" lIns="0" tIns="0" rIns="0" bIns="0" rtlCol="0" anchor="t"/>
          <a:lstStyle/>
          <a:p>
            <a:pPr algn="l" indent="0" marL="0">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Chapter 1: The New Management Landscape in 2025</a:t>
            </a:r>
            <a:endParaRPr lang="en-US" sz="4450" dirty="0"/>
          </a:p>
        </p:txBody>
      </p:sp>
      <p:sp>
        <p:nvSpPr>
          <p:cNvPr id="3" name="Shape 1"/>
          <p:cNvSpPr/>
          <p:nvPr/>
        </p:nvSpPr>
        <p:spPr>
          <a:xfrm>
            <a:off x="793790" y="3717369"/>
            <a:ext cx="4196358" cy="1685092"/>
          </a:xfrm>
          <a:prstGeom prst="roundRect">
            <a:avLst>
              <a:gd name="adj" fmla="val 5654"/>
            </a:avLst>
          </a:prstGeom>
          <a:solidFill>
            <a:srgbClr val="E6DED2">
              <a:alpha val="50000"/>
            </a:srgbClr>
          </a:solidFill>
          <a:ln w="7620">
            <a:solidFill>
              <a:srgbClr val="CCC4B8"/>
            </a:solidFill>
            <a:prstDash val="solid"/>
          </a:ln>
          <a:effectLst>
            <a:outerShdw sx="100000" sy="100000" kx="0" ky="0" algn="bl" rotWithShape="0" blurRad="0" dist="20320" dir="2700000">
              <a:srgbClr val="ccc4b8">
                <a:alpha val="100000"/>
              </a:srgbClr>
            </a:outerShdw>
          </a:effectLst>
        </p:spPr>
      </p:sp>
      <p:sp>
        <p:nvSpPr>
          <p:cNvPr id="4" name="Text 2"/>
          <p:cNvSpPr/>
          <p:nvPr/>
        </p:nvSpPr>
        <p:spPr>
          <a:xfrm>
            <a:off x="1028224" y="395180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000000"/>
                </a:solidFill>
                <a:latin typeface="Noto Serif Medium" pitchFamily="34" charset="0"/>
                <a:ea typeface="Noto Serif Medium" pitchFamily="34" charset="-122"/>
                <a:cs typeface="Noto Serif Medium" pitchFamily="34" charset="-120"/>
              </a:rPr>
              <a:t>Global Complexity</a:t>
            </a:r>
            <a:endParaRPr lang="en-US" sz="2200" dirty="0"/>
          </a:p>
        </p:txBody>
      </p:sp>
      <p:sp>
        <p:nvSpPr>
          <p:cNvPr id="5" name="Text 3"/>
          <p:cNvSpPr/>
          <p:nvPr/>
        </p:nvSpPr>
        <p:spPr>
          <a:xfrm>
            <a:off x="1028224" y="4442222"/>
            <a:ext cx="3727490"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Noto Serif" pitchFamily="34" charset="0"/>
                <a:ea typeface="Noto Serif" pitchFamily="34" charset="-122"/>
                <a:cs typeface="Noto Serif" pitchFamily="34" charset="-120"/>
              </a:rPr>
              <a:t>Interconnected markets demand adaptive strategies</a:t>
            </a:r>
            <a:endParaRPr lang="en-US" sz="1750" dirty="0"/>
          </a:p>
        </p:txBody>
      </p:sp>
      <p:sp>
        <p:nvSpPr>
          <p:cNvPr id="6" name="Shape 4"/>
          <p:cNvSpPr/>
          <p:nvPr/>
        </p:nvSpPr>
        <p:spPr>
          <a:xfrm>
            <a:off x="5216962" y="3717369"/>
            <a:ext cx="4196358" cy="1685092"/>
          </a:xfrm>
          <a:prstGeom prst="roundRect">
            <a:avLst>
              <a:gd name="adj" fmla="val 5654"/>
            </a:avLst>
          </a:prstGeom>
          <a:solidFill>
            <a:srgbClr val="E6DED2">
              <a:alpha val="50000"/>
            </a:srgbClr>
          </a:solidFill>
          <a:ln w="7620">
            <a:solidFill>
              <a:srgbClr val="CCC4B8"/>
            </a:solidFill>
            <a:prstDash val="solid"/>
          </a:ln>
          <a:effectLst>
            <a:outerShdw sx="100000" sy="100000" kx="0" ky="0" algn="bl" rotWithShape="0" blurRad="0" dist="20320" dir="2700000">
              <a:srgbClr val="ccc4b8">
                <a:alpha val="100000"/>
              </a:srgbClr>
            </a:outerShdw>
          </a:effectLst>
        </p:spPr>
      </p:sp>
      <p:sp>
        <p:nvSpPr>
          <p:cNvPr id="7" name="Text 5"/>
          <p:cNvSpPr/>
          <p:nvPr/>
        </p:nvSpPr>
        <p:spPr>
          <a:xfrm>
            <a:off x="5451396" y="395180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000000"/>
                </a:solidFill>
                <a:latin typeface="Noto Serif Medium" pitchFamily="34" charset="0"/>
                <a:ea typeface="Noto Serif Medium" pitchFamily="34" charset="-122"/>
                <a:cs typeface="Noto Serif Medium" pitchFamily="34" charset="-120"/>
              </a:rPr>
              <a:t>Digital Acceleration</a:t>
            </a:r>
            <a:endParaRPr lang="en-US" sz="2200" dirty="0"/>
          </a:p>
        </p:txBody>
      </p:sp>
      <p:sp>
        <p:nvSpPr>
          <p:cNvPr id="8" name="Text 6"/>
          <p:cNvSpPr/>
          <p:nvPr/>
        </p:nvSpPr>
        <p:spPr>
          <a:xfrm>
            <a:off x="5451396" y="4442222"/>
            <a:ext cx="3727490"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Noto Serif" pitchFamily="34" charset="0"/>
                <a:ea typeface="Noto Serif" pitchFamily="34" charset="-122"/>
                <a:cs typeface="Noto Serif" pitchFamily="34" charset="-120"/>
              </a:rPr>
              <a:t>Technology reshapes every management function</a:t>
            </a:r>
            <a:endParaRPr lang="en-US" sz="1750" dirty="0"/>
          </a:p>
        </p:txBody>
      </p:sp>
      <p:sp>
        <p:nvSpPr>
          <p:cNvPr id="9" name="Shape 7"/>
          <p:cNvSpPr/>
          <p:nvPr/>
        </p:nvSpPr>
        <p:spPr>
          <a:xfrm>
            <a:off x="9640133" y="3717369"/>
            <a:ext cx="4196358" cy="1685092"/>
          </a:xfrm>
          <a:prstGeom prst="roundRect">
            <a:avLst>
              <a:gd name="adj" fmla="val 5654"/>
            </a:avLst>
          </a:prstGeom>
          <a:solidFill>
            <a:srgbClr val="E6DED2">
              <a:alpha val="50000"/>
            </a:srgbClr>
          </a:solidFill>
          <a:ln w="7620">
            <a:solidFill>
              <a:srgbClr val="CCC4B8"/>
            </a:solidFill>
            <a:prstDash val="solid"/>
          </a:ln>
          <a:effectLst>
            <a:outerShdw sx="100000" sy="100000" kx="0" ky="0" algn="bl" rotWithShape="0" blurRad="0" dist="20320" dir="2700000">
              <a:srgbClr val="ccc4b8">
                <a:alpha val="100000"/>
              </a:srgbClr>
            </a:outerShdw>
          </a:effectLst>
        </p:spPr>
      </p:sp>
      <p:sp>
        <p:nvSpPr>
          <p:cNvPr id="10" name="Text 8"/>
          <p:cNvSpPr/>
          <p:nvPr/>
        </p:nvSpPr>
        <p:spPr>
          <a:xfrm>
            <a:off x="9874568" y="3951803"/>
            <a:ext cx="3490079" cy="354330"/>
          </a:xfrm>
          <a:prstGeom prst="rect">
            <a:avLst/>
          </a:prstGeom>
          <a:noFill/>
          <a:ln/>
        </p:spPr>
        <p:txBody>
          <a:bodyPr wrap="none" lIns="0" tIns="0" rIns="0" bIns="0" rtlCol="0" anchor="t"/>
          <a:lstStyle/>
          <a:p>
            <a:pPr algn="l" indent="0" marL="0">
              <a:lnSpc>
                <a:spcPts val="2750"/>
              </a:lnSpc>
              <a:buNone/>
            </a:pPr>
            <a:r>
              <a:rPr lang="en-US" sz="2200" dirty="0">
                <a:solidFill>
                  <a:srgbClr val="000000"/>
                </a:solidFill>
                <a:latin typeface="Noto Serif Medium" pitchFamily="34" charset="0"/>
                <a:ea typeface="Noto Serif Medium" pitchFamily="34" charset="-122"/>
                <a:cs typeface="Noto Serif Medium" pitchFamily="34" charset="-120"/>
              </a:rPr>
              <a:t>Sustainability Imperative</a:t>
            </a:r>
            <a:endParaRPr lang="en-US" sz="2200" dirty="0"/>
          </a:p>
        </p:txBody>
      </p:sp>
      <p:sp>
        <p:nvSpPr>
          <p:cNvPr id="11" name="Text 9"/>
          <p:cNvSpPr/>
          <p:nvPr/>
        </p:nvSpPr>
        <p:spPr>
          <a:xfrm>
            <a:off x="9874568" y="4442222"/>
            <a:ext cx="3727490"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Noto Serif" pitchFamily="34" charset="0"/>
                <a:ea typeface="Noto Serif" pitchFamily="34" charset="-122"/>
                <a:cs typeface="Noto Serif" pitchFamily="34" charset="-120"/>
              </a:rPr>
              <a:t>ESG integration becomes non-negotiable</a:t>
            </a:r>
            <a:endParaRPr lang="en-US" sz="1750" dirty="0"/>
          </a:p>
        </p:txBody>
      </p:sp>
      <p:sp>
        <p:nvSpPr>
          <p:cNvPr id="12" name="Text 10"/>
          <p:cNvSpPr/>
          <p:nvPr/>
        </p:nvSpPr>
        <p:spPr>
          <a:xfrm>
            <a:off x="793790" y="5657612"/>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The convergence of technological disruption, environmental urgency, and shifting workforce expectations has fundamentally redefined what effective management means in today's rapidly evolving business environment.</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87956" y="620435"/>
            <a:ext cx="13054489" cy="1407319"/>
          </a:xfrm>
          <a:prstGeom prst="rect">
            <a:avLst/>
          </a:prstGeom>
          <a:noFill/>
          <a:ln/>
        </p:spPr>
        <p:txBody>
          <a:bodyPr wrap="square" lIns="0" tIns="0" rIns="0" bIns="0" rtlCol="0" anchor="t"/>
          <a:lstStyle/>
          <a:p>
            <a:pPr algn="l" indent="0" marL="0">
              <a:lnSpc>
                <a:spcPts val="5500"/>
              </a:lnSpc>
              <a:buNone/>
            </a:pPr>
            <a:r>
              <a:rPr lang="en-US" sz="4400" dirty="0">
                <a:solidFill>
                  <a:srgbClr val="3A3A3A"/>
                </a:solidFill>
                <a:latin typeface="Noto Serif Medium" pitchFamily="34" charset="0"/>
                <a:ea typeface="Noto Serif Medium" pitchFamily="34" charset="-122"/>
                <a:cs typeface="Noto Serif Medium" pitchFamily="34" charset="-120"/>
              </a:rPr>
              <a:t>Conclusion: Embrace Change, Elevate Quality, Lead the Future</a:t>
            </a:r>
            <a:endParaRPr lang="en-US" sz="4400" dirty="0"/>
          </a:p>
        </p:txBody>
      </p:sp>
      <p:sp>
        <p:nvSpPr>
          <p:cNvPr id="3" name="Shape 1"/>
          <p:cNvSpPr/>
          <p:nvPr/>
        </p:nvSpPr>
        <p:spPr>
          <a:xfrm>
            <a:off x="787956" y="2478048"/>
            <a:ext cx="506492" cy="506492"/>
          </a:xfrm>
          <a:prstGeom prst="roundRect">
            <a:avLst>
              <a:gd name="adj" fmla="val 18671"/>
            </a:avLst>
          </a:prstGeom>
          <a:solidFill>
            <a:srgbClr val="E6DED2">
              <a:alpha val="50000"/>
            </a:srgbClr>
          </a:solidFill>
          <a:ln w="7620">
            <a:solidFill>
              <a:srgbClr val="CCC4B8"/>
            </a:solidFill>
            <a:prstDash val="solid"/>
          </a:ln>
          <a:effectLst>
            <a:outerShdw sx="100000" sy="100000" kx="0" ky="0" algn="bl" rotWithShape="0" blurRad="0" dist="20320" dir="2700000">
              <a:srgbClr val="ccc4b8">
                <a:alpha val="100000"/>
              </a:srgbClr>
            </a:outerShdw>
          </a:effectLst>
        </p:spPr>
      </p:sp>
      <p:sp>
        <p:nvSpPr>
          <p:cNvPr id="4" name="Text 2"/>
          <p:cNvSpPr/>
          <p:nvPr/>
        </p:nvSpPr>
        <p:spPr>
          <a:xfrm>
            <a:off x="1519595" y="2555438"/>
            <a:ext cx="3432215" cy="703659"/>
          </a:xfrm>
          <a:prstGeom prst="rect">
            <a:avLst/>
          </a:prstGeom>
          <a:noFill/>
          <a:ln/>
        </p:spPr>
        <p:txBody>
          <a:bodyPr wrap="square" lIns="0" tIns="0" rIns="0" bIns="0" rtlCol="0" anchor="t"/>
          <a:lstStyle/>
          <a:p>
            <a:pPr algn="l"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Integrated Strategies Essential</a:t>
            </a:r>
            <a:endParaRPr lang="en-US" sz="2200" dirty="0"/>
          </a:p>
        </p:txBody>
      </p:sp>
      <p:sp>
        <p:nvSpPr>
          <p:cNvPr id="5" name="Text 3"/>
          <p:cNvSpPr/>
          <p:nvPr/>
        </p:nvSpPr>
        <p:spPr>
          <a:xfrm>
            <a:off x="1519595" y="3394115"/>
            <a:ext cx="3432215" cy="2881313"/>
          </a:xfrm>
          <a:prstGeom prst="rect">
            <a:avLst/>
          </a:prstGeom>
          <a:noFill/>
          <a:ln/>
        </p:spPr>
        <p:txBody>
          <a:bodyPr wrap="square" lIns="0" tIns="0" rIns="0" bIns="0" rtlCol="0" anchor="t"/>
          <a:lstStyle/>
          <a:p>
            <a:pPr algn="l" indent="0" marL="0">
              <a:lnSpc>
                <a:spcPts val="2800"/>
              </a:lnSpc>
              <a:buNone/>
            </a:pPr>
            <a:r>
              <a:rPr lang="en-US" sz="1750" dirty="0">
                <a:solidFill>
                  <a:srgbClr val="4C4C4C"/>
                </a:solidFill>
                <a:latin typeface="Noto Serif" pitchFamily="34" charset="0"/>
                <a:ea typeface="Noto Serif" pitchFamily="34" charset="-122"/>
                <a:cs typeface="Noto Serif" pitchFamily="34" charset="-120"/>
              </a:rPr>
              <a:t>2025 demands integrated, technology-enabled management strategies that balance innovation with humanity, recognising that sustainable success requires both cutting-edge tools and human-centred approaches.</a:t>
            </a:r>
            <a:endParaRPr lang="en-US" sz="1750" dirty="0"/>
          </a:p>
        </p:txBody>
      </p:sp>
      <p:sp>
        <p:nvSpPr>
          <p:cNvPr id="6" name="Shape 4"/>
          <p:cNvSpPr/>
          <p:nvPr/>
        </p:nvSpPr>
        <p:spPr>
          <a:xfrm>
            <a:off x="5233154" y="2478048"/>
            <a:ext cx="506492" cy="506492"/>
          </a:xfrm>
          <a:prstGeom prst="roundRect">
            <a:avLst>
              <a:gd name="adj" fmla="val 18671"/>
            </a:avLst>
          </a:prstGeom>
          <a:solidFill>
            <a:srgbClr val="E6DED2">
              <a:alpha val="50000"/>
            </a:srgbClr>
          </a:solidFill>
          <a:ln w="7620">
            <a:solidFill>
              <a:srgbClr val="CCC4B8"/>
            </a:solidFill>
            <a:prstDash val="solid"/>
          </a:ln>
          <a:effectLst>
            <a:outerShdw sx="100000" sy="100000" kx="0" ky="0" algn="bl" rotWithShape="0" blurRad="0" dist="20320" dir="2700000">
              <a:srgbClr val="ccc4b8">
                <a:alpha val="100000"/>
              </a:srgbClr>
            </a:outerShdw>
          </a:effectLst>
        </p:spPr>
      </p:sp>
      <p:sp>
        <p:nvSpPr>
          <p:cNvPr id="7" name="Text 5"/>
          <p:cNvSpPr/>
          <p:nvPr/>
        </p:nvSpPr>
        <p:spPr>
          <a:xfrm>
            <a:off x="5964793" y="2555438"/>
            <a:ext cx="3432334" cy="703659"/>
          </a:xfrm>
          <a:prstGeom prst="rect">
            <a:avLst/>
          </a:prstGeom>
          <a:noFill/>
          <a:ln/>
        </p:spPr>
        <p:txBody>
          <a:bodyPr wrap="square" lIns="0" tIns="0" rIns="0" bIns="0" rtlCol="0" anchor="t"/>
          <a:lstStyle/>
          <a:p>
            <a:pPr algn="l"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Master the Fundamentals</a:t>
            </a:r>
            <a:endParaRPr lang="en-US" sz="2200" dirty="0"/>
          </a:p>
        </p:txBody>
      </p:sp>
      <p:sp>
        <p:nvSpPr>
          <p:cNvPr id="8" name="Text 6"/>
          <p:cNvSpPr/>
          <p:nvPr/>
        </p:nvSpPr>
        <p:spPr>
          <a:xfrm>
            <a:off x="5964793" y="3394115"/>
            <a:ext cx="3432334" cy="2521148"/>
          </a:xfrm>
          <a:prstGeom prst="rect">
            <a:avLst/>
          </a:prstGeom>
          <a:noFill/>
          <a:ln/>
        </p:spPr>
        <p:txBody>
          <a:bodyPr wrap="square" lIns="0" tIns="0" rIns="0" bIns="0" rtlCol="0" anchor="t"/>
          <a:lstStyle/>
          <a:p>
            <a:pPr algn="l" indent="0" marL="0">
              <a:lnSpc>
                <a:spcPts val="2800"/>
              </a:lnSpc>
              <a:buNone/>
            </a:pPr>
            <a:r>
              <a:rPr lang="en-US" sz="1750" dirty="0">
                <a:solidFill>
                  <a:srgbClr val="4C4C4C"/>
                </a:solidFill>
                <a:latin typeface="Noto Serif" pitchFamily="34" charset="0"/>
                <a:ea typeface="Noto Serif" pitchFamily="34" charset="-122"/>
                <a:cs typeface="Noto Serif" pitchFamily="34" charset="-120"/>
              </a:rPr>
              <a:t>Organisations that master AI, agility, and sustainability whilst maintaining focus on employee experience and customer value will thrive in an unpredictable world characterised by constant disruption.</a:t>
            </a:r>
            <a:endParaRPr lang="en-US" sz="1750" dirty="0"/>
          </a:p>
        </p:txBody>
      </p:sp>
      <p:sp>
        <p:nvSpPr>
          <p:cNvPr id="9" name="Shape 7"/>
          <p:cNvSpPr/>
          <p:nvPr/>
        </p:nvSpPr>
        <p:spPr>
          <a:xfrm>
            <a:off x="9678472" y="2478048"/>
            <a:ext cx="506492" cy="506492"/>
          </a:xfrm>
          <a:prstGeom prst="roundRect">
            <a:avLst>
              <a:gd name="adj" fmla="val 18671"/>
            </a:avLst>
          </a:prstGeom>
          <a:solidFill>
            <a:srgbClr val="E6DED2">
              <a:alpha val="50000"/>
            </a:srgbClr>
          </a:solidFill>
          <a:ln w="7620">
            <a:solidFill>
              <a:srgbClr val="CCC4B8"/>
            </a:solidFill>
            <a:prstDash val="solid"/>
          </a:ln>
          <a:effectLst>
            <a:outerShdw sx="100000" sy="100000" kx="0" ky="0" algn="bl" rotWithShape="0" blurRad="0" dist="20320" dir="2700000">
              <a:srgbClr val="ccc4b8">
                <a:alpha val="100000"/>
              </a:srgbClr>
            </a:outerShdw>
          </a:effectLst>
        </p:spPr>
      </p:sp>
      <p:sp>
        <p:nvSpPr>
          <p:cNvPr id="10" name="Text 8"/>
          <p:cNvSpPr/>
          <p:nvPr/>
        </p:nvSpPr>
        <p:spPr>
          <a:xfrm>
            <a:off x="10410111" y="2555438"/>
            <a:ext cx="2816304" cy="351830"/>
          </a:xfrm>
          <a:prstGeom prst="rect">
            <a:avLst/>
          </a:prstGeom>
          <a:noFill/>
          <a:ln/>
        </p:spPr>
        <p:txBody>
          <a:bodyPr wrap="none" lIns="0" tIns="0" rIns="0" bIns="0" rtlCol="0" anchor="t"/>
          <a:lstStyle/>
          <a:p>
            <a:pPr algn="l"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Proactive Excellence</a:t>
            </a:r>
            <a:endParaRPr lang="en-US" sz="2200" dirty="0"/>
          </a:p>
        </p:txBody>
      </p:sp>
      <p:sp>
        <p:nvSpPr>
          <p:cNvPr id="11" name="Text 9"/>
          <p:cNvSpPr/>
          <p:nvPr/>
        </p:nvSpPr>
        <p:spPr>
          <a:xfrm>
            <a:off x="10410111" y="3042285"/>
            <a:ext cx="3432215" cy="2881313"/>
          </a:xfrm>
          <a:prstGeom prst="rect">
            <a:avLst/>
          </a:prstGeom>
          <a:noFill/>
          <a:ln/>
        </p:spPr>
        <p:txBody>
          <a:bodyPr wrap="square" lIns="0" tIns="0" rIns="0" bIns="0" rtlCol="0" anchor="t"/>
          <a:lstStyle/>
          <a:p>
            <a:pPr algn="l" indent="0" marL="0">
              <a:lnSpc>
                <a:spcPts val="2800"/>
              </a:lnSpc>
              <a:buNone/>
            </a:pPr>
            <a:r>
              <a:rPr lang="en-US" sz="1750" dirty="0">
                <a:solidFill>
                  <a:srgbClr val="4C4C4C"/>
                </a:solidFill>
                <a:latin typeface="Noto Serif" pitchFamily="34" charset="0"/>
                <a:ea typeface="Noto Serif" pitchFamily="34" charset="-122"/>
                <a:cs typeface="Noto Serif" pitchFamily="34" charset="-120"/>
              </a:rPr>
              <a:t>The future belongs to organisations that are proactive rather than reactive, collaborative rather than siloed, and relentlessly focused on both quality excellence and change agility as sources of competitive advantage.</a:t>
            </a:r>
            <a:endParaRPr lang="en-US" sz="1750" dirty="0"/>
          </a:p>
        </p:txBody>
      </p:sp>
      <p:sp>
        <p:nvSpPr>
          <p:cNvPr id="12" name="Text 10"/>
          <p:cNvSpPr/>
          <p:nvPr/>
        </p:nvSpPr>
        <p:spPr>
          <a:xfrm>
            <a:off x="787956" y="6528673"/>
            <a:ext cx="13054489" cy="1080492"/>
          </a:xfrm>
          <a:prstGeom prst="rect">
            <a:avLst/>
          </a:prstGeom>
          <a:noFill/>
          <a:ln/>
        </p:spPr>
        <p:txBody>
          <a:bodyPr wrap="square" lIns="0" tIns="0" rIns="0" bIns="0" rtlCol="0" anchor="t"/>
          <a:lstStyle/>
          <a:p>
            <a:pPr algn="l" indent="0" marL="0">
              <a:lnSpc>
                <a:spcPts val="2800"/>
              </a:lnSpc>
              <a:buNone/>
            </a:pPr>
            <a:r>
              <a:rPr lang="en-US" sz="1750" dirty="0">
                <a:solidFill>
                  <a:srgbClr val="4C4C4C"/>
                </a:solidFill>
                <a:latin typeface="Noto Serif" pitchFamily="34" charset="0"/>
                <a:ea typeface="Noto Serif" pitchFamily="34" charset="-122"/>
                <a:cs typeface="Noto Serif" pitchFamily="34" charset="-120"/>
              </a:rPr>
              <a:t>The organisations that will lead tomorrow are those investing today in the capabilities, technologies, and cultures that enable them to anticipate change, deliver quality, and empower their people to navigate uncertainty with confidence and creativity.</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1029"/>
          </a:xfrm>
          <a:prstGeom prst="rect">
            <a:avLst/>
          </a:prstGeom>
        </p:spPr>
      </p:pic>
      <p:sp>
        <p:nvSpPr>
          <p:cNvPr id="3" name="Text 0"/>
          <p:cNvSpPr/>
          <p:nvPr/>
        </p:nvSpPr>
        <p:spPr>
          <a:xfrm>
            <a:off x="731758" y="574953"/>
            <a:ext cx="7680484" cy="1306592"/>
          </a:xfrm>
          <a:prstGeom prst="rect">
            <a:avLst/>
          </a:prstGeom>
          <a:noFill/>
          <a:ln/>
        </p:spPr>
        <p:txBody>
          <a:bodyPr wrap="square" lIns="0" tIns="0" rIns="0" bIns="0" rtlCol="0" anchor="t"/>
          <a:lstStyle/>
          <a:p>
            <a:pPr algn="l" indent="0" marL="0">
              <a:lnSpc>
                <a:spcPts val="5100"/>
              </a:lnSpc>
              <a:buNone/>
            </a:pPr>
            <a:r>
              <a:rPr lang="en-US" sz="4100" dirty="0">
                <a:solidFill>
                  <a:srgbClr val="3A3A3A"/>
                </a:solidFill>
                <a:latin typeface="Noto Serif Medium" pitchFamily="34" charset="0"/>
                <a:ea typeface="Noto Serif Medium" pitchFamily="34" charset="-122"/>
                <a:cs typeface="Noto Serif Medium" pitchFamily="34" charset="-120"/>
              </a:rPr>
              <a:t>A World in Flux: Why Management Must Evolve</a:t>
            </a:r>
            <a:endParaRPr lang="en-US" sz="4100" dirty="0"/>
          </a:p>
        </p:txBody>
      </p:sp>
      <p:sp>
        <p:nvSpPr>
          <p:cNvPr id="4" name="Text 1"/>
          <p:cNvSpPr/>
          <p:nvPr/>
        </p:nvSpPr>
        <p:spPr>
          <a:xfrm>
            <a:off x="731758" y="2404229"/>
            <a:ext cx="3370897" cy="326588"/>
          </a:xfrm>
          <a:prstGeom prst="rect">
            <a:avLst/>
          </a:prstGeom>
          <a:noFill/>
          <a:ln/>
        </p:spPr>
        <p:txBody>
          <a:bodyPr wrap="none" lIns="0" tIns="0" rIns="0" bIns="0" rtlCol="0" anchor="t"/>
          <a:lstStyle/>
          <a:p>
            <a:pPr algn="l" indent="0" marL="0">
              <a:lnSpc>
                <a:spcPts val="2550"/>
              </a:lnSpc>
              <a:buNone/>
            </a:pPr>
            <a:r>
              <a:rPr lang="en-US" sz="2050" dirty="0">
                <a:solidFill>
                  <a:srgbClr val="3A3A3A"/>
                </a:solidFill>
                <a:latin typeface="Noto Serif Medium" pitchFamily="34" charset="0"/>
                <a:ea typeface="Noto Serif Medium" pitchFamily="34" charset="-122"/>
                <a:cs typeface="Noto Serif Medium" pitchFamily="34" charset="-120"/>
              </a:rPr>
              <a:t>Unprecedented Disruption</a:t>
            </a:r>
            <a:endParaRPr lang="en-US" sz="2050" dirty="0"/>
          </a:p>
        </p:txBody>
      </p:sp>
      <p:sp>
        <p:nvSpPr>
          <p:cNvPr id="5" name="Text 2"/>
          <p:cNvSpPr/>
          <p:nvPr/>
        </p:nvSpPr>
        <p:spPr>
          <a:xfrm>
            <a:off x="731758" y="2939891"/>
            <a:ext cx="3585210" cy="2341126"/>
          </a:xfrm>
          <a:prstGeom prst="rect">
            <a:avLst/>
          </a:prstGeom>
          <a:noFill/>
          <a:ln/>
        </p:spPr>
        <p:txBody>
          <a:bodyPr wrap="square" lIns="0" tIns="0" rIns="0" bIns="0" rtlCol="0" anchor="t"/>
          <a:lstStyle/>
          <a:p>
            <a:pPr algn="l"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Global trade disruptions, recession fears, and supply chain volatility are reshaping business priorities across every sector. Organisations face mounting pressure to build resilience whilst maintaining operational excellence.</a:t>
            </a:r>
            <a:endParaRPr lang="en-US" sz="1600" dirty="0"/>
          </a:p>
        </p:txBody>
      </p:sp>
      <p:sp>
        <p:nvSpPr>
          <p:cNvPr id="6" name="Text 3"/>
          <p:cNvSpPr/>
          <p:nvPr/>
        </p:nvSpPr>
        <p:spPr>
          <a:xfrm>
            <a:off x="731758" y="5469136"/>
            <a:ext cx="3585210" cy="1337786"/>
          </a:xfrm>
          <a:prstGeom prst="rect">
            <a:avLst/>
          </a:prstGeom>
          <a:noFill/>
          <a:ln/>
        </p:spPr>
        <p:txBody>
          <a:bodyPr wrap="square" lIns="0" tIns="0" rIns="0" bIns="0" rtlCol="0" anchor="t"/>
          <a:lstStyle/>
          <a:p>
            <a:pPr algn="l"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The traditional management playbook no longer suffices in this environment of constant turbulence and unpredictability.</a:t>
            </a:r>
            <a:endParaRPr lang="en-US" sz="1600" dirty="0"/>
          </a:p>
        </p:txBody>
      </p:sp>
      <p:sp>
        <p:nvSpPr>
          <p:cNvPr id="7" name="Text 4"/>
          <p:cNvSpPr/>
          <p:nvPr/>
        </p:nvSpPr>
        <p:spPr>
          <a:xfrm>
            <a:off x="4834652" y="2404229"/>
            <a:ext cx="3585210" cy="653177"/>
          </a:xfrm>
          <a:prstGeom prst="rect">
            <a:avLst/>
          </a:prstGeom>
          <a:noFill/>
          <a:ln/>
        </p:spPr>
        <p:txBody>
          <a:bodyPr wrap="square" lIns="0" tIns="0" rIns="0" bIns="0" rtlCol="0" anchor="t"/>
          <a:lstStyle/>
          <a:p>
            <a:pPr algn="l" indent="0" marL="0">
              <a:lnSpc>
                <a:spcPts val="2550"/>
              </a:lnSpc>
              <a:buNone/>
            </a:pPr>
            <a:r>
              <a:rPr lang="en-US" sz="2050" dirty="0">
                <a:solidFill>
                  <a:srgbClr val="3A3A3A"/>
                </a:solidFill>
                <a:latin typeface="Noto Serif Medium" pitchFamily="34" charset="0"/>
                <a:ea typeface="Noto Serif Medium" pitchFamily="34" charset="-122"/>
                <a:cs typeface="Noto Serif Medium" pitchFamily="34" charset="-120"/>
              </a:rPr>
              <a:t>Accelerating Transformation</a:t>
            </a:r>
            <a:endParaRPr lang="en-US" sz="2050" dirty="0"/>
          </a:p>
        </p:txBody>
      </p:sp>
      <p:sp>
        <p:nvSpPr>
          <p:cNvPr id="8" name="Text 5"/>
          <p:cNvSpPr/>
          <p:nvPr/>
        </p:nvSpPr>
        <p:spPr>
          <a:xfrm>
            <a:off x="4834652" y="3266480"/>
            <a:ext cx="3585210" cy="2006679"/>
          </a:xfrm>
          <a:prstGeom prst="rect">
            <a:avLst/>
          </a:prstGeom>
          <a:noFill/>
          <a:ln/>
        </p:spPr>
        <p:txBody>
          <a:bodyPr wrap="square" lIns="0" tIns="0" rIns="0" bIns="0" rtlCol="0" anchor="t"/>
          <a:lstStyle/>
          <a:p>
            <a:pPr algn="l"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Digital transformation and sustainability demands accelerate both change and quality imperatives. Companies must simultaneously innovate, optimise, and transform.</a:t>
            </a:r>
            <a:endParaRPr lang="en-US" sz="1600" dirty="0"/>
          </a:p>
        </p:txBody>
      </p:sp>
      <p:sp>
        <p:nvSpPr>
          <p:cNvPr id="9" name="Text 6"/>
          <p:cNvSpPr/>
          <p:nvPr/>
        </p:nvSpPr>
        <p:spPr>
          <a:xfrm>
            <a:off x="4834652" y="5461278"/>
            <a:ext cx="3585210" cy="2006679"/>
          </a:xfrm>
          <a:prstGeom prst="rect">
            <a:avLst/>
          </a:prstGeom>
          <a:noFill/>
          <a:ln/>
        </p:spPr>
        <p:txBody>
          <a:bodyPr wrap="square" lIns="0" tIns="0" rIns="0" bIns="0" rtlCol="0" anchor="t"/>
          <a:lstStyle/>
          <a:p>
            <a:pPr algn="l" indent="0" marL="0">
              <a:lnSpc>
                <a:spcPts val="2600"/>
              </a:lnSpc>
              <a:buNone/>
            </a:pPr>
            <a:r>
              <a:rPr lang="en-US" sz="1600" dirty="0">
                <a:solidFill>
                  <a:srgbClr val="4C4C4C"/>
                </a:solidFill>
                <a:latin typeface="Noto Serif" pitchFamily="34" charset="0"/>
                <a:ea typeface="Noto Serif" pitchFamily="34" charset="-122"/>
                <a:cs typeface="Noto Serif" pitchFamily="34" charset="-120"/>
              </a:rPr>
              <a:t>This dual pressure creates unprecedented challenges for management teams navigating multiple priorities with limited resources and compressed timelines.</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273850"/>
            <a:ext cx="7556421" cy="4253032"/>
          </a:xfrm>
          <a:prstGeom prst="rect">
            <a:avLst/>
          </a:prstGeom>
          <a:noFill/>
          <a:ln/>
        </p:spPr>
        <p:txBody>
          <a:bodyPr wrap="square" lIns="0" tIns="0" rIns="0" bIns="0" rtlCol="0" anchor="t"/>
          <a:lstStyle/>
          <a:p>
            <a:pPr algn="l" indent="0" marL="0">
              <a:lnSpc>
                <a:spcPts val="11150"/>
              </a:lnSpc>
              <a:buNone/>
            </a:pPr>
            <a:r>
              <a:rPr lang="en-US" sz="8900" dirty="0">
                <a:solidFill>
                  <a:srgbClr val="3A3A3A"/>
                </a:solidFill>
                <a:latin typeface="Noto Serif Medium" pitchFamily="34" charset="0"/>
                <a:ea typeface="Noto Serif Medium" pitchFamily="34" charset="-122"/>
                <a:cs typeface="Noto Serif Medium" pitchFamily="34" charset="-120"/>
              </a:rPr>
              <a:t>Complexity &amp; Uncertainty Define 2025</a:t>
            </a:r>
            <a:endParaRPr lang="en-US" sz="8900" dirty="0"/>
          </a:p>
        </p:txBody>
      </p:sp>
      <p:sp>
        <p:nvSpPr>
          <p:cNvPr id="4" name="Text 1"/>
          <p:cNvSpPr/>
          <p:nvPr/>
        </p:nvSpPr>
        <p:spPr>
          <a:xfrm>
            <a:off x="6280190" y="5867043"/>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The interconnected nature of modern business operations means that disruptions cascade rapidly across systems, requiring management approaches that are both anticipatory and adaptive.</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754505"/>
            <a:ext cx="11896368" cy="708779"/>
          </a:xfrm>
          <a:prstGeom prst="rect">
            <a:avLst/>
          </a:prstGeom>
          <a:noFill/>
          <a:ln/>
        </p:spPr>
        <p:txBody>
          <a:bodyPr wrap="none" lIns="0" tIns="0" rIns="0" bIns="0" rtlCol="0" anchor="t"/>
          <a:lstStyle/>
          <a:p>
            <a:pPr algn="l" indent="0" marL="0">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Chapter 2: Change Management Revolution</a:t>
            </a:r>
            <a:endParaRPr lang="en-US" sz="4450" dirty="0"/>
          </a:p>
        </p:txBody>
      </p:sp>
      <p:pic>
        <p:nvPicPr>
          <p:cNvPr id="3" name="Image 0" descr="preencoded.png">    </p:cNvPr>
          <p:cNvPicPr>
            <a:picLocks noChangeAspect="1"/>
          </p:cNvPicPr>
          <p:nvPr/>
        </p:nvPicPr>
        <p:blipFill>
          <a:blip r:embed="rId1"/>
          <a:stretch>
            <a:fillRect/>
          </a:stretch>
        </p:blipFill>
        <p:spPr>
          <a:xfrm>
            <a:off x="793790" y="2916912"/>
            <a:ext cx="4347567" cy="907256"/>
          </a:xfrm>
          <a:prstGeom prst="rect">
            <a:avLst/>
          </a:prstGeom>
        </p:spPr>
      </p:pic>
      <p:sp>
        <p:nvSpPr>
          <p:cNvPr id="4" name="Text 1"/>
          <p:cNvSpPr/>
          <p:nvPr/>
        </p:nvSpPr>
        <p:spPr>
          <a:xfrm>
            <a:off x="1020604" y="405098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AI Integration</a:t>
            </a:r>
            <a:endParaRPr lang="en-US" sz="2200" dirty="0"/>
          </a:p>
        </p:txBody>
      </p:sp>
      <p:sp>
        <p:nvSpPr>
          <p:cNvPr id="5" name="Text 2"/>
          <p:cNvSpPr/>
          <p:nvPr/>
        </p:nvSpPr>
        <p:spPr>
          <a:xfrm>
            <a:off x="1020604" y="4541401"/>
            <a:ext cx="3893939" cy="725805"/>
          </a:xfrm>
          <a:prstGeom prst="rect">
            <a:avLst/>
          </a:prstGeom>
          <a:noFill/>
          <a:ln/>
        </p:spPr>
        <p:txBody>
          <a:bodyPr wrap="square" lIns="0" tIns="0" rIns="0" bIns="0" rtlCol="0" anchor="t"/>
          <a:lstStyle/>
          <a:p>
            <a:pPr algn="l"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Intelligent systems drive change effectiveness</a:t>
            </a:r>
            <a:endParaRPr lang="en-US" sz="1750" dirty="0"/>
          </a:p>
        </p:txBody>
      </p:sp>
      <p:pic>
        <p:nvPicPr>
          <p:cNvPr id="6" name="Image 1" descr="preencoded.png">    </p:cNvPr>
          <p:cNvPicPr>
            <a:picLocks noChangeAspect="1"/>
          </p:cNvPicPr>
          <p:nvPr/>
        </p:nvPicPr>
        <p:blipFill>
          <a:blip r:embed="rId2"/>
          <a:stretch>
            <a:fillRect/>
          </a:stretch>
        </p:blipFill>
        <p:spPr>
          <a:xfrm>
            <a:off x="5141357" y="2916912"/>
            <a:ext cx="4347567" cy="907256"/>
          </a:xfrm>
          <a:prstGeom prst="rect">
            <a:avLst/>
          </a:prstGeom>
        </p:spPr>
      </p:pic>
      <p:sp>
        <p:nvSpPr>
          <p:cNvPr id="7" name="Text 3"/>
          <p:cNvSpPr/>
          <p:nvPr/>
        </p:nvSpPr>
        <p:spPr>
          <a:xfrm>
            <a:off x="5368171" y="405098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Agile Methods</a:t>
            </a:r>
            <a:endParaRPr lang="en-US" sz="2200" dirty="0"/>
          </a:p>
        </p:txBody>
      </p:sp>
      <p:sp>
        <p:nvSpPr>
          <p:cNvPr id="8" name="Text 4"/>
          <p:cNvSpPr/>
          <p:nvPr/>
        </p:nvSpPr>
        <p:spPr>
          <a:xfrm>
            <a:off x="5368171" y="4541401"/>
            <a:ext cx="3893939" cy="725805"/>
          </a:xfrm>
          <a:prstGeom prst="rect">
            <a:avLst/>
          </a:prstGeom>
          <a:noFill/>
          <a:ln/>
        </p:spPr>
        <p:txBody>
          <a:bodyPr wrap="square" lIns="0" tIns="0" rIns="0" bIns="0" rtlCol="0" anchor="t"/>
          <a:lstStyle/>
          <a:p>
            <a:pPr algn="l"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Flexible frameworks replace rigid processes</a:t>
            </a:r>
            <a:endParaRPr lang="en-US" sz="1750" dirty="0"/>
          </a:p>
        </p:txBody>
      </p:sp>
      <p:pic>
        <p:nvPicPr>
          <p:cNvPr id="9" name="Image 2" descr="preencoded.png">    </p:cNvPr>
          <p:cNvPicPr>
            <a:picLocks noChangeAspect="1"/>
          </p:cNvPicPr>
          <p:nvPr/>
        </p:nvPicPr>
        <p:blipFill>
          <a:blip r:embed="rId3"/>
          <a:stretch>
            <a:fillRect/>
          </a:stretch>
        </p:blipFill>
        <p:spPr>
          <a:xfrm>
            <a:off x="9488924" y="2916912"/>
            <a:ext cx="4347567" cy="907256"/>
          </a:xfrm>
          <a:prstGeom prst="rect">
            <a:avLst/>
          </a:prstGeom>
        </p:spPr>
      </p:pic>
      <p:sp>
        <p:nvSpPr>
          <p:cNvPr id="10" name="Text 5"/>
          <p:cNvSpPr/>
          <p:nvPr/>
        </p:nvSpPr>
        <p:spPr>
          <a:xfrm>
            <a:off x="9715738" y="405098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Hybrid Models</a:t>
            </a:r>
            <a:endParaRPr lang="en-US" sz="2200" dirty="0"/>
          </a:p>
        </p:txBody>
      </p:sp>
      <p:sp>
        <p:nvSpPr>
          <p:cNvPr id="11" name="Text 6"/>
          <p:cNvSpPr/>
          <p:nvPr/>
        </p:nvSpPr>
        <p:spPr>
          <a:xfrm>
            <a:off x="9715738" y="4541401"/>
            <a:ext cx="3893939" cy="725805"/>
          </a:xfrm>
          <a:prstGeom prst="rect">
            <a:avLst/>
          </a:prstGeom>
          <a:noFill/>
          <a:ln/>
        </p:spPr>
        <p:txBody>
          <a:bodyPr wrap="square" lIns="0" tIns="0" rIns="0" bIns="0" rtlCol="0" anchor="t"/>
          <a:lstStyle/>
          <a:p>
            <a:pPr algn="l"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Distributed work transforms change approach</a:t>
            </a:r>
            <a:endParaRPr lang="en-US" sz="1750" dirty="0"/>
          </a:p>
        </p:txBody>
      </p:sp>
      <p:sp>
        <p:nvSpPr>
          <p:cNvPr id="12" name="Text 7"/>
          <p:cNvSpPr/>
          <p:nvPr/>
        </p:nvSpPr>
        <p:spPr>
          <a:xfrm>
            <a:off x="793790" y="5749171"/>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Change management has undergone a fundamental transformation, moving from linear, top-down processes to dynamic, technology-enabled approaches that prioritise employee experience and organisational agility.</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62794" y="758071"/>
            <a:ext cx="7791212" cy="1207770"/>
          </a:xfrm>
          <a:prstGeom prst="rect">
            <a:avLst/>
          </a:prstGeom>
          <a:noFill/>
          <a:ln/>
        </p:spPr>
        <p:txBody>
          <a:bodyPr wrap="square" lIns="0" tIns="0" rIns="0" bIns="0" rtlCol="0" anchor="t"/>
          <a:lstStyle/>
          <a:p>
            <a:pPr algn="l" indent="0" marL="0">
              <a:lnSpc>
                <a:spcPts val="4750"/>
              </a:lnSpc>
              <a:buNone/>
            </a:pPr>
            <a:r>
              <a:rPr lang="en-US" sz="3800" dirty="0">
                <a:solidFill>
                  <a:srgbClr val="3A3A3A"/>
                </a:solidFill>
                <a:latin typeface="Noto Serif Medium" pitchFamily="34" charset="0"/>
                <a:ea typeface="Noto Serif Medium" pitchFamily="34" charset="-122"/>
                <a:cs typeface="Noto Serif Medium" pitchFamily="34" charset="-120"/>
              </a:rPr>
              <a:t>AI-Powered Change Management: The Game Changer</a:t>
            </a:r>
            <a:endParaRPr lang="en-US" sz="3800" dirty="0"/>
          </a:p>
        </p:txBody>
      </p:sp>
      <p:sp>
        <p:nvSpPr>
          <p:cNvPr id="4" name="Shape 1"/>
          <p:cNvSpPr/>
          <p:nvPr/>
        </p:nvSpPr>
        <p:spPr>
          <a:xfrm>
            <a:off x="6162794" y="2255639"/>
            <a:ext cx="7791212" cy="2511266"/>
          </a:xfrm>
          <a:prstGeom prst="roundRect">
            <a:avLst>
              <a:gd name="adj" fmla="val 4369"/>
            </a:avLst>
          </a:prstGeom>
          <a:solidFill>
            <a:srgbClr val="FDFBF7"/>
          </a:solidFill>
          <a:ln w="22860">
            <a:solidFill>
              <a:srgbClr val="E6DED2"/>
            </a:solidFill>
            <a:prstDash val="solid"/>
          </a:ln>
          <a:effectLst>
            <a:outerShdw sx="100000" sy="100000" kx="0" ky="0" algn="bl" rotWithShape="0" blurRad="0" dist="17780" dir="2700000">
              <a:srgbClr val="e6ded2">
                <a:alpha val="100000"/>
              </a:srgbClr>
            </a:outerShdw>
          </a:effectLst>
        </p:spPr>
      </p:sp>
      <p:sp>
        <p:nvSpPr>
          <p:cNvPr id="5" name="Shape 2"/>
          <p:cNvSpPr/>
          <p:nvPr/>
        </p:nvSpPr>
        <p:spPr>
          <a:xfrm>
            <a:off x="6139934" y="2255639"/>
            <a:ext cx="91440" cy="2511266"/>
          </a:xfrm>
          <a:prstGeom prst="roundRect">
            <a:avLst>
              <a:gd name="adj" fmla="val 88773"/>
            </a:avLst>
          </a:prstGeom>
          <a:solidFill>
            <a:srgbClr val="E6DED2"/>
          </a:solidFill>
          <a:ln/>
        </p:spPr>
      </p:sp>
      <p:sp>
        <p:nvSpPr>
          <p:cNvPr id="6" name="Text 3"/>
          <p:cNvSpPr/>
          <p:nvPr/>
        </p:nvSpPr>
        <p:spPr>
          <a:xfrm>
            <a:off x="6447473" y="2471738"/>
            <a:ext cx="2628305" cy="301943"/>
          </a:xfrm>
          <a:prstGeom prst="rect">
            <a:avLst/>
          </a:prstGeom>
          <a:noFill/>
          <a:ln/>
        </p:spPr>
        <p:txBody>
          <a:bodyPr wrap="none" lIns="0" tIns="0" rIns="0" bIns="0" rtlCol="0" anchor="t"/>
          <a:lstStyle/>
          <a:p>
            <a:pPr algn="l" indent="0" marL="0">
              <a:lnSpc>
                <a:spcPts val="2350"/>
              </a:lnSpc>
              <a:buNone/>
            </a:pPr>
            <a:r>
              <a:rPr lang="en-US" sz="1900" dirty="0">
                <a:solidFill>
                  <a:srgbClr val="4C4C4C"/>
                </a:solidFill>
                <a:latin typeface="Noto Serif Medium" pitchFamily="34" charset="0"/>
                <a:ea typeface="Noto Serif Medium" pitchFamily="34" charset="-122"/>
                <a:cs typeface="Noto Serif Medium" pitchFamily="34" charset="-120"/>
              </a:rPr>
              <a:t>Predictive Intelligence</a:t>
            </a:r>
            <a:endParaRPr lang="en-US" sz="1900" dirty="0"/>
          </a:p>
        </p:txBody>
      </p:sp>
      <p:sp>
        <p:nvSpPr>
          <p:cNvPr id="7" name="Text 4"/>
          <p:cNvSpPr/>
          <p:nvPr/>
        </p:nvSpPr>
        <p:spPr>
          <a:xfrm>
            <a:off x="6447473" y="2889528"/>
            <a:ext cx="7290435" cy="927259"/>
          </a:xfrm>
          <a:prstGeom prst="rect">
            <a:avLst/>
          </a:prstGeom>
          <a:noFill/>
          <a:ln/>
        </p:spPr>
        <p:txBody>
          <a:bodyPr wrap="square" lIns="0" tIns="0" rIns="0" bIns="0" rtlCol="0" anchor="t"/>
          <a:lstStyle/>
          <a:p>
            <a:pPr algn="l" indent="0" marL="0">
              <a:lnSpc>
                <a:spcPts val="2400"/>
              </a:lnSpc>
              <a:buNone/>
            </a:pPr>
            <a:r>
              <a:rPr lang="en-US" sz="1500" dirty="0">
                <a:solidFill>
                  <a:srgbClr val="4C4C4C"/>
                </a:solidFill>
                <a:latin typeface="Noto Serif" pitchFamily="34" charset="0"/>
                <a:ea typeface="Noto Serif" pitchFamily="34" charset="-122"/>
                <a:cs typeface="Noto Serif" pitchFamily="34" charset="-120"/>
              </a:rPr>
              <a:t>AI enables real-time sentiment analysis and resistance prediction, allowing organisations to tailor employee change journeys with unprecedented precision and personalisation.</a:t>
            </a:r>
            <a:endParaRPr lang="en-US" sz="1500" dirty="0"/>
          </a:p>
        </p:txBody>
      </p:sp>
      <p:sp>
        <p:nvSpPr>
          <p:cNvPr id="8" name="Text 5"/>
          <p:cNvSpPr/>
          <p:nvPr/>
        </p:nvSpPr>
        <p:spPr>
          <a:xfrm>
            <a:off x="6447473" y="3932634"/>
            <a:ext cx="7290435" cy="618173"/>
          </a:xfrm>
          <a:prstGeom prst="rect">
            <a:avLst/>
          </a:prstGeom>
          <a:noFill/>
          <a:ln/>
        </p:spPr>
        <p:txBody>
          <a:bodyPr wrap="square" lIns="0" tIns="0" rIns="0" bIns="0" rtlCol="0" anchor="t"/>
          <a:lstStyle/>
          <a:p>
            <a:pPr algn="l" indent="0" marL="0">
              <a:lnSpc>
                <a:spcPts val="2400"/>
              </a:lnSpc>
              <a:buNone/>
            </a:pPr>
            <a:r>
              <a:rPr lang="en-US" sz="1500" dirty="0">
                <a:solidFill>
                  <a:srgbClr val="4C4C4C"/>
                </a:solidFill>
                <a:latin typeface="Noto Serif" pitchFamily="34" charset="0"/>
                <a:ea typeface="Noto Serif" pitchFamily="34" charset="-122"/>
                <a:cs typeface="Noto Serif" pitchFamily="34" charset="-120"/>
              </a:rPr>
              <a:t>Machine learning algorithms identify potential resistance patterns before they materialise, enabling proactive intervention strategies.</a:t>
            </a:r>
            <a:endParaRPr lang="en-US" sz="1500" dirty="0"/>
          </a:p>
        </p:txBody>
      </p:sp>
      <p:sp>
        <p:nvSpPr>
          <p:cNvPr id="9" name="Shape 6"/>
          <p:cNvSpPr/>
          <p:nvPr/>
        </p:nvSpPr>
        <p:spPr>
          <a:xfrm>
            <a:off x="6162794" y="4960144"/>
            <a:ext cx="7791212" cy="2511266"/>
          </a:xfrm>
          <a:prstGeom prst="roundRect">
            <a:avLst>
              <a:gd name="adj" fmla="val 4369"/>
            </a:avLst>
          </a:prstGeom>
          <a:solidFill>
            <a:srgbClr val="FDFBF7"/>
          </a:solidFill>
          <a:ln w="22860">
            <a:solidFill>
              <a:srgbClr val="E6DED2"/>
            </a:solidFill>
            <a:prstDash val="solid"/>
          </a:ln>
          <a:effectLst>
            <a:outerShdw sx="100000" sy="100000" kx="0" ky="0" algn="bl" rotWithShape="0" blurRad="0" dist="17780" dir="2700000">
              <a:srgbClr val="e6ded2">
                <a:alpha val="100000"/>
              </a:srgbClr>
            </a:outerShdw>
          </a:effectLst>
        </p:spPr>
      </p:sp>
      <p:sp>
        <p:nvSpPr>
          <p:cNvPr id="10" name="Shape 7"/>
          <p:cNvSpPr/>
          <p:nvPr/>
        </p:nvSpPr>
        <p:spPr>
          <a:xfrm>
            <a:off x="6139934" y="4960144"/>
            <a:ext cx="91440" cy="2511266"/>
          </a:xfrm>
          <a:prstGeom prst="roundRect">
            <a:avLst>
              <a:gd name="adj" fmla="val 88773"/>
            </a:avLst>
          </a:prstGeom>
          <a:solidFill>
            <a:srgbClr val="E6DED2"/>
          </a:solidFill>
          <a:ln/>
        </p:spPr>
      </p:sp>
      <p:sp>
        <p:nvSpPr>
          <p:cNvPr id="11" name="Text 8"/>
          <p:cNvSpPr/>
          <p:nvPr/>
        </p:nvSpPr>
        <p:spPr>
          <a:xfrm>
            <a:off x="6447473" y="5176242"/>
            <a:ext cx="2415897" cy="301943"/>
          </a:xfrm>
          <a:prstGeom prst="rect">
            <a:avLst/>
          </a:prstGeom>
          <a:noFill/>
          <a:ln/>
        </p:spPr>
        <p:txBody>
          <a:bodyPr wrap="none" lIns="0" tIns="0" rIns="0" bIns="0" rtlCol="0" anchor="t"/>
          <a:lstStyle/>
          <a:p>
            <a:pPr algn="l" indent="0" marL="0">
              <a:lnSpc>
                <a:spcPts val="2350"/>
              </a:lnSpc>
              <a:buNone/>
            </a:pPr>
            <a:r>
              <a:rPr lang="en-US" sz="1900" dirty="0">
                <a:solidFill>
                  <a:srgbClr val="4C4C4C"/>
                </a:solidFill>
                <a:latin typeface="Noto Serif Medium" pitchFamily="34" charset="0"/>
                <a:ea typeface="Noto Serif Medium" pitchFamily="34" charset="-122"/>
                <a:cs typeface="Noto Serif Medium" pitchFamily="34" charset="-120"/>
              </a:rPr>
              <a:t>On-Demand Support</a:t>
            </a:r>
            <a:endParaRPr lang="en-US" sz="1900" dirty="0"/>
          </a:p>
        </p:txBody>
      </p:sp>
      <p:sp>
        <p:nvSpPr>
          <p:cNvPr id="12" name="Text 9"/>
          <p:cNvSpPr/>
          <p:nvPr/>
        </p:nvSpPr>
        <p:spPr>
          <a:xfrm>
            <a:off x="6447473" y="5594033"/>
            <a:ext cx="7290435" cy="927259"/>
          </a:xfrm>
          <a:prstGeom prst="rect">
            <a:avLst/>
          </a:prstGeom>
          <a:noFill/>
          <a:ln/>
        </p:spPr>
        <p:txBody>
          <a:bodyPr wrap="square" lIns="0" tIns="0" rIns="0" bIns="0" rtlCol="0" anchor="t"/>
          <a:lstStyle/>
          <a:p>
            <a:pPr algn="l" indent="0" marL="0">
              <a:lnSpc>
                <a:spcPts val="2400"/>
              </a:lnSpc>
              <a:buNone/>
            </a:pPr>
            <a:r>
              <a:rPr lang="en-US" sz="1500" dirty="0">
                <a:solidFill>
                  <a:srgbClr val="4C4C4C"/>
                </a:solidFill>
                <a:latin typeface="Noto Serif" pitchFamily="34" charset="0"/>
                <a:ea typeface="Noto Serif" pitchFamily="34" charset="-122"/>
                <a:cs typeface="Noto Serif" pitchFamily="34" charset="-120"/>
              </a:rPr>
              <a:t>Chatbots and virtual assistants provide round-the-clock support, dramatically improving adoption rates and engagement across diverse employee populations.</a:t>
            </a:r>
            <a:endParaRPr lang="en-US" sz="1500" dirty="0"/>
          </a:p>
        </p:txBody>
      </p:sp>
      <p:sp>
        <p:nvSpPr>
          <p:cNvPr id="13" name="Text 10"/>
          <p:cNvSpPr/>
          <p:nvPr/>
        </p:nvSpPr>
        <p:spPr>
          <a:xfrm>
            <a:off x="6447473" y="6637139"/>
            <a:ext cx="7290435" cy="618173"/>
          </a:xfrm>
          <a:prstGeom prst="rect">
            <a:avLst/>
          </a:prstGeom>
          <a:noFill/>
          <a:ln/>
        </p:spPr>
        <p:txBody>
          <a:bodyPr wrap="square" lIns="0" tIns="0" rIns="0" bIns="0" rtlCol="0" anchor="t"/>
          <a:lstStyle/>
          <a:p>
            <a:pPr algn="l" indent="0" marL="0">
              <a:lnSpc>
                <a:spcPts val="2400"/>
              </a:lnSpc>
              <a:buNone/>
            </a:pPr>
            <a:r>
              <a:rPr lang="en-US" sz="1500" dirty="0">
                <a:solidFill>
                  <a:srgbClr val="4C4C4C"/>
                </a:solidFill>
                <a:latin typeface="Noto Serif" pitchFamily="34" charset="0"/>
                <a:ea typeface="Noto Serif" pitchFamily="34" charset="-122"/>
                <a:cs typeface="Noto Serif" pitchFamily="34" charset="-120"/>
              </a:rPr>
              <a:t>These AI-powered tools deliver contextual guidance, answer questions instantly, and reduce the burden on change management teams.</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5098" y="616863"/>
            <a:ext cx="12464058" cy="700921"/>
          </a:xfrm>
          <a:prstGeom prst="rect">
            <a:avLst/>
          </a:prstGeom>
          <a:noFill/>
          <a:ln/>
        </p:spPr>
        <p:txBody>
          <a:bodyPr wrap="none" lIns="0" tIns="0" rIns="0" bIns="0" rtlCol="0" anchor="t"/>
          <a:lstStyle/>
          <a:p>
            <a:pPr algn="l" indent="0" marL="0">
              <a:lnSpc>
                <a:spcPts val="5500"/>
              </a:lnSpc>
              <a:buNone/>
            </a:pPr>
            <a:r>
              <a:rPr lang="en-US" sz="4400" dirty="0">
                <a:solidFill>
                  <a:srgbClr val="3A3A3A"/>
                </a:solidFill>
                <a:latin typeface="Noto Serif Medium" pitchFamily="34" charset="0"/>
                <a:ea typeface="Noto Serif Medium" pitchFamily="34" charset="-122"/>
                <a:cs typeface="Noto Serif Medium" pitchFamily="34" charset="-120"/>
              </a:rPr>
              <a:t>Agile Change Management Takes Centre Stage</a:t>
            </a:r>
            <a:endParaRPr lang="en-US" sz="4400" dirty="0"/>
          </a:p>
        </p:txBody>
      </p:sp>
      <p:sp>
        <p:nvSpPr>
          <p:cNvPr id="3" name="Text 1"/>
          <p:cNvSpPr/>
          <p:nvPr/>
        </p:nvSpPr>
        <p:spPr>
          <a:xfrm>
            <a:off x="1279327" y="2223730"/>
            <a:ext cx="3413879" cy="350401"/>
          </a:xfrm>
          <a:prstGeom prst="rect">
            <a:avLst/>
          </a:prstGeom>
          <a:noFill/>
          <a:ln/>
        </p:spPr>
        <p:txBody>
          <a:bodyPr wrap="none" lIns="0" tIns="0" rIns="0" bIns="0" rtlCol="0" anchor="t"/>
          <a:lstStyle/>
          <a:p>
            <a:pPr algn="r"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Iterative Communication</a:t>
            </a:r>
            <a:endParaRPr lang="en-US" sz="2200" dirty="0"/>
          </a:p>
        </p:txBody>
      </p:sp>
      <p:sp>
        <p:nvSpPr>
          <p:cNvPr id="4" name="Text 2"/>
          <p:cNvSpPr/>
          <p:nvPr/>
        </p:nvSpPr>
        <p:spPr>
          <a:xfrm>
            <a:off x="785098" y="2708672"/>
            <a:ext cx="3908107" cy="717709"/>
          </a:xfrm>
          <a:prstGeom prst="rect">
            <a:avLst/>
          </a:prstGeom>
          <a:noFill/>
          <a:ln/>
        </p:spPr>
        <p:txBody>
          <a:bodyPr wrap="square" lIns="0" tIns="0" rIns="0" bIns="0" rtlCol="0" anchor="t"/>
          <a:lstStyle/>
          <a:p>
            <a:pPr algn="r" indent="0" marL="0">
              <a:lnSpc>
                <a:spcPts val="2800"/>
              </a:lnSpc>
              <a:buNone/>
            </a:pPr>
            <a:r>
              <a:rPr lang="en-US" sz="1750" dirty="0">
                <a:solidFill>
                  <a:srgbClr val="4C4C4C"/>
                </a:solidFill>
                <a:latin typeface="Noto Serif" pitchFamily="34" charset="0"/>
                <a:ea typeface="Noto Serif" pitchFamily="34" charset="-122"/>
                <a:cs typeface="Noto Serif" pitchFamily="34" charset="-120"/>
              </a:rPr>
              <a:t>Continuous dialogue replaces one-way messaging</a:t>
            </a:r>
            <a:endParaRPr lang="en-US" sz="1750" dirty="0"/>
          </a:p>
        </p:txBody>
      </p:sp>
      <p:pic>
        <p:nvPicPr>
          <p:cNvPr id="5" name="Image 0" descr="preencoded.png">    </p:cNvPr>
          <p:cNvPicPr>
            <a:picLocks noChangeAspect="1"/>
          </p:cNvPicPr>
          <p:nvPr/>
        </p:nvPicPr>
        <p:blipFill>
          <a:blip r:embed="rId1"/>
          <a:stretch>
            <a:fillRect/>
          </a:stretch>
        </p:blipFill>
        <p:spPr>
          <a:xfrm>
            <a:off x="5029676" y="1766411"/>
            <a:ext cx="4571048" cy="4571048"/>
          </a:xfrm>
          <a:prstGeom prst="rect">
            <a:avLst/>
          </a:prstGeom>
        </p:spPr>
      </p:pic>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27326" y="2575084"/>
            <a:ext cx="335637" cy="335637"/>
          </a:xfrm>
          <a:prstGeom prst="rect">
            <a:avLst/>
          </a:prstGeom>
        </p:spPr>
      </p:pic>
      <p:sp>
        <p:nvSpPr>
          <p:cNvPr id="7" name="Text 3"/>
          <p:cNvSpPr/>
          <p:nvPr/>
        </p:nvSpPr>
        <p:spPr>
          <a:xfrm>
            <a:off x="9937194" y="2223730"/>
            <a:ext cx="2804160" cy="350401"/>
          </a:xfrm>
          <a:prstGeom prst="rect">
            <a:avLst/>
          </a:prstGeom>
          <a:noFill/>
          <a:ln/>
        </p:spPr>
        <p:txBody>
          <a:bodyPr wrap="none" lIns="0" tIns="0" rIns="0" bIns="0" rtlCol="0" anchor="t"/>
          <a:lstStyle/>
          <a:p>
            <a:pPr algn="l"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Flexible Training</a:t>
            </a:r>
            <a:endParaRPr lang="en-US" sz="2200" dirty="0"/>
          </a:p>
        </p:txBody>
      </p:sp>
      <p:sp>
        <p:nvSpPr>
          <p:cNvPr id="8" name="Text 4"/>
          <p:cNvSpPr/>
          <p:nvPr/>
        </p:nvSpPr>
        <p:spPr>
          <a:xfrm>
            <a:off x="9937194" y="2708672"/>
            <a:ext cx="3908107" cy="717709"/>
          </a:xfrm>
          <a:prstGeom prst="rect">
            <a:avLst/>
          </a:prstGeom>
          <a:noFill/>
          <a:ln/>
        </p:spPr>
        <p:txBody>
          <a:bodyPr wrap="square" lIns="0" tIns="0" rIns="0" bIns="0" rtlCol="0" anchor="t"/>
          <a:lstStyle/>
          <a:p>
            <a:pPr algn="l" indent="0" marL="0">
              <a:lnSpc>
                <a:spcPts val="2800"/>
              </a:lnSpc>
              <a:buNone/>
            </a:pPr>
            <a:r>
              <a:rPr lang="en-US" sz="1750" dirty="0">
                <a:solidFill>
                  <a:srgbClr val="4C4C4C"/>
                </a:solidFill>
                <a:latin typeface="Noto Serif" pitchFamily="34" charset="0"/>
                <a:ea typeface="Noto Serif" pitchFamily="34" charset="-122"/>
                <a:cs typeface="Noto Serif" pitchFamily="34" charset="-120"/>
              </a:rPr>
              <a:t>Adaptive learning responds to real-time needs</a:t>
            </a:r>
            <a:endParaRPr lang="en-US" sz="1750" dirty="0"/>
          </a:p>
        </p:txBody>
      </p:sp>
      <p:pic>
        <p:nvPicPr>
          <p:cNvPr id="9" name="Image 2" descr="preencoded.png">    </p:cNvPr>
          <p:cNvPicPr>
            <a:picLocks noChangeAspect="1"/>
          </p:cNvPicPr>
          <p:nvPr/>
        </p:nvPicPr>
        <p:blipFill>
          <a:blip r:embed="rId4"/>
          <a:stretch>
            <a:fillRect/>
          </a:stretch>
        </p:blipFill>
        <p:spPr>
          <a:xfrm>
            <a:off x="5029676" y="1766411"/>
            <a:ext cx="4571048" cy="4571048"/>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6176" y="2964061"/>
            <a:ext cx="335637" cy="335637"/>
          </a:xfrm>
          <a:prstGeom prst="rect">
            <a:avLst/>
          </a:prstGeom>
        </p:spPr>
      </p:pic>
      <p:sp>
        <p:nvSpPr>
          <p:cNvPr id="11" name="Text 5"/>
          <p:cNvSpPr/>
          <p:nvPr/>
        </p:nvSpPr>
        <p:spPr>
          <a:xfrm>
            <a:off x="9937194" y="4677489"/>
            <a:ext cx="2804160" cy="350401"/>
          </a:xfrm>
          <a:prstGeom prst="rect">
            <a:avLst/>
          </a:prstGeom>
          <a:noFill/>
          <a:ln/>
        </p:spPr>
        <p:txBody>
          <a:bodyPr wrap="none" lIns="0" tIns="0" rIns="0" bIns="0" rtlCol="0" anchor="t"/>
          <a:lstStyle/>
          <a:p>
            <a:pPr algn="l"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Rapid Feedback</a:t>
            </a:r>
            <a:endParaRPr lang="en-US" sz="2200" dirty="0"/>
          </a:p>
        </p:txBody>
      </p:sp>
      <p:sp>
        <p:nvSpPr>
          <p:cNvPr id="12" name="Text 6"/>
          <p:cNvSpPr/>
          <p:nvPr/>
        </p:nvSpPr>
        <p:spPr>
          <a:xfrm>
            <a:off x="9937194" y="5162431"/>
            <a:ext cx="3908107" cy="717709"/>
          </a:xfrm>
          <a:prstGeom prst="rect">
            <a:avLst/>
          </a:prstGeom>
          <a:noFill/>
          <a:ln/>
        </p:spPr>
        <p:txBody>
          <a:bodyPr wrap="square" lIns="0" tIns="0" rIns="0" bIns="0" rtlCol="0" anchor="t"/>
          <a:lstStyle/>
          <a:p>
            <a:pPr algn="l" indent="0" marL="0">
              <a:lnSpc>
                <a:spcPts val="2800"/>
              </a:lnSpc>
              <a:buNone/>
            </a:pPr>
            <a:r>
              <a:rPr lang="en-US" sz="1750" dirty="0">
                <a:solidFill>
                  <a:srgbClr val="4C4C4C"/>
                </a:solidFill>
                <a:latin typeface="Noto Serif" pitchFamily="34" charset="0"/>
                <a:ea typeface="Noto Serif" pitchFamily="34" charset="-122"/>
                <a:cs typeface="Noto Serif" pitchFamily="34" charset="-120"/>
              </a:rPr>
              <a:t>Quick cycles enable course correction</a:t>
            </a:r>
            <a:endParaRPr lang="en-US" sz="1750" dirty="0"/>
          </a:p>
        </p:txBody>
      </p:sp>
      <p:pic>
        <p:nvPicPr>
          <p:cNvPr id="13" name="Image 4" descr="preencoded.png">    </p:cNvPr>
          <p:cNvPicPr>
            <a:picLocks noChangeAspect="1"/>
          </p:cNvPicPr>
          <p:nvPr/>
        </p:nvPicPr>
        <p:blipFill>
          <a:blip r:embed="rId7"/>
          <a:stretch>
            <a:fillRect/>
          </a:stretch>
        </p:blipFill>
        <p:spPr>
          <a:xfrm>
            <a:off x="5029676" y="1766411"/>
            <a:ext cx="4571048" cy="4571048"/>
          </a:xfrm>
          <a:prstGeom prst="rect">
            <a:avLst/>
          </a:prstGeom>
        </p:spPr>
      </p:pic>
      <p:pic>
        <p:nvPicPr>
          <p:cNvPr id="14"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67199" y="5192911"/>
            <a:ext cx="335637" cy="335637"/>
          </a:xfrm>
          <a:prstGeom prst="rect">
            <a:avLst/>
          </a:prstGeom>
        </p:spPr>
      </p:pic>
      <p:sp>
        <p:nvSpPr>
          <p:cNvPr id="15" name="Text 7"/>
          <p:cNvSpPr/>
          <p:nvPr/>
        </p:nvSpPr>
        <p:spPr>
          <a:xfrm>
            <a:off x="1461968" y="4677489"/>
            <a:ext cx="3231237" cy="350401"/>
          </a:xfrm>
          <a:prstGeom prst="rect">
            <a:avLst/>
          </a:prstGeom>
          <a:noFill/>
          <a:ln/>
        </p:spPr>
        <p:txBody>
          <a:bodyPr wrap="none" lIns="0" tIns="0" rIns="0" bIns="0" rtlCol="0" anchor="t"/>
          <a:lstStyle/>
          <a:p>
            <a:pPr algn="r"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Cross-Functional Teams</a:t>
            </a:r>
            <a:endParaRPr lang="en-US" sz="2200" dirty="0"/>
          </a:p>
        </p:txBody>
      </p:sp>
      <p:sp>
        <p:nvSpPr>
          <p:cNvPr id="16" name="Text 8"/>
          <p:cNvSpPr/>
          <p:nvPr/>
        </p:nvSpPr>
        <p:spPr>
          <a:xfrm>
            <a:off x="785098" y="5162431"/>
            <a:ext cx="3908107" cy="717709"/>
          </a:xfrm>
          <a:prstGeom prst="rect">
            <a:avLst/>
          </a:prstGeom>
          <a:noFill/>
          <a:ln/>
        </p:spPr>
        <p:txBody>
          <a:bodyPr wrap="square" lIns="0" tIns="0" rIns="0" bIns="0" rtlCol="0" anchor="t"/>
          <a:lstStyle/>
          <a:p>
            <a:pPr algn="r" indent="0" marL="0">
              <a:lnSpc>
                <a:spcPts val="2800"/>
              </a:lnSpc>
              <a:buNone/>
            </a:pPr>
            <a:r>
              <a:rPr lang="en-US" sz="1750" dirty="0">
                <a:solidFill>
                  <a:srgbClr val="4C4C4C"/>
                </a:solidFill>
                <a:latin typeface="Noto Serif" pitchFamily="34" charset="0"/>
                <a:ea typeface="Noto Serif" pitchFamily="34" charset="-122"/>
                <a:cs typeface="Noto Serif" pitchFamily="34" charset="-120"/>
              </a:rPr>
              <a:t>Collaboration accelerates problem-solving</a:t>
            </a:r>
            <a:endParaRPr lang="en-US" sz="1750" dirty="0"/>
          </a:p>
        </p:txBody>
      </p:sp>
      <p:pic>
        <p:nvPicPr>
          <p:cNvPr id="17" name="Image 6" descr="preencoded.png">    </p:cNvPr>
          <p:cNvPicPr>
            <a:picLocks noChangeAspect="1"/>
          </p:cNvPicPr>
          <p:nvPr/>
        </p:nvPicPr>
        <p:blipFill>
          <a:blip r:embed="rId10"/>
          <a:stretch>
            <a:fillRect/>
          </a:stretch>
        </p:blipFill>
        <p:spPr>
          <a:xfrm>
            <a:off x="5029676" y="1766411"/>
            <a:ext cx="4571048" cy="4571048"/>
          </a:xfrm>
          <a:prstGeom prst="rect">
            <a:avLst/>
          </a:prstGeom>
        </p:spPr>
      </p:pic>
      <p:pic>
        <p:nvPicPr>
          <p:cNvPr id="18"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38349" y="4803934"/>
            <a:ext cx="335637" cy="335637"/>
          </a:xfrm>
          <a:prstGeom prst="rect">
            <a:avLst/>
          </a:prstGeom>
        </p:spPr>
      </p:pic>
      <p:sp>
        <p:nvSpPr>
          <p:cNvPr id="19" name="Text 9"/>
          <p:cNvSpPr/>
          <p:nvPr/>
        </p:nvSpPr>
        <p:spPr>
          <a:xfrm>
            <a:off x="785098" y="6589752"/>
            <a:ext cx="13060204" cy="1076563"/>
          </a:xfrm>
          <a:prstGeom prst="rect">
            <a:avLst/>
          </a:prstGeom>
          <a:noFill/>
          <a:ln/>
        </p:spPr>
        <p:txBody>
          <a:bodyPr wrap="square" lIns="0" tIns="0" rIns="0" bIns="0" rtlCol="0" anchor="t"/>
          <a:lstStyle/>
          <a:p>
            <a:pPr algn="l" indent="0" marL="0">
              <a:lnSpc>
                <a:spcPts val="2800"/>
              </a:lnSpc>
              <a:buNone/>
            </a:pPr>
            <a:r>
              <a:rPr lang="en-US" sz="1750" dirty="0">
                <a:solidFill>
                  <a:srgbClr val="4C4C4C"/>
                </a:solidFill>
                <a:latin typeface="Noto Serif" pitchFamily="34" charset="0"/>
                <a:ea typeface="Noto Serif" pitchFamily="34" charset="-122"/>
                <a:cs typeface="Noto Serif" pitchFamily="34" charset="-120"/>
              </a:rPr>
              <a:t>Agile methodologies have migrated from software development into change management, replacing rigid waterfall models with iterative approaches that empower employees and accelerate transitions through continuous improvement cycles.</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08038" y="567095"/>
            <a:ext cx="7700724" cy="1288733"/>
          </a:xfrm>
          <a:prstGeom prst="rect">
            <a:avLst/>
          </a:prstGeom>
          <a:noFill/>
          <a:ln/>
        </p:spPr>
        <p:txBody>
          <a:bodyPr wrap="square" lIns="0" tIns="0" rIns="0" bIns="0" rtlCol="0" anchor="t"/>
          <a:lstStyle/>
          <a:p>
            <a:pPr algn="l" indent="0" marL="0">
              <a:lnSpc>
                <a:spcPts val="5050"/>
              </a:lnSpc>
              <a:buNone/>
            </a:pPr>
            <a:r>
              <a:rPr lang="en-US" sz="4050" dirty="0">
                <a:solidFill>
                  <a:srgbClr val="3A3A3A"/>
                </a:solidFill>
                <a:latin typeface="Noto Serif Medium" pitchFamily="34" charset="0"/>
                <a:ea typeface="Noto Serif Medium" pitchFamily="34" charset="-122"/>
                <a:cs typeface="Noto Serif Medium" pitchFamily="34" charset="-120"/>
              </a:rPr>
              <a:t>Hybrid &amp; Remote Work: New Norms for Change</a:t>
            </a:r>
            <a:endParaRPr lang="en-US" sz="4050" dirty="0"/>
          </a:p>
        </p:txBody>
      </p:sp>
      <p:sp>
        <p:nvSpPr>
          <p:cNvPr id="4" name="Text 1"/>
          <p:cNvSpPr/>
          <p:nvPr/>
        </p:nvSpPr>
        <p:spPr>
          <a:xfrm>
            <a:off x="6208038" y="2371130"/>
            <a:ext cx="3529370" cy="322183"/>
          </a:xfrm>
          <a:prstGeom prst="rect">
            <a:avLst/>
          </a:prstGeom>
          <a:noFill/>
          <a:ln/>
        </p:spPr>
        <p:txBody>
          <a:bodyPr wrap="none" lIns="0" tIns="0" rIns="0" bIns="0" rtlCol="0" anchor="t"/>
          <a:lstStyle/>
          <a:p>
            <a:pPr algn="l" indent="0" marL="0">
              <a:lnSpc>
                <a:spcPts val="2500"/>
              </a:lnSpc>
              <a:buNone/>
            </a:pPr>
            <a:r>
              <a:rPr lang="en-US" sz="2000" dirty="0">
                <a:solidFill>
                  <a:srgbClr val="3A3A3A"/>
                </a:solidFill>
                <a:latin typeface="Noto Serif Medium" pitchFamily="34" charset="0"/>
                <a:ea typeface="Noto Serif Medium" pitchFamily="34" charset="-122"/>
                <a:cs typeface="Noto Serif Medium" pitchFamily="34" charset="-120"/>
              </a:rPr>
              <a:t>Digital-First Transformation</a:t>
            </a:r>
            <a:endParaRPr lang="en-US" sz="2000" dirty="0"/>
          </a:p>
        </p:txBody>
      </p:sp>
      <p:sp>
        <p:nvSpPr>
          <p:cNvPr id="5" name="Text 2"/>
          <p:cNvSpPr/>
          <p:nvPr/>
        </p:nvSpPr>
        <p:spPr>
          <a:xfrm>
            <a:off x="6208038" y="2899410"/>
            <a:ext cx="4419243" cy="1649611"/>
          </a:xfrm>
          <a:prstGeom prst="rect">
            <a:avLst/>
          </a:prstGeom>
          <a:noFill/>
          <a:ln/>
        </p:spPr>
        <p:txBody>
          <a:bodyPr wrap="square" lIns="0" tIns="0" rIns="0" bIns="0" rtlCol="0" anchor="t"/>
          <a:lstStyle/>
          <a:p>
            <a:pPr algn="l" indent="0" marL="0">
              <a:lnSpc>
                <a:spcPts val="2550"/>
              </a:lnSpc>
              <a:buNone/>
            </a:pPr>
            <a:r>
              <a:rPr lang="en-US" sz="1600" dirty="0">
                <a:solidFill>
                  <a:srgbClr val="4C4C4C"/>
                </a:solidFill>
                <a:latin typeface="Noto Serif" pitchFamily="34" charset="0"/>
                <a:ea typeface="Noto Serif" pitchFamily="34" charset="-122"/>
                <a:cs typeface="Noto Serif" pitchFamily="34" charset="-120"/>
              </a:rPr>
              <a:t>Digital-first communication and asynchronous collaboration have become essential for distributed teams navigating organisational change across time zones and locations.</a:t>
            </a:r>
            <a:endParaRPr lang="en-US" sz="1600" dirty="0"/>
          </a:p>
        </p:txBody>
      </p:sp>
      <p:sp>
        <p:nvSpPr>
          <p:cNvPr id="6" name="Text 3"/>
          <p:cNvSpPr/>
          <p:nvPr/>
        </p:nvSpPr>
        <p:spPr>
          <a:xfrm>
            <a:off x="6208038" y="4734520"/>
            <a:ext cx="4419243" cy="659844"/>
          </a:xfrm>
          <a:prstGeom prst="rect">
            <a:avLst/>
          </a:prstGeom>
          <a:noFill/>
          <a:ln/>
        </p:spPr>
        <p:txBody>
          <a:bodyPr wrap="square" lIns="0" tIns="0" rIns="0" bIns="0" rtlCol="0" anchor="t"/>
          <a:lstStyle/>
          <a:p>
            <a:pPr algn="l" marL="342900" indent="-342900">
              <a:lnSpc>
                <a:spcPts val="2550"/>
              </a:lnSpc>
              <a:buSzPct val="100000"/>
              <a:buChar char="•"/>
            </a:pPr>
            <a:r>
              <a:rPr lang="en-US" sz="1600" dirty="0">
                <a:solidFill>
                  <a:srgbClr val="4C4C4C"/>
                </a:solidFill>
                <a:latin typeface="Noto Serif" pitchFamily="34" charset="0"/>
                <a:ea typeface="Noto Serif" pitchFamily="34" charset="-122"/>
                <a:cs typeface="Noto Serif" pitchFamily="34" charset="-120"/>
              </a:rPr>
              <a:t>Video conferencing platforms enable face-to-face connection</a:t>
            </a:r>
            <a:endParaRPr lang="en-US" sz="1600" dirty="0"/>
          </a:p>
        </p:txBody>
      </p:sp>
      <p:sp>
        <p:nvSpPr>
          <p:cNvPr id="7" name="Text 4"/>
          <p:cNvSpPr/>
          <p:nvPr/>
        </p:nvSpPr>
        <p:spPr>
          <a:xfrm>
            <a:off x="6208038" y="5466517"/>
            <a:ext cx="4419243" cy="659844"/>
          </a:xfrm>
          <a:prstGeom prst="rect">
            <a:avLst/>
          </a:prstGeom>
          <a:noFill/>
          <a:ln/>
        </p:spPr>
        <p:txBody>
          <a:bodyPr wrap="square" lIns="0" tIns="0" rIns="0" bIns="0" rtlCol="0" anchor="t"/>
          <a:lstStyle/>
          <a:p>
            <a:pPr algn="l" marL="342900" indent="-342900">
              <a:lnSpc>
                <a:spcPts val="2550"/>
              </a:lnSpc>
              <a:buSzPct val="100000"/>
              <a:buChar char="•"/>
            </a:pPr>
            <a:r>
              <a:rPr lang="en-US" sz="1600" dirty="0">
                <a:solidFill>
                  <a:srgbClr val="4C4C4C"/>
                </a:solidFill>
                <a:latin typeface="Noto Serif" pitchFamily="34" charset="0"/>
                <a:ea typeface="Noto Serif" pitchFamily="34" charset="-122"/>
                <a:cs typeface="Noto Serif" pitchFamily="34" charset="-120"/>
              </a:rPr>
              <a:t>Collaborative tools facilitate real-time co-creation</a:t>
            </a:r>
            <a:endParaRPr lang="en-US" sz="1600" dirty="0"/>
          </a:p>
        </p:txBody>
      </p:sp>
      <p:sp>
        <p:nvSpPr>
          <p:cNvPr id="8" name="Text 5"/>
          <p:cNvSpPr/>
          <p:nvPr/>
        </p:nvSpPr>
        <p:spPr>
          <a:xfrm>
            <a:off x="6208038" y="6198513"/>
            <a:ext cx="4419243" cy="659844"/>
          </a:xfrm>
          <a:prstGeom prst="rect">
            <a:avLst/>
          </a:prstGeom>
          <a:noFill/>
          <a:ln/>
        </p:spPr>
        <p:txBody>
          <a:bodyPr wrap="square" lIns="0" tIns="0" rIns="0" bIns="0" rtlCol="0" anchor="t"/>
          <a:lstStyle/>
          <a:p>
            <a:pPr algn="l" marL="342900" indent="-342900">
              <a:lnSpc>
                <a:spcPts val="2550"/>
              </a:lnSpc>
              <a:buSzPct val="100000"/>
              <a:buChar char="•"/>
            </a:pPr>
            <a:r>
              <a:rPr lang="en-US" sz="1600" dirty="0">
                <a:solidFill>
                  <a:srgbClr val="4C4C4C"/>
                </a:solidFill>
                <a:latin typeface="Noto Serif" pitchFamily="34" charset="0"/>
                <a:ea typeface="Noto Serif" pitchFamily="34" charset="-122"/>
                <a:cs typeface="Noto Serif" pitchFamily="34" charset="-120"/>
              </a:rPr>
              <a:t>Digital whiteboards replace physical meeting spaces</a:t>
            </a:r>
            <a:endParaRPr lang="en-US" sz="1600" dirty="0"/>
          </a:p>
        </p:txBody>
      </p:sp>
      <p:sp>
        <p:nvSpPr>
          <p:cNvPr id="9" name="Text 6"/>
          <p:cNvSpPr/>
          <p:nvPr/>
        </p:nvSpPr>
        <p:spPr>
          <a:xfrm>
            <a:off x="6208038" y="6930509"/>
            <a:ext cx="4419243" cy="659844"/>
          </a:xfrm>
          <a:prstGeom prst="rect">
            <a:avLst/>
          </a:prstGeom>
          <a:noFill/>
          <a:ln/>
        </p:spPr>
        <p:txBody>
          <a:bodyPr wrap="square" lIns="0" tIns="0" rIns="0" bIns="0" rtlCol="0" anchor="t"/>
          <a:lstStyle/>
          <a:p>
            <a:pPr algn="l" marL="342900" indent="-342900">
              <a:lnSpc>
                <a:spcPts val="2550"/>
              </a:lnSpc>
              <a:buSzPct val="100000"/>
              <a:buChar char="•"/>
            </a:pPr>
            <a:r>
              <a:rPr lang="en-US" sz="1600" dirty="0">
                <a:solidFill>
                  <a:srgbClr val="4C4C4C"/>
                </a:solidFill>
                <a:latin typeface="Noto Serif" pitchFamily="34" charset="0"/>
                <a:ea typeface="Noto Serif" pitchFamily="34" charset="-122"/>
                <a:cs typeface="Noto Serif" pitchFamily="34" charset="-120"/>
              </a:rPr>
              <a:t>Cloud-based resources ensure accessibility</a:t>
            </a:r>
            <a:endParaRPr lang="en-US" sz="1600" dirty="0"/>
          </a:p>
        </p:txBody>
      </p:sp>
      <p:sp>
        <p:nvSpPr>
          <p:cNvPr id="10" name="Text 7"/>
          <p:cNvSpPr/>
          <p:nvPr/>
        </p:nvSpPr>
        <p:spPr>
          <a:xfrm>
            <a:off x="11137821" y="2371130"/>
            <a:ext cx="2577584" cy="322183"/>
          </a:xfrm>
          <a:prstGeom prst="rect">
            <a:avLst/>
          </a:prstGeom>
          <a:noFill/>
          <a:ln/>
        </p:spPr>
        <p:txBody>
          <a:bodyPr wrap="none" lIns="0" tIns="0" rIns="0" bIns="0" rtlCol="0" anchor="t"/>
          <a:lstStyle/>
          <a:p>
            <a:pPr algn="l" indent="0" marL="0">
              <a:lnSpc>
                <a:spcPts val="2500"/>
              </a:lnSpc>
              <a:buNone/>
            </a:pPr>
            <a:r>
              <a:rPr lang="en-US" sz="2000" dirty="0">
                <a:solidFill>
                  <a:srgbClr val="3A3A3A"/>
                </a:solidFill>
                <a:latin typeface="Noto Serif Medium" pitchFamily="34" charset="0"/>
                <a:ea typeface="Noto Serif Medium" pitchFamily="34" charset="-122"/>
                <a:cs typeface="Noto Serif Medium" pitchFamily="34" charset="-120"/>
              </a:rPr>
              <a:t>Reimagined Spaces</a:t>
            </a:r>
            <a:endParaRPr lang="en-US" sz="2000" dirty="0"/>
          </a:p>
        </p:txBody>
      </p:sp>
      <p:sp>
        <p:nvSpPr>
          <p:cNvPr id="11" name="Text 8"/>
          <p:cNvSpPr/>
          <p:nvPr/>
        </p:nvSpPr>
        <p:spPr>
          <a:xfrm>
            <a:off x="11137821" y="2899410"/>
            <a:ext cx="2778443" cy="2309455"/>
          </a:xfrm>
          <a:prstGeom prst="rect">
            <a:avLst/>
          </a:prstGeom>
          <a:noFill/>
          <a:ln/>
        </p:spPr>
        <p:txBody>
          <a:bodyPr wrap="square" lIns="0" tIns="0" rIns="0" bIns="0" rtlCol="0" anchor="t"/>
          <a:lstStyle/>
          <a:p>
            <a:pPr algn="l" indent="0" marL="0">
              <a:lnSpc>
                <a:spcPts val="2550"/>
              </a:lnSpc>
              <a:buNone/>
            </a:pPr>
            <a:r>
              <a:rPr lang="en-US" sz="1600" dirty="0">
                <a:solidFill>
                  <a:srgbClr val="4C4C4C"/>
                </a:solidFill>
                <a:latin typeface="Noto Serif" pitchFamily="34" charset="0"/>
                <a:ea typeface="Noto Serif" pitchFamily="34" charset="-122"/>
                <a:cs typeface="Noto Serif" pitchFamily="34" charset="-120"/>
              </a:rPr>
              <a:t>Organisations redesign physical workspaces and leverage sophisticated digital platforms to foster trust, connection, and culture in hybrid environments.</a:t>
            </a:r>
            <a:endParaRPr lang="en-US" sz="1600" dirty="0"/>
          </a:p>
        </p:txBody>
      </p:sp>
      <p:sp>
        <p:nvSpPr>
          <p:cNvPr id="12" name="Text 9"/>
          <p:cNvSpPr/>
          <p:nvPr/>
        </p:nvSpPr>
        <p:spPr>
          <a:xfrm>
            <a:off x="11137821" y="5394365"/>
            <a:ext cx="2778443" cy="989767"/>
          </a:xfrm>
          <a:prstGeom prst="rect">
            <a:avLst/>
          </a:prstGeom>
          <a:noFill/>
          <a:ln/>
        </p:spPr>
        <p:txBody>
          <a:bodyPr wrap="square" lIns="0" tIns="0" rIns="0" bIns="0" rtlCol="0" anchor="t"/>
          <a:lstStyle/>
          <a:p>
            <a:pPr algn="l" indent="0" marL="0">
              <a:lnSpc>
                <a:spcPts val="2550"/>
              </a:lnSpc>
              <a:buNone/>
            </a:pPr>
            <a:r>
              <a:rPr lang="en-US" sz="1600" dirty="0">
                <a:solidFill>
                  <a:srgbClr val="4C4C4C"/>
                </a:solidFill>
                <a:latin typeface="Noto Serif" pitchFamily="34" charset="0"/>
                <a:ea typeface="Noto Serif" pitchFamily="34" charset="-122"/>
                <a:cs typeface="Noto Serif" pitchFamily="34" charset="-120"/>
              </a:rPr>
              <a:t>The challenge lies in maintaining cohesion whilst embracing flexibility.</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851654"/>
            <a:ext cx="10045184" cy="708779"/>
          </a:xfrm>
          <a:prstGeom prst="rect">
            <a:avLst/>
          </a:prstGeom>
          <a:noFill/>
          <a:ln/>
        </p:spPr>
        <p:txBody>
          <a:bodyPr wrap="none" lIns="0" tIns="0" rIns="0" bIns="0" rtlCol="0" anchor="t"/>
          <a:lstStyle/>
          <a:p>
            <a:pPr algn="l" indent="0" marL="0">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Building Change-Agile Organisations</a:t>
            </a:r>
            <a:endParaRPr lang="en-US" sz="4450" dirty="0"/>
          </a:p>
        </p:txBody>
      </p:sp>
      <p:pic>
        <p:nvPicPr>
          <p:cNvPr id="3" name="Image 0" descr="preencoded.png">    </p:cNvPr>
          <p:cNvPicPr>
            <a:picLocks noChangeAspect="1"/>
          </p:cNvPicPr>
          <p:nvPr/>
        </p:nvPicPr>
        <p:blipFill>
          <a:blip r:embed="rId1"/>
          <a:stretch>
            <a:fillRect/>
          </a:stretch>
        </p:blipFill>
        <p:spPr>
          <a:xfrm>
            <a:off x="3247430" y="2014061"/>
            <a:ext cx="1614011" cy="807958"/>
          </a:xfrm>
          <a:prstGeom prst="rect">
            <a:avLst/>
          </a:prstGeom>
        </p:spPr>
      </p:pic>
      <p:sp>
        <p:nvSpPr>
          <p:cNvPr id="4" name="Text 1"/>
          <p:cNvSpPr/>
          <p:nvPr/>
        </p:nvSpPr>
        <p:spPr>
          <a:xfrm>
            <a:off x="3894892" y="2305883"/>
            <a:ext cx="318968" cy="398621"/>
          </a:xfrm>
          <a:prstGeom prst="rect">
            <a:avLst/>
          </a:prstGeom>
          <a:noFill/>
          <a:ln/>
        </p:spPr>
        <p:txBody>
          <a:bodyPr wrap="none" lIns="0" tIns="0" rIns="0" bIns="0" rtlCol="0" anchor="t"/>
          <a:lstStyle/>
          <a:p>
            <a:pPr algn="ctr" indent="0" marL="0">
              <a:lnSpc>
                <a:spcPts val="4000"/>
              </a:lnSpc>
              <a:buNone/>
            </a:pPr>
            <a:r>
              <a:rPr lang="en-US" sz="2500" dirty="0">
                <a:solidFill>
                  <a:srgbClr val="000000"/>
                </a:solidFill>
                <a:latin typeface="Noto Serif Medium" pitchFamily="34" charset="0"/>
                <a:ea typeface="Noto Serif Medium" pitchFamily="34" charset="-122"/>
                <a:cs typeface="Noto Serif Medium" pitchFamily="34" charset="-120"/>
              </a:rPr>
              <a:t>1</a:t>
            </a:r>
            <a:endParaRPr lang="en-US" sz="2500" dirty="0"/>
          </a:p>
        </p:txBody>
      </p:sp>
      <p:sp>
        <p:nvSpPr>
          <p:cNvPr id="5" name="Text 2"/>
          <p:cNvSpPr/>
          <p:nvPr/>
        </p:nvSpPr>
        <p:spPr>
          <a:xfrm>
            <a:off x="5088255" y="2240875"/>
            <a:ext cx="1950244" cy="354330"/>
          </a:xfrm>
          <a:prstGeom prst="rect">
            <a:avLst/>
          </a:prstGeom>
          <a:noFill/>
          <a:ln/>
        </p:spPr>
        <p:txBody>
          <a:bodyPr wrap="none" lIns="0" tIns="0" rIns="0" bIns="0" rtlCol="0" anchor="t"/>
          <a:lstStyle/>
          <a:p>
            <a:pPr algn="l"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Change Vision</a:t>
            </a:r>
            <a:endParaRPr lang="en-US" sz="2200" dirty="0"/>
          </a:p>
        </p:txBody>
      </p:sp>
      <p:sp>
        <p:nvSpPr>
          <p:cNvPr id="6" name="Shape 3"/>
          <p:cNvSpPr/>
          <p:nvPr/>
        </p:nvSpPr>
        <p:spPr>
          <a:xfrm>
            <a:off x="4918115" y="2835116"/>
            <a:ext cx="8861822" cy="15240"/>
          </a:xfrm>
          <a:prstGeom prst="roundRect">
            <a:avLst>
              <a:gd name="adj" fmla="val 625116"/>
            </a:avLst>
          </a:prstGeom>
          <a:solidFill>
            <a:srgbClr val="E6DED2"/>
          </a:solidFill>
          <a:ln/>
        </p:spPr>
      </p:sp>
      <p:pic>
        <p:nvPicPr>
          <p:cNvPr id="7" name="Image 1" descr="preencoded.png">    </p:cNvPr>
          <p:cNvPicPr>
            <a:picLocks noChangeAspect="1"/>
          </p:cNvPicPr>
          <p:nvPr/>
        </p:nvPicPr>
        <p:blipFill>
          <a:blip r:embed="rId2"/>
          <a:stretch>
            <a:fillRect/>
          </a:stretch>
        </p:blipFill>
        <p:spPr>
          <a:xfrm>
            <a:off x="2440424" y="2878693"/>
            <a:ext cx="3228022" cy="807958"/>
          </a:xfrm>
          <a:prstGeom prst="rect">
            <a:avLst/>
          </a:prstGeom>
        </p:spPr>
      </p:pic>
      <p:sp>
        <p:nvSpPr>
          <p:cNvPr id="8" name="Text 4"/>
          <p:cNvSpPr/>
          <p:nvPr/>
        </p:nvSpPr>
        <p:spPr>
          <a:xfrm>
            <a:off x="3894892" y="3083362"/>
            <a:ext cx="318968" cy="398621"/>
          </a:xfrm>
          <a:prstGeom prst="rect">
            <a:avLst/>
          </a:prstGeom>
          <a:noFill/>
          <a:ln/>
        </p:spPr>
        <p:txBody>
          <a:bodyPr wrap="none" lIns="0" tIns="0" rIns="0" bIns="0" rtlCol="0" anchor="t"/>
          <a:lstStyle/>
          <a:p>
            <a:pPr algn="ctr" indent="0" marL="0">
              <a:lnSpc>
                <a:spcPts val="4000"/>
              </a:lnSpc>
              <a:buNone/>
            </a:pPr>
            <a:r>
              <a:rPr lang="en-US" sz="2500" dirty="0">
                <a:solidFill>
                  <a:srgbClr val="000000"/>
                </a:solidFill>
                <a:latin typeface="Noto Serif Medium" pitchFamily="34" charset="0"/>
                <a:ea typeface="Noto Serif Medium" pitchFamily="34" charset="-122"/>
                <a:cs typeface="Noto Serif Medium" pitchFamily="34" charset="-120"/>
              </a:rPr>
              <a:t>2</a:t>
            </a:r>
            <a:endParaRPr lang="en-US" sz="2500" dirty="0"/>
          </a:p>
        </p:txBody>
      </p:sp>
      <p:sp>
        <p:nvSpPr>
          <p:cNvPr id="9" name="Text 5"/>
          <p:cNvSpPr/>
          <p:nvPr/>
        </p:nvSpPr>
        <p:spPr>
          <a:xfrm>
            <a:off x="5895261" y="3105507"/>
            <a:ext cx="3019901" cy="354330"/>
          </a:xfrm>
          <a:prstGeom prst="rect">
            <a:avLst/>
          </a:prstGeom>
          <a:noFill/>
          <a:ln/>
        </p:spPr>
        <p:txBody>
          <a:bodyPr wrap="none" lIns="0" tIns="0" rIns="0" bIns="0" rtlCol="0" anchor="t"/>
          <a:lstStyle/>
          <a:p>
            <a:pPr algn="l"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Leadership Capability</a:t>
            </a:r>
            <a:endParaRPr lang="en-US" sz="2200" dirty="0"/>
          </a:p>
        </p:txBody>
      </p:sp>
      <p:sp>
        <p:nvSpPr>
          <p:cNvPr id="10" name="Shape 6"/>
          <p:cNvSpPr/>
          <p:nvPr/>
        </p:nvSpPr>
        <p:spPr>
          <a:xfrm>
            <a:off x="5725120" y="3699748"/>
            <a:ext cx="8054816" cy="15240"/>
          </a:xfrm>
          <a:prstGeom prst="roundRect">
            <a:avLst>
              <a:gd name="adj" fmla="val 625116"/>
            </a:avLst>
          </a:prstGeom>
          <a:solidFill>
            <a:srgbClr val="E6DED2"/>
          </a:solidFill>
          <a:ln/>
        </p:spPr>
      </p:sp>
      <p:pic>
        <p:nvPicPr>
          <p:cNvPr id="11" name="Image 2" descr="preencoded.png">    </p:cNvPr>
          <p:cNvPicPr>
            <a:picLocks noChangeAspect="1"/>
          </p:cNvPicPr>
          <p:nvPr/>
        </p:nvPicPr>
        <p:blipFill>
          <a:blip r:embed="rId3"/>
          <a:stretch>
            <a:fillRect/>
          </a:stretch>
        </p:blipFill>
        <p:spPr>
          <a:xfrm>
            <a:off x="1633418" y="3743325"/>
            <a:ext cx="4842034" cy="807958"/>
          </a:xfrm>
          <a:prstGeom prst="rect">
            <a:avLst/>
          </a:prstGeom>
        </p:spPr>
      </p:pic>
      <p:sp>
        <p:nvSpPr>
          <p:cNvPr id="12" name="Text 7"/>
          <p:cNvSpPr/>
          <p:nvPr/>
        </p:nvSpPr>
        <p:spPr>
          <a:xfrm>
            <a:off x="3894892" y="3947993"/>
            <a:ext cx="318968" cy="398621"/>
          </a:xfrm>
          <a:prstGeom prst="rect">
            <a:avLst/>
          </a:prstGeom>
          <a:noFill/>
          <a:ln/>
        </p:spPr>
        <p:txBody>
          <a:bodyPr wrap="none" lIns="0" tIns="0" rIns="0" bIns="0" rtlCol="0" anchor="t"/>
          <a:lstStyle/>
          <a:p>
            <a:pPr algn="ctr" indent="0" marL="0">
              <a:lnSpc>
                <a:spcPts val="4000"/>
              </a:lnSpc>
              <a:buNone/>
            </a:pPr>
            <a:r>
              <a:rPr lang="en-US" sz="2500" dirty="0">
                <a:solidFill>
                  <a:srgbClr val="000000"/>
                </a:solidFill>
                <a:latin typeface="Noto Serif Medium" pitchFamily="34" charset="0"/>
                <a:ea typeface="Noto Serif Medium" pitchFamily="34" charset="-122"/>
                <a:cs typeface="Noto Serif Medium" pitchFamily="34" charset="-120"/>
              </a:rPr>
              <a:t>3</a:t>
            </a:r>
            <a:endParaRPr lang="en-US" sz="2500" dirty="0"/>
          </a:p>
        </p:txBody>
      </p:sp>
      <p:sp>
        <p:nvSpPr>
          <p:cNvPr id="13" name="Text 8"/>
          <p:cNvSpPr/>
          <p:nvPr/>
        </p:nvSpPr>
        <p:spPr>
          <a:xfrm>
            <a:off x="6702266" y="3970139"/>
            <a:ext cx="3431619" cy="354330"/>
          </a:xfrm>
          <a:prstGeom prst="rect">
            <a:avLst/>
          </a:prstGeom>
          <a:noFill/>
          <a:ln/>
        </p:spPr>
        <p:txBody>
          <a:bodyPr wrap="none" lIns="0" tIns="0" rIns="0" bIns="0" rtlCol="0" anchor="t"/>
          <a:lstStyle/>
          <a:p>
            <a:pPr algn="l"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Infrastructure &amp; Systems</a:t>
            </a:r>
            <a:endParaRPr lang="en-US" sz="2200" dirty="0"/>
          </a:p>
        </p:txBody>
      </p:sp>
      <p:sp>
        <p:nvSpPr>
          <p:cNvPr id="14" name="Shape 9"/>
          <p:cNvSpPr/>
          <p:nvPr/>
        </p:nvSpPr>
        <p:spPr>
          <a:xfrm>
            <a:off x="6532126" y="4564380"/>
            <a:ext cx="7247811" cy="15240"/>
          </a:xfrm>
          <a:prstGeom prst="roundRect">
            <a:avLst>
              <a:gd name="adj" fmla="val 625116"/>
            </a:avLst>
          </a:prstGeom>
          <a:solidFill>
            <a:srgbClr val="E6DED2"/>
          </a:solidFill>
          <a:ln/>
        </p:spPr>
      </p:sp>
      <p:pic>
        <p:nvPicPr>
          <p:cNvPr id="15" name="Image 3" descr="preencoded.png">    </p:cNvPr>
          <p:cNvPicPr>
            <a:picLocks noChangeAspect="1"/>
          </p:cNvPicPr>
          <p:nvPr/>
        </p:nvPicPr>
        <p:blipFill>
          <a:blip r:embed="rId4"/>
          <a:stretch>
            <a:fillRect/>
          </a:stretch>
        </p:blipFill>
        <p:spPr>
          <a:xfrm>
            <a:off x="826294" y="4607957"/>
            <a:ext cx="6456164" cy="807958"/>
          </a:xfrm>
          <a:prstGeom prst="rect">
            <a:avLst/>
          </a:prstGeom>
        </p:spPr>
      </p:pic>
      <p:sp>
        <p:nvSpPr>
          <p:cNvPr id="16" name="Text 10"/>
          <p:cNvSpPr/>
          <p:nvPr/>
        </p:nvSpPr>
        <p:spPr>
          <a:xfrm>
            <a:off x="3894773" y="4812625"/>
            <a:ext cx="318968" cy="398621"/>
          </a:xfrm>
          <a:prstGeom prst="rect">
            <a:avLst/>
          </a:prstGeom>
          <a:noFill/>
          <a:ln/>
        </p:spPr>
        <p:txBody>
          <a:bodyPr wrap="none" lIns="0" tIns="0" rIns="0" bIns="0" rtlCol="0" anchor="t"/>
          <a:lstStyle/>
          <a:p>
            <a:pPr algn="ctr" indent="0" marL="0">
              <a:lnSpc>
                <a:spcPts val="4000"/>
              </a:lnSpc>
              <a:buNone/>
            </a:pPr>
            <a:r>
              <a:rPr lang="en-US" sz="2500" dirty="0">
                <a:solidFill>
                  <a:srgbClr val="000000"/>
                </a:solidFill>
                <a:latin typeface="Noto Serif Medium" pitchFamily="34" charset="0"/>
                <a:ea typeface="Noto Serif Medium" pitchFamily="34" charset="-122"/>
                <a:cs typeface="Noto Serif Medium" pitchFamily="34" charset="-120"/>
              </a:rPr>
              <a:t>4</a:t>
            </a:r>
            <a:endParaRPr lang="en-US" sz="2500" dirty="0"/>
          </a:p>
        </p:txBody>
      </p:sp>
      <p:sp>
        <p:nvSpPr>
          <p:cNvPr id="17" name="Text 11"/>
          <p:cNvSpPr/>
          <p:nvPr/>
        </p:nvSpPr>
        <p:spPr>
          <a:xfrm>
            <a:off x="7509272" y="4834771"/>
            <a:ext cx="2776537" cy="354330"/>
          </a:xfrm>
          <a:prstGeom prst="rect">
            <a:avLst/>
          </a:prstGeom>
          <a:noFill/>
          <a:ln/>
        </p:spPr>
        <p:txBody>
          <a:bodyPr wrap="none" lIns="0" tIns="0" rIns="0" bIns="0" rtlCol="0" anchor="t"/>
          <a:lstStyle/>
          <a:p>
            <a:pPr algn="l" indent="0" marL="0">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Cultural Foundation</a:t>
            </a:r>
            <a:endParaRPr lang="en-US" sz="2200" dirty="0"/>
          </a:p>
        </p:txBody>
      </p:sp>
      <p:sp>
        <p:nvSpPr>
          <p:cNvPr id="18" name="Text 12"/>
          <p:cNvSpPr/>
          <p:nvPr/>
        </p:nvSpPr>
        <p:spPr>
          <a:xfrm>
            <a:off x="793790" y="5671066"/>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Proactive readiness for change is paramount in a volatile, uncertain, complex, and ambiguous (VUCA) world where disruption has become the new normal rather than the exception.</a:t>
            </a:r>
            <a:endParaRPr lang="en-US" sz="1750" dirty="0"/>
          </a:p>
        </p:txBody>
      </p:sp>
      <p:sp>
        <p:nvSpPr>
          <p:cNvPr id="19" name="Text 13"/>
          <p:cNvSpPr/>
          <p:nvPr/>
        </p:nvSpPr>
        <p:spPr>
          <a:xfrm>
            <a:off x="793790" y="6652022"/>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4C4C4C"/>
                </a:solidFill>
                <a:latin typeface="Noto Serif" pitchFamily="34" charset="0"/>
                <a:ea typeface="Noto Serif" pitchFamily="34" charset="-122"/>
                <a:cs typeface="Noto Serif" pitchFamily="34" charset="-120"/>
              </a:rPr>
              <a:t>Leadership upskilling programmes and infrastructure improvements underpin sustained change agility, creating organisations that view change not as a threat but as a competitive advantage and source of innovation.</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2025-10-30T11:27:40Z</dcterms:created>
  <dcterms:modified xsi:type="dcterms:W3CDTF">2025-10-30T11:27:40Z</dcterms:modified>
</cp:coreProperties>
</file>