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A89F6E7-0788-44D1-A97C-EBA0CC5BDDCA}"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89F6E7-0788-44D1-A97C-EBA0CC5BDDCA}"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89F6E7-0788-44D1-A97C-EBA0CC5BDDCA}"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E4229-FDA3-419F-948E-EC3B542AED00}"/>
              </a:ext>
            </a:extLst>
          </p:cNvPr>
          <p:cNvSpPr>
            <a:spLocks noGrp="1"/>
          </p:cNvSpPr>
          <p:nvPr>
            <p:ph type="title"/>
          </p:nvPr>
        </p:nvSpPr>
        <p:spPr>
          <a:xfrm>
            <a:off x="628650" y="309046"/>
            <a:ext cx="7886700" cy="768096"/>
          </a:xfrm>
          <a:prstGeom prst="rect">
            <a:avLst/>
          </a:prstGeom>
        </p:spPr>
        <p:txBody>
          <a:bodyPr/>
          <a:lstStyle>
            <a:lvl1pPr algn="l">
              <a:defRPr>
                <a:solidFill>
                  <a:schemeClr val="bg1">
                    <a:lumMod val="50000"/>
                  </a:schemeClr>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xmlns="" id="{EAD5E140-8BC8-449A-8EB6-5236A46899C7}"/>
              </a:ext>
            </a:extLst>
          </p:cNvPr>
          <p:cNvSpPr>
            <a:spLocks noGrp="1"/>
          </p:cNvSpPr>
          <p:nvPr>
            <p:ph type="dt" sz="half" idx="10"/>
          </p:nvPr>
        </p:nvSpPr>
        <p:spPr/>
        <p:txBody>
          <a:bodyPr/>
          <a:lstStyle/>
          <a:p>
            <a:fld id="{A04D5C2E-AF49-4B3E-833F-5946220A398E}" type="datetime1">
              <a:rPr lang="en-US" smtClean="0"/>
              <a:pPr/>
              <a:t>7/13/2025</a:t>
            </a:fld>
            <a:endParaRPr lang="en-US"/>
          </a:p>
        </p:txBody>
      </p:sp>
      <p:sp>
        <p:nvSpPr>
          <p:cNvPr id="5" name="Footer Placeholder 4">
            <a:extLst>
              <a:ext uri="{FF2B5EF4-FFF2-40B4-BE49-F238E27FC236}">
                <a16:creationId xmlns:a16="http://schemas.microsoft.com/office/drawing/2014/main" xmlns=""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xmlns="" id="{BEF041C4-DDAB-4C12-865A-AD93CBA2AE10}"/>
              </a:ext>
            </a:extLst>
          </p:cNvPr>
          <p:cNvSpPr>
            <a:spLocks noGrp="1"/>
          </p:cNvSpPr>
          <p:nvPr>
            <p:ph type="sldNum" sz="quarter" idx="12"/>
          </p:nvPr>
        </p:nvSpPr>
        <p:spPr/>
        <p:txBody>
          <a:bodyPr/>
          <a:lstStyle/>
          <a:p>
            <a:fld id="{5F294920-2F4F-4D88-AD0A-053AE5A679D0}" type="slidenum">
              <a:rPr lang="en-US" smtClean="0"/>
              <a:pPr/>
              <a:t>‹N°›</a:t>
            </a:fld>
            <a:endParaRPr lang="en-US"/>
          </a:p>
        </p:txBody>
      </p:sp>
      <p:sp>
        <p:nvSpPr>
          <p:cNvPr id="7" name="Content Placeholder 6">
            <a:extLst>
              <a:ext uri="{FF2B5EF4-FFF2-40B4-BE49-F238E27FC236}">
                <a16:creationId xmlns:a16="http://schemas.microsoft.com/office/drawing/2014/main" xmlns="" id="{A4006058-9E86-4433-82D8-5D7E3A9AFAB5}"/>
              </a:ext>
            </a:extLst>
          </p:cNvPr>
          <p:cNvSpPr>
            <a:spLocks noGrp="1"/>
          </p:cNvSpPr>
          <p:nvPr>
            <p:ph sz="quarter" idx="13"/>
          </p:nvPr>
        </p:nvSpPr>
        <p:spPr>
          <a:xfrm>
            <a:off x="628651" y="1775641"/>
            <a:ext cx="3943350" cy="4091759"/>
          </a:xfrm>
        </p:spPr>
        <p:txBody>
          <a:bodyPr>
            <a:normAutofit/>
          </a:bodyPr>
          <a:lstStyle>
            <a:lvl1pPr marL="0" indent="0">
              <a:buNone/>
              <a:defRPr sz="1600">
                <a:solidFill>
                  <a:schemeClr val="bg1">
                    <a:lumMod val="50000"/>
                  </a:schemeClr>
                </a:solidFill>
              </a:defRPr>
            </a:lvl1pPr>
            <a:lvl2pPr marL="457200" indent="0">
              <a:buNone/>
              <a:defRPr sz="1600">
                <a:solidFill>
                  <a:schemeClr val="bg1">
                    <a:lumMod val="50000"/>
                  </a:schemeClr>
                </a:solidFill>
              </a:defRPr>
            </a:lvl2pPr>
            <a:lvl3pPr marL="914400" indent="0">
              <a:buNone/>
              <a:defRPr sz="1600">
                <a:solidFill>
                  <a:schemeClr val="bg1">
                    <a:lumMod val="50000"/>
                  </a:schemeClr>
                </a:solidFill>
              </a:defRPr>
            </a:lvl3pPr>
            <a:lvl4pPr marL="1371600" indent="0">
              <a:buNone/>
              <a:defRPr sz="1600">
                <a:solidFill>
                  <a:schemeClr val="bg1">
                    <a:lumMod val="50000"/>
                  </a:schemeClr>
                </a:solidFill>
              </a:defRPr>
            </a:lvl4pPr>
            <a:lvl5pPr marL="1828800" indent="0">
              <a:buNone/>
              <a:defRPr sz="16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xmlns="" id="{BCD0BE3C-5DD6-4796-8AA2-9BF0A1388DE6}"/>
              </a:ext>
            </a:extLst>
          </p:cNvPr>
          <p:cNvSpPr>
            <a:spLocks noGrp="1"/>
          </p:cNvSpPr>
          <p:nvPr>
            <p:ph type="body" sz="quarter" idx="14"/>
          </p:nvPr>
        </p:nvSpPr>
        <p:spPr>
          <a:xfrm>
            <a:off x="628650" y="1243830"/>
            <a:ext cx="7886700" cy="365125"/>
          </a:xfrm>
        </p:spPr>
        <p:txBody>
          <a:bodyPr>
            <a:noAutofit/>
          </a:bodyPr>
          <a:lstStyle>
            <a:lvl1pPr marL="0" indent="0">
              <a:buNone/>
              <a:defRPr sz="1400">
                <a:solidFill>
                  <a:schemeClr val="bg1">
                    <a:lumMod val="50000"/>
                  </a:schemeClr>
                </a:solidFill>
              </a:defRPr>
            </a:lvl1pPr>
            <a:lvl2pPr marL="457200" indent="0">
              <a:buNone/>
              <a:defRPr sz="1400">
                <a:solidFill>
                  <a:schemeClr val="bg1">
                    <a:lumMod val="50000"/>
                  </a:schemeClr>
                </a:solidFill>
              </a:defRPr>
            </a:lvl2pPr>
            <a:lvl3pPr marL="914400" indent="0">
              <a:buNone/>
              <a:defRPr sz="1400">
                <a:solidFill>
                  <a:schemeClr val="bg1">
                    <a:lumMod val="50000"/>
                  </a:schemeClr>
                </a:solidFill>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75230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A89F6E7-0788-44D1-A97C-EBA0CC5BDDCA}"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A89F6E7-0788-44D1-A97C-EBA0CC5BDDCA}"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A89F6E7-0788-44D1-A97C-EBA0CC5BDDCA}"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A89F6E7-0788-44D1-A97C-EBA0CC5BDDCA}" type="datetimeFigureOut">
              <a:rPr lang="fr-FR" smtClean="0"/>
              <a:t>13/07/2025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1A89F6E7-0788-44D1-A97C-EBA0CC5BDDCA}" type="datetimeFigureOut">
              <a:rPr lang="fr-FR" smtClean="0"/>
              <a:t>13/07/2025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A89F6E7-0788-44D1-A97C-EBA0CC5BDDCA}" type="datetimeFigureOut">
              <a:rPr lang="fr-FR" smtClean="0"/>
              <a:t>13/07/2025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A89F6E7-0788-44D1-A97C-EBA0CC5BDDCA}"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A89F6E7-0788-44D1-A97C-EBA0CC5BDDCA}"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3AD144A-4A1C-4B66-874D-BE768B7DC4CB}"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9F6E7-0788-44D1-A97C-EBA0CC5BDDCA}" type="datetimeFigureOut">
              <a:rPr lang="fr-FR" smtClean="0"/>
              <a:t>13/07/2025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D144A-4A1C-4B66-874D-BE768B7DC4CB}"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mp3"/><Relationship Id="rId5"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media" Target="../media/media22.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media" Target="../media/media23.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media" Target="../media/media24.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media" Target="../media/media25.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media" Target="../media/media26.mp3"/><Relationship Id="rId7" Type="http://schemas.microsoft.com/office/2007/relationships/media" Target="../media/media29.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28.mp3"/><Relationship Id="rId5" Type="http://schemas.microsoft.com/office/2007/relationships/media" Target="../media/media27.mp3"/><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media" Target="../media/media30.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media" Target="../media/media31.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media" Target="../media/media32.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media" Target="../media/media33.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7" Type="http://schemas.microsoft.com/office/2007/relationships/media" Target="../media/media5.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4.mp3"/><Relationship Id="rId11" Type="http://schemas.microsoft.com/office/2007/relationships/media" Target="../media/media7.mp3"/><Relationship Id="rId5" Type="http://schemas.microsoft.com/office/2007/relationships/media" Target="../media/media3.mp3"/><Relationship Id="rId4" Type="http://schemas.openxmlformats.org/officeDocument/2006/relationships/image" Target="../media/image2.png"/><Relationship Id="rId9" Type="http://schemas.microsoft.com/office/2007/relationships/media" Target="../media/media6.mp3"/></Relationships>
</file>

<file path=ppt/slides/_rels/slide3.xml.rels><?xml version="1.0" encoding="UTF-8" standalone="yes"?>
<Relationships xmlns="http://schemas.openxmlformats.org/package/2006/relationships"><Relationship Id="rId3" Type="http://schemas.microsoft.com/office/2007/relationships/media" Target="../media/media8.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media" Target="../media/media9.mp3"/><Relationship Id="rId7" Type="http://schemas.microsoft.com/office/2007/relationships/media" Target="../media/media12.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1.mp3"/><Relationship Id="rId5" Type="http://schemas.microsoft.com/office/2007/relationships/media" Target="../media/media10.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media" Target="../media/media13.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14.mp3"/><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microsoft.com/office/2007/relationships/media" Target="../media/media15.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media" Target="../media/media16.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8.mp3"/><Relationship Id="rId5" Type="http://schemas.microsoft.com/office/2007/relationships/media" Target="../media/media17.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media" Target="../media/media19.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media" Target="../media/media20.mp3"/><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microsoft.com/office/2007/relationships/media" Target="../media/media21.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7278095"/>
            <a:ext cx="9144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trepreneuriat ou entreprenariat : clarifications">
            <a:extLst>
              <a:ext uri="{FF2B5EF4-FFF2-40B4-BE49-F238E27FC236}">
                <a16:creationId xmlns:a16="http://schemas.microsoft.com/office/drawing/2014/main" xmlns="" id="{92B65408-1B58-77C2-E489-FC01EA2CBFC3}"/>
              </a:ext>
            </a:extLst>
          </p:cNvPr>
          <p:cNvPicPr>
            <a:picLocks noChangeAspect="1" noChangeArrowheads="1"/>
          </p:cNvPicPr>
          <p:nvPr/>
        </p:nvPicPr>
        <p:blipFill>
          <a:blip r:embed="rId3">
            <a:extLst>
              <a:ext uri="{BEBA8EAE-BF5A-486C-A8C5-ECC9F3942E4B}">
                <a14:imgProps xmlns:a14="http://schemas.microsoft.com/office/drawing/2010/main" xmlns="">
                  <a14:imgLayer r:embed="rId5">
                    <a14:imgEffect>
                      <a14:artisticBlur/>
                    </a14:imgEffect>
                  </a14:imgLayer>
                </a14:imgProps>
              </a:ext>
              <a:ext uri="{28A0092B-C50C-407E-A947-70E740481C1C}">
                <a14:useLocalDpi xmlns:a14="http://schemas.microsoft.com/office/drawing/2010/main" xmlns="" val="0"/>
              </a:ext>
            </a:extLst>
          </a:blip>
          <a:srcRect/>
          <a:stretch>
            <a:fillRect/>
          </a:stretch>
        </p:blipFill>
        <p:spPr bwMode="auto">
          <a:xfrm>
            <a:off x="0" y="6625"/>
            <a:ext cx="9144000" cy="696515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ZoneTexte 5">
            <a:extLst>
              <a:ext uri="{FF2B5EF4-FFF2-40B4-BE49-F238E27FC236}">
                <a16:creationId xmlns:a16="http://schemas.microsoft.com/office/drawing/2014/main" xmlns="" id="{6C2F7598-912A-2D90-BD0F-93050E2C9A40}"/>
              </a:ext>
            </a:extLst>
          </p:cNvPr>
          <p:cNvSpPr txBox="1"/>
          <p:nvPr/>
        </p:nvSpPr>
        <p:spPr>
          <a:xfrm>
            <a:off x="222380" y="1432172"/>
            <a:ext cx="8983493" cy="3993657"/>
          </a:xfrm>
          <a:prstGeom prst="rect">
            <a:avLst/>
          </a:prstGeom>
          <a:noFill/>
        </p:spPr>
        <p:txBody>
          <a:bodyPr wrap="square">
            <a:spAutoFit/>
          </a:bodyPr>
          <a:lstStyle/>
          <a:p>
            <a:pPr algn="ctr" rtl="1">
              <a:lnSpc>
                <a:spcPct val="115000"/>
              </a:lnSpc>
              <a:spcAft>
                <a:spcPts val="1000"/>
              </a:spcAft>
            </a:pPr>
            <a:r>
              <a:rPr lang="ar-DZ"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مقياس المقاولاتية</a:t>
            </a:r>
            <a:endParaRPr lang="fr-FR"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lnSpc>
                <a:spcPct val="115000"/>
              </a:lnSpc>
              <a:spcAft>
                <a:spcPts val="1000"/>
              </a:spcAft>
            </a:pPr>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السنة الثانية ماستر – فلسفة</a:t>
            </a:r>
            <a:endParaRPr lang="fr-FR"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عربية و غربية</a:t>
            </a:r>
            <a:endParaRPr lang="fr-FR" sz="5400" dirty="0">
              <a:ln>
                <a:solidFill>
                  <a:schemeClr val="tx1"/>
                </a:solidFill>
              </a:ln>
              <a:solidFill>
                <a:schemeClr val="bg1"/>
              </a:solidFill>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xmlns="" id="{D63325C6-F616-0A33-7B29-6D0A1B87BCA5}"/>
              </a:ext>
            </a:extLst>
          </p:cNvPr>
          <p:cNvSpPr txBox="1"/>
          <p:nvPr/>
        </p:nvSpPr>
        <p:spPr>
          <a:xfrm>
            <a:off x="0" y="-875961"/>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مقياس المقاولاتية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السنة الثانية ماستر – فلسفة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عربية و غربية</a:t>
            </a:r>
            <a:endParaRPr lang="fr-FR" sz="3600" dirty="0">
              <a:solidFill>
                <a:schemeClr val="bg1"/>
              </a:solidFill>
              <a:latin typeface="Aljazeera" panose="02000000000000000000" pitchFamily="2" charset="-78"/>
              <a:cs typeface="Aljazeera" panose="02000000000000000000" pitchFamily="2" charset="-78"/>
            </a:endParaRPr>
          </a:p>
        </p:txBody>
      </p:sp>
      <p:pic>
        <p:nvPicPr>
          <p:cNvPr id="3" name="ElevenLabs_2024-07-07T23_20_23_Sarah_pre_s50_sb75_se0_b_m2">
            <a:hlinkClick r:id="" action="ppaction://media"/>
            <a:extLst>
              <a:ext uri="{FF2B5EF4-FFF2-40B4-BE49-F238E27FC236}">
                <a16:creationId xmlns:a16="http://schemas.microsoft.com/office/drawing/2014/main" xmlns="" id="{D108C0C3-BB17-F965-6F0B-555EFB7A21A6}"/>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9519123" y="3245522"/>
            <a:ext cx="365522" cy="487363"/>
          </a:xfrm>
          <a:prstGeom prst="rect">
            <a:avLst/>
          </a:prstGeom>
        </p:spPr>
      </p:pic>
    </p:spTree>
    <p:extLst>
      <p:ext uri="{BB962C8B-B14F-4D97-AF65-F5344CB8AC3E}">
        <p14:creationId xmlns:p14="http://schemas.microsoft.com/office/powerpoint/2010/main" xmlns="" val="876755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0458" y="1055919"/>
            <a:ext cx="3492541"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المقاولاتية والمقاربات الفكرية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34DC66E8-B1EE-77F1-6F91-3CFD85B75442}"/>
              </a:ext>
            </a:extLst>
          </p:cNvPr>
          <p:cNvSpPr txBox="1"/>
          <p:nvPr/>
        </p:nvSpPr>
        <p:spPr>
          <a:xfrm>
            <a:off x="103741" y="2016430"/>
            <a:ext cx="5708648" cy="5509200"/>
          </a:xfrm>
          <a:prstGeom prst="rect">
            <a:avLst/>
          </a:prstGeom>
          <a:noFill/>
        </p:spPr>
        <p:txBody>
          <a:bodyPr wrap="square">
            <a:spAutoFit/>
          </a:bodyPr>
          <a:lstStyle/>
          <a:p>
            <a:pPr algn="just" rtl="1"/>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رواد هذه المدرسة فإن اتساع مجال المقاولاتية أدى إلى تجاوزها العلوم الاقتصادية، والتركيز بشكل كبير على المقاول وخصائصه، وهي مقاربة نفسية وديموغرافية حاولت فهم دور مجموع هذه العوامل التي تخلق عند المقاول الحاجة إلى الانجاز والتميز وكذا تأثير الوسط الاجتماعي والمسار المهني الذي يكسبه جملة من الصفات، التي تدفعه إلى اتخاذ قرار دخول عالم المقاولة. وبالتالي ركزت هذه المقاربة على خصائص المقاول. </a:t>
            </a:r>
          </a:p>
        </p:txBody>
      </p:sp>
      <p:sp>
        <p:nvSpPr>
          <p:cNvPr id="14" name="Rectangle 13">
            <a:extLst>
              <a:ext uri="{FF2B5EF4-FFF2-40B4-BE49-F238E27FC236}">
                <a16:creationId xmlns:a16="http://schemas.microsoft.com/office/drawing/2014/main" xmlns="" id="{9EE30286-A462-17DC-A60E-C656C3C32E90}"/>
              </a:ext>
            </a:extLst>
          </p:cNvPr>
          <p:cNvSpPr/>
          <p:nvPr/>
        </p:nvSpPr>
        <p:spPr>
          <a:xfrm flipH="1">
            <a:off x="6438899" y="2867292"/>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F4BC9AB2-402D-18E0-4470-070E9D377CF5}"/>
              </a:ext>
            </a:extLst>
          </p:cNvPr>
          <p:cNvSpPr/>
          <p:nvPr/>
        </p:nvSpPr>
        <p:spPr>
          <a:xfrm flipH="1">
            <a:off x="6493363" y="2059719"/>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4B8AC438-66EA-5FD7-E816-1D8D61040C05}"/>
              </a:ext>
            </a:extLst>
          </p:cNvPr>
          <p:cNvSpPr/>
          <p:nvPr/>
        </p:nvSpPr>
        <p:spPr>
          <a:xfrm flipH="1">
            <a:off x="6438898" y="3674865"/>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7FC4F5AD-4B84-9A83-E3FA-3993A0A733D4}"/>
              </a:ext>
            </a:extLst>
          </p:cNvPr>
          <p:cNvSpPr txBox="1"/>
          <p:nvPr/>
        </p:nvSpPr>
        <p:spPr>
          <a:xfrm>
            <a:off x="6493361" y="2138770"/>
            <a:ext cx="2620719"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الاقتصادية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71CED491-C1F0-9F15-4F93-18BD502D0AD3}"/>
              </a:ext>
            </a:extLst>
          </p:cNvPr>
          <p:cNvSpPr txBox="1"/>
          <p:nvPr/>
        </p:nvSpPr>
        <p:spPr>
          <a:xfrm>
            <a:off x="5812390" y="2871034"/>
            <a:ext cx="3331610"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السلوكية</a:t>
            </a:r>
            <a:endParaRPr lang="fr-FR" sz="2750" dirty="0">
              <a:solidFill>
                <a:srgbClr val="C0000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FAC73524-A3AA-B815-45C5-CD64296F66B4}"/>
              </a:ext>
            </a:extLst>
          </p:cNvPr>
          <p:cNvSpPr txBox="1"/>
          <p:nvPr/>
        </p:nvSpPr>
        <p:spPr>
          <a:xfrm>
            <a:off x="6493361" y="3750239"/>
            <a:ext cx="2650638"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المقاربة المرحلية لعلماء (الإدارة) </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08T00_19_49_Sarah_pre_s50_sb100_se0_b_m2">
            <a:hlinkClick r:id="" action="ppaction://media"/>
            <a:extLst>
              <a:ext uri="{FF2B5EF4-FFF2-40B4-BE49-F238E27FC236}">
                <a16:creationId xmlns:a16="http://schemas.microsoft.com/office/drawing/2014/main" xmlns="" id="{8773D974-1B16-4F32-905C-3BC2B2CCA04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05530" y="3462931"/>
            <a:ext cx="365522" cy="487363"/>
          </a:xfrm>
          <a:prstGeom prst="rect">
            <a:avLst/>
          </a:prstGeom>
        </p:spPr>
      </p:pic>
    </p:spTree>
    <p:extLst>
      <p:ext uri="{BB962C8B-B14F-4D97-AF65-F5344CB8AC3E}">
        <p14:creationId xmlns:p14="http://schemas.microsoft.com/office/powerpoint/2010/main" xmlns="" val="9840093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0458" y="1055919"/>
            <a:ext cx="3492541"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المقاولاتية والمقاربات الفكرية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34DC66E8-B1EE-77F1-6F91-3CFD85B75442}"/>
              </a:ext>
            </a:extLst>
          </p:cNvPr>
          <p:cNvSpPr txBox="1"/>
          <p:nvPr/>
        </p:nvSpPr>
        <p:spPr>
          <a:xfrm>
            <a:off x="103741" y="2016430"/>
            <a:ext cx="5708648" cy="4524315"/>
          </a:xfrm>
          <a:prstGeom prst="rect">
            <a:avLst/>
          </a:prstGeom>
          <a:noFill/>
        </p:spPr>
        <p:txBody>
          <a:bodyPr wrap="square">
            <a:spAutoFit/>
          </a:bodyPr>
          <a:lstStyle/>
          <a:p>
            <a:pPr algn="just" rtl="1"/>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ومن بين أهم رواد هذه المدرسة (1989</a:t>
            </a:r>
            <a:r>
              <a:rPr lang="fr-FR" sz="32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Garter</a:t>
            </a:r>
            <a:r>
              <a:rPr lang="fr-FR"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الذي يقر بعدم كفاية مدخل السمات لتوصيف المقاول، واقترح دراسة الأعمال التي يقوم بها المقاول وسلط الضوء على إنشاء المنظمة نتيجة تعدد المؤتمرات المتدخلة في العملية المعقدة، وبالتالي أصبح البحث يرتكز حول ما يقوم به المقاول وليس من هو المقاول.</a:t>
            </a:r>
          </a:p>
        </p:txBody>
      </p:sp>
      <p:sp>
        <p:nvSpPr>
          <p:cNvPr id="14" name="Rectangle 13">
            <a:extLst>
              <a:ext uri="{FF2B5EF4-FFF2-40B4-BE49-F238E27FC236}">
                <a16:creationId xmlns:a16="http://schemas.microsoft.com/office/drawing/2014/main" xmlns="" id="{9EE30286-A462-17DC-A60E-C656C3C32E90}"/>
              </a:ext>
            </a:extLst>
          </p:cNvPr>
          <p:cNvSpPr/>
          <p:nvPr/>
        </p:nvSpPr>
        <p:spPr>
          <a:xfrm flipH="1">
            <a:off x="6438899" y="2867292"/>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F4BC9AB2-402D-18E0-4470-070E9D377CF5}"/>
              </a:ext>
            </a:extLst>
          </p:cNvPr>
          <p:cNvSpPr/>
          <p:nvPr/>
        </p:nvSpPr>
        <p:spPr>
          <a:xfrm flipH="1">
            <a:off x="6493363" y="2059719"/>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4B8AC438-66EA-5FD7-E816-1D8D61040C05}"/>
              </a:ext>
            </a:extLst>
          </p:cNvPr>
          <p:cNvSpPr/>
          <p:nvPr/>
        </p:nvSpPr>
        <p:spPr>
          <a:xfrm flipH="1">
            <a:off x="6438898" y="3674865"/>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7FC4F5AD-4B84-9A83-E3FA-3993A0A733D4}"/>
              </a:ext>
            </a:extLst>
          </p:cNvPr>
          <p:cNvSpPr txBox="1"/>
          <p:nvPr/>
        </p:nvSpPr>
        <p:spPr>
          <a:xfrm>
            <a:off x="6493361" y="2138770"/>
            <a:ext cx="2620719"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الاقتصادية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71CED491-C1F0-9F15-4F93-18BD502D0AD3}"/>
              </a:ext>
            </a:extLst>
          </p:cNvPr>
          <p:cNvSpPr txBox="1"/>
          <p:nvPr/>
        </p:nvSpPr>
        <p:spPr>
          <a:xfrm>
            <a:off x="6493362" y="2938990"/>
            <a:ext cx="2650639"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السلوكية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FAC73524-A3AA-B815-45C5-CD64296F66B4}"/>
              </a:ext>
            </a:extLst>
          </p:cNvPr>
          <p:cNvSpPr txBox="1"/>
          <p:nvPr/>
        </p:nvSpPr>
        <p:spPr>
          <a:xfrm>
            <a:off x="5812390" y="3711573"/>
            <a:ext cx="3331610" cy="492443"/>
          </a:xfrm>
          <a:prstGeom prst="rect">
            <a:avLst/>
          </a:prstGeom>
          <a:noFill/>
        </p:spPr>
        <p:txBody>
          <a:bodyPr wrap="square">
            <a:spAutoFit/>
          </a:bodyPr>
          <a:lstStyle/>
          <a:p>
            <a:pPr rtl="1"/>
            <a:r>
              <a:rPr lang="ar-DZ" sz="260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المقاربة المرحلية لعلماء (الإدارة) </a:t>
            </a:r>
            <a:endParaRPr lang="fr-FR" sz="2600" dirty="0">
              <a:solidFill>
                <a:srgbClr val="C0000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xmlns="" id="{F1F016CD-494F-C261-24B6-925A3279346B}"/>
              </a:ext>
            </a:extLst>
          </p:cNvPr>
          <p:cNvSpPr txBox="1"/>
          <p:nvPr/>
        </p:nvSpPr>
        <p:spPr>
          <a:xfrm>
            <a:off x="671269" y="7470655"/>
            <a:ext cx="7801461" cy="2554545"/>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مجموعة من العوامل التي تقود الفرد إلى خوض مجال المقاولاتية، حيث قام كل من (</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L.Sokol</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A.Shapero</a:t>
            </a:r>
            <a:r>
              <a:rPr lang="fr-FR"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بتوضيحها في النموذج التالي: </a:t>
            </a:r>
          </a:p>
        </p:txBody>
      </p:sp>
      <p:pic>
        <p:nvPicPr>
          <p:cNvPr id="4" name="ElevenLabs_2024-07-08T00_44_29_Sarah_pre_s50_sb100_se0_b_m2">
            <a:hlinkClick r:id="" action="ppaction://media"/>
            <a:extLst>
              <a:ext uri="{FF2B5EF4-FFF2-40B4-BE49-F238E27FC236}">
                <a16:creationId xmlns:a16="http://schemas.microsoft.com/office/drawing/2014/main" xmlns="" id="{0E4B1552-768A-22C6-3A83-A8676183513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77231" y="3706533"/>
            <a:ext cx="365522" cy="487363"/>
          </a:xfrm>
          <a:prstGeom prst="rect">
            <a:avLst/>
          </a:prstGeom>
        </p:spPr>
      </p:pic>
    </p:spTree>
    <p:extLst>
      <p:ext uri="{BB962C8B-B14F-4D97-AF65-F5344CB8AC3E}">
        <p14:creationId xmlns:p14="http://schemas.microsoft.com/office/powerpoint/2010/main" xmlns="" val="42948921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04</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1199" y="1014917"/>
            <a:ext cx="349254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دوافع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34DC66E8-B1EE-77F1-6F91-3CFD85B75442}"/>
              </a:ext>
            </a:extLst>
          </p:cNvPr>
          <p:cNvSpPr txBox="1"/>
          <p:nvPr/>
        </p:nvSpPr>
        <p:spPr>
          <a:xfrm>
            <a:off x="671269" y="2687639"/>
            <a:ext cx="7801461" cy="2554545"/>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مجموعة من العوامل التي تقود الفرد إلى خوض مجال المقاولاتية، حيث قام كل من (</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L.Sokol</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A.Shapero</a:t>
            </a:r>
            <a:r>
              <a:rPr lang="fr-FR"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بتوضيحها في النموذج التالي: </a:t>
            </a:r>
          </a:p>
        </p:txBody>
      </p:sp>
      <p:sp>
        <p:nvSpPr>
          <p:cNvPr id="3" name="ZoneTexte 2">
            <a:extLst>
              <a:ext uri="{FF2B5EF4-FFF2-40B4-BE49-F238E27FC236}">
                <a16:creationId xmlns:a16="http://schemas.microsoft.com/office/drawing/2014/main" xmlns="" id="{1063BCFE-7847-4AEB-EBF3-9C22884D3E21}"/>
              </a:ext>
            </a:extLst>
          </p:cNvPr>
          <p:cNvSpPr txBox="1"/>
          <p:nvPr/>
        </p:nvSpPr>
        <p:spPr>
          <a:xfrm>
            <a:off x="1519082" y="7719646"/>
            <a:ext cx="6105834" cy="1200329"/>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تتميز المقاولاتية بمجموعة من الخصائص يمكن إيجازها فيما يلي: </a:t>
            </a:r>
          </a:p>
        </p:txBody>
      </p:sp>
      <p:pic>
        <p:nvPicPr>
          <p:cNvPr id="4" name="ElevenLabs_2024-07-08T00_45_29_Sarah_pre_s50_sb100_se0_b_m2">
            <a:hlinkClick r:id="" action="ppaction://media"/>
            <a:extLst>
              <a:ext uri="{FF2B5EF4-FFF2-40B4-BE49-F238E27FC236}">
                <a16:creationId xmlns:a16="http://schemas.microsoft.com/office/drawing/2014/main" xmlns="" id="{66483481-6405-020A-1F9C-B33CDC7C9C2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33490" y="3185319"/>
            <a:ext cx="365522" cy="487363"/>
          </a:xfrm>
          <a:prstGeom prst="rect">
            <a:avLst/>
          </a:prstGeom>
        </p:spPr>
      </p:pic>
    </p:spTree>
    <p:extLst>
      <p:ext uri="{BB962C8B-B14F-4D97-AF65-F5344CB8AC3E}">
        <p14:creationId xmlns:p14="http://schemas.microsoft.com/office/powerpoint/2010/main" xmlns="" val="7225384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13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endCondLst>
                    <p:cond evt="onStopAudio" delay="0">
                      <p:tgtEl>
                        <p:sldTgt/>
                      </p:tgtEl>
                    </p:cond>
                  </p:endCondLst>
                </p:cTn>
                <p:tgtEl>
                  <p:spTgt spid="4"/>
                </p:tgtEl>
              </p:cMediaNode>
            </p:video>
          </p:childTnLst>
        </p:cTn>
      </p:par>
    </p:tnLst>
    <p:bldLst>
      <p:bldP spid="7" grpId="0" animBg="1"/>
      <p:bldP spid="10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05</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1199" y="1014917"/>
            <a:ext cx="349254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خصائص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B1776C8E-D04E-D3C4-E62B-6A66C301DCE1}"/>
              </a:ext>
            </a:extLst>
          </p:cNvPr>
          <p:cNvSpPr txBox="1"/>
          <p:nvPr/>
        </p:nvSpPr>
        <p:spPr>
          <a:xfrm>
            <a:off x="671269" y="-3197345"/>
            <a:ext cx="7801461" cy="2554545"/>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مجموعة من العوامل التي تقود الفرد إلى خوض مجال المقاولاتية، حيث قام كل من (</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L.Sokol</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a:t>
            </a:r>
            <a:r>
              <a:rPr lang="fr-FR" sz="4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A.Shapero</a:t>
            </a:r>
            <a:r>
              <a:rPr lang="fr-FR"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بتوضيحها في النموذج التالي: </a:t>
            </a:r>
          </a:p>
        </p:txBody>
      </p:sp>
      <p:sp>
        <p:nvSpPr>
          <p:cNvPr id="4" name="ZoneTexte 3">
            <a:extLst>
              <a:ext uri="{FF2B5EF4-FFF2-40B4-BE49-F238E27FC236}">
                <a16:creationId xmlns:a16="http://schemas.microsoft.com/office/drawing/2014/main" xmlns="" id="{31AED84F-2C60-FA34-1501-7BDB1BED2623}"/>
              </a:ext>
            </a:extLst>
          </p:cNvPr>
          <p:cNvSpPr txBox="1"/>
          <p:nvPr/>
        </p:nvSpPr>
        <p:spPr>
          <a:xfrm>
            <a:off x="1519082" y="3429001"/>
            <a:ext cx="6105834" cy="1200329"/>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تتميز المقاولاتية بمجموعة من الخصائص يمكن إيجازها فيما يلي: </a:t>
            </a:r>
          </a:p>
        </p:txBody>
      </p:sp>
      <p:pic>
        <p:nvPicPr>
          <p:cNvPr id="5" name="ElevenLabs_2024-07-08T00_46_34_Sarah_pre_s50_sb100_se0_b_m2">
            <a:hlinkClick r:id="" action="ppaction://media"/>
            <a:extLst>
              <a:ext uri="{FF2B5EF4-FFF2-40B4-BE49-F238E27FC236}">
                <a16:creationId xmlns:a16="http://schemas.microsoft.com/office/drawing/2014/main" xmlns="" id="{0E80727D-9314-3271-CAFD-6E58793406F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663705" y="2652091"/>
            <a:ext cx="365522" cy="487363"/>
          </a:xfrm>
          <a:prstGeom prst="rect">
            <a:avLst/>
          </a:prstGeom>
        </p:spPr>
      </p:pic>
    </p:spTree>
    <p:extLst>
      <p:ext uri="{BB962C8B-B14F-4D97-AF65-F5344CB8AC3E}">
        <p14:creationId xmlns:p14="http://schemas.microsoft.com/office/powerpoint/2010/main" xmlns="" val="10359193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7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endCondLst>
                    <p:cond evt="onStopAudio" delay="0">
                      <p:tgtEl>
                        <p:sldTgt/>
                      </p:tgtEl>
                    </p:cond>
                  </p:endCondLst>
                </p:cTn>
                <p:tgtEl>
                  <p:spTgt spid="5"/>
                </p:tgtEl>
              </p:cMediaNode>
            </p:video>
          </p:childTnLst>
        </p:cTn>
      </p:par>
    </p:tnLst>
    <p:bldLst>
      <p:bldP spid="7" grpId="0" animBg="1"/>
      <p:bldP spid="10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05</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1199" y="1014917"/>
            <a:ext cx="349254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خصائص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31AED84F-2C60-FA34-1501-7BDB1BED2623}"/>
              </a:ext>
            </a:extLst>
          </p:cNvPr>
          <p:cNvSpPr txBox="1"/>
          <p:nvPr/>
        </p:nvSpPr>
        <p:spPr>
          <a:xfrm>
            <a:off x="1187266" y="1091860"/>
            <a:ext cx="4871804" cy="769441"/>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تتميز المقاولاتية بمجموعة من الخصائص يمكن إيجازها فيما يلي: </a:t>
            </a:r>
          </a:p>
        </p:txBody>
      </p:sp>
      <p:sp>
        <p:nvSpPr>
          <p:cNvPr id="17" name="ROUND RECT 02">
            <a:extLst>
              <a:ext uri="{FF2B5EF4-FFF2-40B4-BE49-F238E27FC236}">
                <a16:creationId xmlns:a16="http://schemas.microsoft.com/office/drawing/2014/main" xmlns="" id="{DD90A3E6-3B87-D64D-50C4-BECA0AA37C60}"/>
              </a:ext>
            </a:extLst>
          </p:cNvPr>
          <p:cNvSpPr/>
          <p:nvPr/>
        </p:nvSpPr>
        <p:spPr>
          <a:xfrm>
            <a:off x="5111199" y="2198823"/>
            <a:ext cx="336153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latin typeface="Aljazeera" panose="02000000000000000000" pitchFamily="2" charset="-78"/>
                <a:cs typeface="Aljazeera" panose="02000000000000000000" pitchFamily="2" charset="-78"/>
              </a:rPr>
              <a:t>هي عملية إنشاء مؤسسة غير نمطية تتميز بالإبداع سواء من خلال تقديم نموذج جديد أو طريقة جديدة في عرض منتج أو خدمة ما طريقة جديدة في التسويق والتوزيع. </a:t>
            </a:r>
            <a:endParaRPr lang="en-US" sz="2400" b="0" i="0" dirty="0">
              <a:solidFill>
                <a:schemeClr val="accent2"/>
              </a:solidFill>
              <a:latin typeface="Aljazeera" panose="02000000000000000000" pitchFamily="2" charset="-78"/>
              <a:cs typeface="Aljazeera" panose="02000000000000000000" pitchFamily="2" charset="-78"/>
            </a:endParaRPr>
          </a:p>
        </p:txBody>
      </p:sp>
      <p:sp>
        <p:nvSpPr>
          <p:cNvPr id="18" name="Freeform 2">
            <a:extLst>
              <a:ext uri="{FF2B5EF4-FFF2-40B4-BE49-F238E27FC236}">
                <a16:creationId xmlns:a16="http://schemas.microsoft.com/office/drawing/2014/main" xmlns="" id="{EA36440E-4D86-C36B-32E5-7355B1D17A31}"/>
              </a:ext>
            </a:extLst>
          </p:cNvPr>
          <p:cNvSpPr>
            <a:spLocks noChangeArrowheads="1"/>
          </p:cNvSpPr>
          <p:nvPr/>
        </p:nvSpPr>
        <p:spPr bwMode="auto">
          <a:xfrm>
            <a:off x="8175110" y="1796864"/>
            <a:ext cx="567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ar-DZ" sz="3600" b="1" dirty="0">
                <a:effectLst>
                  <a:outerShdw blurRad="38100" dist="38100" dir="2700000" algn="tl">
                    <a:srgbClr val="000000">
                      <a:alpha val="43137"/>
                    </a:srgbClr>
                  </a:outerShdw>
                </a:effectLst>
                <a:cs typeface="+mj-cs"/>
              </a:rPr>
              <a:t>01</a:t>
            </a:r>
            <a:endParaRPr lang="en-US" sz="6532" b="1" dirty="0">
              <a:effectLst>
                <a:outerShdw blurRad="38100" dist="38100" dir="2700000" algn="tl">
                  <a:srgbClr val="000000">
                    <a:alpha val="43137"/>
                  </a:srgbClr>
                </a:outerShdw>
              </a:effectLst>
              <a:cs typeface="+mj-cs"/>
            </a:endParaRPr>
          </a:p>
        </p:txBody>
      </p:sp>
      <p:sp>
        <p:nvSpPr>
          <p:cNvPr id="19" name="ROUND RECT 02">
            <a:extLst>
              <a:ext uri="{FF2B5EF4-FFF2-40B4-BE49-F238E27FC236}">
                <a16:creationId xmlns:a16="http://schemas.microsoft.com/office/drawing/2014/main" xmlns="" id="{7C2C12A0-8E33-C0AE-8A7E-82D2F9D240EB}"/>
              </a:ext>
            </a:extLst>
          </p:cNvPr>
          <p:cNvSpPr/>
          <p:nvPr/>
        </p:nvSpPr>
        <p:spPr>
          <a:xfrm>
            <a:off x="5111199" y="4714634"/>
            <a:ext cx="336153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800" dirty="0">
                <a:latin typeface="Aljazeera" panose="02000000000000000000" pitchFamily="2" charset="-78"/>
                <a:cs typeface="Aljazeera" panose="02000000000000000000" pitchFamily="2" charset="-78"/>
              </a:rPr>
              <a:t>ارتفاع نسبة المخاطرة لأنها تقدم الجديد وما يرافقها من عوائد مرتفعة في حالة نفاذ المنتج أو الخدمة الجديدة إلى السوق. </a:t>
            </a:r>
            <a:endParaRPr lang="en-US" sz="2800" b="0" i="0" dirty="0">
              <a:solidFill>
                <a:schemeClr val="accent2"/>
              </a:solidFill>
              <a:latin typeface="Aljazeera" panose="02000000000000000000" pitchFamily="2" charset="-78"/>
              <a:cs typeface="Aljazeera" panose="02000000000000000000" pitchFamily="2" charset="-78"/>
            </a:endParaRPr>
          </a:p>
        </p:txBody>
      </p:sp>
      <p:sp>
        <p:nvSpPr>
          <p:cNvPr id="20" name="Freeform 2">
            <a:extLst>
              <a:ext uri="{FF2B5EF4-FFF2-40B4-BE49-F238E27FC236}">
                <a16:creationId xmlns:a16="http://schemas.microsoft.com/office/drawing/2014/main" xmlns="" id="{6D2373AD-3111-F06B-69D5-2B1E714D5FE4}"/>
              </a:ext>
            </a:extLst>
          </p:cNvPr>
          <p:cNvSpPr>
            <a:spLocks noChangeArrowheads="1"/>
          </p:cNvSpPr>
          <p:nvPr/>
        </p:nvSpPr>
        <p:spPr bwMode="auto">
          <a:xfrm>
            <a:off x="8175110" y="4312675"/>
            <a:ext cx="567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fr-FR" sz="3600" b="1" dirty="0">
                <a:effectLst>
                  <a:outerShdw blurRad="38100" dist="38100" dir="2700000" algn="tl">
                    <a:srgbClr val="000000">
                      <a:alpha val="43137"/>
                    </a:srgbClr>
                  </a:outerShdw>
                </a:effectLst>
                <a:cs typeface="+mj-cs"/>
              </a:rPr>
              <a:t>02</a:t>
            </a:r>
            <a:endParaRPr lang="en-US" sz="6532" b="1" dirty="0">
              <a:effectLst>
                <a:outerShdw blurRad="38100" dist="38100" dir="2700000" algn="tl">
                  <a:srgbClr val="000000">
                    <a:alpha val="43137"/>
                  </a:srgbClr>
                </a:outerShdw>
              </a:effectLst>
              <a:cs typeface="+mj-cs"/>
            </a:endParaRPr>
          </a:p>
        </p:txBody>
      </p:sp>
      <p:sp>
        <p:nvSpPr>
          <p:cNvPr id="29" name="ROUND RECT 02">
            <a:extLst>
              <a:ext uri="{FF2B5EF4-FFF2-40B4-BE49-F238E27FC236}">
                <a16:creationId xmlns:a16="http://schemas.microsoft.com/office/drawing/2014/main" xmlns="" id="{E26406A7-AEF1-80F2-4D9E-42B42E937859}"/>
              </a:ext>
            </a:extLst>
          </p:cNvPr>
          <p:cNvSpPr/>
          <p:nvPr/>
        </p:nvSpPr>
        <p:spPr>
          <a:xfrm>
            <a:off x="401892" y="2198823"/>
            <a:ext cx="336153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latin typeface="Aljazeera" panose="02000000000000000000" pitchFamily="2" charset="-78"/>
                <a:cs typeface="Aljazeera" panose="02000000000000000000" pitchFamily="2" charset="-78"/>
              </a:rPr>
              <a:t>     تحقيق أرباح احتكارية ناتجة عن حقوق الابتكار التي تظهر في المنتج أو الخدمة المعروضة في السوق مقارنة بالمؤسسات النمطية التي تقدم منتجات وخدمات عادية. </a:t>
            </a:r>
            <a:endParaRPr lang="en-US" sz="2400" b="0" i="0" dirty="0">
              <a:solidFill>
                <a:schemeClr val="accent2"/>
              </a:solidFill>
              <a:latin typeface="Aljazeera" panose="02000000000000000000" pitchFamily="2" charset="-78"/>
              <a:cs typeface="Aljazeera" panose="02000000000000000000" pitchFamily="2" charset="-78"/>
            </a:endParaRPr>
          </a:p>
        </p:txBody>
      </p:sp>
      <p:sp>
        <p:nvSpPr>
          <p:cNvPr id="30" name="Freeform 2">
            <a:extLst>
              <a:ext uri="{FF2B5EF4-FFF2-40B4-BE49-F238E27FC236}">
                <a16:creationId xmlns:a16="http://schemas.microsoft.com/office/drawing/2014/main" xmlns="" id="{F9940A96-5A84-ABFD-20D0-948C261B45F9}"/>
              </a:ext>
            </a:extLst>
          </p:cNvPr>
          <p:cNvSpPr>
            <a:spLocks noChangeArrowheads="1"/>
          </p:cNvSpPr>
          <p:nvPr/>
        </p:nvSpPr>
        <p:spPr bwMode="auto">
          <a:xfrm>
            <a:off x="3465802" y="1796864"/>
            <a:ext cx="567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ar-DZ" sz="3600" b="1" dirty="0">
                <a:effectLst>
                  <a:outerShdw blurRad="38100" dist="38100" dir="2700000" algn="tl">
                    <a:srgbClr val="000000">
                      <a:alpha val="43137"/>
                    </a:srgbClr>
                  </a:outerShdw>
                </a:effectLst>
                <a:cs typeface="+mj-cs"/>
              </a:rPr>
              <a:t>03</a:t>
            </a:r>
            <a:endParaRPr lang="en-US" sz="6532" b="1" dirty="0">
              <a:effectLst>
                <a:outerShdw blurRad="38100" dist="38100" dir="2700000" algn="tl">
                  <a:srgbClr val="000000">
                    <a:alpha val="43137"/>
                  </a:srgbClr>
                </a:outerShdw>
              </a:effectLst>
              <a:cs typeface="+mj-cs"/>
            </a:endParaRPr>
          </a:p>
        </p:txBody>
      </p:sp>
      <p:sp>
        <p:nvSpPr>
          <p:cNvPr id="31" name="ROUND RECT 02">
            <a:extLst>
              <a:ext uri="{FF2B5EF4-FFF2-40B4-BE49-F238E27FC236}">
                <a16:creationId xmlns:a16="http://schemas.microsoft.com/office/drawing/2014/main" xmlns="" id="{2C340B49-59DD-E6CF-9BAC-75E20A998477}"/>
              </a:ext>
            </a:extLst>
          </p:cNvPr>
          <p:cNvSpPr/>
          <p:nvPr/>
        </p:nvSpPr>
        <p:spPr>
          <a:xfrm>
            <a:off x="401892" y="4714634"/>
            <a:ext cx="3361531" cy="1862048"/>
          </a:xfrm>
          <a:prstGeom prst="roundRect">
            <a:avLst/>
          </a:prstGeom>
          <a:solidFill>
            <a:srgbClr val="002060">
              <a:alpha val="61961"/>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latin typeface="Aljazeera" panose="02000000000000000000" pitchFamily="2" charset="-78"/>
                <a:cs typeface="Aljazeera" panose="02000000000000000000" pitchFamily="2" charset="-78"/>
              </a:rPr>
              <a:t>  مهد المبادرة الفردية التي تمنح المقاول القدرة على تحقيق أفكاره ورؤيته وتسيير مؤسسته بشكل مباشر ومستقل عن تدخل الشركاء كما يحدث في الغالب في المؤسسات النمطية الأخرى. </a:t>
            </a:r>
            <a:endParaRPr lang="en-US" sz="2400" b="0" i="0" dirty="0">
              <a:solidFill>
                <a:schemeClr val="accent2"/>
              </a:solidFill>
              <a:latin typeface="Aljazeera" panose="02000000000000000000" pitchFamily="2" charset="-78"/>
              <a:cs typeface="Aljazeera" panose="02000000000000000000" pitchFamily="2" charset="-78"/>
            </a:endParaRPr>
          </a:p>
        </p:txBody>
      </p:sp>
      <p:sp>
        <p:nvSpPr>
          <p:cNvPr id="1024" name="Freeform 2">
            <a:extLst>
              <a:ext uri="{FF2B5EF4-FFF2-40B4-BE49-F238E27FC236}">
                <a16:creationId xmlns:a16="http://schemas.microsoft.com/office/drawing/2014/main" xmlns="" id="{2777F218-BDAA-B883-63F4-083D013C3B53}"/>
              </a:ext>
            </a:extLst>
          </p:cNvPr>
          <p:cNvSpPr>
            <a:spLocks noChangeArrowheads="1"/>
          </p:cNvSpPr>
          <p:nvPr/>
        </p:nvSpPr>
        <p:spPr bwMode="auto">
          <a:xfrm>
            <a:off x="3465802" y="4312675"/>
            <a:ext cx="567000" cy="792000"/>
          </a:xfrm>
          <a:custGeom>
            <a:avLst/>
            <a:gdLst>
              <a:gd name="T0" fmla="*/ 1372 w 2745"/>
              <a:gd name="T1" fmla="*/ 0 h 2746"/>
              <a:gd name="T2" fmla="*/ 1372 w 2745"/>
              <a:gd name="T3" fmla="*/ 0 h 2746"/>
              <a:gd name="T4" fmla="*/ 0 w 2745"/>
              <a:gd name="T5" fmla="*/ 1372 h 2746"/>
              <a:gd name="T6" fmla="*/ 0 w 2745"/>
              <a:gd name="T7" fmla="*/ 1372 h 2746"/>
              <a:gd name="T8" fmla="*/ 1372 w 2745"/>
              <a:gd name="T9" fmla="*/ 2745 h 2746"/>
              <a:gd name="T10" fmla="*/ 1372 w 2745"/>
              <a:gd name="T11" fmla="*/ 2745 h 2746"/>
              <a:gd name="T12" fmla="*/ 2744 w 2745"/>
              <a:gd name="T13" fmla="*/ 1372 h 2746"/>
              <a:gd name="T14" fmla="*/ 2744 w 2745"/>
              <a:gd name="T15" fmla="*/ 1372 h 2746"/>
              <a:gd name="T16" fmla="*/ 1372 w 2745"/>
              <a:gd name="T17"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5" h="2746">
                <a:moveTo>
                  <a:pt x="1372" y="0"/>
                </a:moveTo>
                <a:lnTo>
                  <a:pt x="1372" y="0"/>
                </a:lnTo>
                <a:cubicBezTo>
                  <a:pt x="614" y="0"/>
                  <a:pt x="0" y="614"/>
                  <a:pt x="0" y="1372"/>
                </a:cubicBezTo>
                <a:lnTo>
                  <a:pt x="0" y="1372"/>
                </a:lnTo>
                <a:cubicBezTo>
                  <a:pt x="0" y="2130"/>
                  <a:pt x="614" y="2745"/>
                  <a:pt x="1372" y="2745"/>
                </a:cubicBezTo>
                <a:lnTo>
                  <a:pt x="1372" y="2745"/>
                </a:lnTo>
                <a:cubicBezTo>
                  <a:pt x="2130" y="2745"/>
                  <a:pt x="2744" y="2130"/>
                  <a:pt x="2744" y="1372"/>
                </a:cubicBezTo>
                <a:lnTo>
                  <a:pt x="2744" y="1372"/>
                </a:lnTo>
                <a:cubicBezTo>
                  <a:pt x="2744" y="614"/>
                  <a:pt x="2130" y="0"/>
                  <a:pt x="1372" y="0"/>
                </a:cubicBezTo>
              </a:path>
            </a:pathLst>
          </a:custGeom>
          <a:solidFill>
            <a:srgbClr val="00B0F0"/>
          </a:solidFill>
          <a:ln>
            <a:noFill/>
          </a:ln>
          <a:effectLst>
            <a:outerShdw blurRad="63500" sx="102000" sy="102000" algn="ctr" rotWithShape="0">
              <a:prstClr val="black">
                <a:alpha val="40000"/>
              </a:prstClr>
            </a:outerShdw>
          </a:effectLst>
        </p:spPr>
        <p:txBody>
          <a:bodyPr wrap="none" anchor="ctr"/>
          <a:lstStyle/>
          <a:p>
            <a:pPr algn="ctr"/>
            <a:r>
              <a:rPr lang="ar-DZ" sz="3600" b="1" dirty="0">
                <a:effectLst>
                  <a:outerShdw blurRad="38100" dist="38100" dir="2700000" algn="tl">
                    <a:srgbClr val="000000">
                      <a:alpha val="43137"/>
                    </a:srgbClr>
                  </a:outerShdw>
                </a:effectLst>
                <a:cs typeface="+mj-cs"/>
              </a:rPr>
              <a:t>04</a:t>
            </a:r>
            <a:endParaRPr lang="en-US" sz="6532" b="1" dirty="0">
              <a:effectLst>
                <a:outerShdw blurRad="38100" dist="38100" dir="2700000" algn="tl">
                  <a:srgbClr val="000000">
                    <a:alpha val="43137"/>
                  </a:srgbClr>
                </a:outerShdw>
              </a:effectLst>
              <a:cs typeface="+mj-cs"/>
            </a:endParaRPr>
          </a:p>
        </p:txBody>
      </p:sp>
      <p:sp>
        <p:nvSpPr>
          <p:cNvPr id="1025" name="ZoneTexte 1024">
            <a:extLst>
              <a:ext uri="{FF2B5EF4-FFF2-40B4-BE49-F238E27FC236}">
                <a16:creationId xmlns:a16="http://schemas.microsoft.com/office/drawing/2014/main" xmlns="" id="{9D146400-014A-AD7F-7F3B-254BCDAB8A1F}"/>
              </a:ext>
            </a:extLst>
          </p:cNvPr>
          <p:cNvSpPr txBox="1"/>
          <p:nvPr/>
        </p:nvSpPr>
        <p:spPr>
          <a:xfrm>
            <a:off x="1393905" y="7349634"/>
            <a:ext cx="6356188" cy="1754326"/>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36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pic>
        <p:nvPicPr>
          <p:cNvPr id="3" name="ElevenLabs_2024-07-08T00_47_49_Sarah_pre_s50_sb100_se0_b_m2">
            <a:hlinkClick r:id="" action="ppaction://media"/>
            <a:extLst>
              <a:ext uri="{FF2B5EF4-FFF2-40B4-BE49-F238E27FC236}">
                <a16:creationId xmlns:a16="http://schemas.microsoft.com/office/drawing/2014/main" xmlns="" id="{13B6FB1B-1FA0-5625-E05A-6DBBAC826C0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67877" y="1579436"/>
            <a:ext cx="365522" cy="487363"/>
          </a:xfrm>
          <a:prstGeom prst="rect">
            <a:avLst/>
          </a:prstGeom>
        </p:spPr>
      </p:pic>
      <p:pic>
        <p:nvPicPr>
          <p:cNvPr id="5" name="ElevenLabs_2024-07-08T00_48_24_Sarah_pre_s50_sb100_se0_b_m2">
            <a:hlinkClick r:id="" action="ppaction://media"/>
            <a:extLst>
              <a:ext uri="{FF2B5EF4-FFF2-40B4-BE49-F238E27FC236}">
                <a16:creationId xmlns:a16="http://schemas.microsoft.com/office/drawing/2014/main" xmlns="" id="{0CACCCC7-823C-8E54-8F18-6DAA1058FD5A}"/>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676506" y="4549965"/>
            <a:ext cx="365522" cy="487363"/>
          </a:xfrm>
          <a:prstGeom prst="rect">
            <a:avLst/>
          </a:prstGeom>
        </p:spPr>
      </p:pic>
      <p:pic>
        <p:nvPicPr>
          <p:cNvPr id="8" name="ElevenLabs_2024-07-08T00_48_59_Sarah_pre_s50_sb100_se0_b_m2">
            <a:hlinkClick r:id="" action="ppaction://media"/>
            <a:extLst>
              <a:ext uri="{FF2B5EF4-FFF2-40B4-BE49-F238E27FC236}">
                <a16:creationId xmlns:a16="http://schemas.microsoft.com/office/drawing/2014/main" xmlns="" id="{E767B3DA-EDAF-A54E-A726-46ABA50AF48F}"/>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767877" y="3573509"/>
            <a:ext cx="365522" cy="487363"/>
          </a:xfrm>
          <a:prstGeom prst="rect">
            <a:avLst/>
          </a:prstGeom>
        </p:spPr>
      </p:pic>
      <p:pic>
        <p:nvPicPr>
          <p:cNvPr id="9" name="ElevenLabs_2024-07-08T00_49_27_Sarah_pre_s50_sb100_se0_b_m2">
            <a:hlinkClick r:id="" action="ppaction://media"/>
            <a:extLst>
              <a:ext uri="{FF2B5EF4-FFF2-40B4-BE49-F238E27FC236}">
                <a16:creationId xmlns:a16="http://schemas.microsoft.com/office/drawing/2014/main" xmlns="" id="{500DD281-2855-D9FE-698E-6D8E7D82B6AF}"/>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685590" y="2746355"/>
            <a:ext cx="365522" cy="487363"/>
          </a:xfrm>
          <a:prstGeom prst="rect">
            <a:avLst/>
          </a:prstGeom>
        </p:spPr>
      </p:pic>
    </p:spTree>
    <p:extLst>
      <p:ext uri="{BB962C8B-B14F-4D97-AF65-F5344CB8AC3E}">
        <p14:creationId xmlns:p14="http://schemas.microsoft.com/office/powerpoint/2010/main" xmlns="" val="2520253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16613"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10527"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15882" fill="hold"/>
                                        <p:tgtEl>
                                          <p:spTgt spid="8"/>
                                        </p:tgtEl>
                                      </p:cBhvr>
                                    </p:cmd>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24"/>
                                        </p:tgtEl>
                                        <p:attrNameLst>
                                          <p:attrName>style.visibility</p:attrName>
                                        </p:attrNameLst>
                                      </p:cBhvr>
                                      <p:to>
                                        <p:strVal val="visible"/>
                                      </p:to>
                                    </p:set>
                                    <p:anim calcmode="lin" valueType="num">
                                      <p:cBhvr>
                                        <p:cTn id="52" dur="500" fill="hold"/>
                                        <p:tgtEl>
                                          <p:spTgt spid="1024"/>
                                        </p:tgtEl>
                                        <p:attrNameLst>
                                          <p:attrName>ppt_w</p:attrName>
                                        </p:attrNameLst>
                                      </p:cBhvr>
                                      <p:tavLst>
                                        <p:tav tm="0">
                                          <p:val>
                                            <p:fltVal val="0"/>
                                          </p:val>
                                        </p:tav>
                                        <p:tav tm="100000">
                                          <p:val>
                                            <p:strVal val="#ppt_w"/>
                                          </p:val>
                                        </p:tav>
                                      </p:tavLst>
                                    </p:anim>
                                    <p:anim calcmode="lin" valueType="num">
                                      <p:cBhvr>
                                        <p:cTn id="53" dur="500" fill="hold"/>
                                        <p:tgtEl>
                                          <p:spTgt spid="1024"/>
                                        </p:tgtEl>
                                        <p:attrNameLst>
                                          <p:attrName>ppt_h</p:attrName>
                                        </p:attrNameLst>
                                      </p:cBhvr>
                                      <p:tavLst>
                                        <p:tav tm="0">
                                          <p:val>
                                            <p:fltVal val="0"/>
                                          </p:val>
                                        </p:tav>
                                        <p:tav tm="100000">
                                          <p:val>
                                            <p:strVal val="#ppt_h"/>
                                          </p:val>
                                        </p:tav>
                                      </p:tavLst>
                                    </p:anim>
                                    <p:animEffect transition="in" filter="fade">
                                      <p:cBhvr>
                                        <p:cTn id="54" dur="500"/>
                                        <p:tgtEl>
                                          <p:spTgt spid="1024"/>
                                        </p:tgtEl>
                                      </p:cBhvr>
                                    </p:animEffect>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1000"/>
                                        <p:tgtEl>
                                          <p:spTgt spid="31"/>
                                        </p:tgtEl>
                                      </p:cBhvr>
                                    </p:animEffect>
                                    <p:anim calcmode="lin" valueType="num">
                                      <p:cBhvr>
                                        <p:cTn id="59" dur="1000" fill="hold"/>
                                        <p:tgtEl>
                                          <p:spTgt spid="31"/>
                                        </p:tgtEl>
                                        <p:attrNameLst>
                                          <p:attrName>ppt_x</p:attrName>
                                        </p:attrNameLst>
                                      </p:cBhvr>
                                      <p:tavLst>
                                        <p:tav tm="0">
                                          <p:val>
                                            <p:strVal val="#ppt_x"/>
                                          </p:val>
                                        </p:tav>
                                        <p:tav tm="100000">
                                          <p:val>
                                            <p:strVal val="#ppt_x"/>
                                          </p:val>
                                        </p:tav>
                                      </p:tavLst>
                                    </p:anim>
                                    <p:anim calcmode="lin" valueType="num">
                                      <p:cBhvr>
                                        <p:cTn id="60" dur="1000" fill="hold"/>
                                        <p:tgtEl>
                                          <p:spTgt spid="31"/>
                                        </p:tgtEl>
                                        <p:attrNameLst>
                                          <p:attrName>ppt_y</p:attrName>
                                        </p:attrNameLst>
                                      </p:cBhvr>
                                      <p:tavLst>
                                        <p:tav tm="0">
                                          <p:val>
                                            <p:strVal val="#ppt_y-.1"/>
                                          </p:val>
                                        </p:tav>
                                        <p:tav tm="100000">
                                          <p:val>
                                            <p:strVal val="#ppt_y"/>
                                          </p:val>
                                        </p:tav>
                                      </p:tavLst>
                                    </p:anim>
                                  </p:childTnLst>
                                </p:cTn>
                              </p:par>
                              <p:par>
                                <p:cTn id="61" presetID="1" presetClass="mediacall" presetSubtype="0" fill="hold" nodeType="withEffect">
                                  <p:stCondLst>
                                    <p:cond delay="0"/>
                                  </p:stCondLst>
                                  <p:childTnLst>
                                    <p:cmd type="call" cmd="playFrom(0.0)">
                                      <p:cBhvr>
                                        <p:cTn id="62" dur="159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endCondLst>
                    <p:cond evt="onStopAudio" delay="0">
                      <p:tgtEl>
                        <p:sldTgt/>
                      </p:tgtEl>
                    </p:cond>
                  </p:endCondLst>
                </p:cTn>
                <p:tgtEl>
                  <p:spTgt spid="3"/>
                </p:tgtEl>
              </p:cMediaNode>
            </p:video>
            <p:video>
              <p:cMediaNode vol="80000">
                <p:cTn id="64" fill="hold" display="0">
                  <p:stCondLst>
                    <p:cond delay="indefinite"/>
                  </p:stCondLst>
                  <p:endCondLst>
                    <p:cond evt="onStopAudio" delay="0">
                      <p:tgtEl>
                        <p:sldTgt/>
                      </p:tgtEl>
                    </p:cond>
                  </p:endCondLst>
                </p:cTn>
                <p:tgtEl>
                  <p:spTgt spid="5"/>
                </p:tgtEl>
              </p:cMediaNode>
            </p:video>
            <p:video>
              <p:cMediaNode vol="80000">
                <p:cTn id="65" fill="hold" display="0">
                  <p:stCondLst>
                    <p:cond delay="indefinite"/>
                  </p:stCondLst>
                  <p:endCondLst>
                    <p:cond evt="onStopAudio" delay="0">
                      <p:tgtEl>
                        <p:sldTgt/>
                      </p:tgtEl>
                    </p:cond>
                  </p:endCondLst>
                </p:cTn>
                <p:tgtEl>
                  <p:spTgt spid="8"/>
                </p:tgtEl>
              </p:cMediaNode>
            </p:video>
            <p:video>
              <p:cMediaNode vol="80000">
                <p:cTn id="66" fill="hold" display="0">
                  <p:stCondLst>
                    <p:cond delay="indefinite"/>
                  </p:stCondLst>
                  <p:endCondLst>
                    <p:cond evt="onStopAudio" delay="0">
                      <p:tgtEl>
                        <p:sldTgt/>
                      </p:tgtEl>
                    </p:cond>
                  </p:endCondLst>
                </p:cTn>
                <p:tgtEl>
                  <p:spTgt spid="9"/>
                </p:tgtEl>
              </p:cMediaNode>
            </p:video>
          </p:childTnLst>
        </p:cTn>
      </p:par>
    </p:tnLst>
    <p:bldLst>
      <p:bldP spid="17" grpId="0" animBg="1"/>
      <p:bldP spid="18" grpId="0" animBg="1"/>
      <p:bldP spid="19" grpId="0" animBg="1"/>
      <p:bldP spid="20" grpId="0" animBg="1"/>
      <p:bldP spid="29" grpId="0" animBg="1"/>
      <p:bldP spid="30" grpId="0" animBg="1"/>
      <p:bldP spid="31" grpId="0" animBg="1"/>
      <p:bldP spid="10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1199" y="1014917"/>
            <a:ext cx="349254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31AED84F-2C60-FA34-1501-7BDB1BED2623}"/>
              </a:ext>
            </a:extLst>
          </p:cNvPr>
          <p:cNvSpPr txBox="1"/>
          <p:nvPr/>
        </p:nvSpPr>
        <p:spPr>
          <a:xfrm>
            <a:off x="1393905" y="3429001"/>
            <a:ext cx="6356188" cy="1754326"/>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36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pic>
        <p:nvPicPr>
          <p:cNvPr id="3" name="ElevenLabs_2024-07-08T00_50_04_Sarah_pre_s50_sb100_se0_b_m2">
            <a:hlinkClick r:id="" action="ppaction://media"/>
            <a:extLst>
              <a:ext uri="{FF2B5EF4-FFF2-40B4-BE49-F238E27FC236}">
                <a16:creationId xmlns:a16="http://schemas.microsoft.com/office/drawing/2014/main" xmlns="" id="{ACFD0362-FE19-FF9A-6E98-ECF8CE503B5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681068" y="2686814"/>
            <a:ext cx="365522" cy="487363"/>
          </a:xfrm>
          <a:prstGeom prst="rect">
            <a:avLst/>
          </a:prstGeom>
        </p:spPr>
      </p:pic>
    </p:spTree>
    <p:extLst>
      <p:ext uri="{BB962C8B-B14F-4D97-AF65-F5344CB8AC3E}">
        <p14:creationId xmlns:p14="http://schemas.microsoft.com/office/powerpoint/2010/main" xmlns="" val="38246136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11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endCondLst>
                    <p:cond evt="onStopAudio" delay="0">
                      <p:tgtEl>
                        <p:sldTgt/>
                      </p:tgtEl>
                    </p:cond>
                  </p:endCondLst>
                </p:cTn>
                <p:tgtEl>
                  <p:spTgt spid="3"/>
                </p:tgtEl>
              </p:cMediaNode>
            </p:video>
          </p:childTnLst>
        </p:cTn>
      </p:par>
    </p:tnLst>
    <p:bldLst>
      <p:bldP spid="7" grpId="0" animBg="1"/>
      <p:bldP spid="10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1199" y="1014917"/>
            <a:ext cx="349254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3042EC5E-FBC4-0517-8AC9-3CD2BE8EAADD}"/>
              </a:ext>
            </a:extLst>
          </p:cNvPr>
          <p:cNvSpPr txBox="1"/>
          <p:nvPr/>
        </p:nvSpPr>
        <p:spPr>
          <a:xfrm>
            <a:off x="642396" y="913023"/>
            <a:ext cx="5572933" cy="1200329"/>
          </a:xfrm>
          <a:prstGeom prst="rect">
            <a:avLst/>
          </a:prstGeom>
          <a:noFill/>
        </p:spPr>
        <p:txBody>
          <a:bodyPr wrap="square">
            <a:spAutoFit/>
          </a:bodyPr>
          <a:lstStyle/>
          <a:p>
            <a:pPr algn="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sp>
        <p:nvSpPr>
          <p:cNvPr id="5" name="Rectangle 4">
            <a:extLst>
              <a:ext uri="{FF2B5EF4-FFF2-40B4-BE49-F238E27FC236}">
                <a16:creationId xmlns:a16="http://schemas.microsoft.com/office/drawing/2014/main" xmlns="" id="{FC433C9D-94AD-5D85-A853-2B9DC692F706}"/>
              </a:ext>
            </a:extLst>
          </p:cNvPr>
          <p:cNvSpPr/>
          <p:nvPr/>
        </p:nvSpPr>
        <p:spPr>
          <a:xfrm flipH="1">
            <a:off x="6438899" y="2867292"/>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B7123591-5D90-4245-080F-FAA22E3B3D88}"/>
              </a:ext>
            </a:extLst>
          </p:cNvPr>
          <p:cNvSpPr/>
          <p:nvPr/>
        </p:nvSpPr>
        <p:spPr>
          <a:xfrm flipH="1">
            <a:off x="6493363" y="2059719"/>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94525D93-ABE1-500C-4767-FB1FB91BE034}"/>
              </a:ext>
            </a:extLst>
          </p:cNvPr>
          <p:cNvSpPr/>
          <p:nvPr/>
        </p:nvSpPr>
        <p:spPr>
          <a:xfrm flipH="1">
            <a:off x="6438898" y="3674865"/>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xmlns="" id="{82490CC4-5505-ED04-2ED8-F03A3B0FD601}"/>
              </a:ext>
            </a:extLst>
          </p:cNvPr>
          <p:cNvSpPr txBox="1"/>
          <p:nvPr/>
        </p:nvSpPr>
        <p:spPr>
          <a:xfrm>
            <a:off x="5749783" y="2095053"/>
            <a:ext cx="3394217"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على المستوى الاجتماعي</a:t>
            </a:r>
            <a:endParaRPr lang="fr-FR" sz="2750" dirty="0">
              <a:solidFill>
                <a:srgbClr val="C00000"/>
              </a:solidFill>
              <a:latin typeface="AlGhadTV" panose="01000500000000020004" pitchFamily="2" charset="-78"/>
              <a:cs typeface="AlGhadTV" panose="01000500000000020004" pitchFamily="2" charset="-78"/>
            </a:endParaRPr>
          </a:p>
        </p:txBody>
      </p:sp>
      <p:sp>
        <p:nvSpPr>
          <p:cNvPr id="11" name="ZoneTexte 10">
            <a:extLst>
              <a:ext uri="{FF2B5EF4-FFF2-40B4-BE49-F238E27FC236}">
                <a16:creationId xmlns:a16="http://schemas.microsoft.com/office/drawing/2014/main" xmlns="" id="{8255E6C9-20D7-81F1-7EB4-C316B5EE274A}"/>
              </a:ext>
            </a:extLst>
          </p:cNvPr>
          <p:cNvSpPr txBox="1"/>
          <p:nvPr/>
        </p:nvSpPr>
        <p:spPr>
          <a:xfrm>
            <a:off x="6493361" y="2938990"/>
            <a:ext cx="2608447"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الاقتصادي</a:t>
            </a:r>
            <a:endParaRPr lang="fr-FR" sz="2000" dirty="0">
              <a:solidFill>
                <a:srgbClr val="00206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xmlns="" id="{ED2DFD2F-B0E4-6AD7-2414-FE872344A032}"/>
              </a:ext>
            </a:extLst>
          </p:cNvPr>
          <p:cNvSpPr txBox="1"/>
          <p:nvPr/>
        </p:nvSpPr>
        <p:spPr>
          <a:xfrm>
            <a:off x="6493361" y="3750239"/>
            <a:ext cx="2650638"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البيئي</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xmlns="" id="{2DC4E81A-C8F7-1670-3FF4-AE4F749C7E79}"/>
              </a:ext>
            </a:extLst>
          </p:cNvPr>
          <p:cNvSpPr txBox="1"/>
          <p:nvPr/>
        </p:nvSpPr>
        <p:spPr>
          <a:xfrm>
            <a:off x="259080" y="2059718"/>
            <a:ext cx="5233119" cy="5972917"/>
          </a:xfrm>
          <a:prstGeom prst="rect">
            <a:avLst/>
          </a:prstGeom>
          <a:noFill/>
        </p:spPr>
        <p:txBody>
          <a:bodyPr wrap="square">
            <a:spAutoFit/>
          </a:bodyPr>
          <a:lstStyle/>
          <a:p>
            <a:pPr marL="457200" lvl="0" indent="-457200" algn="just" rtl="1">
              <a:lnSpc>
                <a:spcPct val="115000"/>
              </a:lnSpc>
              <a:buFont typeface="Wingdings" panose="05000000000000000000" pitchFamily="2" charset="2"/>
              <a:buChar char="ü"/>
            </a:pPr>
            <a:r>
              <a:rPr lang="ar-DZ"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تحسين المستوى المعيشي للأفراد وذلك من خلال خلق فرص عمل وتقليل البطالة مما يؤدي إلى زيادة الدخول. </a:t>
            </a:r>
            <a:endParaRPr lang="fr-FR"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marL="457200" lvl="0" indent="-457200" algn="just" rtl="1">
              <a:lnSpc>
                <a:spcPct val="115000"/>
              </a:lnSpc>
              <a:spcAft>
                <a:spcPts val="1000"/>
              </a:spcAft>
              <a:buFont typeface="Wingdings" panose="05000000000000000000" pitchFamily="2" charset="2"/>
              <a:buChar char="ü"/>
            </a:pPr>
            <a:r>
              <a:rPr lang="ar-DZ"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تحقيق العدالة الاجتماعية وإعادة توزيع الثروة بين أفراد المجتمع من خلال انتشارها الجغرافي الذي يتيح لها ولوج عدة مجالات وأنشطة.</a:t>
            </a:r>
            <a:endParaRPr lang="fr-FR"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marL="457200" indent="-457200" algn="just" rtl="1">
              <a:buFont typeface="Wingdings" panose="05000000000000000000" pitchFamily="2" charset="2"/>
              <a:buChar char="ü"/>
            </a:pPr>
            <a:r>
              <a:rPr lang="ar-DZ" sz="28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استقرار السكان والتقليل من النزوح الريفي وهذا بحكم قدرتها على التواجد في بيئات وأجواء مختلفة</a:t>
            </a:r>
            <a:endParaRPr lang="fr-FR" sz="2800" dirty="0">
              <a:solidFill>
                <a:srgbClr val="002060"/>
              </a:solidFill>
              <a:latin typeface="Aljazeera" panose="02000000000000000000" pitchFamily="2" charset="-78"/>
              <a:cs typeface="Aljazeera" panose="02000000000000000000" pitchFamily="2" charset="-78"/>
            </a:endParaRPr>
          </a:p>
        </p:txBody>
      </p:sp>
      <p:pic>
        <p:nvPicPr>
          <p:cNvPr id="4" name="ElevenLabs_2024-07-08T00_51_47_Sarah_pre_s50_sb100_se0_b_m2">
            <a:hlinkClick r:id="" action="ppaction://media"/>
            <a:extLst>
              <a:ext uri="{FF2B5EF4-FFF2-40B4-BE49-F238E27FC236}">
                <a16:creationId xmlns:a16="http://schemas.microsoft.com/office/drawing/2014/main" xmlns="" id="{3821C757-259D-4B7E-8FB7-550A4CD36E9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699195" y="2944532"/>
            <a:ext cx="365522" cy="487363"/>
          </a:xfrm>
          <a:prstGeom prst="rect">
            <a:avLst/>
          </a:prstGeom>
        </p:spPr>
      </p:pic>
    </p:spTree>
    <p:extLst>
      <p:ext uri="{BB962C8B-B14F-4D97-AF65-F5344CB8AC3E}">
        <p14:creationId xmlns:p14="http://schemas.microsoft.com/office/powerpoint/2010/main" xmlns="" val="2413128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1199" y="1014917"/>
            <a:ext cx="349254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3042EC5E-FBC4-0517-8AC9-3CD2BE8EAADD}"/>
              </a:ext>
            </a:extLst>
          </p:cNvPr>
          <p:cNvSpPr txBox="1"/>
          <p:nvPr/>
        </p:nvSpPr>
        <p:spPr>
          <a:xfrm>
            <a:off x="642396" y="913023"/>
            <a:ext cx="5572933" cy="1200329"/>
          </a:xfrm>
          <a:prstGeom prst="rect">
            <a:avLst/>
          </a:prstGeom>
          <a:noFill/>
        </p:spPr>
        <p:txBody>
          <a:bodyPr wrap="square">
            <a:spAutoFit/>
          </a:bodyPr>
          <a:lstStyle/>
          <a:p>
            <a:pPr algn="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sp>
        <p:nvSpPr>
          <p:cNvPr id="5" name="Rectangle 4">
            <a:extLst>
              <a:ext uri="{FF2B5EF4-FFF2-40B4-BE49-F238E27FC236}">
                <a16:creationId xmlns:a16="http://schemas.microsoft.com/office/drawing/2014/main" xmlns="" id="{FC433C9D-94AD-5D85-A853-2B9DC692F706}"/>
              </a:ext>
            </a:extLst>
          </p:cNvPr>
          <p:cNvSpPr/>
          <p:nvPr/>
        </p:nvSpPr>
        <p:spPr>
          <a:xfrm flipH="1">
            <a:off x="6438899" y="2867292"/>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B7123591-5D90-4245-080F-FAA22E3B3D88}"/>
              </a:ext>
            </a:extLst>
          </p:cNvPr>
          <p:cNvSpPr/>
          <p:nvPr/>
        </p:nvSpPr>
        <p:spPr>
          <a:xfrm flipH="1">
            <a:off x="6493363" y="2059719"/>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94525D93-ABE1-500C-4767-FB1FB91BE034}"/>
              </a:ext>
            </a:extLst>
          </p:cNvPr>
          <p:cNvSpPr/>
          <p:nvPr/>
        </p:nvSpPr>
        <p:spPr>
          <a:xfrm flipH="1">
            <a:off x="6438898" y="3674865"/>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xmlns="" id="{82490CC4-5505-ED04-2ED8-F03A3B0FD601}"/>
              </a:ext>
            </a:extLst>
          </p:cNvPr>
          <p:cNvSpPr txBox="1"/>
          <p:nvPr/>
        </p:nvSpPr>
        <p:spPr>
          <a:xfrm>
            <a:off x="6438898" y="2138770"/>
            <a:ext cx="2705102"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الاجتماعي</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ZoneTexte 10">
            <a:extLst>
              <a:ext uri="{FF2B5EF4-FFF2-40B4-BE49-F238E27FC236}">
                <a16:creationId xmlns:a16="http://schemas.microsoft.com/office/drawing/2014/main" xmlns="" id="{8255E6C9-20D7-81F1-7EB4-C316B5EE274A}"/>
              </a:ext>
            </a:extLst>
          </p:cNvPr>
          <p:cNvSpPr txBox="1"/>
          <p:nvPr/>
        </p:nvSpPr>
        <p:spPr>
          <a:xfrm>
            <a:off x="5749783" y="2902626"/>
            <a:ext cx="3352025"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على المستوى الاقتصادي</a:t>
            </a:r>
            <a:endParaRPr lang="fr-FR" sz="2750" dirty="0">
              <a:solidFill>
                <a:srgbClr val="C0000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xmlns="" id="{ED2DFD2F-B0E4-6AD7-2414-FE872344A032}"/>
              </a:ext>
            </a:extLst>
          </p:cNvPr>
          <p:cNvSpPr txBox="1"/>
          <p:nvPr/>
        </p:nvSpPr>
        <p:spPr>
          <a:xfrm>
            <a:off x="6493361" y="3750239"/>
            <a:ext cx="2650638"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البيئي</a:t>
            </a:r>
            <a:endParaRPr lang="fr-FR" sz="2000" dirty="0">
              <a:solidFill>
                <a:srgbClr val="00206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xmlns="" id="{2DC4E81A-C8F7-1670-3FF4-AE4F749C7E79}"/>
              </a:ext>
            </a:extLst>
          </p:cNvPr>
          <p:cNvSpPr txBox="1"/>
          <p:nvPr/>
        </p:nvSpPr>
        <p:spPr>
          <a:xfrm>
            <a:off x="266375" y="1981635"/>
            <a:ext cx="5233119" cy="5826210"/>
          </a:xfrm>
          <a:prstGeom prst="rect">
            <a:avLst/>
          </a:prstGeom>
          <a:noFill/>
        </p:spPr>
        <p:txBody>
          <a:bodyPr wrap="square">
            <a:spAutoFit/>
          </a:bodyPr>
          <a:lstStyle/>
          <a:p>
            <a:pPr marL="457200" lvl="0" indent="-457200" algn="just" rtl="1">
              <a:lnSpc>
                <a:spcPct val="115000"/>
              </a:lnSpc>
              <a:buFont typeface="Wingdings" panose="05000000000000000000" pitchFamily="2" charset="2"/>
              <a:buChar char="ü"/>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إعادة هيكلة وتجديد النسيج الاقتصادي من خلال خلق مؤسسات جديدة اعتمادا على أفكار إبداعية بما يستجيب للسوق. </a:t>
            </a:r>
          </a:p>
          <a:p>
            <a:pPr marL="457200" lvl="0" indent="-457200" algn="just" rtl="1">
              <a:lnSpc>
                <a:spcPct val="115000"/>
              </a:lnSpc>
              <a:buFont typeface="Wingdings" panose="05000000000000000000" pitchFamily="2" charset="2"/>
              <a:buChar char="ü"/>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المحافظة على استمرارية المنافسة في الأسواق وكسر النمط الاحتكاري الذي تمارسه المؤسسات الكبيرة بفضل الإبداع والابتكار الذي تظهر به منتجات المقاولة. </a:t>
            </a:r>
          </a:p>
          <a:p>
            <a:pPr marL="457200" lvl="0" indent="-457200" algn="just" rtl="1">
              <a:lnSpc>
                <a:spcPct val="115000"/>
              </a:lnSpc>
              <a:buFont typeface="Wingdings" panose="05000000000000000000" pitchFamily="2" charset="2"/>
              <a:buChar char="ü"/>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المساهمة في نمو الاقتصاد إذ أصبحت المقاولة تلعب دورا هاما في تقدم الاقتصاديات وتحقيق نسب نمو مهمة بسبب مرونتها وقابليتها على الاستجابة للتغيرات السريعة في الاقتصاد. </a:t>
            </a:r>
          </a:p>
        </p:txBody>
      </p:sp>
      <p:pic>
        <p:nvPicPr>
          <p:cNvPr id="4" name="ElevenLabs_2024-07-08T00_55_52_Sarah_pre_s50_sb75_se0_b_m2">
            <a:hlinkClick r:id="" action="ppaction://media"/>
            <a:extLst>
              <a:ext uri="{FF2B5EF4-FFF2-40B4-BE49-F238E27FC236}">
                <a16:creationId xmlns:a16="http://schemas.microsoft.com/office/drawing/2014/main" xmlns="" id="{E2D791D0-D21E-231D-BB71-02A04C866DE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68849" y="2418158"/>
            <a:ext cx="365522" cy="487363"/>
          </a:xfrm>
          <a:prstGeom prst="rect">
            <a:avLst/>
          </a:prstGeom>
        </p:spPr>
      </p:pic>
    </p:spTree>
    <p:extLst>
      <p:ext uri="{BB962C8B-B14F-4D97-AF65-F5344CB8AC3E}">
        <p14:creationId xmlns:p14="http://schemas.microsoft.com/office/powerpoint/2010/main" xmlns="" val="20924046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00" dirty="0">
                <a:latin typeface="Changa ExtraBold" pitchFamily="2" charset="-78"/>
                <a:cs typeface="Changa ExtraBold" pitchFamily="2" charset="-78"/>
              </a:rPr>
              <a:t>06</a:t>
            </a:r>
            <a:endParaRPr lang="fr-FR" sz="1900" dirty="0">
              <a:latin typeface="Changa ExtraBold" pitchFamily="2" charset="-78"/>
              <a:cs typeface="Changa ExtraBold" pitchFamily="2" charset="-78"/>
            </a:endParaRP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1199" y="1014917"/>
            <a:ext cx="3492541" cy="584775"/>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دور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3042EC5E-FBC4-0517-8AC9-3CD2BE8EAADD}"/>
              </a:ext>
            </a:extLst>
          </p:cNvPr>
          <p:cNvSpPr txBox="1"/>
          <p:nvPr/>
        </p:nvSpPr>
        <p:spPr>
          <a:xfrm>
            <a:off x="642396" y="913023"/>
            <a:ext cx="5572933" cy="1200329"/>
          </a:xfrm>
          <a:prstGeom prst="rect">
            <a:avLst/>
          </a:prstGeom>
          <a:noFill/>
        </p:spPr>
        <p:txBody>
          <a:bodyPr wrap="square">
            <a:spAutoFit/>
          </a:bodyPr>
          <a:lstStyle/>
          <a:p>
            <a:pPr algn="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يهدف النشاط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إلى تحقيق مجموعة من الأدوار يمتد أثرها إلى الحياة الاجتماعية والبيئية كما يلي: </a:t>
            </a:r>
          </a:p>
        </p:txBody>
      </p:sp>
      <p:sp>
        <p:nvSpPr>
          <p:cNvPr id="5" name="Rectangle 4">
            <a:extLst>
              <a:ext uri="{FF2B5EF4-FFF2-40B4-BE49-F238E27FC236}">
                <a16:creationId xmlns:a16="http://schemas.microsoft.com/office/drawing/2014/main" xmlns="" id="{FC433C9D-94AD-5D85-A853-2B9DC692F706}"/>
              </a:ext>
            </a:extLst>
          </p:cNvPr>
          <p:cNvSpPr/>
          <p:nvPr/>
        </p:nvSpPr>
        <p:spPr>
          <a:xfrm flipH="1">
            <a:off x="6438899" y="2867292"/>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B7123591-5D90-4245-080F-FAA22E3B3D88}"/>
              </a:ext>
            </a:extLst>
          </p:cNvPr>
          <p:cNvSpPr/>
          <p:nvPr/>
        </p:nvSpPr>
        <p:spPr>
          <a:xfrm flipH="1">
            <a:off x="6493363" y="2059719"/>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94525D93-ABE1-500C-4767-FB1FB91BE034}"/>
              </a:ext>
            </a:extLst>
          </p:cNvPr>
          <p:cNvSpPr/>
          <p:nvPr/>
        </p:nvSpPr>
        <p:spPr>
          <a:xfrm flipH="1">
            <a:off x="6438898" y="3674865"/>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xmlns="" id="{82490CC4-5505-ED04-2ED8-F03A3B0FD601}"/>
              </a:ext>
            </a:extLst>
          </p:cNvPr>
          <p:cNvSpPr txBox="1"/>
          <p:nvPr/>
        </p:nvSpPr>
        <p:spPr>
          <a:xfrm>
            <a:off x="6438898" y="2138770"/>
            <a:ext cx="2705102"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الاجتماعي</a:t>
            </a:r>
            <a:endParaRPr lang="fr-FR" sz="2000" dirty="0">
              <a:solidFill>
                <a:srgbClr val="002060"/>
              </a:solidFill>
              <a:latin typeface="AlGhadTV" panose="01000500000000020004" pitchFamily="2" charset="-78"/>
              <a:cs typeface="AlGhadTV" panose="01000500000000020004" pitchFamily="2" charset="-78"/>
            </a:endParaRPr>
          </a:p>
        </p:txBody>
      </p:sp>
      <p:sp>
        <p:nvSpPr>
          <p:cNvPr id="11" name="ZoneTexte 10">
            <a:extLst>
              <a:ext uri="{FF2B5EF4-FFF2-40B4-BE49-F238E27FC236}">
                <a16:creationId xmlns:a16="http://schemas.microsoft.com/office/drawing/2014/main" xmlns="" id="{8255E6C9-20D7-81F1-7EB4-C316B5EE274A}"/>
              </a:ext>
            </a:extLst>
          </p:cNvPr>
          <p:cNvSpPr txBox="1"/>
          <p:nvPr/>
        </p:nvSpPr>
        <p:spPr>
          <a:xfrm>
            <a:off x="6493363" y="2938990"/>
            <a:ext cx="2608445"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على المستوى الاقتصادي</a:t>
            </a:r>
            <a:endParaRPr lang="fr-FR" sz="2000" dirty="0">
              <a:solidFill>
                <a:srgbClr val="002060"/>
              </a:solidFill>
              <a:latin typeface="AlGhadTV" panose="01000500000000020004" pitchFamily="2" charset="-78"/>
              <a:cs typeface="AlGhadTV" panose="01000500000000020004" pitchFamily="2" charset="-78"/>
            </a:endParaRPr>
          </a:p>
        </p:txBody>
      </p:sp>
      <p:sp>
        <p:nvSpPr>
          <p:cNvPr id="12" name="ZoneTexte 11">
            <a:extLst>
              <a:ext uri="{FF2B5EF4-FFF2-40B4-BE49-F238E27FC236}">
                <a16:creationId xmlns:a16="http://schemas.microsoft.com/office/drawing/2014/main" xmlns="" id="{ED2DFD2F-B0E4-6AD7-2414-FE872344A032}"/>
              </a:ext>
            </a:extLst>
          </p:cNvPr>
          <p:cNvSpPr txBox="1"/>
          <p:nvPr/>
        </p:nvSpPr>
        <p:spPr>
          <a:xfrm>
            <a:off x="5749783" y="3676338"/>
            <a:ext cx="3394217"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على المستوى البيئي</a:t>
            </a:r>
            <a:endParaRPr lang="fr-FR" sz="2750" dirty="0">
              <a:solidFill>
                <a:srgbClr val="C00000"/>
              </a:solidFill>
              <a:latin typeface="AlGhadTV" panose="01000500000000020004" pitchFamily="2" charset="-78"/>
              <a:cs typeface="AlGhadTV" panose="01000500000000020004" pitchFamily="2" charset="-78"/>
            </a:endParaRPr>
          </a:p>
        </p:txBody>
      </p:sp>
      <p:sp>
        <p:nvSpPr>
          <p:cNvPr id="14" name="ZoneTexte 13">
            <a:extLst>
              <a:ext uri="{FF2B5EF4-FFF2-40B4-BE49-F238E27FC236}">
                <a16:creationId xmlns:a16="http://schemas.microsoft.com/office/drawing/2014/main" xmlns="" id="{2DC4E81A-C8F7-1670-3FF4-AE4F749C7E79}"/>
              </a:ext>
            </a:extLst>
          </p:cNvPr>
          <p:cNvSpPr txBox="1"/>
          <p:nvPr/>
        </p:nvSpPr>
        <p:spPr>
          <a:xfrm>
            <a:off x="266375" y="1981636"/>
            <a:ext cx="5233119" cy="5701561"/>
          </a:xfrm>
          <a:prstGeom prst="rect">
            <a:avLst/>
          </a:prstGeom>
          <a:noFill/>
        </p:spPr>
        <p:txBody>
          <a:bodyPr wrap="square">
            <a:spAutoFit/>
          </a:bodyPr>
          <a:lstStyle/>
          <a:p>
            <a:pPr lvl="0" algn="just" rtl="1">
              <a:lnSpc>
                <a:spcPct val="150000"/>
              </a:lnSpc>
            </a:pP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يرتبط المفهوم </a:t>
            </a:r>
            <a:r>
              <a:rPr lang="ar-DZ" sz="27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a:t>
            </a:r>
            <a:r>
              <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بالبعد البيئي من خلال مفهوم التنمية المستدامة، الذي يهتم بالمحافظة على البيئة وحماية الموارد الطبيعية الحالية والمستقبلية، إذ يقوم المقاولون باختيار تلك المشاريع التي تأخذ في الحسبان الجانب البيئي أو المشاريع المقاولاتية المستدامة، وهذا راجع للمنطلق الإبداعي والابتكار للمقاولة وتبني المسؤولية الاجتماعية.</a:t>
            </a:r>
          </a:p>
        </p:txBody>
      </p:sp>
      <p:pic>
        <p:nvPicPr>
          <p:cNvPr id="4" name="ElevenLabs_2024-07-08T01_03_29_Sarah_pre_s50_sb75_se0_b_m2">
            <a:hlinkClick r:id="" action="ppaction://media"/>
            <a:extLst>
              <a:ext uri="{FF2B5EF4-FFF2-40B4-BE49-F238E27FC236}">
                <a16:creationId xmlns:a16="http://schemas.microsoft.com/office/drawing/2014/main" xmlns="" id="{E3459207-3FCC-62F1-64EB-E5784CC9121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68849" y="2941638"/>
            <a:ext cx="365522" cy="487363"/>
          </a:xfrm>
          <a:prstGeom prst="rect">
            <a:avLst/>
          </a:prstGeom>
        </p:spPr>
      </p:pic>
      <p:sp>
        <p:nvSpPr>
          <p:cNvPr id="13" name="ZoneTexte 12">
            <a:extLst>
              <a:ext uri="{FF2B5EF4-FFF2-40B4-BE49-F238E27FC236}">
                <a16:creationId xmlns:a16="http://schemas.microsoft.com/office/drawing/2014/main" xmlns="" id="{47EB4656-C124-689B-5257-5C06698AE34D}"/>
              </a:ext>
            </a:extLst>
          </p:cNvPr>
          <p:cNvSpPr txBox="1"/>
          <p:nvPr/>
        </p:nvSpPr>
        <p:spPr>
          <a:xfrm>
            <a:off x="118315" y="7353498"/>
            <a:ext cx="8983493" cy="3490186"/>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الثانية: </a:t>
            </a:r>
            <a:b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b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بعض المفاهيم حول المقاول</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Tree>
    <p:extLst>
      <p:ext uri="{BB962C8B-B14F-4D97-AF65-F5344CB8AC3E}">
        <p14:creationId xmlns:p14="http://schemas.microsoft.com/office/powerpoint/2010/main" xmlns="" val="453114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مقياس المقاولاتية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السنة الثانية ماستر – فلسفة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عربية و غربية</a:t>
            </a:r>
            <a:endParaRPr lang="fr-FR" sz="3600" dirty="0">
              <a:solidFill>
                <a:schemeClr val="bg1"/>
              </a:solidFill>
              <a:latin typeface="Aljazeera" panose="02000000000000000000" pitchFamily="2" charset="-78"/>
              <a:cs typeface="Aljazeera" panose="02000000000000000000" pitchFamily="2" charset="-78"/>
            </a:endParaRPr>
          </a:p>
        </p:txBody>
      </p:sp>
      <p:grpSp>
        <p:nvGrpSpPr>
          <p:cNvPr id="3" name="Groupe 9">
            <a:extLst>
              <a:ext uri="{FF2B5EF4-FFF2-40B4-BE49-F238E27FC236}">
                <a16:creationId xmlns:a16="http://schemas.microsoft.com/office/drawing/2014/main" xmlns="" id="{81B4F1BF-A540-DF5D-F6E1-ED7D69EC0317}"/>
              </a:ext>
            </a:extLst>
          </p:cNvPr>
          <p:cNvGrpSpPr/>
          <p:nvPr/>
        </p:nvGrpSpPr>
        <p:grpSpPr>
          <a:xfrm>
            <a:off x="7383211" y="1173726"/>
            <a:ext cx="1350000" cy="1800000"/>
            <a:chOff x="9315961" y="1214366"/>
            <a:chExt cx="1800000" cy="1800000"/>
          </a:xfrm>
        </p:grpSpPr>
        <p:grpSp>
          <p:nvGrpSpPr>
            <p:cNvPr id="8" name="Groupe 2">
              <a:extLst>
                <a:ext uri="{FF2B5EF4-FFF2-40B4-BE49-F238E27FC236}">
                  <a16:creationId xmlns:a16="http://schemas.microsoft.com/office/drawing/2014/main" xmlns="" id="{5CBA6274-A25A-E1B7-9699-3C21830B52BD}"/>
                </a:ext>
              </a:extLst>
            </p:cNvPr>
            <p:cNvGrpSpPr/>
            <p:nvPr/>
          </p:nvGrpSpPr>
          <p:grpSpPr>
            <a:xfrm>
              <a:off x="9315961" y="1214366"/>
              <a:ext cx="1800000" cy="1800000"/>
              <a:chOff x="1150620" y="1836420"/>
              <a:chExt cx="1260000" cy="1260000"/>
            </a:xfrm>
          </p:grpSpPr>
          <p:sp>
            <p:nvSpPr>
              <p:cNvPr id="4" name="Ellipse 3">
                <a:extLst>
                  <a:ext uri="{FF2B5EF4-FFF2-40B4-BE49-F238E27FC236}">
                    <a16:creationId xmlns:a16="http://schemas.microsoft.com/office/drawing/2014/main" xmlns="" id="{42C75075-65D4-48A3-7AEE-0B345081F47C}"/>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xmlns="" id="{B32F1C3A-64AF-4886-FEE2-30A4420C26EB}"/>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xmlns="" id="{BCA30658-D4B4-781B-B73A-4C19993E1B3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01</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2" name="ZoneTexte 11">
            <a:extLst>
              <a:ext uri="{FF2B5EF4-FFF2-40B4-BE49-F238E27FC236}">
                <a16:creationId xmlns:a16="http://schemas.microsoft.com/office/drawing/2014/main" xmlns="" id="{285A0844-C610-65FF-49E3-C99389745BF7}"/>
              </a:ext>
            </a:extLst>
          </p:cNvPr>
          <p:cNvSpPr txBox="1"/>
          <p:nvPr/>
        </p:nvSpPr>
        <p:spPr>
          <a:xfrm>
            <a:off x="7096185" y="3094854"/>
            <a:ext cx="192405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dirty="0">
              <a:latin typeface="Aljazeera" panose="02000000000000000000" pitchFamily="2" charset="-78"/>
              <a:cs typeface="Aljazeera" panose="02000000000000000000" pitchFamily="2" charset="-78"/>
            </a:endParaRPr>
          </a:p>
        </p:txBody>
      </p:sp>
      <p:grpSp>
        <p:nvGrpSpPr>
          <p:cNvPr id="10" name="Groupe 12">
            <a:extLst>
              <a:ext uri="{FF2B5EF4-FFF2-40B4-BE49-F238E27FC236}">
                <a16:creationId xmlns:a16="http://schemas.microsoft.com/office/drawing/2014/main" xmlns="" id="{54230664-A11E-5055-7CF0-861558410961}"/>
              </a:ext>
            </a:extLst>
          </p:cNvPr>
          <p:cNvGrpSpPr/>
          <p:nvPr/>
        </p:nvGrpSpPr>
        <p:grpSpPr>
          <a:xfrm>
            <a:off x="5989519" y="4008366"/>
            <a:ext cx="1350000" cy="1800000"/>
            <a:chOff x="9315961" y="1214366"/>
            <a:chExt cx="1800000" cy="1800000"/>
          </a:xfrm>
        </p:grpSpPr>
        <p:grpSp>
          <p:nvGrpSpPr>
            <p:cNvPr id="13" name="Groupe 13">
              <a:extLst>
                <a:ext uri="{FF2B5EF4-FFF2-40B4-BE49-F238E27FC236}">
                  <a16:creationId xmlns:a16="http://schemas.microsoft.com/office/drawing/2014/main" xmlns="" id="{24CB0C37-02CD-A918-447E-F6088C08CE33}"/>
                </a:ext>
              </a:extLst>
            </p:cNvPr>
            <p:cNvGrpSpPr/>
            <p:nvPr/>
          </p:nvGrpSpPr>
          <p:grpSpPr>
            <a:xfrm>
              <a:off x="9315961" y="1214366"/>
              <a:ext cx="1800000" cy="1800000"/>
              <a:chOff x="1150620" y="1836420"/>
              <a:chExt cx="1260000" cy="1260000"/>
            </a:xfrm>
          </p:grpSpPr>
          <p:sp>
            <p:nvSpPr>
              <p:cNvPr id="16" name="Ellipse 15">
                <a:extLst>
                  <a:ext uri="{FF2B5EF4-FFF2-40B4-BE49-F238E27FC236}">
                    <a16:creationId xmlns:a16="http://schemas.microsoft.com/office/drawing/2014/main" xmlns="" id="{77FDC721-6BEC-5764-B706-D9DD6998505E}"/>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xmlns="" id="{BFF59D1C-B630-5CBD-8A77-939A22B93940}"/>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xmlns="" id="{9C3E5205-1C2A-5CD4-0264-E488F6BB4573}"/>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02</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8" name="ZoneTexte 17">
            <a:extLst>
              <a:ext uri="{FF2B5EF4-FFF2-40B4-BE49-F238E27FC236}">
                <a16:creationId xmlns:a16="http://schemas.microsoft.com/office/drawing/2014/main" xmlns="" id="{288ECC70-2168-7391-8104-01A82EFE1C03}"/>
              </a:ext>
            </a:extLst>
          </p:cNvPr>
          <p:cNvSpPr txBox="1"/>
          <p:nvPr/>
        </p:nvSpPr>
        <p:spPr>
          <a:xfrm>
            <a:off x="5702493" y="5929494"/>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الثاني: </a:t>
            </a:r>
            <a:r>
              <a:rPr lang="fr-FR" sz="1800" b="1" dirty="0">
                <a:effectLst/>
                <a:latin typeface="Aljazeera" panose="02000000000000000000" pitchFamily="2" charset="-78"/>
                <a:ea typeface="Calibri" panose="020F0502020204030204" pitchFamily="34" charset="0"/>
                <a:cs typeface="Aljazeera" panose="02000000000000000000" pitchFamily="2" charset="-78"/>
              </a:rPr>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بعض المفاهيم حول المقاول</a:t>
            </a:r>
            <a:endParaRPr lang="fr-FR" dirty="0">
              <a:latin typeface="Aljazeera" panose="02000000000000000000" pitchFamily="2" charset="-78"/>
              <a:cs typeface="Aljazeera" panose="02000000000000000000" pitchFamily="2" charset="-78"/>
            </a:endParaRPr>
          </a:p>
        </p:txBody>
      </p:sp>
      <p:grpSp>
        <p:nvGrpSpPr>
          <p:cNvPr id="14" name="Groupe 18">
            <a:extLst>
              <a:ext uri="{FF2B5EF4-FFF2-40B4-BE49-F238E27FC236}">
                <a16:creationId xmlns:a16="http://schemas.microsoft.com/office/drawing/2014/main" xmlns="" id="{987C73F4-AE67-D836-01BD-9929C94EBC28}"/>
              </a:ext>
            </a:extLst>
          </p:cNvPr>
          <p:cNvGrpSpPr/>
          <p:nvPr/>
        </p:nvGrpSpPr>
        <p:grpSpPr>
          <a:xfrm>
            <a:off x="4448922" y="1173726"/>
            <a:ext cx="1350000" cy="1800000"/>
            <a:chOff x="9315961" y="1214366"/>
            <a:chExt cx="1800000" cy="1800000"/>
          </a:xfrm>
        </p:grpSpPr>
        <p:grpSp>
          <p:nvGrpSpPr>
            <p:cNvPr id="19" name="Groupe 19">
              <a:extLst>
                <a:ext uri="{FF2B5EF4-FFF2-40B4-BE49-F238E27FC236}">
                  <a16:creationId xmlns:a16="http://schemas.microsoft.com/office/drawing/2014/main" xmlns="" id="{5760F6A4-6BEC-9A46-2579-3CAAE475009B}"/>
                </a:ext>
              </a:extLst>
            </p:cNvPr>
            <p:cNvGrpSpPr/>
            <p:nvPr/>
          </p:nvGrpSpPr>
          <p:grpSpPr>
            <a:xfrm>
              <a:off x="9315961" y="1214366"/>
              <a:ext cx="1800000" cy="1800000"/>
              <a:chOff x="1150620" y="1836420"/>
              <a:chExt cx="1260000" cy="1260000"/>
            </a:xfrm>
          </p:grpSpPr>
          <p:sp>
            <p:nvSpPr>
              <p:cNvPr id="22" name="Ellipse 21">
                <a:extLst>
                  <a:ext uri="{FF2B5EF4-FFF2-40B4-BE49-F238E27FC236}">
                    <a16:creationId xmlns:a16="http://schemas.microsoft.com/office/drawing/2014/main" xmlns="" id="{6C5D7CC8-D6C6-B666-D0B6-996ED716B2A8}"/>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xmlns="" id="{74CE2CB3-E63F-7271-4C92-12070D972529}"/>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xmlns="" id="{EDADD690-7D92-2D6A-6520-7350C7A41929}"/>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03</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24" name="ZoneTexte 23">
            <a:extLst>
              <a:ext uri="{FF2B5EF4-FFF2-40B4-BE49-F238E27FC236}">
                <a16:creationId xmlns:a16="http://schemas.microsoft.com/office/drawing/2014/main" xmlns="" id="{D1BBAEE6-1B29-D2B7-D3F7-4FD99D6EF2B1}"/>
              </a:ext>
            </a:extLst>
          </p:cNvPr>
          <p:cNvSpPr txBox="1"/>
          <p:nvPr/>
        </p:nvSpPr>
        <p:spPr>
          <a:xfrm>
            <a:off x="4161896" y="3094854"/>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الثالث: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منظمات الأعمال المقاولاتية</a:t>
            </a:r>
            <a:endParaRPr lang="fr-FR" dirty="0">
              <a:latin typeface="Aljazeera" panose="02000000000000000000" pitchFamily="2" charset="-78"/>
              <a:cs typeface="Aljazeera" panose="02000000000000000000" pitchFamily="2" charset="-78"/>
            </a:endParaRPr>
          </a:p>
        </p:txBody>
      </p:sp>
      <p:grpSp>
        <p:nvGrpSpPr>
          <p:cNvPr id="20" name="Groupe 24">
            <a:extLst>
              <a:ext uri="{FF2B5EF4-FFF2-40B4-BE49-F238E27FC236}">
                <a16:creationId xmlns:a16="http://schemas.microsoft.com/office/drawing/2014/main" xmlns="" id="{2CA32508-6ADB-9305-6703-660D51F7C6FD}"/>
              </a:ext>
            </a:extLst>
          </p:cNvPr>
          <p:cNvGrpSpPr/>
          <p:nvPr/>
        </p:nvGrpSpPr>
        <p:grpSpPr>
          <a:xfrm>
            <a:off x="3100292" y="4008366"/>
            <a:ext cx="1350000" cy="1800000"/>
            <a:chOff x="9315961" y="1214366"/>
            <a:chExt cx="1800000" cy="1800000"/>
          </a:xfrm>
        </p:grpSpPr>
        <p:grpSp>
          <p:nvGrpSpPr>
            <p:cNvPr id="25" name="Groupe 25">
              <a:extLst>
                <a:ext uri="{FF2B5EF4-FFF2-40B4-BE49-F238E27FC236}">
                  <a16:creationId xmlns:a16="http://schemas.microsoft.com/office/drawing/2014/main" xmlns="" id="{AF67CB69-DFAB-DD18-3257-57B4D1CF3089}"/>
                </a:ext>
              </a:extLst>
            </p:cNvPr>
            <p:cNvGrpSpPr/>
            <p:nvPr/>
          </p:nvGrpSpPr>
          <p:grpSpPr>
            <a:xfrm>
              <a:off x="9315961" y="1214366"/>
              <a:ext cx="1800000" cy="1800000"/>
              <a:chOff x="1150620" y="1836420"/>
              <a:chExt cx="1260000" cy="1260000"/>
            </a:xfrm>
          </p:grpSpPr>
          <p:sp>
            <p:nvSpPr>
              <p:cNvPr id="28" name="Ellipse 27">
                <a:extLst>
                  <a:ext uri="{FF2B5EF4-FFF2-40B4-BE49-F238E27FC236}">
                    <a16:creationId xmlns:a16="http://schemas.microsoft.com/office/drawing/2014/main" xmlns="" id="{3F820717-7014-E1C2-EAB8-27AC6A36679B}"/>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xmlns="" id="{6EC61A08-84EB-15FC-B873-2BD926012843}"/>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xmlns="" id="{28C9C441-6F09-AFEB-98D5-00147D38B67E}"/>
                </a:ext>
              </a:extLst>
            </p:cNvPr>
            <p:cNvSpPr txBox="1"/>
            <p:nvPr/>
          </p:nvSpPr>
          <p:spPr>
            <a:xfrm>
              <a:off x="9388214" y="1588851"/>
              <a:ext cx="1469288"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04</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30" name="ZoneTexte 29">
            <a:extLst>
              <a:ext uri="{FF2B5EF4-FFF2-40B4-BE49-F238E27FC236}">
                <a16:creationId xmlns:a16="http://schemas.microsoft.com/office/drawing/2014/main" xmlns="" id="{822C3228-7069-0F0D-A8BC-B0EC53A2AA86}"/>
              </a:ext>
            </a:extLst>
          </p:cNvPr>
          <p:cNvSpPr txBox="1"/>
          <p:nvPr/>
        </p:nvSpPr>
        <p:spPr>
          <a:xfrm>
            <a:off x="2813267" y="5929494"/>
            <a:ext cx="192405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الرابع: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err="1">
                <a:effectLst/>
                <a:latin typeface="Aljazeera" panose="02000000000000000000" pitchFamily="2" charset="-78"/>
                <a:ea typeface="Calibri" panose="020F0502020204030204" pitchFamily="34" charset="0"/>
                <a:cs typeface="Aljazeera" panose="02000000000000000000" pitchFamily="2" charset="-78"/>
              </a:rPr>
              <a:t>استراتجيات</a:t>
            </a:r>
            <a:r>
              <a:rPr lang="ar-DZ" sz="1800" b="1" dirty="0">
                <a:effectLst/>
                <a:latin typeface="Aljazeera" panose="02000000000000000000" pitchFamily="2" charset="-78"/>
                <a:ea typeface="Calibri" panose="020F0502020204030204" pitchFamily="34" charset="0"/>
                <a:cs typeface="Aljazeera" panose="02000000000000000000" pitchFamily="2" charset="-78"/>
              </a:rPr>
              <a:t> المقاولاتية</a:t>
            </a:r>
            <a:endParaRPr lang="fr-FR" dirty="0">
              <a:latin typeface="Aljazeera" panose="02000000000000000000" pitchFamily="2" charset="-78"/>
              <a:cs typeface="Aljazeera" panose="02000000000000000000" pitchFamily="2" charset="-78"/>
            </a:endParaRPr>
          </a:p>
        </p:txBody>
      </p:sp>
      <p:grpSp>
        <p:nvGrpSpPr>
          <p:cNvPr id="26" name="Groupe 30">
            <a:extLst>
              <a:ext uri="{FF2B5EF4-FFF2-40B4-BE49-F238E27FC236}">
                <a16:creationId xmlns:a16="http://schemas.microsoft.com/office/drawing/2014/main" xmlns="" id="{96513307-D95E-D96A-7904-0CC8B8971A26}"/>
              </a:ext>
            </a:extLst>
          </p:cNvPr>
          <p:cNvGrpSpPr/>
          <p:nvPr/>
        </p:nvGrpSpPr>
        <p:grpSpPr>
          <a:xfrm>
            <a:off x="1675874" y="1173726"/>
            <a:ext cx="1350000" cy="1800000"/>
            <a:chOff x="9315961" y="1214366"/>
            <a:chExt cx="1800000" cy="1800000"/>
          </a:xfrm>
        </p:grpSpPr>
        <p:grpSp>
          <p:nvGrpSpPr>
            <p:cNvPr id="31" name="Groupe 1023">
              <a:extLst>
                <a:ext uri="{FF2B5EF4-FFF2-40B4-BE49-F238E27FC236}">
                  <a16:creationId xmlns:a16="http://schemas.microsoft.com/office/drawing/2014/main" xmlns="" id="{7129882F-300B-689A-2E65-5C7F7DEE75E2}"/>
                </a:ext>
              </a:extLst>
            </p:cNvPr>
            <p:cNvGrpSpPr/>
            <p:nvPr/>
          </p:nvGrpSpPr>
          <p:grpSpPr>
            <a:xfrm>
              <a:off x="9315961" y="1214366"/>
              <a:ext cx="1800000" cy="1800000"/>
              <a:chOff x="1150620" y="1836420"/>
              <a:chExt cx="1260000" cy="1260000"/>
            </a:xfrm>
          </p:grpSpPr>
          <p:sp>
            <p:nvSpPr>
              <p:cNvPr id="1027" name="Ellipse 1026">
                <a:extLst>
                  <a:ext uri="{FF2B5EF4-FFF2-40B4-BE49-F238E27FC236}">
                    <a16:creationId xmlns:a16="http://schemas.microsoft.com/office/drawing/2014/main" xmlns="" id="{BFE0832D-AD45-ABFF-6E42-2E70F30368DF}"/>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8" name="Ellipse 1027">
                <a:extLst>
                  <a:ext uri="{FF2B5EF4-FFF2-40B4-BE49-F238E27FC236}">
                    <a16:creationId xmlns:a16="http://schemas.microsoft.com/office/drawing/2014/main" xmlns="" id="{BE369A04-F2D4-839F-6AB7-2ADF2DDB1F6E}"/>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25" name="ZoneTexte 1024">
              <a:extLst>
                <a:ext uri="{FF2B5EF4-FFF2-40B4-BE49-F238E27FC236}">
                  <a16:creationId xmlns:a16="http://schemas.microsoft.com/office/drawing/2014/main" xmlns="" id="{F51468F9-DB5B-09E1-59E5-55DA6D55E9E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05</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29" name="ZoneTexte 1028">
            <a:extLst>
              <a:ext uri="{FF2B5EF4-FFF2-40B4-BE49-F238E27FC236}">
                <a16:creationId xmlns:a16="http://schemas.microsoft.com/office/drawing/2014/main" xmlns="" id="{25F7EC64-E1CF-0BE5-C6D9-24A9020896CF}"/>
              </a:ext>
            </a:extLst>
          </p:cNvPr>
          <p:cNvSpPr txBox="1"/>
          <p:nvPr/>
        </p:nvSpPr>
        <p:spPr>
          <a:xfrm>
            <a:off x="1388849" y="3094854"/>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الخامس: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err="1">
                <a:effectLst/>
                <a:latin typeface="Aljazeera" panose="02000000000000000000" pitchFamily="2" charset="-78"/>
                <a:ea typeface="Calibri" panose="020F0502020204030204" pitchFamily="34" charset="0"/>
                <a:cs typeface="Aljazeera" panose="02000000000000000000" pitchFamily="2" charset="-78"/>
              </a:rPr>
              <a:t>المقاولاتية</a:t>
            </a:r>
            <a:r>
              <a:rPr lang="ar-DZ" sz="1800" b="1" dirty="0">
                <a:effectLst/>
                <a:latin typeface="Aljazeera" panose="02000000000000000000" pitchFamily="2" charset="-78"/>
                <a:ea typeface="Calibri" panose="020F0502020204030204" pitchFamily="34" charset="0"/>
                <a:cs typeface="Aljazeera" panose="02000000000000000000" pitchFamily="2" charset="-78"/>
              </a:rPr>
              <a:t> والتوجهات الحديثة</a:t>
            </a:r>
            <a:endParaRPr lang="fr-FR" dirty="0">
              <a:latin typeface="Aljazeera" panose="02000000000000000000" pitchFamily="2" charset="-78"/>
              <a:cs typeface="Aljazeera" panose="02000000000000000000" pitchFamily="2" charset="-78"/>
            </a:endParaRPr>
          </a:p>
        </p:txBody>
      </p:sp>
      <p:grpSp>
        <p:nvGrpSpPr>
          <p:cNvPr id="1024" name="Groupe 1029">
            <a:extLst>
              <a:ext uri="{FF2B5EF4-FFF2-40B4-BE49-F238E27FC236}">
                <a16:creationId xmlns:a16="http://schemas.microsoft.com/office/drawing/2014/main" xmlns="" id="{3B38D625-5062-7E78-F837-3D3BD17E3FF2}"/>
              </a:ext>
            </a:extLst>
          </p:cNvPr>
          <p:cNvGrpSpPr/>
          <p:nvPr/>
        </p:nvGrpSpPr>
        <p:grpSpPr>
          <a:xfrm>
            <a:off x="325874" y="3874775"/>
            <a:ext cx="1350000" cy="1800000"/>
            <a:chOff x="9315961" y="1214366"/>
            <a:chExt cx="1800000" cy="1800000"/>
          </a:xfrm>
        </p:grpSpPr>
        <p:grpSp>
          <p:nvGrpSpPr>
            <p:cNvPr id="1026" name="Groupe 1030">
              <a:extLst>
                <a:ext uri="{FF2B5EF4-FFF2-40B4-BE49-F238E27FC236}">
                  <a16:creationId xmlns:a16="http://schemas.microsoft.com/office/drawing/2014/main" xmlns="" id="{928E3389-C04B-F188-15A7-8E301B22A9AA}"/>
                </a:ext>
              </a:extLst>
            </p:cNvPr>
            <p:cNvGrpSpPr/>
            <p:nvPr/>
          </p:nvGrpSpPr>
          <p:grpSpPr>
            <a:xfrm>
              <a:off x="9315961" y="1214366"/>
              <a:ext cx="1800000" cy="1800000"/>
              <a:chOff x="1150620" y="1836420"/>
              <a:chExt cx="1260000" cy="1260000"/>
            </a:xfrm>
          </p:grpSpPr>
          <p:sp>
            <p:nvSpPr>
              <p:cNvPr id="1033" name="Ellipse 1032">
                <a:extLst>
                  <a:ext uri="{FF2B5EF4-FFF2-40B4-BE49-F238E27FC236}">
                    <a16:creationId xmlns:a16="http://schemas.microsoft.com/office/drawing/2014/main" xmlns="" id="{0E9D9C7A-8CA5-3265-7585-2DE7FF3FA664}"/>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4" name="Ellipse 1033">
                <a:extLst>
                  <a:ext uri="{FF2B5EF4-FFF2-40B4-BE49-F238E27FC236}">
                    <a16:creationId xmlns:a16="http://schemas.microsoft.com/office/drawing/2014/main" xmlns="" id="{722FF1F3-4278-7C18-AD17-7F3CD367B871}"/>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032" name="ZoneTexte 1031">
              <a:extLst>
                <a:ext uri="{FF2B5EF4-FFF2-40B4-BE49-F238E27FC236}">
                  <a16:creationId xmlns:a16="http://schemas.microsoft.com/office/drawing/2014/main" xmlns="" id="{9125D51F-B141-3E66-A79A-20D1661F6122}"/>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06</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35" name="ZoneTexte 1034">
            <a:extLst>
              <a:ext uri="{FF2B5EF4-FFF2-40B4-BE49-F238E27FC236}">
                <a16:creationId xmlns:a16="http://schemas.microsoft.com/office/drawing/2014/main" xmlns="" id="{9BE6335F-A7BD-ADF1-C03D-51E1279212DA}"/>
              </a:ext>
            </a:extLst>
          </p:cNvPr>
          <p:cNvSpPr txBox="1"/>
          <p:nvPr/>
        </p:nvSpPr>
        <p:spPr>
          <a:xfrm>
            <a:off x="38849" y="5795903"/>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السادس: </a:t>
            </a:r>
            <a:br>
              <a:rPr lang="ar-DZ"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الابتكار</a:t>
            </a:r>
            <a:r>
              <a:rPr lang="fr-FR" sz="1800" b="1" dirty="0">
                <a:effectLst/>
                <a:latin typeface="Aljazeera" panose="02000000000000000000" pitchFamily="2" charset="-78"/>
                <a:ea typeface="Calibri" panose="020F0502020204030204" pitchFamily="34" charset="0"/>
                <a:cs typeface="Aljazeera" panose="02000000000000000000" pitchFamily="2" charset="-78"/>
              </a:rPr>
              <a:t> </a:t>
            </a:r>
            <a:r>
              <a:rPr lang="ar-DZ" sz="1800" b="1" dirty="0">
                <a:effectLst/>
                <a:latin typeface="Aljazeera" panose="02000000000000000000" pitchFamily="2" charset="-78"/>
                <a:ea typeface="Calibri" panose="020F0502020204030204" pitchFamily="34" charset="0"/>
                <a:cs typeface="Aljazeera" panose="02000000000000000000" pitchFamily="2" charset="-78"/>
              </a:rPr>
              <a:t>والإبداع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المقاولات</a:t>
            </a:r>
            <a:r>
              <a:rPr lang="ar-DZ" b="1" dirty="0" err="1">
                <a:latin typeface="Aljazeera" panose="02000000000000000000" pitchFamily="2" charset="-78"/>
                <a:ea typeface="Calibri" panose="020F0502020204030204" pitchFamily="34" charset="0"/>
                <a:cs typeface="Aljazeera" panose="02000000000000000000" pitchFamily="2" charset="-78"/>
              </a:rPr>
              <a:t>ي</a:t>
            </a:r>
            <a:endParaRPr lang="fr-FR" dirty="0">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xmlns="" id="{2CC43EE6-277D-077D-73E1-D12A3B8E6D14}"/>
              </a:ext>
            </a:extLst>
          </p:cNvPr>
          <p:cNvSpPr txBox="1"/>
          <p:nvPr/>
        </p:nvSpPr>
        <p:spPr>
          <a:xfrm>
            <a:off x="769" y="7309705"/>
            <a:ext cx="8983493" cy="3993657"/>
          </a:xfrm>
          <a:prstGeom prst="rect">
            <a:avLst/>
          </a:prstGeom>
          <a:noFill/>
        </p:spPr>
        <p:txBody>
          <a:bodyPr wrap="square">
            <a:spAutoFit/>
          </a:bodyPr>
          <a:lstStyle/>
          <a:p>
            <a:pPr algn="ctr" rtl="1">
              <a:lnSpc>
                <a:spcPct val="115000"/>
              </a:lnSpc>
              <a:spcAft>
                <a:spcPts val="1000"/>
              </a:spcAft>
            </a:pPr>
            <a:r>
              <a:rPr lang="ar-DZ"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مقياس المقاولاتية</a:t>
            </a:r>
            <a:endParaRPr lang="fr-FR" sz="105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lnSpc>
                <a:spcPct val="115000"/>
              </a:lnSpc>
              <a:spcAft>
                <a:spcPts val="1000"/>
              </a:spcAft>
            </a:pPr>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السنة الثانية ماستر – فلسفة</a:t>
            </a:r>
            <a:endParaRPr lang="fr-FR"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endParaRPr>
          </a:p>
          <a:p>
            <a:pPr algn="ctr" rtl="1"/>
            <a:r>
              <a:rPr lang="ar-DZ" sz="5400" dirty="0">
                <a:ln>
                  <a:solidFill>
                    <a:schemeClr val="tx1"/>
                  </a:solidFill>
                </a:ln>
                <a:solidFill>
                  <a:schemeClr val="bg1"/>
                </a:solidFill>
                <a:effectLst/>
                <a:latin typeface="Changa ExtraBold" pitchFamily="2" charset="-78"/>
                <a:ea typeface="Calibri" panose="020F0502020204030204" pitchFamily="34" charset="0"/>
                <a:cs typeface="Changa ExtraBold" pitchFamily="2" charset="-78"/>
              </a:rPr>
              <a:t>عربية و غربية</a:t>
            </a:r>
            <a:endParaRPr lang="fr-FR" sz="5400" dirty="0">
              <a:ln>
                <a:solidFill>
                  <a:schemeClr val="tx1"/>
                </a:solidFill>
              </a:ln>
              <a:solidFill>
                <a:schemeClr val="bg1"/>
              </a:solidFill>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xmlns="" id="{E4C7D70E-D2CC-8845-C629-BA2CB3AF1A0A}"/>
              </a:ext>
            </a:extLst>
          </p:cNvPr>
          <p:cNvSpPr txBox="1"/>
          <p:nvPr/>
        </p:nvSpPr>
        <p:spPr>
          <a:xfrm>
            <a:off x="291585" y="7701630"/>
            <a:ext cx="8535227" cy="4524315"/>
          </a:xfrm>
          <a:prstGeom prst="rect">
            <a:avLst/>
          </a:prstGeom>
          <a:noFill/>
        </p:spPr>
        <p:txBody>
          <a:bodyPr wrap="square">
            <a:spAutoFit/>
          </a:bodyPr>
          <a:lstStyle/>
          <a:p>
            <a:pPr algn="ctr" rtl="1"/>
            <a:r>
              <a:rPr lang="ar-DZ" sz="4800" dirty="0">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4800" dirty="0">
              <a:latin typeface="Aljazeera" panose="02000000000000000000" pitchFamily="2" charset="-78"/>
              <a:cs typeface="Aljazeera" panose="02000000000000000000" pitchFamily="2" charset="-78"/>
            </a:endParaRPr>
          </a:p>
        </p:txBody>
      </p:sp>
      <p:pic>
        <p:nvPicPr>
          <p:cNvPr id="1037" name="ElevenLabs_2024-07-07T23_32_54_Sarah_pre_s50_sb75_se0_b_m2">
            <a:hlinkClick r:id="" action="ppaction://media"/>
            <a:extLst>
              <a:ext uri="{FF2B5EF4-FFF2-40B4-BE49-F238E27FC236}">
                <a16:creationId xmlns:a16="http://schemas.microsoft.com/office/drawing/2014/main" xmlns="" id="{25E843B3-4F7A-8754-5B2D-EF43C375201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23123" y="3860641"/>
            <a:ext cx="365522" cy="487363"/>
          </a:xfrm>
          <a:prstGeom prst="rect">
            <a:avLst/>
          </a:prstGeom>
        </p:spPr>
      </p:pic>
      <p:pic>
        <p:nvPicPr>
          <p:cNvPr id="1038" name="ElevenLabs_2024-07-07T23_33_47_Sarah_pre_s50_sb75_se0_b_m2">
            <a:hlinkClick r:id="" action="ppaction://media"/>
            <a:extLst>
              <a:ext uri="{FF2B5EF4-FFF2-40B4-BE49-F238E27FC236}">
                <a16:creationId xmlns:a16="http://schemas.microsoft.com/office/drawing/2014/main" xmlns="" id="{14C22E56-4467-F532-E0BD-0F1F4B2B5F75}"/>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543380" y="2753679"/>
            <a:ext cx="365522" cy="487363"/>
          </a:xfrm>
          <a:prstGeom prst="rect">
            <a:avLst/>
          </a:prstGeom>
        </p:spPr>
      </p:pic>
      <p:pic>
        <p:nvPicPr>
          <p:cNvPr id="1039" name="ElevenLabs_2024-07-07T23_35_14_Sarah_pre_s50_sb75_se0_b_m2">
            <a:hlinkClick r:id="" action="ppaction://media"/>
            <a:extLst>
              <a:ext uri="{FF2B5EF4-FFF2-40B4-BE49-F238E27FC236}">
                <a16:creationId xmlns:a16="http://schemas.microsoft.com/office/drawing/2014/main" xmlns="" id="{664684A1-1C51-29C7-A766-2A6666EA7517}"/>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442796" y="4585046"/>
            <a:ext cx="365522" cy="487363"/>
          </a:xfrm>
          <a:prstGeom prst="rect">
            <a:avLst/>
          </a:prstGeom>
        </p:spPr>
      </p:pic>
      <p:pic>
        <p:nvPicPr>
          <p:cNvPr id="1040" name="ElevenLabs_2024-07-07T23_37_02_Sarah_pre_s50_sb75_se0_b_m2 (1)">
            <a:hlinkClick r:id="" action="ppaction://media"/>
            <a:extLst>
              <a:ext uri="{FF2B5EF4-FFF2-40B4-BE49-F238E27FC236}">
                <a16:creationId xmlns:a16="http://schemas.microsoft.com/office/drawing/2014/main" xmlns="" id="{9411A7DF-AD67-3920-CDA0-4B9EDF4A2563}"/>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543381" y="1785593"/>
            <a:ext cx="365522" cy="487363"/>
          </a:xfrm>
          <a:prstGeom prst="rect">
            <a:avLst/>
          </a:prstGeom>
        </p:spPr>
      </p:pic>
      <p:pic>
        <p:nvPicPr>
          <p:cNvPr id="1041" name="ElevenLabs_2024-07-07T23_42_42_Sarah_pre_s50_sb75_se0_b_m2">
            <a:hlinkClick r:id="" action="ppaction://media"/>
            <a:extLst>
              <a:ext uri="{FF2B5EF4-FFF2-40B4-BE49-F238E27FC236}">
                <a16:creationId xmlns:a16="http://schemas.microsoft.com/office/drawing/2014/main" xmlns="" id="{B47C876D-1A32-3B1A-A77B-693262DA6FCE}"/>
              </a:ext>
            </a:extLst>
          </p:cNvPr>
          <p:cNvPicPr>
            <a:picLocks noChangeAspect="1"/>
          </p:cNvPicPr>
          <p:nvPr>
            <a:videoFile r:link="rId1"/>
            <p:extLst>
              <p:ext uri="{DAA4B4D4-6D71-4841-9C94-3DE7FCFB9230}">
                <p14:media xmlns:p14="http://schemas.microsoft.com/office/powerpoint/2010/main" xmlns="" r:embed="rId9"/>
              </p:ext>
            </p:extLst>
          </p:nvPr>
        </p:nvPicPr>
        <p:blipFill>
          <a:blip r:embed="rId4" cstate="print"/>
          <a:stretch>
            <a:fillRect/>
          </a:stretch>
        </p:blipFill>
        <p:spPr>
          <a:xfrm>
            <a:off x="-509262" y="5685812"/>
            <a:ext cx="365522" cy="487363"/>
          </a:xfrm>
          <a:prstGeom prst="rect">
            <a:avLst/>
          </a:prstGeom>
        </p:spPr>
      </p:pic>
      <p:pic>
        <p:nvPicPr>
          <p:cNvPr id="1042" name="ElevenLabs_2024-07-07T23_43_40_Sarah_pre_s50_sb75_se0_b_m2">
            <a:hlinkClick r:id="" action="ppaction://media"/>
            <a:extLst>
              <a:ext uri="{FF2B5EF4-FFF2-40B4-BE49-F238E27FC236}">
                <a16:creationId xmlns:a16="http://schemas.microsoft.com/office/drawing/2014/main" xmlns="" id="{CB1654C3-BA82-518F-E7B1-7D0001E043CB}"/>
              </a:ext>
            </a:extLst>
          </p:cNvPr>
          <p:cNvPicPr>
            <a:picLocks noChangeAspect="1"/>
          </p:cNvPicPr>
          <p:nvPr>
            <a:videoFile r:link="rId1"/>
            <p:extLst>
              <p:ext uri="{DAA4B4D4-6D71-4841-9C94-3DE7FCFB9230}">
                <p14:media xmlns:p14="http://schemas.microsoft.com/office/powerpoint/2010/main" xmlns="" r:embed="rId11"/>
              </p:ext>
            </p:extLst>
          </p:nvPr>
        </p:nvPicPr>
        <p:blipFill>
          <a:blip r:embed="rId4" cstate="print"/>
          <a:stretch>
            <a:fillRect/>
          </a:stretch>
        </p:blipFill>
        <p:spPr>
          <a:xfrm>
            <a:off x="-504831" y="922312"/>
            <a:ext cx="365522" cy="487363"/>
          </a:xfrm>
          <a:prstGeom prst="rect">
            <a:avLst/>
          </a:prstGeom>
        </p:spPr>
      </p:pic>
    </p:spTree>
    <p:extLst>
      <p:ext uri="{BB962C8B-B14F-4D97-AF65-F5344CB8AC3E}">
        <p14:creationId xmlns:p14="http://schemas.microsoft.com/office/powerpoint/2010/main" xmlns="" val="1747305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 fill="hold"/>
                                        <p:tgtEl>
                                          <p:spTgt spid="1037"/>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3996"/>
                            </p:stCondLst>
                            <p:childTnLst>
                              <p:par>
                                <p:cTn id="18" presetID="1" presetClass="mediacall" presetSubtype="0" fill="hold" nodeType="afterEffect">
                                  <p:stCondLst>
                                    <p:cond delay="0"/>
                                  </p:stCondLst>
                                  <p:childTnLst>
                                    <p:cmd type="call" cmd="playFrom(0.0)">
                                      <p:cBhvr>
                                        <p:cTn id="19" dur="3840" fill="hold"/>
                                        <p:tgtEl>
                                          <p:spTgt spid="1038"/>
                                        </p:tgtEl>
                                      </p:cBhvr>
                                    </p:cmd>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47" presetClass="entr" presetSubtype="0" fill="hold" nodeType="with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1000"/>
                                        <p:tgtEl>
                                          <p:spTgt spid="18">
                                            <p:txEl>
                                              <p:pRg st="0" end="0"/>
                                            </p:txEl>
                                          </p:spTgt>
                                        </p:tgtEl>
                                      </p:cBhvr>
                                    </p:animEffect>
                                    <p:anim calcmode="lin" valueType="num">
                                      <p:cBhvr>
                                        <p:cTn id="2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7836"/>
                            </p:stCondLst>
                            <p:childTnLst>
                              <p:par>
                                <p:cTn id="31" presetID="1" presetClass="mediacall" presetSubtype="0" fill="hold" nodeType="afterEffect">
                                  <p:stCondLst>
                                    <p:cond delay="0"/>
                                  </p:stCondLst>
                                  <p:childTnLst>
                                    <p:cmd type="call" cmd="playFrom(0.0)">
                                      <p:cBhvr>
                                        <p:cTn id="32" dur="3944" fill="hold"/>
                                        <p:tgtEl>
                                          <p:spTgt spid="1039"/>
                                        </p:tgtEl>
                                      </p:cBhvr>
                                    </p:cmd>
                                  </p:childTnLst>
                                </p:cTn>
                              </p:par>
                              <p:par>
                                <p:cTn id="33" presetID="53"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par>
                          <p:cTn id="43" fill="hold">
                            <p:stCondLst>
                              <p:cond delay="11780"/>
                            </p:stCondLst>
                            <p:childTnLst>
                              <p:par>
                                <p:cTn id="44" presetID="1" presetClass="mediacall" presetSubtype="0" fill="hold" nodeType="afterEffect">
                                  <p:stCondLst>
                                    <p:cond delay="0"/>
                                  </p:stCondLst>
                                  <p:childTnLst>
                                    <p:cmd type="call" cmd="playFrom(0.0)">
                                      <p:cBhvr>
                                        <p:cTn id="45" dur="3526" fill="hold"/>
                                        <p:tgtEl>
                                          <p:spTgt spid="1040"/>
                                        </p:tgtEl>
                                      </p:cBhvr>
                                    </p:cmd>
                                  </p:childTnLst>
                                </p:cTn>
                              </p:par>
                              <p:par>
                                <p:cTn id="46" presetID="53" presetClass="entr" presetSubtype="16"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47"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par>
                          <p:cTn id="56" fill="hold">
                            <p:stCondLst>
                              <p:cond delay="15306"/>
                            </p:stCondLst>
                            <p:childTnLst>
                              <p:par>
                                <p:cTn id="57" presetID="1" presetClass="mediacall" presetSubtype="0" fill="hold" nodeType="afterEffect">
                                  <p:stCondLst>
                                    <p:cond delay="0"/>
                                  </p:stCondLst>
                                  <p:childTnLst>
                                    <p:cmd type="call" cmd="playFrom(0.0)">
                                      <p:cBhvr>
                                        <p:cTn id="58" dur="4205" fill="hold"/>
                                        <p:tgtEl>
                                          <p:spTgt spid="1041"/>
                                        </p:tgtEl>
                                      </p:cBhvr>
                                    </p:cmd>
                                  </p:childTnLst>
                                </p:cTn>
                              </p:par>
                              <p:par>
                                <p:cTn id="59" presetID="53" presetClass="entr" presetSubtype="16"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1029"/>
                                        </p:tgtEl>
                                        <p:attrNameLst>
                                          <p:attrName>style.visibility</p:attrName>
                                        </p:attrNameLst>
                                      </p:cBhvr>
                                      <p:to>
                                        <p:strVal val="visible"/>
                                      </p:to>
                                    </p:set>
                                    <p:animEffect transition="in" filter="fade">
                                      <p:cBhvr>
                                        <p:cTn id="66" dur="1000"/>
                                        <p:tgtEl>
                                          <p:spTgt spid="1029"/>
                                        </p:tgtEl>
                                      </p:cBhvr>
                                    </p:animEffect>
                                    <p:anim calcmode="lin" valueType="num">
                                      <p:cBhvr>
                                        <p:cTn id="67" dur="1000" fill="hold"/>
                                        <p:tgtEl>
                                          <p:spTgt spid="1029"/>
                                        </p:tgtEl>
                                        <p:attrNameLst>
                                          <p:attrName>ppt_x</p:attrName>
                                        </p:attrNameLst>
                                      </p:cBhvr>
                                      <p:tavLst>
                                        <p:tav tm="0">
                                          <p:val>
                                            <p:strVal val="#ppt_x"/>
                                          </p:val>
                                        </p:tav>
                                        <p:tav tm="100000">
                                          <p:val>
                                            <p:strVal val="#ppt_x"/>
                                          </p:val>
                                        </p:tav>
                                      </p:tavLst>
                                    </p:anim>
                                    <p:anim calcmode="lin" valueType="num">
                                      <p:cBhvr>
                                        <p:cTn id="68" dur="1000" fill="hold"/>
                                        <p:tgtEl>
                                          <p:spTgt spid="1029"/>
                                        </p:tgtEl>
                                        <p:attrNameLst>
                                          <p:attrName>ppt_y</p:attrName>
                                        </p:attrNameLst>
                                      </p:cBhvr>
                                      <p:tavLst>
                                        <p:tav tm="0">
                                          <p:val>
                                            <p:strVal val="#ppt_y-.1"/>
                                          </p:val>
                                        </p:tav>
                                        <p:tav tm="100000">
                                          <p:val>
                                            <p:strVal val="#ppt_y"/>
                                          </p:val>
                                        </p:tav>
                                      </p:tavLst>
                                    </p:anim>
                                  </p:childTnLst>
                                </p:cTn>
                              </p:par>
                            </p:childTnLst>
                          </p:cTn>
                        </p:par>
                        <p:par>
                          <p:cTn id="69" fill="hold">
                            <p:stCondLst>
                              <p:cond delay="19511"/>
                            </p:stCondLst>
                            <p:childTnLst>
                              <p:par>
                                <p:cTn id="70" presetID="1" presetClass="mediacall" presetSubtype="0" fill="hold" nodeType="afterEffect">
                                  <p:stCondLst>
                                    <p:cond delay="0"/>
                                  </p:stCondLst>
                                  <p:childTnLst>
                                    <p:cmd type="call" cmd="playFrom(0.0)">
                                      <p:cBhvr>
                                        <p:cTn id="71" dur="4205" fill="hold"/>
                                        <p:tgtEl>
                                          <p:spTgt spid="1042"/>
                                        </p:tgtEl>
                                      </p:cBhvr>
                                    </p:cmd>
                                  </p:childTnLst>
                                </p:cTn>
                              </p:par>
                              <p:par>
                                <p:cTn id="72" presetID="53" presetClass="entr" presetSubtype="16" fill="hold" nodeType="withEffect">
                                  <p:stCondLst>
                                    <p:cond delay="0"/>
                                  </p:stCondLst>
                                  <p:childTnLst>
                                    <p:set>
                                      <p:cBhvr>
                                        <p:cTn id="73" dur="1" fill="hold">
                                          <p:stCondLst>
                                            <p:cond delay="0"/>
                                          </p:stCondLst>
                                        </p:cTn>
                                        <p:tgtEl>
                                          <p:spTgt spid="1024"/>
                                        </p:tgtEl>
                                        <p:attrNameLst>
                                          <p:attrName>style.visibility</p:attrName>
                                        </p:attrNameLst>
                                      </p:cBhvr>
                                      <p:to>
                                        <p:strVal val="visible"/>
                                      </p:to>
                                    </p:set>
                                    <p:anim calcmode="lin" valueType="num">
                                      <p:cBhvr>
                                        <p:cTn id="74" dur="500" fill="hold"/>
                                        <p:tgtEl>
                                          <p:spTgt spid="1024"/>
                                        </p:tgtEl>
                                        <p:attrNameLst>
                                          <p:attrName>ppt_w</p:attrName>
                                        </p:attrNameLst>
                                      </p:cBhvr>
                                      <p:tavLst>
                                        <p:tav tm="0">
                                          <p:val>
                                            <p:fltVal val="0"/>
                                          </p:val>
                                        </p:tav>
                                        <p:tav tm="100000">
                                          <p:val>
                                            <p:strVal val="#ppt_w"/>
                                          </p:val>
                                        </p:tav>
                                      </p:tavLst>
                                    </p:anim>
                                    <p:anim calcmode="lin" valueType="num">
                                      <p:cBhvr>
                                        <p:cTn id="75" dur="500" fill="hold"/>
                                        <p:tgtEl>
                                          <p:spTgt spid="1024"/>
                                        </p:tgtEl>
                                        <p:attrNameLst>
                                          <p:attrName>ppt_h</p:attrName>
                                        </p:attrNameLst>
                                      </p:cBhvr>
                                      <p:tavLst>
                                        <p:tav tm="0">
                                          <p:val>
                                            <p:fltVal val="0"/>
                                          </p:val>
                                        </p:tav>
                                        <p:tav tm="100000">
                                          <p:val>
                                            <p:strVal val="#ppt_h"/>
                                          </p:val>
                                        </p:tav>
                                      </p:tavLst>
                                    </p:anim>
                                    <p:animEffect transition="in" filter="fade">
                                      <p:cBhvr>
                                        <p:cTn id="76" dur="500"/>
                                        <p:tgtEl>
                                          <p:spTgt spid="1024"/>
                                        </p:tgtEl>
                                      </p:cBhvr>
                                    </p:animEffect>
                                  </p:childTnLst>
                                </p:cTn>
                              </p:par>
                              <p:par>
                                <p:cTn id="77" presetID="47" presetClass="entr" presetSubtype="0" fill="hold" grpId="0" nodeType="withEffect">
                                  <p:stCondLst>
                                    <p:cond delay="0"/>
                                  </p:stCondLst>
                                  <p:childTnLst>
                                    <p:set>
                                      <p:cBhvr>
                                        <p:cTn id="78" dur="1" fill="hold">
                                          <p:stCondLst>
                                            <p:cond delay="0"/>
                                          </p:stCondLst>
                                        </p:cTn>
                                        <p:tgtEl>
                                          <p:spTgt spid="1035"/>
                                        </p:tgtEl>
                                        <p:attrNameLst>
                                          <p:attrName>style.visibility</p:attrName>
                                        </p:attrNameLst>
                                      </p:cBhvr>
                                      <p:to>
                                        <p:strVal val="visible"/>
                                      </p:to>
                                    </p:set>
                                    <p:animEffect transition="in" filter="fade">
                                      <p:cBhvr>
                                        <p:cTn id="79" dur="1000"/>
                                        <p:tgtEl>
                                          <p:spTgt spid="1035"/>
                                        </p:tgtEl>
                                      </p:cBhvr>
                                    </p:animEffect>
                                    <p:anim calcmode="lin" valueType="num">
                                      <p:cBhvr>
                                        <p:cTn id="80" dur="1000" fill="hold"/>
                                        <p:tgtEl>
                                          <p:spTgt spid="1035"/>
                                        </p:tgtEl>
                                        <p:attrNameLst>
                                          <p:attrName>ppt_x</p:attrName>
                                        </p:attrNameLst>
                                      </p:cBhvr>
                                      <p:tavLst>
                                        <p:tav tm="0">
                                          <p:val>
                                            <p:strVal val="#ppt_x"/>
                                          </p:val>
                                        </p:tav>
                                        <p:tav tm="100000">
                                          <p:val>
                                            <p:strVal val="#ppt_x"/>
                                          </p:val>
                                        </p:tav>
                                      </p:tavLst>
                                    </p:anim>
                                    <p:anim calcmode="lin" valueType="num">
                                      <p:cBhvr>
                                        <p:cTn id="81"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endCondLst>
                    <p:cond evt="onStopAudio" delay="0">
                      <p:tgtEl>
                        <p:sldTgt/>
                      </p:tgtEl>
                    </p:cond>
                  </p:endCondLst>
                </p:cTn>
                <p:tgtEl>
                  <p:spTgt spid="1037"/>
                </p:tgtEl>
              </p:cMediaNode>
            </p:video>
            <p:video>
              <p:cMediaNode vol="80000">
                <p:cTn id="83" fill="hold" display="0">
                  <p:stCondLst>
                    <p:cond delay="indefinite"/>
                  </p:stCondLst>
                  <p:endCondLst>
                    <p:cond evt="onStopAudio" delay="0">
                      <p:tgtEl>
                        <p:sldTgt/>
                      </p:tgtEl>
                    </p:cond>
                  </p:endCondLst>
                </p:cTn>
                <p:tgtEl>
                  <p:spTgt spid="1038"/>
                </p:tgtEl>
              </p:cMediaNode>
            </p:video>
            <p:video>
              <p:cMediaNode vol="80000">
                <p:cTn id="84" fill="hold" display="0">
                  <p:stCondLst>
                    <p:cond delay="indefinite"/>
                  </p:stCondLst>
                  <p:endCondLst>
                    <p:cond evt="onStopAudio" delay="0">
                      <p:tgtEl>
                        <p:sldTgt/>
                      </p:tgtEl>
                    </p:cond>
                  </p:endCondLst>
                </p:cTn>
                <p:tgtEl>
                  <p:spTgt spid="1039"/>
                </p:tgtEl>
              </p:cMediaNode>
            </p:video>
            <p:video>
              <p:cMediaNode vol="80000">
                <p:cTn id="85" fill="hold" display="0">
                  <p:stCondLst>
                    <p:cond delay="indefinite"/>
                  </p:stCondLst>
                  <p:endCondLst>
                    <p:cond evt="onStopAudio" delay="0">
                      <p:tgtEl>
                        <p:sldTgt/>
                      </p:tgtEl>
                    </p:cond>
                  </p:endCondLst>
                </p:cTn>
                <p:tgtEl>
                  <p:spTgt spid="1040"/>
                </p:tgtEl>
              </p:cMediaNode>
            </p:video>
            <p:video>
              <p:cMediaNode vol="80000">
                <p:cTn id="86" fill="hold" display="0">
                  <p:stCondLst>
                    <p:cond delay="indefinite"/>
                  </p:stCondLst>
                  <p:endCondLst>
                    <p:cond evt="onStopAudio" delay="0">
                      <p:tgtEl>
                        <p:sldTgt/>
                      </p:tgtEl>
                    </p:cond>
                  </p:endCondLst>
                </p:cTn>
                <p:tgtEl>
                  <p:spTgt spid="1041"/>
                </p:tgtEl>
              </p:cMediaNode>
            </p:video>
            <p:video>
              <p:cMediaNode vol="80000">
                <p:cTn id="87" fill="hold" display="0">
                  <p:stCondLst>
                    <p:cond delay="indefinite"/>
                  </p:stCondLst>
                  <p:endCondLst>
                    <p:cond evt="onStopAudio" delay="0">
                      <p:tgtEl>
                        <p:sldTgt/>
                      </p:tgtEl>
                    </p:cond>
                  </p:endCondLst>
                </p:cTn>
                <p:tgtEl>
                  <p:spTgt spid="1042"/>
                </p:tgtEl>
              </p:cMediaNode>
            </p:video>
          </p:childTnLst>
        </p:cTn>
      </p:par>
    </p:tnLst>
    <p:bldLst>
      <p:bldP spid="12" grpId="0"/>
      <p:bldP spid="24" grpId="0"/>
      <p:bldP spid="30" grpId="0"/>
      <p:bldP spid="1029" grpId="0"/>
      <p:bldP spid="10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grpSp>
        <p:nvGrpSpPr>
          <p:cNvPr id="3" name="Groupe 9">
            <a:extLst>
              <a:ext uri="{FF2B5EF4-FFF2-40B4-BE49-F238E27FC236}">
                <a16:creationId xmlns:a16="http://schemas.microsoft.com/office/drawing/2014/main" xmlns="" id="{81B4F1BF-A540-DF5D-F6E1-ED7D69EC0317}"/>
              </a:ext>
            </a:extLst>
          </p:cNvPr>
          <p:cNvGrpSpPr/>
          <p:nvPr/>
        </p:nvGrpSpPr>
        <p:grpSpPr>
          <a:xfrm>
            <a:off x="-2103689" y="1224786"/>
            <a:ext cx="1350000" cy="1800000"/>
            <a:chOff x="9315961" y="1214366"/>
            <a:chExt cx="1800000" cy="1800000"/>
          </a:xfrm>
        </p:grpSpPr>
        <p:grpSp>
          <p:nvGrpSpPr>
            <p:cNvPr id="7" name="Groupe 2">
              <a:extLst>
                <a:ext uri="{FF2B5EF4-FFF2-40B4-BE49-F238E27FC236}">
                  <a16:creationId xmlns:a16="http://schemas.microsoft.com/office/drawing/2014/main" xmlns="" id="{5CBA6274-A25A-E1B7-9699-3C21830B52BD}"/>
                </a:ext>
              </a:extLst>
            </p:cNvPr>
            <p:cNvGrpSpPr/>
            <p:nvPr/>
          </p:nvGrpSpPr>
          <p:grpSpPr>
            <a:xfrm>
              <a:off x="9315961" y="1214366"/>
              <a:ext cx="1800000" cy="1800000"/>
              <a:chOff x="1150620" y="1836420"/>
              <a:chExt cx="1260000" cy="1260000"/>
            </a:xfrm>
          </p:grpSpPr>
          <p:sp>
            <p:nvSpPr>
              <p:cNvPr id="4" name="Ellipse 3">
                <a:extLst>
                  <a:ext uri="{FF2B5EF4-FFF2-40B4-BE49-F238E27FC236}">
                    <a16:creationId xmlns:a16="http://schemas.microsoft.com/office/drawing/2014/main" xmlns="" id="{42C75075-65D4-48A3-7AEE-0B345081F47C}"/>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xmlns="" id="{B32F1C3A-64AF-4886-FEE2-30A4420C26EB}"/>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xmlns="" id="{BCA30658-D4B4-781B-B73A-4C19993E1B3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01</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2" name="ZoneTexte 11">
            <a:extLst>
              <a:ext uri="{FF2B5EF4-FFF2-40B4-BE49-F238E27FC236}">
                <a16:creationId xmlns:a16="http://schemas.microsoft.com/office/drawing/2014/main" xmlns="" id="{285A0844-C610-65FF-49E3-C99389745BF7}"/>
              </a:ext>
            </a:extLst>
          </p:cNvPr>
          <p:cNvSpPr txBox="1"/>
          <p:nvPr/>
        </p:nvSpPr>
        <p:spPr>
          <a:xfrm>
            <a:off x="-2390715" y="3145913"/>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الأول: </a:t>
            </a:r>
            <a:r>
              <a:rPr lang="fr-FR" sz="1800" b="1" dirty="0">
                <a:effectLst/>
                <a:latin typeface="Aljazeera" panose="02000000000000000000" pitchFamily="2" charset="-78"/>
                <a:ea typeface="Calibri" panose="020F0502020204030204" pitchFamily="34" charset="0"/>
                <a:cs typeface="Aljazeera" panose="02000000000000000000" pitchFamily="2" charset="-78"/>
              </a:rPr>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الأطر النظرية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dirty="0">
              <a:latin typeface="Aljazeera" panose="02000000000000000000" pitchFamily="2" charset="-78"/>
              <a:cs typeface="Aljazeera" panose="02000000000000000000" pitchFamily="2" charset="-78"/>
            </a:endParaRPr>
          </a:p>
        </p:txBody>
      </p:sp>
      <p:grpSp>
        <p:nvGrpSpPr>
          <p:cNvPr id="10" name="Groupe 12">
            <a:extLst>
              <a:ext uri="{FF2B5EF4-FFF2-40B4-BE49-F238E27FC236}">
                <a16:creationId xmlns:a16="http://schemas.microsoft.com/office/drawing/2014/main" xmlns="" id="{54230664-A11E-5055-7CF0-861558410961}"/>
              </a:ext>
            </a:extLst>
          </p:cNvPr>
          <p:cNvGrpSpPr/>
          <p:nvPr/>
        </p:nvGrpSpPr>
        <p:grpSpPr>
          <a:xfrm>
            <a:off x="-2077993" y="4129081"/>
            <a:ext cx="1350000" cy="1800000"/>
            <a:chOff x="9315961" y="1214366"/>
            <a:chExt cx="1800000" cy="1800000"/>
          </a:xfrm>
        </p:grpSpPr>
        <p:grpSp>
          <p:nvGrpSpPr>
            <p:cNvPr id="13" name="Groupe 13">
              <a:extLst>
                <a:ext uri="{FF2B5EF4-FFF2-40B4-BE49-F238E27FC236}">
                  <a16:creationId xmlns:a16="http://schemas.microsoft.com/office/drawing/2014/main" xmlns="" id="{24CB0C37-02CD-A918-447E-F6088C08CE33}"/>
                </a:ext>
              </a:extLst>
            </p:cNvPr>
            <p:cNvGrpSpPr/>
            <p:nvPr/>
          </p:nvGrpSpPr>
          <p:grpSpPr>
            <a:xfrm>
              <a:off x="9315961" y="1214366"/>
              <a:ext cx="1800000" cy="1800000"/>
              <a:chOff x="1150620" y="1836420"/>
              <a:chExt cx="1260000" cy="1260000"/>
            </a:xfrm>
          </p:grpSpPr>
          <p:sp>
            <p:nvSpPr>
              <p:cNvPr id="16" name="Ellipse 15">
                <a:extLst>
                  <a:ext uri="{FF2B5EF4-FFF2-40B4-BE49-F238E27FC236}">
                    <a16:creationId xmlns:a16="http://schemas.microsoft.com/office/drawing/2014/main" xmlns="" id="{77FDC721-6BEC-5764-B706-D9DD6998505E}"/>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xmlns="" id="{BFF59D1C-B630-5CBD-8A77-939A22B93940}"/>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xmlns="" id="{9C3E5205-1C2A-5CD4-0264-E488F6BB4573}"/>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02</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8" name="ZoneTexte 17">
            <a:extLst>
              <a:ext uri="{FF2B5EF4-FFF2-40B4-BE49-F238E27FC236}">
                <a16:creationId xmlns:a16="http://schemas.microsoft.com/office/drawing/2014/main" xmlns="" id="{288ECC70-2168-7391-8104-01A82EFE1C03}"/>
              </a:ext>
            </a:extLst>
          </p:cNvPr>
          <p:cNvSpPr txBox="1"/>
          <p:nvPr/>
        </p:nvSpPr>
        <p:spPr>
          <a:xfrm>
            <a:off x="-2365019" y="6050209"/>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الثاني: </a:t>
            </a:r>
            <a:r>
              <a:rPr lang="fr-FR" sz="1800" b="1" dirty="0">
                <a:effectLst/>
                <a:latin typeface="Aljazeera" panose="02000000000000000000" pitchFamily="2" charset="-78"/>
                <a:ea typeface="Calibri" panose="020F0502020204030204" pitchFamily="34" charset="0"/>
                <a:cs typeface="Aljazeera" panose="02000000000000000000" pitchFamily="2" charset="-78"/>
              </a:rPr>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بعض المفاهيم حول المقاول</a:t>
            </a:r>
            <a:endParaRPr lang="fr-FR" dirty="0">
              <a:latin typeface="Aljazeera" panose="02000000000000000000" pitchFamily="2" charset="-78"/>
              <a:cs typeface="Aljazeera" panose="02000000000000000000" pitchFamily="2" charset="-78"/>
            </a:endParaRPr>
          </a:p>
        </p:txBody>
      </p:sp>
      <p:grpSp>
        <p:nvGrpSpPr>
          <p:cNvPr id="14" name="Groupe 18">
            <a:extLst>
              <a:ext uri="{FF2B5EF4-FFF2-40B4-BE49-F238E27FC236}">
                <a16:creationId xmlns:a16="http://schemas.microsoft.com/office/drawing/2014/main" xmlns="" id="{987C73F4-AE67-D836-01BD-9929C94EBC28}"/>
              </a:ext>
            </a:extLst>
          </p:cNvPr>
          <p:cNvGrpSpPr/>
          <p:nvPr/>
        </p:nvGrpSpPr>
        <p:grpSpPr>
          <a:xfrm>
            <a:off x="9752442" y="999600"/>
            <a:ext cx="1350000" cy="1800000"/>
            <a:chOff x="9315961" y="1214366"/>
            <a:chExt cx="1800000" cy="1800000"/>
          </a:xfrm>
        </p:grpSpPr>
        <p:grpSp>
          <p:nvGrpSpPr>
            <p:cNvPr id="19" name="Groupe 19">
              <a:extLst>
                <a:ext uri="{FF2B5EF4-FFF2-40B4-BE49-F238E27FC236}">
                  <a16:creationId xmlns:a16="http://schemas.microsoft.com/office/drawing/2014/main" xmlns="" id="{5760F6A4-6BEC-9A46-2579-3CAAE475009B}"/>
                </a:ext>
              </a:extLst>
            </p:cNvPr>
            <p:cNvGrpSpPr/>
            <p:nvPr/>
          </p:nvGrpSpPr>
          <p:grpSpPr>
            <a:xfrm>
              <a:off x="9315961" y="1214366"/>
              <a:ext cx="1800000" cy="1800000"/>
              <a:chOff x="1150620" y="1836420"/>
              <a:chExt cx="1260000" cy="1260000"/>
            </a:xfrm>
          </p:grpSpPr>
          <p:sp>
            <p:nvSpPr>
              <p:cNvPr id="22" name="Ellipse 21">
                <a:extLst>
                  <a:ext uri="{FF2B5EF4-FFF2-40B4-BE49-F238E27FC236}">
                    <a16:creationId xmlns:a16="http://schemas.microsoft.com/office/drawing/2014/main" xmlns="" id="{6C5D7CC8-D6C6-B666-D0B6-996ED716B2A8}"/>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xmlns="" id="{74CE2CB3-E63F-7271-4C92-12070D972529}"/>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ZoneTexte 20">
              <a:extLst>
                <a:ext uri="{FF2B5EF4-FFF2-40B4-BE49-F238E27FC236}">
                  <a16:creationId xmlns:a16="http://schemas.microsoft.com/office/drawing/2014/main" xmlns="" id="{EDADD690-7D92-2D6A-6520-7350C7A41929}"/>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03</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24" name="ZoneTexte 23">
            <a:extLst>
              <a:ext uri="{FF2B5EF4-FFF2-40B4-BE49-F238E27FC236}">
                <a16:creationId xmlns:a16="http://schemas.microsoft.com/office/drawing/2014/main" xmlns="" id="{D1BBAEE6-1B29-D2B7-D3F7-4FD99D6EF2B1}"/>
              </a:ext>
            </a:extLst>
          </p:cNvPr>
          <p:cNvSpPr txBox="1"/>
          <p:nvPr/>
        </p:nvSpPr>
        <p:spPr>
          <a:xfrm>
            <a:off x="9465416" y="2920728"/>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الثالث: </a:t>
            </a:r>
            <a:r>
              <a:rPr lang="fr-FR" sz="1800" b="1" dirty="0">
                <a:effectLst/>
                <a:latin typeface="Aljazeera" panose="02000000000000000000" pitchFamily="2" charset="-78"/>
                <a:ea typeface="Calibri" panose="020F0502020204030204" pitchFamily="34" charset="0"/>
                <a:cs typeface="Aljazeera" panose="02000000000000000000" pitchFamily="2" charset="-78"/>
              </a:rPr>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منظمات الأعمال المقاولاتية</a:t>
            </a:r>
            <a:endParaRPr lang="fr-FR" dirty="0">
              <a:latin typeface="Aljazeera" panose="02000000000000000000" pitchFamily="2" charset="-78"/>
              <a:cs typeface="Aljazeera" panose="02000000000000000000" pitchFamily="2" charset="-78"/>
            </a:endParaRPr>
          </a:p>
        </p:txBody>
      </p:sp>
      <p:grpSp>
        <p:nvGrpSpPr>
          <p:cNvPr id="20" name="Groupe 24">
            <a:extLst>
              <a:ext uri="{FF2B5EF4-FFF2-40B4-BE49-F238E27FC236}">
                <a16:creationId xmlns:a16="http://schemas.microsoft.com/office/drawing/2014/main" xmlns="" id="{2CA32508-6ADB-9305-6703-660D51F7C6FD}"/>
              </a:ext>
            </a:extLst>
          </p:cNvPr>
          <p:cNvGrpSpPr/>
          <p:nvPr/>
        </p:nvGrpSpPr>
        <p:grpSpPr>
          <a:xfrm>
            <a:off x="-4598957" y="4129081"/>
            <a:ext cx="1350000" cy="1800000"/>
            <a:chOff x="9315961" y="1214366"/>
            <a:chExt cx="1800000" cy="1800000"/>
          </a:xfrm>
        </p:grpSpPr>
        <p:grpSp>
          <p:nvGrpSpPr>
            <p:cNvPr id="25" name="Groupe 25">
              <a:extLst>
                <a:ext uri="{FF2B5EF4-FFF2-40B4-BE49-F238E27FC236}">
                  <a16:creationId xmlns:a16="http://schemas.microsoft.com/office/drawing/2014/main" xmlns="" id="{AF67CB69-DFAB-DD18-3257-57B4D1CF3089}"/>
                </a:ext>
              </a:extLst>
            </p:cNvPr>
            <p:cNvGrpSpPr/>
            <p:nvPr/>
          </p:nvGrpSpPr>
          <p:grpSpPr>
            <a:xfrm>
              <a:off x="9315961" y="1214366"/>
              <a:ext cx="1800000" cy="1800000"/>
              <a:chOff x="1150620" y="1836420"/>
              <a:chExt cx="1260000" cy="1260000"/>
            </a:xfrm>
          </p:grpSpPr>
          <p:sp>
            <p:nvSpPr>
              <p:cNvPr id="28" name="Ellipse 27">
                <a:extLst>
                  <a:ext uri="{FF2B5EF4-FFF2-40B4-BE49-F238E27FC236}">
                    <a16:creationId xmlns:a16="http://schemas.microsoft.com/office/drawing/2014/main" xmlns="" id="{3F820717-7014-E1C2-EAB8-27AC6A36679B}"/>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xmlns="" id="{6EC61A08-84EB-15FC-B873-2BD926012843}"/>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 name="ZoneTexte 26">
              <a:extLst>
                <a:ext uri="{FF2B5EF4-FFF2-40B4-BE49-F238E27FC236}">
                  <a16:creationId xmlns:a16="http://schemas.microsoft.com/office/drawing/2014/main" xmlns="" id="{28C9C441-6F09-AFEB-98D5-00147D38B67E}"/>
                </a:ext>
              </a:extLst>
            </p:cNvPr>
            <p:cNvSpPr txBox="1"/>
            <p:nvPr/>
          </p:nvSpPr>
          <p:spPr>
            <a:xfrm>
              <a:off x="9388214" y="1588851"/>
              <a:ext cx="1469288"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04</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30" name="ZoneTexte 29">
            <a:extLst>
              <a:ext uri="{FF2B5EF4-FFF2-40B4-BE49-F238E27FC236}">
                <a16:creationId xmlns:a16="http://schemas.microsoft.com/office/drawing/2014/main" xmlns="" id="{822C3228-7069-0F0D-A8BC-B0EC53A2AA86}"/>
              </a:ext>
            </a:extLst>
          </p:cNvPr>
          <p:cNvSpPr txBox="1"/>
          <p:nvPr/>
        </p:nvSpPr>
        <p:spPr>
          <a:xfrm>
            <a:off x="-4885982" y="6050209"/>
            <a:ext cx="1924050" cy="646331"/>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الرابع: </a:t>
            </a:r>
            <a:r>
              <a:rPr lang="fr-FR" sz="1800" b="1" dirty="0">
                <a:effectLst/>
                <a:latin typeface="Aljazeera" panose="02000000000000000000" pitchFamily="2" charset="-78"/>
                <a:ea typeface="Calibri" panose="020F0502020204030204" pitchFamily="34" charset="0"/>
                <a:cs typeface="Aljazeera" panose="02000000000000000000" pitchFamily="2" charset="-78"/>
              </a:rPr>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err="1">
                <a:effectLst/>
                <a:latin typeface="Aljazeera" panose="02000000000000000000" pitchFamily="2" charset="-78"/>
                <a:ea typeface="Calibri" panose="020F0502020204030204" pitchFamily="34" charset="0"/>
                <a:cs typeface="Aljazeera" panose="02000000000000000000" pitchFamily="2" charset="-78"/>
              </a:rPr>
              <a:t>استراتجيات</a:t>
            </a:r>
            <a:r>
              <a:rPr lang="ar-DZ" sz="1800" b="1" dirty="0">
                <a:effectLst/>
                <a:latin typeface="Aljazeera" panose="02000000000000000000" pitchFamily="2" charset="-78"/>
                <a:ea typeface="Calibri" panose="020F0502020204030204" pitchFamily="34" charset="0"/>
                <a:cs typeface="Aljazeera" panose="02000000000000000000" pitchFamily="2" charset="-78"/>
              </a:rPr>
              <a:t> المقاولاتية</a:t>
            </a:r>
            <a:endParaRPr lang="fr-FR" dirty="0">
              <a:latin typeface="Aljazeera" panose="02000000000000000000" pitchFamily="2" charset="-78"/>
              <a:cs typeface="Aljazeera" panose="02000000000000000000" pitchFamily="2" charset="-78"/>
            </a:endParaRPr>
          </a:p>
        </p:txBody>
      </p:sp>
      <p:grpSp>
        <p:nvGrpSpPr>
          <p:cNvPr id="26" name="Groupe 30">
            <a:extLst>
              <a:ext uri="{FF2B5EF4-FFF2-40B4-BE49-F238E27FC236}">
                <a16:creationId xmlns:a16="http://schemas.microsoft.com/office/drawing/2014/main" xmlns="" id="{96513307-D95E-D96A-7904-0CC8B8971A26}"/>
              </a:ext>
            </a:extLst>
          </p:cNvPr>
          <p:cNvGrpSpPr/>
          <p:nvPr/>
        </p:nvGrpSpPr>
        <p:grpSpPr>
          <a:xfrm>
            <a:off x="14533992" y="999600"/>
            <a:ext cx="1350000" cy="1800000"/>
            <a:chOff x="9315961" y="1214366"/>
            <a:chExt cx="1800000" cy="1800000"/>
          </a:xfrm>
        </p:grpSpPr>
        <p:grpSp>
          <p:nvGrpSpPr>
            <p:cNvPr id="31" name="Groupe 1023">
              <a:extLst>
                <a:ext uri="{FF2B5EF4-FFF2-40B4-BE49-F238E27FC236}">
                  <a16:creationId xmlns:a16="http://schemas.microsoft.com/office/drawing/2014/main" xmlns="" id="{7129882F-300B-689A-2E65-5C7F7DEE75E2}"/>
                </a:ext>
              </a:extLst>
            </p:cNvPr>
            <p:cNvGrpSpPr/>
            <p:nvPr/>
          </p:nvGrpSpPr>
          <p:grpSpPr>
            <a:xfrm>
              <a:off x="9315961" y="1214366"/>
              <a:ext cx="1800000" cy="1800000"/>
              <a:chOff x="1150620" y="1836420"/>
              <a:chExt cx="1260000" cy="1260000"/>
            </a:xfrm>
          </p:grpSpPr>
          <p:sp>
            <p:nvSpPr>
              <p:cNvPr id="1027" name="Ellipse 1026">
                <a:extLst>
                  <a:ext uri="{FF2B5EF4-FFF2-40B4-BE49-F238E27FC236}">
                    <a16:creationId xmlns:a16="http://schemas.microsoft.com/office/drawing/2014/main" xmlns="" id="{BFE0832D-AD45-ABFF-6E42-2E70F30368DF}"/>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8" name="Ellipse 1027">
                <a:extLst>
                  <a:ext uri="{FF2B5EF4-FFF2-40B4-BE49-F238E27FC236}">
                    <a16:creationId xmlns:a16="http://schemas.microsoft.com/office/drawing/2014/main" xmlns="" id="{BE369A04-F2D4-839F-6AB7-2ADF2DDB1F6E}"/>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25" name="ZoneTexte 1024">
              <a:extLst>
                <a:ext uri="{FF2B5EF4-FFF2-40B4-BE49-F238E27FC236}">
                  <a16:creationId xmlns:a16="http://schemas.microsoft.com/office/drawing/2014/main" xmlns="" id="{F51468F9-DB5B-09E1-59E5-55DA6D55E9EF}"/>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05</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29" name="ZoneTexte 1028">
            <a:extLst>
              <a:ext uri="{FF2B5EF4-FFF2-40B4-BE49-F238E27FC236}">
                <a16:creationId xmlns:a16="http://schemas.microsoft.com/office/drawing/2014/main" xmlns="" id="{25F7EC64-E1CF-0BE5-C6D9-24A9020896CF}"/>
              </a:ext>
            </a:extLst>
          </p:cNvPr>
          <p:cNvSpPr txBox="1"/>
          <p:nvPr/>
        </p:nvSpPr>
        <p:spPr>
          <a:xfrm>
            <a:off x="14246966" y="2920728"/>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الخامس: </a:t>
            </a:r>
            <a:r>
              <a:rPr lang="fr-FR" sz="1800" b="1" dirty="0">
                <a:effectLst/>
                <a:latin typeface="Aljazeera" panose="02000000000000000000" pitchFamily="2" charset="-78"/>
                <a:ea typeface="Calibri" panose="020F0502020204030204" pitchFamily="34" charset="0"/>
                <a:cs typeface="Aljazeera" panose="02000000000000000000" pitchFamily="2" charset="-78"/>
              </a:rPr>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dirty="0">
              <a:latin typeface="Aljazeera" panose="02000000000000000000" pitchFamily="2" charset="-78"/>
              <a:cs typeface="Aljazeera" panose="02000000000000000000" pitchFamily="2" charset="-78"/>
            </a:endParaRPr>
          </a:p>
        </p:txBody>
      </p:sp>
      <p:grpSp>
        <p:nvGrpSpPr>
          <p:cNvPr id="1024" name="Groupe 1029">
            <a:extLst>
              <a:ext uri="{FF2B5EF4-FFF2-40B4-BE49-F238E27FC236}">
                <a16:creationId xmlns:a16="http://schemas.microsoft.com/office/drawing/2014/main" xmlns="" id="{3B38D625-5062-7E78-F837-3D3BD17E3FF2}"/>
              </a:ext>
            </a:extLst>
          </p:cNvPr>
          <p:cNvGrpSpPr/>
          <p:nvPr/>
        </p:nvGrpSpPr>
        <p:grpSpPr>
          <a:xfrm>
            <a:off x="12350234" y="3684337"/>
            <a:ext cx="1350000" cy="1800000"/>
            <a:chOff x="9315961" y="1214366"/>
            <a:chExt cx="1800000" cy="1800000"/>
          </a:xfrm>
        </p:grpSpPr>
        <p:grpSp>
          <p:nvGrpSpPr>
            <p:cNvPr id="1030" name="Groupe 1030">
              <a:extLst>
                <a:ext uri="{FF2B5EF4-FFF2-40B4-BE49-F238E27FC236}">
                  <a16:creationId xmlns:a16="http://schemas.microsoft.com/office/drawing/2014/main" xmlns="" id="{928E3389-C04B-F188-15A7-8E301B22A9AA}"/>
                </a:ext>
              </a:extLst>
            </p:cNvPr>
            <p:cNvGrpSpPr/>
            <p:nvPr/>
          </p:nvGrpSpPr>
          <p:grpSpPr>
            <a:xfrm>
              <a:off x="9315961" y="1214366"/>
              <a:ext cx="1800000" cy="1800000"/>
              <a:chOff x="1150620" y="1836420"/>
              <a:chExt cx="1260000" cy="1260000"/>
            </a:xfrm>
          </p:grpSpPr>
          <p:sp>
            <p:nvSpPr>
              <p:cNvPr id="1033" name="Ellipse 1032">
                <a:extLst>
                  <a:ext uri="{FF2B5EF4-FFF2-40B4-BE49-F238E27FC236}">
                    <a16:creationId xmlns:a16="http://schemas.microsoft.com/office/drawing/2014/main" xmlns="" id="{0E9D9C7A-8CA5-3265-7585-2DE7FF3FA664}"/>
                  </a:ext>
                </a:extLst>
              </p:cNvPr>
              <p:cNvSpPr/>
              <p:nvPr/>
            </p:nvSpPr>
            <p:spPr>
              <a:xfrm>
                <a:off x="1150620" y="1836420"/>
                <a:ext cx="1260000" cy="1260000"/>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4" name="Ellipse 1033">
                <a:extLst>
                  <a:ext uri="{FF2B5EF4-FFF2-40B4-BE49-F238E27FC236}">
                    <a16:creationId xmlns:a16="http://schemas.microsoft.com/office/drawing/2014/main" xmlns="" id="{722FF1F3-4278-7C18-AD17-7F3CD367B871}"/>
                  </a:ext>
                </a:extLst>
              </p:cNvPr>
              <p:cNvSpPr/>
              <p:nvPr/>
            </p:nvSpPr>
            <p:spPr>
              <a:xfrm>
                <a:off x="1240620" y="1926420"/>
                <a:ext cx="1080000" cy="1080000"/>
              </a:xfrm>
              <a:prstGeom prst="ellipse">
                <a:avLst/>
              </a:prstGeom>
              <a:solidFill>
                <a:schemeClr val="accent1">
                  <a:lumMod val="50000"/>
                </a:schemeClr>
              </a:solidFill>
              <a:ln>
                <a:solidFill>
                  <a:schemeClr val="accent1">
                    <a:lumMod val="20000"/>
                    <a:lumOff val="8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32" name="ZoneTexte 1031">
              <a:extLst>
                <a:ext uri="{FF2B5EF4-FFF2-40B4-BE49-F238E27FC236}">
                  <a16:creationId xmlns:a16="http://schemas.microsoft.com/office/drawing/2014/main" xmlns="" id="{9125D51F-B141-3E66-A79A-20D1661F6122}"/>
                </a:ext>
              </a:extLst>
            </p:cNvPr>
            <p:cNvSpPr txBox="1"/>
            <p:nvPr/>
          </p:nvSpPr>
          <p:spPr>
            <a:xfrm>
              <a:off x="9484360" y="1588851"/>
              <a:ext cx="1373142" cy="1200329"/>
            </a:xfrm>
            <a:prstGeom prst="rect">
              <a:avLst/>
            </a:prstGeom>
            <a:noFill/>
          </p:spPr>
          <p:txBody>
            <a:bodyPr wrap="square" rtlCol="0">
              <a:spAutoFit/>
            </a:bodyPr>
            <a:lstStyle/>
            <a:p>
              <a:pPr algn="r" rtl="1"/>
              <a:r>
                <a:rPr lang="fr-FR" sz="7200" dirty="0">
                  <a:solidFill>
                    <a:schemeClr val="accent1">
                      <a:lumMod val="20000"/>
                      <a:lumOff val="80000"/>
                    </a:schemeClr>
                  </a:solidFill>
                  <a:latin typeface="Changa ExtraBold" pitchFamily="2" charset="-78"/>
                  <a:cs typeface="Changa ExtraBold" pitchFamily="2" charset="-78"/>
                </a:rPr>
                <a:t>06</a:t>
              </a:r>
              <a:endParaRPr lang="fr-FR" sz="4000" dirty="0">
                <a:solidFill>
                  <a:schemeClr val="accent1">
                    <a:lumMod val="20000"/>
                    <a:lumOff val="80000"/>
                  </a:schemeClr>
                </a:solidFill>
                <a:latin typeface="Changa ExtraBold" pitchFamily="2" charset="-78"/>
                <a:cs typeface="Changa ExtraBold" pitchFamily="2" charset="-78"/>
              </a:endParaRPr>
            </a:p>
          </p:txBody>
        </p:sp>
      </p:grpSp>
      <p:sp>
        <p:nvSpPr>
          <p:cNvPr id="1035" name="ZoneTexte 1034">
            <a:extLst>
              <a:ext uri="{FF2B5EF4-FFF2-40B4-BE49-F238E27FC236}">
                <a16:creationId xmlns:a16="http://schemas.microsoft.com/office/drawing/2014/main" xmlns="" id="{9BE6335F-A7BD-ADF1-C03D-51E1279212DA}"/>
              </a:ext>
            </a:extLst>
          </p:cNvPr>
          <p:cNvSpPr txBox="1"/>
          <p:nvPr/>
        </p:nvSpPr>
        <p:spPr>
          <a:xfrm>
            <a:off x="12063209" y="5605465"/>
            <a:ext cx="1924050" cy="923330"/>
          </a:xfrm>
          <a:prstGeom prst="rect">
            <a:avLst/>
          </a:prstGeom>
          <a:noFill/>
        </p:spPr>
        <p:txBody>
          <a:bodyPr wrap="square">
            <a:spAutoFit/>
          </a:bodyPr>
          <a:lstStyle/>
          <a:p>
            <a:pPr algn="ctr" rtl="1"/>
            <a:r>
              <a:rPr lang="ar-DZ" sz="1800" b="1" dirty="0">
                <a:effectLst/>
                <a:latin typeface="Aljazeera" panose="02000000000000000000" pitchFamily="2" charset="-78"/>
                <a:ea typeface="Calibri" panose="020F0502020204030204" pitchFamily="34" charset="0"/>
                <a:cs typeface="Aljazeera" panose="02000000000000000000" pitchFamily="2" charset="-78"/>
              </a:rPr>
              <a:t>المحور السادس: </a:t>
            </a:r>
            <a:r>
              <a:rPr lang="fr-FR" sz="1800" b="1" dirty="0">
                <a:effectLst/>
                <a:latin typeface="Aljazeera" panose="02000000000000000000" pitchFamily="2" charset="-78"/>
                <a:ea typeface="Calibri" panose="020F0502020204030204" pitchFamily="34" charset="0"/>
                <a:cs typeface="Aljazeera" panose="02000000000000000000" pitchFamily="2" charset="-78"/>
              </a:rPr>
              <a:t/>
            </a:r>
            <a:br>
              <a:rPr lang="fr-FR" sz="1800" b="1" dirty="0">
                <a:effectLst/>
                <a:latin typeface="Aljazeera" panose="02000000000000000000" pitchFamily="2" charset="-78"/>
                <a:ea typeface="Calibri" panose="020F0502020204030204" pitchFamily="34" charset="0"/>
                <a:cs typeface="Aljazeera" panose="02000000000000000000" pitchFamily="2" charset="-78"/>
              </a:rPr>
            </a:br>
            <a:r>
              <a:rPr lang="ar-DZ" sz="1800" b="1" dirty="0">
                <a:effectLst/>
                <a:latin typeface="Aljazeera" panose="02000000000000000000" pitchFamily="2" charset="-78"/>
                <a:ea typeface="Calibri" panose="020F0502020204030204" pitchFamily="34" charset="0"/>
                <a:cs typeface="Aljazeera" panose="02000000000000000000" pitchFamily="2" charset="-78"/>
              </a:rPr>
              <a:t>الابتكار</a:t>
            </a:r>
            <a:r>
              <a:rPr lang="fr-FR" sz="1800" b="1" dirty="0">
                <a:effectLst/>
                <a:latin typeface="Aljazeera" panose="02000000000000000000" pitchFamily="2" charset="-78"/>
                <a:ea typeface="Calibri" panose="020F0502020204030204" pitchFamily="34" charset="0"/>
                <a:cs typeface="Aljazeera" panose="02000000000000000000" pitchFamily="2" charset="-78"/>
              </a:rPr>
              <a:t> </a:t>
            </a:r>
            <a:r>
              <a:rPr lang="ar-DZ" sz="1800" b="1" dirty="0">
                <a:effectLst/>
                <a:latin typeface="Aljazeera" panose="02000000000000000000" pitchFamily="2" charset="-78"/>
                <a:ea typeface="Calibri" panose="020F0502020204030204" pitchFamily="34" charset="0"/>
                <a:cs typeface="Aljazeera" panose="02000000000000000000" pitchFamily="2" charset="-78"/>
              </a:rPr>
              <a:t>والإبداع </a:t>
            </a:r>
            <a:r>
              <a:rPr lang="ar-DZ" sz="1800" b="1" dirty="0" err="1">
                <a:effectLst/>
                <a:latin typeface="Aljazeera" panose="02000000000000000000" pitchFamily="2" charset="-78"/>
                <a:ea typeface="Calibri" panose="020F0502020204030204" pitchFamily="34" charset="0"/>
                <a:cs typeface="Aljazeera" panose="02000000000000000000" pitchFamily="2" charset="-78"/>
              </a:rPr>
              <a:t>المقاولات</a:t>
            </a:r>
            <a:r>
              <a:rPr lang="ar-DZ" b="1" dirty="0" err="1">
                <a:latin typeface="Aljazeera" panose="02000000000000000000" pitchFamily="2" charset="-78"/>
                <a:ea typeface="Calibri" panose="020F0502020204030204" pitchFamily="34" charset="0"/>
                <a:cs typeface="Aljazeera" panose="02000000000000000000" pitchFamily="2" charset="-78"/>
              </a:rPr>
              <a:t>ي</a:t>
            </a:r>
            <a:endParaRPr lang="fr-FR" dirty="0">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932F4BE5-961D-0357-9E3D-50BEF85D4BD4}"/>
              </a:ext>
            </a:extLst>
          </p:cNvPr>
          <p:cNvSpPr txBox="1"/>
          <p:nvPr/>
        </p:nvSpPr>
        <p:spPr>
          <a:xfrm>
            <a:off x="442972" y="2437349"/>
            <a:ext cx="8535227" cy="4524315"/>
          </a:xfrm>
          <a:prstGeom prst="rect">
            <a:avLst/>
          </a:prstGeom>
          <a:noFill/>
        </p:spPr>
        <p:txBody>
          <a:bodyPr wrap="square">
            <a:spAutoFit/>
          </a:bodyPr>
          <a:lstStyle/>
          <a:p>
            <a:pPr algn="ctr" rtl="1"/>
            <a:r>
              <a:rPr lang="ar-DZ" sz="4800" dirty="0">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4800" dirty="0">
              <a:latin typeface="Aljazeera" panose="02000000000000000000" pitchFamily="2" charset="-78"/>
              <a:cs typeface="Aljazeera" panose="02000000000000000000" pitchFamily="2" charset="-78"/>
            </a:endParaRPr>
          </a:p>
        </p:txBody>
      </p:sp>
      <p:pic>
        <p:nvPicPr>
          <p:cNvPr id="1026" name="ElevenLabs_2024-07-07T23_46_57_Sarah_pre_s50_sb75_se0_b_m2">
            <a:hlinkClick r:id="" action="ppaction://media"/>
            <a:extLst>
              <a:ext uri="{FF2B5EF4-FFF2-40B4-BE49-F238E27FC236}">
                <a16:creationId xmlns:a16="http://schemas.microsoft.com/office/drawing/2014/main" xmlns="" id="{DFE45140-3D55-2668-CD05-6200E69473E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9544210" y="5625287"/>
            <a:ext cx="365522" cy="487363"/>
          </a:xfrm>
          <a:prstGeom prst="rect">
            <a:avLst/>
          </a:prstGeom>
        </p:spPr>
      </p:pic>
    </p:spTree>
    <p:extLst>
      <p:ext uri="{BB962C8B-B14F-4D97-AF65-F5344CB8AC3E}">
        <p14:creationId xmlns:p14="http://schemas.microsoft.com/office/powerpoint/2010/main" xmlns="" val="42358541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44" fill="hold"/>
                                        <p:tgtEl>
                                          <p:spTgt spid="10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02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932F4BE5-961D-0357-9E3D-50BEF85D4BD4}"/>
              </a:ext>
            </a:extLst>
          </p:cNvPr>
          <p:cNvSpPr txBox="1"/>
          <p:nvPr/>
        </p:nvSpPr>
        <p:spPr>
          <a:xfrm>
            <a:off x="446513" y="958587"/>
            <a:ext cx="8535227" cy="1200329"/>
          </a:xfrm>
          <a:prstGeom prst="rect">
            <a:avLst/>
          </a:prstGeom>
          <a:noFill/>
        </p:spPr>
        <p:txBody>
          <a:bodyPr wrap="square">
            <a:spAutoFit/>
          </a:bodyPr>
          <a:lstStyle/>
          <a:p>
            <a:pPr algn="ct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2400" dirty="0">
              <a:solidFill>
                <a:srgbClr val="002060"/>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874047"/>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xmlns="" id="{081B97DE-A40F-AA31-7AD3-676B92E62DC3}"/>
              </a:ext>
            </a:extLst>
          </p:cNvPr>
          <p:cNvSpPr txBox="1"/>
          <p:nvPr/>
        </p:nvSpPr>
        <p:spPr>
          <a:xfrm>
            <a:off x="4910036" y="2489270"/>
            <a:ext cx="4071704" cy="5847755"/>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كغيره من المصطلحات الاقتصادية فقد عرف المصطلح تباينا في تعاريفه نتيجة اختلاف الرؤى وزوايا البحث وأهدافه، ومن بين هذه التعاريف نجد: </a:t>
            </a:r>
          </a:p>
          <a:p>
            <a:pPr marL="342900" indent="-342900" algn="just" rtl="1">
              <a:buFont typeface="Arial" panose="020B0604020202020204" pitchFamily="34" charset="0"/>
              <a:buChar char="•"/>
            </a:pP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وبالرغم من مختلف هذه الدراسات، لم يصبح المقاول عنصرا محوريا في التطور الاقتصادي إلا مع ظهور الأبحاث التي قام بها </a:t>
            </a:r>
            <a:r>
              <a:rPr lang="fr-FR"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J.A Schumpeter</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أين لقب بأب المقاولاتية، وهذا راجع لكونه أول من تفطن لأهمية التغيير، وذلك عن طريق الاستعمال المختلف للموارد والإمكانيات المتاحة للمؤسسة، وضرورة العمل على اكتشاف واستغلال الفرص الجديدة، وإدخال تنظيمات جديدة، كما ربط وظيفة المقاول في "البحث عن التغيير والتصرف بما </a:t>
            </a:r>
            <a:r>
              <a:rPr lang="ar-DZ" sz="22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يوافقه</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واستغلاله كأنه فرصة".</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6531494" y="1833660"/>
            <a:ext cx="2068068"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مفهوم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xmlns="" id="{F397ED09-36AC-768B-A5B5-B3BC793706B1}"/>
              </a:ext>
            </a:extLst>
          </p:cNvPr>
          <p:cNvSpPr txBox="1"/>
          <p:nvPr/>
        </p:nvSpPr>
        <p:spPr>
          <a:xfrm>
            <a:off x="162261" y="2489271"/>
            <a:ext cx="4071704" cy="4724370"/>
          </a:xfrm>
          <a:prstGeom prst="rect">
            <a:avLst/>
          </a:prstGeom>
          <a:noFill/>
        </p:spPr>
        <p:txBody>
          <a:bodyPr wrap="square">
            <a:spAutoFit/>
          </a:bodyPr>
          <a:lstStyle/>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كما عرفها </a:t>
            </a:r>
            <a:r>
              <a:rPr lang="fr-FR" sz="21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Allain Fayolle)</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على أنها حالة خاصة يتم من خلالها خلق ثروات اقتصادية واجتماعية لها خصائص تتصف بعدم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الأكادة</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 تواجد الخطر والتي تدمج فيها أفرادا ينبغي أن تكون لهم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سلوكات</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ذات قاعدة تتخصص بتقبل التغيير وأخطار مشتركة والأخذ بالمبادرة والتدخل الفردي. </a:t>
            </a:r>
          </a:p>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ويعبر عنها كل من</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fillis</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rentshler</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بمصطلح الريادة التي تعرف على أنها: عملية خلق قيمة مضافة للمؤسسات والمجتمعات من خلال الجمع بين مجموعات فريدة من الموارد العامة والخاصة لاستغلال الفرص الاقتصادية، الاجتماعية والثقافية في البيئة المتغيرة. </a:t>
            </a:r>
          </a:p>
        </p:txBody>
      </p:sp>
      <p:sp>
        <p:nvSpPr>
          <p:cNvPr id="1039" name="ZoneTexte 1038">
            <a:extLst>
              <a:ext uri="{FF2B5EF4-FFF2-40B4-BE49-F238E27FC236}">
                <a16:creationId xmlns:a16="http://schemas.microsoft.com/office/drawing/2014/main" xmlns="" id="{4117C710-8F66-3026-F039-2EFC065EB721}"/>
              </a:ext>
            </a:extLst>
          </p:cNvPr>
          <p:cNvSpPr txBox="1"/>
          <p:nvPr/>
        </p:nvSpPr>
        <p:spPr>
          <a:xfrm>
            <a:off x="162261" y="5820448"/>
            <a:ext cx="4071704" cy="754053"/>
          </a:xfrm>
          <a:prstGeom prst="rect">
            <a:avLst/>
          </a:prstGeom>
          <a:noFill/>
        </p:spPr>
        <p:txBody>
          <a:bodyPr wrap="square">
            <a:spAutoFit/>
          </a:bodyPr>
          <a:lstStyle/>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ومن خلال التعريفين السابقين يتضح أن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للمقاولاتية</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ثلاثة أبعاد وهي: </a:t>
            </a:r>
          </a:p>
        </p:txBody>
      </p:sp>
      <p:pic>
        <p:nvPicPr>
          <p:cNvPr id="3" name="ElevenLabs_2024-07-07T23_48_29_Sarah_pre_s50_sb75_se0_b_m2">
            <a:hlinkClick r:id="" action="ppaction://media"/>
            <a:extLst>
              <a:ext uri="{FF2B5EF4-FFF2-40B4-BE49-F238E27FC236}">
                <a16:creationId xmlns:a16="http://schemas.microsoft.com/office/drawing/2014/main" xmlns="" id="{A53BD252-4428-55CD-5727-74E2ED1710B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51428" y="3429001"/>
            <a:ext cx="365522" cy="487363"/>
          </a:xfrm>
          <a:prstGeom prst="rect">
            <a:avLst/>
          </a:prstGeom>
        </p:spPr>
      </p:pic>
      <p:pic>
        <p:nvPicPr>
          <p:cNvPr id="4" name="ElevenLabs_2024-07-07T23_49_39_Sarah_pre_s50_sb75_se0_b_m2">
            <a:hlinkClick r:id="" action="ppaction://media"/>
            <a:extLst>
              <a:ext uri="{FF2B5EF4-FFF2-40B4-BE49-F238E27FC236}">
                <a16:creationId xmlns:a16="http://schemas.microsoft.com/office/drawing/2014/main" xmlns="" id="{5F18E643-E01D-6F27-DD8B-C08D0924E50A}"/>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696572" y="4248677"/>
            <a:ext cx="365522" cy="487363"/>
          </a:xfrm>
          <a:prstGeom prst="rect">
            <a:avLst/>
          </a:prstGeom>
        </p:spPr>
      </p:pic>
      <p:pic>
        <p:nvPicPr>
          <p:cNvPr id="5" name="ElevenLabs_2024-07-07T23_50_36_Sarah_pre_s50_sb75_se0_b_m2">
            <a:hlinkClick r:id="" action="ppaction://media"/>
            <a:extLst>
              <a:ext uri="{FF2B5EF4-FFF2-40B4-BE49-F238E27FC236}">
                <a16:creationId xmlns:a16="http://schemas.microsoft.com/office/drawing/2014/main" xmlns="" id="{DB3FA11C-B5C2-95FB-E6CB-0F0FF18920C3}"/>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541297" y="5070453"/>
            <a:ext cx="365522" cy="487363"/>
          </a:xfrm>
          <a:prstGeom prst="rect">
            <a:avLst/>
          </a:prstGeom>
        </p:spPr>
      </p:pic>
      <p:pic>
        <p:nvPicPr>
          <p:cNvPr id="9" name="ElevenLabs_2024-07-07T23_51_49_Sarah_pre_s50_sb75_se0_b_m2">
            <a:hlinkClick r:id="" action="ppaction://media"/>
            <a:extLst>
              <a:ext uri="{FF2B5EF4-FFF2-40B4-BE49-F238E27FC236}">
                <a16:creationId xmlns:a16="http://schemas.microsoft.com/office/drawing/2014/main" xmlns="" id="{9AA0A38A-6A11-3DAA-144B-3FF4C02EE6D3}"/>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463957" y="2378048"/>
            <a:ext cx="365522" cy="487363"/>
          </a:xfrm>
          <a:prstGeom prst="rect">
            <a:avLst/>
          </a:prstGeom>
        </p:spPr>
      </p:pic>
    </p:spTree>
    <p:extLst>
      <p:ext uri="{BB962C8B-B14F-4D97-AF65-F5344CB8AC3E}">
        <p14:creationId xmlns:p14="http://schemas.microsoft.com/office/powerpoint/2010/main" xmlns="" val="4074027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1750" fill="hold"/>
                                        <p:tgtEl>
                                          <p:spTgt spid="3"/>
                                        </p:tgtEl>
                                      </p:cBhvr>
                                    </p:cmd>
                                  </p:childTnLst>
                                </p:cTn>
                              </p:par>
                            </p:childTnLst>
                          </p:cTn>
                        </p:par>
                        <p:par>
                          <p:cTn id="16" fill="hold">
                            <p:stCondLst>
                              <p:cond delay="22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026"/>
                                        </p:tgtEl>
                                        <p:attrNameLst>
                                          <p:attrName>style.visibility</p:attrName>
                                        </p:attrNameLst>
                                      </p:cBhvr>
                                      <p:to>
                                        <p:strVal val="visible"/>
                                      </p:to>
                                    </p:set>
                                    <p:anim calcmode="lin" valueType="num">
                                      <p:cBhvr>
                                        <p:cTn id="19" dur="600" fill="hold"/>
                                        <p:tgtEl>
                                          <p:spTgt spid="1026"/>
                                        </p:tgtEl>
                                        <p:attrNameLst>
                                          <p:attrName>ppt_x</p:attrName>
                                        </p:attrNameLst>
                                      </p:cBhvr>
                                      <p:tavLst>
                                        <p:tav tm="0">
                                          <p:val>
                                            <p:strVal val="#ppt_x"/>
                                          </p:val>
                                        </p:tav>
                                        <p:tav tm="50000">
                                          <p:val>
                                            <p:strVal val="#ppt_x+.1"/>
                                          </p:val>
                                        </p:tav>
                                        <p:tav tm="100000">
                                          <p:val>
                                            <p:strVal val="#ppt_x"/>
                                          </p:val>
                                        </p:tav>
                                      </p:tavLst>
                                    </p:anim>
                                    <p:anim calcmode="lin" valueType="num">
                                      <p:cBhvr>
                                        <p:cTn id="20" dur="600" fill="hold"/>
                                        <p:tgtEl>
                                          <p:spTgt spid="1026"/>
                                        </p:tgtEl>
                                        <p:attrNameLst>
                                          <p:attrName>ppt_y</p:attrName>
                                        </p:attrNameLst>
                                      </p:cBhvr>
                                      <p:tavLst>
                                        <p:tav tm="0">
                                          <p:val>
                                            <p:strVal val="#ppt_y"/>
                                          </p:val>
                                        </p:tav>
                                        <p:tav tm="100000">
                                          <p:val>
                                            <p:strVal val="#ppt_y"/>
                                          </p:val>
                                        </p:tav>
                                      </p:tavLst>
                                    </p:anim>
                                    <p:anim calcmode="lin" valueType="num">
                                      <p:cBhvr>
                                        <p:cTn id="21" dur="600" fill="hold"/>
                                        <p:tgtEl>
                                          <p:spTgt spid="1026"/>
                                        </p:tgtEl>
                                        <p:attrNameLst>
                                          <p:attrName>ppt_h</p:attrName>
                                        </p:attrNameLst>
                                      </p:cBhvr>
                                      <p:tavLst>
                                        <p:tav tm="0">
                                          <p:val>
                                            <p:strVal val="#ppt_h/10"/>
                                          </p:val>
                                        </p:tav>
                                        <p:tav tm="50000">
                                          <p:val>
                                            <p:strVal val="#ppt_h+.01"/>
                                          </p:val>
                                        </p:tav>
                                        <p:tav tm="100000">
                                          <p:val>
                                            <p:strVal val="#ppt_h"/>
                                          </p:val>
                                        </p:tav>
                                      </p:tavLst>
                                    </p:anim>
                                    <p:anim calcmode="lin" valueType="num">
                                      <p:cBhvr>
                                        <p:cTn id="22" dur="600" fill="hold"/>
                                        <p:tgtEl>
                                          <p:spTgt spid="102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600" tmFilter="0,0; .5, 1; 1, 1"/>
                                        <p:tgtEl>
                                          <p:spTgt spid="1026"/>
                                        </p:tgtEl>
                                      </p:cBhvr>
                                    </p:animEffect>
                                  </p:childTnLst>
                                </p:cTn>
                              </p:par>
                              <p:par>
                                <p:cTn id="24" presetID="1" presetClass="mediacall" presetSubtype="0" fill="hold" nodeType="withEffect">
                                  <p:stCondLst>
                                    <p:cond delay="0"/>
                                  </p:stCondLst>
                                  <p:childTnLst>
                                    <p:cmd type="call" cmd="playFrom(0.0)">
                                      <p:cBhvr>
                                        <p:cTn id="25" dur="44486" fill="hold"/>
                                        <p:tgtEl>
                                          <p:spTgt spid="4"/>
                                        </p:tgtEl>
                                      </p:cBhvr>
                                    </p:cmd>
                                  </p:childTnLst>
                                </p:cTn>
                              </p:par>
                            </p:childTnLst>
                          </p:cTn>
                        </p:par>
                        <p:par>
                          <p:cTn id="26" fill="hold">
                            <p:stCondLst>
                              <p:cond delay="46736"/>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037"/>
                                        </p:tgtEl>
                                        <p:attrNameLst>
                                          <p:attrName>style.visibility</p:attrName>
                                        </p:attrNameLst>
                                      </p:cBhvr>
                                      <p:to>
                                        <p:strVal val="visible"/>
                                      </p:to>
                                    </p:set>
                                    <p:anim calcmode="lin" valueType="num">
                                      <p:cBhvr>
                                        <p:cTn id="29" dur="500" fill="hold"/>
                                        <p:tgtEl>
                                          <p:spTgt spid="103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037"/>
                                        </p:tgtEl>
                                        <p:attrNameLst>
                                          <p:attrName>ppt_y</p:attrName>
                                        </p:attrNameLst>
                                      </p:cBhvr>
                                      <p:tavLst>
                                        <p:tav tm="0">
                                          <p:val>
                                            <p:strVal val="#ppt_y"/>
                                          </p:val>
                                        </p:tav>
                                        <p:tav tm="100000">
                                          <p:val>
                                            <p:strVal val="#ppt_y"/>
                                          </p:val>
                                        </p:tav>
                                      </p:tavLst>
                                    </p:anim>
                                    <p:anim calcmode="lin" valueType="num">
                                      <p:cBhvr>
                                        <p:cTn id="31" dur="500" fill="hold"/>
                                        <p:tgtEl>
                                          <p:spTgt spid="103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03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037"/>
                                        </p:tgtEl>
                                      </p:cBhvr>
                                    </p:animEffect>
                                  </p:childTnLst>
                                </p:cTn>
                              </p:par>
                              <p:par>
                                <p:cTn id="34" presetID="1" presetClass="mediacall" presetSubtype="0" fill="hold" nodeType="withEffect">
                                  <p:stCondLst>
                                    <p:cond delay="0"/>
                                  </p:stCondLst>
                                  <p:childTnLst>
                                    <p:cmd type="call" cmd="playFrom(0.0)">
                                      <p:cBhvr>
                                        <p:cTn id="35" dur="41978" fill="hold"/>
                                        <p:tgtEl>
                                          <p:spTgt spid="5"/>
                                        </p:tgtEl>
                                      </p:cBhvr>
                                    </p:cmd>
                                  </p:childTnLst>
                                </p:cTn>
                              </p:par>
                            </p:childTnLst>
                          </p:cTn>
                        </p:par>
                        <p:par>
                          <p:cTn id="36" fill="hold">
                            <p:stCondLst>
                              <p:cond delay="88714"/>
                            </p:stCondLst>
                            <p:childTnLst>
                              <p:par>
                                <p:cTn id="37" presetID="41" presetClass="entr" presetSubtype="0" fill="hold" grpId="0" nodeType="afterEffect">
                                  <p:stCondLst>
                                    <p:cond delay="0"/>
                                  </p:stCondLst>
                                  <p:iterate type="lt">
                                    <p:tmPct val="10669"/>
                                  </p:iterate>
                                  <p:childTnLst>
                                    <p:set>
                                      <p:cBhvr>
                                        <p:cTn id="38" dur="1" fill="hold">
                                          <p:stCondLst>
                                            <p:cond delay="0"/>
                                          </p:stCondLst>
                                        </p:cTn>
                                        <p:tgtEl>
                                          <p:spTgt spid="1039"/>
                                        </p:tgtEl>
                                        <p:attrNameLst>
                                          <p:attrName>style.visibility</p:attrName>
                                        </p:attrNameLst>
                                      </p:cBhvr>
                                      <p:to>
                                        <p:strVal val="visible"/>
                                      </p:to>
                                    </p:set>
                                    <p:anim calcmode="lin" valueType="num">
                                      <p:cBhvr>
                                        <p:cTn id="39" dur="486" fill="hold"/>
                                        <p:tgtEl>
                                          <p:spTgt spid="1039"/>
                                        </p:tgtEl>
                                        <p:attrNameLst>
                                          <p:attrName>ppt_x</p:attrName>
                                        </p:attrNameLst>
                                      </p:cBhvr>
                                      <p:tavLst>
                                        <p:tav tm="0">
                                          <p:val>
                                            <p:strVal val="#ppt_x"/>
                                          </p:val>
                                        </p:tav>
                                        <p:tav tm="50000">
                                          <p:val>
                                            <p:strVal val="#ppt_x+.1"/>
                                          </p:val>
                                        </p:tav>
                                        <p:tav tm="100000">
                                          <p:val>
                                            <p:strVal val="#ppt_x"/>
                                          </p:val>
                                        </p:tav>
                                      </p:tavLst>
                                    </p:anim>
                                    <p:anim calcmode="lin" valueType="num">
                                      <p:cBhvr>
                                        <p:cTn id="40" dur="486" fill="hold"/>
                                        <p:tgtEl>
                                          <p:spTgt spid="1039"/>
                                        </p:tgtEl>
                                        <p:attrNameLst>
                                          <p:attrName>ppt_y</p:attrName>
                                        </p:attrNameLst>
                                      </p:cBhvr>
                                      <p:tavLst>
                                        <p:tav tm="0">
                                          <p:val>
                                            <p:strVal val="#ppt_y"/>
                                          </p:val>
                                        </p:tav>
                                        <p:tav tm="100000">
                                          <p:val>
                                            <p:strVal val="#ppt_y"/>
                                          </p:val>
                                        </p:tav>
                                      </p:tavLst>
                                    </p:anim>
                                    <p:anim calcmode="lin" valueType="num">
                                      <p:cBhvr>
                                        <p:cTn id="41" dur="486" fill="hold"/>
                                        <p:tgtEl>
                                          <p:spTgt spid="1039"/>
                                        </p:tgtEl>
                                        <p:attrNameLst>
                                          <p:attrName>ppt_h</p:attrName>
                                        </p:attrNameLst>
                                      </p:cBhvr>
                                      <p:tavLst>
                                        <p:tav tm="0">
                                          <p:val>
                                            <p:strVal val="#ppt_h/10"/>
                                          </p:val>
                                        </p:tav>
                                        <p:tav tm="50000">
                                          <p:val>
                                            <p:strVal val="#ppt_h+.01"/>
                                          </p:val>
                                        </p:tav>
                                        <p:tav tm="100000">
                                          <p:val>
                                            <p:strVal val="#ppt_h"/>
                                          </p:val>
                                        </p:tav>
                                      </p:tavLst>
                                    </p:anim>
                                    <p:anim calcmode="lin" valueType="num">
                                      <p:cBhvr>
                                        <p:cTn id="42" dur="486" fill="hold"/>
                                        <p:tgtEl>
                                          <p:spTgt spid="103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486" tmFilter="0,0; .5, 1; 1, 1"/>
                                        <p:tgtEl>
                                          <p:spTgt spid="1039"/>
                                        </p:tgtEl>
                                      </p:cBhvr>
                                    </p:animEffect>
                                  </p:childTnLst>
                                </p:cTn>
                              </p:par>
                              <p:par>
                                <p:cTn id="44" presetID="1" presetClass="mediacall" presetSubtype="0" fill="hold" nodeType="withEffect">
                                  <p:stCondLst>
                                    <p:cond delay="0"/>
                                  </p:stCondLst>
                                  <p:childTnLst>
                                    <p:cmd type="call" cmd="playFrom(0.0)">
                                      <p:cBhvr>
                                        <p:cTn id="45" dur="62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endCondLst>
                    <p:cond evt="onStopAudio" delay="0">
                      <p:tgtEl>
                        <p:sldTgt/>
                      </p:tgtEl>
                    </p:cond>
                  </p:endCondLst>
                </p:cTn>
                <p:tgtEl>
                  <p:spTgt spid="3"/>
                </p:tgtEl>
              </p:cMediaNode>
            </p:video>
            <p:video>
              <p:cMediaNode vol="80000">
                <p:cTn id="47" fill="hold" display="0">
                  <p:stCondLst>
                    <p:cond delay="indefinite"/>
                  </p:stCondLst>
                  <p:endCondLst>
                    <p:cond evt="onStopAudio" delay="0">
                      <p:tgtEl>
                        <p:sldTgt/>
                      </p:tgtEl>
                    </p:cond>
                  </p:endCondLst>
                </p:cTn>
                <p:tgtEl>
                  <p:spTgt spid="4"/>
                </p:tgtEl>
              </p:cMediaNode>
            </p:video>
            <p:video>
              <p:cMediaNode vol="80000">
                <p:cTn id="48" fill="hold" display="0">
                  <p:stCondLst>
                    <p:cond delay="indefinite"/>
                  </p:stCondLst>
                  <p:endCondLst>
                    <p:cond evt="onStopAudio" delay="0">
                      <p:tgtEl>
                        <p:sldTgt/>
                      </p:tgtEl>
                    </p:cond>
                  </p:endCondLst>
                </p:cTn>
                <p:tgtEl>
                  <p:spTgt spid="5"/>
                </p:tgtEl>
              </p:cMediaNode>
            </p:video>
            <p:video>
              <p:cMediaNode vol="80000">
                <p:cTn id="49" fill="hold" display="0">
                  <p:stCondLst>
                    <p:cond delay="indefinite"/>
                  </p:stCondLst>
                  <p:endCondLst>
                    <p:cond evt="onStopAudio" delay="0">
                      <p:tgtEl>
                        <p:sldTgt/>
                      </p:tgtEl>
                    </p:cond>
                  </p:endCondLst>
                </p:cTn>
                <p:tgtEl>
                  <p:spTgt spid="9"/>
                </p:tgtEl>
              </p:cMediaNode>
            </p:video>
          </p:childTnLst>
        </p:cTn>
      </p:par>
    </p:tnLst>
    <p:bldLst>
      <p:bldP spid="7" grpId="0" animBg="1"/>
      <p:bldP spid="1026" grpId="0"/>
      <p:bldP spid="1036" grpId="0"/>
      <p:bldP spid="1037" grpId="0"/>
      <p:bldP spid="10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932F4BE5-961D-0357-9E3D-50BEF85D4BD4}"/>
              </a:ext>
            </a:extLst>
          </p:cNvPr>
          <p:cNvSpPr txBox="1"/>
          <p:nvPr/>
        </p:nvSpPr>
        <p:spPr>
          <a:xfrm>
            <a:off x="257513" y="7405762"/>
            <a:ext cx="8535227" cy="1200329"/>
          </a:xfrm>
          <a:prstGeom prst="rect">
            <a:avLst/>
          </a:prstGeom>
          <a:noFill/>
        </p:spPr>
        <p:txBody>
          <a:bodyPr wrap="square">
            <a:spAutoFit/>
          </a:bodyPr>
          <a:lstStyle/>
          <a:p>
            <a:pPr algn="ct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إن المقاولاتية اليوم من أهم الحلول المقترحة للنهوض بالاقتصاديات على اختلافها واختلاف مستويات تقدمها، إذ تمثل منفذا حيويا للمبادرة الفردية التي تمثل أساس هذه المقاولاتية ومنبع الأفكار الأصلية والفريدة.</a:t>
            </a:r>
            <a:endParaRPr lang="fr-FR" sz="2400" dirty="0">
              <a:solidFill>
                <a:srgbClr val="002060"/>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1440862" y="1944883"/>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xmlns="" id="{081B97DE-A40F-AA31-7AD3-676B92E62DC3}"/>
              </a:ext>
            </a:extLst>
          </p:cNvPr>
          <p:cNvSpPr txBox="1"/>
          <p:nvPr/>
        </p:nvSpPr>
        <p:spPr>
          <a:xfrm>
            <a:off x="5072296" y="8791144"/>
            <a:ext cx="4071704" cy="5847755"/>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كغيره من المصطلحات الاقتصادية فقد عرف المصطلح تباينا في تعاريفه نتيجة اختلاف الرؤى وزوايا البحث وأهدافه، ومن بين هذه التعاريف نجد: </a:t>
            </a:r>
          </a:p>
          <a:p>
            <a:pPr marL="342900" indent="-342900" algn="just" rtl="1">
              <a:buFont typeface="Arial" panose="020B0604020202020204" pitchFamily="34" charset="0"/>
              <a:buChar char="•"/>
            </a:pP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وبالرغم من مختلف هذه الدراسات، لم يصبح المقاول عنصرا محوريا في التطور الاقتصادي إلا مع ظهور الأبحاث التي قام بها </a:t>
            </a:r>
            <a:r>
              <a:rPr lang="fr-FR"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J.A Schumpeter</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أين لقب بأب المقاولاتية، وهذا راجع لكونه أول من تفطن لأهمية التغيير، وذلك عن طريق الاستعمال المختلف للموارد والإمكانيات المتاحة للمؤسسة، وضرورة العمل على اكتشاف واستغلال الفرص الجديدة، وإدخال تنظيمات جديدة، كما ربط وظيفة المقاول في "البحث عن التغيير والتصرف بما </a:t>
            </a:r>
            <a:r>
              <a:rPr lang="ar-DZ" sz="22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يوافقه</a:t>
            </a:r>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واستغلاله كأنه فرصة".</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3513107" y="1904496"/>
            <a:ext cx="2068068"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مفهوم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xmlns="" id="{F397ED09-36AC-768B-A5B5-B3BC793706B1}"/>
              </a:ext>
            </a:extLst>
          </p:cNvPr>
          <p:cNvSpPr txBox="1"/>
          <p:nvPr/>
        </p:nvSpPr>
        <p:spPr>
          <a:xfrm>
            <a:off x="162260" y="-5104707"/>
            <a:ext cx="4071704" cy="4724370"/>
          </a:xfrm>
          <a:prstGeom prst="rect">
            <a:avLst/>
          </a:prstGeom>
          <a:noFill/>
        </p:spPr>
        <p:txBody>
          <a:bodyPr wrap="square">
            <a:spAutoFit/>
          </a:bodyPr>
          <a:lstStyle/>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كما عرفها </a:t>
            </a:r>
            <a:r>
              <a:rPr lang="fr-FR" sz="21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Allain Fayolle)</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على أنها حالة خاصة يتم من خلالها خلق ثروات اقتصادية واجتماعية لها خصائص تتصف بعدم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الأكادة</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أي تواجد الخطر والتي تدمج فيها أفرادا ينبغي أن تكون لهم </a:t>
            </a:r>
            <a:r>
              <a:rPr lang="ar-DZ"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سلوكات</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ذات قاعدة تتخصص بتقبل التغيير وأخطار مشتركة والأخذ بالمبادرة والتدخل الفردي. </a:t>
            </a:r>
          </a:p>
          <a:p>
            <a:pPr algn="just" rtl="1"/>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ويعبر عنها كل من (</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fillis</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21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rentshler</a:t>
            </a:r>
            <a:r>
              <a:rPr lang="fr-FR"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21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بمصطلح الريادة التي تعرف على أنها: عملية خلق قيمة مضافة للمؤسسات والمجتمعات من خلال الجمع بين مجموعات فريدة من الموارد العامة والخاصة لاستغلال الفرص الاقتصادية، الاجتماعية والثقافية في البيئة المتغيرة. </a:t>
            </a:r>
          </a:p>
        </p:txBody>
      </p:sp>
      <p:sp>
        <p:nvSpPr>
          <p:cNvPr id="1039" name="ZoneTexte 1038">
            <a:extLst>
              <a:ext uri="{FF2B5EF4-FFF2-40B4-BE49-F238E27FC236}">
                <a16:creationId xmlns:a16="http://schemas.microsoft.com/office/drawing/2014/main" xmlns="" id="{4117C710-8F66-3026-F039-2EFC065EB721}"/>
              </a:ext>
            </a:extLst>
          </p:cNvPr>
          <p:cNvSpPr txBox="1"/>
          <p:nvPr/>
        </p:nvSpPr>
        <p:spPr>
          <a:xfrm>
            <a:off x="1645765" y="985770"/>
            <a:ext cx="6136724" cy="830997"/>
          </a:xfrm>
          <a:prstGeom prst="rect">
            <a:avLst/>
          </a:prstGeom>
          <a:noFill/>
        </p:spPr>
        <p:txBody>
          <a:bodyPr wrap="square">
            <a:spAutoFit/>
          </a:bodyPr>
          <a:lstStyle/>
          <a:p>
            <a:pPr algn="ctr" rtl="1"/>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ومن خلال التعريفين السابقين يتضح أن </a:t>
            </a:r>
            <a:r>
              <a:rPr lang="ar-DZ" sz="24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للمقاولاتية</a:t>
            </a:r>
            <a:r>
              <a:rPr lang="ar-DZ" sz="24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ثلاثة أبعاد وهي: </a:t>
            </a:r>
          </a:p>
        </p:txBody>
      </p:sp>
      <p:sp>
        <p:nvSpPr>
          <p:cNvPr id="18" name="Rectangle : avec coins arrondis en haut 17">
            <a:extLst>
              <a:ext uri="{FF2B5EF4-FFF2-40B4-BE49-F238E27FC236}">
                <a16:creationId xmlns:a16="http://schemas.microsoft.com/office/drawing/2014/main" xmlns="" id="{1D5891C1-CE50-AD4C-EEF3-57F100B6A670}"/>
              </a:ext>
            </a:extLst>
          </p:cNvPr>
          <p:cNvSpPr/>
          <p:nvPr/>
        </p:nvSpPr>
        <p:spPr>
          <a:xfrm>
            <a:off x="6139852" y="1528265"/>
            <a:ext cx="2716764" cy="2364326"/>
          </a:xfrm>
          <a:prstGeom prst="round2SameRect">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xmlns="" id="{9ED374EA-99BB-6756-90C5-298F6DFD5C36}"/>
              </a:ext>
            </a:extLst>
          </p:cNvPr>
          <p:cNvSpPr/>
          <p:nvPr/>
        </p:nvSpPr>
        <p:spPr>
          <a:xfrm rot="10800000">
            <a:off x="6139854" y="2220045"/>
            <a:ext cx="2716763" cy="4309607"/>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0" name="ZoneTexte 19">
            <a:extLst>
              <a:ext uri="{FF2B5EF4-FFF2-40B4-BE49-F238E27FC236}">
                <a16:creationId xmlns:a16="http://schemas.microsoft.com/office/drawing/2014/main" xmlns="" id="{5CA0A585-AC81-3607-432B-BF7EAE6DBB08}"/>
              </a:ext>
            </a:extLst>
          </p:cNvPr>
          <p:cNvSpPr txBox="1"/>
          <p:nvPr/>
        </p:nvSpPr>
        <p:spPr>
          <a:xfrm>
            <a:off x="6127314" y="1368454"/>
            <a:ext cx="2706529" cy="1015663"/>
          </a:xfrm>
          <a:prstGeom prst="rect">
            <a:avLst/>
          </a:prstGeom>
          <a:noFill/>
        </p:spPr>
        <p:txBody>
          <a:bodyPr wrap="square" rtlCol="0">
            <a:spAutoFit/>
          </a:bodyPr>
          <a:lstStyle/>
          <a:p>
            <a:pPr algn="ctr" rtl="1">
              <a:lnSpc>
                <a:spcPct val="150000"/>
              </a:lnSpc>
            </a:pPr>
            <a:r>
              <a:rPr lang="ar-DZ" sz="4000" dirty="0">
                <a:latin typeface="Aljazeera" panose="02000000000000000000" pitchFamily="2" charset="-78"/>
                <a:ea typeface="Calibri" panose="020F0502020204030204" pitchFamily="34" charset="0"/>
                <a:cs typeface="Aljazeera" panose="02000000000000000000" pitchFamily="2" charset="-78"/>
              </a:rPr>
              <a:t>الإبداع</a:t>
            </a:r>
            <a:endParaRPr lang="ar-DZ" sz="40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1" name="ZoneTexte 20">
            <a:extLst>
              <a:ext uri="{FF2B5EF4-FFF2-40B4-BE49-F238E27FC236}">
                <a16:creationId xmlns:a16="http://schemas.microsoft.com/office/drawing/2014/main" xmlns="" id="{614C5DAE-4007-906F-D1DF-472D065952B0}"/>
              </a:ext>
            </a:extLst>
          </p:cNvPr>
          <p:cNvSpPr txBox="1"/>
          <p:nvPr/>
        </p:nvSpPr>
        <p:spPr>
          <a:xfrm>
            <a:off x="6117077" y="3967084"/>
            <a:ext cx="2716764" cy="1477328"/>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البحث عن فرص جديدة</a:t>
            </a:r>
            <a:endParaRPr lang="fr-FR" sz="3000" dirty="0">
              <a:latin typeface="Aljazeera" panose="02000000000000000000" pitchFamily="2" charset="-78"/>
              <a:cs typeface="Aljazeera" panose="02000000000000000000" pitchFamily="2" charset="-78"/>
            </a:endParaRPr>
          </a:p>
        </p:txBody>
      </p:sp>
      <p:sp>
        <p:nvSpPr>
          <p:cNvPr id="22" name="Rectangle : avec coins arrondis en haut 21">
            <a:extLst>
              <a:ext uri="{FF2B5EF4-FFF2-40B4-BE49-F238E27FC236}">
                <a16:creationId xmlns:a16="http://schemas.microsoft.com/office/drawing/2014/main" xmlns="" id="{9D57F3D5-20D1-1346-69F8-52F6E13E0B43}"/>
              </a:ext>
            </a:extLst>
          </p:cNvPr>
          <p:cNvSpPr/>
          <p:nvPr/>
        </p:nvSpPr>
        <p:spPr>
          <a:xfrm>
            <a:off x="3218735" y="1487283"/>
            <a:ext cx="2716764" cy="2364326"/>
          </a:xfrm>
          <a:prstGeom prst="round2SameRect">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xmlns="" id="{79EF3945-BD50-5973-D88F-445AC96FD382}"/>
              </a:ext>
            </a:extLst>
          </p:cNvPr>
          <p:cNvSpPr/>
          <p:nvPr/>
        </p:nvSpPr>
        <p:spPr>
          <a:xfrm rot="10800000">
            <a:off x="3218737" y="2179063"/>
            <a:ext cx="2716763" cy="4309607"/>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4" name="ZoneTexte 23">
            <a:extLst>
              <a:ext uri="{FF2B5EF4-FFF2-40B4-BE49-F238E27FC236}">
                <a16:creationId xmlns:a16="http://schemas.microsoft.com/office/drawing/2014/main" xmlns="" id="{B4D886B9-0DED-A157-339A-4A25FEC92522}"/>
              </a:ext>
            </a:extLst>
          </p:cNvPr>
          <p:cNvSpPr txBox="1"/>
          <p:nvPr/>
        </p:nvSpPr>
        <p:spPr>
          <a:xfrm>
            <a:off x="3206197" y="1327471"/>
            <a:ext cx="2706529" cy="1754326"/>
          </a:xfrm>
          <a:prstGeom prst="rect">
            <a:avLst/>
          </a:prstGeom>
          <a:noFill/>
        </p:spPr>
        <p:txBody>
          <a:bodyPr wrap="square" rtlCol="0">
            <a:spAutoFit/>
          </a:bodyPr>
          <a:lstStyle/>
          <a:p>
            <a:pPr algn="ctr" rtl="1">
              <a:lnSpc>
                <a:spcPct val="150000"/>
              </a:lnSpc>
            </a:pPr>
            <a:r>
              <a:rPr lang="ar-DZ" sz="3600" dirty="0" err="1">
                <a:latin typeface="Aljazeera" panose="02000000000000000000" pitchFamily="2" charset="-78"/>
                <a:ea typeface="Calibri" panose="020F0502020204030204" pitchFamily="34" charset="0"/>
                <a:cs typeface="Aljazeera" panose="02000000000000000000" pitchFamily="2" charset="-78"/>
              </a:rPr>
              <a:t>الإستباقية</a:t>
            </a:r>
            <a:r>
              <a:rPr lang="ar-DZ" sz="3600" dirty="0">
                <a:latin typeface="Aljazeera" panose="02000000000000000000" pitchFamily="2" charset="-78"/>
                <a:ea typeface="Calibri" panose="020F0502020204030204" pitchFamily="34" charset="0"/>
                <a:cs typeface="Aljazeera" panose="02000000000000000000" pitchFamily="2" charset="-78"/>
              </a:rPr>
              <a:t> أو المبادرة</a:t>
            </a:r>
            <a:endParaRPr lang="ar-DZ" sz="36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5" name="ZoneTexte 24">
            <a:extLst>
              <a:ext uri="{FF2B5EF4-FFF2-40B4-BE49-F238E27FC236}">
                <a16:creationId xmlns:a16="http://schemas.microsoft.com/office/drawing/2014/main" xmlns="" id="{4DC950E6-55D9-1324-9202-27864FC7326E}"/>
              </a:ext>
            </a:extLst>
          </p:cNvPr>
          <p:cNvSpPr txBox="1"/>
          <p:nvPr/>
        </p:nvSpPr>
        <p:spPr>
          <a:xfrm>
            <a:off x="3201079" y="3318790"/>
            <a:ext cx="2716764" cy="2862322"/>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تتعلق بعمل الأشياء من خلال المثابرة، والقدرة على التكيف</a:t>
            </a:r>
            <a:endParaRPr lang="fr-FR" sz="3000" dirty="0">
              <a:latin typeface="Aljazeera" panose="02000000000000000000" pitchFamily="2" charset="-78"/>
              <a:cs typeface="Aljazeera" panose="02000000000000000000" pitchFamily="2" charset="-78"/>
            </a:endParaRPr>
          </a:p>
        </p:txBody>
      </p:sp>
      <p:sp>
        <p:nvSpPr>
          <p:cNvPr id="26" name="Rectangle : avec coins arrondis en haut 25">
            <a:extLst>
              <a:ext uri="{FF2B5EF4-FFF2-40B4-BE49-F238E27FC236}">
                <a16:creationId xmlns:a16="http://schemas.microsoft.com/office/drawing/2014/main" xmlns="" id="{C2E62A6D-1124-93D7-EAA9-9D113168BADD}"/>
              </a:ext>
            </a:extLst>
          </p:cNvPr>
          <p:cNvSpPr/>
          <p:nvPr/>
        </p:nvSpPr>
        <p:spPr>
          <a:xfrm>
            <a:off x="310159" y="1487283"/>
            <a:ext cx="2716764" cy="2364326"/>
          </a:xfrm>
          <a:prstGeom prst="round2SameRect">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 forme 26">
            <a:extLst>
              <a:ext uri="{FF2B5EF4-FFF2-40B4-BE49-F238E27FC236}">
                <a16:creationId xmlns:a16="http://schemas.microsoft.com/office/drawing/2014/main" xmlns="" id="{FBD4907E-AD50-E04C-CA09-77671DEFDBA1}"/>
              </a:ext>
            </a:extLst>
          </p:cNvPr>
          <p:cNvSpPr/>
          <p:nvPr/>
        </p:nvSpPr>
        <p:spPr>
          <a:xfrm rot="10800000">
            <a:off x="310161" y="2179063"/>
            <a:ext cx="2716763" cy="4309607"/>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8" name="ZoneTexte 27">
            <a:extLst>
              <a:ext uri="{FF2B5EF4-FFF2-40B4-BE49-F238E27FC236}">
                <a16:creationId xmlns:a16="http://schemas.microsoft.com/office/drawing/2014/main" xmlns="" id="{26AE0A35-12CB-8C67-ACB9-96F0A3ED4DF0}"/>
              </a:ext>
            </a:extLst>
          </p:cNvPr>
          <p:cNvSpPr txBox="1"/>
          <p:nvPr/>
        </p:nvSpPr>
        <p:spPr>
          <a:xfrm>
            <a:off x="297621" y="1327472"/>
            <a:ext cx="2706529" cy="1015663"/>
          </a:xfrm>
          <a:prstGeom prst="rect">
            <a:avLst/>
          </a:prstGeom>
          <a:noFill/>
        </p:spPr>
        <p:txBody>
          <a:bodyPr wrap="square" rtlCol="0">
            <a:spAutoFit/>
          </a:bodyPr>
          <a:lstStyle/>
          <a:p>
            <a:pPr algn="ctr" rtl="1">
              <a:lnSpc>
                <a:spcPct val="150000"/>
              </a:lnSpc>
            </a:pPr>
            <a:r>
              <a:rPr lang="ar-DZ" sz="4000" dirty="0">
                <a:latin typeface="Aljazeera" panose="02000000000000000000" pitchFamily="2" charset="-78"/>
                <a:ea typeface="Calibri" panose="020F0502020204030204" pitchFamily="34" charset="0"/>
                <a:cs typeface="Aljazeera" panose="02000000000000000000" pitchFamily="2" charset="-78"/>
              </a:rPr>
              <a:t>المخاطرة</a:t>
            </a:r>
            <a:endParaRPr lang="ar-DZ" sz="40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9" name="ZoneTexte 28">
            <a:extLst>
              <a:ext uri="{FF2B5EF4-FFF2-40B4-BE49-F238E27FC236}">
                <a16:creationId xmlns:a16="http://schemas.microsoft.com/office/drawing/2014/main" xmlns="" id="{EFEBFEBA-70AF-DF8C-247F-388123B0D21B}"/>
              </a:ext>
            </a:extLst>
          </p:cNvPr>
          <p:cNvSpPr txBox="1"/>
          <p:nvPr/>
        </p:nvSpPr>
        <p:spPr>
          <a:xfrm>
            <a:off x="297620" y="3277807"/>
            <a:ext cx="2716764" cy="2862322"/>
          </a:xfrm>
          <a:prstGeom prst="rect">
            <a:avLst/>
          </a:prstGeom>
          <a:noFill/>
        </p:spPr>
        <p:txBody>
          <a:bodyPr wrap="square" rtlCol="0">
            <a:spAutoFit/>
          </a:bodyPr>
          <a:lstStyle/>
          <a:p>
            <a:pPr algn="ctr" rtl="1">
              <a:lnSpc>
                <a:spcPct val="150000"/>
              </a:lnSpc>
            </a:pPr>
            <a:r>
              <a:rPr lang="ar-DZ" sz="3000" dirty="0">
                <a:latin typeface="Aljazeera" panose="02000000000000000000" pitchFamily="2" charset="-78"/>
                <a:ea typeface="Calibri" panose="020F0502020204030204" pitchFamily="34" charset="0"/>
                <a:cs typeface="Aljazeera" panose="02000000000000000000" pitchFamily="2" charset="-78"/>
              </a:rPr>
              <a:t>استثمار فرصة موجودة مع تحمل المسؤولية عن الفشل وتكلفته</a:t>
            </a:r>
            <a:endParaRPr lang="fr-FR" sz="3000" dirty="0">
              <a:latin typeface="Aljazeera" panose="02000000000000000000" pitchFamily="2" charset="-78"/>
              <a:cs typeface="Aljazeera" panose="02000000000000000000" pitchFamily="2" charset="-78"/>
            </a:endParaRPr>
          </a:p>
        </p:txBody>
      </p:sp>
      <p:pic>
        <p:nvPicPr>
          <p:cNvPr id="3" name="ElevenLabs_2024-07-07T23_57_21_Sarah_pre_s50_sb75_se0_b_m2">
            <a:hlinkClick r:id="" action="ppaction://media"/>
            <a:extLst>
              <a:ext uri="{FF2B5EF4-FFF2-40B4-BE49-F238E27FC236}">
                <a16:creationId xmlns:a16="http://schemas.microsoft.com/office/drawing/2014/main" xmlns="" id="{AA90E247-54F3-C817-3927-8E5E08C5C4F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022168" y="3405229"/>
            <a:ext cx="365522" cy="487363"/>
          </a:xfrm>
          <a:prstGeom prst="rect">
            <a:avLst/>
          </a:prstGeom>
        </p:spPr>
      </p:pic>
    </p:spTree>
    <p:extLst>
      <p:ext uri="{BB962C8B-B14F-4D97-AF65-F5344CB8AC3E}">
        <p14:creationId xmlns:p14="http://schemas.microsoft.com/office/powerpoint/2010/main" xmlns="" val="2072047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07"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remove" display="0">
                  <p:stCondLst>
                    <p:cond delay="indefinite"/>
                  </p:stCondLst>
                  <p:endCondLst>
                    <p:cond evt="onStopAudio" delay="0">
                      <p:tgtEl>
                        <p:sldTgt/>
                      </p:tgtEl>
                    </p:cond>
                  </p:endCondLst>
                </p:cTn>
                <p:tgtEl>
                  <p:spTgt spid="3"/>
                </p:tgtEl>
              </p:cMediaNode>
            </p:video>
          </p:childTnLst>
        </p:cTn>
      </p:par>
    </p:tnLst>
    <p:bldLst>
      <p:bldP spid="18" grpId="0" animBg="1"/>
      <p:bldP spid="20" grpId="0"/>
      <p:bldP spid="21" grpId="0"/>
      <p:bldP spid="22" grpId="0" animBg="1"/>
      <p:bldP spid="24" grpId="0"/>
      <p:bldP spid="25" grpId="0"/>
      <p:bldP spid="26" grpId="0" animBg="1"/>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xmlns="" id="{081B97DE-A40F-AA31-7AD3-676B92E62DC3}"/>
              </a:ext>
            </a:extLst>
          </p:cNvPr>
          <p:cNvSpPr txBox="1"/>
          <p:nvPr/>
        </p:nvSpPr>
        <p:spPr>
          <a:xfrm>
            <a:off x="1473887" y="3429001"/>
            <a:ext cx="6196225" cy="1754326"/>
          </a:xfrm>
          <a:prstGeom prst="rect">
            <a:avLst/>
          </a:prstGeom>
          <a:noFill/>
        </p:spPr>
        <p:txBody>
          <a:bodyPr wrap="square">
            <a:spAutoFit/>
          </a:bodyPr>
          <a:lstStyle/>
          <a:p>
            <a:pPr algn="ctr" rtl="1"/>
            <a:r>
              <a:rPr lang="ar-DZ" sz="36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ثلاث صور يمكن من خلالها التعمق أكثر في فهم المقاولاتية، ومن بين هذه الصور نجد:</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0458" y="1055919"/>
            <a:ext cx="3492541"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أهم الصور في مجال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3" name="ElevenLabs_2024-07-08T00_08_50_Sarah_pre_s50_sb100_se0_b_m2">
            <a:hlinkClick r:id="" action="ppaction://media"/>
            <a:extLst>
              <a:ext uri="{FF2B5EF4-FFF2-40B4-BE49-F238E27FC236}">
                <a16:creationId xmlns:a16="http://schemas.microsoft.com/office/drawing/2014/main" xmlns="" id="{985BAEE2-3592-B79C-2920-DE1EED04FDF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68214" y="2814136"/>
            <a:ext cx="365522" cy="487363"/>
          </a:xfrm>
          <a:prstGeom prst="rect">
            <a:avLst/>
          </a:prstGeom>
        </p:spPr>
      </p:pic>
      <p:pic>
        <p:nvPicPr>
          <p:cNvPr id="4" name="ElevenLabs_2024-07-08T00_09_20_Sarah_pre_s50_sb100_se0_b_m2">
            <a:hlinkClick r:id="" action="ppaction://media"/>
            <a:extLst>
              <a:ext uri="{FF2B5EF4-FFF2-40B4-BE49-F238E27FC236}">
                <a16:creationId xmlns:a16="http://schemas.microsoft.com/office/drawing/2014/main" xmlns="" id="{11368EFC-F0CE-851C-E4BF-51A3281BF813}"/>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568214" y="3528653"/>
            <a:ext cx="365522" cy="487363"/>
          </a:xfrm>
          <a:prstGeom prst="rect">
            <a:avLst/>
          </a:prstGeom>
        </p:spPr>
      </p:pic>
    </p:spTree>
    <p:extLst>
      <p:ext uri="{BB962C8B-B14F-4D97-AF65-F5344CB8AC3E}">
        <p14:creationId xmlns:p14="http://schemas.microsoft.com/office/powerpoint/2010/main" xmlns="" val="4785163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2403" fill="hold"/>
                                        <p:tgtEl>
                                          <p:spTgt spid="3"/>
                                        </p:tgtEl>
                                      </p:cBhvr>
                                    </p:cmd>
                                  </p:childTnLst>
                                </p:cTn>
                              </p:par>
                            </p:childTnLst>
                          </p:cTn>
                        </p:par>
                        <p:par>
                          <p:cTn id="16" fill="hold">
                            <p:stCondLst>
                              <p:cond delay="2903"/>
                            </p:stCondLst>
                            <p:childTnLst>
                              <p:par>
                                <p:cTn id="17" presetID="42" presetClass="entr" presetSubtype="0" fill="hold" grpId="0"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7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
                </p:tgtEl>
              </p:cMediaNode>
            </p:video>
            <p:video>
              <p:cMediaNode vol="80000">
                <p:cTn id="25" fill="hold" display="0">
                  <p:stCondLst>
                    <p:cond delay="indefinite"/>
                  </p:stCondLst>
                  <p:endCondLst>
                    <p:cond evt="onStopAudio" delay="0">
                      <p:tgtEl>
                        <p:sldTgt/>
                      </p:tgtEl>
                    </p:cond>
                  </p:endCondLst>
                </p:cTn>
                <p:tgtEl>
                  <p:spTgt spid="4"/>
                </p:tgtEl>
              </p:cMediaNode>
            </p:video>
          </p:childTnLst>
        </p:cTn>
      </p:par>
    </p:tnLst>
    <p:bldLst>
      <p:bldP spid="7" grpId="0" animBg="1"/>
      <p:bldP spid="1026" grpId="0"/>
      <p:bldP spid="10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xmlns="" id="{081B97DE-A40F-AA31-7AD3-676B92E62DC3}"/>
              </a:ext>
            </a:extLst>
          </p:cNvPr>
          <p:cNvSpPr txBox="1"/>
          <p:nvPr/>
        </p:nvSpPr>
        <p:spPr>
          <a:xfrm>
            <a:off x="67416" y="1034950"/>
            <a:ext cx="4871804" cy="769441"/>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ثلاث صور يمكن من خلالها التعمق أكثر في فهم المقاولاتية، ومن بين هذه الصور نجد:</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0458" y="1055919"/>
            <a:ext cx="3492541"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أهم الصور في مجال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xmlns="" id="{F397ED09-36AC-768B-A5B5-B3BC793706B1}"/>
              </a:ext>
            </a:extLst>
          </p:cNvPr>
          <p:cNvSpPr txBox="1"/>
          <p:nvPr/>
        </p:nvSpPr>
        <p:spPr>
          <a:xfrm>
            <a:off x="6434847" y="2919408"/>
            <a:ext cx="2546892" cy="5355312"/>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يرى كل من</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shane</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venkatarman</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اللذان يعرفان المقاولاتية على أنها مجموعة من التطورات لاكتشاف فرص لإنشاء سلع وخدمات مستقبلية يتم اكتشافها،</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تقييمها واستغلالها. وكذلك يمكن أن نبين أن الفرصة في أنها معلومة جديدة يمكن استغلالها من طرف أشخاص يمتلكون شخصيتين: الأولى هي امتلاكهم معارف داخلية مكملة لهذه المعلومة والتي تسمع لهم باستغلالها، والثانية أنهم يمتلكون بعض المميزات الخاصة من أجل تقييمها. </a:t>
            </a:r>
          </a:p>
        </p:txBody>
      </p:sp>
      <p:sp>
        <p:nvSpPr>
          <p:cNvPr id="3" name="Étiquette 2">
            <a:extLst>
              <a:ext uri="{FF2B5EF4-FFF2-40B4-BE49-F238E27FC236}">
                <a16:creationId xmlns:a16="http://schemas.microsoft.com/office/drawing/2014/main" xmlns="" id="{77738F41-083A-5752-2C6A-66097D9CD2AE}"/>
              </a:ext>
            </a:extLst>
          </p:cNvPr>
          <p:cNvSpPr/>
          <p:nvPr/>
        </p:nvSpPr>
        <p:spPr>
          <a:xfrm>
            <a:off x="6434847" y="1863492"/>
            <a:ext cx="2546892"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كفرصة للأعمال</a:t>
            </a:r>
            <a:endParaRPr lang="fr-FR" sz="1100" dirty="0">
              <a:ln w="19050">
                <a:noFill/>
              </a:ln>
              <a:solidFill>
                <a:schemeClr val="accent2">
                  <a:lumMod val="50000"/>
                </a:schemeClr>
              </a:solidFill>
            </a:endParaRPr>
          </a:p>
        </p:txBody>
      </p:sp>
      <p:sp>
        <p:nvSpPr>
          <p:cNvPr id="4" name="ZoneTexte 3">
            <a:extLst>
              <a:ext uri="{FF2B5EF4-FFF2-40B4-BE49-F238E27FC236}">
                <a16:creationId xmlns:a16="http://schemas.microsoft.com/office/drawing/2014/main" xmlns="" id="{35731E89-DE80-3CAB-EFA3-826FF1F043AF}"/>
              </a:ext>
            </a:extLst>
          </p:cNvPr>
          <p:cNvSpPr txBox="1"/>
          <p:nvPr/>
        </p:nvSpPr>
        <p:spPr>
          <a:xfrm>
            <a:off x="3258995" y="2901309"/>
            <a:ext cx="2546892" cy="5324535"/>
          </a:xfrm>
          <a:prstGeom prst="rect">
            <a:avLst/>
          </a:prstGeom>
          <a:noFill/>
        </p:spPr>
        <p:txBody>
          <a:bodyPr wrap="square">
            <a:spAutoFit/>
          </a:bodyPr>
          <a:lstStyle/>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من خلال هذه المقاربة تعرف المقاولاتية على أنها مجموعة المراحل التي تقود لإنشاء منظمة، معناه النشاطات التي يقوم من خلالها المقاول  بتعبئة واستغلال الموارد (موارد، معلوماتية، بشرية.....) من أجل تحويل الفرصة إلى مشروع منظم </a:t>
            </a:r>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ومهيكل</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endPar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وبالتالي فالمقاول هو رجل استراتيجي قادر على إعداد رؤية </a:t>
            </a:r>
          </a:p>
          <a:p>
            <a:pPr algn="ctr" rtl="1"/>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مقاولاتية</a:t>
            </a:r>
            <a:r>
              <a:rPr lang="fr-FR"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filian</a:t>
            </a:r>
            <a:r>
              <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1997 </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وقيادي قادر على قيادة التغيير الناتج عن النشاطات المقاولاتية.</a:t>
            </a:r>
          </a:p>
        </p:txBody>
      </p:sp>
      <p:sp>
        <p:nvSpPr>
          <p:cNvPr id="5" name="Étiquette 4">
            <a:extLst>
              <a:ext uri="{FF2B5EF4-FFF2-40B4-BE49-F238E27FC236}">
                <a16:creationId xmlns:a16="http://schemas.microsoft.com/office/drawing/2014/main" xmlns="" id="{6386286D-82F9-F7F7-1A3E-4D9102562C81}"/>
              </a:ext>
            </a:extLst>
          </p:cNvPr>
          <p:cNvSpPr/>
          <p:nvPr/>
        </p:nvSpPr>
        <p:spPr>
          <a:xfrm>
            <a:off x="3258995" y="1845393"/>
            <a:ext cx="2546892"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كظاهرة تنظيمية</a:t>
            </a:r>
            <a:endParaRPr lang="fr-FR" sz="1100" dirty="0">
              <a:ln w="19050">
                <a:noFill/>
              </a:ln>
              <a:solidFill>
                <a:schemeClr val="accent2">
                  <a:lumMod val="50000"/>
                </a:schemeClr>
              </a:solidFill>
            </a:endParaRPr>
          </a:p>
        </p:txBody>
      </p:sp>
      <p:sp>
        <p:nvSpPr>
          <p:cNvPr id="9" name="ZoneTexte 8">
            <a:extLst>
              <a:ext uri="{FF2B5EF4-FFF2-40B4-BE49-F238E27FC236}">
                <a16:creationId xmlns:a16="http://schemas.microsoft.com/office/drawing/2014/main" xmlns="" id="{9E62F5BD-A6AF-2E97-5062-09B3D46C896A}"/>
              </a:ext>
            </a:extLst>
          </p:cNvPr>
          <p:cNvSpPr txBox="1"/>
          <p:nvPr/>
        </p:nvSpPr>
        <p:spPr>
          <a:xfrm>
            <a:off x="83144" y="2901309"/>
            <a:ext cx="2546892" cy="4185761"/>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هذا الاتجاه تتمحور المقاولاتية حول دراسة العلاقة بين الفرد والقيمة والتي أنشئها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Bruyat</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حيث يعتبر أن الفرد هو العنصر الرئيسي في الثنائية إذ يقوم بتحديد طرق الإنتاج وكل التفاصيل المتعلقة بالقيمة المقدمة، وبالتالي فالمقاول هو الشخص أو المجموعة في صدد خلق قيمة كإنشاء مؤسسة جديدة مثلا، والذي بدونه لم يكن لهذه القيمة أن تقدم. </a:t>
            </a:r>
          </a:p>
        </p:txBody>
      </p:sp>
      <p:sp>
        <p:nvSpPr>
          <p:cNvPr id="10" name="Étiquette 9">
            <a:extLst>
              <a:ext uri="{FF2B5EF4-FFF2-40B4-BE49-F238E27FC236}">
                <a16:creationId xmlns:a16="http://schemas.microsoft.com/office/drawing/2014/main" xmlns="" id="{6FB9E9CE-5C07-B553-EB12-67DD53E1A81A}"/>
              </a:ext>
            </a:extLst>
          </p:cNvPr>
          <p:cNvSpPr/>
          <p:nvPr/>
        </p:nvSpPr>
        <p:spPr>
          <a:xfrm>
            <a:off x="83144" y="1845393"/>
            <a:ext cx="2546892"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الازدواجية بين الفرد والقيمة</a:t>
            </a:r>
            <a:endParaRPr lang="fr-FR" sz="1100" dirty="0">
              <a:ln w="19050">
                <a:noFill/>
              </a:ln>
              <a:solidFill>
                <a:schemeClr val="accent2">
                  <a:lumMod val="50000"/>
                </a:schemeClr>
              </a:solidFill>
            </a:endParaRPr>
          </a:p>
        </p:txBody>
      </p:sp>
      <p:pic>
        <p:nvPicPr>
          <p:cNvPr id="11" name="ElevenLabs_2024-07-08T00_10_22_Sarah_pre_s50_sb100_se0_b_m2">
            <a:hlinkClick r:id="" action="ppaction://media"/>
            <a:extLst>
              <a:ext uri="{FF2B5EF4-FFF2-40B4-BE49-F238E27FC236}">
                <a16:creationId xmlns:a16="http://schemas.microsoft.com/office/drawing/2014/main" xmlns="" id="{B70CD077-3791-AEF5-3E58-6C077CE58FF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28577" y="3647513"/>
            <a:ext cx="365522" cy="487363"/>
          </a:xfrm>
          <a:prstGeom prst="rect">
            <a:avLst/>
          </a:prstGeom>
        </p:spPr>
      </p:pic>
      <p:pic>
        <p:nvPicPr>
          <p:cNvPr id="12" name="ElevenLabs_2024-07-08T00_11_34_Sarah_pre_s50_sb100_se0_b_m2">
            <a:hlinkClick r:id="" action="ppaction://media"/>
            <a:extLst>
              <a:ext uri="{FF2B5EF4-FFF2-40B4-BE49-F238E27FC236}">
                <a16:creationId xmlns:a16="http://schemas.microsoft.com/office/drawing/2014/main" xmlns="" id="{3B427139-3AF8-E7B2-715E-040CE785FE9C}"/>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787347" y="4880564"/>
            <a:ext cx="365522" cy="487363"/>
          </a:xfrm>
          <a:prstGeom prst="rect">
            <a:avLst/>
          </a:prstGeom>
        </p:spPr>
      </p:pic>
      <p:pic>
        <p:nvPicPr>
          <p:cNvPr id="13" name="ElevenLabs_2024-07-08T00_13_01_Sarah_pre_s50_sb100_se0_b_m2">
            <a:hlinkClick r:id="" action="ppaction://media"/>
            <a:extLst>
              <a:ext uri="{FF2B5EF4-FFF2-40B4-BE49-F238E27FC236}">
                <a16:creationId xmlns:a16="http://schemas.microsoft.com/office/drawing/2014/main" xmlns="" id="{B4632739-4B39-46B2-44C6-736AB6860F2E}"/>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604586" y="5673838"/>
            <a:ext cx="365522" cy="487363"/>
          </a:xfrm>
          <a:prstGeom prst="rect">
            <a:avLst/>
          </a:prstGeom>
        </p:spPr>
      </p:pic>
      <p:sp>
        <p:nvSpPr>
          <p:cNvPr id="14" name="ZoneTexte 13">
            <a:extLst>
              <a:ext uri="{FF2B5EF4-FFF2-40B4-BE49-F238E27FC236}">
                <a16:creationId xmlns:a16="http://schemas.microsoft.com/office/drawing/2014/main" xmlns="" id="{F7D91BB3-504E-DC9A-42A6-225C913C5F38}"/>
              </a:ext>
            </a:extLst>
          </p:cNvPr>
          <p:cNvSpPr txBox="1"/>
          <p:nvPr/>
        </p:nvSpPr>
        <p:spPr>
          <a:xfrm>
            <a:off x="264828" y="7129282"/>
            <a:ext cx="8535227" cy="6247864"/>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المنظور الثاني فهو يعتبر أن خلق قيمة من خلال المؤسسة التي أنشأها هذا الفرد، تؤدي إلى جعل هذا الأخير مرتبطا بالمشروع الذي أنشأه إلى درجة أنه معرفا به، وهذا راجع لإنشائه لمؤسسة أو الابتكارات المقدمة، مما يجعله مقيدا بهذا المشروع. </a:t>
            </a:r>
          </a:p>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عن القيمة المقدمة فهي تتمثل في مجموع النتائج التقنية، المالية والشخصية التي تقدمها المنظمة والتي تولد رضا المقاول والأطراف الفاعلة أو المهتمة. </a:t>
            </a:r>
            <a:endParaRPr lang="fr-FR" sz="4000" dirty="0">
              <a:solidFill>
                <a:srgbClr val="002060"/>
              </a:solidFill>
              <a:latin typeface="Aljazeera" panose="02000000000000000000" pitchFamily="2" charset="-78"/>
              <a:cs typeface="Aljazeera" panose="02000000000000000000" pitchFamily="2" charset="-78"/>
            </a:endParaRPr>
          </a:p>
        </p:txBody>
      </p:sp>
    </p:spTree>
    <p:extLst>
      <p:ext uri="{BB962C8B-B14F-4D97-AF65-F5344CB8AC3E}">
        <p14:creationId xmlns:p14="http://schemas.microsoft.com/office/powerpoint/2010/main" xmlns="" val="2986826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1000"/>
                                        <p:tgtEl>
                                          <p:spTgt spid="1037"/>
                                        </p:tgtEl>
                                      </p:cBhvr>
                                    </p:animEffect>
                                    <p:anim calcmode="lin" valueType="num">
                                      <p:cBhvr>
                                        <p:cTn id="14" dur="1000" fill="hold"/>
                                        <p:tgtEl>
                                          <p:spTgt spid="1037"/>
                                        </p:tgtEl>
                                        <p:attrNameLst>
                                          <p:attrName>ppt_x</p:attrName>
                                        </p:attrNameLst>
                                      </p:cBhvr>
                                      <p:tavLst>
                                        <p:tav tm="0">
                                          <p:val>
                                            <p:strVal val="#ppt_x"/>
                                          </p:val>
                                        </p:tav>
                                        <p:tav tm="100000">
                                          <p:val>
                                            <p:strVal val="#ppt_x"/>
                                          </p:val>
                                        </p:tav>
                                      </p:tavLst>
                                    </p:anim>
                                    <p:anim calcmode="lin" valueType="num">
                                      <p:cBhvr>
                                        <p:cTn id="15" dur="1000" fill="hold"/>
                                        <p:tgtEl>
                                          <p:spTgt spid="1037"/>
                                        </p:tgtEl>
                                        <p:attrNameLst>
                                          <p:attrName>ppt_y</p:attrName>
                                        </p:attrNameLst>
                                      </p:cBhvr>
                                      <p:tavLst>
                                        <p:tav tm="0">
                                          <p:val>
                                            <p:strVal val="#ppt_y+.1"/>
                                          </p:val>
                                        </p:tav>
                                        <p:tav tm="100000">
                                          <p:val>
                                            <p:strVal val="#ppt_y"/>
                                          </p:val>
                                        </p:tav>
                                      </p:tavLst>
                                    </p:anim>
                                  </p:childTnLst>
                                </p:cTn>
                              </p:par>
                              <p:par>
                                <p:cTn id="16" presetID="1" presetClass="mediacall" presetSubtype="0" fill="hold" nodeType="withEffect">
                                  <p:stCondLst>
                                    <p:cond delay="0"/>
                                  </p:stCondLst>
                                  <p:childTnLst>
                                    <p:cmd type="call" cmd="playFrom(0.0)">
                                      <p:cBhvr>
                                        <p:cTn id="17" dur="36675" fill="hold"/>
                                        <p:tgtEl>
                                          <p:spTgt spid="11"/>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1" presetClass="mediacall" presetSubtype="0" fill="hold" nodeType="withEffect">
                                  <p:stCondLst>
                                    <p:cond delay="0"/>
                                  </p:stCondLst>
                                  <p:childTnLst>
                                    <p:cmd type="call" cmd="playFrom(0.0)">
                                      <p:cBhvr>
                                        <p:cTn id="32" dur="35108"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1" presetClass="mediacall" presetSubtype="0" fill="hold" nodeType="afterEffect">
                                  <p:stCondLst>
                                    <p:cond delay="0"/>
                                  </p:stCondLst>
                                  <p:childTnLst>
                                    <p:cmd type="call" cmd="playFrom(0.0)">
                                      <p:cBhvr>
                                        <p:cTn id="48" dur="3095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endCondLst>
                    <p:cond evt="onStopAudio" delay="0">
                      <p:tgtEl>
                        <p:sldTgt/>
                      </p:tgtEl>
                    </p:cond>
                  </p:endCondLst>
                </p:cTn>
                <p:tgtEl>
                  <p:spTgt spid="11"/>
                </p:tgtEl>
              </p:cMediaNode>
            </p:video>
            <p:video>
              <p:cMediaNode vol="80000">
                <p:cTn id="50" fill="hold" display="0">
                  <p:stCondLst>
                    <p:cond delay="indefinite"/>
                  </p:stCondLst>
                  <p:endCondLst>
                    <p:cond evt="onStopAudio" delay="0">
                      <p:tgtEl>
                        <p:sldTgt/>
                      </p:tgtEl>
                    </p:cond>
                  </p:endCondLst>
                </p:cTn>
                <p:tgtEl>
                  <p:spTgt spid="12"/>
                </p:tgtEl>
              </p:cMediaNode>
            </p:video>
            <p:video>
              <p:cMediaNode vol="80000">
                <p:cTn id="51" fill="hold" display="0">
                  <p:stCondLst>
                    <p:cond delay="indefinite"/>
                  </p:stCondLst>
                  <p:endCondLst>
                    <p:cond evt="onStopAudio" delay="0">
                      <p:tgtEl>
                        <p:sldTgt/>
                      </p:tgtEl>
                    </p:cond>
                  </p:endCondLst>
                </p:cTn>
                <p:tgtEl>
                  <p:spTgt spid="13"/>
                </p:tgtEl>
              </p:cMediaNode>
            </p:video>
          </p:childTnLst>
        </p:cTn>
      </p:par>
    </p:tnLst>
    <p:bldLst>
      <p:bldP spid="1037" grpId="0"/>
      <p:bldP spid="3" grpId="0" animBg="1"/>
      <p:bldP spid="4" grpId="0"/>
      <p:bldP spid="5"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026" name="ZoneTexte 1025">
            <a:extLst>
              <a:ext uri="{FF2B5EF4-FFF2-40B4-BE49-F238E27FC236}">
                <a16:creationId xmlns:a16="http://schemas.microsoft.com/office/drawing/2014/main" xmlns="" id="{081B97DE-A40F-AA31-7AD3-676B92E62DC3}"/>
              </a:ext>
            </a:extLst>
          </p:cNvPr>
          <p:cNvSpPr txBox="1"/>
          <p:nvPr/>
        </p:nvSpPr>
        <p:spPr>
          <a:xfrm>
            <a:off x="-5401400" y="1014917"/>
            <a:ext cx="4871804" cy="769441"/>
          </a:xfrm>
          <a:prstGeom prst="rect">
            <a:avLst/>
          </a:prstGeom>
          <a:noFill/>
        </p:spPr>
        <p:txBody>
          <a:bodyPr wrap="square">
            <a:spAutoFit/>
          </a:bodyPr>
          <a:lstStyle/>
          <a:p>
            <a:pPr algn="just" rtl="1"/>
            <a:r>
              <a:rPr lang="ar-DZ" sz="2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هناك ثلاث صور يمكن من خلالها التعمق أكثر في فهم المقاولاتية، ومن بين هذه الصور نجد:</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0458" y="1055919"/>
            <a:ext cx="3492541"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أهم الصور في مجال المقاولاتية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xmlns="" id="{F397ED09-36AC-768B-A5B5-B3BC793706B1}"/>
              </a:ext>
            </a:extLst>
          </p:cNvPr>
          <p:cNvSpPr txBox="1"/>
          <p:nvPr/>
        </p:nvSpPr>
        <p:spPr>
          <a:xfrm>
            <a:off x="9494570" y="7438140"/>
            <a:ext cx="2546892" cy="5355312"/>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يرى كل من</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shane</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et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venkatarman</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اللذان يعرفان المقاولاتية على أنها مجموعة من التطورات لاكتشاف فرص لإنشاء سلع وخدمات مستقبلية يتم اكتشافها،</a:t>
            </a:r>
            <a:r>
              <a:rPr lang="fr-FR"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تقييمها واستغلالها. وكذلك يمكن أن نبين أن الفرصة في أنها معلومة جديدة يمكن استغلالها من طرف أشخاص يمتلكون شخصيتين: الأولى هي امتلاكهم معارف داخلية مكملة لهذه المعلومة والتي تسمع لهم باستغلالها، والثانية أنهم يمتلكون بعض المميزات الخاصة من أجل تقييمها. </a:t>
            </a:r>
          </a:p>
        </p:txBody>
      </p:sp>
      <p:sp>
        <p:nvSpPr>
          <p:cNvPr id="3" name="Étiquette 2">
            <a:extLst>
              <a:ext uri="{FF2B5EF4-FFF2-40B4-BE49-F238E27FC236}">
                <a16:creationId xmlns:a16="http://schemas.microsoft.com/office/drawing/2014/main" xmlns="" id="{77738F41-083A-5752-2C6A-66097D9CD2AE}"/>
              </a:ext>
            </a:extLst>
          </p:cNvPr>
          <p:cNvSpPr/>
          <p:nvPr/>
        </p:nvSpPr>
        <p:spPr>
          <a:xfrm>
            <a:off x="9818127" y="1845392"/>
            <a:ext cx="2546892"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كفرصة للأعمال</a:t>
            </a:r>
            <a:endParaRPr lang="fr-FR" sz="1100" dirty="0">
              <a:ln w="19050">
                <a:noFill/>
              </a:ln>
              <a:solidFill>
                <a:schemeClr val="accent2">
                  <a:lumMod val="50000"/>
                </a:schemeClr>
              </a:solidFill>
            </a:endParaRPr>
          </a:p>
        </p:txBody>
      </p:sp>
      <p:sp>
        <p:nvSpPr>
          <p:cNvPr id="4" name="ZoneTexte 3">
            <a:extLst>
              <a:ext uri="{FF2B5EF4-FFF2-40B4-BE49-F238E27FC236}">
                <a16:creationId xmlns:a16="http://schemas.microsoft.com/office/drawing/2014/main" xmlns="" id="{35731E89-DE80-3CAB-EFA3-826FF1F043AF}"/>
              </a:ext>
            </a:extLst>
          </p:cNvPr>
          <p:cNvSpPr txBox="1"/>
          <p:nvPr/>
        </p:nvSpPr>
        <p:spPr>
          <a:xfrm>
            <a:off x="3298553" y="7496755"/>
            <a:ext cx="2546892" cy="5324535"/>
          </a:xfrm>
          <a:prstGeom prst="rect">
            <a:avLst/>
          </a:prstGeom>
          <a:noFill/>
        </p:spPr>
        <p:txBody>
          <a:bodyPr wrap="square">
            <a:spAutoFit/>
          </a:bodyPr>
          <a:lstStyle/>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من خلال هذه المقاربة تعرف المقاولاتية على أنها مجموعة المراحل التي تقود لإنشاء منظمة، معناه النشاطات التي يقوم من خلالها المقاول  بتعبئة واستغلال الموارد (موارد، معلوماتية، بشرية.....) من أجل تحويل الفرصة إلى مشروع منظم </a:t>
            </a:r>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ومهيكل</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a:t>
            </a:r>
            <a:endPar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a:p>
            <a:pPr algn="ctr" rtl="1"/>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وبالتالي فالمقاول هو رجل استراتيجي قادر على إعداد رؤية </a:t>
            </a:r>
          </a:p>
          <a:p>
            <a:pPr algn="ctr" rtl="1"/>
            <a:r>
              <a:rPr lang="ar-DZ"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مقاولاتية</a:t>
            </a:r>
            <a:r>
              <a:rPr lang="fr-FR" sz="20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filian</a:t>
            </a:r>
            <a:r>
              <a:rPr lang="fr-FR"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1997 </a:t>
            </a:r>
            <a:r>
              <a:rPr lang="ar-DZ" sz="2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وقيادي قادر على قيادة التغيير الناتج عن النشاطات المقاولاتية.</a:t>
            </a:r>
          </a:p>
        </p:txBody>
      </p:sp>
      <p:sp>
        <p:nvSpPr>
          <p:cNvPr id="5" name="Étiquette 4">
            <a:extLst>
              <a:ext uri="{FF2B5EF4-FFF2-40B4-BE49-F238E27FC236}">
                <a16:creationId xmlns:a16="http://schemas.microsoft.com/office/drawing/2014/main" xmlns="" id="{6386286D-82F9-F7F7-1A3E-4D9102562C81}"/>
              </a:ext>
            </a:extLst>
          </p:cNvPr>
          <p:cNvSpPr/>
          <p:nvPr/>
        </p:nvSpPr>
        <p:spPr>
          <a:xfrm>
            <a:off x="3298553" y="-1873361"/>
            <a:ext cx="2546892"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المقاولاتية كظاهرة تنظيمية</a:t>
            </a:r>
            <a:endParaRPr lang="fr-FR" sz="1100" dirty="0">
              <a:ln w="19050">
                <a:noFill/>
              </a:ln>
              <a:solidFill>
                <a:schemeClr val="accent2">
                  <a:lumMod val="50000"/>
                </a:schemeClr>
              </a:solidFill>
            </a:endParaRPr>
          </a:p>
        </p:txBody>
      </p:sp>
      <p:sp>
        <p:nvSpPr>
          <p:cNvPr id="9" name="ZoneTexte 8">
            <a:extLst>
              <a:ext uri="{FF2B5EF4-FFF2-40B4-BE49-F238E27FC236}">
                <a16:creationId xmlns:a16="http://schemas.microsoft.com/office/drawing/2014/main" xmlns="" id="{9E62F5BD-A6AF-2E97-5062-09B3D46C896A}"/>
              </a:ext>
            </a:extLst>
          </p:cNvPr>
          <p:cNvSpPr txBox="1"/>
          <p:nvPr/>
        </p:nvSpPr>
        <p:spPr>
          <a:xfrm>
            <a:off x="-2479477" y="7541480"/>
            <a:ext cx="2546892" cy="4185761"/>
          </a:xfrm>
          <a:prstGeom prst="rect">
            <a:avLst/>
          </a:prstGeom>
          <a:noFill/>
        </p:spPr>
        <p:txBody>
          <a:bodyPr wrap="square">
            <a:spAutoFit/>
          </a:bodyPr>
          <a:lstStyle/>
          <a:p>
            <a:pPr algn="ctr" rtl="1"/>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هذا الاتجاه تتمحور المقاولاتية حول دراسة العلاقة بين الفرد والقيمة والتي أنشئها (</a:t>
            </a:r>
            <a:r>
              <a:rPr lang="fr-FR" sz="190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Bruyat</a:t>
            </a:r>
            <a:r>
              <a:rPr lang="ar-DZ" sz="19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حيث يعتبر أن الفرد هو العنصر الرئيسي في الثنائية إذ يقوم بتحديد طرق الإنتاج وكل التفاصيل المتعلقة بالقيمة المقدمة، وبالتالي فالمقاول هو الشخص أو المجموعة في صدد خلق قيمة كإنشاء مؤسسة جديدة مثلا، والذي بدونه لم يكن لهذه القيمة أن تقدم. </a:t>
            </a:r>
          </a:p>
        </p:txBody>
      </p:sp>
      <p:sp>
        <p:nvSpPr>
          <p:cNvPr id="10" name="Étiquette 9">
            <a:extLst>
              <a:ext uri="{FF2B5EF4-FFF2-40B4-BE49-F238E27FC236}">
                <a16:creationId xmlns:a16="http://schemas.microsoft.com/office/drawing/2014/main" xmlns="" id="{6FB9E9CE-5C07-B553-EB12-67DD53E1A81A}"/>
              </a:ext>
            </a:extLst>
          </p:cNvPr>
          <p:cNvSpPr/>
          <p:nvPr/>
        </p:nvSpPr>
        <p:spPr>
          <a:xfrm>
            <a:off x="-3265846" y="1845391"/>
            <a:ext cx="2546892" cy="833119"/>
          </a:xfrm>
          <a:prstGeom prst="plaque">
            <a:avLst/>
          </a:prstGeom>
          <a:solidFill>
            <a:schemeClr val="accent4">
              <a:lumMod val="40000"/>
              <a:lumOff val="60000"/>
            </a:schemeClr>
          </a:solid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dirty="0">
                <a:ln w="19050">
                  <a:noFill/>
                </a:ln>
                <a:solidFill>
                  <a:schemeClr val="accent2">
                    <a:lumMod val="50000"/>
                  </a:schemeClr>
                </a:solidFill>
                <a:latin typeface="AlHurraTxtBold" panose="00000400000000000000" pitchFamily="2" charset="-78"/>
                <a:cs typeface="AlHurraTxtBold" panose="00000400000000000000" pitchFamily="2" charset="-78"/>
              </a:rPr>
              <a:t>الازدواجية بين الفرد والقيمة</a:t>
            </a:r>
            <a:endParaRPr lang="fr-FR" sz="1100" dirty="0">
              <a:ln w="19050">
                <a:noFill/>
              </a:ln>
              <a:solidFill>
                <a:schemeClr val="accent2">
                  <a:lumMod val="50000"/>
                </a:schemeClr>
              </a:solidFill>
            </a:endParaRPr>
          </a:p>
        </p:txBody>
      </p:sp>
      <p:sp>
        <p:nvSpPr>
          <p:cNvPr id="11" name="ZoneTexte 10">
            <a:extLst>
              <a:ext uri="{FF2B5EF4-FFF2-40B4-BE49-F238E27FC236}">
                <a16:creationId xmlns:a16="http://schemas.microsoft.com/office/drawing/2014/main" xmlns="" id="{34DC66E8-B1EE-77F1-6F91-3CFD85B75442}"/>
              </a:ext>
            </a:extLst>
          </p:cNvPr>
          <p:cNvSpPr txBox="1"/>
          <p:nvPr/>
        </p:nvSpPr>
        <p:spPr>
          <a:xfrm>
            <a:off x="304386" y="2349631"/>
            <a:ext cx="8535227" cy="6247864"/>
          </a:xfrm>
          <a:prstGeom prst="rect">
            <a:avLst/>
          </a:prstGeom>
          <a:noFill/>
        </p:spPr>
        <p:txBody>
          <a:bodyPr wrap="square">
            <a:spAutoFit/>
          </a:bodyPr>
          <a:lstStyle/>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المنظور الثاني فهو يعتبر أن خلق قيمة من خلال المؤسسة التي أنشأها هذا الفرد، تؤدي إلى جعل هذا الأخير مرتبطا بالمشروع الذي أنشأه إلى درجة أنه معرفا به، وهذا راجع لإنشائه لمؤسسة أو الابتكارات المقدمة، مما يجعله مقيدا بهذا المشروع. </a:t>
            </a:r>
          </a:p>
          <a:p>
            <a:pPr algn="ctr" rtl="1"/>
            <a:r>
              <a:rPr lang="ar-DZ" sz="40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عن القيمة المقدمة فهي تتمثل في مجموع النتائج التقنية، المالية والشخصية التي تقدمها المنظمة والتي تولد رضا المقاول والأطراف الفاعلة أو المهتمة. </a:t>
            </a:r>
            <a:endParaRPr lang="fr-FR" sz="4000" dirty="0">
              <a:solidFill>
                <a:srgbClr val="002060"/>
              </a:solidFill>
              <a:latin typeface="Aljazeera" panose="02000000000000000000" pitchFamily="2" charset="-78"/>
              <a:cs typeface="Aljazeera" panose="02000000000000000000" pitchFamily="2" charset="-78"/>
            </a:endParaRPr>
          </a:p>
        </p:txBody>
      </p:sp>
      <p:pic>
        <p:nvPicPr>
          <p:cNvPr id="12" name="ElevenLabs_2024-07-08T00_14_30_Sarah_pre_s50_sb100_se0_b_m2">
            <a:hlinkClick r:id="" action="ppaction://media"/>
            <a:extLst>
              <a:ext uri="{FF2B5EF4-FFF2-40B4-BE49-F238E27FC236}">
                <a16:creationId xmlns:a16="http://schemas.microsoft.com/office/drawing/2014/main" xmlns="" id="{35C79A97-BFD6-CB97-BC14-4F0741E8812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571553" y="3692130"/>
            <a:ext cx="365522" cy="487363"/>
          </a:xfrm>
          <a:prstGeom prst="rect">
            <a:avLst/>
          </a:prstGeom>
        </p:spPr>
      </p:pic>
    </p:spTree>
    <p:extLst>
      <p:ext uri="{BB962C8B-B14F-4D97-AF65-F5344CB8AC3E}">
        <p14:creationId xmlns:p14="http://schemas.microsoft.com/office/powerpoint/2010/main" xmlns="" val="34088245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729430"/>
          </a:xfrm>
          <a:prstGeom prst="rect">
            <a:avLst/>
          </a:prstGeom>
          <a:noFill/>
        </p:spPr>
        <p:txBody>
          <a:bodyPr wrap="square">
            <a:spAutoFit/>
          </a:bodyPr>
          <a:lstStyle/>
          <a:p>
            <a:pPr algn="ct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المحور الأول: الأطر النظرية </a:t>
            </a:r>
            <a:r>
              <a:rPr lang="ar-DZ" sz="3600" dirty="0" err="1">
                <a:solidFill>
                  <a:schemeClr val="bg1"/>
                </a:solidFill>
                <a:effectLst/>
                <a:latin typeface="Aljazeera" panose="02000000000000000000" pitchFamily="2" charset="-78"/>
                <a:ea typeface="Calibri" panose="020F0502020204030204" pitchFamily="34" charset="0"/>
                <a:cs typeface="Aljazeera" panose="02000000000000000000" pitchFamily="2" charset="-78"/>
              </a:rPr>
              <a:t>للمقاولاتية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A65C4640-485D-AF20-C54E-87F44A0B6582}"/>
              </a:ext>
            </a:extLst>
          </p:cNvPr>
          <p:cNvSpPr/>
          <p:nvPr/>
        </p:nvSpPr>
        <p:spPr>
          <a:xfrm>
            <a:off x="8603740" y="1014916"/>
            <a:ext cx="378000" cy="504000"/>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036" name="ZoneTexte 1035">
            <a:extLst>
              <a:ext uri="{FF2B5EF4-FFF2-40B4-BE49-F238E27FC236}">
                <a16:creationId xmlns:a16="http://schemas.microsoft.com/office/drawing/2014/main" xmlns="" id="{59319264-0147-C0FD-D7C5-10F5C7C5FAC3}"/>
              </a:ext>
            </a:extLst>
          </p:cNvPr>
          <p:cNvSpPr txBox="1"/>
          <p:nvPr/>
        </p:nvSpPr>
        <p:spPr>
          <a:xfrm>
            <a:off x="5110458" y="1055919"/>
            <a:ext cx="3492541" cy="1077218"/>
          </a:xfrm>
          <a:prstGeom prst="rect">
            <a:avLst/>
          </a:prstGeom>
          <a:noFill/>
        </p:spPr>
        <p:txBody>
          <a:bodyPr wrap="square">
            <a:spAutoFit/>
          </a:bodyPr>
          <a:lstStyle/>
          <a:p>
            <a:pPr algn="r" rtl="1"/>
            <a:r>
              <a:rPr lang="ar-DZ" sz="3200" dirty="0">
                <a:solidFill>
                  <a:srgbClr val="00B050"/>
                </a:solidFill>
                <a:effectLst/>
                <a:latin typeface="Aljazeera" panose="02000000000000000000" pitchFamily="2" charset="-78"/>
                <a:ea typeface="Calibri" panose="020F0502020204030204" pitchFamily="34" charset="0"/>
                <a:cs typeface="Aljazeera" panose="02000000000000000000" pitchFamily="2" charset="-78"/>
              </a:rPr>
              <a:t>المقاولاتية والمقاربات الفكرية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34DC66E8-B1EE-77F1-6F91-3CFD85B75442}"/>
              </a:ext>
            </a:extLst>
          </p:cNvPr>
          <p:cNvSpPr txBox="1"/>
          <p:nvPr/>
        </p:nvSpPr>
        <p:spPr>
          <a:xfrm>
            <a:off x="103742" y="2016431"/>
            <a:ext cx="5667193" cy="7025000"/>
          </a:xfrm>
          <a:prstGeom prst="rect">
            <a:avLst/>
          </a:prstGeom>
          <a:noFill/>
        </p:spPr>
        <p:txBody>
          <a:bodyPr wrap="square">
            <a:spAutoFit/>
          </a:bodyPr>
          <a:lstStyle/>
          <a:p>
            <a:pPr algn="just" rtl="1"/>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حسب كل من </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cantillan</a:t>
            </a:r>
            <a:r>
              <a:rPr lang="fr-FR"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1755</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r>
              <a:rPr lang="fr-FR"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say</a:t>
            </a:r>
            <a:r>
              <a:rPr lang="fr-FR"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1803</a:t>
            </a:r>
            <a:r>
              <a:rPr lang="ar-DZ" sz="265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فالمقاول هو الشخص الذي يأخذ المخاطرة لأنه يستثمر في أمواله، أي أن المقاول يشتري مواد أولية بسعر مؤكد من أجل تحويلها وإعادة بيعها بسعر غير مؤكد، إذن فهو شخص يعرف الحصول على فرصة في صورة تحقيق الذات لكن في ظل المخاطر الموجودة. </a:t>
            </a:r>
          </a:p>
          <a:p>
            <a:pPr algn="just" rtl="1"/>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أما (</a:t>
            </a:r>
            <a:r>
              <a:rPr lang="fr-FR"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say</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فقد وضع فرق بين المقاول والرأسمالي وربط المقاول بمفهوم الابتكار حيث ينظر إليه كعامل للتغيير. </a:t>
            </a:r>
          </a:p>
          <a:p>
            <a:pPr algn="just" rtl="1"/>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وقد ركز (</a:t>
            </a:r>
            <a:r>
              <a:rPr lang="fr-FR"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schumpeter1928</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على البعد القوي </a:t>
            </a:r>
            <a:r>
              <a:rPr lang="ar-DZ" sz="2650" dirty="0" err="1">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الإبتكاري</a:t>
            </a:r>
            <a:r>
              <a:rPr lang="ar-DZ" sz="265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 للمقاول: "جوهر المقاولاتية يوجد في اقتناص واستغلال الفرص الجديدة في مجال المؤسسات...."، وبالتالي فإن المقاول يشارك بصفة جد مهمة في التنمية الاقتصادية. وحسب هذه فقد ركزت على الجانب الاقتصادي والاجتماعي للمقاول.</a:t>
            </a:r>
          </a:p>
        </p:txBody>
      </p:sp>
      <p:sp>
        <p:nvSpPr>
          <p:cNvPr id="14" name="Rectangle 13">
            <a:extLst>
              <a:ext uri="{FF2B5EF4-FFF2-40B4-BE49-F238E27FC236}">
                <a16:creationId xmlns:a16="http://schemas.microsoft.com/office/drawing/2014/main" xmlns="" id="{9EE30286-A462-17DC-A60E-C656C3C32E90}"/>
              </a:ext>
            </a:extLst>
          </p:cNvPr>
          <p:cNvSpPr/>
          <p:nvPr/>
        </p:nvSpPr>
        <p:spPr>
          <a:xfrm flipH="1">
            <a:off x="6438899" y="2867292"/>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F4BC9AB2-402D-18E0-4470-070E9D377CF5}"/>
              </a:ext>
            </a:extLst>
          </p:cNvPr>
          <p:cNvSpPr/>
          <p:nvPr/>
        </p:nvSpPr>
        <p:spPr>
          <a:xfrm flipH="1">
            <a:off x="6493363" y="2059719"/>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4B8AC438-66EA-5FD7-E816-1D8D61040C05}"/>
              </a:ext>
            </a:extLst>
          </p:cNvPr>
          <p:cNvSpPr/>
          <p:nvPr/>
        </p:nvSpPr>
        <p:spPr>
          <a:xfrm flipH="1">
            <a:off x="6438898" y="3674865"/>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7FC4F5AD-4B84-9A83-E3FA-3993A0A733D4}"/>
              </a:ext>
            </a:extLst>
          </p:cNvPr>
          <p:cNvSpPr txBox="1"/>
          <p:nvPr/>
        </p:nvSpPr>
        <p:spPr>
          <a:xfrm>
            <a:off x="5749783" y="2095053"/>
            <a:ext cx="3394217" cy="515526"/>
          </a:xfrm>
          <a:prstGeom prst="rect">
            <a:avLst/>
          </a:prstGeom>
          <a:noFill/>
        </p:spPr>
        <p:txBody>
          <a:bodyPr wrap="square">
            <a:spAutoFit/>
          </a:bodyPr>
          <a:lstStyle/>
          <a:p>
            <a:pPr rtl="1"/>
            <a:r>
              <a:rPr lang="ar-DZ" sz="2750" b="1" dirty="0">
                <a:solidFill>
                  <a:srgbClr val="C0000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الاقتصادية</a:t>
            </a:r>
            <a:endParaRPr lang="fr-FR" sz="2750" dirty="0">
              <a:solidFill>
                <a:srgbClr val="C0000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71CED491-C1F0-9F15-4F93-18BD502D0AD3}"/>
              </a:ext>
            </a:extLst>
          </p:cNvPr>
          <p:cNvSpPr txBox="1"/>
          <p:nvPr/>
        </p:nvSpPr>
        <p:spPr>
          <a:xfrm>
            <a:off x="6493361" y="2938990"/>
            <a:ext cx="2608447"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المقاولاتية والمقاربة السلوكية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FAC73524-A3AA-B815-45C5-CD64296F66B4}"/>
              </a:ext>
            </a:extLst>
          </p:cNvPr>
          <p:cNvSpPr txBox="1"/>
          <p:nvPr/>
        </p:nvSpPr>
        <p:spPr>
          <a:xfrm>
            <a:off x="6493361" y="3750239"/>
            <a:ext cx="2650638" cy="400110"/>
          </a:xfrm>
          <a:prstGeom prst="rect">
            <a:avLst/>
          </a:prstGeom>
          <a:noFill/>
        </p:spPr>
        <p:txBody>
          <a:bodyPr wrap="square">
            <a:spAutoFit/>
          </a:bodyPr>
          <a:lstStyle/>
          <a:p>
            <a:pPr rtl="1"/>
            <a:r>
              <a:rPr lang="ar-DZ" sz="2000" b="1" dirty="0">
                <a:solidFill>
                  <a:srgbClr val="002060"/>
                </a:solidFill>
                <a:effectLst/>
                <a:latin typeface="AlGhadTV" panose="01000500000000020004" pitchFamily="2" charset="-78"/>
                <a:ea typeface="Calibri" panose="020F0502020204030204" pitchFamily="34" charset="0"/>
                <a:cs typeface="AlGhadTV" panose="01000500000000020004" pitchFamily="2" charset="-78"/>
              </a:rPr>
              <a:t>المقاربة المرحلية لعلماء (الإدارة) </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08T00_16_58_Sarah_pre_s50_sb100_se0_b_m2">
            <a:hlinkClick r:id="" action="ppaction://media"/>
            <a:extLst>
              <a:ext uri="{FF2B5EF4-FFF2-40B4-BE49-F238E27FC236}">
                <a16:creationId xmlns:a16="http://schemas.microsoft.com/office/drawing/2014/main" xmlns="" id="{751B06B9-A288-E5A0-3452-906C74196CD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71773" y="3262876"/>
            <a:ext cx="365522" cy="487363"/>
          </a:xfrm>
          <a:prstGeom prst="rect">
            <a:avLst/>
          </a:prstGeom>
        </p:spPr>
      </p:pic>
      <p:pic>
        <p:nvPicPr>
          <p:cNvPr id="4" name="ElevenLabs_2024-07-08T00_17_51_Sarah_pre_s50_sb100_se0_b_m2">
            <a:hlinkClick r:id="" action="ppaction://media"/>
            <a:extLst>
              <a:ext uri="{FF2B5EF4-FFF2-40B4-BE49-F238E27FC236}">
                <a16:creationId xmlns:a16="http://schemas.microsoft.com/office/drawing/2014/main" xmlns="" id="{C00D7513-72EA-6019-41FC-C2314AF152E8}"/>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471774" y="4150350"/>
            <a:ext cx="365522" cy="487363"/>
          </a:xfrm>
          <a:prstGeom prst="rect">
            <a:avLst/>
          </a:prstGeom>
        </p:spPr>
      </p:pic>
    </p:spTree>
    <p:extLst>
      <p:ext uri="{BB962C8B-B14F-4D97-AF65-F5344CB8AC3E}">
        <p14:creationId xmlns:p14="http://schemas.microsoft.com/office/powerpoint/2010/main" xmlns="" val="2620534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36"/>
                                        </p:tgtEl>
                                        <p:attrNameLst>
                                          <p:attrName>style.visibility</p:attrName>
                                        </p:attrNameLst>
                                      </p:cBhvr>
                                      <p:to>
                                        <p:strVal val="visible"/>
                                      </p:to>
                                    </p:set>
                                    <p:animEffect transition="in" filter="wipe(right)">
                                      <p:cBhvr>
                                        <p:cTn id="13" dur="500"/>
                                        <p:tgtEl>
                                          <p:spTgt spid="1036"/>
                                        </p:tgtEl>
                                      </p:cBhvr>
                                    </p:animEffect>
                                  </p:childTnLst>
                                </p:cTn>
                              </p:par>
                              <p:par>
                                <p:cTn id="14" presetID="1" presetClass="mediacall" presetSubtype="0" fill="hold" nodeType="withEffect">
                                  <p:stCondLst>
                                    <p:cond delay="0"/>
                                  </p:stCondLst>
                                  <p:childTnLst>
                                    <p:cmd type="call" cmd="playFrom(0.0)">
                                      <p:cBhvr>
                                        <p:cTn id="15" dur="2533" fill="hold"/>
                                        <p:tgtEl>
                                          <p:spTgt spid="3"/>
                                        </p:tgtEl>
                                      </p:cBhvr>
                                    </p:cmd>
                                  </p:childTnLst>
                                </p:cTn>
                              </p:par>
                            </p:childTnLst>
                          </p:cTn>
                        </p:par>
                        <p:par>
                          <p:cTn id="16" fill="hold">
                            <p:stCondLst>
                              <p:cond delay="3033"/>
                            </p:stCondLst>
                            <p:childTnLst>
                              <p:par>
                                <p:cTn id="17" presetID="1" presetClass="mediacall" presetSubtype="0" fill="hold" nodeType="afterEffect">
                                  <p:stCondLst>
                                    <p:cond delay="0"/>
                                  </p:stCondLst>
                                  <p:childTnLst>
                                    <p:cmd type="call" cmd="playFrom(0.0)">
                                      <p:cBhvr>
                                        <p:cTn id="18" dur="56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endCondLst>
                    <p:cond evt="onStopAudio" delay="0">
                      <p:tgtEl>
                        <p:sldTgt/>
                      </p:tgtEl>
                    </p:cond>
                  </p:endCondLst>
                </p:cTn>
                <p:tgtEl>
                  <p:spTgt spid="3"/>
                </p:tgtEl>
              </p:cMediaNode>
            </p:video>
            <p:video>
              <p:cMediaNode vol="80000">
                <p:cTn id="20" fill="hold" display="0">
                  <p:stCondLst>
                    <p:cond delay="indefinite"/>
                  </p:stCondLst>
                  <p:endCondLst>
                    <p:cond evt="onStopAudio" delay="0">
                      <p:tgtEl>
                        <p:sldTgt/>
                      </p:tgtEl>
                    </p:cond>
                  </p:endCondLst>
                </p:cTn>
                <p:tgtEl>
                  <p:spTgt spid="4"/>
                </p:tgtEl>
              </p:cMediaNode>
            </p:video>
          </p:childTnLst>
        </p:cTn>
      </p:par>
    </p:tnLst>
    <p:bldLst>
      <p:bldP spid="7" grpId="0" animBg="1"/>
      <p:bldP spid="103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2168</Words>
  <Application>Microsoft Office PowerPoint</Application>
  <PresentationFormat>Affichage à l'écran (4:3)</PresentationFormat>
  <Paragraphs>171</Paragraphs>
  <Slides>18</Slides>
  <Notes>0</Notes>
  <HiddenSlides>0</HiddenSlides>
  <MMClips>33</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Utilisateur Windows</dc:creator>
  <cp:lastModifiedBy>Utilisateur Windows</cp:lastModifiedBy>
  <cp:revision>1</cp:revision>
  <dcterms:created xsi:type="dcterms:W3CDTF">2025-07-13T11:00:04Z</dcterms:created>
  <dcterms:modified xsi:type="dcterms:W3CDTF">2025-07-13T11:00:36Z</dcterms:modified>
</cp:coreProperties>
</file>