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58" r:id="rId3"/>
    <p:sldId id="257" r:id="rId4"/>
    <p:sldId id="259" r:id="rId5"/>
    <p:sldId id="272" r:id="rId6"/>
    <p:sldId id="273" r:id="rId7"/>
    <p:sldId id="274" r:id="rId8"/>
    <p:sldId id="260" r:id="rId9"/>
    <p:sldId id="261" r:id="rId10"/>
    <p:sldId id="262" r:id="rId11"/>
    <p:sldId id="263" r:id="rId12"/>
    <p:sldId id="264" r:id="rId13"/>
    <p:sldId id="277" r:id="rId14"/>
    <p:sldId id="265" r:id="rId15"/>
    <p:sldId id="275" r:id="rId16"/>
    <p:sldId id="281" r:id="rId17"/>
    <p:sldId id="266" r:id="rId18"/>
    <p:sldId id="267" r:id="rId19"/>
    <p:sldId id="282" r:id="rId20"/>
    <p:sldId id="283" r:id="rId21"/>
    <p:sldId id="276" r:id="rId22"/>
    <p:sldId id="268" r:id="rId23"/>
    <p:sldId id="269" r:id="rId24"/>
    <p:sldId id="270" r:id="rId25"/>
    <p:sldId id="271" r:id="rId26"/>
    <p:sldId id="280" r:id="rId2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1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03D5-5ED8-497C-9176-C6B8D19C816A}" type="datetimeFigureOut">
              <a:rPr lang="fr-FR" smtClean="0"/>
              <a:t>14/01/2024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E22C6-C6CE-4125-9BE5-D0ECB3BC20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03D5-5ED8-497C-9176-C6B8D19C816A}" type="datetimeFigureOut">
              <a:rPr lang="fr-FR" smtClean="0"/>
              <a:t>14/01/2024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E22C6-C6CE-4125-9BE5-D0ECB3BC20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03D5-5ED8-497C-9176-C6B8D19C816A}" type="datetimeFigureOut">
              <a:rPr lang="fr-FR" smtClean="0"/>
              <a:t>14/01/2024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E22C6-C6CE-4125-9BE5-D0ECB3BC20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03D5-5ED8-497C-9176-C6B8D19C816A}" type="datetimeFigureOut">
              <a:rPr lang="fr-FR" smtClean="0"/>
              <a:t>14/01/2024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E22C6-C6CE-4125-9BE5-D0ECB3BC20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03D5-5ED8-497C-9176-C6B8D19C816A}" type="datetimeFigureOut">
              <a:rPr lang="fr-FR" smtClean="0"/>
              <a:t>14/01/2024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E22C6-C6CE-4125-9BE5-D0ECB3BC20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03D5-5ED8-497C-9176-C6B8D19C816A}" type="datetimeFigureOut">
              <a:rPr lang="fr-FR" smtClean="0"/>
              <a:t>14/01/2024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E22C6-C6CE-4125-9BE5-D0ECB3BC20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03D5-5ED8-497C-9176-C6B8D19C816A}" type="datetimeFigureOut">
              <a:rPr lang="fr-FR" smtClean="0"/>
              <a:t>14/01/2024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E22C6-C6CE-4125-9BE5-D0ECB3BC20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03D5-5ED8-497C-9176-C6B8D19C816A}" type="datetimeFigureOut">
              <a:rPr lang="fr-FR" smtClean="0"/>
              <a:t>14/01/2024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E22C6-C6CE-4125-9BE5-D0ECB3BC20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03D5-5ED8-497C-9176-C6B8D19C816A}" type="datetimeFigureOut">
              <a:rPr lang="fr-FR" smtClean="0"/>
              <a:t>14/01/2024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E22C6-C6CE-4125-9BE5-D0ECB3BC20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03D5-5ED8-497C-9176-C6B8D19C816A}" type="datetimeFigureOut">
              <a:rPr lang="fr-FR" smtClean="0"/>
              <a:t>14/01/2024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E22C6-C6CE-4125-9BE5-D0ECB3BC20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03D5-5ED8-497C-9176-C6B8D19C816A}" type="datetimeFigureOut">
              <a:rPr lang="fr-FR" smtClean="0"/>
              <a:t>14/01/2024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E22C6-C6CE-4125-9BE5-D0ECB3BC203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A03D5-5ED8-497C-9176-C6B8D19C816A}" type="datetimeFigureOut">
              <a:rPr lang="fr-FR" smtClean="0"/>
              <a:t>14/01/2024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E22C6-C6CE-4125-9BE5-D0ECB3BC2036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39552" y="1556792"/>
            <a:ext cx="6400800" cy="792088"/>
          </a:xfrm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sz="2000" b="1" dirty="0">
                <a:solidFill>
                  <a:schemeClr val="tx1"/>
                </a:solidFill>
              </a:rPr>
              <a:t>Département d’Informatique</a:t>
            </a:r>
          </a:p>
          <a:p>
            <a:r>
              <a:rPr lang="fr-FR" sz="2000" b="1" dirty="0">
                <a:solidFill>
                  <a:schemeClr val="tx1"/>
                </a:solidFill>
              </a:rPr>
              <a:t>Master 1 Réseaux et Systèmes Distribués  (RSD)</a:t>
            </a:r>
          </a:p>
        </p:txBody>
      </p:sp>
      <p:pic>
        <p:nvPicPr>
          <p:cNvPr id="1026" name="Picture 2" descr="https://www.univ-tlemcen.dz/assets/img/logo-f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260648"/>
            <a:ext cx="3333750" cy="1238250"/>
          </a:xfrm>
          <a:prstGeom prst="rect">
            <a:avLst/>
          </a:prstGeom>
          <a:noFill/>
        </p:spPr>
      </p:pic>
      <p:sp>
        <p:nvSpPr>
          <p:cNvPr id="5" name="Sous-titre 2"/>
          <p:cNvSpPr txBox="1">
            <a:spLocks/>
          </p:cNvSpPr>
          <p:nvPr/>
        </p:nvSpPr>
        <p:spPr>
          <a:xfrm>
            <a:off x="323528" y="2996952"/>
            <a:ext cx="8568952" cy="648072"/>
          </a:xfrm>
          <a:prstGeom prst="rect">
            <a:avLst/>
          </a:prstGeom>
          <a:ln w="3175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Généralités sur la notion de client / serveur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5536" y="5734997"/>
            <a:ext cx="31987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Mme Asma SARI née AMRAOUI</a:t>
            </a:r>
          </a:p>
          <a:p>
            <a:r>
              <a:rPr lang="fr-FR" dirty="0"/>
              <a:t>amraoui.asma@gmail.com</a:t>
            </a:r>
          </a:p>
        </p:txBody>
      </p:sp>
      <p:sp>
        <p:nvSpPr>
          <p:cNvPr id="35842" name="AutoShape 2" descr="Résultat de recherche d'images pour &quot;administration réseau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35844" name="Picture 4" descr="http://www.abc-informatik.fr/images/reseaux/abc-informatik-administration-630x3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3645024"/>
            <a:ext cx="4176464" cy="19887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Architectures client / serveur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P2P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2-tiers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3-tiers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N-tiers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Peer to </a:t>
            </a:r>
            <a:r>
              <a:rPr lang="fr-FR" b="1" dirty="0" err="1">
                <a:solidFill>
                  <a:srgbClr val="0070C0"/>
                </a:solidFill>
              </a:rPr>
              <a:t>peer</a:t>
            </a:r>
            <a:r>
              <a:rPr lang="fr-FR" b="1" dirty="0">
                <a:solidFill>
                  <a:srgbClr val="0070C0"/>
                </a:solidFill>
              </a:rPr>
              <a:t> (P2P)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fr-FR" dirty="0"/>
              <a:t>   Chaque ordinateur connecté au réseau est susceptible de jouer le rôle de client et celui de serveur.</a:t>
            </a:r>
          </a:p>
        </p:txBody>
      </p:sp>
      <p:pic>
        <p:nvPicPr>
          <p:cNvPr id="15362" name="Picture 2" descr="http://3.bp.blogspot.com/-MlkFMAWDZ8s/TcEfyKnAXWI/AAAAAAAAABk/9ddo6AToWJI/s1600/P2P_peer-to_pee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395685"/>
            <a:ext cx="4464496" cy="46207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2-tiers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fr-FR" dirty="0"/>
              <a:t>    Le client demande une ressource au serveur qui la fournit à partir de ses propres ressources.</a:t>
            </a:r>
          </a:p>
          <a:p>
            <a:pPr algn="just"/>
            <a:endParaRPr lang="fr-FR" dirty="0"/>
          </a:p>
        </p:txBody>
      </p:sp>
      <p:pic>
        <p:nvPicPr>
          <p:cNvPr id="5" name="Picture 2" descr="http://uploads.lightcode.fr/books/01-les_reseaux/client-serveu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3501008"/>
            <a:ext cx="7512690" cy="24540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899592" y="1772816"/>
          <a:ext cx="7488832" cy="324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4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4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7483">
                <a:tc>
                  <a:txBody>
                    <a:bodyPr/>
                    <a:lstStyle/>
                    <a:p>
                      <a:r>
                        <a:rPr lang="fr-FR" sz="2000" b="1" dirty="0"/>
                        <a:t>Avantages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/>
                        <a:t>Inconvénients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7483">
                <a:tc>
                  <a:txBody>
                    <a:bodyPr/>
                    <a:lstStyle/>
                    <a:p>
                      <a:r>
                        <a:rPr lang="fr-FR" sz="2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Ressources centralisées 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/>
                        <a:t>Pas flexible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2697">
                <a:tc>
                  <a:txBody>
                    <a:bodyPr/>
                    <a:lstStyle/>
                    <a:p>
                      <a:r>
                        <a:rPr lang="fr-FR" sz="2000" b="1" dirty="0"/>
                        <a:t>Sécurité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b="1" dirty="0"/>
                        <a:t>Si le</a:t>
                      </a:r>
                      <a:r>
                        <a:rPr lang="fr-FR" sz="2000" b="1" baseline="0" dirty="0"/>
                        <a:t> serveur tombe en panne, tout le système arrête de fonctionner</a:t>
                      </a:r>
                      <a:endParaRPr lang="fr-FR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52697">
                <a:tc>
                  <a:txBody>
                    <a:bodyPr/>
                    <a:lstStyle/>
                    <a:p>
                      <a:r>
                        <a:rPr lang="fr-FR" sz="2000" b="1" dirty="0"/>
                        <a:t>Administration</a:t>
                      </a:r>
                      <a:r>
                        <a:rPr lang="fr-FR" sz="2000" b="1" baseline="0" dirty="0"/>
                        <a:t> simple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/>
                        <a:t>Les clients ne peuvent pas communiquer entre eux</a:t>
                      </a:r>
                    </a:p>
                    <a:p>
                      <a:endParaRPr lang="fr-FR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2-tiers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3-tiers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buFont typeface="Wingdings" pitchFamily="2" charset="2"/>
              <a:buChar char="q"/>
            </a:pPr>
            <a:r>
              <a:rPr lang="fr-FR" dirty="0"/>
              <a:t> </a:t>
            </a:r>
            <a:r>
              <a:rPr lang="fr-FR" b="1" dirty="0">
                <a:solidFill>
                  <a:srgbClr val="7030A0"/>
                </a:solidFill>
              </a:rPr>
              <a:t>Un client </a:t>
            </a:r>
            <a:r>
              <a:rPr lang="fr-FR" dirty="0"/>
              <a:t>équipé d'une interface utilisateur chargée de la présentation.</a:t>
            </a:r>
          </a:p>
          <a:p>
            <a:pPr lvl="0" algn="just">
              <a:buFont typeface="Wingdings" pitchFamily="2" charset="2"/>
              <a:buChar char="q"/>
            </a:pPr>
            <a:r>
              <a:rPr lang="fr-FR" dirty="0"/>
              <a:t> </a:t>
            </a:r>
            <a:r>
              <a:rPr lang="fr-FR" b="1" dirty="0">
                <a:solidFill>
                  <a:srgbClr val="7030A0"/>
                </a:solidFill>
              </a:rPr>
              <a:t>Un serveur d'application </a:t>
            </a:r>
            <a:r>
              <a:rPr lang="fr-FR" dirty="0"/>
              <a:t>(middleware) qui fournit la ressource, mais en faisant appel à un autre serveur.</a:t>
            </a:r>
          </a:p>
          <a:p>
            <a:pPr lvl="0" algn="just">
              <a:buFont typeface="Wingdings" pitchFamily="2" charset="2"/>
              <a:buChar char="q"/>
            </a:pPr>
            <a:r>
              <a:rPr lang="fr-FR" dirty="0"/>
              <a:t> </a:t>
            </a:r>
            <a:r>
              <a:rPr lang="fr-FR" b="1" dirty="0">
                <a:solidFill>
                  <a:srgbClr val="7030A0"/>
                </a:solidFill>
              </a:rPr>
              <a:t>Un serveur de données </a:t>
            </a:r>
            <a:r>
              <a:rPr lang="fr-FR" dirty="0"/>
              <a:t>qui fournit au serveur d'application les données requises pour répondre au client.</a:t>
            </a:r>
          </a:p>
          <a:p>
            <a:pPr algn="just">
              <a:buFont typeface="Wingdings" pitchFamily="2" charset="2"/>
              <a:buChar char="q"/>
            </a:pP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3-tiers</a:t>
            </a:r>
          </a:p>
        </p:txBody>
      </p:sp>
      <p:pic>
        <p:nvPicPr>
          <p:cNvPr id="3074" name="Picture 2" descr="http://www.gruppozenit.com/images/software_solution/client-serv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060848"/>
            <a:ext cx="8064896" cy="30243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827584" y="2420888"/>
          <a:ext cx="7416824" cy="2736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8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8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4076">
                <a:tc>
                  <a:txBody>
                    <a:bodyPr/>
                    <a:lstStyle/>
                    <a:p>
                      <a:r>
                        <a:rPr lang="fr-FR" b="1" dirty="0"/>
                        <a:t>Avantages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Inconvénients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076">
                <a:tc>
                  <a:txBody>
                    <a:bodyPr/>
                    <a:lstStyle/>
                    <a:p>
                      <a:r>
                        <a:rPr lang="fr-FR" b="1" dirty="0"/>
                        <a:t>flexible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/>
                        <a:t>Coût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4076">
                <a:tc>
                  <a:txBody>
                    <a:bodyPr/>
                    <a:lstStyle/>
                    <a:p>
                      <a:r>
                        <a:rPr lang="fr-FR" b="1" dirty="0"/>
                        <a:t>Sécurité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4076">
                <a:tc>
                  <a:txBody>
                    <a:bodyPr/>
                    <a:lstStyle/>
                    <a:p>
                      <a:r>
                        <a:rPr lang="fr-FR" b="1" dirty="0"/>
                        <a:t>Performance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3-tiers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N-tiers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fr-FR" dirty="0"/>
              <a:t>    L'architecture peut être étendue sur un nombre de niveaux plus important : on parle dans ce cas d'architecture à </a:t>
            </a:r>
            <a:r>
              <a:rPr lang="fr-FR" i="1" dirty="0"/>
              <a:t>N</a:t>
            </a:r>
            <a:r>
              <a:rPr lang="fr-FR" dirty="0"/>
              <a:t> niveaux. </a:t>
            </a:r>
          </a:p>
        </p:txBody>
      </p:sp>
      <p:pic>
        <p:nvPicPr>
          <p:cNvPr id="12290" name="Picture 2" descr="http://weblogs.foxite.com/photos/1000.257.6938.cs0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104765"/>
            <a:ext cx="6912768" cy="35645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Client / serveur, comment?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b="1" dirty="0">
                <a:solidFill>
                  <a:srgbClr val="0070C0"/>
                </a:solidFill>
              </a:rPr>
              <a:t>Les ports</a:t>
            </a:r>
          </a:p>
          <a:p>
            <a:pPr marL="538163" indent="196850" algn="just">
              <a:buFont typeface="Wingdings" pitchFamily="2" charset="2"/>
              <a:buChar char="Ø"/>
            </a:pPr>
            <a:r>
              <a:rPr lang="fr-FR" dirty="0"/>
              <a:t> 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Côté serveur </a:t>
            </a:r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fr-FR" dirty="0"/>
              <a:t>chaque application ouvre un port de communication identifié par un n° </a:t>
            </a:r>
          </a:p>
          <a:p>
            <a:pPr marL="538163" indent="196850" algn="just">
              <a:buFont typeface="Wingdings" pitchFamily="2" charset="2"/>
              <a:buChar char="Ø"/>
            </a:pPr>
            <a:endParaRPr lang="fr-FR" dirty="0"/>
          </a:p>
          <a:p>
            <a:pPr marL="538163" indent="196850" algn="just">
              <a:buFont typeface="Wingdings" pitchFamily="2" charset="2"/>
              <a:buChar char="Ø"/>
            </a:pP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 Côté client </a:t>
            </a:r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fr-FR" dirty="0"/>
              <a:t> chaque application ouvre un port de communication identifié par n°</a:t>
            </a:r>
          </a:p>
          <a:p>
            <a:pPr marL="538163" indent="196850" algn="just">
              <a:buFont typeface="Wingdings" pitchFamily="2" charset="2"/>
              <a:buChar char="Ø"/>
            </a:pPr>
            <a:r>
              <a:rPr lang="fr-FR" dirty="0"/>
              <a:t>La communication s’établit entre deux applications identifiées (</a:t>
            </a:r>
            <a:r>
              <a:rPr lang="fr-FR" b="1" dirty="0">
                <a:solidFill>
                  <a:srgbClr val="7030A0"/>
                </a:solidFill>
              </a:rPr>
              <a:t>ports</a:t>
            </a:r>
            <a:r>
              <a:rPr lang="fr-FR" dirty="0"/>
              <a:t>) sur deux machines identifiées (</a:t>
            </a:r>
            <a:r>
              <a:rPr lang="fr-FR" b="1" dirty="0">
                <a:solidFill>
                  <a:srgbClr val="7030A0"/>
                </a:solidFill>
              </a:rPr>
              <a:t>@IP</a:t>
            </a:r>
            <a:r>
              <a:rPr lang="fr-FR" dirty="0"/>
              <a:t>). </a:t>
            </a:r>
          </a:p>
          <a:p>
            <a:pPr algn="just"/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b="1" dirty="0">
                <a:solidFill>
                  <a:srgbClr val="0070C0"/>
                </a:solidFill>
              </a:rPr>
              <a:t> Envoi de paquets </a:t>
            </a:r>
          </a:p>
          <a:p>
            <a:pPr indent="196850" algn="just">
              <a:buFont typeface="Wingdings" pitchFamily="2" charset="2"/>
              <a:buChar char="Ø"/>
            </a:pPr>
            <a:r>
              <a:rPr lang="fr-FR" dirty="0"/>
              <a:t> 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UDP:</a:t>
            </a:r>
            <a:r>
              <a:rPr lang="fr-FR" dirty="0"/>
              <a:t> le message envoyé est découpée en datagrammes </a:t>
            </a:r>
          </a:p>
          <a:p>
            <a:pPr indent="196850" algn="just">
              <a:buFont typeface="Wingdings" pitchFamily="2" charset="2"/>
              <a:buChar char="Ø"/>
            </a:pPr>
            <a:r>
              <a:rPr lang="fr-FR" dirty="0"/>
              <a:t> 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TCP:</a:t>
            </a:r>
            <a:r>
              <a:rPr lang="fr-FR" dirty="0"/>
              <a:t> le flot d’octets est bufférisé en segments </a:t>
            </a:r>
          </a:p>
          <a:p>
            <a:pPr algn="just"/>
            <a:endParaRPr lang="fr-FR" dirty="0">
              <a:solidFill>
                <a:srgbClr val="0070C0"/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fr-FR" dirty="0">
                <a:solidFill>
                  <a:srgbClr val="0070C0"/>
                </a:solidFill>
              </a:rPr>
              <a:t> </a:t>
            </a:r>
            <a:r>
              <a:rPr lang="fr-FR" b="1" dirty="0">
                <a:solidFill>
                  <a:srgbClr val="0070C0"/>
                </a:solidFill>
              </a:rPr>
              <a:t>Les couches UDP et TCP </a:t>
            </a:r>
          </a:p>
          <a:p>
            <a:pPr indent="17463" algn="just">
              <a:buFont typeface="Wingdings" pitchFamily="2" charset="2"/>
              <a:buChar char="Ø"/>
            </a:pPr>
            <a:r>
              <a:rPr lang="fr-FR" dirty="0"/>
              <a:t>  UDP et TCP ajoutent aux données les n° ports: </a:t>
            </a:r>
            <a:r>
              <a:rPr lang="fr-FR" dirty="0" err="1"/>
              <a:t>port_dest</a:t>
            </a:r>
            <a:r>
              <a:rPr lang="fr-FR" dirty="0"/>
              <a:t>, </a:t>
            </a:r>
            <a:r>
              <a:rPr lang="fr-FR" dirty="0" err="1"/>
              <a:t>port_exp</a:t>
            </a:r>
            <a:endParaRPr lang="fr-FR" dirty="0"/>
          </a:p>
          <a:p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Client / serveur, comment?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Sommaire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fr-FR" dirty="0"/>
              <a:t> Introduction</a:t>
            </a:r>
          </a:p>
          <a:p>
            <a:pPr>
              <a:buFont typeface="Wingdings" pitchFamily="2" charset="2"/>
              <a:buChar char="q"/>
            </a:pPr>
            <a:r>
              <a:rPr lang="fr-FR" dirty="0"/>
              <a:t> Notion de client/serveur</a:t>
            </a:r>
          </a:p>
          <a:p>
            <a:pPr>
              <a:buFont typeface="Wingdings" pitchFamily="2" charset="2"/>
              <a:buChar char="q"/>
            </a:pPr>
            <a:r>
              <a:rPr lang="fr-FR" dirty="0"/>
              <a:t> Caractéristiques</a:t>
            </a:r>
          </a:p>
          <a:p>
            <a:pPr>
              <a:buFont typeface="Wingdings" pitchFamily="2" charset="2"/>
              <a:buChar char="q"/>
            </a:pPr>
            <a:r>
              <a:rPr lang="fr-FR" dirty="0"/>
              <a:t> Architectures client/serveur</a:t>
            </a:r>
          </a:p>
          <a:p>
            <a:pPr>
              <a:buFont typeface="Wingdings" pitchFamily="2" charset="2"/>
              <a:buChar char="q"/>
            </a:pPr>
            <a:r>
              <a:rPr lang="fr-FR" dirty="0"/>
              <a:t> Client/serveur, comment?</a:t>
            </a:r>
          </a:p>
          <a:p>
            <a:pPr>
              <a:buFont typeface="Wingdings" pitchFamily="2" charset="2"/>
              <a:buChar char="q"/>
            </a:pPr>
            <a:r>
              <a:rPr lang="fr-FR" dirty="0"/>
              <a:t> Modes de connexion</a:t>
            </a:r>
          </a:p>
          <a:p>
            <a:pPr>
              <a:buFont typeface="Wingdings" pitchFamily="2" charset="2"/>
              <a:buChar char="q"/>
            </a:pPr>
            <a:r>
              <a:rPr lang="fr-FR" dirty="0"/>
              <a:t> Conclusion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9552" y="1426706"/>
            <a:ext cx="80648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sz="3000" b="1" dirty="0">
                <a:solidFill>
                  <a:srgbClr val="0070C0"/>
                </a:solidFill>
              </a:rPr>
              <a:t>Couche IP</a:t>
            </a:r>
          </a:p>
          <a:p>
            <a:pPr marL="449263" algn="just">
              <a:buFont typeface="Wingdings" pitchFamily="2" charset="2"/>
              <a:buChar char="Ø"/>
            </a:pPr>
            <a:r>
              <a:rPr lang="fr-FR" sz="3000" dirty="0"/>
              <a:t> </a:t>
            </a:r>
            <a:r>
              <a:rPr lang="fr-FR" sz="2400" dirty="0"/>
              <a:t>IP ajoute aux données transmises par UDP ou TCP les adresses IP des machines (destinataire et expéditeur) @</a:t>
            </a:r>
            <a:r>
              <a:rPr lang="fr-FR" sz="2400" dirty="0" err="1"/>
              <a:t>dest</a:t>
            </a:r>
            <a:r>
              <a:rPr lang="fr-FR" sz="2400" dirty="0"/>
              <a:t>, @</a:t>
            </a:r>
            <a:r>
              <a:rPr lang="fr-FR" sz="2400" dirty="0" err="1"/>
              <a:t>exp</a:t>
            </a:r>
            <a:r>
              <a:rPr lang="fr-FR" sz="2400" dirty="0"/>
              <a:t>, données…. @</a:t>
            </a:r>
            <a:r>
              <a:rPr lang="fr-FR" sz="2400" dirty="0" err="1"/>
              <a:t>dest</a:t>
            </a:r>
            <a:r>
              <a:rPr lang="fr-FR" sz="2400" dirty="0"/>
              <a:t>, @</a:t>
            </a:r>
            <a:r>
              <a:rPr lang="fr-FR" sz="2400" dirty="0" err="1"/>
              <a:t>exp</a:t>
            </a:r>
            <a:r>
              <a:rPr lang="fr-FR" sz="2400" dirty="0"/>
              <a:t>, données…. </a:t>
            </a:r>
          </a:p>
          <a:p>
            <a:pPr marL="449263" algn="just"/>
            <a:endParaRPr lang="fr-FR" sz="2400" dirty="0"/>
          </a:p>
          <a:p>
            <a:pPr marL="449263" algn="just">
              <a:buFont typeface="Wingdings" pitchFamily="2" charset="2"/>
              <a:buChar char="Ø"/>
            </a:pPr>
            <a:r>
              <a:rPr lang="fr-FR" sz="2400" dirty="0"/>
              <a:t> Les paquets sont acheminés via les réseaux jusqu’à la machine destinataire @</a:t>
            </a:r>
            <a:r>
              <a:rPr lang="fr-FR" sz="2400" dirty="0" err="1"/>
              <a:t>dest</a:t>
            </a:r>
            <a:endParaRPr lang="fr-FR" sz="2400" dirty="0"/>
          </a:p>
          <a:p>
            <a:pPr marL="449263" algn="just">
              <a:buFont typeface="Wingdings" pitchFamily="2" charset="2"/>
              <a:buChar char="Ø"/>
            </a:pPr>
            <a:endParaRPr lang="fr-FR" sz="2400" dirty="0"/>
          </a:p>
          <a:p>
            <a:pPr marL="449263" algn="just">
              <a:buFont typeface="Wingdings" pitchFamily="2" charset="2"/>
              <a:buChar char="Ø"/>
            </a:pPr>
            <a:r>
              <a:rPr lang="fr-FR" sz="2400" dirty="0"/>
              <a:t> Les données sont transmises à l’application identifiée par son n° de port et récupère l’@IP de l’expéditeur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Client / serveur, comment?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Protocoles et numéros de port</a:t>
            </a:r>
          </a:p>
        </p:txBody>
      </p:sp>
      <p:pic>
        <p:nvPicPr>
          <p:cNvPr id="4" name="Image 3"/>
          <p:cNvPicPr/>
          <p:nvPr/>
        </p:nvPicPr>
        <p:blipFill>
          <a:blip r:embed="rId2" cstate="print"/>
          <a:srcRect l="26430" t="36118" r="17113" b="13268"/>
          <a:stretch>
            <a:fillRect/>
          </a:stretch>
        </p:blipFill>
        <p:spPr bwMode="auto">
          <a:xfrm>
            <a:off x="827584" y="1628801"/>
            <a:ext cx="7488832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Modes de connexion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Mode connecté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Mode non connecté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Mode connecté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dirty="0"/>
              <a:t> Il s’agit souvent de systèmes plus simples, où le client envoie sa requête dans un paquet, et le serveur lui répond dans un ou plusieurs paquets.</a:t>
            </a:r>
          </a:p>
          <a:p>
            <a:pPr algn="just">
              <a:buNone/>
            </a:pPr>
            <a:endParaRPr lang="fr-FR" dirty="0"/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Garantit : </a:t>
            </a:r>
          </a:p>
          <a:p>
            <a:pPr marL="628650" indent="287338" algn="just">
              <a:buFont typeface="Wingdings" pitchFamily="2" charset="2"/>
              <a:buChar char="§"/>
            </a:pPr>
            <a:r>
              <a:rPr lang="fr-FR" dirty="0"/>
              <a:t>L’intégrité des données </a:t>
            </a:r>
          </a:p>
          <a:p>
            <a:pPr marL="628650" indent="287338" algn="just">
              <a:buFont typeface="Wingdings" pitchFamily="2" charset="2"/>
              <a:buChar char="§"/>
            </a:pPr>
            <a:r>
              <a:rPr lang="fr-FR" dirty="0"/>
              <a:t>L’ordonnancement des données </a:t>
            </a:r>
          </a:p>
          <a:p>
            <a:pPr marL="628650" indent="287338" algn="just">
              <a:buFont typeface="Wingdings" pitchFamily="2" charset="2"/>
              <a:buChar char="§"/>
            </a:pPr>
            <a:r>
              <a:rPr lang="fr-FR" dirty="0"/>
              <a:t>La non-duplication des données </a:t>
            </a:r>
          </a:p>
          <a:p>
            <a:pPr algn="just">
              <a:buNone/>
            </a:pPr>
            <a:endParaRPr lang="fr-FR" dirty="0"/>
          </a:p>
          <a:p>
            <a:pPr algn="just">
              <a:buNone/>
            </a:pPr>
            <a:r>
              <a:rPr lang="fr-FR" dirty="0"/>
              <a:t>Ces propriétés doivent être garanties par l’application.</a:t>
            </a:r>
          </a:p>
          <a:p>
            <a:pPr algn="just"/>
            <a:endParaRPr lang="fr-F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0070C0"/>
                </a:solidFill>
              </a:rPr>
              <a:t>Mode non connecté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dirty="0"/>
              <a:t>un canal de communication se crée entre le client et le serveur, et les échanges transitent par ce canal.</a:t>
            </a:r>
          </a:p>
          <a:p>
            <a:pPr algn="just">
              <a:buFont typeface="Wingdings" pitchFamily="2" charset="2"/>
              <a:buChar char="q"/>
            </a:pPr>
            <a:endParaRPr lang="fr-FR" dirty="0"/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Garantit les propriétés ci-dessus </a:t>
            </a:r>
          </a:p>
          <a:p>
            <a:pPr marL="628650" indent="180975" algn="just">
              <a:buFont typeface="Wingdings" pitchFamily="2" charset="2"/>
              <a:buChar char="§"/>
            </a:pPr>
            <a:r>
              <a:rPr lang="fr-FR" dirty="0"/>
              <a:t>Implique une diminution des performances brutes par rapport </a:t>
            </a:r>
            <a:r>
              <a:rPr lang="fr-FR"/>
              <a:t>au mode connecté</a:t>
            </a:r>
            <a:r>
              <a:rPr lang="fr-FR" dirty="0"/>
              <a:t>. </a:t>
            </a:r>
          </a:p>
          <a:p>
            <a:pPr marL="628650" indent="180975" algn="just">
              <a:buFont typeface="Wingdings" pitchFamily="2" charset="2"/>
              <a:buChar char="§"/>
            </a:pPr>
            <a:r>
              <a:rPr lang="fr-FR" dirty="0"/>
              <a:t>Peut constituer une contrainte. </a:t>
            </a:r>
          </a:p>
          <a:p>
            <a:pPr marL="628650" indent="180975" algn="just">
              <a:buFont typeface="Wingdings" pitchFamily="2" charset="2"/>
              <a:buChar char="§"/>
            </a:pPr>
            <a:r>
              <a:rPr lang="fr-FR" dirty="0"/>
              <a:t>Permet une implémentation asynchrone des échanges</a:t>
            </a:r>
          </a:p>
          <a:p>
            <a:pPr algn="just">
              <a:buFont typeface="Wingdings" pitchFamily="2" charset="2"/>
              <a:buChar char="q"/>
            </a:pPr>
            <a:endParaRPr lang="fr-F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Conclusion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fr-FR" dirty="0"/>
              <a:t> La technologie client / serveur permet d’exploiter au mieux les réseaux, et permet un haut niveau de coopération entre différentes machines sans que l’utilisateur se préoccupe des détails de compatibilité.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39552" y="1556792"/>
            <a:ext cx="6400800" cy="792088"/>
          </a:xfrm>
          <a:ln w="31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r-FR" sz="2000" b="1" dirty="0">
                <a:solidFill>
                  <a:schemeClr val="tx1"/>
                </a:solidFill>
              </a:rPr>
              <a:t>Département d’Informatique</a:t>
            </a:r>
          </a:p>
          <a:p>
            <a:r>
              <a:rPr lang="fr-FR" sz="2000" b="1" dirty="0">
                <a:solidFill>
                  <a:schemeClr val="tx1"/>
                </a:solidFill>
              </a:rPr>
              <a:t>Master 1 Réseaux et Systèmes Distribués  (RSD)</a:t>
            </a:r>
          </a:p>
        </p:txBody>
      </p:sp>
      <p:pic>
        <p:nvPicPr>
          <p:cNvPr id="1026" name="Picture 2" descr="https://www.univ-tlemcen.dz/assets/img/logo-f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260648"/>
            <a:ext cx="3333750" cy="1238250"/>
          </a:xfrm>
          <a:prstGeom prst="rect">
            <a:avLst/>
          </a:prstGeom>
          <a:noFill/>
        </p:spPr>
      </p:pic>
      <p:sp>
        <p:nvSpPr>
          <p:cNvPr id="5" name="Sous-titre 2"/>
          <p:cNvSpPr txBox="1">
            <a:spLocks/>
          </p:cNvSpPr>
          <p:nvPr/>
        </p:nvSpPr>
        <p:spPr>
          <a:xfrm>
            <a:off x="323528" y="2996952"/>
            <a:ext cx="8568952" cy="648072"/>
          </a:xfrm>
          <a:prstGeom prst="rect">
            <a:avLst/>
          </a:prstGeom>
          <a:ln w="3175">
            <a:noFill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Généralités sur la notion de client / serveur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95536" y="5734997"/>
            <a:ext cx="31987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Mme Asma SARI née AMRAOUI</a:t>
            </a:r>
          </a:p>
          <a:p>
            <a:r>
              <a:rPr lang="fr-FR" dirty="0"/>
              <a:t>amraoui.asma@gmail.com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796136" y="6444044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Année universitaire</a:t>
            </a:r>
            <a:r>
              <a:rPr lang="fr-FR"/>
              <a:t>: 2020 - 2021</a:t>
            </a:r>
            <a:endParaRPr lang="fr-FR" dirty="0"/>
          </a:p>
        </p:txBody>
      </p:sp>
      <p:sp>
        <p:nvSpPr>
          <p:cNvPr id="35842" name="AutoShape 2" descr="Résultat de recherche d'images pour &quot;administration réseau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35844" name="Picture 4" descr="http://www.abc-informatik.fr/images/reseaux/abc-informatik-administration-630x3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3645024"/>
            <a:ext cx="4176464" cy="19887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Introduction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dirty="0"/>
              <a:t> Le nombre de machines dans les entreprises peut parfois devenir extrêmement élevé.</a:t>
            </a:r>
          </a:p>
          <a:p>
            <a:pPr algn="just">
              <a:buFont typeface="Wingdings" pitchFamily="2" charset="2"/>
              <a:buChar char="q"/>
            </a:pPr>
            <a:endParaRPr lang="fr-FR" dirty="0"/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La maintenance et la gestion deviennent des enjeux cruciaux, d'autant plus qu'une panne du réseau peut parfois avoir des conséquences catastrophiques. </a:t>
            </a:r>
          </a:p>
          <a:p>
            <a:pPr algn="just">
              <a:buFont typeface="Wingdings" pitchFamily="2" charset="2"/>
              <a:buChar char="q"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Notion de Client / Serveur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fr-FR" b="1" dirty="0">
                <a:solidFill>
                  <a:srgbClr val="0070C0"/>
                </a:solidFill>
              </a:rPr>
              <a:t> Client</a:t>
            </a:r>
          </a:p>
          <a:p>
            <a:pPr algn="just">
              <a:buFont typeface="Wingdings" pitchFamily="2" charset="2"/>
              <a:buChar char="q"/>
            </a:pPr>
            <a:endParaRPr lang="fr-FR" b="1" dirty="0">
              <a:solidFill>
                <a:srgbClr val="0070C0"/>
              </a:solidFill>
            </a:endParaRPr>
          </a:p>
          <a:p>
            <a:pPr marL="449263" lvl="0" indent="0" algn="just">
              <a:buFont typeface="Wingdings" pitchFamily="2" charset="2"/>
              <a:buChar char="Ø"/>
            </a:pPr>
            <a:r>
              <a:rPr lang="fr-FR" dirty="0"/>
              <a:t> Etablit la connexion au serveur à destination d'un ou plusieurs ports réseaux</a:t>
            </a:r>
          </a:p>
          <a:p>
            <a:pPr marL="449263" lvl="0" indent="0" algn="just">
              <a:buFont typeface="Wingdings" pitchFamily="2" charset="2"/>
              <a:buChar char="Ø"/>
            </a:pPr>
            <a:endParaRPr lang="fr-FR" dirty="0"/>
          </a:p>
          <a:p>
            <a:pPr marL="449263" lvl="0" indent="0" algn="just">
              <a:buFont typeface="Wingdings" pitchFamily="2" charset="2"/>
              <a:buChar char="Ø"/>
            </a:pPr>
            <a:r>
              <a:rPr lang="fr-FR" dirty="0"/>
              <a:t> Communique comme le prévoit la couche applicative du modèle OSI</a:t>
            </a:r>
          </a:p>
          <a:p>
            <a:pPr algn="just"/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b="1" dirty="0">
                <a:solidFill>
                  <a:srgbClr val="0070C0"/>
                </a:solidFill>
              </a:rPr>
              <a:t> Serveur</a:t>
            </a:r>
          </a:p>
          <a:p>
            <a:pPr algn="just">
              <a:buNone/>
            </a:pPr>
            <a:endParaRPr lang="fr-FR" b="1" dirty="0">
              <a:solidFill>
                <a:srgbClr val="0070C0"/>
              </a:solidFill>
            </a:endParaRPr>
          </a:p>
          <a:p>
            <a:pPr marL="539750" indent="0" algn="just">
              <a:buFont typeface="Wingdings" pitchFamily="2" charset="2"/>
              <a:buChar char="Ø"/>
            </a:pPr>
            <a:r>
              <a:rPr lang="fr-FR" dirty="0"/>
              <a:t> Attend une connexion entrante sur un ou plusieurs ports réseaux locaux</a:t>
            </a:r>
          </a:p>
          <a:p>
            <a:pPr marL="539750" indent="0" algn="just">
              <a:buFont typeface="Wingdings" pitchFamily="2" charset="2"/>
              <a:buChar char="Ø"/>
            </a:pPr>
            <a:endParaRPr lang="fr-FR" dirty="0"/>
          </a:p>
          <a:p>
            <a:pPr marL="539750" lvl="0" indent="0" algn="just">
              <a:buFont typeface="Wingdings" pitchFamily="2" charset="2"/>
              <a:buChar char="Ø"/>
            </a:pPr>
            <a:r>
              <a:rPr lang="fr-FR" dirty="0"/>
              <a:t> A la connexion d'un client sur le port en écoute, il ouvre un socket local au système d'exploitation</a:t>
            </a:r>
          </a:p>
          <a:p>
            <a:pPr marL="539750" lvl="0" indent="0" algn="just">
              <a:buFont typeface="Wingdings" pitchFamily="2" charset="2"/>
              <a:buChar char="Ø"/>
            </a:pPr>
            <a:endParaRPr lang="fr-FR" dirty="0"/>
          </a:p>
          <a:p>
            <a:pPr marL="539750" lvl="0" indent="0" algn="just">
              <a:buFont typeface="Wingdings" pitchFamily="2" charset="2"/>
              <a:buChar char="Ø"/>
            </a:pPr>
            <a:r>
              <a:rPr lang="fr-FR" dirty="0"/>
              <a:t> A la suite de la connexion, le processus serveur communique avec le client suivant le protocole prévu par la couche application du modèle OSI.</a:t>
            </a:r>
          </a:p>
          <a:p>
            <a:pPr algn="just"/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Notion de Client / Serveur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dirty="0"/>
              <a:t> L'environnement </a:t>
            </a:r>
            <a:r>
              <a:rPr lang="fr-FR" b="1" dirty="0"/>
              <a:t>client-serveur</a:t>
            </a:r>
            <a:r>
              <a:rPr lang="fr-FR" dirty="0"/>
              <a:t> désigne un mode de communication entre plusieurs programmes ou logiciels : </a:t>
            </a:r>
          </a:p>
          <a:p>
            <a:pPr algn="just">
              <a:buFont typeface="Wingdings" pitchFamily="2" charset="2"/>
              <a:buChar char="q"/>
            </a:pPr>
            <a:endParaRPr lang="fr-FR" dirty="0"/>
          </a:p>
          <a:p>
            <a:pPr marL="538163" lvl="0" indent="1588" algn="just">
              <a:buFont typeface="Wingdings" pitchFamily="2" charset="2"/>
              <a:buChar char="Ø"/>
            </a:pPr>
            <a:r>
              <a:rPr lang="fr-FR" dirty="0"/>
              <a:t> Le client, envoie des requêtes</a:t>
            </a:r>
          </a:p>
          <a:p>
            <a:pPr marL="538163" lvl="0" indent="1588" algn="just">
              <a:buFont typeface="Wingdings" pitchFamily="2" charset="2"/>
              <a:buChar char="Ø"/>
            </a:pPr>
            <a:r>
              <a:rPr lang="fr-FR" dirty="0"/>
              <a:t> Le ou les serveurs, attendent les requêtes des clients et y répondent</a:t>
            </a:r>
          </a:p>
          <a:p>
            <a:pPr algn="just">
              <a:buFont typeface="Wingdings" pitchFamily="2" charset="2"/>
              <a:buChar char="q"/>
            </a:pP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Notion de Client / Serveur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dirty="0"/>
              <a:t> Les clients ne voient que le serveur. </a:t>
            </a:r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Le système d'exploitation du serveur peut être différent de celui des stations clientes.</a:t>
            </a:r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Le système d'exploitation du serveur doit être multitâche afin de pouvoir servir un grand nombre de requêtes en même temps et de façon équitable.</a:t>
            </a:r>
          </a:p>
          <a:p>
            <a:pPr algn="just">
              <a:buFont typeface="Wingdings" pitchFamily="2" charset="2"/>
              <a:buChar char="q"/>
            </a:pP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Caractéristiques Client / Serveur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Caractéristiques Client / Serveur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fr-FR" dirty="0"/>
              <a:t> Le client et le serveur communiquent via des protocoles. </a:t>
            </a:r>
          </a:p>
          <a:p>
            <a:pPr algn="just">
              <a:buFont typeface="Wingdings" pitchFamily="2" charset="2"/>
              <a:buChar char="q"/>
            </a:pPr>
            <a:endParaRPr lang="fr-FR" dirty="0"/>
          </a:p>
          <a:p>
            <a:pPr algn="just">
              <a:buFont typeface="Wingdings" pitchFamily="2" charset="2"/>
              <a:buChar char="q"/>
            </a:pPr>
            <a:r>
              <a:rPr lang="fr-FR" dirty="0"/>
              <a:t> Les applications et les données sont réparties entre le client et le serveur de manière à réduire les coûts. </a:t>
            </a:r>
          </a:p>
          <a:p>
            <a:pPr algn="just">
              <a:buFont typeface="Wingdings" pitchFamily="2" charset="2"/>
              <a:buChar char="q"/>
            </a:pP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Avantages des réseaux à base de serveurs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99381"/>
            <a:ext cx="8229600" cy="452596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Gestion des fichiers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Mobilité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Collaboration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Sécurité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r>
              <a:rPr lang="fr-FR" dirty="0"/>
              <a:t> Performances</a:t>
            </a:r>
          </a:p>
          <a:p>
            <a:pPr>
              <a:lnSpc>
                <a:spcPct val="200000"/>
              </a:lnSpc>
              <a:buFont typeface="Wingdings" pitchFamily="2" charset="2"/>
              <a:buChar char="q"/>
            </a:pP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</TotalTime>
  <Words>897</Words>
  <Application>Microsoft Office PowerPoint</Application>
  <PresentationFormat>Affichage à l'écran (4:3)</PresentationFormat>
  <Paragraphs>130</Paragraphs>
  <Slides>26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30" baseType="lpstr">
      <vt:lpstr>Arial</vt:lpstr>
      <vt:lpstr>Calibri</vt:lpstr>
      <vt:lpstr>Wingdings</vt:lpstr>
      <vt:lpstr>Thème Office</vt:lpstr>
      <vt:lpstr>Présentation PowerPoint</vt:lpstr>
      <vt:lpstr>Sommaire</vt:lpstr>
      <vt:lpstr>Introduction</vt:lpstr>
      <vt:lpstr>Notion de Client / Serveur</vt:lpstr>
      <vt:lpstr>Notion de Client / Serveur</vt:lpstr>
      <vt:lpstr>Notion de Client / Serveur</vt:lpstr>
      <vt:lpstr>Caractéristiques Client / Serveur</vt:lpstr>
      <vt:lpstr>Caractéristiques Client / Serveur</vt:lpstr>
      <vt:lpstr>Avantages des réseaux à base de serveurs</vt:lpstr>
      <vt:lpstr>Architectures client / serveur</vt:lpstr>
      <vt:lpstr>Peer to peer (P2P)</vt:lpstr>
      <vt:lpstr>2-tiers</vt:lpstr>
      <vt:lpstr>2-tiers</vt:lpstr>
      <vt:lpstr>3-tiers</vt:lpstr>
      <vt:lpstr>3-tiers</vt:lpstr>
      <vt:lpstr>3-tiers</vt:lpstr>
      <vt:lpstr>N-tiers</vt:lpstr>
      <vt:lpstr>Client / serveur, comment?</vt:lpstr>
      <vt:lpstr>Client / serveur, comment?</vt:lpstr>
      <vt:lpstr>Client / serveur, comment?</vt:lpstr>
      <vt:lpstr>Protocoles et numéros de port</vt:lpstr>
      <vt:lpstr>Modes de connexion</vt:lpstr>
      <vt:lpstr>Mode connecté</vt:lpstr>
      <vt:lpstr>Mode non connecté</vt:lpstr>
      <vt:lpstr>Conclusion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AsmaPC</dc:creator>
  <cp:lastModifiedBy>Asma Asma</cp:lastModifiedBy>
  <cp:revision>24</cp:revision>
  <dcterms:created xsi:type="dcterms:W3CDTF">2016-02-02T22:20:37Z</dcterms:created>
  <dcterms:modified xsi:type="dcterms:W3CDTF">2024-01-14T09:46:10Z</dcterms:modified>
</cp:coreProperties>
</file>