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sldIdLst>
    <p:sldId id="262" r:id="rId2"/>
    <p:sldId id="287" r:id="rId3"/>
    <p:sldId id="257" r:id="rId4"/>
    <p:sldId id="260" r:id="rId5"/>
    <p:sldId id="261" r:id="rId6"/>
    <p:sldId id="258" r:id="rId7"/>
    <p:sldId id="259" r:id="rId8"/>
    <p:sldId id="263" r:id="rId9"/>
    <p:sldId id="264" r:id="rId10"/>
    <p:sldId id="265" r:id="rId11"/>
    <p:sldId id="266" r:id="rId12"/>
    <p:sldId id="267" r:id="rId13"/>
    <p:sldId id="270" r:id="rId14"/>
    <p:sldId id="271" r:id="rId15"/>
    <p:sldId id="268" r:id="rId16"/>
    <p:sldId id="269" r:id="rId17"/>
    <p:sldId id="279" r:id="rId18"/>
    <p:sldId id="272" r:id="rId19"/>
    <p:sldId id="273" r:id="rId20"/>
    <p:sldId id="274" r:id="rId21"/>
    <p:sldId id="275" r:id="rId22"/>
    <p:sldId id="276" r:id="rId23"/>
    <p:sldId id="277" r:id="rId24"/>
    <p:sldId id="280" r:id="rId25"/>
    <p:sldId id="278" r:id="rId26"/>
    <p:sldId id="281" r:id="rId27"/>
    <p:sldId id="282" r:id="rId28"/>
    <p:sldId id="283" r:id="rId29"/>
    <p:sldId id="285" r:id="rId30"/>
    <p:sldId id="284" r:id="rId31"/>
    <p:sldId id="286" r:id="rId3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Style moyen 1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p:scale>
          <a:sx n="59" d="100"/>
          <a:sy n="59" d="100"/>
        </p:scale>
        <p:origin x="-1110" y="-4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2ECA57A-1FEF-A8C7-6A6C-888ABA7D744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7D0168CC-C736-E2CF-72D4-4226E6E367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7C127B69-B5FD-2573-B35C-6EEBE047E151}"/>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5" name="Espace réservé du pied de page 4">
            <a:extLst>
              <a:ext uri="{FF2B5EF4-FFF2-40B4-BE49-F238E27FC236}">
                <a16:creationId xmlns="" xmlns:a16="http://schemas.microsoft.com/office/drawing/2014/main" id="{E409CE7B-EDAD-AAEE-3134-BF0C3A4CF1D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3D306ECB-B79E-48AE-0AE5-E99EEED5FB47}"/>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689228906"/>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CE95F26-F374-6F5E-422B-B47B4A9F686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8DB9AA73-9395-448F-F51C-5179B701E7A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049E2DD5-5806-F941-967E-81EBACCCB602}"/>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5" name="Espace réservé du pied de page 4">
            <a:extLst>
              <a:ext uri="{FF2B5EF4-FFF2-40B4-BE49-F238E27FC236}">
                <a16:creationId xmlns="" xmlns:a16="http://schemas.microsoft.com/office/drawing/2014/main" id="{DE9D2C94-5DF8-41A6-1FC5-6D2CDFB395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CD1B3B4E-A860-BC1B-A6A9-855B829B9CCE}"/>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3778718420"/>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8FDB58ED-B52F-868F-1F6F-4C8A8DBE981B}"/>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5806344F-5A52-56BB-A9FC-624885EF3AA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7C9E52C3-9262-C589-A33B-F0718B6140B6}"/>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5" name="Espace réservé du pied de page 4">
            <a:extLst>
              <a:ext uri="{FF2B5EF4-FFF2-40B4-BE49-F238E27FC236}">
                <a16:creationId xmlns="" xmlns:a16="http://schemas.microsoft.com/office/drawing/2014/main" id="{141B0BB1-566E-FFF1-3CD5-355F18EF89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BE6B0CC0-D562-360A-E6E8-0C7130935044}"/>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128387429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25511D9-C021-4B81-7048-E7908F565A5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3A40E88A-5917-2990-742B-D6EF8E80493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23423878-358B-1A13-66F7-36E5BF8A845E}"/>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5" name="Espace réservé du pied de page 4">
            <a:extLst>
              <a:ext uri="{FF2B5EF4-FFF2-40B4-BE49-F238E27FC236}">
                <a16:creationId xmlns="" xmlns:a16="http://schemas.microsoft.com/office/drawing/2014/main" id="{64524AB7-B93C-EB0B-F895-1796444EE13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A3BDD8F2-BC07-9545-7F10-38E388E57864}"/>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232572850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E6481572-EB4C-1CF2-BC80-77FC42E7455B}"/>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75A5D7DE-F4A0-CEF6-BFC1-BE5F5B58C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9B9FD8D8-EBB0-C8B0-AAB1-D20A5B107390}"/>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5" name="Espace réservé du pied de page 4">
            <a:extLst>
              <a:ext uri="{FF2B5EF4-FFF2-40B4-BE49-F238E27FC236}">
                <a16:creationId xmlns="" xmlns:a16="http://schemas.microsoft.com/office/drawing/2014/main" id="{D31E4285-08C3-FDD5-DE30-935483B8986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34F98F55-9D56-2024-E196-49EA89E41045}"/>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372717361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2FBC451-3B70-B1D3-E830-9493FA639BB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CC5ABFAC-8304-077C-0D0A-90ABBE57E74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6D7E2D6D-06B9-9ACE-1A33-0FB767B123F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7B8D9DEF-EFEC-ADD2-46D2-BFB8CBB761C0}"/>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6" name="Espace réservé du pied de page 5">
            <a:extLst>
              <a:ext uri="{FF2B5EF4-FFF2-40B4-BE49-F238E27FC236}">
                <a16:creationId xmlns="" xmlns:a16="http://schemas.microsoft.com/office/drawing/2014/main" id="{0D304CF8-8668-0764-609C-4AA1D32C23F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830E6940-849A-4EC7-72C4-9DBAE6E8BB7C}"/>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287357898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07EE70C8-85CC-AF14-8931-AEA086EDAB5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A3B09F1C-AAA9-CAF0-CBA4-1A86A9BBD7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41DEA106-56E5-CE64-C239-DD5F6A76AB6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ED2340D6-881D-0511-BA2C-891476299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587BF7D9-F58D-1F3A-1D1D-31333C5A84A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CBAF615A-E580-EFEF-8982-5A2F4C749896}"/>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8" name="Espace réservé du pied de page 7">
            <a:extLst>
              <a:ext uri="{FF2B5EF4-FFF2-40B4-BE49-F238E27FC236}">
                <a16:creationId xmlns="" xmlns:a16="http://schemas.microsoft.com/office/drawing/2014/main" id="{DEDB571D-78E9-6AFA-B7C5-72C47844272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353DB1DA-EF09-F0A4-D9D9-3B855B2B5AD3}"/>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397257873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D8856E3-0BBB-90BC-0723-2BFE5E169EE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C17C3F1E-B967-9FE0-36ED-D119DACB1DED}"/>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4" name="Espace réservé du pied de page 3">
            <a:extLst>
              <a:ext uri="{FF2B5EF4-FFF2-40B4-BE49-F238E27FC236}">
                <a16:creationId xmlns="" xmlns:a16="http://schemas.microsoft.com/office/drawing/2014/main" id="{78239386-C3DF-6810-672C-489F524F954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A0EC4BAF-750F-4F20-219B-7AAA18161C77}"/>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46918764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20642041-DD0B-7936-8355-662B3176F5D6}"/>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3" name="Espace réservé du pied de page 2">
            <a:extLst>
              <a:ext uri="{FF2B5EF4-FFF2-40B4-BE49-F238E27FC236}">
                <a16:creationId xmlns="" xmlns:a16="http://schemas.microsoft.com/office/drawing/2014/main" id="{3F56F5FB-2C45-DC4F-C70A-EFB62AFD938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D7038B23-E1EF-5B99-D388-C5D053449E69}"/>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341241408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F82FAD5-5F8C-1499-8427-28D4AB2F4D8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647FB7E7-4A41-B110-8728-7674F6B328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1F0C4B78-2EDE-0ED8-FBBE-5127B1A7A4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8BD8E587-5FEF-79D1-599E-1DE0F44FB71E}"/>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6" name="Espace réservé du pied de page 5">
            <a:extLst>
              <a:ext uri="{FF2B5EF4-FFF2-40B4-BE49-F238E27FC236}">
                <a16:creationId xmlns="" xmlns:a16="http://schemas.microsoft.com/office/drawing/2014/main" id="{CA11F46A-44BC-1971-7368-F46B7E91B9A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F5FFE058-2534-867D-5463-0FF79DFFD14A}"/>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268543171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96B871C-41EE-9DB4-97BB-825A03AEA9D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6C354C79-4384-1219-1DCE-0C01CDC567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3A8EB156-8703-ECDF-8CD8-41E772B5E6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173F802E-13EB-C348-2FAC-750029408789}"/>
              </a:ext>
            </a:extLst>
          </p:cNvPr>
          <p:cNvSpPr>
            <a:spLocks noGrp="1"/>
          </p:cNvSpPr>
          <p:nvPr>
            <p:ph type="dt" sz="half" idx="10"/>
          </p:nvPr>
        </p:nvSpPr>
        <p:spPr/>
        <p:txBody>
          <a:bodyPr/>
          <a:lstStyle/>
          <a:p>
            <a:fld id="{7FD3DFF5-D56A-47D9-B59C-E23E166A8169}" type="datetimeFigureOut">
              <a:rPr lang="fr-FR" smtClean="0"/>
              <a:t>26/02/2025</a:t>
            </a:fld>
            <a:endParaRPr lang="fr-FR"/>
          </a:p>
        </p:txBody>
      </p:sp>
      <p:sp>
        <p:nvSpPr>
          <p:cNvPr id="6" name="Espace réservé du pied de page 5">
            <a:extLst>
              <a:ext uri="{FF2B5EF4-FFF2-40B4-BE49-F238E27FC236}">
                <a16:creationId xmlns="" xmlns:a16="http://schemas.microsoft.com/office/drawing/2014/main" id="{7E101ECB-E23F-3568-AAF2-4E492C3F373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C89DBEA5-788D-A5C4-9C20-A6E0A0EEBB96}"/>
              </a:ext>
            </a:extLst>
          </p:cNvPr>
          <p:cNvSpPr>
            <a:spLocks noGrp="1"/>
          </p:cNvSpPr>
          <p:nvPr>
            <p:ph type="sldNum" sz="quarter" idx="12"/>
          </p:nvPr>
        </p:nvSpPr>
        <p:spPr/>
        <p:txBody>
          <a:bodyPr/>
          <a:lstStyle/>
          <a:p>
            <a:fld id="{E3C55002-65E4-4D03-9915-735C3FCD47A3}" type="slidenum">
              <a:rPr lang="fr-FR" smtClean="0"/>
              <a:t>‹N°›</a:t>
            </a:fld>
            <a:endParaRPr lang="fr-FR"/>
          </a:p>
        </p:txBody>
      </p:sp>
    </p:spTree>
    <p:extLst>
      <p:ext uri="{BB962C8B-B14F-4D97-AF65-F5344CB8AC3E}">
        <p14:creationId xmlns:p14="http://schemas.microsoft.com/office/powerpoint/2010/main" val="242828935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0323E382-0B9F-5894-3B8C-55F2D6AB78F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A9A43DA2-6F63-380E-A97E-7F26BAFA7A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1E27D726-2CF6-5257-C20A-77D5FF3918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D3DFF5-D56A-47D9-B59C-E23E166A8169}" type="datetimeFigureOut">
              <a:rPr lang="fr-FR" smtClean="0"/>
              <a:t>26/02/2025</a:t>
            </a:fld>
            <a:endParaRPr lang="fr-FR"/>
          </a:p>
        </p:txBody>
      </p:sp>
      <p:sp>
        <p:nvSpPr>
          <p:cNvPr id="5" name="Espace réservé du pied de page 4">
            <a:extLst>
              <a:ext uri="{FF2B5EF4-FFF2-40B4-BE49-F238E27FC236}">
                <a16:creationId xmlns="" xmlns:a16="http://schemas.microsoft.com/office/drawing/2014/main" id="{69C811E4-6A79-E4FD-CAE5-0A1B1722FB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864DC0BA-70D2-0BA8-A90E-C0E6F06474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55002-65E4-4D03-9915-735C3FCD47A3}" type="slidenum">
              <a:rPr lang="fr-FR" smtClean="0"/>
              <a:t>‹N°›</a:t>
            </a:fld>
            <a:endParaRPr lang="fr-FR"/>
          </a:p>
        </p:txBody>
      </p:sp>
    </p:spTree>
    <p:extLst>
      <p:ext uri="{BB962C8B-B14F-4D97-AF65-F5344CB8AC3E}">
        <p14:creationId xmlns:p14="http://schemas.microsoft.com/office/powerpoint/2010/main" val="1716277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7.emf"/><Relationship Id="rId4" Type="http://schemas.openxmlformats.org/officeDocument/2006/relationships/package" Target="../embeddings/Document_Microsoft_Word1.docx"/></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7.emf"/><Relationship Id="rId4" Type="http://schemas.openxmlformats.org/officeDocument/2006/relationships/package" Target="../embeddings/Document_Microsoft_Word2.docx"/></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5" name="ZoneTexte 4">
            <a:extLst>
              <a:ext uri="{FF2B5EF4-FFF2-40B4-BE49-F238E27FC236}">
                <a16:creationId xmlns="" xmlns:a16="http://schemas.microsoft.com/office/drawing/2014/main" id="{AD430157-329B-78B2-BE0B-769C87C46E8D}"/>
              </a:ext>
            </a:extLst>
          </p:cNvPr>
          <p:cNvSpPr txBox="1"/>
          <p:nvPr/>
        </p:nvSpPr>
        <p:spPr>
          <a:xfrm>
            <a:off x="2413556" y="-217246"/>
            <a:ext cx="7172960" cy="2827184"/>
          </a:xfrm>
          <a:prstGeom prst="rect">
            <a:avLst/>
          </a:prstGeom>
          <a:noFill/>
        </p:spPr>
        <p:txBody>
          <a:bodyPr wrap="square">
            <a:spAutoFit/>
          </a:bodyPr>
          <a:lstStyle/>
          <a:p>
            <a:pPr algn="ctr">
              <a:lnSpc>
                <a:spcPct val="150000"/>
              </a:lnSpc>
            </a:pPr>
            <a:r>
              <a:rPr lang="ar-DZ" sz="1400" b="1" dirty="0">
                <a:latin typeface="Simplified Arabic" panose="02020603050405020304" pitchFamily="18" charset="-78"/>
                <a:cs typeface="Simplified Arabic" panose="02020603050405020304" pitchFamily="18" charset="-78"/>
              </a:rPr>
              <a:t/>
            </a:r>
            <a:br>
              <a:rPr lang="ar-DZ" sz="1400" b="1" dirty="0">
                <a:latin typeface="Simplified Arabic" panose="02020603050405020304" pitchFamily="18" charset="-78"/>
                <a:cs typeface="Simplified Arabic" panose="02020603050405020304" pitchFamily="18" charset="-78"/>
              </a:rPr>
            </a:br>
            <a:r>
              <a:rPr lang="ar-DZ" sz="1400" b="1" dirty="0">
                <a:latin typeface="Simplified Arabic" panose="02020603050405020304" pitchFamily="18" charset="-78"/>
                <a:cs typeface="Simplified Arabic" panose="02020603050405020304" pitchFamily="18" charset="-78"/>
              </a:rPr>
              <a:t>وزارة التــــــعـــلــــيم الــــــعـــــــــــاـــــــــــــــــلي والـــــــــــبــــــــــــحــــــــــــث الـــــــــــــعــــــــــــلـــــــــــمــــــــي</a:t>
            </a:r>
            <a:br>
              <a:rPr lang="ar-DZ" sz="1400" b="1" dirty="0">
                <a:latin typeface="Simplified Arabic" panose="02020603050405020304" pitchFamily="18" charset="-78"/>
                <a:cs typeface="Simplified Arabic" panose="02020603050405020304" pitchFamily="18" charset="-78"/>
              </a:rPr>
            </a:br>
            <a:r>
              <a:rPr lang="ar-DZ" sz="1400" b="1" dirty="0">
                <a:latin typeface="Simplified Arabic" panose="02020603050405020304" pitchFamily="18" charset="-78"/>
                <a:cs typeface="Simplified Arabic" panose="02020603050405020304" pitchFamily="18" charset="-78"/>
              </a:rPr>
              <a:t>جـــــــــــــــــــــــــــــــــــــــــــــــــــــــــــــــــــــامعة أبـــــــي بـــــــكــــــــــــر </a:t>
            </a:r>
            <a:r>
              <a:rPr lang="ar-DZ" sz="1400" b="1" dirty="0" err="1">
                <a:latin typeface="Simplified Arabic" panose="02020603050405020304" pitchFamily="18" charset="-78"/>
                <a:cs typeface="Simplified Arabic" panose="02020603050405020304" pitchFamily="18" charset="-78"/>
              </a:rPr>
              <a:t>بــــلــــقـــــــايــد</a:t>
            </a:r>
            <a:r>
              <a:rPr lang="ar-DZ" sz="1400" b="1" dirty="0">
                <a:latin typeface="Simplified Arabic" panose="02020603050405020304" pitchFamily="18" charset="-78"/>
                <a:cs typeface="Simplified Arabic" panose="02020603050405020304" pitchFamily="18" charset="-78"/>
              </a:rPr>
              <a:t> – تـــــــلمســـــــــــــــــــــــــــــــــــــــــــــــــــــــــــــــــان –</a:t>
            </a:r>
            <a:r>
              <a:rPr lang="fr-FR" sz="1400" b="1" dirty="0">
                <a:latin typeface="Simplified Arabic" panose="02020603050405020304" pitchFamily="18" charset="-78"/>
                <a:cs typeface="Simplified Arabic" panose="02020603050405020304" pitchFamily="18" charset="-78"/>
              </a:rPr>
              <a:t/>
            </a:r>
            <a:br>
              <a:rPr lang="fr-FR" sz="1400" b="1" dirty="0">
                <a:latin typeface="Simplified Arabic" panose="02020603050405020304" pitchFamily="18" charset="-78"/>
                <a:cs typeface="Simplified Arabic" panose="02020603050405020304" pitchFamily="18" charset="-78"/>
              </a:rPr>
            </a:br>
            <a:r>
              <a:rPr lang="ar-DZ" sz="1400" b="1" dirty="0">
                <a:latin typeface="Simplified Arabic" panose="02020603050405020304" pitchFamily="18" charset="-78"/>
                <a:cs typeface="Simplified Arabic" panose="02020603050405020304" pitchFamily="18" charset="-78"/>
              </a:rPr>
              <a:t>كـــــــــــــــلـــــــــــيــــــــــــة العــــــــــــــــــــــــلـوم الاقــــــــــــتــــــــــــــــصــــاديــــــــــــــة، الـــــــــــــتـــــــجــــــــــــاريــــــــة وعــــــــــلــــــــــوم الـتســــــــــييـــــــــــــــــــر</a:t>
            </a:r>
          </a:p>
          <a:p>
            <a:pPr algn="r" rtl="1">
              <a:lnSpc>
                <a:spcPct val="115000"/>
              </a:lnSpc>
              <a:spcAft>
                <a:spcPts val="1000"/>
              </a:spcAft>
            </a:pPr>
            <a:r>
              <a:rPr lang="fr-FR" sz="1800" dirty="0">
                <a:effectLst/>
                <a:latin typeface="Calibri" panose="020F0502020204030204" pitchFamily="34" charset="0"/>
                <a:ea typeface="Calibri" panose="020F0502020204030204" pitchFamily="34" charset="0"/>
                <a:cs typeface="Arial" panose="020B0604020202020204" pitchFamily="34" charset="0"/>
              </a:rPr>
              <a:t> </a:t>
            </a:r>
            <a:endParaRPr lang="fr-FR" sz="1400" b="1" dirty="0">
              <a:latin typeface="Simplified Arabic" panose="02020603050405020304" pitchFamily="18" charset="-78"/>
              <a:cs typeface="Simplified Arabic" panose="02020603050405020304" pitchFamily="18" charset="-78"/>
            </a:endParaRPr>
          </a:p>
          <a:p>
            <a:pPr algn="ctr">
              <a:lnSpc>
                <a:spcPct val="115000"/>
              </a:lnSpc>
              <a:spcAft>
                <a:spcPts val="1000"/>
              </a:spcAft>
            </a:pPr>
            <a:r>
              <a:rPr lang="ar-SA" sz="1400" b="1" dirty="0">
                <a:latin typeface="Simplified Arabic" panose="02020603050405020304" pitchFamily="18" charset="-78"/>
                <a:cs typeface="Simplified Arabic" panose="02020603050405020304" pitchFamily="18" charset="-78"/>
              </a:rPr>
              <a:t>تخ</a:t>
            </a:r>
            <a:r>
              <a:rPr lang="ar-DZ" sz="1400" b="1" dirty="0">
                <a:latin typeface="Simplified Arabic" panose="02020603050405020304" pitchFamily="18" charset="-78"/>
                <a:cs typeface="Simplified Arabic" panose="02020603050405020304" pitchFamily="18" charset="-78"/>
              </a:rPr>
              <a:t>ـــــــــــــــ</a:t>
            </a:r>
            <a:r>
              <a:rPr lang="ar-SA" sz="1400" b="1" dirty="0">
                <a:latin typeface="Simplified Arabic" panose="02020603050405020304" pitchFamily="18" charset="-78"/>
                <a:cs typeface="Simplified Arabic" panose="02020603050405020304" pitchFamily="18" charset="-78"/>
              </a:rPr>
              <a:t>ص</a:t>
            </a:r>
            <a:r>
              <a:rPr lang="ar-DZ" sz="1400" b="1" dirty="0">
                <a:latin typeface="Simplified Arabic" panose="02020603050405020304" pitchFamily="18" charset="-78"/>
                <a:cs typeface="Simplified Arabic" panose="02020603050405020304" pitchFamily="18" charset="-78"/>
              </a:rPr>
              <a:t>ـــــــ</a:t>
            </a:r>
            <a:r>
              <a:rPr lang="ar-SA" sz="1400" b="1" dirty="0">
                <a:latin typeface="Simplified Arabic" panose="02020603050405020304" pitchFamily="18" charset="-78"/>
                <a:cs typeface="Simplified Arabic" panose="02020603050405020304" pitchFamily="18" charset="-78"/>
              </a:rPr>
              <a:t>ص: </a:t>
            </a:r>
            <a:r>
              <a:rPr lang="ar-SA" sz="1400" b="1" dirty="0" err="1">
                <a:latin typeface="Simplified Arabic" panose="02020603050405020304" pitchFamily="18" charset="-78"/>
                <a:cs typeface="Simplified Arabic" panose="02020603050405020304" pitchFamily="18" charset="-78"/>
              </a:rPr>
              <a:t>إق</a:t>
            </a:r>
            <a:r>
              <a:rPr lang="ar-DZ" sz="1400" b="1" dirty="0">
                <a:latin typeface="Simplified Arabic" panose="02020603050405020304" pitchFamily="18" charset="-78"/>
                <a:cs typeface="Simplified Arabic" panose="02020603050405020304" pitchFamily="18" charset="-78"/>
              </a:rPr>
              <a:t>ـــــــــ</a:t>
            </a:r>
            <a:r>
              <a:rPr lang="ar-SA" sz="1400" b="1" dirty="0">
                <a:latin typeface="Simplified Arabic" panose="02020603050405020304" pitchFamily="18" charset="-78"/>
                <a:cs typeface="Simplified Arabic" panose="02020603050405020304" pitchFamily="18" charset="-78"/>
              </a:rPr>
              <a:t>تص</a:t>
            </a:r>
            <a:r>
              <a:rPr lang="ar-DZ" sz="1400" b="1" dirty="0">
                <a:latin typeface="Simplified Arabic" panose="02020603050405020304" pitchFamily="18" charset="-78"/>
                <a:cs typeface="Simplified Arabic" panose="02020603050405020304" pitchFamily="18" charset="-78"/>
              </a:rPr>
              <a:t>ـــــــــــ</a:t>
            </a:r>
            <a:r>
              <a:rPr lang="ar-SA" sz="1400" b="1" dirty="0">
                <a:latin typeface="Simplified Arabic" panose="02020603050405020304" pitchFamily="18" charset="-78"/>
                <a:cs typeface="Simplified Arabic" panose="02020603050405020304" pitchFamily="18" charset="-78"/>
              </a:rPr>
              <a:t>اد </a:t>
            </a:r>
            <a:r>
              <a:rPr lang="ar-SA" sz="1400" b="1" dirty="0" err="1">
                <a:latin typeface="Simplified Arabic" panose="02020603050405020304" pitchFamily="18" charset="-78"/>
                <a:cs typeface="Simplified Arabic" panose="02020603050405020304" pitchFamily="18" charset="-78"/>
              </a:rPr>
              <a:t>وت</a:t>
            </a:r>
            <a:r>
              <a:rPr lang="ar-DZ" sz="1400" b="1" dirty="0">
                <a:latin typeface="Simplified Arabic" panose="02020603050405020304" pitchFamily="18" charset="-78"/>
                <a:cs typeface="Simplified Arabic" panose="02020603050405020304" pitchFamily="18" charset="-78"/>
              </a:rPr>
              <a:t>ـــــــــــــــ</a:t>
            </a:r>
            <a:r>
              <a:rPr lang="ar-SA" sz="1400" b="1" dirty="0">
                <a:latin typeface="Simplified Arabic" panose="02020603050405020304" pitchFamily="18" charset="-78"/>
                <a:cs typeface="Simplified Arabic" panose="02020603050405020304" pitchFamily="18" charset="-78"/>
              </a:rPr>
              <a:t>س</a:t>
            </a:r>
            <a:r>
              <a:rPr lang="ar-DZ" sz="1400" b="1" dirty="0">
                <a:latin typeface="Simplified Arabic" panose="02020603050405020304" pitchFamily="18" charset="-78"/>
                <a:cs typeface="Simplified Arabic" panose="02020603050405020304" pitchFamily="18" charset="-78"/>
              </a:rPr>
              <a:t>ـــــــــــ</a:t>
            </a:r>
            <a:r>
              <a:rPr lang="ar-SA" sz="1400" b="1" dirty="0">
                <a:latin typeface="Simplified Arabic" panose="02020603050405020304" pitchFamily="18" charset="-78"/>
                <a:cs typeface="Simplified Arabic" panose="02020603050405020304" pitchFamily="18" charset="-78"/>
              </a:rPr>
              <a:t>ي</a:t>
            </a:r>
            <a:r>
              <a:rPr lang="ar-DZ" sz="1400" b="1" dirty="0">
                <a:latin typeface="Simplified Arabic" panose="02020603050405020304" pitchFamily="18" charset="-78"/>
                <a:cs typeface="Simplified Arabic" panose="02020603050405020304" pitchFamily="18" charset="-78"/>
              </a:rPr>
              <a:t>ـــــ</a:t>
            </a:r>
            <a:r>
              <a:rPr lang="ar-SA" sz="1400" b="1" dirty="0">
                <a:latin typeface="Simplified Arabic" panose="02020603050405020304" pitchFamily="18" charset="-78"/>
                <a:cs typeface="Simplified Arabic" panose="02020603050405020304" pitchFamily="18" charset="-78"/>
              </a:rPr>
              <a:t>ير الم</a:t>
            </a:r>
            <a:r>
              <a:rPr lang="ar-DZ" sz="1400" b="1" dirty="0">
                <a:latin typeface="Simplified Arabic" panose="02020603050405020304" pitchFamily="18" charset="-78"/>
                <a:cs typeface="Simplified Arabic" panose="02020603050405020304" pitchFamily="18" charset="-78"/>
              </a:rPr>
              <a:t>ـــــــــــــــــ</a:t>
            </a:r>
            <a:r>
              <a:rPr lang="ar-SA" sz="1400" b="1" dirty="0" err="1">
                <a:latin typeface="Simplified Arabic" panose="02020603050405020304" pitchFamily="18" charset="-78"/>
                <a:cs typeface="Simplified Arabic" panose="02020603050405020304" pitchFamily="18" charset="-78"/>
              </a:rPr>
              <a:t>ؤس</a:t>
            </a:r>
            <a:r>
              <a:rPr lang="ar-DZ" sz="1400" b="1" dirty="0">
                <a:latin typeface="Simplified Arabic" panose="02020603050405020304" pitchFamily="18" charset="-78"/>
                <a:cs typeface="Simplified Arabic" panose="02020603050405020304" pitchFamily="18" charset="-78"/>
              </a:rPr>
              <a:t>ـــــــــــــــ</a:t>
            </a:r>
            <a:r>
              <a:rPr lang="ar-SA" sz="1400" b="1" dirty="0" err="1">
                <a:latin typeface="Simplified Arabic" panose="02020603050405020304" pitchFamily="18" charset="-78"/>
                <a:cs typeface="Simplified Arabic" panose="02020603050405020304" pitchFamily="18" charset="-78"/>
              </a:rPr>
              <a:t>سة</a:t>
            </a:r>
            <a:r>
              <a:rPr lang="ar-SA" sz="1400" b="1" dirty="0">
                <a:latin typeface="Simplified Arabic" panose="02020603050405020304" pitchFamily="18" charset="-78"/>
                <a:cs typeface="Simplified Arabic" panose="02020603050405020304" pitchFamily="18" charset="-78"/>
              </a:rPr>
              <a:t> </a:t>
            </a:r>
            <a:endParaRPr lang="fr-FR" sz="1400" b="1" dirty="0">
              <a:latin typeface="Simplified Arabic" panose="02020603050405020304" pitchFamily="18" charset="-78"/>
              <a:cs typeface="Simplified Arabic" panose="02020603050405020304" pitchFamily="18" charset="-78"/>
            </a:endParaRPr>
          </a:p>
          <a:p>
            <a:pPr algn="ctr">
              <a:lnSpc>
                <a:spcPct val="150000"/>
              </a:lnSpc>
            </a:pPr>
            <a:r>
              <a:rPr lang="ar-DZ" sz="1400" b="1" dirty="0">
                <a:latin typeface="Simplified Arabic" panose="02020603050405020304" pitchFamily="18" charset="-78"/>
                <a:cs typeface="Simplified Arabic" panose="02020603050405020304" pitchFamily="18" charset="-78"/>
              </a:rPr>
              <a:t> </a:t>
            </a:r>
            <a:br>
              <a:rPr lang="ar-DZ" sz="1400" b="1" dirty="0">
                <a:latin typeface="Simplified Arabic" panose="02020603050405020304" pitchFamily="18" charset="-78"/>
                <a:cs typeface="Simplified Arabic" panose="02020603050405020304" pitchFamily="18" charset="-78"/>
              </a:rPr>
            </a:br>
            <a:endParaRPr lang="fr-FR" sz="1400" b="1" dirty="0">
              <a:latin typeface="Simplified Arabic" panose="02020603050405020304" pitchFamily="18" charset="-78"/>
              <a:cs typeface="Simplified Arabic" panose="02020603050405020304" pitchFamily="18" charset="-78"/>
            </a:endParaRPr>
          </a:p>
        </p:txBody>
      </p:sp>
      <p:sp>
        <p:nvSpPr>
          <p:cNvPr id="35" name="ZoneTexte 34">
            <a:extLst>
              <a:ext uri="{FF2B5EF4-FFF2-40B4-BE49-F238E27FC236}">
                <a16:creationId xmlns="" xmlns:a16="http://schemas.microsoft.com/office/drawing/2014/main" id="{1914666E-7E4D-2BD3-C2F2-23E64E16CBAE}"/>
              </a:ext>
            </a:extLst>
          </p:cNvPr>
          <p:cNvSpPr txBox="1"/>
          <p:nvPr/>
        </p:nvSpPr>
        <p:spPr>
          <a:xfrm>
            <a:off x="3047999" y="2244438"/>
            <a:ext cx="7202905" cy="1047979"/>
          </a:xfrm>
          <a:prstGeom prst="rect">
            <a:avLst/>
          </a:prstGeom>
          <a:noFill/>
        </p:spPr>
        <p:txBody>
          <a:bodyPr wrap="square">
            <a:spAutoFit/>
          </a:bodyPr>
          <a:lstStyle/>
          <a:p>
            <a:pPr algn="ctr">
              <a:lnSpc>
                <a:spcPct val="115000"/>
              </a:lnSpc>
              <a:spcAft>
                <a:spcPts val="1000"/>
              </a:spcAft>
            </a:pPr>
            <a:r>
              <a:rPr lang="ar-SA" sz="5400" b="1" dirty="0" smtClean="0">
                <a:solidFill>
                  <a:schemeClr val="accent1">
                    <a:lumMod val="50000"/>
                  </a:schemeClr>
                </a:solidFill>
                <a:effectLst/>
                <a:latin typeface="Aref_Menna" panose="02000000000000000000" pitchFamily="2" charset="-78"/>
                <a:ea typeface="Calibri" panose="020F0502020204030204" pitchFamily="34" charset="0"/>
                <a:cs typeface="Aref_Menna" panose="02000000000000000000" pitchFamily="2" charset="-78"/>
              </a:rPr>
              <a:t>الاختبارات </a:t>
            </a:r>
            <a:r>
              <a:rPr lang="ar-SA" sz="5400" b="1" dirty="0">
                <a:solidFill>
                  <a:schemeClr val="accent1">
                    <a:lumMod val="50000"/>
                  </a:schemeClr>
                </a:solidFill>
                <a:effectLst/>
                <a:latin typeface="Aref_Menna" panose="02000000000000000000" pitchFamily="2" charset="-78"/>
                <a:ea typeface="Calibri" panose="020F0502020204030204" pitchFamily="34" charset="0"/>
                <a:cs typeface="Aref_Menna" panose="02000000000000000000" pitchFamily="2" charset="-78"/>
              </a:rPr>
              <a:t>الاحصائية اللامعلمية</a:t>
            </a:r>
            <a:endParaRPr lang="fr-FR" sz="2400" b="1" dirty="0">
              <a:solidFill>
                <a:schemeClr val="accent1">
                  <a:lumMod val="50000"/>
                </a:schemeClr>
              </a:solidFill>
              <a:effectLst/>
              <a:latin typeface="Aref_Menna" panose="02000000000000000000" pitchFamily="2" charset="-78"/>
              <a:ea typeface="Calibri" panose="020F0502020204030204" pitchFamily="34" charset="0"/>
              <a:cs typeface="Aref_Menna" panose="02000000000000000000" pitchFamily="2" charset="-78"/>
            </a:endParaRPr>
          </a:p>
        </p:txBody>
      </p:sp>
      <p:pic>
        <p:nvPicPr>
          <p:cNvPr id="40" name="Image 39" descr="Logo-Univ_Tlemcen.png">
            <a:extLst>
              <a:ext uri="{FF2B5EF4-FFF2-40B4-BE49-F238E27FC236}">
                <a16:creationId xmlns="" xmlns:a16="http://schemas.microsoft.com/office/drawing/2014/main" id="{276991BD-5C24-A986-3EB7-2E41011949B4}"/>
              </a:ext>
            </a:extLst>
          </p:cNvPr>
          <p:cNvPicPr>
            <a:picLocks noChangeAspect="1"/>
          </p:cNvPicPr>
          <p:nvPr/>
        </p:nvPicPr>
        <p:blipFill>
          <a:blip r:embed="rId2"/>
          <a:stretch>
            <a:fillRect/>
          </a:stretch>
        </p:blipFill>
        <p:spPr>
          <a:xfrm>
            <a:off x="471687" y="535664"/>
            <a:ext cx="952507" cy="1524011"/>
          </a:xfrm>
          <a:prstGeom prst="rect">
            <a:avLst/>
          </a:prstGeom>
        </p:spPr>
      </p:pic>
      <p:pic>
        <p:nvPicPr>
          <p:cNvPr id="41" name="Image 40" descr="Logo-Univ_Tlemcen.png">
            <a:extLst>
              <a:ext uri="{FF2B5EF4-FFF2-40B4-BE49-F238E27FC236}">
                <a16:creationId xmlns="" xmlns:a16="http://schemas.microsoft.com/office/drawing/2014/main" id="{2F40FB1C-8193-9EBC-8BD1-8A9F9DC7EC5D}"/>
              </a:ext>
            </a:extLst>
          </p:cNvPr>
          <p:cNvPicPr>
            <a:picLocks noChangeAspect="1"/>
          </p:cNvPicPr>
          <p:nvPr/>
        </p:nvPicPr>
        <p:blipFill>
          <a:blip r:embed="rId2"/>
          <a:stretch>
            <a:fillRect/>
          </a:stretch>
        </p:blipFill>
        <p:spPr>
          <a:xfrm>
            <a:off x="10575878" y="434340"/>
            <a:ext cx="952507" cy="1524011"/>
          </a:xfrm>
          <a:prstGeom prst="rect">
            <a:avLst/>
          </a:prstGeom>
        </p:spPr>
      </p:pic>
    </p:spTree>
    <p:extLst>
      <p:ext uri="{BB962C8B-B14F-4D97-AF65-F5344CB8AC3E}">
        <p14:creationId xmlns:p14="http://schemas.microsoft.com/office/powerpoint/2010/main" val="3362565882"/>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 xmlns:a16="http://schemas.microsoft.com/office/drawing/2014/main" id="{5BFCA9FD-01F3-255D-8CB7-267709EAE00F}"/>
              </a:ext>
            </a:extLst>
          </p:cNvPr>
          <p:cNvSpPr>
            <a:spLocks noChangeArrowheads="1"/>
          </p:cNvSpPr>
          <p:nvPr/>
        </p:nvSpPr>
        <p:spPr bwMode="auto">
          <a:xfrm>
            <a:off x="293268" y="913127"/>
            <a:ext cx="11872651" cy="281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50000"/>
              </a:lnSpc>
              <a:spcBef>
                <a:spcPct val="0"/>
              </a:spcBef>
              <a:spcAft>
                <a:spcPct val="0"/>
              </a:spcAft>
              <a:buClrTx/>
              <a:buSzTx/>
              <a:buFontTx/>
              <a:buNone/>
              <a:tabLst/>
            </a:pP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إن اختبار </a:t>
            </a:r>
            <a:r>
              <a:rPr kumimoji="0" lang="ar-SA" altLang="fr-FR" sz="2400" b="0" i="0" u="none" strike="noStrike" cap="none" normalizeH="0" baseline="0" dirty="0" err="1">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كروسكال</a:t>
            </a: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واليس</a:t>
            </a:r>
            <a:r>
              <a:rPr kumimoji="0" lang="fr-FR"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H </a:t>
            </a: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هو إجراء إحصائي لا معلمي لمقارنة أكثر من مجموعتين مستقلتين أو غير مرتبطتين والإجراء الإحصائي </a:t>
            </a:r>
            <a:r>
              <a:rPr kumimoji="0" lang="ar-SA" altLang="fr-FR" sz="2400" b="0" i="0" u="none" strike="noStrike" cap="none" normalizeH="0" baseline="0" dirty="0" err="1">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المعلمي</a:t>
            </a: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المقابل له هو تحليل التباين الأحادي . عندما تكون نتائج اختبار </a:t>
            </a:r>
            <a:r>
              <a:rPr kumimoji="0" lang="ar-SA" altLang="fr-FR" sz="2400" b="0" i="0" u="none" strike="noStrike" cap="none" normalizeH="0" baseline="0" dirty="0" err="1">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كروسكال</a:t>
            </a: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واليس</a:t>
            </a:r>
            <a:r>
              <a:rPr kumimoji="0" lang="fr-FR"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H </a:t>
            </a: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معنوية ، فإن هذا يشير إلى أن عينة واحدة على الأقل مختلفة عن العينات الأخرى ، إلا أن اختبار </a:t>
            </a:r>
            <a:r>
              <a:rPr kumimoji="0" lang="ar-SA" altLang="fr-FR" sz="2400" b="0" i="0" u="none" strike="noStrike" cap="none" normalizeH="0" baseline="0" dirty="0" err="1">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كروسكال</a:t>
            </a: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واليس</a:t>
            </a:r>
            <a:r>
              <a:rPr kumimoji="0" lang="fr-FR"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H </a:t>
            </a: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لا يشير إلى مكان الاختلاف الاختلافات. بالإضافة إلى ذلك ، فإن الاختبار لا يحدد عدد الاختلافات . ولكي تحدّد الاختلافات بين أي عينتين ، فإن الباحث يمكنه استخدام ما يُعرف باختلافات العينات أو الاختبارات البعدية لتحليل زوج محدد من العينات للفروقات المعنوية . إن اختبار مان ويتني</a:t>
            </a:r>
            <a:r>
              <a:rPr kumimoji="0" lang="fr-FR"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U </a:t>
            </a:r>
            <a:r>
              <a:rPr kumimoji="0" lang="ar-SA"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يعتبر طريقة مفيدة لإجراء اختلافات العينات بين مجموعة من العينات</a:t>
            </a:r>
            <a:r>
              <a:rPr kumimoji="0" lang="fr-FR" altLang="fr-FR" sz="2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a:t>
            </a:r>
            <a:endParaRPr kumimoji="0" lang="fr-FR" altLang="fr-FR" sz="2800" b="0" i="0" u="none" strike="noStrike" cap="none" normalizeH="0" baseline="0" dirty="0">
              <a:ln>
                <a:noFill/>
              </a:ln>
              <a:solidFill>
                <a:schemeClr val="tx1"/>
              </a:solidFill>
              <a:effectLst/>
              <a:latin typeface="Aref_Menna" panose="02000000000000000000" pitchFamily="2" charset="-78"/>
              <a:cs typeface="Aref_Menna" panose="02000000000000000000" pitchFamily="2" charset="-78"/>
            </a:endParaRPr>
          </a:p>
        </p:txBody>
      </p:sp>
      <p:sp>
        <p:nvSpPr>
          <p:cNvPr id="3" name="Text Box 1">
            <a:extLst>
              <a:ext uri="{FF2B5EF4-FFF2-40B4-BE49-F238E27FC236}">
                <a16:creationId xmlns="" xmlns:a16="http://schemas.microsoft.com/office/drawing/2014/main" id="{89A33AF3-F10B-B3AE-499F-A07F54872D25}"/>
              </a:ext>
            </a:extLst>
          </p:cNvPr>
          <p:cNvSpPr txBox="1">
            <a:spLocks noChangeArrowheads="1"/>
          </p:cNvSpPr>
          <p:nvPr/>
        </p:nvSpPr>
        <p:spPr bwMode="auto">
          <a:xfrm>
            <a:off x="363296" y="4536795"/>
            <a:ext cx="4101128" cy="95408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SA" altLang="fr-FR"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حيث: </a:t>
            </a:r>
            <a:r>
              <a:rPr kumimoji="0" lang="fr-FR" altLang="fr-FR"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N </a:t>
            </a:r>
            <a:r>
              <a:rPr kumimoji="0" lang="ar-SA" altLang="fr-FR"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هي عدد مشاهدات جميع العينات بعد الدمج</a:t>
            </a:r>
            <a:endParaRPr kumimoji="0" lang="en-US" altLang="fr-FR" sz="1100" b="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Ri</a:t>
            </a:r>
            <a:r>
              <a:rPr kumimoji="0" lang="ar-SA" altLang="fr-FR"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هي مجموع الرتب للعينة</a:t>
            </a:r>
            <a:endParaRPr kumimoji="0" lang="en-US" altLang="fr-FR" sz="1100" b="0" i="0" u="none" strike="noStrike" cap="none" normalizeH="0" baseline="0" dirty="0">
              <a:ln>
                <a:noFill/>
              </a:ln>
              <a:solidFill>
                <a:schemeClr val="tx1"/>
              </a:solidFill>
              <a:effectLst/>
            </a:endParaRPr>
          </a:p>
          <a:p>
            <a:pPr marL="0" marR="0" lvl="0" indent="0" algn="r" defTabSz="914400" rtl="1" eaLnBrk="0" fontAlgn="base" latinLnBrk="0" hangingPunct="0">
              <a:lnSpc>
                <a:spcPct val="100000"/>
              </a:lnSpc>
              <a:spcBef>
                <a:spcPct val="0"/>
              </a:spcBef>
              <a:spcAft>
                <a:spcPct val="0"/>
              </a:spcAft>
              <a:buClrTx/>
              <a:buSzTx/>
              <a:buFontTx/>
              <a:buNone/>
              <a:tabLst/>
            </a:pPr>
            <a:r>
              <a:rPr kumimoji="0" lang="en-US" altLang="fr-FR"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n</a:t>
            </a:r>
            <a:r>
              <a:rPr kumimoji="0" lang="ar-SA" altLang="fr-FR" b="0" i="0" u="none" strike="noStrike" cap="none" normalizeH="0" baseline="0" dirty="0">
                <a:ln>
                  <a:noFill/>
                </a:ln>
                <a:solidFill>
                  <a:srgbClr val="222222"/>
                </a:solidFill>
                <a:effectLst/>
                <a:latin typeface="Arial" panose="020B0604020202020204" pitchFamily="34" charset="0"/>
                <a:ea typeface="Calibri" panose="020F0502020204030204" pitchFamily="34" charset="0"/>
                <a:cs typeface="Arial" panose="020B0604020202020204" pitchFamily="34" charset="0"/>
              </a:rPr>
              <a:t>   هي مجموع عدد مشاهدات تلك العينة</a:t>
            </a:r>
            <a:r>
              <a:rPr kumimoji="0" lang="fr-FR" altLang="fr-FR" b="0" i="0" u="none" strike="noStrike" cap="none" normalizeH="0" baseline="0" dirty="0">
                <a:ln>
                  <a:noFill/>
                </a:ln>
                <a:solidFill>
                  <a:srgbClr val="222222"/>
                </a:solidFill>
                <a:effectLst/>
                <a:latin typeface="Calibri" panose="020F0502020204030204" pitchFamily="34" charset="0"/>
                <a:ea typeface="Calibri" panose="020F0502020204030204" pitchFamily="34" charset="0"/>
                <a:cs typeface="Arial" panose="020B0604020202020204" pitchFamily="34" charset="0"/>
              </a:rPr>
              <a:t> </a:t>
            </a:r>
            <a:endParaRPr kumimoji="0" lang="en-US" altLang="fr-FR"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fr-FR" sz="32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4" name="Rectangle 4">
            <a:extLst>
              <a:ext uri="{FF2B5EF4-FFF2-40B4-BE49-F238E27FC236}">
                <a16:creationId xmlns="" xmlns:a16="http://schemas.microsoft.com/office/drawing/2014/main" id="{5AC73814-5B3E-6343-7F23-E62DFB06EA12}"/>
              </a:ext>
            </a:extLst>
          </p:cNvPr>
          <p:cNvSpPr>
            <a:spLocks noChangeArrowheads="1"/>
          </p:cNvSpPr>
          <p:nvPr/>
        </p:nvSpPr>
        <p:spPr bwMode="auto">
          <a:xfrm>
            <a:off x="466165" y="3828909"/>
            <a:ext cx="11725835"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ar-SA" altLang="fr-FR" sz="20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حساب إحصاء اختبار </a:t>
            </a:r>
            <a:r>
              <a:rPr kumimoji="0" lang="ar-SA" altLang="fr-FR" sz="2000" b="0" i="0" u="none" strike="noStrike" cap="none" normalizeH="0" baseline="0" dirty="0" err="1">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كروسكال</a:t>
            </a:r>
            <a:r>
              <a:rPr kumimoji="0" lang="ar-SA" altLang="fr-FR" sz="20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واليس ، نبدأ بدمج جميع العينات ، وبعد ذلك نقوم بترتيب القيم ليكون هناك رتبة لكل قيمة</a:t>
            </a:r>
            <a:r>
              <a:rPr kumimoji="0" lang="fr-FR" altLang="fr-FR" sz="20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  </a:t>
            </a:r>
            <a:r>
              <a:rPr kumimoji="0" lang="ar-SA" altLang="fr-FR" sz="20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ولحساب قيمة إحصاء الاختبار</a:t>
            </a:r>
            <a:r>
              <a:rPr kumimoji="0" lang="fr-FR" altLang="fr-FR" sz="20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H </a:t>
            </a:r>
            <a:r>
              <a:rPr kumimoji="0" lang="ar-SA" altLang="fr-FR" sz="20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نستخدم الصيغة الرياضية</a:t>
            </a:r>
            <a:r>
              <a:rPr kumimoji="0" lang="fr-FR" altLang="fr-FR" sz="20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a:t>
            </a:r>
            <a:r>
              <a:rPr kumimoji="0" lang="fr-FR" altLang="fr-FR" sz="1400" b="0" i="0" u="none" strike="noStrike" cap="none" normalizeH="0" baseline="0" dirty="0">
                <a:ln>
                  <a:noFill/>
                </a:ln>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a:t>
            </a:r>
            <a:endParaRPr kumimoji="0" lang="fr-FR" altLang="fr-FR" sz="2400" b="0" i="0" u="none" strike="noStrike" cap="none" normalizeH="0" baseline="0" dirty="0">
              <a:ln>
                <a:noFill/>
              </a:ln>
              <a:solidFill>
                <a:schemeClr val="tx1"/>
              </a:solidFill>
              <a:effectLst/>
              <a:latin typeface="Aref_Menna" panose="02000000000000000000" pitchFamily="2" charset="-78"/>
              <a:cs typeface="Aref_Menna" panose="02000000000000000000" pitchFamily="2" charset="-78"/>
            </a:endParaRPr>
          </a:p>
        </p:txBody>
      </p:sp>
      <p:pic>
        <p:nvPicPr>
          <p:cNvPr id="5" name="Image 4">
            <a:extLst>
              <a:ext uri="{FF2B5EF4-FFF2-40B4-BE49-F238E27FC236}">
                <a16:creationId xmlns="" xmlns:a16="http://schemas.microsoft.com/office/drawing/2014/main" id="{DB7C6DA2-5F15-A99A-41FA-2242FD2956F8}"/>
              </a:ext>
            </a:extLst>
          </p:cNvPr>
          <p:cNvPicPr>
            <a:picLocks noChangeAspect="1"/>
          </p:cNvPicPr>
          <p:nvPr/>
        </p:nvPicPr>
        <p:blipFill>
          <a:blip r:embed="rId2"/>
          <a:srcRect/>
          <a:stretch>
            <a:fillRect/>
          </a:stretch>
        </p:blipFill>
        <p:spPr bwMode="auto">
          <a:xfrm>
            <a:off x="5593977" y="4536795"/>
            <a:ext cx="4662439" cy="1722363"/>
          </a:xfrm>
          <a:prstGeom prst="rect">
            <a:avLst/>
          </a:prstGeom>
          <a:noFill/>
          <a:ln w="9525">
            <a:noFill/>
            <a:miter lim="800000"/>
            <a:headEnd/>
            <a:tailEnd/>
          </a:ln>
        </p:spPr>
      </p:pic>
      <p:sp>
        <p:nvSpPr>
          <p:cNvPr id="7" name="ZoneTexte 6">
            <a:extLst>
              <a:ext uri="{FF2B5EF4-FFF2-40B4-BE49-F238E27FC236}">
                <a16:creationId xmlns="" xmlns:a16="http://schemas.microsoft.com/office/drawing/2014/main" id="{54E57637-81D6-9B48-F28A-A8C68E73B2F9}"/>
              </a:ext>
            </a:extLst>
          </p:cNvPr>
          <p:cNvSpPr txBox="1"/>
          <p:nvPr/>
        </p:nvSpPr>
        <p:spPr>
          <a:xfrm>
            <a:off x="4464424" y="186206"/>
            <a:ext cx="6131858" cy="646331"/>
          </a:xfrm>
          <a:prstGeom prst="rect">
            <a:avLst/>
          </a:prstGeom>
          <a:noFill/>
        </p:spPr>
        <p:txBody>
          <a:bodyPr wrap="square">
            <a:spAutoFit/>
          </a:bodyPr>
          <a:lstStyle/>
          <a:p>
            <a:r>
              <a:rPr lang="ar-SA" sz="3600" b="1" dirty="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rPr>
              <a:t>اختبار </a:t>
            </a:r>
            <a:r>
              <a:rPr lang="ar-SA" sz="3600" b="1" dirty="0" err="1">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rPr>
              <a:t>كروسكال</a:t>
            </a:r>
            <a:r>
              <a:rPr lang="ar-SA" sz="3600" b="1" dirty="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rPr>
              <a:t> واليس</a:t>
            </a:r>
            <a:endParaRPr lang="fr-FR" sz="3600" b="1" dirty="0">
              <a:solidFill>
                <a:schemeClr val="accent4">
                  <a:lumMod val="75000"/>
                </a:schemeClr>
              </a:solidFill>
              <a:latin typeface="Aref_Menna" panose="02000000000000000000" pitchFamily="2" charset="-78"/>
              <a:cs typeface="Aref_Menna" panose="02000000000000000000" pitchFamily="2" charset="-78"/>
            </a:endParaRPr>
          </a:p>
        </p:txBody>
      </p:sp>
    </p:spTree>
    <p:extLst>
      <p:ext uri="{BB962C8B-B14F-4D97-AF65-F5344CB8AC3E}">
        <p14:creationId xmlns:p14="http://schemas.microsoft.com/office/powerpoint/2010/main" val="4230390539"/>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6554348C-F542-9600-E5A7-29A65C735217}"/>
              </a:ext>
            </a:extLst>
          </p:cNvPr>
          <p:cNvSpPr txBox="1"/>
          <p:nvPr/>
        </p:nvSpPr>
        <p:spPr>
          <a:xfrm>
            <a:off x="4751294" y="380110"/>
            <a:ext cx="7584141" cy="461665"/>
          </a:xfrm>
          <a:prstGeom prst="rect">
            <a:avLst/>
          </a:prstGeom>
          <a:noFill/>
        </p:spPr>
        <p:txBody>
          <a:bodyPr wrap="square">
            <a:spAutoFit/>
          </a:bodyPr>
          <a:lstStyle/>
          <a:p>
            <a:r>
              <a:rPr lang="fr-FR" sz="16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يتم تحديد درجات الحرية لاختبار </a:t>
            </a:r>
            <a:r>
              <a:rPr lang="ar-SA" sz="2400" dirty="0" err="1">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كروسكال</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واليس</a:t>
            </a:r>
            <a:r>
              <a:rPr lang="fr-FR"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H </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باستخدام الصيغة الرياضية</a:t>
            </a:r>
            <a:endParaRPr lang="fr-FR" sz="2400" dirty="0">
              <a:latin typeface="Aref_Menna" panose="02000000000000000000" pitchFamily="2" charset="-78"/>
              <a:cs typeface="Aref_Menna" panose="02000000000000000000" pitchFamily="2" charset="-78"/>
            </a:endParaRPr>
          </a:p>
        </p:txBody>
      </p:sp>
      <p:sp>
        <p:nvSpPr>
          <p:cNvPr id="4" name="Rectangle 2">
            <a:extLst>
              <a:ext uri="{FF2B5EF4-FFF2-40B4-BE49-F238E27FC236}">
                <a16:creationId xmlns="" xmlns:a16="http://schemas.microsoft.com/office/drawing/2014/main" id="{CFCC1588-DA33-F6F0-68E2-72263B627220}"/>
              </a:ext>
            </a:extLst>
          </p:cNvPr>
          <p:cNvSpPr>
            <a:spLocks noChangeArrowheads="1"/>
          </p:cNvSpPr>
          <p:nvPr/>
        </p:nvSpPr>
        <p:spPr bwMode="auto">
          <a:xfrm>
            <a:off x="1237130" y="1227418"/>
            <a:ext cx="4285129" cy="1175123"/>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50000"/>
              </a:lnSpc>
              <a:spcBef>
                <a:spcPct val="0"/>
              </a:spcBef>
              <a:spcAft>
                <a:spcPts val="800"/>
              </a:spcAft>
              <a:buClrTx/>
              <a:buSzTx/>
              <a:buFontTx/>
              <a:buNone/>
              <a:tabLst/>
            </a:pPr>
            <a:r>
              <a:rPr kumimoji="0" lang="fr-FR" altLang="fr-FR" sz="2400"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a:t>
            </a:r>
            <a:r>
              <a:rPr kumimoji="0" lang="ar-SA" altLang="fr-FR" sz="2400"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حيث</a:t>
            </a:r>
            <a:r>
              <a:rPr kumimoji="0" lang="fr-FR" altLang="fr-FR" sz="2400"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a:t>
            </a:r>
            <a:r>
              <a:rPr kumimoji="0" lang="fr-FR" altLang="fr-FR" sz="2400" b="0" i="0" u="none" strike="noStrike" cap="none" normalizeH="0" baseline="0" dirty="0" err="1">
                <a:ln>
                  <a:noFill/>
                </a:ln>
                <a:solidFill>
                  <a:srgbClr val="222222"/>
                </a:solidFill>
                <a:effectLst/>
                <a:latin typeface="Arial" panose="020B0604020202020204" pitchFamily="34" charset="0"/>
                <a:ea typeface="Arial" panose="020B0604020202020204" pitchFamily="34" charset="0"/>
              </a:rPr>
              <a:t>df</a:t>
            </a:r>
            <a:r>
              <a:rPr kumimoji="0" lang="fr-FR" altLang="fr-FR" sz="2400"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a:t>
            </a:r>
            <a:r>
              <a:rPr kumimoji="0" lang="ar-SA" altLang="fr-FR" sz="2400"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هي درجات الحرية ، و</a:t>
            </a:r>
            <a:r>
              <a:rPr kumimoji="0" lang="fr-FR" altLang="fr-FR" sz="2400"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k </a:t>
            </a:r>
            <a:r>
              <a:rPr kumimoji="0" lang="ar-SA" altLang="fr-FR" sz="2400"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هي عدد المجموعات</a:t>
            </a: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sp>
        <p:nvSpPr>
          <p:cNvPr id="5" name="ZoneTexte 4">
            <a:extLst>
              <a:ext uri="{FF2B5EF4-FFF2-40B4-BE49-F238E27FC236}">
                <a16:creationId xmlns="" xmlns:a16="http://schemas.microsoft.com/office/drawing/2014/main" id="{1DFBD513-F874-C151-1459-27602F7516B0}"/>
              </a:ext>
            </a:extLst>
          </p:cNvPr>
          <p:cNvSpPr txBox="1"/>
          <p:nvPr/>
        </p:nvSpPr>
        <p:spPr>
          <a:xfrm>
            <a:off x="6849035" y="1308847"/>
            <a:ext cx="4231341" cy="830997"/>
          </a:xfrm>
          <a:prstGeom prst="rect">
            <a:avLst/>
          </a:prstGeom>
          <a:noFill/>
        </p:spPr>
        <p:txBody>
          <a:bodyPr wrap="square" rtlCol="0">
            <a:spAutoFit/>
          </a:bodyPr>
          <a:lstStyle/>
          <a:p>
            <a:r>
              <a:rPr lang="fr-FR" sz="4800" dirty="0" err="1"/>
              <a:t>df</a:t>
            </a:r>
            <a:r>
              <a:rPr lang="fr-FR" sz="4800" dirty="0"/>
              <a:t> = K-1</a:t>
            </a:r>
          </a:p>
        </p:txBody>
      </p:sp>
      <p:sp>
        <p:nvSpPr>
          <p:cNvPr id="9" name="ZoneTexte 8">
            <a:extLst>
              <a:ext uri="{FF2B5EF4-FFF2-40B4-BE49-F238E27FC236}">
                <a16:creationId xmlns="" xmlns:a16="http://schemas.microsoft.com/office/drawing/2014/main" id="{5A5EA870-6B87-238A-AC8A-31686B558C34}"/>
              </a:ext>
            </a:extLst>
          </p:cNvPr>
          <p:cNvSpPr txBox="1"/>
          <p:nvPr/>
        </p:nvSpPr>
        <p:spPr>
          <a:xfrm>
            <a:off x="-215153" y="3024566"/>
            <a:ext cx="12066494" cy="1708160"/>
          </a:xfrm>
          <a:prstGeom prst="rect">
            <a:avLst/>
          </a:prstGeom>
          <a:noFill/>
        </p:spPr>
        <p:txBody>
          <a:bodyPr wrap="square">
            <a:spAutoFit/>
          </a:bodyPr>
          <a:lstStyle/>
          <a:p>
            <a:pPr algn="r" rtl="1">
              <a:lnSpc>
                <a:spcPct val="150000"/>
              </a:lnSpc>
            </a:pPr>
            <a:r>
              <a:rPr lang="ar-DZ" sz="2400" dirty="0">
                <a:latin typeface="Aref_Menna" panose="02000000000000000000" pitchFamily="2" charset="-78"/>
                <a:cs typeface="Aref_Menna" panose="02000000000000000000" pitchFamily="2" charset="-78"/>
              </a:rPr>
              <a:t>ذا كان ترتيب القيم ينتج عنه قيم متساوية للرتب ( </a:t>
            </a:r>
            <a:r>
              <a:rPr lang="fr-FR" sz="2400" dirty="0">
                <a:latin typeface="Aref_Menna" panose="02000000000000000000" pitchFamily="2" charset="-78"/>
                <a:cs typeface="Aref_Menna" panose="02000000000000000000" pitchFamily="2" charset="-78"/>
              </a:rPr>
              <a:t>Ties ) ، </a:t>
            </a:r>
            <a:r>
              <a:rPr lang="ar-DZ" sz="2400" dirty="0">
                <a:latin typeface="Aref_Menna" panose="02000000000000000000" pitchFamily="2" charset="-78"/>
                <a:cs typeface="Aref_Menna" panose="02000000000000000000" pitchFamily="2" charset="-78"/>
              </a:rPr>
              <a:t>فإنه يجب استخدام معامل تصحيح الرتب المتساوية </a:t>
            </a:r>
            <a:r>
              <a:rPr lang="fr-FR" sz="2400" dirty="0">
                <a:latin typeface="Aref_Menna" panose="02000000000000000000" pitchFamily="2" charset="-78"/>
                <a:cs typeface="Aref_Menna" panose="02000000000000000000" pitchFamily="2" charset="-78"/>
              </a:rPr>
              <a:t>Ties Correction ) ، </a:t>
            </a:r>
            <a:r>
              <a:rPr lang="ar-DZ" sz="2400" dirty="0">
                <a:latin typeface="Aref_Menna" panose="02000000000000000000" pitchFamily="2" charset="-78"/>
                <a:cs typeface="Aref_Menna" panose="02000000000000000000" pitchFamily="2" charset="-78"/>
              </a:rPr>
              <a:t>حيث توجد في هذه الحالة قيمة جديدة للإحصاء </a:t>
            </a:r>
            <a:r>
              <a:rPr lang="fr-FR" sz="2400" dirty="0">
                <a:latin typeface="Aref_Menna" panose="02000000000000000000" pitchFamily="2" charset="-78"/>
                <a:cs typeface="Aref_Menna" panose="02000000000000000000" pitchFamily="2" charset="-78"/>
              </a:rPr>
              <a:t>H </a:t>
            </a:r>
            <a:r>
              <a:rPr lang="ar-DZ" sz="2400" dirty="0">
                <a:latin typeface="Aref_Menna" panose="02000000000000000000" pitchFamily="2" charset="-78"/>
                <a:cs typeface="Aref_Menna" panose="02000000000000000000" pitchFamily="2" charset="-78"/>
              </a:rPr>
              <a:t>بقسمة القيمة الأصلية للإحصاء </a:t>
            </a:r>
            <a:r>
              <a:rPr lang="fr-FR" sz="2400" dirty="0">
                <a:latin typeface="Aref_Menna" panose="02000000000000000000" pitchFamily="2" charset="-78"/>
                <a:cs typeface="Aref_Menna" panose="02000000000000000000" pitchFamily="2" charset="-78"/>
              </a:rPr>
              <a:t>H </a:t>
            </a:r>
            <a:r>
              <a:rPr lang="ar-DZ" sz="2400" dirty="0">
                <a:latin typeface="Aref_Menna" panose="02000000000000000000" pitchFamily="2" charset="-78"/>
                <a:cs typeface="Aref_Menna" panose="02000000000000000000" pitchFamily="2" charset="-78"/>
              </a:rPr>
              <a:t>على معامل تصحيح الرتب المتساوية . استخدم الصيغة الرياضية ( 6.3 ) لتحديد مقدار معامل التصحيح</a:t>
            </a:r>
            <a:endParaRPr lang="fr-FR" sz="2400" dirty="0">
              <a:latin typeface="Aref_Menna" panose="02000000000000000000" pitchFamily="2" charset="-78"/>
              <a:cs typeface="Aref_Menna" panose="02000000000000000000" pitchFamily="2" charset="-78"/>
            </a:endParaRPr>
          </a:p>
        </p:txBody>
      </p:sp>
      <p:sp>
        <p:nvSpPr>
          <p:cNvPr id="10" name="Rectangle 3">
            <a:extLst>
              <a:ext uri="{FF2B5EF4-FFF2-40B4-BE49-F238E27FC236}">
                <a16:creationId xmlns="" xmlns:a16="http://schemas.microsoft.com/office/drawing/2014/main" id="{16886308-56DD-9AB8-5CDC-08796FE01731}"/>
              </a:ext>
            </a:extLst>
          </p:cNvPr>
          <p:cNvSpPr>
            <a:spLocks noChangeArrowheads="1"/>
          </p:cNvSpPr>
          <p:nvPr/>
        </p:nvSpPr>
        <p:spPr bwMode="auto">
          <a:xfrm>
            <a:off x="0" y="4280013"/>
            <a:ext cx="5109882" cy="107473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1" eaLnBrk="0" fontAlgn="base" latinLnBrk="0" hangingPunct="0">
              <a:lnSpc>
                <a:spcPct val="150000"/>
              </a:lnSpc>
              <a:spcBef>
                <a:spcPct val="0"/>
              </a:spcBef>
              <a:spcAft>
                <a:spcPct val="0"/>
              </a:spcAft>
              <a:buClrTx/>
              <a:buSzTx/>
              <a:buFontTx/>
              <a:buNone/>
              <a:tabLst/>
            </a:pPr>
            <a:r>
              <a:rPr kumimoji="0" lang="fr-FR" altLang="fr-FR" sz="1600" b="0" i="0" u="none" strike="noStrike" cap="none" normalizeH="0" baseline="0" dirty="0">
                <a:ln>
                  <a:noFill/>
                </a:ln>
                <a:solidFill>
                  <a:srgbClr val="222222"/>
                </a:solidFill>
                <a:effectLst/>
                <a:latin typeface="Arial" panose="020B0604020202020204" pitchFamily="34" charset="0"/>
                <a:ea typeface="Arial" panose="020B0604020202020204" pitchFamily="34" charset="0"/>
              </a:rPr>
              <a:t>_</a:t>
            </a:r>
            <a:r>
              <a:rPr kumimoji="0" lang="ar-SA"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حيث</a:t>
            </a:r>
            <a:r>
              <a:rPr kumimoji="0" lang="fr-FR" altLang="fr-FR" b="0" i="0" u="none" strike="noStrike" cap="none" normalizeH="0" baseline="0" dirty="0" err="1">
                <a:ln>
                  <a:noFill/>
                </a:ln>
                <a:solidFill>
                  <a:srgbClr val="222222"/>
                </a:solidFill>
                <a:effectLst/>
                <a:latin typeface="Arial" panose="020B0604020202020204" pitchFamily="34" charset="0"/>
                <a:ea typeface="Arial" panose="020B0604020202020204" pitchFamily="34" charset="0"/>
              </a:rPr>
              <a:t>Ch</a:t>
            </a:r>
            <a:r>
              <a:rPr kumimoji="0" lang="fr-FR"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a:t>
            </a:r>
            <a:r>
              <a:rPr kumimoji="0" lang="ar-SA"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 هو معامل تصحيح الرتب المتساوية</a:t>
            </a:r>
            <a:r>
              <a:rPr kumimoji="0" lang="fr-FR"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a:t>
            </a:r>
          </a:p>
          <a:p>
            <a:pPr marL="0" marR="0" lvl="0" indent="0" algn="r" defTabSz="914400" rtl="1"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rPr>
              <a:t>_ </a:t>
            </a:r>
            <a:r>
              <a:rPr kumimoji="0" lang="ar-SA"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و</a:t>
            </a:r>
            <a:r>
              <a:rPr kumimoji="0" lang="fr-FR"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T </a:t>
            </a:r>
            <a:r>
              <a:rPr kumimoji="0" lang="ar-SA"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هو عدد المشاهدات التي تكون فيها الرتب متساوية</a:t>
            </a:r>
            <a:endParaRPr kumimoji="0" lang="fr-FR"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endParaRPr>
          </a:p>
          <a:p>
            <a:pPr marL="0" marR="0" lvl="0" indent="0" algn="r" defTabSz="914400" rtl="1" eaLnBrk="0" fontAlgn="base" latinLnBrk="0" hangingPunct="0">
              <a:lnSpc>
                <a:spcPct val="150000"/>
              </a:lnSpc>
              <a:spcBef>
                <a:spcPct val="0"/>
              </a:spcBef>
              <a:spcAft>
                <a:spcPct val="0"/>
              </a:spcAft>
              <a:buClrTx/>
              <a:buSzTx/>
              <a:buFontTx/>
              <a:buNone/>
              <a:tabLst/>
            </a:pPr>
            <a:r>
              <a:rPr kumimoji="0" lang="fr-FR"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_</a:t>
            </a:r>
            <a:r>
              <a:rPr kumimoji="0" lang="ar-SA"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و</a:t>
            </a:r>
            <a:r>
              <a:rPr kumimoji="0" lang="fr-FR"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N</a:t>
            </a:r>
            <a:r>
              <a:rPr kumimoji="0" lang="ar-SA"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cs typeface="Arial" panose="020B0604020202020204" pitchFamily="34" charset="0"/>
              </a:rPr>
              <a:t>هو عدد مشاهدات جميع العينات بعد الدمج</a:t>
            </a:r>
            <a:r>
              <a:rPr kumimoji="0" lang="fr-FR" altLang="fr-FR" b="0" i="0" u="none" strike="noStrike" cap="none" normalizeH="0" baseline="0" dirty="0">
                <a:ln>
                  <a:noFill/>
                </a:ln>
                <a:solidFill>
                  <a:srgbClr val="222222"/>
                </a:solidFill>
                <a:effectLst/>
                <a:latin typeface="Arial" panose="020B0604020202020204" pitchFamily="34" charset="0"/>
                <a:ea typeface="Arial" panose="020B0604020202020204" pitchFamily="34" charset="0"/>
              </a:rPr>
              <a:t> </a:t>
            </a:r>
          </a:p>
          <a:p>
            <a:pPr marL="0" marR="0" lvl="0" indent="0" algn="l" defTabSz="914400" rtl="0" eaLnBrk="0" fontAlgn="base" latinLnBrk="0" hangingPunct="0">
              <a:lnSpc>
                <a:spcPct val="150000"/>
              </a:lnSpc>
              <a:spcBef>
                <a:spcPct val="0"/>
              </a:spcBef>
              <a:spcAft>
                <a:spcPct val="0"/>
              </a:spcAft>
              <a:buClrTx/>
              <a:buSzTx/>
              <a:buFontTx/>
              <a:buNone/>
              <a:tabLst/>
            </a:pPr>
            <a:endParaRPr kumimoji="0" lang="fr-FR" altLang="fr-FR" sz="2400" b="0" i="0" u="none" strike="noStrike" cap="none" normalizeH="0" baseline="0" dirty="0">
              <a:ln>
                <a:noFill/>
              </a:ln>
              <a:solidFill>
                <a:schemeClr val="tx1"/>
              </a:solidFill>
              <a:effectLst/>
              <a:latin typeface="Arial" panose="020B0604020202020204" pitchFamily="34" charset="0"/>
            </a:endParaRPr>
          </a:p>
        </p:txBody>
      </p:sp>
      <p:pic>
        <p:nvPicPr>
          <p:cNvPr id="11" name="Image 10">
            <a:extLst>
              <a:ext uri="{FF2B5EF4-FFF2-40B4-BE49-F238E27FC236}">
                <a16:creationId xmlns="" xmlns:a16="http://schemas.microsoft.com/office/drawing/2014/main" id="{CE32E5E1-334A-0028-875D-1F40E948C0C1}"/>
              </a:ext>
            </a:extLst>
          </p:cNvPr>
          <p:cNvPicPr>
            <a:picLocks noChangeAspect="1"/>
          </p:cNvPicPr>
          <p:nvPr/>
        </p:nvPicPr>
        <p:blipFill rotWithShape="1">
          <a:blip r:embed="rId2"/>
          <a:srcRect l="4712" t="52051"/>
          <a:stretch/>
        </p:blipFill>
        <p:spPr bwMode="auto">
          <a:xfrm>
            <a:off x="5677696" y="4456633"/>
            <a:ext cx="3924051" cy="934109"/>
          </a:xfrm>
          <a:prstGeom prst="rect">
            <a:avLst/>
          </a:prstGeom>
          <a:noFill/>
          <a:ln w="9525">
            <a:noFill/>
            <a:miter lim="800000"/>
            <a:headEnd/>
            <a:tailEnd/>
          </a:ln>
        </p:spPr>
      </p:pic>
    </p:spTree>
    <p:extLst>
      <p:ext uri="{BB962C8B-B14F-4D97-AF65-F5344CB8AC3E}">
        <p14:creationId xmlns:p14="http://schemas.microsoft.com/office/powerpoint/2010/main" val="215026818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A536206B-C6DA-C43E-7057-E89286BF972F}"/>
              </a:ext>
            </a:extLst>
          </p:cNvPr>
          <p:cNvSpPr txBox="1"/>
          <p:nvPr/>
        </p:nvSpPr>
        <p:spPr>
          <a:xfrm>
            <a:off x="426720" y="784301"/>
            <a:ext cx="11582400" cy="1154162"/>
          </a:xfrm>
          <a:prstGeom prst="rect">
            <a:avLst/>
          </a:prstGeom>
          <a:noFill/>
        </p:spPr>
        <p:txBody>
          <a:bodyPr wrap="square">
            <a:spAutoFit/>
          </a:bodyPr>
          <a:lstStyle/>
          <a:p>
            <a:pPr algn="r" rtl="1">
              <a:lnSpc>
                <a:spcPct val="150000"/>
              </a:lnSpc>
            </a:pP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الخطر</a:t>
            </a:r>
            <a:r>
              <a:rPr lang="fr-FR"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 </a:t>
            </a:r>
            <a:r>
              <a:rPr lang="fr-FR" sz="2400" dirty="0" err="1">
                <a:solidFill>
                  <a:srgbClr val="222222"/>
                </a:solidFill>
                <a:effectLst/>
                <a:latin typeface="Aref_Menna" panose="02000000000000000000" pitchFamily="2" charset="-78"/>
                <a:ea typeface="Calibri" panose="020F0502020204030204" pitchFamily="34" charset="0"/>
                <a:cs typeface="Aref_Menna" panose="02000000000000000000" pitchFamily="2" charset="-78"/>
              </a:rPr>
              <a:t>Level</a:t>
            </a:r>
            <a:r>
              <a:rPr lang="fr-FR"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of Risk ) </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أو</a:t>
            </a:r>
            <a:r>
              <a:rPr lang="fr-FR"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a </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يجب تعديله وفقاً لذلك . ونوضح هنا إجراء </a:t>
            </a:r>
            <a:r>
              <a:rPr lang="ar-SA" sz="2400" dirty="0" err="1">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بونفيروني</a:t>
            </a:r>
            <a:r>
              <a:rPr lang="fr-FR"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 </a:t>
            </a:r>
            <a:r>
              <a:rPr lang="fr-FR" sz="2400" dirty="0" err="1">
                <a:solidFill>
                  <a:srgbClr val="222222"/>
                </a:solidFill>
                <a:effectLst/>
                <a:latin typeface="Aref_Menna" panose="02000000000000000000" pitchFamily="2" charset="-78"/>
                <a:ea typeface="Calibri" panose="020F0502020204030204" pitchFamily="34" charset="0"/>
                <a:cs typeface="Aref_Menna" panose="02000000000000000000" pitchFamily="2" charset="-78"/>
              </a:rPr>
              <a:t>Bonferroni</a:t>
            </a:r>
            <a:r>
              <a:rPr lang="fr-FR"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a:t>
            </a:r>
            <a:r>
              <a:rPr lang="fr-FR" sz="2400" dirty="0" err="1">
                <a:solidFill>
                  <a:srgbClr val="222222"/>
                </a:solidFill>
                <a:effectLst/>
                <a:latin typeface="Aref_Menna" panose="02000000000000000000" pitchFamily="2" charset="-78"/>
                <a:ea typeface="Calibri" panose="020F0502020204030204" pitchFamily="34" charset="0"/>
                <a:cs typeface="Aref_Menna" panose="02000000000000000000" pitchFamily="2" charset="-78"/>
              </a:rPr>
              <a:t>Procedure</a:t>
            </a:r>
            <a:r>
              <a:rPr lang="fr-FR"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 ) </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لتعديل » كما هو ظاهر في الصيغة الرياضية </a:t>
            </a:r>
            <a:r>
              <a:rPr lang="fr-FR"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6. </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حيث إنَّ </a:t>
            </a:r>
            <a:endParaRPr lang="fr-FR" sz="2400" dirty="0">
              <a:latin typeface="Aref_Menna" panose="02000000000000000000" pitchFamily="2" charset="-78"/>
              <a:cs typeface="Aref_Menna" panose="02000000000000000000" pitchFamily="2" charset="-78"/>
            </a:endParaRPr>
          </a:p>
        </p:txBody>
      </p:sp>
      <p:sp>
        <p:nvSpPr>
          <p:cNvPr id="13" name="ZoneTexte 12">
            <a:extLst>
              <a:ext uri="{FF2B5EF4-FFF2-40B4-BE49-F238E27FC236}">
                <a16:creationId xmlns="" xmlns:a16="http://schemas.microsoft.com/office/drawing/2014/main" id="{5007C473-6866-5C56-5F80-753F243113F5}"/>
              </a:ext>
            </a:extLst>
          </p:cNvPr>
          <p:cNvSpPr txBox="1"/>
          <p:nvPr/>
        </p:nvSpPr>
        <p:spPr>
          <a:xfrm>
            <a:off x="948465" y="1841642"/>
            <a:ext cx="3947160" cy="1283941"/>
          </a:xfrm>
          <a:prstGeom prst="rect">
            <a:avLst/>
          </a:prstGeom>
          <a:noFill/>
        </p:spPr>
        <p:txBody>
          <a:bodyPr wrap="square">
            <a:spAutoFit/>
          </a:bodyPr>
          <a:lstStyle/>
          <a:p>
            <a:pPr algn="r" rtl="1">
              <a:lnSpc>
                <a:spcPct val="115000"/>
              </a:lnSpc>
              <a:spcAft>
                <a:spcPts val="1000"/>
              </a:spcAft>
            </a:pPr>
            <a:r>
              <a:rPr lang="fr-FR" sz="1800" dirty="0">
                <a:solidFill>
                  <a:srgbClr val="222222"/>
                </a:solidFill>
                <a:effectLst/>
                <a:latin typeface="Arial" panose="020B0604020202020204" pitchFamily="34" charset="0"/>
                <a:ea typeface="Calibri" panose="020F0502020204030204" pitchFamily="34" charset="0"/>
                <a:cs typeface="Arial" panose="020B0604020202020204" pitchFamily="34" charset="0"/>
              </a:rPr>
              <a:t>α</a:t>
            </a:r>
            <a:r>
              <a:rPr lang="fr-FR" sz="1800" baseline="-25000" dirty="0">
                <a:solidFill>
                  <a:srgbClr val="222222"/>
                </a:solidFill>
                <a:effectLst/>
                <a:latin typeface="Arial" panose="020B0604020202020204" pitchFamily="34" charset="0"/>
                <a:ea typeface="Calibri" panose="020F0502020204030204" pitchFamily="34" charset="0"/>
                <a:cs typeface="Arial" panose="020B0604020202020204" pitchFamily="34" charset="0"/>
              </a:rPr>
              <a:t>b</a:t>
            </a:r>
            <a:r>
              <a:rPr lang="ar-SA"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 هي مستوى الخطر المعدل، </a:t>
            </a: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fr-FR" sz="1800" dirty="0">
                <a:solidFill>
                  <a:srgbClr val="222222"/>
                </a:solidFill>
                <a:effectLst/>
                <a:latin typeface="Arial" panose="020B0604020202020204" pitchFamily="34" charset="0"/>
                <a:ea typeface="Calibri" panose="020F0502020204030204" pitchFamily="34" charset="0"/>
                <a:cs typeface="Arial" panose="020B0604020202020204" pitchFamily="34" charset="0"/>
              </a:rPr>
              <a:t>α</a:t>
            </a:r>
            <a:r>
              <a:rPr lang="ar-SA"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 هي مستوى الخطر أو المعنوية الأصلية ، </a:t>
            </a:r>
            <a:endParaRPr lang="fr-FR" sz="14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SA"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و</a:t>
            </a:r>
            <a:r>
              <a:rPr lang="fr-FR" sz="1800" dirty="0">
                <a:solidFill>
                  <a:srgbClr val="222222"/>
                </a:solidFill>
                <a:effectLst/>
                <a:latin typeface="Arial" panose="020B0604020202020204" pitchFamily="34" charset="0"/>
                <a:ea typeface="Calibri" panose="020F0502020204030204" pitchFamily="34" charset="0"/>
                <a:cs typeface="Arial" panose="020B0604020202020204" pitchFamily="34" charset="0"/>
              </a:rPr>
              <a:t>k</a:t>
            </a:r>
            <a:r>
              <a:rPr lang="ar-SA" sz="1800" dirty="0">
                <a:solidFill>
                  <a:srgbClr val="222222"/>
                </a:solidFill>
                <a:effectLst/>
                <a:latin typeface="Calibri" panose="020F0502020204030204" pitchFamily="34" charset="0"/>
                <a:ea typeface="Calibri" panose="020F0502020204030204" pitchFamily="34" charset="0"/>
                <a:cs typeface="Arial" panose="020B0604020202020204" pitchFamily="34" charset="0"/>
              </a:rPr>
              <a:t> هو عدد المقارنات</a:t>
            </a:r>
            <a:endParaRPr lang="fr-FR"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5" name="ZoneTexte 14">
            <a:extLst>
              <a:ext uri="{FF2B5EF4-FFF2-40B4-BE49-F238E27FC236}">
                <a16:creationId xmlns="" xmlns:a16="http://schemas.microsoft.com/office/drawing/2014/main" id="{D3AE2B59-0796-3CC5-88C1-10D51035AB6A}"/>
              </a:ext>
            </a:extLst>
          </p:cNvPr>
          <p:cNvSpPr txBox="1"/>
          <p:nvPr/>
        </p:nvSpPr>
        <p:spPr>
          <a:xfrm>
            <a:off x="6096000" y="2602363"/>
            <a:ext cx="6096000" cy="523220"/>
          </a:xfrm>
          <a:prstGeom prst="rect">
            <a:avLst/>
          </a:prstGeom>
          <a:noFill/>
        </p:spPr>
        <p:txBody>
          <a:bodyPr wrap="square">
            <a:spAutoFit/>
          </a:bodyPr>
          <a:lstStyle/>
          <a:p>
            <a:r>
              <a:rPr lang="fr-FR" sz="2800" dirty="0">
                <a:solidFill>
                  <a:srgbClr val="222222"/>
                </a:solidFill>
                <a:effectLst/>
                <a:latin typeface="Arial" panose="020B0604020202020204" pitchFamily="34" charset="0"/>
                <a:ea typeface="Calibri" panose="020F0502020204030204" pitchFamily="34" charset="0"/>
              </a:rPr>
              <a:t>α</a:t>
            </a:r>
            <a:r>
              <a:rPr lang="fr-FR" sz="2800" baseline="-25000" dirty="0">
                <a:solidFill>
                  <a:srgbClr val="222222"/>
                </a:solidFill>
                <a:effectLst/>
                <a:latin typeface="Arial" panose="020B0604020202020204" pitchFamily="34" charset="0"/>
                <a:ea typeface="Calibri" panose="020F0502020204030204" pitchFamily="34" charset="0"/>
              </a:rPr>
              <a:t>b</a:t>
            </a:r>
            <a:r>
              <a:rPr lang="fr-FR" sz="2800" dirty="0">
                <a:solidFill>
                  <a:srgbClr val="222222"/>
                </a:solidFill>
                <a:effectLst/>
                <a:latin typeface="Arial" panose="020B0604020202020204" pitchFamily="34" charset="0"/>
                <a:ea typeface="Calibri" panose="020F0502020204030204" pitchFamily="34" charset="0"/>
              </a:rPr>
              <a:t> =  α/k.</a:t>
            </a:r>
            <a:endParaRPr lang="fr-FR" sz="2800" dirty="0"/>
          </a:p>
        </p:txBody>
      </p:sp>
      <p:sp>
        <p:nvSpPr>
          <p:cNvPr id="17" name="ZoneTexte 16">
            <a:extLst>
              <a:ext uri="{FF2B5EF4-FFF2-40B4-BE49-F238E27FC236}">
                <a16:creationId xmlns="" xmlns:a16="http://schemas.microsoft.com/office/drawing/2014/main" id="{D7A27F6C-8843-02D6-F199-EC5A70A4425F}"/>
              </a:ext>
            </a:extLst>
          </p:cNvPr>
          <p:cNvSpPr txBox="1"/>
          <p:nvPr/>
        </p:nvSpPr>
        <p:spPr>
          <a:xfrm>
            <a:off x="518160" y="3299221"/>
            <a:ext cx="11399520" cy="2518638"/>
          </a:xfrm>
          <a:prstGeom prst="rect">
            <a:avLst/>
          </a:prstGeom>
          <a:noFill/>
        </p:spPr>
        <p:txBody>
          <a:bodyPr wrap="square">
            <a:spAutoFit/>
          </a:bodyPr>
          <a:lstStyle/>
          <a:p>
            <a:pPr algn="r" rtl="1">
              <a:lnSpc>
                <a:spcPct val="150000"/>
              </a:lnSpc>
              <a:spcAft>
                <a:spcPts val="1000"/>
              </a:spcAft>
            </a:pPr>
            <a:r>
              <a:rPr lang="ar-DZ" sz="24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م</a:t>
            </a:r>
            <a:r>
              <a:rPr lang="ar-SA" sz="24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ثال تطبيقي</a:t>
            </a:r>
            <a:r>
              <a:rPr lang="fr-FR" sz="24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SPSS:</a:t>
            </a:r>
            <a:endParaRPr lang="fr-FR" sz="1600"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50000"/>
              </a:lnSpc>
              <a:spcAft>
                <a:spcPts val="1000"/>
              </a:spcAft>
            </a:pPr>
            <a:r>
              <a:rPr lang="ar-SA" sz="24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هل توجد فروقات ذات دلالة إحصائية بين أي متوسطي من متوسطات استجابات عينة الدراسة حول متطلبات التعلم الالكتروني تعزي للدرجة العلمية ( استاد-استاد مشارك-استاد مساعد )</a:t>
            </a:r>
            <a:endParaRPr lang="fr-FR" sz="1600"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50000"/>
              </a:lnSpc>
              <a:spcAft>
                <a:spcPts val="1000"/>
              </a:spcAft>
            </a:pPr>
            <a:r>
              <a:rPr lang="ar-SA" sz="24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البيانات :</a:t>
            </a:r>
            <a:endParaRPr lang="fr-FR" sz="1600" dirty="0">
              <a:effectLst/>
              <a:latin typeface="Aref_Menna" panose="02000000000000000000" pitchFamily="2" charset="-78"/>
              <a:ea typeface="Calibri" panose="020F0502020204030204" pitchFamily="34" charset="0"/>
              <a:cs typeface="Aref_Menna" panose="02000000000000000000" pitchFamily="2" charset="-78"/>
            </a:endParaRPr>
          </a:p>
        </p:txBody>
      </p:sp>
      <p:pic>
        <p:nvPicPr>
          <p:cNvPr id="19" name="Image 18">
            <a:extLst>
              <a:ext uri="{FF2B5EF4-FFF2-40B4-BE49-F238E27FC236}">
                <a16:creationId xmlns="" xmlns:a16="http://schemas.microsoft.com/office/drawing/2014/main" id="{0546329B-606F-FE5F-A2F4-CF0D98B12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465" y="4668819"/>
            <a:ext cx="2189181" cy="2189181"/>
          </a:xfrm>
          <a:prstGeom prst="rect">
            <a:avLst/>
          </a:prstGeom>
        </p:spPr>
      </p:pic>
    </p:spTree>
    <p:extLst>
      <p:ext uri="{BB962C8B-B14F-4D97-AF65-F5344CB8AC3E}">
        <p14:creationId xmlns:p14="http://schemas.microsoft.com/office/powerpoint/2010/main" val="153622666"/>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 xmlns:a16="http://schemas.microsoft.com/office/drawing/2014/main" id="{E444C902-C9C5-32FC-D5DE-FD9B27C93CB5}"/>
              </a:ext>
            </a:extLst>
          </p:cNvPr>
          <p:cNvGraphicFramePr>
            <a:graphicFrameLocks noGrp="1"/>
          </p:cNvGraphicFramePr>
          <p:nvPr>
            <p:extLst>
              <p:ext uri="{D42A27DB-BD31-4B8C-83A1-F6EECF244321}">
                <p14:modId xmlns:p14="http://schemas.microsoft.com/office/powerpoint/2010/main" val="2985271101"/>
              </p:ext>
            </p:extLst>
          </p:nvPr>
        </p:nvGraphicFramePr>
        <p:xfrm>
          <a:off x="289784" y="89647"/>
          <a:ext cx="10324428" cy="6722479"/>
        </p:xfrm>
        <a:graphic>
          <a:graphicData uri="http://schemas.openxmlformats.org/drawingml/2006/table">
            <a:tbl>
              <a:tblPr rtl="1" firstRow="1" firstCol="1" bandRow="1">
                <a:tableStyleId>{2D5ABB26-0587-4C30-8999-92F81FD0307C}</a:tableStyleId>
              </a:tblPr>
              <a:tblGrid>
                <a:gridCol w="6134329">
                  <a:extLst>
                    <a:ext uri="{9D8B030D-6E8A-4147-A177-3AD203B41FA5}">
                      <a16:colId xmlns="" xmlns:a16="http://schemas.microsoft.com/office/drawing/2014/main" val="3693483628"/>
                    </a:ext>
                  </a:extLst>
                </a:gridCol>
                <a:gridCol w="957129">
                  <a:extLst>
                    <a:ext uri="{9D8B030D-6E8A-4147-A177-3AD203B41FA5}">
                      <a16:colId xmlns="" xmlns:a16="http://schemas.microsoft.com/office/drawing/2014/main" val="3998529164"/>
                    </a:ext>
                  </a:extLst>
                </a:gridCol>
                <a:gridCol w="1038340">
                  <a:extLst>
                    <a:ext uri="{9D8B030D-6E8A-4147-A177-3AD203B41FA5}">
                      <a16:colId xmlns="" xmlns:a16="http://schemas.microsoft.com/office/drawing/2014/main" val="265013398"/>
                    </a:ext>
                  </a:extLst>
                </a:gridCol>
                <a:gridCol w="1097315">
                  <a:extLst>
                    <a:ext uri="{9D8B030D-6E8A-4147-A177-3AD203B41FA5}">
                      <a16:colId xmlns="" xmlns:a16="http://schemas.microsoft.com/office/drawing/2014/main" val="1630556415"/>
                    </a:ext>
                  </a:extLst>
                </a:gridCol>
                <a:gridCol w="1097315">
                  <a:extLst>
                    <a:ext uri="{9D8B030D-6E8A-4147-A177-3AD203B41FA5}">
                      <a16:colId xmlns="" xmlns:a16="http://schemas.microsoft.com/office/drawing/2014/main" val="1710403787"/>
                    </a:ext>
                  </a:extLst>
                </a:gridCol>
              </a:tblGrid>
              <a:tr h="1502448">
                <a:tc rowSpan="2">
                  <a:txBody>
                    <a:bodyPr/>
                    <a:lstStyle/>
                    <a:p>
                      <a:pPr algn="r" rtl="0">
                        <a:lnSpc>
                          <a:spcPct val="115000"/>
                        </a:lnSpc>
                        <a:spcAft>
                          <a:spcPts val="1000"/>
                        </a:spcAft>
                      </a:pPr>
                      <a:endParaRPr lang="ar-SA" sz="1600">
                        <a:solidFill>
                          <a:srgbClr val="222222"/>
                        </a:solidFill>
                        <a:effectLst/>
                        <a:latin typeface="Calibri" panose="020F0502020204030204" pitchFamily="34" charset="0"/>
                        <a:ea typeface="Times New Roman" panose="02020603050405020304" pitchFamily="18" charset="0"/>
                        <a:cs typeface="Traditional Arabic" panose="02020603050405020304"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م</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استاد من(5)</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استاد مشارك</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استاد مساعد</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821544782"/>
                  </a:ext>
                </a:extLst>
              </a:tr>
              <a:tr h="50546">
                <a:tc vMerge="1">
                  <a:txBody>
                    <a:bodyPr/>
                    <a:lstStyle/>
                    <a:p>
                      <a:endParaRPr lang="fr-FR"/>
                    </a:p>
                  </a:txBody>
                  <a:tcPr/>
                </a:tc>
                <a:tc rowSpan="2">
                  <a:txBody>
                    <a:bodyPr/>
                    <a:lstStyle/>
                    <a:p>
                      <a:pPr algn="r" rtl="1">
                        <a:lnSpc>
                          <a:spcPct val="115000"/>
                        </a:lnSpc>
                        <a:spcAft>
                          <a:spcPts val="1000"/>
                        </a:spcAft>
                      </a:pPr>
                      <a:r>
                        <a:rPr lang="ar-SA" sz="1600">
                          <a:effectLst/>
                        </a:rPr>
                        <a:t>1</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1">
                        <a:lnSpc>
                          <a:spcPct val="115000"/>
                        </a:lnSpc>
                        <a:spcAft>
                          <a:spcPts val="1000"/>
                        </a:spcAft>
                      </a:pPr>
                      <a:r>
                        <a:rPr lang="ar-SA" sz="1600">
                          <a:effectLst/>
                        </a:rPr>
                        <a:t>4</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1">
                        <a:lnSpc>
                          <a:spcPct val="115000"/>
                        </a:lnSpc>
                        <a:spcAft>
                          <a:spcPts val="1000"/>
                        </a:spcAft>
                      </a:pPr>
                      <a:r>
                        <a:rPr lang="ar-SA" sz="1600">
                          <a:effectLst/>
                        </a:rPr>
                        <a:t>4</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549691989"/>
                  </a:ext>
                </a:extLst>
              </a:tr>
              <a:tr h="471458">
                <a:tc rowSpan="10">
                  <a:txBody>
                    <a:bodyPr/>
                    <a:lstStyle/>
                    <a:p>
                      <a:pPr algn="r" rtl="1">
                        <a:lnSpc>
                          <a:spcPct val="115000"/>
                        </a:lnSpc>
                        <a:spcAft>
                          <a:spcPts val="1000"/>
                        </a:spcAft>
                      </a:pPr>
                      <a:endParaRPr lang="ar-SA" sz="1600">
                        <a:solidFill>
                          <a:srgbClr val="222222"/>
                        </a:solidFill>
                        <a:effectLst/>
                        <a:latin typeface="Calibri" panose="020F0502020204030204" pitchFamily="34" charset="0"/>
                        <a:ea typeface="Times New Roman" panose="02020603050405020304" pitchFamily="18" charset="0"/>
                        <a:cs typeface="Traditional Arabic" panose="02020603050405020304" pitchFamily="18" charset="-78"/>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 xmlns:a16="http://schemas.microsoft.com/office/drawing/2014/main" val="2547322476"/>
                  </a:ext>
                </a:extLst>
              </a:tr>
              <a:tr h="522003">
                <a:tc vMerge="1">
                  <a:txBody>
                    <a:bodyPr/>
                    <a:lstStyle/>
                    <a:p>
                      <a:endParaRPr lang="fr-FR"/>
                    </a:p>
                  </a:txBody>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3</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3</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3</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45704888"/>
                  </a:ext>
                </a:extLst>
              </a:tr>
              <a:tr h="522003">
                <a:tc vMerge="1">
                  <a:txBody>
                    <a:bodyPr/>
                    <a:lstStyle/>
                    <a:p>
                      <a:endParaRPr lang="fr-FR"/>
                    </a:p>
                  </a:txBody>
                  <a:tcPr/>
                </a:tc>
                <a:tc>
                  <a:txBody>
                    <a:bodyPr/>
                    <a:lstStyle/>
                    <a:p>
                      <a:pPr algn="r" rtl="1">
                        <a:lnSpc>
                          <a:spcPct val="115000"/>
                        </a:lnSpc>
                        <a:spcAft>
                          <a:spcPts val="1000"/>
                        </a:spcAft>
                      </a:pPr>
                      <a:r>
                        <a:rPr lang="ar-SA" sz="1600">
                          <a:effectLst/>
                        </a:rPr>
                        <a:t>3</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5</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3</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645017690"/>
                  </a:ext>
                </a:extLst>
              </a:tr>
              <a:tr h="522003">
                <a:tc vMerge="1">
                  <a:txBody>
                    <a:bodyPr/>
                    <a:lstStyle/>
                    <a:p>
                      <a:endParaRPr lang="fr-FR"/>
                    </a:p>
                  </a:txBody>
                  <a:tcPr/>
                </a:tc>
                <a:tc>
                  <a:txBody>
                    <a:bodyPr/>
                    <a:lstStyle/>
                    <a:p>
                      <a:pPr algn="r" rtl="1">
                        <a:lnSpc>
                          <a:spcPct val="115000"/>
                        </a:lnSpc>
                        <a:spcAft>
                          <a:spcPts val="1000"/>
                        </a:spcAft>
                      </a:pPr>
                      <a:r>
                        <a:rPr lang="ar-SA" sz="1600">
                          <a:effectLst/>
                        </a:rPr>
                        <a:t>4</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4</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1</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3</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135064004"/>
                  </a:ext>
                </a:extLst>
              </a:tr>
              <a:tr h="522003">
                <a:tc vMerge="1">
                  <a:txBody>
                    <a:bodyPr/>
                    <a:lstStyle/>
                    <a:p>
                      <a:endParaRPr lang="fr-FR"/>
                    </a:p>
                  </a:txBody>
                  <a:tcPr/>
                </a:tc>
                <a:tc>
                  <a:txBody>
                    <a:bodyPr/>
                    <a:lstStyle/>
                    <a:p>
                      <a:pPr algn="r" rtl="1">
                        <a:lnSpc>
                          <a:spcPct val="115000"/>
                        </a:lnSpc>
                        <a:spcAft>
                          <a:spcPts val="1000"/>
                        </a:spcAft>
                      </a:pPr>
                      <a:r>
                        <a:rPr lang="ar-SA" sz="1600">
                          <a:effectLst/>
                        </a:rPr>
                        <a:t>5</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3</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1</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63823844"/>
                  </a:ext>
                </a:extLst>
              </a:tr>
              <a:tr h="522003">
                <a:tc vMerge="1">
                  <a:txBody>
                    <a:bodyPr/>
                    <a:lstStyle/>
                    <a:p>
                      <a:endParaRPr lang="fr-FR"/>
                    </a:p>
                  </a:txBody>
                  <a:tcPr/>
                </a:tc>
                <a:tc>
                  <a:txBody>
                    <a:bodyPr/>
                    <a:lstStyle/>
                    <a:p>
                      <a:pPr algn="r" rtl="1">
                        <a:lnSpc>
                          <a:spcPct val="115000"/>
                        </a:lnSpc>
                        <a:spcAft>
                          <a:spcPts val="1000"/>
                        </a:spcAft>
                      </a:pPr>
                      <a:r>
                        <a:rPr lang="ar-SA" sz="1600">
                          <a:effectLst/>
                        </a:rPr>
                        <a:t>6</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5</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1</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41955418"/>
                  </a:ext>
                </a:extLst>
              </a:tr>
              <a:tr h="522003">
                <a:tc vMerge="1">
                  <a:txBody>
                    <a:bodyPr/>
                    <a:lstStyle/>
                    <a:p>
                      <a:endParaRPr lang="fr-FR"/>
                    </a:p>
                  </a:txBody>
                  <a:tcPr/>
                </a:tc>
                <a:tc>
                  <a:txBody>
                    <a:bodyPr/>
                    <a:lstStyle/>
                    <a:p>
                      <a:pPr algn="r" rtl="1">
                        <a:lnSpc>
                          <a:spcPct val="115000"/>
                        </a:lnSpc>
                        <a:spcAft>
                          <a:spcPts val="1000"/>
                        </a:spcAft>
                      </a:pPr>
                      <a:r>
                        <a:rPr lang="ar-SA" sz="1600">
                          <a:effectLst/>
                        </a:rPr>
                        <a:t>7</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4</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77095954"/>
                  </a:ext>
                </a:extLst>
              </a:tr>
              <a:tr h="522003">
                <a:tc vMerge="1">
                  <a:txBody>
                    <a:bodyPr/>
                    <a:lstStyle/>
                    <a:p>
                      <a:endParaRPr lang="fr-FR"/>
                    </a:p>
                  </a:txBody>
                  <a:tcPr/>
                </a:tc>
                <a:tc>
                  <a:txBody>
                    <a:bodyPr/>
                    <a:lstStyle/>
                    <a:p>
                      <a:pPr algn="r" rtl="1">
                        <a:lnSpc>
                          <a:spcPct val="115000"/>
                        </a:lnSpc>
                        <a:spcAft>
                          <a:spcPts val="1000"/>
                        </a:spcAft>
                      </a:pPr>
                      <a:r>
                        <a:rPr lang="ar-SA" sz="1600" dirty="0">
                          <a:effectLst/>
                        </a:rPr>
                        <a:t>8</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1</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92694772"/>
                  </a:ext>
                </a:extLst>
              </a:tr>
              <a:tr h="522003">
                <a:tc vMerge="1">
                  <a:txBody>
                    <a:bodyPr/>
                    <a:lstStyle/>
                    <a:p>
                      <a:endParaRPr lang="fr-FR"/>
                    </a:p>
                  </a:txBody>
                  <a:tcPr/>
                </a:tc>
                <a:tc>
                  <a:txBody>
                    <a:bodyPr/>
                    <a:lstStyle/>
                    <a:p>
                      <a:pPr algn="r" rtl="1">
                        <a:lnSpc>
                          <a:spcPct val="115000"/>
                        </a:lnSpc>
                        <a:spcAft>
                          <a:spcPts val="1000"/>
                        </a:spcAft>
                      </a:pPr>
                      <a:r>
                        <a:rPr lang="ar-SA" sz="1600">
                          <a:effectLst/>
                        </a:rPr>
                        <a:t>9</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5</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7980070"/>
                  </a:ext>
                </a:extLst>
              </a:tr>
              <a:tr h="522003">
                <a:tc vMerge="1">
                  <a:txBody>
                    <a:bodyPr/>
                    <a:lstStyle/>
                    <a:p>
                      <a:endParaRPr lang="fr-FR"/>
                    </a:p>
                  </a:txBody>
                  <a:tcPr/>
                </a:tc>
                <a:tc>
                  <a:txBody>
                    <a:bodyPr/>
                    <a:lstStyle/>
                    <a:p>
                      <a:pPr algn="r" rtl="1">
                        <a:lnSpc>
                          <a:spcPct val="115000"/>
                        </a:lnSpc>
                        <a:spcAft>
                          <a:spcPts val="1000"/>
                        </a:spcAft>
                      </a:pPr>
                      <a:r>
                        <a:rPr lang="ar-SA" sz="1600">
                          <a:effectLst/>
                        </a:rPr>
                        <a:t>10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4</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a:effectLst/>
                        </a:rPr>
                        <a:t>1</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SA" sz="1600" dirty="0">
                          <a:effectLst/>
                        </a:rPr>
                        <a:t>3</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10222424"/>
                  </a:ext>
                </a:extLst>
              </a:tr>
            </a:tbl>
          </a:graphicData>
        </a:graphic>
      </p:graphicFrame>
      <p:pic>
        <p:nvPicPr>
          <p:cNvPr id="2" name="Image 1">
            <a:extLst>
              <a:ext uri="{FF2B5EF4-FFF2-40B4-BE49-F238E27FC236}">
                <a16:creationId xmlns="" xmlns:a16="http://schemas.microsoft.com/office/drawing/2014/main" id="{FBA6BEAD-FF90-F7C5-C0AC-26A74BE16103}"/>
              </a:ext>
            </a:extLst>
          </p:cNvPr>
          <p:cNvPicPr>
            <a:picLocks noChangeAspect="1"/>
          </p:cNvPicPr>
          <p:nvPr/>
        </p:nvPicPr>
        <p:blipFill>
          <a:blip r:embed="rId2" cstate="print"/>
          <a:srcRect/>
          <a:stretch>
            <a:fillRect/>
          </a:stretch>
        </p:blipFill>
        <p:spPr bwMode="auto">
          <a:xfrm>
            <a:off x="6533793" y="133076"/>
            <a:ext cx="5368424" cy="2628053"/>
          </a:xfrm>
          <a:prstGeom prst="rect">
            <a:avLst/>
          </a:prstGeom>
          <a:noFill/>
          <a:ln w="28575">
            <a:solidFill>
              <a:srgbClr val="C00000"/>
            </a:solidFill>
            <a:miter lim="800000"/>
            <a:headEnd/>
            <a:tailEnd/>
          </a:ln>
        </p:spPr>
      </p:pic>
      <p:pic>
        <p:nvPicPr>
          <p:cNvPr id="3" name="Image 2">
            <a:extLst>
              <a:ext uri="{FF2B5EF4-FFF2-40B4-BE49-F238E27FC236}">
                <a16:creationId xmlns="" xmlns:a16="http://schemas.microsoft.com/office/drawing/2014/main" id="{DBF5D479-D666-DAA8-BE35-71986B13310B}"/>
              </a:ext>
            </a:extLst>
          </p:cNvPr>
          <p:cNvPicPr>
            <a:picLocks noChangeAspect="1"/>
          </p:cNvPicPr>
          <p:nvPr/>
        </p:nvPicPr>
        <p:blipFill>
          <a:blip r:embed="rId3" cstate="print"/>
          <a:srcRect/>
          <a:stretch>
            <a:fillRect/>
          </a:stretch>
        </p:blipFill>
        <p:spPr bwMode="auto">
          <a:xfrm>
            <a:off x="6580094" y="3041220"/>
            <a:ext cx="5322123" cy="3770907"/>
          </a:xfrm>
          <a:prstGeom prst="rect">
            <a:avLst/>
          </a:prstGeom>
          <a:noFill/>
          <a:ln w="28575">
            <a:solidFill>
              <a:srgbClr val="C00000"/>
            </a:solidFill>
            <a:miter lim="800000"/>
            <a:headEnd/>
            <a:tailEnd/>
          </a:ln>
        </p:spPr>
      </p:pic>
    </p:spTree>
    <p:extLst>
      <p:ext uri="{BB962C8B-B14F-4D97-AF65-F5344CB8AC3E}">
        <p14:creationId xmlns:p14="http://schemas.microsoft.com/office/powerpoint/2010/main" val="23839905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C9FA778A-2FE4-26D3-FA7C-BFB74909F263}"/>
              </a:ext>
            </a:extLst>
          </p:cNvPr>
          <p:cNvPicPr>
            <a:picLocks noChangeAspect="1"/>
          </p:cNvPicPr>
          <p:nvPr/>
        </p:nvPicPr>
        <p:blipFill>
          <a:blip r:embed="rId2"/>
          <a:srcRect/>
          <a:stretch>
            <a:fillRect/>
          </a:stretch>
        </p:blipFill>
        <p:spPr bwMode="auto">
          <a:xfrm>
            <a:off x="496949" y="0"/>
            <a:ext cx="11198102" cy="2189910"/>
          </a:xfrm>
          <a:prstGeom prst="rect">
            <a:avLst/>
          </a:prstGeom>
          <a:noFill/>
          <a:ln w="9525">
            <a:noFill/>
            <a:miter lim="800000"/>
            <a:headEnd/>
            <a:tailEnd/>
          </a:ln>
        </p:spPr>
      </p:pic>
      <p:pic>
        <p:nvPicPr>
          <p:cNvPr id="3" name="Image 2">
            <a:extLst>
              <a:ext uri="{FF2B5EF4-FFF2-40B4-BE49-F238E27FC236}">
                <a16:creationId xmlns="" xmlns:a16="http://schemas.microsoft.com/office/drawing/2014/main" id="{1A85D569-A6E7-3941-C533-1224FF4A414C}"/>
              </a:ext>
            </a:extLst>
          </p:cNvPr>
          <p:cNvPicPr>
            <a:picLocks noChangeAspect="1"/>
          </p:cNvPicPr>
          <p:nvPr/>
        </p:nvPicPr>
        <p:blipFill>
          <a:blip r:embed="rId3"/>
          <a:srcRect/>
          <a:stretch>
            <a:fillRect/>
          </a:stretch>
        </p:blipFill>
        <p:spPr bwMode="auto">
          <a:xfrm>
            <a:off x="2025874" y="2365972"/>
            <a:ext cx="9180008" cy="4171822"/>
          </a:xfrm>
          <a:prstGeom prst="rect">
            <a:avLst/>
          </a:prstGeom>
          <a:noFill/>
          <a:ln w="9525">
            <a:noFill/>
            <a:miter lim="800000"/>
            <a:headEnd/>
            <a:tailEnd/>
          </a:ln>
        </p:spPr>
      </p:pic>
    </p:spTree>
    <p:extLst>
      <p:ext uri="{BB962C8B-B14F-4D97-AF65-F5344CB8AC3E}">
        <p14:creationId xmlns:p14="http://schemas.microsoft.com/office/powerpoint/2010/main" val="3387136129"/>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B832B55C-76C9-81B7-4106-395C3638443B}"/>
              </a:ext>
            </a:extLst>
          </p:cNvPr>
          <p:cNvPicPr>
            <a:picLocks noChangeAspect="1"/>
          </p:cNvPicPr>
          <p:nvPr/>
        </p:nvPicPr>
        <p:blipFill>
          <a:blip r:embed="rId2"/>
          <a:srcRect/>
          <a:stretch>
            <a:fillRect/>
          </a:stretch>
        </p:blipFill>
        <p:spPr bwMode="auto">
          <a:xfrm>
            <a:off x="1972235" y="134717"/>
            <a:ext cx="8247529" cy="3989215"/>
          </a:xfrm>
          <a:prstGeom prst="rect">
            <a:avLst/>
          </a:prstGeom>
          <a:noFill/>
          <a:ln w="9525">
            <a:noFill/>
            <a:miter lim="800000"/>
            <a:headEnd/>
            <a:tailEnd/>
          </a:ln>
        </p:spPr>
      </p:pic>
      <p:pic>
        <p:nvPicPr>
          <p:cNvPr id="3" name="Image 2">
            <a:extLst>
              <a:ext uri="{FF2B5EF4-FFF2-40B4-BE49-F238E27FC236}">
                <a16:creationId xmlns="" xmlns:a16="http://schemas.microsoft.com/office/drawing/2014/main" id="{7B7AE739-D320-5DD0-29AC-166D4F9BEDC6}"/>
              </a:ext>
            </a:extLst>
          </p:cNvPr>
          <p:cNvPicPr>
            <a:picLocks noChangeAspect="1"/>
          </p:cNvPicPr>
          <p:nvPr/>
        </p:nvPicPr>
        <p:blipFill>
          <a:blip r:embed="rId3"/>
          <a:srcRect/>
          <a:stretch>
            <a:fillRect/>
          </a:stretch>
        </p:blipFill>
        <p:spPr bwMode="auto">
          <a:xfrm>
            <a:off x="2247451" y="4238087"/>
            <a:ext cx="7972313" cy="2485196"/>
          </a:xfrm>
          <a:prstGeom prst="rect">
            <a:avLst/>
          </a:prstGeom>
          <a:noFill/>
          <a:ln w="9525">
            <a:noFill/>
            <a:miter lim="800000"/>
            <a:headEnd/>
            <a:tailEnd/>
          </a:ln>
        </p:spPr>
      </p:pic>
    </p:spTree>
    <p:extLst>
      <p:ext uri="{BB962C8B-B14F-4D97-AF65-F5344CB8AC3E}">
        <p14:creationId xmlns:p14="http://schemas.microsoft.com/office/powerpoint/2010/main" val="1527378393"/>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6B59C684-1216-8D4F-3E60-0875B426E7E4}"/>
              </a:ext>
            </a:extLst>
          </p:cNvPr>
          <p:cNvSpPr txBox="1"/>
          <p:nvPr/>
        </p:nvSpPr>
        <p:spPr>
          <a:xfrm>
            <a:off x="0" y="0"/>
            <a:ext cx="12192000" cy="5704126"/>
          </a:xfrm>
          <a:prstGeom prst="rect">
            <a:avLst/>
          </a:prstGeom>
          <a:noFill/>
        </p:spPr>
        <p:txBody>
          <a:bodyPr wrap="square">
            <a:spAutoFit/>
          </a:bodyPr>
          <a:lstStyle/>
          <a:p>
            <a:pPr algn="ctr" rtl="1">
              <a:lnSpc>
                <a:spcPct val="150000"/>
              </a:lnSpc>
              <a:spcAft>
                <a:spcPts val="1000"/>
              </a:spcAft>
            </a:pPr>
            <a:r>
              <a:rPr lang="ar-DZ" sz="2800" b="1" dirty="0">
                <a:solidFill>
                  <a:schemeClr val="accent4">
                    <a:lumMod val="75000"/>
                  </a:schemeClr>
                </a:solidFill>
                <a:effectLst/>
                <a:latin typeface="Traditional Arabic" pitchFamily="18" charset="-78"/>
                <a:ea typeface="Calibri" panose="020F0502020204030204" pitchFamily="34" charset="0"/>
                <a:cs typeface="Traditional Arabic" pitchFamily="18" charset="-78"/>
              </a:rPr>
              <a:t>اختبار </a:t>
            </a:r>
            <a:r>
              <a:rPr lang="ar-DZ" sz="2800" b="1" dirty="0" err="1">
                <a:solidFill>
                  <a:schemeClr val="accent4">
                    <a:lumMod val="75000"/>
                  </a:schemeClr>
                </a:solidFill>
                <a:effectLst/>
                <a:latin typeface="Traditional Arabic" pitchFamily="18" charset="-78"/>
                <a:ea typeface="Calibri" panose="020F0502020204030204" pitchFamily="34" charset="0"/>
                <a:cs typeface="Traditional Arabic" pitchFamily="18" charset="-78"/>
              </a:rPr>
              <a:t>ولكسون</a:t>
            </a:r>
            <a:r>
              <a:rPr lang="ar-DZ" sz="2800" b="1" dirty="0">
                <a:solidFill>
                  <a:schemeClr val="accent4">
                    <a:lumMod val="75000"/>
                  </a:schemeClr>
                </a:solidFill>
                <a:effectLst/>
                <a:latin typeface="Traditional Arabic" pitchFamily="18" charset="-78"/>
                <a:ea typeface="Calibri" panose="020F0502020204030204" pitchFamily="34" charset="0"/>
                <a:cs typeface="Traditional Arabic" pitchFamily="18" charset="-78"/>
              </a:rPr>
              <a:t> </a:t>
            </a:r>
            <a:endParaRPr lang="fr-FR" dirty="0">
              <a:solidFill>
                <a:schemeClr val="accent4">
                  <a:lumMod val="75000"/>
                </a:schemeClr>
              </a:solidFill>
              <a:effectLst/>
              <a:latin typeface="Traditional Arabic" pitchFamily="18" charset="-78"/>
              <a:ea typeface="Calibri" panose="020F0502020204030204" pitchFamily="34" charset="0"/>
              <a:cs typeface="Traditional Arabic" pitchFamily="18" charset="-78"/>
            </a:endParaRPr>
          </a:p>
          <a:p>
            <a:pPr algn="r" rtl="1">
              <a:lnSpc>
                <a:spcPct val="150000"/>
              </a:lnSpc>
              <a:spcAft>
                <a:spcPts val="1000"/>
              </a:spcAft>
            </a:pPr>
            <a:r>
              <a:rPr lang="ar-SA" sz="2000" dirty="0">
                <a:solidFill>
                  <a:srgbClr val="222222"/>
                </a:solidFill>
                <a:effectLst/>
                <a:latin typeface="Traditional Arabic" pitchFamily="18" charset="-78"/>
                <a:ea typeface="Times New Roman" panose="02020603050405020304" pitchFamily="18" charset="0"/>
                <a:cs typeface="Traditional Arabic" pitchFamily="18" charset="-78"/>
              </a:rPr>
              <a:t>يستخدم هذا </a:t>
            </a:r>
            <a:r>
              <a:rPr lang="ar-SA" dirty="0">
                <a:solidFill>
                  <a:srgbClr val="222222"/>
                </a:solidFill>
                <a:effectLst/>
                <a:latin typeface="Traditional Arabic" pitchFamily="18" charset="-78"/>
                <a:ea typeface="Times New Roman" panose="02020603050405020304" pitchFamily="18" charset="0"/>
                <a:cs typeface="Traditional Arabic" pitchFamily="18" charset="-78"/>
              </a:rPr>
              <a:t>الاختبار</a:t>
            </a:r>
            <a:r>
              <a:rPr lang="ar-SA" sz="2000" dirty="0">
                <a:solidFill>
                  <a:srgbClr val="222222"/>
                </a:solidFill>
                <a:effectLst/>
                <a:latin typeface="Traditional Arabic" pitchFamily="18" charset="-78"/>
                <a:ea typeface="Times New Roman" panose="02020603050405020304" pitchFamily="18" charset="0"/>
                <a:cs typeface="Traditional Arabic" pitchFamily="18" charset="-78"/>
              </a:rPr>
              <a:t> الدراسة الفروق بين عينتين أو مجموعتين مرتبطتين من البيانات ويطلق عليه اسم اختبار الأزواج المتناظرة ويستخدم عندما يتعذر استخدام اختبارات المتوسطين مرتبطين (عينة واحدة) يعد من الاختبارات التي تتميز بسهولة تطبيقها وحساب نتائجها وفق عند بسيط من الخطوات وهي</a:t>
            </a:r>
            <a:r>
              <a:rPr lang="fr-FR" sz="2000" dirty="0">
                <a:solidFill>
                  <a:srgbClr val="222222"/>
                </a:solidFill>
                <a:effectLst/>
                <a:latin typeface="Traditional Arabic" pitchFamily="18" charset="-78"/>
                <a:ea typeface="Times New Roman" panose="02020603050405020304" pitchFamily="18" charset="0"/>
                <a:cs typeface="Traditional Arabic" pitchFamily="18" charset="-78"/>
              </a:rPr>
              <a:t>:</a:t>
            </a:r>
            <a:endParaRPr lang="fr-FR" sz="1400" dirty="0">
              <a:effectLst/>
              <a:latin typeface="Traditional Arabic" pitchFamily="18" charset="-78"/>
              <a:ea typeface="Calibri" panose="020F0502020204030204" pitchFamily="34" charset="0"/>
              <a:cs typeface="Traditional Arabic" pitchFamily="18" charset="-78"/>
            </a:endParaRPr>
          </a:p>
          <a:p>
            <a:pPr marL="342900" lvl="0" indent="-342900" algn="r" rtl="1">
              <a:lnSpc>
                <a:spcPct val="150000"/>
              </a:lnSpc>
              <a:buFont typeface="+mj-lt"/>
              <a:buAutoNum type="arabicParenR"/>
            </a:pPr>
            <a:r>
              <a:rPr lang="ar-SA" sz="2000" dirty="0">
                <a:solidFill>
                  <a:srgbClr val="222222"/>
                </a:solidFill>
                <a:effectLst/>
                <a:latin typeface="Traditional Arabic" pitchFamily="18" charset="-78"/>
                <a:ea typeface="Times New Roman" panose="02020603050405020304" pitchFamily="18" charset="0"/>
                <a:cs typeface="Traditional Arabic" pitchFamily="18" charset="-78"/>
              </a:rPr>
              <a:t>تحديد الفروق بين كل زوج متناظر من الدرجات </a:t>
            </a:r>
            <a:endParaRPr lang="fr-FR" sz="1400" dirty="0">
              <a:effectLst/>
              <a:latin typeface="Traditional Arabic" pitchFamily="18" charset="-78"/>
              <a:ea typeface="Calibri" panose="020F0502020204030204" pitchFamily="34" charset="0"/>
              <a:cs typeface="Traditional Arabic" pitchFamily="18" charset="-78"/>
            </a:endParaRPr>
          </a:p>
          <a:p>
            <a:pPr marL="342900" lvl="0" indent="-342900" algn="r" rtl="1">
              <a:lnSpc>
                <a:spcPct val="150000"/>
              </a:lnSpc>
              <a:buFont typeface="+mj-lt"/>
              <a:buAutoNum type="arabicParenR"/>
            </a:pPr>
            <a:r>
              <a:rPr lang="ar-SA" sz="2000" dirty="0">
                <a:solidFill>
                  <a:srgbClr val="222222"/>
                </a:solidFill>
                <a:effectLst/>
                <a:latin typeface="Traditional Arabic" pitchFamily="18" charset="-78"/>
                <a:ea typeface="Times New Roman" panose="02020603050405020304" pitchFamily="18" charset="0"/>
                <a:cs typeface="Traditional Arabic" pitchFamily="18" charset="-78"/>
              </a:rPr>
              <a:t>ترتيب الفروق وفقا لقيمها بغض النظر عن نوع الإشارة مع ملاحظة إعطاء الرتب الصغرى للدرجات الصغرى</a:t>
            </a:r>
            <a:endParaRPr lang="fr-FR" sz="1400" dirty="0">
              <a:effectLst/>
              <a:latin typeface="Traditional Arabic" pitchFamily="18" charset="-78"/>
              <a:ea typeface="Calibri" panose="020F0502020204030204" pitchFamily="34" charset="0"/>
              <a:cs typeface="Traditional Arabic" pitchFamily="18" charset="-78"/>
            </a:endParaRPr>
          </a:p>
          <a:p>
            <a:pPr marL="342900" lvl="0" indent="-342900" algn="r" rtl="1">
              <a:lnSpc>
                <a:spcPct val="150000"/>
              </a:lnSpc>
              <a:buFont typeface="+mj-lt"/>
              <a:buAutoNum type="arabicParenR"/>
            </a:pPr>
            <a:r>
              <a:rPr lang="ar-SA" sz="2000" dirty="0">
                <a:solidFill>
                  <a:srgbClr val="222222"/>
                </a:solidFill>
                <a:effectLst/>
                <a:latin typeface="Traditional Arabic" pitchFamily="18" charset="-78"/>
                <a:ea typeface="Times New Roman" panose="02020603050405020304" pitchFamily="18" charset="0"/>
                <a:cs typeface="Traditional Arabic" pitchFamily="18" charset="-78"/>
              </a:rPr>
              <a:t>إذا جاء الفرق بين أي زوج من الدرجات مساويا للصفر فإنه يستبعد من التحليل</a:t>
            </a:r>
            <a:endParaRPr lang="fr-FR" sz="1400" dirty="0">
              <a:effectLst/>
              <a:latin typeface="Traditional Arabic" pitchFamily="18" charset="-78"/>
              <a:ea typeface="Calibri" panose="020F0502020204030204" pitchFamily="34" charset="0"/>
              <a:cs typeface="Traditional Arabic" pitchFamily="18" charset="-78"/>
            </a:endParaRPr>
          </a:p>
          <a:p>
            <a:pPr marL="342900" lvl="0" indent="-342900" algn="r" rtl="1">
              <a:lnSpc>
                <a:spcPct val="150000"/>
              </a:lnSpc>
              <a:buFont typeface="+mj-lt"/>
              <a:buAutoNum type="arabicParenR"/>
            </a:pPr>
            <a:r>
              <a:rPr lang="ar-SA" sz="2000" dirty="0">
                <a:solidFill>
                  <a:srgbClr val="222222"/>
                </a:solidFill>
                <a:effectLst/>
                <a:latin typeface="Traditional Arabic" pitchFamily="18" charset="-78"/>
                <a:ea typeface="Times New Roman" panose="02020603050405020304" pitchFamily="18" charset="0"/>
                <a:cs typeface="Traditional Arabic" pitchFamily="18" charset="-78"/>
              </a:rPr>
              <a:t>تجمع رتب الفروق ذات القيم السالبة على حدى والموجبة على حدى وتستخدم القيمة الصغرى (بغض النظر عن الإشارة) كنتيجة نهائية (قيمة محسوبة) الاختيار </a:t>
            </a:r>
            <a:r>
              <a:rPr lang="ar-SA" sz="2000" dirty="0" err="1">
                <a:solidFill>
                  <a:srgbClr val="222222"/>
                </a:solidFill>
                <a:effectLst/>
                <a:latin typeface="Traditional Arabic" pitchFamily="18" charset="-78"/>
                <a:ea typeface="Times New Roman" panose="02020603050405020304" pitchFamily="18" charset="0"/>
                <a:cs typeface="Traditional Arabic" pitchFamily="18" charset="-78"/>
              </a:rPr>
              <a:t>ولكوكسن</a:t>
            </a:r>
            <a:r>
              <a:rPr lang="ar-SA" sz="2000" dirty="0">
                <a:solidFill>
                  <a:srgbClr val="222222"/>
                </a:solidFill>
                <a:effectLst/>
                <a:latin typeface="Traditional Arabic" pitchFamily="18" charset="-78"/>
                <a:ea typeface="Times New Roman" panose="02020603050405020304" pitchFamily="18" charset="0"/>
                <a:cs typeface="Traditional Arabic" pitchFamily="18" charset="-78"/>
              </a:rPr>
              <a:t>، أين تقارن هذه القيمة مع القيمة الجدولية فإذا كانت القيمة المحسوبة أقل من القيمة الجدولية دل ذلك على وجود فروق</a:t>
            </a:r>
            <a:endParaRPr lang="fr-FR" sz="1400" dirty="0">
              <a:effectLst/>
              <a:latin typeface="Traditional Arabic" pitchFamily="18" charset="-78"/>
              <a:ea typeface="Calibri" panose="020F0502020204030204" pitchFamily="34" charset="0"/>
              <a:cs typeface="Traditional Arabic" pitchFamily="18" charset="-78"/>
            </a:endParaRPr>
          </a:p>
          <a:p>
            <a:pPr marL="342900" lvl="0" indent="-342900" algn="r" rtl="1">
              <a:lnSpc>
                <a:spcPct val="150000"/>
              </a:lnSpc>
              <a:buFont typeface="+mj-lt"/>
              <a:buAutoNum type="arabicParenR"/>
            </a:pPr>
            <a:r>
              <a:rPr lang="ar-SA" sz="2000" dirty="0">
                <a:effectLst/>
                <a:latin typeface="Traditional Arabic" pitchFamily="18" charset="-78"/>
                <a:ea typeface="Times New Roman" panose="02020603050405020304" pitchFamily="18" charset="0"/>
                <a:cs typeface="Traditional Arabic" pitchFamily="18" charset="-78"/>
              </a:rPr>
              <a:t>مثال: طبق باحث اختبارا للقلق على عشرة (111) طلاب من الطلاب مرتفعي الفلق (قياس قبلي) وبعد أن استخدم معهم أسلوبا للعلاج السلوكي لتخفيف القلق لديهم قام بتطبيق اختبار القلق عليهم مرة ثانية اختبار بعدي فحصل الباحث على البيانات التالية</a:t>
            </a:r>
            <a:r>
              <a:rPr lang="fr-FR" sz="2000" dirty="0">
                <a:effectLst/>
                <a:latin typeface="Traditional Arabic" pitchFamily="18" charset="-78"/>
                <a:ea typeface="Times New Roman" panose="02020603050405020304" pitchFamily="18" charset="0"/>
                <a:cs typeface="Traditional Arabic" pitchFamily="18" charset="-78"/>
              </a:rPr>
              <a:t>:</a:t>
            </a:r>
            <a:endParaRPr lang="fr-FR" sz="1400" dirty="0">
              <a:effectLst/>
              <a:latin typeface="Traditional Arabic" pitchFamily="18" charset="-78"/>
              <a:ea typeface="Calibri" panose="020F0502020204030204" pitchFamily="34" charset="0"/>
              <a:cs typeface="Traditional Arabic" pitchFamily="18" charset="-78"/>
            </a:endParaRPr>
          </a:p>
          <a:p>
            <a:pPr marL="408305" algn="r" rtl="1">
              <a:lnSpc>
                <a:spcPct val="150000"/>
              </a:lnSpc>
              <a:spcAft>
                <a:spcPts val="800"/>
              </a:spcAft>
            </a:pPr>
            <a:r>
              <a:rPr lang="ar-SA" sz="2000" dirty="0">
                <a:effectLst/>
                <a:latin typeface="Traditional Arabic" pitchFamily="18" charset="-78"/>
                <a:ea typeface="Times New Roman" panose="02020603050405020304" pitchFamily="18" charset="0"/>
                <a:cs typeface="Traditional Arabic" pitchFamily="18" charset="-78"/>
              </a:rPr>
              <a:t> </a:t>
            </a:r>
            <a:endParaRPr lang="fr-FR" sz="1400" dirty="0">
              <a:effectLst/>
              <a:latin typeface="Traditional Arabic" pitchFamily="18" charset="-78"/>
              <a:ea typeface="Calibri" panose="020F0502020204030204" pitchFamily="34" charset="0"/>
              <a:cs typeface="Traditional Arabic" pitchFamily="18" charset="-78"/>
            </a:endParaRPr>
          </a:p>
        </p:txBody>
      </p:sp>
      <p:sp>
        <p:nvSpPr>
          <p:cNvPr id="4" name="ZoneTexte 3">
            <a:extLst>
              <a:ext uri="{FF2B5EF4-FFF2-40B4-BE49-F238E27FC236}">
                <a16:creationId xmlns="" xmlns:a16="http://schemas.microsoft.com/office/drawing/2014/main" id="{47536CC9-2ABE-9683-D0A2-B9127D6DB962}"/>
              </a:ext>
            </a:extLst>
          </p:cNvPr>
          <p:cNvSpPr txBox="1"/>
          <p:nvPr/>
        </p:nvSpPr>
        <p:spPr>
          <a:xfrm>
            <a:off x="699247" y="12546742"/>
            <a:ext cx="11492753" cy="487506"/>
          </a:xfrm>
          <a:prstGeom prst="rect">
            <a:avLst/>
          </a:prstGeom>
          <a:noFill/>
        </p:spPr>
        <p:txBody>
          <a:bodyPr wrap="square">
            <a:spAutoFit/>
          </a:bodyPr>
          <a:lstStyle/>
          <a:p>
            <a:pPr marL="457200" indent="-179705" algn="r" rtl="1">
              <a:lnSpc>
                <a:spcPct val="107000"/>
              </a:lnSpc>
            </a:pPr>
            <a:r>
              <a:rPr lang="ar-SA" sz="2400" dirty="0">
                <a:effectLst/>
                <a:latin typeface="Aref_Menna" panose="02000000000000000000" pitchFamily="2" charset="-78"/>
                <a:ea typeface="Times New Roman" panose="02020603050405020304" pitchFamily="18" charset="0"/>
                <a:cs typeface="Aref_Menna" panose="02000000000000000000" pitchFamily="2" charset="-78"/>
              </a:rPr>
              <a:t> </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المطلوب : هل الأسلوب العلاج السلوكي أثر في مستوى فلق الطلبة عند مستوى دلالة 0.05</a:t>
            </a:r>
            <a:endParaRPr lang="fr-FR" sz="2400" dirty="0">
              <a:latin typeface="Aref_Menna" panose="02000000000000000000" pitchFamily="2" charset="-78"/>
              <a:cs typeface="Aref_Menna" panose="02000000000000000000" pitchFamily="2" charset="-78"/>
            </a:endParaRPr>
          </a:p>
        </p:txBody>
      </p:sp>
      <p:graphicFrame>
        <p:nvGraphicFramePr>
          <p:cNvPr id="5" name="Objet 4">
            <a:extLst>
              <a:ext uri="{FF2B5EF4-FFF2-40B4-BE49-F238E27FC236}">
                <a16:creationId xmlns="" xmlns:a16="http://schemas.microsoft.com/office/drawing/2014/main" id="{E5978906-0665-248B-4C02-73CEF0BDCA86}"/>
              </a:ext>
            </a:extLst>
          </p:cNvPr>
          <p:cNvGraphicFramePr>
            <a:graphicFrameLocks noChangeAspect="1"/>
          </p:cNvGraphicFramePr>
          <p:nvPr>
            <p:extLst>
              <p:ext uri="{D42A27DB-BD31-4B8C-83A1-F6EECF244321}">
                <p14:modId xmlns:p14="http://schemas.microsoft.com/office/powerpoint/2010/main" val="1479299982"/>
              </p:ext>
            </p:extLst>
          </p:nvPr>
        </p:nvGraphicFramePr>
        <p:xfrm>
          <a:off x="699246" y="4924474"/>
          <a:ext cx="10642521" cy="2724993"/>
        </p:xfrm>
        <a:graphic>
          <a:graphicData uri="http://schemas.openxmlformats.org/presentationml/2006/ole">
            <mc:AlternateContent xmlns:mc="http://schemas.openxmlformats.org/markup-compatibility/2006">
              <mc:Choice xmlns:v="urn:schemas-microsoft-com:vml" Requires="v">
                <p:oleObj spid="_x0000_s1027" name="Document" r:id="rId4" imgW="5950721" imgH="1654797" progId="Word.Document.12">
                  <p:embed/>
                </p:oleObj>
              </mc:Choice>
              <mc:Fallback>
                <p:oleObj name="Document" r:id="rId4" imgW="5950721" imgH="1654797" progId="Word.Document.12">
                  <p:embed/>
                  <p:pic>
                    <p:nvPicPr>
                      <p:cNvPr id="8" name="Objet 7">
                        <a:extLst>
                          <a:ext uri="{FF2B5EF4-FFF2-40B4-BE49-F238E27FC236}">
                            <a16:creationId xmlns="" xmlns:a16="http://schemas.microsoft.com/office/drawing/2014/main" id="{89C00073-A7E8-61F9-4D87-DDE69A621AA9}"/>
                          </a:ext>
                        </a:extLst>
                      </p:cNvPr>
                      <p:cNvPicPr/>
                      <p:nvPr/>
                    </p:nvPicPr>
                    <p:blipFill>
                      <a:blip r:embed="rId5"/>
                      <a:stretch>
                        <a:fillRect/>
                      </a:stretch>
                    </p:blipFill>
                    <p:spPr>
                      <a:xfrm>
                        <a:off x="699246" y="4924474"/>
                        <a:ext cx="10642521" cy="2724993"/>
                      </a:xfrm>
                      <a:prstGeom prst="rect">
                        <a:avLst/>
                      </a:prstGeom>
                    </p:spPr>
                  </p:pic>
                </p:oleObj>
              </mc:Fallback>
            </mc:AlternateContent>
          </a:graphicData>
        </a:graphic>
      </p:graphicFrame>
    </p:spTree>
    <p:extLst>
      <p:ext uri="{BB962C8B-B14F-4D97-AF65-F5344CB8AC3E}">
        <p14:creationId xmlns:p14="http://schemas.microsoft.com/office/powerpoint/2010/main" val="337830632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6B59C684-1216-8D4F-3E60-0875B426E7E4}"/>
              </a:ext>
            </a:extLst>
          </p:cNvPr>
          <p:cNvSpPr txBox="1"/>
          <p:nvPr/>
        </p:nvSpPr>
        <p:spPr>
          <a:xfrm>
            <a:off x="0" y="-6902816"/>
            <a:ext cx="12192000" cy="9528249"/>
          </a:xfrm>
          <a:prstGeom prst="rect">
            <a:avLst/>
          </a:prstGeom>
          <a:noFill/>
        </p:spPr>
        <p:txBody>
          <a:bodyPr wrap="square">
            <a:spAutoFit/>
          </a:bodyPr>
          <a:lstStyle/>
          <a:p>
            <a:pPr algn="ctr" rtl="1">
              <a:lnSpc>
                <a:spcPct val="150000"/>
              </a:lnSpc>
              <a:spcAft>
                <a:spcPts val="1000"/>
              </a:spcAft>
            </a:pPr>
            <a:r>
              <a:rPr lang="ar-DZ" sz="3600" b="1" dirty="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rPr>
              <a:t>اختبار </a:t>
            </a:r>
            <a:r>
              <a:rPr lang="ar-DZ" sz="3600" b="1" dirty="0" err="1">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rPr>
              <a:t>ولكسون</a:t>
            </a:r>
            <a:r>
              <a:rPr lang="ar-DZ" sz="3600" b="1" dirty="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rPr>
              <a:t> </a:t>
            </a:r>
            <a:endParaRPr lang="fr-FR" sz="2400" dirty="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50000"/>
              </a:lnSpc>
              <a:spcAft>
                <a:spcPts val="1000"/>
              </a:spcAft>
            </a:pP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يستخدم هذا الاختبار الدراسة الفروق بين عينتين أو مجموعتين مرتبطتين من البيانات ويطلق عليه اسم اختبار الأزواج المتناظرة ويستخدم عندما يتعذر استخدام اختبارات المتوسطين مرتبطين (عينة واحدة) يعد من الاختبارات التي تتميز بسهولة تطبيقها وحساب نتائجها وفق عند بسيط من الخطوات وهي</a:t>
            </a:r>
            <a:r>
              <a:rPr lang="fr-FR"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lvl="0" indent="-342900" algn="r" rtl="1">
              <a:lnSpc>
                <a:spcPct val="150000"/>
              </a:lnSpc>
              <a:buFont typeface="+mj-lt"/>
              <a:buAutoNum type="arabicParenR"/>
            </a:pP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تحديد الفروق بين كل زوج متناظر من الدرجات </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lvl="0" indent="-342900" algn="r" rtl="1">
              <a:lnSpc>
                <a:spcPct val="150000"/>
              </a:lnSpc>
              <a:buFont typeface="+mj-lt"/>
              <a:buAutoNum type="arabicParenR"/>
            </a:pP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ترتيب الفروق وفقا لقيمها بغض النظر عن نوع الإشارة مع ملاحظة إعطاء الرتب الصغرى للدرجات الصغرى</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lvl="0" indent="-342900" algn="r" rtl="1">
              <a:lnSpc>
                <a:spcPct val="150000"/>
              </a:lnSpc>
              <a:buFont typeface="+mj-lt"/>
              <a:buAutoNum type="arabicParenR"/>
            </a:pP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إذا جاء الفرق بين أي زوج من الدرجات مساويا للصفر فإنه يستبعد من التحليل</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lvl="0" indent="-342900" algn="r" rtl="1">
              <a:lnSpc>
                <a:spcPct val="150000"/>
              </a:lnSpc>
              <a:buFont typeface="+mj-lt"/>
              <a:buAutoNum type="arabicParenR"/>
            </a:pP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تجمع رتب الفروق ذات القيم السالبة على حدى والموجبة على حدى وتستخدم القيمة الصغرى (بغض النظر عن الإشارة) كنتيجة نهائية (قيمة محسوبة) الاختيار </a:t>
            </a:r>
            <a:r>
              <a:rPr lang="ar-SA" sz="2800" dirty="0" err="1">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ولكوكسن</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أين تقارن هذه القيمة مع القيمة الجدولية فإذا كانت القيمة المحسوبة أقل من القيمة الجدولية دل ذلك على وجود فروق</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lvl="0" indent="-342900" algn="r" rtl="1">
              <a:lnSpc>
                <a:spcPct val="150000"/>
              </a:lnSpc>
              <a:buFont typeface="+mj-lt"/>
              <a:buAutoNum type="arabicParenR"/>
            </a:pPr>
            <a:r>
              <a:rPr lang="ar-SA" sz="2800" dirty="0">
                <a:effectLst/>
                <a:latin typeface="Aref_Menna" panose="02000000000000000000" pitchFamily="2" charset="-78"/>
                <a:ea typeface="Times New Roman" panose="02020603050405020304" pitchFamily="18" charset="0"/>
                <a:cs typeface="Aref_Menna" panose="02000000000000000000" pitchFamily="2" charset="-78"/>
              </a:rPr>
              <a:t>مثال: طبق باحث اختبارا للقلق على عشرة (111) طلاب من الطلاب مرتفعي الفلق (قياس قبلي) وبعد أن استخدم معهم أسلوبا للعلاج السلوكي لتخفيف القلق لديهم قام بتطبيق اختبار القلق عليهم مرة ثانية اختبار بعدي فحصل الباحث على البيانات التالية</a:t>
            </a:r>
            <a:r>
              <a:rPr lang="fr-FR" sz="2800" dirty="0">
                <a:effectLst/>
                <a:latin typeface="Aref_Menna" panose="02000000000000000000" pitchFamily="2" charset="-78"/>
                <a:ea typeface="Times New Roman" panose="02020603050405020304" pitchFamily="18" charset="0"/>
                <a:cs typeface="Aref_Menna" panose="02000000000000000000" pitchFamily="2" charset="-78"/>
              </a:rPr>
              <a:t>:</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408305" algn="r" rtl="1">
              <a:lnSpc>
                <a:spcPct val="150000"/>
              </a:lnSpc>
              <a:spcAft>
                <a:spcPts val="800"/>
              </a:spcAft>
            </a:pPr>
            <a:r>
              <a:rPr lang="ar-SA" sz="2800" dirty="0">
                <a:effectLst/>
                <a:latin typeface="Aref_Menna" panose="02000000000000000000" pitchFamily="2" charset="-78"/>
                <a:ea typeface="Times New Roman" panose="02020603050405020304" pitchFamily="18" charset="0"/>
                <a:cs typeface="Aref_Menna" panose="02000000000000000000" pitchFamily="2" charset="-78"/>
              </a:rPr>
              <a:t> </a:t>
            </a:r>
            <a:endParaRPr lang="fr-FR" dirty="0">
              <a:effectLst/>
              <a:latin typeface="Aref_Menna" panose="02000000000000000000" pitchFamily="2" charset="-78"/>
              <a:ea typeface="Calibri" panose="020F0502020204030204" pitchFamily="34" charset="0"/>
              <a:cs typeface="Aref_Menna" panose="02000000000000000000" pitchFamily="2" charset="-78"/>
            </a:endParaRPr>
          </a:p>
        </p:txBody>
      </p:sp>
      <p:sp>
        <p:nvSpPr>
          <p:cNvPr id="2" name="ZoneTexte 1">
            <a:extLst>
              <a:ext uri="{FF2B5EF4-FFF2-40B4-BE49-F238E27FC236}">
                <a16:creationId xmlns="" xmlns:a16="http://schemas.microsoft.com/office/drawing/2014/main" id="{1357E505-4997-09B4-BCF3-E1BB71D0E383}"/>
              </a:ext>
            </a:extLst>
          </p:cNvPr>
          <p:cNvSpPr txBox="1"/>
          <p:nvPr/>
        </p:nvSpPr>
        <p:spPr>
          <a:xfrm>
            <a:off x="699247" y="5325318"/>
            <a:ext cx="11492753" cy="487506"/>
          </a:xfrm>
          <a:prstGeom prst="rect">
            <a:avLst/>
          </a:prstGeom>
          <a:noFill/>
        </p:spPr>
        <p:txBody>
          <a:bodyPr wrap="square">
            <a:spAutoFit/>
          </a:bodyPr>
          <a:lstStyle/>
          <a:p>
            <a:pPr marL="457200" indent="-179705" algn="r" rtl="1">
              <a:lnSpc>
                <a:spcPct val="107000"/>
              </a:lnSpc>
            </a:pPr>
            <a:r>
              <a:rPr lang="ar-SA" sz="2400" dirty="0">
                <a:effectLst/>
                <a:latin typeface="Aref_Menna" panose="02000000000000000000" pitchFamily="2" charset="-78"/>
                <a:ea typeface="Times New Roman" panose="02020603050405020304" pitchFamily="18" charset="0"/>
                <a:cs typeface="Aref_Menna" panose="02000000000000000000" pitchFamily="2" charset="-78"/>
              </a:rPr>
              <a:t> </a:t>
            </a:r>
            <a:r>
              <a:rPr lang="ar-SA" sz="2400"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المطلوب : هل الأسلوب العلاج السلوكي أثر في مستوى فلق الطلبة عند مستوى دلالة 0.05</a:t>
            </a:r>
            <a:endParaRPr lang="fr-FR" sz="2400" dirty="0">
              <a:latin typeface="Aref_Menna" panose="02000000000000000000" pitchFamily="2" charset="-78"/>
              <a:cs typeface="Aref_Menna" panose="02000000000000000000" pitchFamily="2" charset="-78"/>
            </a:endParaRPr>
          </a:p>
        </p:txBody>
      </p:sp>
      <p:graphicFrame>
        <p:nvGraphicFramePr>
          <p:cNvPr id="8" name="Objet 7">
            <a:extLst>
              <a:ext uri="{FF2B5EF4-FFF2-40B4-BE49-F238E27FC236}">
                <a16:creationId xmlns="" xmlns:a16="http://schemas.microsoft.com/office/drawing/2014/main" id="{89C00073-A7E8-61F9-4D87-DDE69A621AA9}"/>
              </a:ext>
            </a:extLst>
          </p:cNvPr>
          <p:cNvGraphicFramePr>
            <a:graphicFrameLocks noChangeAspect="1"/>
          </p:cNvGraphicFramePr>
          <p:nvPr>
            <p:extLst>
              <p:ext uri="{D42A27DB-BD31-4B8C-83A1-F6EECF244321}">
                <p14:modId xmlns:p14="http://schemas.microsoft.com/office/powerpoint/2010/main" val="2480538277"/>
              </p:ext>
            </p:extLst>
          </p:nvPr>
        </p:nvGraphicFramePr>
        <p:xfrm>
          <a:off x="1544820" y="2066503"/>
          <a:ext cx="9801606" cy="2724993"/>
        </p:xfrm>
        <a:graphic>
          <a:graphicData uri="http://schemas.openxmlformats.org/presentationml/2006/ole">
            <mc:AlternateContent xmlns:mc="http://schemas.openxmlformats.org/markup-compatibility/2006">
              <mc:Choice xmlns:v="urn:schemas-microsoft-com:vml" Requires="v">
                <p:oleObj spid="_x0000_s2051" name="Document" r:id="rId4" imgW="5950721" imgH="1654797" progId="Word.Document.12">
                  <p:embed/>
                </p:oleObj>
              </mc:Choice>
              <mc:Fallback>
                <p:oleObj name="Document" r:id="rId4" imgW="5950721" imgH="1654797" progId="Word.Document.12">
                  <p:embed/>
                  <p:pic>
                    <p:nvPicPr>
                      <p:cNvPr id="0" name=""/>
                      <p:cNvPicPr/>
                      <p:nvPr/>
                    </p:nvPicPr>
                    <p:blipFill>
                      <a:blip r:embed="rId5"/>
                      <a:stretch>
                        <a:fillRect/>
                      </a:stretch>
                    </p:blipFill>
                    <p:spPr>
                      <a:xfrm>
                        <a:off x="1544820" y="2066503"/>
                        <a:ext cx="9801606" cy="2724993"/>
                      </a:xfrm>
                      <a:prstGeom prst="rect">
                        <a:avLst/>
                      </a:prstGeom>
                    </p:spPr>
                  </p:pic>
                </p:oleObj>
              </mc:Fallback>
            </mc:AlternateContent>
          </a:graphicData>
        </a:graphic>
      </p:graphicFrame>
    </p:spTree>
    <p:extLst>
      <p:ext uri="{BB962C8B-B14F-4D97-AF65-F5344CB8AC3E}">
        <p14:creationId xmlns:p14="http://schemas.microsoft.com/office/powerpoint/2010/main" val="43676083"/>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a:extLst>
              <a:ext uri="{FF2B5EF4-FFF2-40B4-BE49-F238E27FC236}">
                <a16:creationId xmlns="" xmlns:a16="http://schemas.microsoft.com/office/drawing/2014/main" id="{5890EEB0-3BBD-669F-9CAD-A243BEA1FC24}"/>
              </a:ext>
            </a:extLst>
          </p:cNvPr>
          <p:cNvGraphicFramePr>
            <a:graphicFrameLocks noGrp="1"/>
          </p:cNvGraphicFramePr>
          <p:nvPr>
            <p:extLst>
              <p:ext uri="{D42A27DB-BD31-4B8C-83A1-F6EECF244321}">
                <p14:modId xmlns:p14="http://schemas.microsoft.com/office/powerpoint/2010/main" val="1657016553"/>
              </p:ext>
            </p:extLst>
          </p:nvPr>
        </p:nvGraphicFramePr>
        <p:xfrm>
          <a:off x="5111260" y="151231"/>
          <a:ext cx="6916614" cy="6917360"/>
        </p:xfrm>
        <a:graphic>
          <a:graphicData uri="http://schemas.openxmlformats.org/drawingml/2006/table">
            <a:tbl>
              <a:tblPr rtl="1" firstRow="1" firstCol="1" bandRow="1">
                <a:tableStyleId>{2D5ABB26-0587-4C30-8999-92F81FD0307C}</a:tableStyleId>
              </a:tblPr>
              <a:tblGrid>
                <a:gridCol w="877079">
                  <a:extLst>
                    <a:ext uri="{9D8B030D-6E8A-4147-A177-3AD203B41FA5}">
                      <a16:colId xmlns="" xmlns:a16="http://schemas.microsoft.com/office/drawing/2014/main" val="244888831"/>
                    </a:ext>
                  </a:extLst>
                </a:gridCol>
                <a:gridCol w="877079">
                  <a:extLst>
                    <a:ext uri="{9D8B030D-6E8A-4147-A177-3AD203B41FA5}">
                      <a16:colId xmlns="" xmlns:a16="http://schemas.microsoft.com/office/drawing/2014/main" val="1910030683"/>
                    </a:ext>
                  </a:extLst>
                </a:gridCol>
                <a:gridCol w="877079">
                  <a:extLst>
                    <a:ext uri="{9D8B030D-6E8A-4147-A177-3AD203B41FA5}">
                      <a16:colId xmlns="" xmlns:a16="http://schemas.microsoft.com/office/drawing/2014/main" val="2912707363"/>
                    </a:ext>
                  </a:extLst>
                </a:gridCol>
                <a:gridCol w="877079">
                  <a:extLst>
                    <a:ext uri="{9D8B030D-6E8A-4147-A177-3AD203B41FA5}">
                      <a16:colId xmlns="" xmlns:a16="http://schemas.microsoft.com/office/drawing/2014/main" val="141740563"/>
                    </a:ext>
                  </a:extLst>
                </a:gridCol>
                <a:gridCol w="1304078">
                  <a:extLst>
                    <a:ext uri="{9D8B030D-6E8A-4147-A177-3AD203B41FA5}">
                      <a16:colId xmlns="" xmlns:a16="http://schemas.microsoft.com/office/drawing/2014/main" val="3214274030"/>
                    </a:ext>
                  </a:extLst>
                </a:gridCol>
                <a:gridCol w="1227141">
                  <a:extLst>
                    <a:ext uri="{9D8B030D-6E8A-4147-A177-3AD203B41FA5}">
                      <a16:colId xmlns="" xmlns:a16="http://schemas.microsoft.com/office/drawing/2014/main" val="1541107173"/>
                    </a:ext>
                  </a:extLst>
                </a:gridCol>
                <a:gridCol w="877079">
                  <a:extLst>
                    <a:ext uri="{9D8B030D-6E8A-4147-A177-3AD203B41FA5}">
                      <a16:colId xmlns="" xmlns:a16="http://schemas.microsoft.com/office/drawing/2014/main" val="2163403955"/>
                    </a:ext>
                  </a:extLst>
                </a:gridCol>
              </a:tblGrid>
              <a:tr h="492557">
                <a:tc rowSpan="2">
                  <a:txBody>
                    <a:bodyPr/>
                    <a:lstStyle/>
                    <a:p>
                      <a:pPr algn="r" rtl="1">
                        <a:lnSpc>
                          <a:spcPct val="115000"/>
                        </a:lnSpc>
                        <a:spcAft>
                          <a:spcPts val="1000"/>
                        </a:spcAft>
                      </a:pPr>
                      <a:r>
                        <a:rPr lang="ar-DZ" sz="3200" baseline="-25000">
                          <a:effectLst/>
                        </a:rPr>
                        <a:t>الطلاب</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rtl="1">
                        <a:lnSpc>
                          <a:spcPct val="115000"/>
                        </a:lnSpc>
                        <a:spcAft>
                          <a:spcPts val="1000"/>
                        </a:spcAft>
                      </a:pPr>
                      <a:r>
                        <a:rPr lang="ar-DZ" sz="3200" baseline="-25000">
                          <a:effectLst/>
                        </a:rPr>
                        <a:t>الدرجات</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rowSpan="2">
                  <a:txBody>
                    <a:bodyPr/>
                    <a:lstStyle/>
                    <a:p>
                      <a:pPr algn="r" rtl="1">
                        <a:lnSpc>
                          <a:spcPct val="115000"/>
                        </a:lnSpc>
                        <a:spcAft>
                          <a:spcPts val="1000"/>
                        </a:spcAft>
                      </a:pPr>
                      <a:r>
                        <a:rPr lang="ar-DZ" sz="3200" baseline="-25000">
                          <a:effectLst/>
                        </a:rPr>
                        <a:t>الفروق</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1">
                        <a:lnSpc>
                          <a:spcPct val="115000"/>
                        </a:lnSpc>
                        <a:spcAft>
                          <a:spcPts val="1000"/>
                        </a:spcAft>
                      </a:pPr>
                      <a:r>
                        <a:rPr lang="ar-DZ" sz="3200" baseline="-25000">
                          <a:effectLst/>
                        </a:rPr>
                        <a:t>الفروق بالقيمة المطلقة</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1">
                        <a:lnSpc>
                          <a:spcPct val="115000"/>
                        </a:lnSpc>
                        <a:spcAft>
                          <a:spcPts val="1000"/>
                        </a:spcAft>
                      </a:pPr>
                      <a:r>
                        <a:rPr lang="ar-DZ" sz="3200" baseline="-25000">
                          <a:effectLst/>
                        </a:rPr>
                        <a:t>رتب الفروق</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r" rtl="1">
                        <a:lnSpc>
                          <a:spcPct val="115000"/>
                        </a:lnSpc>
                        <a:spcAft>
                          <a:spcPts val="1000"/>
                        </a:spcAft>
                      </a:pPr>
                      <a:r>
                        <a:rPr lang="ar-DZ" sz="3200" baseline="-25000">
                          <a:effectLst/>
                        </a:rPr>
                        <a:t>الرتب مع الاشارة</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4291573"/>
                  </a:ext>
                </a:extLst>
              </a:tr>
              <a:tr h="748208">
                <a:tc vMerge="1">
                  <a:txBody>
                    <a:bodyPr/>
                    <a:lstStyle/>
                    <a:p>
                      <a:endParaRPr lang="fr-FR"/>
                    </a:p>
                  </a:txBody>
                  <a:tcPr/>
                </a:tc>
                <a:tc>
                  <a:txBody>
                    <a:bodyPr/>
                    <a:lstStyle/>
                    <a:p>
                      <a:pPr algn="r" rtl="1">
                        <a:lnSpc>
                          <a:spcPct val="115000"/>
                        </a:lnSpc>
                        <a:spcAft>
                          <a:spcPts val="1000"/>
                        </a:spcAft>
                      </a:pPr>
                      <a:r>
                        <a:rPr lang="ar-DZ" sz="3200" baseline="-25000">
                          <a:effectLst/>
                        </a:rPr>
                        <a:t>قبلي</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بعدي</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extLst>
                  <a:ext uri="{0D108BD9-81ED-4DB2-BD59-A6C34878D82A}">
                    <a16:rowId xmlns="" xmlns:a16="http://schemas.microsoft.com/office/drawing/2014/main" val="1752702269"/>
                  </a:ext>
                </a:extLst>
              </a:tr>
              <a:tr h="492557">
                <a:tc>
                  <a:txBody>
                    <a:bodyPr/>
                    <a:lstStyle/>
                    <a:p>
                      <a:pPr algn="r" rtl="1">
                        <a:lnSpc>
                          <a:spcPct val="115000"/>
                        </a:lnSpc>
                        <a:spcAft>
                          <a:spcPts val="1000"/>
                        </a:spcAft>
                      </a:pPr>
                      <a:r>
                        <a:rPr lang="ar-DZ" sz="3200" baseline="-25000">
                          <a:effectLst/>
                        </a:rPr>
                        <a:t>1</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29</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28</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-1</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1</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1</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-1</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49267266"/>
                  </a:ext>
                </a:extLst>
              </a:tr>
              <a:tr h="492557">
                <a:tc>
                  <a:txBody>
                    <a:bodyPr/>
                    <a:lstStyle/>
                    <a:p>
                      <a:pPr algn="r" rtl="1">
                        <a:lnSpc>
                          <a:spcPct val="115000"/>
                        </a:lnSpc>
                        <a:spcAft>
                          <a:spcPts val="1000"/>
                        </a:spcAft>
                      </a:pPr>
                      <a:r>
                        <a:rPr lang="ar-DZ" sz="3200" baseline="-25000">
                          <a:effectLst/>
                        </a:rPr>
                        <a:t>2</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46</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46</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0</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52917619"/>
                  </a:ext>
                </a:extLst>
              </a:tr>
              <a:tr h="492557">
                <a:tc>
                  <a:txBody>
                    <a:bodyPr/>
                    <a:lstStyle/>
                    <a:p>
                      <a:pPr algn="r" rtl="1">
                        <a:lnSpc>
                          <a:spcPct val="115000"/>
                        </a:lnSpc>
                        <a:spcAft>
                          <a:spcPts val="1000"/>
                        </a:spcAft>
                      </a:pPr>
                      <a:r>
                        <a:rPr lang="ar-DZ" sz="3200" baseline="-25000">
                          <a:effectLst/>
                        </a:rPr>
                        <a:t>3</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28</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431043780"/>
                  </a:ext>
                </a:extLst>
              </a:tr>
              <a:tr h="492557">
                <a:tc>
                  <a:txBody>
                    <a:bodyPr/>
                    <a:lstStyle/>
                    <a:p>
                      <a:pPr algn="r" rtl="1">
                        <a:lnSpc>
                          <a:spcPct val="115000"/>
                        </a:lnSpc>
                        <a:spcAft>
                          <a:spcPts val="1000"/>
                        </a:spcAft>
                      </a:pPr>
                      <a:r>
                        <a:rPr lang="ar-DZ" sz="3200" baseline="-25000">
                          <a:effectLst/>
                        </a:rPr>
                        <a:t>4</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34</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24</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-10</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10</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9</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-9</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70265062"/>
                  </a:ext>
                </a:extLst>
              </a:tr>
              <a:tr h="492557">
                <a:tc>
                  <a:txBody>
                    <a:bodyPr/>
                    <a:lstStyle/>
                    <a:p>
                      <a:pPr algn="r" rtl="1">
                        <a:lnSpc>
                          <a:spcPct val="115000"/>
                        </a:lnSpc>
                        <a:spcAft>
                          <a:spcPts val="1000"/>
                        </a:spcAft>
                      </a:pPr>
                      <a:r>
                        <a:rPr lang="ar-DZ" sz="3200" baseline="-25000">
                          <a:effectLst/>
                        </a:rPr>
                        <a:t>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27</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+8</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8</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7.5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-7.5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00768064"/>
                  </a:ext>
                </a:extLst>
              </a:tr>
              <a:tr h="492557">
                <a:tc>
                  <a:txBody>
                    <a:bodyPr/>
                    <a:lstStyle/>
                    <a:p>
                      <a:pPr algn="r" rtl="1">
                        <a:lnSpc>
                          <a:spcPct val="115000"/>
                        </a:lnSpc>
                        <a:spcAft>
                          <a:spcPts val="1000"/>
                        </a:spcAft>
                      </a:pPr>
                      <a:r>
                        <a:rPr lang="ar-DZ" sz="3200" baseline="-25000">
                          <a:effectLst/>
                        </a:rPr>
                        <a:t>6</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32</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24</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-8</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8</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7.5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-7.5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46257967"/>
                  </a:ext>
                </a:extLst>
              </a:tr>
              <a:tr h="492557">
                <a:tc>
                  <a:txBody>
                    <a:bodyPr/>
                    <a:lstStyle/>
                    <a:p>
                      <a:pPr algn="r" rtl="1">
                        <a:lnSpc>
                          <a:spcPct val="115000"/>
                        </a:lnSpc>
                        <a:spcAft>
                          <a:spcPts val="1000"/>
                        </a:spcAft>
                      </a:pPr>
                      <a:r>
                        <a:rPr lang="ar-DZ" sz="3200" baseline="-25000">
                          <a:effectLst/>
                        </a:rPr>
                        <a:t>7</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36</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30</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-6</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6</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34048844"/>
                  </a:ext>
                </a:extLst>
              </a:tr>
              <a:tr h="492557">
                <a:tc>
                  <a:txBody>
                    <a:bodyPr/>
                    <a:lstStyle/>
                    <a:p>
                      <a:pPr algn="r" rtl="1">
                        <a:lnSpc>
                          <a:spcPct val="115000"/>
                        </a:lnSpc>
                        <a:spcAft>
                          <a:spcPts val="1000"/>
                        </a:spcAft>
                      </a:pPr>
                      <a:r>
                        <a:rPr lang="ar-DZ" sz="3200" baseline="-25000">
                          <a:effectLst/>
                        </a:rPr>
                        <a:t>8</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29</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31</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615486584"/>
                  </a:ext>
                </a:extLst>
              </a:tr>
              <a:tr h="492557">
                <a:tc>
                  <a:txBody>
                    <a:bodyPr/>
                    <a:lstStyle/>
                    <a:p>
                      <a:pPr algn="r" rtl="1">
                        <a:lnSpc>
                          <a:spcPct val="115000"/>
                        </a:lnSpc>
                        <a:spcAft>
                          <a:spcPts val="1000"/>
                        </a:spcAft>
                      </a:pPr>
                      <a:r>
                        <a:rPr lang="ar-DZ" sz="3200" baseline="-25000">
                          <a:effectLst/>
                        </a:rPr>
                        <a:t>9</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27</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32</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4</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+4</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799083064"/>
                  </a:ext>
                </a:extLst>
              </a:tr>
              <a:tr h="492557">
                <a:tc>
                  <a:txBody>
                    <a:bodyPr/>
                    <a:lstStyle/>
                    <a:p>
                      <a:pPr algn="r" rtl="1">
                        <a:lnSpc>
                          <a:spcPct val="115000"/>
                        </a:lnSpc>
                        <a:spcAft>
                          <a:spcPts val="1000"/>
                        </a:spcAft>
                      </a:pPr>
                      <a:r>
                        <a:rPr lang="ar-DZ" sz="3200" baseline="-25000">
                          <a:effectLst/>
                        </a:rPr>
                        <a:t>10</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35</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28</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-7</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7</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a:effectLst/>
                        </a:rPr>
                        <a:t>6</a:t>
                      </a:r>
                      <a:endParaRPr lang="fr-FR" sz="105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pPr>
                      <a:r>
                        <a:rPr lang="ar-DZ" sz="3200" baseline="-25000" dirty="0">
                          <a:effectLst/>
                        </a:rPr>
                        <a:t>-6</a:t>
                      </a:r>
                      <a:endParaRPr lang="fr-FR" sz="1050" dirty="0">
                        <a:effectLst/>
                        <a:latin typeface="Calibri" panose="020F0502020204030204" pitchFamily="34" charset="0"/>
                        <a:ea typeface="Calibri" panose="020F0502020204030204" pitchFamily="34" charset="0"/>
                        <a:cs typeface="Arial" panose="020B0604020202020204" pitchFamily="34" charset="0"/>
                      </a:endParaRPr>
                    </a:p>
                  </a:txBody>
                  <a:tcPr marL="51925" marR="5192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36261140"/>
                  </a:ext>
                </a:extLst>
              </a:tr>
            </a:tbl>
          </a:graphicData>
        </a:graphic>
      </p:graphicFrame>
      <p:sp>
        <p:nvSpPr>
          <p:cNvPr id="6" name="ZoneTexte 5">
            <a:extLst>
              <a:ext uri="{FF2B5EF4-FFF2-40B4-BE49-F238E27FC236}">
                <a16:creationId xmlns="" xmlns:a16="http://schemas.microsoft.com/office/drawing/2014/main" id="{055495DC-6725-4751-4F85-23E78883A130}"/>
              </a:ext>
            </a:extLst>
          </p:cNvPr>
          <p:cNvSpPr txBox="1"/>
          <p:nvPr/>
        </p:nvSpPr>
        <p:spPr>
          <a:xfrm>
            <a:off x="164126" y="151231"/>
            <a:ext cx="4689228" cy="6295057"/>
          </a:xfrm>
          <a:prstGeom prst="rect">
            <a:avLst/>
          </a:prstGeom>
          <a:noFill/>
        </p:spPr>
        <p:txBody>
          <a:bodyPr wrap="square">
            <a:spAutoFit/>
          </a:bodyPr>
          <a:lstStyle/>
          <a:p>
            <a:pPr algn="r" rtl="1">
              <a:lnSpc>
                <a:spcPct val="115000"/>
              </a:lnSpc>
              <a:spcAft>
                <a:spcPts val="1000"/>
              </a:spcAft>
            </a:pP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في اختبار </a:t>
            </a:r>
            <a:r>
              <a:rPr lang="ar-SA" sz="2800" dirty="0" err="1">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ولكوكسن</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r>
              <a:rPr lang="ar-SA" sz="2800" dirty="0" err="1">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تاخذ</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القيمة الصغرى لمجموع الرتب مع اهمال الإشارة أن نتعامل مع القيمة 13.5 وبالكشف عن قيمة </a:t>
            </a:r>
            <a:r>
              <a:rPr lang="ar-SA" sz="2800" dirty="0" err="1">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ولكوكسن</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الجدولية عندما يكون عدد الازواج تسعة (9) وذلك نظرا لاستبعاد عدد الأزواج التي لها فريق صفرية</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pP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(10-1-9) مستوى الدلالة 0.05 تجدها</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pPr>
            <a:r>
              <a:rPr lang="ar-SA" sz="2800" u="sng" dirty="0">
                <a:solidFill>
                  <a:srgbClr val="4A442A"/>
                </a:solidFill>
                <a:effectLst/>
                <a:latin typeface="Aref_Menna" panose="02000000000000000000" pitchFamily="2" charset="-78"/>
                <a:ea typeface="Times New Roman" panose="02020603050405020304" pitchFamily="18" charset="0"/>
                <a:cs typeface="Aref_Menna" panose="02000000000000000000" pitchFamily="2" charset="-78"/>
              </a:rPr>
              <a:t>القرار الإحصائي: </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بما أن القيمة المحسوبة أكبر من القيمة الجدولية (13</a:t>
            </a:r>
            <a:r>
              <a:rPr lang="fr-FR"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5&lt;</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فين الفروق بين القياسين غير دالة إحصائيا، أي أن أسلوب العلاج السلوكي ليس له تأثير في مستوى القلق عند الطلب</a:t>
            </a:r>
            <a:r>
              <a:rPr lang="ar-DZ"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ة</a:t>
            </a:r>
            <a:endParaRPr lang="fr-FR" dirty="0">
              <a:effectLst/>
              <a:latin typeface="Aref_Menna" panose="02000000000000000000" pitchFamily="2" charset="-78"/>
              <a:ea typeface="Calibri" panose="020F0502020204030204" pitchFamily="34" charset="0"/>
              <a:cs typeface="Aref_Menna" panose="02000000000000000000" pitchFamily="2" charset="-78"/>
            </a:endParaRPr>
          </a:p>
        </p:txBody>
      </p:sp>
    </p:spTree>
    <p:extLst>
      <p:ext uri="{BB962C8B-B14F-4D97-AF65-F5344CB8AC3E}">
        <p14:creationId xmlns:p14="http://schemas.microsoft.com/office/powerpoint/2010/main" val="304772153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C85C5A79-C927-7FED-FEA4-EEE525E56E42}"/>
              </a:ext>
            </a:extLst>
          </p:cNvPr>
          <p:cNvSpPr txBox="1"/>
          <p:nvPr/>
        </p:nvSpPr>
        <p:spPr>
          <a:xfrm>
            <a:off x="286870" y="458143"/>
            <a:ext cx="11618259" cy="2700739"/>
          </a:xfrm>
          <a:prstGeom prst="rect">
            <a:avLst/>
          </a:prstGeom>
          <a:noFill/>
        </p:spPr>
        <p:txBody>
          <a:bodyPr wrap="square">
            <a:spAutoFit/>
          </a:bodyPr>
          <a:lstStyle/>
          <a:p>
            <a:pPr algn="ctr" rtl="1">
              <a:lnSpc>
                <a:spcPct val="150000"/>
              </a:lnSpc>
            </a:pPr>
            <a:r>
              <a:rPr lang="ar-SA" sz="4400" dirty="0">
                <a:solidFill>
                  <a:srgbClr val="FF0000"/>
                </a:solidFill>
                <a:latin typeface="Aref_Menna" panose="02000000000000000000" pitchFamily="2" charset="-78"/>
                <a:cs typeface="Aref_Menna" panose="02000000000000000000" pitchFamily="2" charset="-78"/>
              </a:rPr>
              <a:t>ملاحظة</a:t>
            </a:r>
            <a:endParaRPr lang="fr-FR" sz="3600" dirty="0">
              <a:solidFill>
                <a:srgbClr val="222222"/>
              </a:solidFill>
              <a:latin typeface="Aref_Menna" panose="02000000000000000000" pitchFamily="2" charset="-78"/>
              <a:cs typeface="Aref_Menna" panose="02000000000000000000" pitchFamily="2" charset="-78"/>
            </a:endParaRPr>
          </a:p>
          <a:p>
            <a:pPr algn="ctr" rtl="1">
              <a:lnSpc>
                <a:spcPct val="150000"/>
              </a:lnSpc>
            </a:pPr>
            <a:r>
              <a:rPr lang="ar-SA" sz="3600" dirty="0">
                <a:solidFill>
                  <a:srgbClr val="222222"/>
                </a:solidFill>
                <a:latin typeface="Aref_Menna" panose="02000000000000000000" pitchFamily="2" charset="-78"/>
                <a:cs typeface="Aref_Menna" panose="02000000000000000000" pitchFamily="2" charset="-78"/>
              </a:rPr>
              <a:t> إذا كان مجموع رتب الفروق السائلية أو الموجبة مساويا للصفر فإننا تتعامل مع هذه القيمة اي يؤخذ الصفر كقيمة صغرى وتقارن مع القيمة الجدولية.</a:t>
            </a:r>
            <a:endParaRPr lang="fr-FR" sz="3600" dirty="0">
              <a:solidFill>
                <a:srgbClr val="222222"/>
              </a:solidFill>
              <a:latin typeface="Aref_Menna" panose="02000000000000000000" pitchFamily="2" charset="-78"/>
              <a:cs typeface="Aref_Menna" panose="02000000000000000000" pitchFamily="2" charset="-78"/>
            </a:endParaRPr>
          </a:p>
        </p:txBody>
      </p:sp>
    </p:spTree>
    <p:extLst>
      <p:ext uri="{BB962C8B-B14F-4D97-AF65-F5344CB8AC3E}">
        <p14:creationId xmlns:p14="http://schemas.microsoft.com/office/powerpoint/2010/main" val="328536260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grpSp>
        <p:nvGrpSpPr>
          <p:cNvPr id="5" name="Groupe 4">
            <a:extLst>
              <a:ext uri="{FF2B5EF4-FFF2-40B4-BE49-F238E27FC236}">
                <a16:creationId xmlns="" xmlns:a16="http://schemas.microsoft.com/office/drawing/2014/main" id="{F2108FD5-1B92-5E32-0B0F-866E768ADF22}"/>
              </a:ext>
            </a:extLst>
          </p:cNvPr>
          <p:cNvGrpSpPr/>
          <p:nvPr/>
        </p:nvGrpSpPr>
        <p:grpSpPr>
          <a:xfrm>
            <a:off x="-2685212" y="314980"/>
            <a:ext cx="14572571" cy="6543020"/>
            <a:chOff x="-2685212" y="314980"/>
            <a:chExt cx="14572571" cy="6543020"/>
          </a:xfrm>
        </p:grpSpPr>
        <p:grpSp>
          <p:nvGrpSpPr>
            <p:cNvPr id="2" name="مجموعة 17">
              <a:extLst>
                <a:ext uri="{FF2B5EF4-FFF2-40B4-BE49-F238E27FC236}">
                  <a16:creationId xmlns="" xmlns:a16="http://schemas.microsoft.com/office/drawing/2014/main" id="{F86AB3C6-EFF5-0BA6-9C3A-94CFC4A9307E}"/>
                </a:ext>
              </a:extLst>
            </p:cNvPr>
            <p:cNvGrpSpPr/>
            <p:nvPr/>
          </p:nvGrpSpPr>
          <p:grpSpPr>
            <a:xfrm>
              <a:off x="5179257" y="4569712"/>
              <a:ext cx="3392947" cy="2288288"/>
              <a:chOff x="5161840" y="4589168"/>
              <a:chExt cx="3392947" cy="2288288"/>
            </a:xfrm>
          </p:grpSpPr>
          <p:sp>
            <p:nvSpPr>
              <p:cNvPr id="3" name="مثلث قائم الزاوية 14">
                <a:extLst>
                  <a:ext uri="{FF2B5EF4-FFF2-40B4-BE49-F238E27FC236}">
                    <a16:creationId xmlns="" xmlns:a16="http://schemas.microsoft.com/office/drawing/2014/main" id="{50E6AC4A-39BC-39CB-C492-529CBA033DCA}"/>
                  </a:ext>
                </a:extLst>
              </p:cNvPr>
              <p:cNvSpPr/>
              <p:nvPr/>
            </p:nvSpPr>
            <p:spPr>
              <a:xfrm flipH="1" flipV="1">
                <a:off x="5716101" y="5584449"/>
                <a:ext cx="2838686" cy="1293007"/>
              </a:xfrm>
              <a:prstGeom prst="rtTriangle">
                <a:avLst/>
              </a:prstGeom>
              <a:gradFill flip="none" rotWithShape="1">
                <a:gsLst>
                  <a:gs pos="0">
                    <a:schemeClr val="accent3">
                      <a:lumMod val="0"/>
                      <a:lumOff val="100000"/>
                      <a:alpha val="0"/>
                    </a:schemeClr>
                  </a:gs>
                  <a:gs pos="100000">
                    <a:schemeClr val="tx1"/>
                  </a:gs>
                </a:gsLst>
                <a:lin ang="0" scaled="0"/>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p>
            </p:txBody>
          </p:sp>
          <p:sp>
            <p:nvSpPr>
              <p:cNvPr id="4" name="مستطيل: زوايا علوية مستديرة 15">
                <a:extLst>
                  <a:ext uri="{FF2B5EF4-FFF2-40B4-BE49-F238E27FC236}">
                    <a16:creationId xmlns="" xmlns:a16="http://schemas.microsoft.com/office/drawing/2014/main" id="{A462B50A-773A-B822-D8A9-153575552A7F}"/>
                  </a:ext>
                </a:extLst>
              </p:cNvPr>
              <p:cNvSpPr/>
              <p:nvPr/>
            </p:nvSpPr>
            <p:spPr>
              <a:xfrm rot="5400000" flipH="1">
                <a:off x="6224789" y="3526219"/>
                <a:ext cx="1057712" cy="3183609"/>
              </a:xfrm>
              <a:prstGeom prst="round2SameRect">
                <a:avLst>
                  <a:gd name="adj1" fmla="val 50000"/>
                  <a:gd name="adj2" fmla="val 0"/>
                </a:avLst>
              </a:prstGeom>
              <a:gradFill flip="none" rotWithShape="1">
                <a:gsLst>
                  <a:gs pos="10000">
                    <a:schemeClr val="accent1">
                      <a:lumMod val="0"/>
                      <a:lumOff val="100000"/>
                    </a:schemeClr>
                  </a:gs>
                  <a:gs pos="57000">
                    <a:schemeClr val="bg1">
                      <a:lumMod val="85000"/>
                    </a:schemeClr>
                  </a:gs>
                  <a:gs pos="99000">
                    <a:srgbClr val="E3E3E3">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p>
            </p:txBody>
          </p:sp>
        </p:grpSp>
        <p:grpSp>
          <p:nvGrpSpPr>
            <p:cNvPr id="6" name="مجموعة 10">
              <a:extLst>
                <a:ext uri="{FF2B5EF4-FFF2-40B4-BE49-F238E27FC236}">
                  <a16:creationId xmlns="" xmlns:a16="http://schemas.microsoft.com/office/drawing/2014/main" id="{E1F0ACD6-F2B1-571D-37C5-1180E37480B9}"/>
                </a:ext>
              </a:extLst>
            </p:cNvPr>
            <p:cNvGrpSpPr/>
            <p:nvPr/>
          </p:nvGrpSpPr>
          <p:grpSpPr>
            <a:xfrm>
              <a:off x="3654630" y="3593890"/>
              <a:ext cx="3392947" cy="2268832"/>
              <a:chOff x="2558373" y="1420701"/>
              <a:chExt cx="2821488" cy="1886703"/>
            </a:xfrm>
          </p:grpSpPr>
          <p:sp>
            <p:nvSpPr>
              <p:cNvPr id="7" name="مثلث قائم الزاوية 11">
                <a:extLst>
                  <a:ext uri="{FF2B5EF4-FFF2-40B4-BE49-F238E27FC236}">
                    <a16:creationId xmlns="" xmlns:a16="http://schemas.microsoft.com/office/drawing/2014/main" id="{64674ACC-5C4D-B77B-78EF-1EC95BFBD196}"/>
                  </a:ext>
                </a:extLst>
              </p:cNvPr>
              <p:cNvSpPr/>
              <p:nvPr/>
            </p:nvSpPr>
            <p:spPr>
              <a:xfrm flipV="1">
                <a:off x="2558373" y="2232172"/>
                <a:ext cx="2360579" cy="1075232"/>
              </a:xfrm>
              <a:prstGeom prst="rtTriangle">
                <a:avLst/>
              </a:prstGeom>
              <a:gradFill flip="none" rotWithShape="1">
                <a:gsLst>
                  <a:gs pos="0">
                    <a:schemeClr val="accent3">
                      <a:lumMod val="0"/>
                      <a:lumOff val="100000"/>
                      <a:alpha val="0"/>
                    </a:schemeClr>
                  </a:gs>
                  <a:gs pos="100000">
                    <a:schemeClr val="tx1"/>
                  </a:gs>
                </a:gsLst>
                <a:lin ang="0" scaled="0"/>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p>
            </p:txBody>
          </p:sp>
          <p:sp>
            <p:nvSpPr>
              <p:cNvPr id="8" name="مستطيل: زوايا علوية مستديرة 12">
                <a:extLst>
                  <a:ext uri="{FF2B5EF4-FFF2-40B4-BE49-F238E27FC236}">
                    <a16:creationId xmlns="" xmlns:a16="http://schemas.microsoft.com/office/drawing/2014/main" id="{ED7B7A15-A427-E9FF-FE8A-DC9E23D71719}"/>
                  </a:ext>
                </a:extLst>
              </p:cNvPr>
              <p:cNvSpPr/>
              <p:nvPr/>
            </p:nvSpPr>
            <p:spPr>
              <a:xfrm rot="16200000">
                <a:off x="3616374" y="536780"/>
                <a:ext cx="879566" cy="2647408"/>
              </a:xfrm>
              <a:prstGeom prst="round2SameRect">
                <a:avLst>
                  <a:gd name="adj1" fmla="val 50000"/>
                  <a:gd name="adj2" fmla="val 0"/>
                </a:avLst>
              </a:prstGeom>
              <a:gradFill flip="none" rotWithShape="1">
                <a:gsLst>
                  <a:gs pos="10000">
                    <a:schemeClr val="accent1">
                      <a:lumMod val="0"/>
                      <a:lumOff val="100000"/>
                    </a:schemeClr>
                  </a:gs>
                  <a:gs pos="57000">
                    <a:schemeClr val="bg1">
                      <a:lumMod val="85000"/>
                    </a:schemeClr>
                  </a:gs>
                  <a:gs pos="99000">
                    <a:srgbClr val="E3E3E3">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p>
            </p:txBody>
          </p:sp>
        </p:grpSp>
        <p:grpSp>
          <p:nvGrpSpPr>
            <p:cNvPr id="9" name="مجموعة 6">
              <a:extLst>
                <a:ext uri="{FF2B5EF4-FFF2-40B4-BE49-F238E27FC236}">
                  <a16:creationId xmlns="" xmlns:a16="http://schemas.microsoft.com/office/drawing/2014/main" id="{394073A8-4B3A-5506-0081-BABFCFCB3D9A}"/>
                </a:ext>
              </a:extLst>
            </p:cNvPr>
            <p:cNvGrpSpPr/>
            <p:nvPr/>
          </p:nvGrpSpPr>
          <p:grpSpPr>
            <a:xfrm flipH="1">
              <a:off x="5179257" y="2577123"/>
              <a:ext cx="3392947" cy="2268832"/>
              <a:chOff x="2558373" y="1420701"/>
              <a:chExt cx="2821488" cy="1886703"/>
            </a:xfrm>
          </p:grpSpPr>
          <p:sp>
            <p:nvSpPr>
              <p:cNvPr id="10" name="مثلث قائم الزاوية 4">
                <a:extLst>
                  <a:ext uri="{FF2B5EF4-FFF2-40B4-BE49-F238E27FC236}">
                    <a16:creationId xmlns="" xmlns:a16="http://schemas.microsoft.com/office/drawing/2014/main" id="{FBD20526-A90F-0E8D-58CA-989440C3A514}"/>
                  </a:ext>
                </a:extLst>
              </p:cNvPr>
              <p:cNvSpPr/>
              <p:nvPr/>
            </p:nvSpPr>
            <p:spPr>
              <a:xfrm flipV="1">
                <a:off x="2558373" y="2232172"/>
                <a:ext cx="2360579" cy="1075232"/>
              </a:xfrm>
              <a:prstGeom prst="rtTriangle">
                <a:avLst/>
              </a:prstGeom>
              <a:gradFill flip="none" rotWithShape="1">
                <a:gsLst>
                  <a:gs pos="0">
                    <a:schemeClr val="accent3">
                      <a:lumMod val="0"/>
                      <a:lumOff val="100000"/>
                      <a:alpha val="0"/>
                    </a:schemeClr>
                  </a:gs>
                  <a:gs pos="100000">
                    <a:schemeClr val="tx1"/>
                  </a:gs>
                </a:gsLst>
                <a:lin ang="0" scaled="0"/>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p>
            </p:txBody>
          </p:sp>
          <p:sp>
            <p:nvSpPr>
              <p:cNvPr id="11" name="مستطيل: زوايا علوية مستديرة 3">
                <a:extLst>
                  <a:ext uri="{FF2B5EF4-FFF2-40B4-BE49-F238E27FC236}">
                    <a16:creationId xmlns="" xmlns:a16="http://schemas.microsoft.com/office/drawing/2014/main" id="{D7923FDB-18ED-5018-17D9-7DB4D969808D}"/>
                  </a:ext>
                </a:extLst>
              </p:cNvPr>
              <p:cNvSpPr/>
              <p:nvPr/>
            </p:nvSpPr>
            <p:spPr>
              <a:xfrm rot="16200000">
                <a:off x="3616374" y="536780"/>
                <a:ext cx="879566" cy="2647408"/>
              </a:xfrm>
              <a:prstGeom prst="round2SameRect">
                <a:avLst>
                  <a:gd name="adj1" fmla="val 50000"/>
                  <a:gd name="adj2" fmla="val 0"/>
                </a:avLst>
              </a:prstGeom>
              <a:gradFill flip="none" rotWithShape="1">
                <a:gsLst>
                  <a:gs pos="10000">
                    <a:schemeClr val="accent1">
                      <a:lumMod val="0"/>
                      <a:lumOff val="100000"/>
                    </a:schemeClr>
                  </a:gs>
                  <a:gs pos="57000">
                    <a:schemeClr val="bg1">
                      <a:lumMod val="85000"/>
                    </a:schemeClr>
                  </a:gs>
                  <a:gs pos="99000">
                    <a:srgbClr val="E3E3E3">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p>
            </p:txBody>
          </p:sp>
        </p:grpSp>
        <p:grpSp>
          <p:nvGrpSpPr>
            <p:cNvPr id="12" name="مجموعة 7">
              <a:extLst>
                <a:ext uri="{FF2B5EF4-FFF2-40B4-BE49-F238E27FC236}">
                  <a16:creationId xmlns="" xmlns:a16="http://schemas.microsoft.com/office/drawing/2014/main" id="{EEB23415-9948-4E40-5FC0-327B42B1139A}"/>
                </a:ext>
              </a:extLst>
            </p:cNvPr>
            <p:cNvGrpSpPr/>
            <p:nvPr/>
          </p:nvGrpSpPr>
          <p:grpSpPr>
            <a:xfrm>
              <a:off x="3654630" y="1483650"/>
              <a:ext cx="3392947" cy="2268832"/>
              <a:chOff x="2558373" y="1420701"/>
              <a:chExt cx="2821488" cy="1886703"/>
            </a:xfrm>
          </p:grpSpPr>
          <p:sp>
            <p:nvSpPr>
              <p:cNvPr id="13" name="مثلث قائم الزاوية 8">
                <a:extLst>
                  <a:ext uri="{FF2B5EF4-FFF2-40B4-BE49-F238E27FC236}">
                    <a16:creationId xmlns="" xmlns:a16="http://schemas.microsoft.com/office/drawing/2014/main" id="{C8BA362A-B986-1FDA-7549-D2AB4691754A}"/>
                  </a:ext>
                </a:extLst>
              </p:cNvPr>
              <p:cNvSpPr/>
              <p:nvPr/>
            </p:nvSpPr>
            <p:spPr>
              <a:xfrm flipV="1">
                <a:off x="2558373" y="2232172"/>
                <a:ext cx="2360579" cy="1075232"/>
              </a:xfrm>
              <a:prstGeom prst="rtTriangle">
                <a:avLst/>
              </a:prstGeom>
              <a:gradFill flip="none" rotWithShape="1">
                <a:gsLst>
                  <a:gs pos="0">
                    <a:schemeClr val="accent3">
                      <a:lumMod val="0"/>
                      <a:lumOff val="100000"/>
                      <a:alpha val="0"/>
                    </a:schemeClr>
                  </a:gs>
                  <a:gs pos="100000">
                    <a:schemeClr val="tx1"/>
                  </a:gs>
                </a:gsLst>
                <a:lin ang="0" scaled="0"/>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p>
            </p:txBody>
          </p:sp>
          <p:sp>
            <p:nvSpPr>
              <p:cNvPr id="14" name="مستطيل: زوايا علوية مستديرة 9">
                <a:extLst>
                  <a:ext uri="{FF2B5EF4-FFF2-40B4-BE49-F238E27FC236}">
                    <a16:creationId xmlns="" xmlns:a16="http://schemas.microsoft.com/office/drawing/2014/main" id="{58AC0D9D-0D99-635E-38DD-387087088F2C}"/>
                  </a:ext>
                </a:extLst>
              </p:cNvPr>
              <p:cNvSpPr/>
              <p:nvPr/>
            </p:nvSpPr>
            <p:spPr>
              <a:xfrm rot="16200000">
                <a:off x="3616374" y="536780"/>
                <a:ext cx="879566" cy="2647408"/>
              </a:xfrm>
              <a:prstGeom prst="round2SameRect">
                <a:avLst>
                  <a:gd name="adj1" fmla="val 50000"/>
                  <a:gd name="adj2" fmla="val 0"/>
                </a:avLst>
              </a:prstGeom>
              <a:gradFill flip="none" rotWithShape="1">
                <a:gsLst>
                  <a:gs pos="10000">
                    <a:schemeClr val="accent1">
                      <a:lumMod val="0"/>
                      <a:lumOff val="100000"/>
                    </a:schemeClr>
                  </a:gs>
                  <a:gs pos="57000">
                    <a:schemeClr val="bg1">
                      <a:lumMod val="85000"/>
                    </a:schemeClr>
                  </a:gs>
                  <a:gs pos="99000">
                    <a:srgbClr val="E3E3E3">
                      <a:alpha val="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a:p>
            </p:txBody>
          </p:sp>
        </p:grpSp>
        <p:sp>
          <p:nvSpPr>
            <p:cNvPr id="15" name="شكل بيضاوي 18">
              <a:extLst>
                <a:ext uri="{FF2B5EF4-FFF2-40B4-BE49-F238E27FC236}">
                  <a16:creationId xmlns="" xmlns:a16="http://schemas.microsoft.com/office/drawing/2014/main" id="{32DCABB7-4F5B-EB6A-8DDF-D3BBCAEF411E}"/>
                </a:ext>
              </a:extLst>
            </p:cNvPr>
            <p:cNvSpPr/>
            <p:nvPr/>
          </p:nvSpPr>
          <p:spPr>
            <a:xfrm>
              <a:off x="4012840" y="1601298"/>
              <a:ext cx="822414" cy="822414"/>
            </a:xfrm>
            <a:prstGeom prst="ellipse">
              <a:avLst/>
            </a:prstGeom>
            <a:solidFill>
              <a:srgbClr val="FF0000"/>
            </a:solidFill>
            <a:ln>
              <a:noFill/>
            </a:ln>
            <a:effectLst>
              <a:innerShdw blurRad="139700" dist="63500" dir="135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p>
          </p:txBody>
        </p:sp>
        <p:sp>
          <p:nvSpPr>
            <p:cNvPr id="16" name="شكل بيضاوي 19">
              <a:extLst>
                <a:ext uri="{FF2B5EF4-FFF2-40B4-BE49-F238E27FC236}">
                  <a16:creationId xmlns="" xmlns:a16="http://schemas.microsoft.com/office/drawing/2014/main" id="{13671FD9-4876-140F-1A10-453E315ADD0B}"/>
                </a:ext>
              </a:extLst>
            </p:cNvPr>
            <p:cNvSpPr/>
            <p:nvPr/>
          </p:nvSpPr>
          <p:spPr>
            <a:xfrm>
              <a:off x="4012840" y="3711538"/>
              <a:ext cx="822414" cy="822414"/>
            </a:xfrm>
            <a:prstGeom prst="ellipse">
              <a:avLst/>
            </a:prstGeom>
            <a:solidFill>
              <a:srgbClr val="FFFF00"/>
            </a:solidFill>
            <a:ln>
              <a:noFill/>
            </a:ln>
            <a:effectLst>
              <a:innerShdw blurRad="139700" dist="63500" dir="13500000">
                <a:prstClr val="black">
                  <a:alpha val="3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p>
          </p:txBody>
        </p:sp>
        <p:sp>
          <p:nvSpPr>
            <p:cNvPr id="17" name="شكل بيضاوي 20">
              <a:extLst>
                <a:ext uri="{FF2B5EF4-FFF2-40B4-BE49-F238E27FC236}">
                  <a16:creationId xmlns="" xmlns:a16="http://schemas.microsoft.com/office/drawing/2014/main" id="{5671FFE8-7008-01DD-B494-61355E2EBE21}"/>
                </a:ext>
              </a:extLst>
            </p:cNvPr>
            <p:cNvSpPr/>
            <p:nvPr/>
          </p:nvSpPr>
          <p:spPr>
            <a:xfrm>
              <a:off x="7398684" y="2706782"/>
              <a:ext cx="822414" cy="822414"/>
            </a:xfrm>
            <a:prstGeom prst="ellipse">
              <a:avLst/>
            </a:prstGeom>
            <a:solidFill>
              <a:srgbClr val="92D050"/>
            </a:solidFill>
            <a:ln>
              <a:noFill/>
            </a:ln>
            <a:effectLst>
              <a:innerShdw blurRad="1651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p>
          </p:txBody>
        </p:sp>
        <p:sp>
          <p:nvSpPr>
            <p:cNvPr id="18" name="شكل بيضاوي 21">
              <a:extLst>
                <a:ext uri="{FF2B5EF4-FFF2-40B4-BE49-F238E27FC236}">
                  <a16:creationId xmlns="" xmlns:a16="http://schemas.microsoft.com/office/drawing/2014/main" id="{43A77A21-16ED-74DB-7AA3-3886AAAD45B0}"/>
                </a:ext>
              </a:extLst>
            </p:cNvPr>
            <p:cNvSpPr/>
            <p:nvPr/>
          </p:nvSpPr>
          <p:spPr>
            <a:xfrm>
              <a:off x="7398684" y="4687360"/>
              <a:ext cx="822414" cy="822414"/>
            </a:xfrm>
            <a:prstGeom prst="ellipse">
              <a:avLst/>
            </a:prstGeom>
            <a:solidFill>
              <a:srgbClr val="619DE5"/>
            </a:solidFill>
            <a:ln>
              <a:noFill/>
            </a:ln>
            <a:effectLst>
              <a:innerShdw blurRad="1651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ar-SA" dirty="0"/>
            </a:p>
          </p:txBody>
        </p:sp>
        <p:sp>
          <p:nvSpPr>
            <p:cNvPr id="19" name="مربع نص 22">
              <a:extLst>
                <a:ext uri="{FF2B5EF4-FFF2-40B4-BE49-F238E27FC236}">
                  <a16:creationId xmlns="" xmlns:a16="http://schemas.microsoft.com/office/drawing/2014/main" id="{C4D9F150-3B81-2F5D-15E2-CD11CD66F265}"/>
                </a:ext>
              </a:extLst>
            </p:cNvPr>
            <p:cNvSpPr txBox="1"/>
            <p:nvPr/>
          </p:nvSpPr>
          <p:spPr>
            <a:xfrm>
              <a:off x="4012840" y="1593172"/>
              <a:ext cx="822414" cy="830997"/>
            </a:xfrm>
            <a:prstGeom prst="rect">
              <a:avLst/>
            </a:prstGeom>
            <a:noFill/>
          </p:spPr>
          <p:txBody>
            <a:bodyPr wrap="square" rtlCol="1">
              <a:spAutoFit/>
            </a:bodyPr>
            <a:lstStyle/>
            <a:p>
              <a:pPr algn="ctr"/>
              <a:r>
                <a:rPr lang="en-US" sz="4800" b="1" dirty="0">
                  <a:solidFill>
                    <a:schemeClr val="bg1"/>
                  </a:solidFill>
                  <a:effectLst>
                    <a:outerShdw blurRad="38100" dist="38100" dir="2700000" algn="tl">
                      <a:srgbClr val="000000">
                        <a:alpha val="43137"/>
                      </a:srgbClr>
                    </a:outerShdw>
                  </a:effectLst>
                </a:rPr>
                <a:t>1</a:t>
              </a:r>
              <a:endParaRPr lang="ar-SA" sz="4800" b="1" dirty="0">
                <a:solidFill>
                  <a:schemeClr val="bg1"/>
                </a:solidFill>
                <a:effectLst>
                  <a:outerShdw blurRad="38100" dist="38100" dir="2700000" algn="tl">
                    <a:srgbClr val="000000">
                      <a:alpha val="43137"/>
                    </a:srgbClr>
                  </a:outerShdw>
                </a:effectLst>
              </a:endParaRPr>
            </a:p>
          </p:txBody>
        </p:sp>
        <p:sp>
          <p:nvSpPr>
            <p:cNvPr id="20" name="مربع نص 23">
              <a:extLst>
                <a:ext uri="{FF2B5EF4-FFF2-40B4-BE49-F238E27FC236}">
                  <a16:creationId xmlns="" xmlns:a16="http://schemas.microsoft.com/office/drawing/2014/main" id="{C5208FAD-6C08-5AA6-97EF-D2F7792DCCA4}"/>
                </a:ext>
              </a:extLst>
            </p:cNvPr>
            <p:cNvSpPr txBox="1"/>
            <p:nvPr/>
          </p:nvSpPr>
          <p:spPr>
            <a:xfrm>
              <a:off x="4014837" y="3712375"/>
              <a:ext cx="822414" cy="830997"/>
            </a:xfrm>
            <a:prstGeom prst="rect">
              <a:avLst/>
            </a:prstGeom>
            <a:noFill/>
          </p:spPr>
          <p:txBody>
            <a:bodyPr wrap="square" rtlCol="1">
              <a:spAutoFit/>
            </a:bodyPr>
            <a:lstStyle/>
            <a:p>
              <a:pPr algn="ctr"/>
              <a:r>
                <a:rPr lang="en-US" sz="4800" b="1" dirty="0">
                  <a:solidFill>
                    <a:schemeClr val="bg1"/>
                  </a:solidFill>
                  <a:effectLst>
                    <a:outerShdw blurRad="38100" dist="38100" dir="2700000" algn="tl">
                      <a:srgbClr val="000000">
                        <a:alpha val="43137"/>
                      </a:srgbClr>
                    </a:outerShdw>
                  </a:effectLst>
                </a:rPr>
                <a:t>3</a:t>
              </a:r>
              <a:endParaRPr lang="ar-SA" sz="4800" b="1" dirty="0">
                <a:solidFill>
                  <a:schemeClr val="bg1"/>
                </a:solidFill>
                <a:effectLst>
                  <a:outerShdw blurRad="38100" dist="38100" dir="2700000" algn="tl">
                    <a:srgbClr val="000000">
                      <a:alpha val="43137"/>
                    </a:srgbClr>
                  </a:outerShdw>
                </a:effectLst>
              </a:endParaRPr>
            </a:p>
          </p:txBody>
        </p:sp>
        <p:sp>
          <p:nvSpPr>
            <p:cNvPr id="21" name="مربع نص 24">
              <a:extLst>
                <a:ext uri="{FF2B5EF4-FFF2-40B4-BE49-F238E27FC236}">
                  <a16:creationId xmlns="" xmlns:a16="http://schemas.microsoft.com/office/drawing/2014/main" id="{F6376C45-EB20-5BCF-74E6-F8A157CDE918}"/>
                </a:ext>
              </a:extLst>
            </p:cNvPr>
            <p:cNvSpPr txBox="1"/>
            <p:nvPr/>
          </p:nvSpPr>
          <p:spPr>
            <a:xfrm>
              <a:off x="7409468" y="2661366"/>
              <a:ext cx="822414" cy="830997"/>
            </a:xfrm>
            <a:prstGeom prst="rect">
              <a:avLst/>
            </a:prstGeom>
            <a:noFill/>
          </p:spPr>
          <p:txBody>
            <a:bodyPr wrap="square" rtlCol="1">
              <a:spAutoFit/>
            </a:bodyPr>
            <a:lstStyle/>
            <a:p>
              <a:pPr algn="ctr"/>
              <a:r>
                <a:rPr lang="en-US" sz="4800" b="1" dirty="0">
                  <a:solidFill>
                    <a:schemeClr val="bg1"/>
                  </a:solidFill>
                  <a:effectLst>
                    <a:outerShdw blurRad="38100" dist="38100" dir="2700000" algn="tl">
                      <a:srgbClr val="000000">
                        <a:alpha val="43137"/>
                      </a:srgbClr>
                    </a:outerShdw>
                  </a:effectLst>
                </a:rPr>
                <a:t>2</a:t>
              </a:r>
              <a:endParaRPr lang="ar-SA" sz="4800" b="1" dirty="0">
                <a:solidFill>
                  <a:schemeClr val="bg1"/>
                </a:solidFill>
                <a:effectLst>
                  <a:outerShdw blurRad="38100" dist="38100" dir="2700000" algn="tl">
                    <a:srgbClr val="000000">
                      <a:alpha val="43137"/>
                    </a:srgbClr>
                  </a:outerShdw>
                </a:effectLst>
              </a:endParaRPr>
            </a:p>
          </p:txBody>
        </p:sp>
        <p:sp>
          <p:nvSpPr>
            <p:cNvPr id="22" name="مربع نص 25">
              <a:extLst>
                <a:ext uri="{FF2B5EF4-FFF2-40B4-BE49-F238E27FC236}">
                  <a16:creationId xmlns="" xmlns:a16="http://schemas.microsoft.com/office/drawing/2014/main" id="{586EA0F9-3F8E-60AF-48F1-1064E34CA78A}"/>
                </a:ext>
              </a:extLst>
            </p:cNvPr>
            <p:cNvSpPr txBox="1"/>
            <p:nvPr/>
          </p:nvSpPr>
          <p:spPr>
            <a:xfrm>
              <a:off x="7409468" y="4633361"/>
              <a:ext cx="822414" cy="830997"/>
            </a:xfrm>
            <a:prstGeom prst="rect">
              <a:avLst/>
            </a:prstGeom>
            <a:noFill/>
          </p:spPr>
          <p:txBody>
            <a:bodyPr wrap="square" rtlCol="1">
              <a:spAutoFit/>
            </a:bodyPr>
            <a:lstStyle/>
            <a:p>
              <a:pPr algn="ctr"/>
              <a:r>
                <a:rPr lang="en-US" sz="4800" b="1" dirty="0">
                  <a:solidFill>
                    <a:schemeClr val="bg1"/>
                  </a:solidFill>
                  <a:effectLst>
                    <a:outerShdw blurRad="38100" dist="38100" dir="2700000" algn="tl">
                      <a:srgbClr val="000000">
                        <a:alpha val="43137"/>
                      </a:srgbClr>
                    </a:outerShdw>
                  </a:effectLst>
                </a:rPr>
                <a:t>4</a:t>
              </a:r>
              <a:endParaRPr lang="ar-SA" sz="4800" b="1" dirty="0">
                <a:solidFill>
                  <a:schemeClr val="bg1"/>
                </a:solidFill>
                <a:effectLst>
                  <a:outerShdw blurRad="38100" dist="38100" dir="2700000" algn="tl">
                    <a:srgbClr val="000000">
                      <a:alpha val="43137"/>
                    </a:srgbClr>
                  </a:outerShdw>
                </a:effectLst>
              </a:endParaRPr>
            </a:p>
          </p:txBody>
        </p:sp>
        <p:sp>
          <p:nvSpPr>
            <p:cNvPr id="23" name="مربع نص 26">
              <a:extLst>
                <a:ext uri="{FF2B5EF4-FFF2-40B4-BE49-F238E27FC236}">
                  <a16:creationId xmlns="" xmlns:a16="http://schemas.microsoft.com/office/drawing/2014/main" id="{FDF9CD7A-D2BC-05F6-8FD2-DDBE032EB3DA}"/>
                </a:ext>
              </a:extLst>
            </p:cNvPr>
            <p:cNvSpPr txBox="1"/>
            <p:nvPr/>
          </p:nvSpPr>
          <p:spPr>
            <a:xfrm>
              <a:off x="4271400" y="1841072"/>
              <a:ext cx="2638697" cy="489749"/>
            </a:xfrm>
            <a:prstGeom prst="rect">
              <a:avLst/>
            </a:prstGeom>
            <a:noFill/>
          </p:spPr>
          <p:txBody>
            <a:bodyPr wrap="square" rtlCol="1">
              <a:spAutoFit/>
            </a:bodyPr>
            <a:lstStyle/>
            <a:p>
              <a:pPr algn="ctr" rtl="1">
                <a:lnSpc>
                  <a:spcPct val="115000"/>
                </a:lnSpc>
                <a:spcAft>
                  <a:spcPts val="1000"/>
                </a:spcAft>
              </a:pPr>
              <a:r>
                <a:rPr lang="ar-DZ" sz="2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المقـــدمة</a:t>
              </a:r>
              <a:endParaRPr lang="fr-FR"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4" name="مربع نص 27">
              <a:extLst>
                <a:ext uri="{FF2B5EF4-FFF2-40B4-BE49-F238E27FC236}">
                  <a16:creationId xmlns="" xmlns:a16="http://schemas.microsoft.com/office/drawing/2014/main" id="{DF2FBEDE-5D5B-80A1-3709-2C8C429157A4}"/>
                </a:ext>
              </a:extLst>
            </p:cNvPr>
            <p:cNvSpPr txBox="1"/>
            <p:nvPr/>
          </p:nvSpPr>
          <p:spPr>
            <a:xfrm>
              <a:off x="4754595" y="3023759"/>
              <a:ext cx="2638697" cy="369332"/>
            </a:xfrm>
            <a:prstGeom prst="rect">
              <a:avLst/>
            </a:prstGeom>
            <a:noFill/>
          </p:spPr>
          <p:txBody>
            <a:bodyPr wrap="square" rtlCol="1">
              <a:spAutoFit/>
            </a:bodyPr>
            <a:lstStyle/>
            <a:p>
              <a:r>
                <a:rPr lang="ar-DZ" b="1" dirty="0">
                  <a:solidFill>
                    <a:srgbClr val="00B050"/>
                  </a:solidFill>
                  <a:effectLst/>
                  <a:latin typeface="Calibri" panose="020F0502020204030204" pitchFamily="34" charset="0"/>
                  <a:ea typeface="Calibri" panose="020F0502020204030204" pitchFamily="34" charset="0"/>
                  <a:cs typeface="Traditional Arabic" panose="02020603050405020304" pitchFamily="18" charset="-78"/>
                </a:rPr>
                <a:t>اهمية الاختبارات الاحصائية </a:t>
              </a:r>
              <a:r>
                <a:rPr lang="ar-DZ" b="1" dirty="0" err="1">
                  <a:solidFill>
                    <a:srgbClr val="00B050"/>
                  </a:solidFill>
                  <a:effectLst/>
                  <a:latin typeface="Calibri" panose="020F0502020204030204" pitchFamily="34" charset="0"/>
                  <a:ea typeface="Calibri" panose="020F0502020204030204" pitchFamily="34" charset="0"/>
                  <a:cs typeface="Traditional Arabic" panose="02020603050405020304" pitchFamily="18" charset="-78"/>
                </a:rPr>
                <a:t>الامعلمية</a:t>
              </a:r>
              <a:endParaRPr lang="fr-FR"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5" name="مربع نص 28">
              <a:extLst>
                <a:ext uri="{FF2B5EF4-FFF2-40B4-BE49-F238E27FC236}">
                  <a16:creationId xmlns="" xmlns:a16="http://schemas.microsoft.com/office/drawing/2014/main" id="{052D6CEB-E2F8-0F85-E3C6-D080A6C8601A}"/>
                </a:ext>
              </a:extLst>
            </p:cNvPr>
            <p:cNvSpPr txBox="1"/>
            <p:nvPr/>
          </p:nvSpPr>
          <p:spPr>
            <a:xfrm>
              <a:off x="4963142" y="4016787"/>
              <a:ext cx="2638697" cy="369332"/>
            </a:xfrm>
            <a:prstGeom prst="rect">
              <a:avLst/>
            </a:prstGeom>
            <a:noFill/>
          </p:spPr>
          <p:txBody>
            <a:bodyPr wrap="square" rtlCol="1">
              <a:spAutoFit/>
            </a:bodyPr>
            <a:lstStyle/>
            <a:p>
              <a:pPr algn="l"/>
              <a:r>
                <a:rPr lang="ar-DZ" sz="1800" b="1" dirty="0">
                  <a:solidFill>
                    <a:schemeClr val="accent4">
                      <a:lumMod val="75000"/>
                    </a:schemeClr>
                  </a:solidFill>
                  <a:effectLst/>
                  <a:ea typeface="Calibri" panose="020F0502020204030204" pitchFamily="34" charset="0"/>
                  <a:cs typeface="Traditional Arabic" panose="02020603050405020304" pitchFamily="18" charset="-78"/>
                </a:rPr>
                <a:t>انواع الاختبارات الاحصائية </a:t>
              </a:r>
              <a:r>
                <a:rPr lang="ar-DZ" sz="1800" b="1" dirty="0" err="1">
                  <a:solidFill>
                    <a:schemeClr val="accent4">
                      <a:lumMod val="75000"/>
                    </a:schemeClr>
                  </a:solidFill>
                  <a:effectLst/>
                  <a:ea typeface="Calibri" panose="020F0502020204030204" pitchFamily="34" charset="0"/>
                  <a:cs typeface="Traditional Arabic" panose="02020603050405020304" pitchFamily="18" charset="-78"/>
                </a:rPr>
                <a:t>الامعلمية</a:t>
              </a:r>
              <a:endParaRPr lang="ar-SA" sz="1200" dirty="0">
                <a:solidFill>
                  <a:schemeClr val="accent4">
                    <a:lumMod val="75000"/>
                  </a:schemeClr>
                </a:solidFill>
                <a:latin typeface="Roboto" panose="02000000000000000000" pitchFamily="2" charset="0"/>
                <a:ea typeface="Roboto" panose="02000000000000000000" pitchFamily="2" charset="0"/>
              </a:endParaRPr>
            </a:p>
          </p:txBody>
        </p:sp>
        <p:sp>
          <p:nvSpPr>
            <p:cNvPr id="26" name="مربع نص 29">
              <a:extLst>
                <a:ext uri="{FF2B5EF4-FFF2-40B4-BE49-F238E27FC236}">
                  <a16:creationId xmlns="" xmlns:a16="http://schemas.microsoft.com/office/drawing/2014/main" id="{1F81BAC9-4291-539A-440B-50D720A32951}"/>
                </a:ext>
              </a:extLst>
            </p:cNvPr>
            <p:cNvSpPr txBox="1"/>
            <p:nvPr/>
          </p:nvSpPr>
          <p:spPr>
            <a:xfrm>
              <a:off x="5379246" y="5020808"/>
              <a:ext cx="2638697" cy="461665"/>
            </a:xfrm>
            <a:prstGeom prst="rect">
              <a:avLst/>
            </a:prstGeom>
            <a:noFill/>
          </p:spPr>
          <p:txBody>
            <a:bodyPr wrap="square" rtlCol="1">
              <a:spAutoFit/>
            </a:bodyPr>
            <a:lstStyle/>
            <a:p>
              <a:pPr algn="ctr"/>
              <a:r>
                <a:rPr lang="ar-DZ" sz="2400" dirty="0">
                  <a:solidFill>
                    <a:srgbClr val="0070C0"/>
                  </a:solidFill>
                  <a:latin typeface="Roboto" panose="02000000000000000000" pitchFamily="2" charset="0"/>
                  <a:ea typeface="Roboto" panose="02000000000000000000" pitchFamily="2" charset="0"/>
                </a:rPr>
                <a:t>الخاتمة</a:t>
              </a:r>
              <a:endParaRPr lang="ar-SA" sz="2400" dirty="0">
                <a:solidFill>
                  <a:srgbClr val="0070C0"/>
                </a:solidFill>
                <a:latin typeface="Roboto" panose="02000000000000000000" pitchFamily="2" charset="0"/>
                <a:ea typeface="Roboto" panose="02000000000000000000" pitchFamily="2" charset="0"/>
              </a:endParaRPr>
            </a:p>
          </p:txBody>
        </p:sp>
        <p:sp>
          <p:nvSpPr>
            <p:cNvPr id="28" name="مربع نص 31">
              <a:extLst>
                <a:ext uri="{FF2B5EF4-FFF2-40B4-BE49-F238E27FC236}">
                  <a16:creationId xmlns="" xmlns:a16="http://schemas.microsoft.com/office/drawing/2014/main" id="{440B1729-6BB4-1C5C-5FE3-C224C033E8AE}"/>
                </a:ext>
              </a:extLst>
            </p:cNvPr>
            <p:cNvSpPr txBox="1"/>
            <p:nvPr/>
          </p:nvSpPr>
          <p:spPr>
            <a:xfrm>
              <a:off x="5590749" y="2571122"/>
              <a:ext cx="1942011" cy="369332"/>
            </a:xfrm>
            <a:prstGeom prst="rect">
              <a:avLst/>
            </a:prstGeom>
            <a:noFill/>
          </p:spPr>
          <p:txBody>
            <a:bodyPr wrap="square" rtlCol="1">
              <a:spAutoFit/>
            </a:bodyPr>
            <a:lstStyle/>
            <a:p>
              <a:pPr algn="ctr"/>
              <a:r>
                <a:rPr lang="ar-DZ" b="1" dirty="0"/>
                <a:t>المبحث  الاول</a:t>
              </a:r>
              <a:endParaRPr lang="ar-SA" b="1" dirty="0"/>
            </a:p>
          </p:txBody>
        </p:sp>
        <p:sp>
          <p:nvSpPr>
            <p:cNvPr id="29" name="مربع نص 32">
              <a:extLst>
                <a:ext uri="{FF2B5EF4-FFF2-40B4-BE49-F238E27FC236}">
                  <a16:creationId xmlns="" xmlns:a16="http://schemas.microsoft.com/office/drawing/2014/main" id="{BFD0FD8A-B51C-6A2C-9D71-E7FFEB115540}"/>
                </a:ext>
              </a:extLst>
            </p:cNvPr>
            <p:cNvSpPr txBox="1"/>
            <p:nvPr/>
          </p:nvSpPr>
          <p:spPr>
            <a:xfrm>
              <a:off x="4621203" y="3669266"/>
              <a:ext cx="1942011" cy="369332"/>
            </a:xfrm>
            <a:prstGeom prst="rect">
              <a:avLst/>
            </a:prstGeom>
            <a:noFill/>
          </p:spPr>
          <p:txBody>
            <a:bodyPr wrap="square" rtlCol="1">
              <a:spAutoFit/>
            </a:bodyPr>
            <a:lstStyle/>
            <a:p>
              <a:pPr algn="ctr"/>
              <a:r>
                <a:rPr lang="ar-DZ" b="1" dirty="0"/>
                <a:t>المبحث  الثاني</a:t>
              </a:r>
              <a:endParaRPr lang="ar-SA" b="1" dirty="0"/>
            </a:p>
          </p:txBody>
        </p:sp>
        <p:sp>
          <p:nvSpPr>
            <p:cNvPr id="38" name="Rectangle : coins arrondis 37">
              <a:extLst>
                <a:ext uri="{FF2B5EF4-FFF2-40B4-BE49-F238E27FC236}">
                  <a16:creationId xmlns="" xmlns:a16="http://schemas.microsoft.com/office/drawing/2014/main" id="{E38881F3-03EC-41E4-AD1D-421057A95DF3}"/>
                </a:ext>
              </a:extLst>
            </p:cNvPr>
            <p:cNvSpPr/>
            <p:nvPr/>
          </p:nvSpPr>
          <p:spPr>
            <a:xfrm>
              <a:off x="217967" y="4982485"/>
              <a:ext cx="3324502" cy="175124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مربع نص 34">
              <a:extLst>
                <a:ext uri="{FF2B5EF4-FFF2-40B4-BE49-F238E27FC236}">
                  <a16:creationId xmlns="" xmlns:a16="http://schemas.microsoft.com/office/drawing/2014/main" id="{2B2315F2-F5D8-FFC9-1C8C-AAE4B3539FB8}"/>
                </a:ext>
              </a:extLst>
            </p:cNvPr>
            <p:cNvSpPr txBox="1"/>
            <p:nvPr/>
          </p:nvSpPr>
          <p:spPr>
            <a:xfrm>
              <a:off x="2678156" y="314980"/>
              <a:ext cx="6835689" cy="769441"/>
            </a:xfrm>
            <a:prstGeom prst="rect">
              <a:avLst/>
            </a:prstGeom>
            <a:noFill/>
          </p:spPr>
          <p:txBody>
            <a:bodyPr wrap="square" rtlCol="1">
              <a:spAutoFit/>
            </a:bodyPr>
            <a:lstStyle/>
            <a:p>
              <a:pPr algn="ctr"/>
              <a:endParaRPr lang="ar-SA" sz="4400" b="1" dirty="0">
                <a:latin typeface="Roboto" panose="02000000000000000000" pitchFamily="2" charset="0"/>
                <a:ea typeface="Roboto" panose="02000000000000000000" pitchFamily="2" charset="0"/>
              </a:endParaRPr>
            </a:p>
          </p:txBody>
        </p:sp>
        <p:sp>
          <p:nvSpPr>
            <p:cNvPr id="34" name="ZoneTexte 33">
              <a:extLst>
                <a:ext uri="{FF2B5EF4-FFF2-40B4-BE49-F238E27FC236}">
                  <a16:creationId xmlns="" xmlns:a16="http://schemas.microsoft.com/office/drawing/2014/main" id="{F050A43A-D191-7924-B105-E8BA5FDEAEB3}"/>
                </a:ext>
              </a:extLst>
            </p:cNvPr>
            <p:cNvSpPr txBox="1"/>
            <p:nvPr/>
          </p:nvSpPr>
          <p:spPr>
            <a:xfrm>
              <a:off x="-2685212" y="4956193"/>
              <a:ext cx="6003547" cy="1751249"/>
            </a:xfrm>
            <a:prstGeom prst="rect">
              <a:avLst/>
            </a:prstGeom>
            <a:noFill/>
          </p:spPr>
          <p:txBody>
            <a:bodyPr wrap="square">
              <a:spAutoFit/>
            </a:bodyPr>
            <a:lstStyle/>
            <a:p>
              <a:pPr algn="r" rtl="1">
                <a:lnSpc>
                  <a:spcPct val="115000"/>
                </a:lnSpc>
                <a:spcAft>
                  <a:spcPts val="1000"/>
                </a:spcAft>
              </a:pPr>
              <a:r>
                <a:rPr lang="ar-DZ" sz="1800" b="1" dirty="0">
                  <a:effectLst/>
                  <a:latin typeface="Calibri" panose="020F0502020204030204" pitchFamily="34" charset="0"/>
                  <a:ea typeface="Calibri" panose="020F0502020204030204" pitchFamily="34" charset="0"/>
                  <a:cs typeface="Traditional Arabic" panose="02020603050405020304" pitchFamily="18" charset="-78"/>
                </a:rPr>
                <a:t>-المطلب الاول : اختبار مان </a:t>
              </a:r>
              <a:r>
                <a:rPr lang="ar-DZ" sz="1800" b="1" dirty="0" err="1">
                  <a:effectLst/>
                  <a:latin typeface="Calibri" panose="020F0502020204030204" pitchFamily="34" charset="0"/>
                  <a:ea typeface="Calibri" panose="020F0502020204030204" pitchFamily="34" charset="0"/>
                  <a:cs typeface="Traditional Arabic" panose="02020603050405020304" pitchFamily="18" charset="-78"/>
                </a:rPr>
                <a:t>ويتي</a:t>
              </a:r>
              <a:endParaRPr lang="fr-FR" sz="12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DZ" sz="1800" b="1" dirty="0">
                  <a:effectLst/>
                  <a:latin typeface="Calibri" panose="020F0502020204030204" pitchFamily="34" charset="0"/>
                  <a:ea typeface="Calibri" panose="020F0502020204030204" pitchFamily="34" charset="0"/>
                  <a:cs typeface="Traditional Arabic" panose="02020603050405020304" pitchFamily="18" charset="-78"/>
                </a:rPr>
                <a:t>- المطلب الثاني : اختبار </a:t>
              </a:r>
              <a:r>
                <a:rPr lang="ar-DZ" sz="1800" b="1" dirty="0" err="1">
                  <a:effectLst/>
                  <a:latin typeface="Calibri" panose="020F0502020204030204" pitchFamily="34" charset="0"/>
                  <a:ea typeface="Calibri" panose="020F0502020204030204" pitchFamily="34" charset="0"/>
                  <a:cs typeface="Traditional Arabic" panose="02020603050405020304" pitchFamily="18" charset="-78"/>
                </a:rPr>
                <a:t>لكوكسون</a:t>
              </a:r>
              <a:r>
                <a:rPr lang="ar-DZ" sz="1800" b="1" dirty="0">
                  <a:effectLst/>
                  <a:latin typeface="Calibri" panose="020F0502020204030204" pitchFamily="34" charset="0"/>
                  <a:ea typeface="Calibri" panose="020F0502020204030204" pitchFamily="34" charset="0"/>
                  <a:cs typeface="Traditional Arabic" panose="02020603050405020304" pitchFamily="18" charset="-78"/>
                </a:rPr>
                <a:t> </a:t>
              </a:r>
            </a:p>
            <a:p>
              <a:pPr algn="r" rtl="1">
                <a:lnSpc>
                  <a:spcPct val="115000"/>
                </a:lnSpc>
                <a:spcAft>
                  <a:spcPts val="1000"/>
                </a:spcAft>
              </a:pPr>
              <a:r>
                <a:rPr lang="ar-DZ" sz="1800" b="1" dirty="0">
                  <a:effectLst/>
                  <a:latin typeface="Calibri" panose="020F0502020204030204" pitchFamily="34" charset="0"/>
                  <a:ea typeface="Calibri" panose="020F0502020204030204" pitchFamily="34" charset="0"/>
                  <a:cs typeface="Traditional Arabic" panose="02020603050405020304" pitchFamily="18" charset="-78"/>
                </a:rPr>
                <a:t>- المطلب الثالث : اختبار مان ويتني</a:t>
              </a:r>
              <a:endParaRPr lang="fr-FR" sz="12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DZ" sz="1800" b="1" dirty="0">
                  <a:effectLst/>
                  <a:latin typeface="Calibri" panose="020F0502020204030204" pitchFamily="34" charset="0"/>
                  <a:ea typeface="Calibri" panose="020F0502020204030204" pitchFamily="34" charset="0"/>
                  <a:cs typeface="Traditional Arabic" panose="02020603050405020304" pitchFamily="18" charset="-78"/>
                </a:rPr>
                <a:t>- المطلب الرابع : مربع كاي</a:t>
              </a:r>
              <a:endParaRPr lang="fr-FR" sz="12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7" name="Rectangle : coins arrondis 36">
              <a:extLst>
                <a:ext uri="{FF2B5EF4-FFF2-40B4-BE49-F238E27FC236}">
                  <a16:creationId xmlns="" xmlns:a16="http://schemas.microsoft.com/office/drawing/2014/main" id="{7898C21C-3E71-CC19-B69D-66E6BF7F6BF3}"/>
                </a:ext>
              </a:extLst>
            </p:cNvPr>
            <p:cNvSpPr/>
            <p:nvPr/>
          </p:nvSpPr>
          <p:spPr>
            <a:xfrm>
              <a:off x="8562857" y="4982485"/>
              <a:ext cx="3324502" cy="1751248"/>
            </a:xfrm>
            <a:prstGeom prst="roundRect">
              <a:avLst/>
            </a:prstGeom>
            <a:solidFill>
              <a:srgbClr val="92D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مربع نص 29">
              <a:extLst>
                <a:ext uri="{FF2B5EF4-FFF2-40B4-BE49-F238E27FC236}">
                  <a16:creationId xmlns="" xmlns:a16="http://schemas.microsoft.com/office/drawing/2014/main" id="{0F97FD17-E214-BF2E-76AC-EAF7B068D0E4}"/>
                </a:ext>
              </a:extLst>
            </p:cNvPr>
            <p:cNvSpPr txBox="1"/>
            <p:nvPr/>
          </p:nvSpPr>
          <p:spPr>
            <a:xfrm>
              <a:off x="8562856" y="5118518"/>
              <a:ext cx="3324502" cy="1494768"/>
            </a:xfrm>
            <a:prstGeom prst="rect">
              <a:avLst/>
            </a:prstGeom>
            <a:noFill/>
          </p:spPr>
          <p:txBody>
            <a:bodyPr wrap="square" rtlCol="1">
              <a:spAutoFit/>
            </a:bodyPr>
            <a:lstStyle/>
            <a:p>
              <a:pPr algn="just" rtl="1">
                <a:lnSpc>
                  <a:spcPct val="115000"/>
                </a:lnSpc>
                <a:spcAft>
                  <a:spcPts val="1000"/>
                </a:spcAft>
              </a:pPr>
              <a:r>
                <a:rPr lang="ar-DZ" sz="1800" b="1" dirty="0">
                  <a:effectLst/>
                  <a:latin typeface="Calibri" panose="020F0502020204030204" pitchFamily="34" charset="0"/>
                  <a:ea typeface="Calibri" panose="020F0502020204030204" pitchFamily="34" charset="0"/>
                  <a:cs typeface="Traditional Arabic" panose="02020603050405020304" pitchFamily="18" charset="-78"/>
                </a:rPr>
                <a:t>-المطلب الأول : تعريف  الاختبارات الاحصائية </a:t>
              </a:r>
              <a:r>
                <a:rPr lang="ar-DZ" sz="1800" b="1" dirty="0" err="1">
                  <a:effectLst/>
                  <a:latin typeface="Calibri" panose="020F0502020204030204" pitchFamily="34" charset="0"/>
                  <a:ea typeface="Calibri" panose="020F0502020204030204" pitchFamily="34" charset="0"/>
                  <a:cs typeface="Traditional Arabic" panose="02020603050405020304" pitchFamily="18" charset="-78"/>
                </a:rPr>
                <a:t>الامعلمية</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algn="r" rtl="1">
                <a:lnSpc>
                  <a:spcPct val="115000"/>
                </a:lnSpc>
                <a:spcAft>
                  <a:spcPts val="1000"/>
                </a:spcAft>
              </a:pPr>
              <a:r>
                <a:rPr lang="ar-DZ" sz="1800" b="1" dirty="0">
                  <a:effectLst/>
                  <a:latin typeface="Calibri" panose="020F0502020204030204" pitchFamily="34" charset="0"/>
                  <a:ea typeface="Calibri" panose="020F0502020204030204" pitchFamily="34" charset="0"/>
                  <a:cs typeface="Traditional Arabic" panose="02020603050405020304" pitchFamily="18" charset="-78"/>
                </a:rPr>
                <a:t>-المطلب الثاني : مزايا وعيوب الاختبارات الاحصائية </a:t>
              </a:r>
              <a:r>
                <a:rPr lang="ar-DZ" sz="1800" b="1" dirty="0" err="1">
                  <a:effectLst/>
                  <a:latin typeface="Calibri" panose="020F0502020204030204" pitchFamily="34" charset="0"/>
                  <a:ea typeface="Calibri" panose="020F0502020204030204" pitchFamily="34" charset="0"/>
                  <a:cs typeface="Traditional Arabic" panose="02020603050405020304" pitchFamily="18" charset="-78"/>
                </a:rPr>
                <a:t>الامعلمية</a:t>
              </a: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cxnSp>
          <p:nvCxnSpPr>
            <p:cNvPr id="42" name="Connecteur : en angle 41">
              <a:extLst>
                <a:ext uri="{FF2B5EF4-FFF2-40B4-BE49-F238E27FC236}">
                  <a16:creationId xmlns="" xmlns:a16="http://schemas.microsoft.com/office/drawing/2014/main" id="{3E1C7096-06A8-BB9D-56CC-229B6D157694}"/>
                </a:ext>
              </a:extLst>
            </p:cNvPr>
            <p:cNvCxnSpPr>
              <a:stCxn id="20" idx="1"/>
            </p:cNvCxnSpPr>
            <p:nvPr/>
          </p:nvCxnSpPr>
          <p:spPr>
            <a:xfrm rot="10800000" flipV="1">
              <a:off x="1940767" y="4127873"/>
              <a:ext cx="2074070" cy="828319"/>
            </a:xfrm>
            <a:prstGeom prst="bentConnector3">
              <a:avLst>
                <a:gd name="adj1" fmla="val 100385"/>
              </a:avLst>
            </a:prstGeom>
            <a:ln w="57150">
              <a:solidFill>
                <a:srgbClr val="FFC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Connecteur : en angle 43">
              <a:extLst>
                <a:ext uri="{FF2B5EF4-FFF2-40B4-BE49-F238E27FC236}">
                  <a16:creationId xmlns="" xmlns:a16="http://schemas.microsoft.com/office/drawing/2014/main" id="{C43516D3-4CA8-5A26-72D0-3741A7F0D313}"/>
                </a:ext>
              </a:extLst>
            </p:cNvPr>
            <p:cNvCxnSpPr>
              <a:cxnSpLocks/>
              <a:stCxn id="37" idx="0"/>
            </p:cNvCxnSpPr>
            <p:nvPr/>
          </p:nvCxnSpPr>
          <p:spPr>
            <a:xfrm rot="16200000" flipV="1">
              <a:off x="8303575" y="3060952"/>
              <a:ext cx="1774058" cy="2069008"/>
            </a:xfrm>
            <a:prstGeom prst="bentConnector2">
              <a:avLst/>
            </a:prstGeom>
            <a:ln w="57150">
              <a:solidFill>
                <a:srgbClr val="92D05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6997046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 xmlns:a16="http://schemas.microsoft.com/office/drawing/2014/main" id="{C2248DC5-7C67-487C-AAB5-2513E382B01D}"/>
              </a:ext>
            </a:extLst>
          </p:cNvPr>
          <p:cNvSpPr txBox="1"/>
          <p:nvPr/>
        </p:nvSpPr>
        <p:spPr>
          <a:xfrm>
            <a:off x="0" y="0"/>
            <a:ext cx="12192000" cy="2131866"/>
          </a:xfrm>
          <a:prstGeom prst="rect">
            <a:avLst/>
          </a:prstGeom>
          <a:noFill/>
        </p:spPr>
        <p:txBody>
          <a:bodyPr wrap="square">
            <a:spAutoFit/>
          </a:bodyPr>
          <a:lstStyle/>
          <a:p>
            <a:pPr algn="ctr" rtl="1">
              <a:lnSpc>
                <a:spcPct val="115000"/>
              </a:lnSpc>
              <a:spcAft>
                <a:spcPts val="1000"/>
              </a:spcAft>
            </a:pPr>
            <a:r>
              <a:rPr lang="ar-DZ" sz="3600" dirty="0">
                <a:solidFill>
                  <a:schemeClr val="accent4">
                    <a:lumMod val="75000"/>
                  </a:schemeClr>
                </a:solidFill>
                <a:latin typeface="Aref_Menna" panose="02000000000000000000" pitchFamily="2" charset="-78"/>
                <a:cs typeface="Aref_Menna" panose="02000000000000000000" pitchFamily="2" charset="-78"/>
              </a:rPr>
              <a:t>اختبار مان ويتني</a:t>
            </a:r>
            <a:endParaRPr lang="fr-FR" sz="3600" dirty="0">
              <a:solidFill>
                <a:schemeClr val="accent4">
                  <a:lumMod val="75000"/>
                </a:schemeClr>
              </a:solidFill>
              <a:latin typeface="Aref_Menna" panose="02000000000000000000" pitchFamily="2" charset="-78"/>
              <a:cs typeface="Aref_Menna" panose="02000000000000000000" pitchFamily="2" charset="-78"/>
            </a:endParaRPr>
          </a:p>
          <a:p>
            <a:pPr algn="r" rtl="1">
              <a:lnSpc>
                <a:spcPct val="115000"/>
              </a:lnSpc>
              <a:spcAft>
                <a:spcPts val="1000"/>
              </a:spcAft>
            </a:pPr>
            <a:r>
              <a:rPr lang="ar-SA" sz="2400" dirty="0">
                <a:solidFill>
                  <a:srgbClr val="222222"/>
                </a:solidFill>
                <a:latin typeface="Aref_Menna" panose="02000000000000000000" pitchFamily="2" charset="-78"/>
                <a:cs typeface="Aref_Menna" panose="02000000000000000000" pitchFamily="2" charset="-78"/>
              </a:rPr>
              <a:t>الهدف من استخدامه: أحد أساليب الإحصاء </a:t>
            </a:r>
            <a:r>
              <a:rPr lang="ar-SA" sz="2400" dirty="0" err="1">
                <a:solidFill>
                  <a:srgbClr val="222222"/>
                </a:solidFill>
                <a:latin typeface="Aref_Menna" panose="02000000000000000000" pitchFamily="2" charset="-78"/>
                <a:cs typeface="Aref_Menna" panose="02000000000000000000" pitchFamily="2" charset="-78"/>
              </a:rPr>
              <a:t>الالمعلمية</a:t>
            </a:r>
            <a:r>
              <a:rPr lang="ar-SA" sz="2400" dirty="0">
                <a:solidFill>
                  <a:srgbClr val="222222"/>
                </a:solidFill>
                <a:latin typeface="Aref_Menna" panose="02000000000000000000" pitchFamily="2" charset="-78"/>
                <a:cs typeface="Aref_Menna" panose="02000000000000000000" pitchFamily="2" charset="-78"/>
              </a:rPr>
              <a:t> ) </a:t>
            </a:r>
            <a:r>
              <a:rPr lang="ar-SA" sz="2400" dirty="0" err="1">
                <a:solidFill>
                  <a:srgbClr val="222222"/>
                </a:solidFill>
                <a:latin typeface="Aref_Menna" panose="02000000000000000000" pitchFamily="2" charset="-78"/>
                <a:cs typeface="Aref_Menna" panose="02000000000000000000" pitchFamily="2" charset="-78"/>
              </a:rPr>
              <a:t>الالبارامترية</a:t>
            </a:r>
            <a:r>
              <a:rPr lang="ar-SA" sz="2400" dirty="0">
                <a:solidFill>
                  <a:srgbClr val="222222"/>
                </a:solidFill>
                <a:latin typeface="Aref_Menna" panose="02000000000000000000" pitchFamily="2" charset="-78"/>
                <a:cs typeface="Aref_Menna" panose="02000000000000000000" pitchFamily="2" charset="-78"/>
              </a:rPr>
              <a:t>( الشائعة ، والذي</a:t>
            </a:r>
            <a:r>
              <a:rPr lang="fr-FR" sz="2400" dirty="0">
                <a:solidFill>
                  <a:srgbClr val="222222"/>
                </a:solidFill>
                <a:latin typeface="Aref_Menna" panose="02000000000000000000" pitchFamily="2" charset="-78"/>
                <a:cs typeface="Aref_Menna" panose="02000000000000000000" pitchFamily="2" charset="-78"/>
              </a:rPr>
              <a:t>  </a:t>
            </a:r>
            <a:r>
              <a:rPr lang="ar-SA" sz="2400" dirty="0">
                <a:solidFill>
                  <a:srgbClr val="222222"/>
                </a:solidFill>
                <a:latin typeface="Aref_Menna" panose="02000000000000000000" pitchFamily="2" charset="-78"/>
                <a:cs typeface="Aref_Menna" panose="02000000000000000000" pitchFamily="2" charset="-78"/>
              </a:rPr>
              <a:t>يستخدم </a:t>
            </a:r>
            <a:r>
              <a:rPr lang="ar-SA" sz="2400" dirty="0" err="1">
                <a:solidFill>
                  <a:srgbClr val="222222"/>
                </a:solidFill>
                <a:latin typeface="Aref_Menna" panose="02000000000000000000" pitchFamily="2" charset="-78"/>
                <a:cs typeface="Aref_Menna" panose="02000000000000000000" pitchFamily="2" charset="-78"/>
              </a:rPr>
              <a:t>لايجاد</a:t>
            </a:r>
            <a:r>
              <a:rPr lang="ar-SA" sz="2400" dirty="0">
                <a:solidFill>
                  <a:srgbClr val="222222"/>
                </a:solidFill>
                <a:latin typeface="Aref_Menna" panose="02000000000000000000" pitchFamily="2" charset="-78"/>
                <a:cs typeface="Aref_Menna" panose="02000000000000000000" pitchFamily="2" charset="-78"/>
              </a:rPr>
              <a:t> الفروق بين متوسطي عينتين مستقلتين، وهو أسلوب بديل لاختبار</a:t>
            </a:r>
            <a:r>
              <a:rPr lang="fr-FR" sz="2400" dirty="0">
                <a:solidFill>
                  <a:srgbClr val="222222"/>
                </a:solidFill>
                <a:latin typeface="Aref_Menna" panose="02000000000000000000" pitchFamily="2" charset="-78"/>
                <a:cs typeface="Aref_Menna" panose="02000000000000000000" pitchFamily="2" charset="-78"/>
              </a:rPr>
              <a:t>  </a:t>
            </a:r>
            <a:r>
              <a:rPr lang="ar-SA" sz="2400" dirty="0">
                <a:solidFill>
                  <a:srgbClr val="222222"/>
                </a:solidFill>
                <a:latin typeface="Aref_Menna" panose="02000000000000000000" pitchFamily="2" charset="-78"/>
                <a:cs typeface="Aref_Menna" panose="02000000000000000000" pitchFamily="2" charset="-78"/>
              </a:rPr>
              <a:t>لعينتين مستقلتين في حال عدم تحقق شروط الأساليب </a:t>
            </a:r>
            <a:r>
              <a:rPr lang="ar-SA" sz="2400" dirty="0" err="1">
                <a:solidFill>
                  <a:srgbClr val="222222"/>
                </a:solidFill>
                <a:latin typeface="Aref_Menna" panose="02000000000000000000" pitchFamily="2" charset="-78"/>
                <a:cs typeface="Aref_Menna" panose="02000000000000000000" pitchFamily="2" charset="-78"/>
              </a:rPr>
              <a:t>المعلمية</a:t>
            </a:r>
            <a:r>
              <a:rPr lang="ar-SA" sz="2400" dirty="0">
                <a:solidFill>
                  <a:srgbClr val="222222"/>
                </a:solidFill>
                <a:latin typeface="Aref_Menna" panose="02000000000000000000" pitchFamily="2" charset="-78"/>
                <a:cs typeface="Aref_Menna" panose="02000000000000000000" pitchFamily="2" charset="-78"/>
              </a:rPr>
              <a:t> مثل  كون توزيع المتغير التابع في مجتمعي الدراسة غير طبيعي أو عدم تجانس تباينات المجموعتين أو لكون بيانات المتغير التابع </a:t>
            </a:r>
            <a:r>
              <a:rPr lang="ar-SA" sz="2400" dirty="0" err="1">
                <a:solidFill>
                  <a:srgbClr val="222222"/>
                </a:solidFill>
                <a:latin typeface="Aref_Menna" panose="02000000000000000000" pitchFamily="2" charset="-78"/>
                <a:cs typeface="Aref_Menna" panose="02000000000000000000" pitchFamily="2" charset="-78"/>
              </a:rPr>
              <a:t>رتبية</a:t>
            </a:r>
            <a:r>
              <a:rPr lang="ar-SA" sz="2400" dirty="0">
                <a:solidFill>
                  <a:srgbClr val="222222"/>
                </a:solidFill>
                <a:latin typeface="Aref_Menna" panose="02000000000000000000" pitchFamily="2" charset="-78"/>
                <a:cs typeface="Aref_Menna" panose="02000000000000000000" pitchFamily="2" charset="-78"/>
              </a:rPr>
              <a:t>، وذلك في ظل وجود عينات صغيرة الحجم</a:t>
            </a:r>
            <a:r>
              <a:rPr lang="fr-FR" sz="2400" dirty="0">
                <a:solidFill>
                  <a:srgbClr val="222222"/>
                </a:solidFill>
                <a:latin typeface="Aref_Menna" panose="02000000000000000000" pitchFamily="2" charset="-78"/>
                <a:cs typeface="Aref_Menna" panose="02000000000000000000" pitchFamily="2" charset="-78"/>
              </a:rPr>
              <a:t>.</a:t>
            </a:r>
          </a:p>
        </p:txBody>
      </p:sp>
      <p:pic>
        <p:nvPicPr>
          <p:cNvPr id="18" name="Image 17">
            <a:extLst>
              <a:ext uri="{FF2B5EF4-FFF2-40B4-BE49-F238E27FC236}">
                <a16:creationId xmlns="" xmlns:a16="http://schemas.microsoft.com/office/drawing/2014/main" id="{804271E8-C11C-6613-9C06-C6D674160282}"/>
              </a:ext>
            </a:extLst>
          </p:cNvPr>
          <p:cNvPicPr>
            <a:picLocks noChangeAspect="1"/>
          </p:cNvPicPr>
          <p:nvPr/>
        </p:nvPicPr>
        <p:blipFill>
          <a:blip r:embed="rId2"/>
          <a:stretch>
            <a:fillRect/>
          </a:stretch>
        </p:blipFill>
        <p:spPr>
          <a:xfrm>
            <a:off x="215834" y="2684294"/>
            <a:ext cx="6023601" cy="1962746"/>
          </a:xfrm>
          <a:prstGeom prst="rect">
            <a:avLst/>
          </a:prstGeom>
        </p:spPr>
      </p:pic>
      <p:pic>
        <p:nvPicPr>
          <p:cNvPr id="19" name="Image 18">
            <a:extLst>
              <a:ext uri="{FF2B5EF4-FFF2-40B4-BE49-F238E27FC236}">
                <a16:creationId xmlns="" xmlns:a16="http://schemas.microsoft.com/office/drawing/2014/main" id="{04B8662A-AA08-98C2-6F2B-AB252A235605}"/>
              </a:ext>
            </a:extLst>
          </p:cNvPr>
          <p:cNvPicPr>
            <a:picLocks noChangeAspect="1"/>
          </p:cNvPicPr>
          <p:nvPr/>
        </p:nvPicPr>
        <p:blipFill>
          <a:blip r:embed="rId3"/>
          <a:srcRect/>
          <a:stretch>
            <a:fillRect/>
          </a:stretch>
        </p:blipFill>
        <p:spPr bwMode="auto">
          <a:xfrm>
            <a:off x="6448984" y="2948743"/>
            <a:ext cx="5219646" cy="1433848"/>
          </a:xfrm>
          <a:prstGeom prst="rect">
            <a:avLst/>
          </a:prstGeom>
          <a:noFill/>
          <a:ln w="9525">
            <a:noFill/>
            <a:miter lim="800000"/>
            <a:headEnd/>
            <a:tailEnd/>
          </a:ln>
        </p:spPr>
      </p:pic>
    </p:spTree>
    <p:extLst>
      <p:ext uri="{BB962C8B-B14F-4D97-AF65-F5344CB8AC3E}">
        <p14:creationId xmlns:p14="http://schemas.microsoft.com/office/powerpoint/2010/main" val="281717667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D415ADED-6422-D0E1-CBE5-AC01D1560658}"/>
              </a:ext>
            </a:extLst>
          </p:cNvPr>
          <p:cNvSpPr txBox="1"/>
          <p:nvPr/>
        </p:nvSpPr>
        <p:spPr>
          <a:xfrm>
            <a:off x="6096000" y="0"/>
            <a:ext cx="6096000" cy="1770741"/>
          </a:xfrm>
          <a:prstGeom prst="rect">
            <a:avLst/>
          </a:prstGeom>
          <a:noFill/>
        </p:spPr>
        <p:txBody>
          <a:bodyPr wrap="square">
            <a:spAutoFit/>
          </a:bodyPr>
          <a:lstStyle/>
          <a:p>
            <a:pPr algn="r" rtl="1">
              <a:lnSpc>
                <a:spcPct val="115000"/>
              </a:lnSpc>
              <a:spcAft>
                <a:spcPts val="1000"/>
              </a:spcAft>
            </a:pPr>
            <a:r>
              <a:rPr lang="ar-DZ" sz="2800" dirty="0">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rPr>
              <a:t>مثال تطبيقي </a:t>
            </a:r>
            <a:r>
              <a:rPr lang="fr-FR" sz="2800" dirty="0" err="1">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rPr>
              <a:t>spss</a:t>
            </a:r>
            <a:r>
              <a:rPr lang="ar-DZ" sz="2800" dirty="0">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rPr>
              <a:t>: هل توجد فروقات </a:t>
            </a:r>
            <a:r>
              <a:rPr lang="ar-DZ" sz="2800" dirty="0" err="1">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rPr>
              <a:t>دات</a:t>
            </a:r>
            <a:r>
              <a:rPr lang="ar-DZ" sz="2800" dirty="0">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rPr>
              <a:t> دلالة احصائية </a:t>
            </a:r>
            <a:endParaRPr lang="fr-FR" dirty="0">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pPr>
            <a:r>
              <a:rPr lang="ar-DZ" sz="2800" dirty="0">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rPr>
              <a:t>بين متوسطي استجابة عينة الدراسة حول متطلبات التعلم الالكتروني (</a:t>
            </a:r>
            <a:r>
              <a:rPr lang="ar-DZ" sz="2800" dirty="0" err="1">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rPr>
              <a:t>دكور</a:t>
            </a:r>
            <a:r>
              <a:rPr lang="ar-DZ" sz="2800" dirty="0">
                <a:solidFill>
                  <a:sysClr val="windowText" lastClr="000000"/>
                </a:solidFill>
                <a:effectLst/>
                <a:latin typeface="Aref_Menna" panose="02000000000000000000" pitchFamily="2" charset="-78"/>
                <a:ea typeface="Calibri" panose="020F0502020204030204" pitchFamily="34" charset="0"/>
                <a:cs typeface="Aref_Menna" panose="02000000000000000000" pitchFamily="2" charset="-78"/>
              </a:rPr>
              <a:t>-اناث)</a:t>
            </a:r>
            <a:endParaRPr lang="fr-FR" sz="2800" dirty="0">
              <a:solidFill>
                <a:sysClr val="windowText" lastClr="000000"/>
              </a:solidFill>
              <a:latin typeface="Aref_Menna" panose="02000000000000000000" pitchFamily="2" charset="-78"/>
              <a:cs typeface="Aref_Menna" panose="02000000000000000000" pitchFamily="2" charset="-78"/>
            </a:endParaRPr>
          </a:p>
        </p:txBody>
      </p:sp>
      <p:pic>
        <p:nvPicPr>
          <p:cNvPr id="4" name="Image 3">
            <a:extLst>
              <a:ext uri="{FF2B5EF4-FFF2-40B4-BE49-F238E27FC236}">
                <a16:creationId xmlns="" xmlns:a16="http://schemas.microsoft.com/office/drawing/2014/main" id="{55B75CA6-9197-1600-7309-BEA365848726}"/>
              </a:ext>
            </a:extLst>
          </p:cNvPr>
          <p:cNvPicPr>
            <a:picLocks noChangeAspect="1"/>
          </p:cNvPicPr>
          <p:nvPr/>
        </p:nvPicPr>
        <p:blipFill>
          <a:blip r:embed="rId2" cstate="print"/>
          <a:srcRect/>
          <a:stretch>
            <a:fillRect/>
          </a:stretch>
        </p:blipFill>
        <p:spPr bwMode="auto">
          <a:xfrm>
            <a:off x="5862917" y="1208144"/>
            <a:ext cx="3675529" cy="1955156"/>
          </a:xfrm>
          <a:prstGeom prst="rect">
            <a:avLst/>
          </a:prstGeom>
          <a:noFill/>
          <a:ln w="9525">
            <a:noFill/>
            <a:miter lim="800000"/>
            <a:headEnd/>
            <a:tailEnd/>
          </a:ln>
        </p:spPr>
      </p:pic>
      <p:pic>
        <p:nvPicPr>
          <p:cNvPr id="5" name="Image 4">
            <a:extLst>
              <a:ext uri="{FF2B5EF4-FFF2-40B4-BE49-F238E27FC236}">
                <a16:creationId xmlns="" xmlns:a16="http://schemas.microsoft.com/office/drawing/2014/main" id="{E8681F32-D5AE-3024-FF75-AEBC40911807}"/>
              </a:ext>
            </a:extLst>
          </p:cNvPr>
          <p:cNvPicPr>
            <a:picLocks noChangeAspect="1"/>
          </p:cNvPicPr>
          <p:nvPr/>
        </p:nvPicPr>
        <p:blipFill>
          <a:blip r:embed="rId3"/>
          <a:srcRect/>
          <a:stretch>
            <a:fillRect/>
          </a:stretch>
        </p:blipFill>
        <p:spPr bwMode="auto">
          <a:xfrm>
            <a:off x="5862917" y="3092135"/>
            <a:ext cx="3675529" cy="3665941"/>
          </a:xfrm>
          <a:prstGeom prst="rect">
            <a:avLst/>
          </a:prstGeom>
          <a:noFill/>
          <a:ln w="9525">
            <a:noFill/>
            <a:miter lim="800000"/>
            <a:headEnd/>
            <a:tailEnd/>
          </a:ln>
        </p:spPr>
      </p:pic>
      <p:graphicFrame>
        <p:nvGraphicFramePr>
          <p:cNvPr id="6" name="Tableau 5">
            <a:extLst>
              <a:ext uri="{FF2B5EF4-FFF2-40B4-BE49-F238E27FC236}">
                <a16:creationId xmlns="" xmlns:a16="http://schemas.microsoft.com/office/drawing/2014/main" id="{4A0FF55A-C3CD-444C-3AEF-948B172511CC}"/>
              </a:ext>
            </a:extLst>
          </p:cNvPr>
          <p:cNvGraphicFramePr>
            <a:graphicFrameLocks noGrp="1"/>
          </p:cNvGraphicFramePr>
          <p:nvPr>
            <p:extLst>
              <p:ext uri="{D42A27DB-BD31-4B8C-83A1-F6EECF244321}">
                <p14:modId xmlns:p14="http://schemas.microsoft.com/office/powerpoint/2010/main" val="4192050153"/>
              </p:ext>
            </p:extLst>
          </p:nvPr>
        </p:nvGraphicFramePr>
        <p:xfrm>
          <a:off x="681574" y="245343"/>
          <a:ext cx="3836637" cy="6674126"/>
        </p:xfrm>
        <a:graphic>
          <a:graphicData uri="http://schemas.openxmlformats.org/drawingml/2006/table">
            <a:tbl>
              <a:tblPr rtl="1" firstRow="1" firstCol="1" bandRow="1">
                <a:tableStyleId>{2D5ABB26-0587-4C30-8999-92F81FD0307C}</a:tableStyleId>
              </a:tblPr>
              <a:tblGrid>
                <a:gridCol w="1100317">
                  <a:extLst>
                    <a:ext uri="{9D8B030D-6E8A-4147-A177-3AD203B41FA5}">
                      <a16:colId xmlns="" xmlns:a16="http://schemas.microsoft.com/office/drawing/2014/main" val="2965858425"/>
                    </a:ext>
                  </a:extLst>
                </a:gridCol>
                <a:gridCol w="1477951">
                  <a:extLst>
                    <a:ext uri="{9D8B030D-6E8A-4147-A177-3AD203B41FA5}">
                      <a16:colId xmlns="" xmlns:a16="http://schemas.microsoft.com/office/drawing/2014/main" val="4077320332"/>
                    </a:ext>
                  </a:extLst>
                </a:gridCol>
                <a:gridCol w="1258369">
                  <a:extLst>
                    <a:ext uri="{9D8B030D-6E8A-4147-A177-3AD203B41FA5}">
                      <a16:colId xmlns="" xmlns:a16="http://schemas.microsoft.com/office/drawing/2014/main" val="1071922907"/>
                    </a:ext>
                  </a:extLst>
                </a:gridCol>
              </a:tblGrid>
              <a:tr h="504974">
                <a:tc gridSpan="3">
                  <a:txBody>
                    <a:bodyPr/>
                    <a:lstStyle/>
                    <a:p>
                      <a:pPr algn="r" rtl="1">
                        <a:lnSpc>
                          <a:spcPct val="115000"/>
                        </a:lnSpc>
                        <a:spcAft>
                          <a:spcPts val="1000"/>
                        </a:spcAft>
                      </a:pPr>
                      <a:endParaRPr lang="fr-FR" sz="2800" dirty="0">
                        <a:solidFill>
                          <a:sysClr val="windowText" lastClr="000000"/>
                        </a:solidFill>
                        <a:effectLst/>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fr-FR"/>
                    </a:p>
                  </a:txBody>
                  <a:tcPr/>
                </a:tc>
                <a:tc hMerge="1">
                  <a:txBody>
                    <a:bodyPr/>
                    <a:lstStyle/>
                    <a:p>
                      <a:endParaRPr lang="fr-FR"/>
                    </a:p>
                  </a:txBody>
                  <a:tcPr/>
                </a:tc>
                <a:extLst>
                  <a:ext uri="{0D108BD9-81ED-4DB2-BD59-A6C34878D82A}">
                    <a16:rowId xmlns="" xmlns:a16="http://schemas.microsoft.com/office/drawing/2014/main" val="3759059142"/>
                  </a:ext>
                </a:extLst>
              </a:tr>
              <a:tr h="326190">
                <a:tc>
                  <a:txBody>
                    <a:bodyPr/>
                    <a:lstStyle/>
                    <a:p>
                      <a:pPr algn="ctr" rtl="1">
                        <a:lnSpc>
                          <a:spcPct val="115000"/>
                        </a:lnSpc>
                        <a:spcAft>
                          <a:spcPts val="1000"/>
                        </a:spcAft>
                      </a:pPr>
                      <a:r>
                        <a:rPr lang="ar-DZ" sz="3200" baseline="-25000">
                          <a:solidFill>
                            <a:sysClr val="windowText" lastClr="000000"/>
                          </a:solidFill>
                          <a:effectLst/>
                        </a:rPr>
                        <a:t>م</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1">
                        <a:lnSpc>
                          <a:spcPct val="115000"/>
                        </a:lnSpc>
                        <a:spcAft>
                          <a:spcPts val="1000"/>
                        </a:spcAft>
                      </a:pPr>
                      <a:r>
                        <a:rPr lang="ar-DZ" sz="3200" baseline="-25000">
                          <a:solidFill>
                            <a:sysClr val="windowText" lastClr="000000"/>
                          </a:solidFill>
                          <a:effectLst/>
                        </a:rPr>
                        <a:t>ذكور</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a:lnSpc>
                          <a:spcPct val="115000"/>
                        </a:lnSpc>
                        <a:spcBef>
                          <a:spcPts val="1000"/>
                        </a:spcBef>
                      </a:pPr>
                      <a:r>
                        <a:rPr lang="ar-DZ" sz="2400" baseline="-25000">
                          <a:solidFill>
                            <a:sysClr val="windowText" lastClr="000000"/>
                          </a:solidFill>
                          <a:effectLst/>
                        </a:rPr>
                        <a:t>إناث</a:t>
                      </a:r>
                      <a:endParaRPr lang="fr-FR" sz="1050" b="1">
                        <a:solidFill>
                          <a:sysClr val="windowText" lastClr="000000"/>
                        </a:solidFill>
                        <a:effectLst/>
                        <a:latin typeface="Calibri" panose="020F0502020204030204" pitchFamily="34" charset="0"/>
                        <a:ea typeface="Times New Roman" panose="02020603050405020304" pitchFamily="18"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420049100"/>
                  </a:ext>
                </a:extLst>
              </a:tr>
              <a:tr h="326190">
                <a:tc>
                  <a:txBody>
                    <a:bodyPr/>
                    <a:lstStyle/>
                    <a:p>
                      <a:pPr algn="r" rtl="1">
                        <a:lnSpc>
                          <a:spcPct val="115000"/>
                        </a:lnSpc>
                        <a:spcAft>
                          <a:spcPts val="1000"/>
                        </a:spcAft>
                      </a:pPr>
                      <a:r>
                        <a:rPr lang="ar-DZ" sz="3200" baseline="-25000">
                          <a:solidFill>
                            <a:sysClr val="windowText" lastClr="000000"/>
                          </a:solidFill>
                          <a:effectLst/>
                        </a:rPr>
                        <a:t>1</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3</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3</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090776300"/>
                  </a:ext>
                </a:extLst>
              </a:tr>
              <a:tr h="326190">
                <a:tc>
                  <a:txBody>
                    <a:bodyPr/>
                    <a:lstStyle/>
                    <a:p>
                      <a:pPr algn="r" rtl="1">
                        <a:lnSpc>
                          <a:spcPct val="115000"/>
                        </a:lnSpc>
                        <a:spcAft>
                          <a:spcPts val="1000"/>
                        </a:spcAft>
                      </a:pPr>
                      <a:r>
                        <a:rPr lang="ar-DZ" sz="3200" baseline="-25000">
                          <a:solidFill>
                            <a:sysClr val="windowText" lastClr="000000"/>
                          </a:solidFill>
                          <a:effectLst/>
                        </a:rPr>
                        <a:t>2</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3</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4</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285197815"/>
                  </a:ext>
                </a:extLst>
              </a:tr>
              <a:tr h="326190">
                <a:tc>
                  <a:txBody>
                    <a:bodyPr/>
                    <a:lstStyle/>
                    <a:p>
                      <a:pPr algn="r" rtl="1">
                        <a:lnSpc>
                          <a:spcPct val="115000"/>
                        </a:lnSpc>
                        <a:spcAft>
                          <a:spcPts val="1000"/>
                        </a:spcAft>
                      </a:pPr>
                      <a:r>
                        <a:rPr lang="ar-DZ" sz="3200" baseline="-25000">
                          <a:solidFill>
                            <a:sysClr val="windowText" lastClr="000000"/>
                          </a:solidFill>
                          <a:effectLst/>
                        </a:rPr>
                        <a:t>3</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4</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4</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3805878374"/>
                  </a:ext>
                </a:extLst>
              </a:tr>
              <a:tr h="326190">
                <a:tc>
                  <a:txBody>
                    <a:bodyPr/>
                    <a:lstStyle/>
                    <a:p>
                      <a:pPr algn="r" rtl="1">
                        <a:lnSpc>
                          <a:spcPct val="115000"/>
                        </a:lnSpc>
                        <a:spcAft>
                          <a:spcPts val="1000"/>
                        </a:spcAft>
                      </a:pPr>
                      <a:r>
                        <a:rPr lang="ar-DZ" sz="3200" baseline="-25000">
                          <a:solidFill>
                            <a:sysClr val="windowText" lastClr="000000"/>
                          </a:solidFill>
                          <a:effectLst/>
                        </a:rPr>
                        <a:t>4</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5</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4</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989290445"/>
                  </a:ext>
                </a:extLst>
              </a:tr>
              <a:tr h="326190">
                <a:tc>
                  <a:txBody>
                    <a:bodyPr/>
                    <a:lstStyle/>
                    <a:p>
                      <a:pPr algn="r" rtl="1">
                        <a:lnSpc>
                          <a:spcPct val="115000"/>
                        </a:lnSpc>
                        <a:spcAft>
                          <a:spcPts val="1000"/>
                        </a:spcAft>
                      </a:pPr>
                      <a:r>
                        <a:rPr lang="ar-DZ" sz="3200" baseline="-25000">
                          <a:solidFill>
                            <a:sysClr val="windowText" lastClr="000000"/>
                          </a:solidFill>
                          <a:effectLst/>
                        </a:rPr>
                        <a:t>5</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3</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5</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076277573"/>
                  </a:ext>
                </a:extLst>
              </a:tr>
              <a:tr h="326190">
                <a:tc>
                  <a:txBody>
                    <a:bodyPr/>
                    <a:lstStyle/>
                    <a:p>
                      <a:pPr algn="r" rtl="1">
                        <a:lnSpc>
                          <a:spcPct val="115000"/>
                        </a:lnSpc>
                        <a:spcAft>
                          <a:spcPts val="1000"/>
                        </a:spcAft>
                      </a:pPr>
                      <a:r>
                        <a:rPr lang="ar-DZ" sz="3200" baseline="-25000">
                          <a:solidFill>
                            <a:sysClr val="windowText" lastClr="000000"/>
                          </a:solidFill>
                          <a:effectLst/>
                        </a:rPr>
                        <a:t>6</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2</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2</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724287715"/>
                  </a:ext>
                </a:extLst>
              </a:tr>
              <a:tr h="326190">
                <a:tc>
                  <a:txBody>
                    <a:bodyPr/>
                    <a:lstStyle/>
                    <a:p>
                      <a:pPr algn="r" rtl="1">
                        <a:lnSpc>
                          <a:spcPct val="115000"/>
                        </a:lnSpc>
                        <a:spcAft>
                          <a:spcPts val="1000"/>
                        </a:spcAft>
                      </a:pPr>
                      <a:r>
                        <a:rPr lang="ar-DZ" sz="3200" baseline="-25000">
                          <a:solidFill>
                            <a:sysClr val="windowText" lastClr="000000"/>
                          </a:solidFill>
                          <a:effectLst/>
                        </a:rPr>
                        <a:t>7</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3</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1</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275790552"/>
                  </a:ext>
                </a:extLst>
              </a:tr>
              <a:tr h="326190">
                <a:tc>
                  <a:txBody>
                    <a:bodyPr/>
                    <a:lstStyle/>
                    <a:p>
                      <a:pPr algn="r" rtl="1">
                        <a:lnSpc>
                          <a:spcPct val="115000"/>
                        </a:lnSpc>
                        <a:spcAft>
                          <a:spcPts val="1000"/>
                        </a:spcAft>
                      </a:pPr>
                      <a:r>
                        <a:rPr lang="ar-DZ" sz="3200" baseline="-25000">
                          <a:solidFill>
                            <a:sysClr val="windowText" lastClr="000000"/>
                          </a:solidFill>
                          <a:effectLst/>
                        </a:rPr>
                        <a:t>8</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4</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2</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360296899"/>
                  </a:ext>
                </a:extLst>
              </a:tr>
              <a:tr h="326190">
                <a:tc>
                  <a:txBody>
                    <a:bodyPr/>
                    <a:lstStyle/>
                    <a:p>
                      <a:pPr algn="r" rtl="1">
                        <a:lnSpc>
                          <a:spcPct val="115000"/>
                        </a:lnSpc>
                        <a:spcAft>
                          <a:spcPts val="1000"/>
                        </a:spcAft>
                      </a:pPr>
                      <a:r>
                        <a:rPr lang="ar-DZ" sz="3200" baseline="-25000">
                          <a:solidFill>
                            <a:sysClr val="windowText" lastClr="000000"/>
                          </a:solidFill>
                          <a:effectLst/>
                        </a:rPr>
                        <a:t>9</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5</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2</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410764301"/>
                  </a:ext>
                </a:extLst>
              </a:tr>
              <a:tr h="326190">
                <a:tc>
                  <a:txBody>
                    <a:bodyPr/>
                    <a:lstStyle/>
                    <a:p>
                      <a:pPr algn="r" rtl="1">
                        <a:lnSpc>
                          <a:spcPct val="115000"/>
                        </a:lnSpc>
                        <a:spcAft>
                          <a:spcPts val="1000"/>
                        </a:spcAft>
                      </a:pPr>
                      <a:r>
                        <a:rPr lang="ar-DZ" sz="3200" baseline="-25000">
                          <a:solidFill>
                            <a:sysClr val="windowText" lastClr="000000"/>
                          </a:solidFill>
                          <a:effectLst/>
                        </a:rPr>
                        <a:t>10</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a:solidFill>
                            <a:sysClr val="windowText" lastClr="000000"/>
                          </a:solidFill>
                          <a:effectLst/>
                        </a:rPr>
                        <a:t>3</a:t>
                      </a:r>
                      <a:endParaRPr lang="fr-FR" sz="105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rtl="1">
                        <a:lnSpc>
                          <a:spcPct val="115000"/>
                        </a:lnSpc>
                        <a:spcAft>
                          <a:spcPts val="1000"/>
                        </a:spcAft>
                      </a:pPr>
                      <a:r>
                        <a:rPr lang="ar-DZ" sz="3200" baseline="-25000" dirty="0">
                          <a:solidFill>
                            <a:sysClr val="windowText" lastClr="000000"/>
                          </a:solidFill>
                          <a:effectLst/>
                        </a:rPr>
                        <a:t>1</a:t>
                      </a:r>
                      <a:endParaRPr lang="fr-FR" sz="1050" dirty="0">
                        <a:solidFill>
                          <a:sysClr val="windowText" lastClr="000000"/>
                        </a:solidFill>
                        <a:effectLst/>
                        <a:latin typeface="Calibri" panose="020F0502020204030204" pitchFamily="34" charset="0"/>
                        <a:ea typeface="Calibri" panose="020F0502020204030204" pitchFamily="34" charset="0"/>
                        <a:cs typeface="Arial" panose="020B0604020202020204" pitchFamily="34" charset="0"/>
                      </a:endParaRPr>
                    </a:p>
                  </a:txBody>
                  <a:tcPr marL="48318" marR="4831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774878886"/>
                  </a:ext>
                </a:extLst>
              </a:tr>
            </a:tbl>
          </a:graphicData>
        </a:graphic>
      </p:graphicFrame>
    </p:spTree>
    <p:extLst>
      <p:ext uri="{BB962C8B-B14F-4D97-AF65-F5344CB8AC3E}">
        <p14:creationId xmlns:p14="http://schemas.microsoft.com/office/powerpoint/2010/main" val="2390224730"/>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 xmlns:a16="http://schemas.microsoft.com/office/drawing/2014/main" id="{8960D13B-0EE4-CB02-13AF-3529401B2892}"/>
              </a:ext>
            </a:extLst>
          </p:cNvPr>
          <p:cNvPicPr>
            <a:picLocks noChangeAspect="1"/>
          </p:cNvPicPr>
          <p:nvPr/>
        </p:nvPicPr>
        <p:blipFill>
          <a:blip r:embed="rId2"/>
          <a:srcRect/>
          <a:stretch>
            <a:fillRect/>
          </a:stretch>
        </p:blipFill>
        <p:spPr bwMode="auto">
          <a:xfrm>
            <a:off x="0" y="2958224"/>
            <a:ext cx="7602071" cy="3899776"/>
          </a:xfrm>
          <a:prstGeom prst="rect">
            <a:avLst/>
          </a:prstGeom>
          <a:noFill/>
          <a:ln w="9525">
            <a:noFill/>
            <a:miter lim="800000"/>
            <a:headEnd/>
            <a:tailEnd/>
          </a:ln>
        </p:spPr>
      </p:pic>
      <p:pic>
        <p:nvPicPr>
          <p:cNvPr id="2" name="Image 1">
            <a:extLst>
              <a:ext uri="{FF2B5EF4-FFF2-40B4-BE49-F238E27FC236}">
                <a16:creationId xmlns="" xmlns:a16="http://schemas.microsoft.com/office/drawing/2014/main" id="{2ACDC354-8F93-2927-01A2-0F93DA01774C}"/>
              </a:ext>
            </a:extLst>
          </p:cNvPr>
          <p:cNvPicPr>
            <a:picLocks noChangeAspect="1"/>
          </p:cNvPicPr>
          <p:nvPr/>
        </p:nvPicPr>
        <p:blipFill>
          <a:blip r:embed="rId3"/>
          <a:srcRect/>
          <a:stretch>
            <a:fillRect/>
          </a:stretch>
        </p:blipFill>
        <p:spPr bwMode="auto">
          <a:xfrm>
            <a:off x="7571916" y="0"/>
            <a:ext cx="4620084" cy="3209365"/>
          </a:xfrm>
          <a:prstGeom prst="rect">
            <a:avLst/>
          </a:prstGeom>
          <a:noFill/>
          <a:ln w="9525">
            <a:noFill/>
            <a:miter lim="800000"/>
            <a:headEnd/>
            <a:tailEnd/>
          </a:ln>
        </p:spPr>
      </p:pic>
    </p:spTree>
    <p:extLst>
      <p:ext uri="{BB962C8B-B14F-4D97-AF65-F5344CB8AC3E}">
        <p14:creationId xmlns:p14="http://schemas.microsoft.com/office/powerpoint/2010/main" val="115358331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88EE01EE-DA2C-767E-14D7-8ECFBBF92DB3}"/>
              </a:ext>
            </a:extLst>
          </p:cNvPr>
          <p:cNvSpPr txBox="1"/>
          <p:nvPr/>
        </p:nvSpPr>
        <p:spPr>
          <a:xfrm>
            <a:off x="0" y="-352926"/>
            <a:ext cx="12192000" cy="2575064"/>
          </a:xfrm>
          <a:prstGeom prst="rect">
            <a:avLst/>
          </a:prstGeom>
          <a:noFill/>
        </p:spPr>
        <p:txBody>
          <a:bodyPr wrap="square">
            <a:spAutoFit/>
          </a:bodyPr>
          <a:lstStyle/>
          <a:p>
            <a:pPr algn="ctr" rtl="1">
              <a:lnSpc>
                <a:spcPct val="150000"/>
              </a:lnSpc>
              <a:spcAft>
                <a:spcPts val="1000"/>
              </a:spcAft>
            </a:pPr>
            <a:r>
              <a:rPr lang="ar-DZ" sz="3200" b="1" dirty="0">
                <a:solidFill>
                  <a:schemeClr val="accent4">
                    <a:lumMod val="75000"/>
                  </a:schemeClr>
                </a:solidFill>
                <a:effectLst/>
                <a:latin typeface="Traditional Arabic" pitchFamily="18" charset="-78"/>
                <a:ea typeface="Calibri" panose="020F0502020204030204" pitchFamily="34" charset="0"/>
                <a:cs typeface="Traditional Arabic" pitchFamily="18" charset="-78"/>
              </a:rPr>
              <a:t>مربع كاي</a:t>
            </a:r>
            <a:endParaRPr lang="fr-FR" sz="2000" dirty="0">
              <a:solidFill>
                <a:schemeClr val="accent4">
                  <a:lumMod val="75000"/>
                </a:schemeClr>
              </a:solidFill>
              <a:effectLst/>
              <a:latin typeface="Traditional Arabic" pitchFamily="18" charset="-78"/>
              <a:ea typeface="Calibri" panose="020F0502020204030204" pitchFamily="34" charset="0"/>
              <a:cs typeface="Traditional Arabic" pitchFamily="18" charset="-78"/>
            </a:endParaRPr>
          </a:p>
          <a:p>
            <a:pPr algn="r" rtl="1">
              <a:lnSpc>
                <a:spcPct val="150000"/>
              </a:lnSpc>
            </a:pPr>
            <a:r>
              <a:rPr lang="ar-SA" sz="2400" dirty="0">
                <a:solidFill>
                  <a:srgbClr val="222222"/>
                </a:solidFill>
                <a:effectLst/>
                <a:latin typeface="Traditional Arabic" pitchFamily="18" charset="-78"/>
                <a:ea typeface="Times New Roman" panose="02020603050405020304" pitchFamily="18" charset="0"/>
                <a:cs typeface="Traditional Arabic" pitchFamily="18" charset="-78"/>
              </a:rPr>
              <a:t>يستخدم اختبار مربع كاي في تحميل البيانات الاسمية ، فالمتغيرات يجب أن تكون مصنفة و</a:t>
            </a:r>
            <a:r>
              <a:rPr lang="fr-FR" sz="2400" dirty="0">
                <a:solidFill>
                  <a:srgbClr val="222222"/>
                </a:solidFill>
                <a:effectLst/>
                <a:latin typeface="Traditional Arabic" pitchFamily="18" charset="-78"/>
                <a:ea typeface="Times New Roman" panose="02020603050405020304" pitchFamily="18" charset="0"/>
                <a:cs typeface="Traditional Arabic" pitchFamily="18" charset="-78"/>
              </a:rPr>
              <a:t> </a:t>
            </a:r>
            <a:r>
              <a:rPr lang="ar-SA" sz="2400" dirty="0">
                <a:solidFill>
                  <a:srgbClr val="222222"/>
                </a:solidFill>
                <a:effectLst/>
                <a:latin typeface="Traditional Arabic" pitchFamily="18" charset="-78"/>
                <a:ea typeface="Times New Roman" panose="02020603050405020304" pitchFamily="18" charset="0"/>
                <a:cs typeface="Traditional Arabic" pitchFamily="18" charset="-78"/>
              </a:rPr>
              <a:t>مقاسة بمقياس إسمي ، وهو اختبار يستخدم لموازنة بين التوزيعات التكرارية لمتغيرات ، و هو</a:t>
            </a:r>
            <a:r>
              <a:rPr lang="fr-FR" sz="2400" dirty="0">
                <a:solidFill>
                  <a:srgbClr val="222222"/>
                </a:solidFill>
                <a:effectLst/>
                <a:latin typeface="Traditional Arabic" pitchFamily="18" charset="-78"/>
                <a:ea typeface="Times New Roman" panose="02020603050405020304" pitchFamily="18" charset="0"/>
                <a:cs typeface="Traditional Arabic" pitchFamily="18" charset="-78"/>
              </a:rPr>
              <a:t> </a:t>
            </a:r>
            <a:r>
              <a:rPr lang="ar-SA" sz="2400" dirty="0">
                <a:solidFill>
                  <a:srgbClr val="222222"/>
                </a:solidFill>
                <a:effectLst/>
                <a:latin typeface="Traditional Arabic" pitchFamily="18" charset="-78"/>
                <a:ea typeface="Times New Roman" panose="02020603050405020304" pitchFamily="18" charset="0"/>
                <a:cs typeface="Traditional Arabic" pitchFamily="18" charset="-78"/>
              </a:rPr>
              <a:t>يسمح بمعالجة البيانات النوعية التي تكون على شكل تكرارات لمجموعات أو أصناف معينة</a:t>
            </a:r>
            <a:r>
              <a:rPr lang="fr-FR" sz="2400" dirty="0">
                <a:solidFill>
                  <a:srgbClr val="222222"/>
                </a:solidFill>
                <a:effectLst/>
                <a:latin typeface="Traditional Arabic" pitchFamily="18" charset="-78"/>
                <a:ea typeface="Times New Roman" panose="02020603050405020304" pitchFamily="18" charset="0"/>
                <a:cs typeface="Traditional Arabic" pitchFamily="18" charset="-78"/>
              </a:rPr>
              <a:t>  </a:t>
            </a:r>
            <a:r>
              <a:rPr lang="ar-SA" sz="2400" dirty="0">
                <a:solidFill>
                  <a:srgbClr val="222222"/>
                </a:solidFill>
                <a:effectLst/>
                <a:latin typeface="Traditional Arabic" pitchFamily="18" charset="-78"/>
                <a:ea typeface="Times New Roman" panose="02020603050405020304" pitchFamily="18" charset="0"/>
                <a:cs typeface="Traditional Arabic" pitchFamily="18" charset="-78"/>
              </a:rPr>
              <a:t>و يجب أن يكون التوزيع الفعلي </a:t>
            </a:r>
            <a:r>
              <a:rPr lang="ar-SA" sz="2400" dirty="0" err="1">
                <a:solidFill>
                  <a:srgbClr val="222222"/>
                </a:solidFill>
                <a:effectLst/>
                <a:latin typeface="Traditional Arabic" pitchFamily="18" charset="-78"/>
                <a:ea typeface="Times New Roman" panose="02020603050405020304" pitchFamily="18" charset="0"/>
                <a:cs typeface="Traditional Arabic" pitchFamily="18" charset="-78"/>
              </a:rPr>
              <a:t>للتكرارت</a:t>
            </a:r>
            <a:r>
              <a:rPr lang="ar-SA" sz="2400" dirty="0">
                <a:solidFill>
                  <a:srgbClr val="222222"/>
                </a:solidFill>
                <a:effectLst/>
                <a:latin typeface="Traditional Arabic" pitchFamily="18" charset="-78"/>
                <a:ea typeface="Times New Roman" panose="02020603050405020304" pitchFamily="18" charset="0"/>
                <a:cs typeface="Traditional Arabic" pitchFamily="18" charset="-78"/>
              </a:rPr>
              <a:t> كما يلي:</a:t>
            </a:r>
            <a:endParaRPr lang="fr-FR" sz="2400" dirty="0">
              <a:latin typeface="Traditional Arabic" pitchFamily="18" charset="-78"/>
              <a:cs typeface="Traditional Arabic" pitchFamily="18" charset="-78"/>
            </a:endParaRPr>
          </a:p>
        </p:txBody>
      </p:sp>
      <p:sp>
        <p:nvSpPr>
          <p:cNvPr id="5" name="ZoneTexte 4">
            <a:extLst>
              <a:ext uri="{FF2B5EF4-FFF2-40B4-BE49-F238E27FC236}">
                <a16:creationId xmlns="" xmlns:a16="http://schemas.microsoft.com/office/drawing/2014/main" id="{147867C4-57DC-7431-AFA6-988EF279000D}"/>
              </a:ext>
            </a:extLst>
          </p:cNvPr>
          <p:cNvSpPr txBox="1"/>
          <p:nvPr/>
        </p:nvSpPr>
        <p:spPr>
          <a:xfrm>
            <a:off x="0" y="2432994"/>
            <a:ext cx="12192000" cy="5552802"/>
          </a:xfrm>
          <a:prstGeom prst="rect">
            <a:avLst/>
          </a:prstGeom>
          <a:noFill/>
        </p:spPr>
        <p:txBody>
          <a:bodyPr wrap="square">
            <a:spAutoFit/>
          </a:bodyPr>
          <a:lstStyle/>
          <a:p>
            <a:pPr algn="r" rtl="1">
              <a:lnSpc>
                <a:spcPct val="115000"/>
              </a:lnSpc>
              <a:spcAft>
                <a:spcPts val="1000"/>
              </a:spcAft>
            </a:pPr>
            <a:r>
              <a:rPr lang="fr-FR" sz="2800" dirty="0">
                <a:solidFill>
                  <a:srgbClr val="222222"/>
                </a:solidFill>
                <a:latin typeface="Aref_Menna" panose="02000000000000000000" pitchFamily="2" charset="-78"/>
                <a:cs typeface="Aref_Menna" panose="02000000000000000000" pitchFamily="2" charset="-78"/>
              </a:rPr>
              <a:t>1</a:t>
            </a:r>
            <a:r>
              <a:rPr lang="ar-SA" dirty="0">
                <a:solidFill>
                  <a:srgbClr val="222222"/>
                </a:solidFill>
                <a:latin typeface="Traditional Arabic" pitchFamily="18" charset="-78"/>
                <a:cs typeface="Traditional Arabic" pitchFamily="18" charset="-78"/>
              </a:rPr>
              <a:t>- أن تكون البيانات على شكل تكرارات وليس نسبة مئوية أو كسوراً</a:t>
            </a:r>
            <a:endParaRPr lang="fr-FR" dirty="0">
              <a:solidFill>
                <a:srgbClr val="222222"/>
              </a:solidFill>
              <a:latin typeface="Traditional Arabic" pitchFamily="18" charset="-78"/>
              <a:cs typeface="Traditional Arabic" pitchFamily="18" charset="-78"/>
            </a:endParaRPr>
          </a:p>
          <a:p>
            <a:pPr algn="r" rtl="1">
              <a:lnSpc>
                <a:spcPct val="115000"/>
              </a:lnSpc>
              <a:spcAft>
                <a:spcPts val="1000"/>
              </a:spcAft>
            </a:pPr>
            <a:r>
              <a:rPr lang="fr-FR" dirty="0">
                <a:solidFill>
                  <a:srgbClr val="222222"/>
                </a:solidFill>
                <a:latin typeface="Traditional Arabic" pitchFamily="18" charset="-78"/>
                <a:cs typeface="Traditional Arabic" pitchFamily="18" charset="-78"/>
              </a:rPr>
              <a:t>2</a:t>
            </a:r>
            <a:r>
              <a:rPr lang="ar-SA" dirty="0">
                <a:solidFill>
                  <a:srgbClr val="222222"/>
                </a:solidFill>
                <a:latin typeface="Traditional Arabic" pitchFamily="18" charset="-78"/>
                <a:cs typeface="Traditional Arabic" pitchFamily="18" charset="-78"/>
              </a:rPr>
              <a:t>- ألا يقل مجموع التكرارات الفعلية عن 20 تكرارا و يفضل أن يزيد عددها عن 40 تكراراً</a:t>
            </a:r>
            <a:endParaRPr lang="fr-FR" dirty="0">
              <a:solidFill>
                <a:srgbClr val="222222"/>
              </a:solidFill>
              <a:latin typeface="Traditional Arabic" pitchFamily="18" charset="-78"/>
              <a:cs typeface="Traditional Arabic" pitchFamily="18" charset="-78"/>
            </a:endParaRPr>
          </a:p>
          <a:p>
            <a:pPr algn="r" rtl="1">
              <a:lnSpc>
                <a:spcPct val="115000"/>
              </a:lnSpc>
              <a:spcAft>
                <a:spcPts val="1000"/>
              </a:spcAft>
            </a:pPr>
            <a:r>
              <a:rPr lang="fr-FR" dirty="0">
                <a:solidFill>
                  <a:srgbClr val="222222"/>
                </a:solidFill>
                <a:latin typeface="Traditional Arabic" pitchFamily="18" charset="-78"/>
                <a:cs typeface="Traditional Arabic" pitchFamily="18" charset="-78"/>
              </a:rPr>
              <a:t>3</a:t>
            </a:r>
            <a:r>
              <a:rPr lang="ar-SA" dirty="0">
                <a:solidFill>
                  <a:srgbClr val="222222"/>
                </a:solidFill>
                <a:latin typeface="Traditional Arabic" pitchFamily="18" charset="-78"/>
                <a:cs typeface="Traditional Arabic" pitchFamily="18" charset="-78"/>
              </a:rPr>
              <a:t>- لا يقل مجموع التكرارات المتوقعة في أي فئة من فئات التصنيف عن خمسة تكرارات و إذا كان عدد </a:t>
            </a:r>
            <a:r>
              <a:rPr lang="ar-SA" dirty="0">
                <a:solidFill>
                  <a:schemeClr val="accent6"/>
                </a:solidFill>
                <a:latin typeface="Traditional Arabic" pitchFamily="18" charset="-78"/>
                <a:cs typeface="Traditional Arabic" pitchFamily="18" charset="-78"/>
              </a:rPr>
              <a:t>الفئات خمس قنات أو أكثر ، فينبغي</a:t>
            </a:r>
            <a:r>
              <a:rPr lang="fr-FR" dirty="0">
                <a:solidFill>
                  <a:schemeClr val="accent6"/>
                </a:solidFill>
                <a:latin typeface="Traditional Arabic" pitchFamily="18" charset="-78"/>
                <a:cs typeface="Traditional Arabic" pitchFamily="18" charset="-78"/>
              </a:rPr>
              <a:t> :</a:t>
            </a:r>
          </a:p>
          <a:p>
            <a:pPr marL="342900" lvl="0" indent="-342900" algn="r" rtl="1">
              <a:lnSpc>
                <a:spcPct val="107000"/>
              </a:lnSpc>
              <a:buFont typeface="+mj-lt"/>
              <a:buAutoNum type="arabicPeriod"/>
            </a:pPr>
            <a:r>
              <a:rPr lang="ar-SA" dirty="0" err="1">
                <a:solidFill>
                  <a:srgbClr val="222222"/>
                </a:solidFill>
                <a:latin typeface="Traditional Arabic" pitchFamily="18" charset="-78"/>
                <a:cs typeface="Traditional Arabic" pitchFamily="18" charset="-78"/>
              </a:rPr>
              <a:t>الانقل</a:t>
            </a:r>
            <a:r>
              <a:rPr lang="ar-SA" dirty="0">
                <a:solidFill>
                  <a:srgbClr val="222222"/>
                </a:solidFill>
                <a:latin typeface="Traditional Arabic" pitchFamily="18" charset="-78"/>
                <a:cs typeface="Traditional Arabic" pitchFamily="18" charset="-78"/>
              </a:rPr>
              <a:t> التكرارات المتوقعة عن خمسة في 20% من تلك الفئات </a:t>
            </a:r>
            <a:endParaRPr lang="fr-FR" dirty="0">
              <a:solidFill>
                <a:srgbClr val="222222"/>
              </a:solidFill>
              <a:latin typeface="Traditional Arabic" pitchFamily="18" charset="-78"/>
              <a:cs typeface="Traditional Arabic" pitchFamily="18" charset="-78"/>
            </a:endParaRPr>
          </a:p>
          <a:p>
            <a:pPr marL="342900" lvl="0" indent="-342900" algn="r" rtl="1">
              <a:lnSpc>
                <a:spcPct val="107000"/>
              </a:lnSpc>
              <a:spcAft>
                <a:spcPts val="800"/>
              </a:spcAft>
              <a:buFont typeface="+mj-lt"/>
              <a:buAutoNum type="arabicPeriod"/>
            </a:pPr>
            <a:r>
              <a:rPr lang="ar-SA" dirty="0">
                <a:solidFill>
                  <a:srgbClr val="222222"/>
                </a:solidFill>
                <a:latin typeface="Traditional Arabic" pitchFamily="18" charset="-78"/>
                <a:cs typeface="Traditional Arabic" pitchFamily="18" charset="-78"/>
              </a:rPr>
              <a:t>الا يزيد عدد الفئات التي يكون تكرارها واحداً على فئة واحدة 4</a:t>
            </a:r>
            <a:endParaRPr lang="fr-FR" dirty="0">
              <a:solidFill>
                <a:srgbClr val="222222"/>
              </a:solidFill>
              <a:latin typeface="Traditional Arabic" pitchFamily="18" charset="-78"/>
              <a:cs typeface="Traditional Arabic" pitchFamily="18" charset="-78"/>
            </a:endParaRPr>
          </a:p>
          <a:p>
            <a:pPr algn="r" rtl="1">
              <a:lnSpc>
                <a:spcPct val="115000"/>
              </a:lnSpc>
              <a:spcAft>
                <a:spcPts val="1000"/>
              </a:spcAft>
            </a:pPr>
            <a:r>
              <a:rPr lang="ar-SA" dirty="0">
                <a:solidFill>
                  <a:srgbClr val="222222"/>
                </a:solidFill>
                <a:latin typeface="Traditional Arabic" pitchFamily="18" charset="-78"/>
                <a:cs typeface="Traditional Arabic" pitchFamily="18" charset="-78"/>
              </a:rPr>
              <a:t>4-الافتراض بأن جزءاً من تباين المجموعات يرجع إلى عامل الصدقة</a:t>
            </a:r>
            <a:r>
              <a:rPr lang="fr-FR" dirty="0">
                <a:solidFill>
                  <a:srgbClr val="222222"/>
                </a:solidFill>
                <a:latin typeface="Traditional Arabic" pitchFamily="18" charset="-78"/>
                <a:cs typeface="Traditional Arabic" pitchFamily="18" charset="-78"/>
              </a:rPr>
              <a:t> .</a:t>
            </a:r>
          </a:p>
          <a:p>
            <a:pPr algn="r" rtl="1">
              <a:lnSpc>
                <a:spcPct val="115000"/>
              </a:lnSpc>
              <a:spcAft>
                <a:spcPts val="1000"/>
              </a:spcAft>
            </a:pPr>
            <a:r>
              <a:rPr lang="ar-SA" dirty="0">
                <a:solidFill>
                  <a:srgbClr val="222222"/>
                </a:solidFill>
                <a:latin typeface="Traditional Arabic" pitchFamily="18" charset="-78"/>
                <a:cs typeface="Traditional Arabic" pitchFamily="18" charset="-78"/>
              </a:rPr>
              <a:t> </a:t>
            </a:r>
            <a:endParaRPr lang="fr-FR" dirty="0">
              <a:solidFill>
                <a:srgbClr val="222222"/>
              </a:solidFill>
              <a:latin typeface="Traditional Arabic" pitchFamily="18" charset="-78"/>
              <a:cs typeface="Traditional Arabic" pitchFamily="18" charset="-78"/>
            </a:endParaRPr>
          </a:p>
          <a:p>
            <a:pPr algn="r" rtl="1">
              <a:lnSpc>
                <a:spcPct val="115000"/>
              </a:lnSpc>
              <a:spcAft>
                <a:spcPts val="1000"/>
              </a:spcAft>
            </a:pPr>
            <a:r>
              <a:rPr lang="ar-SA" dirty="0">
                <a:solidFill>
                  <a:srgbClr val="222222"/>
                </a:solidFill>
                <a:latin typeface="Traditional Arabic" pitchFamily="18" charset="-78"/>
                <a:cs typeface="Traditional Arabic" pitchFamily="18" charset="-78"/>
              </a:rPr>
              <a:t>-يستخدم اختبار مربع كاي في الحالات التالية</a:t>
            </a:r>
            <a:r>
              <a:rPr lang="fr-FR" dirty="0">
                <a:solidFill>
                  <a:srgbClr val="222222"/>
                </a:solidFill>
                <a:latin typeface="Traditional Arabic" pitchFamily="18" charset="-78"/>
                <a:cs typeface="Traditional Arabic" pitchFamily="18" charset="-78"/>
              </a:rPr>
              <a:t> :</a:t>
            </a:r>
          </a:p>
          <a:p>
            <a:pPr marL="342900" lvl="0" indent="-342900" algn="r" rtl="1">
              <a:lnSpc>
                <a:spcPct val="107000"/>
              </a:lnSpc>
              <a:buFont typeface="Wingdings" panose="05000000000000000000" pitchFamily="2" charset="2"/>
              <a:buChar char=""/>
            </a:pPr>
            <a:r>
              <a:rPr lang="ar-SA" dirty="0">
                <a:solidFill>
                  <a:srgbClr val="222222"/>
                </a:solidFill>
                <a:latin typeface="Traditional Arabic" pitchFamily="18" charset="-78"/>
                <a:cs typeface="Traditional Arabic" pitchFamily="18" charset="-78"/>
              </a:rPr>
              <a:t>تحديد وجود علاقة ( ارتباط ) بين متغيرين مصنفين ) و لكنه لا يقيس هذه العلاقة ) </a:t>
            </a:r>
            <a:endParaRPr lang="fr-FR" dirty="0">
              <a:solidFill>
                <a:srgbClr val="222222"/>
              </a:solidFill>
              <a:latin typeface="Traditional Arabic" pitchFamily="18" charset="-78"/>
              <a:cs typeface="Traditional Arabic" pitchFamily="18" charset="-78"/>
            </a:endParaRPr>
          </a:p>
          <a:p>
            <a:pPr marL="342900" lvl="0" indent="-342900" algn="r" rtl="1">
              <a:lnSpc>
                <a:spcPct val="107000"/>
              </a:lnSpc>
              <a:spcAft>
                <a:spcPts val="800"/>
              </a:spcAft>
              <a:buFont typeface="Wingdings" panose="05000000000000000000" pitchFamily="2" charset="2"/>
              <a:buChar char=""/>
            </a:pPr>
            <a:r>
              <a:rPr lang="ar-SA" dirty="0" err="1">
                <a:solidFill>
                  <a:srgbClr val="222222"/>
                </a:solidFill>
                <a:latin typeface="Traditional Arabic" pitchFamily="18" charset="-78"/>
                <a:cs typeface="Traditional Arabic" pitchFamily="18" charset="-78"/>
              </a:rPr>
              <a:t>لإختبار</a:t>
            </a:r>
            <a:r>
              <a:rPr lang="ar-SA" dirty="0">
                <a:solidFill>
                  <a:srgbClr val="222222"/>
                </a:solidFill>
                <a:latin typeface="Traditional Arabic" pitchFamily="18" charset="-78"/>
                <a:cs typeface="Traditional Arabic" pitchFamily="18" charset="-78"/>
              </a:rPr>
              <a:t> مدى تطابق</a:t>
            </a:r>
            <a:r>
              <a:rPr lang="fr-FR" dirty="0">
                <a:solidFill>
                  <a:srgbClr val="222222"/>
                </a:solidFill>
                <a:latin typeface="Traditional Arabic" pitchFamily="18" charset="-78"/>
                <a:cs typeface="Traditional Arabic" pitchFamily="18" charset="-78"/>
              </a:rPr>
              <a:t> </a:t>
            </a:r>
            <a:r>
              <a:rPr lang="fr-FR" dirty="0" err="1">
                <a:solidFill>
                  <a:srgbClr val="222222"/>
                </a:solidFill>
                <a:latin typeface="Traditional Arabic" pitchFamily="18" charset="-78"/>
                <a:cs typeface="Traditional Arabic" pitchFamily="18" charset="-78"/>
              </a:rPr>
              <a:t>Goodness</a:t>
            </a:r>
            <a:r>
              <a:rPr lang="fr-FR" dirty="0">
                <a:solidFill>
                  <a:srgbClr val="222222"/>
                </a:solidFill>
                <a:latin typeface="Traditional Arabic" pitchFamily="18" charset="-78"/>
                <a:cs typeface="Traditional Arabic" pitchFamily="18" charset="-78"/>
              </a:rPr>
              <a:t> - of - fit  </a:t>
            </a:r>
            <a:r>
              <a:rPr lang="ar-SA" dirty="0">
                <a:solidFill>
                  <a:srgbClr val="222222"/>
                </a:solidFill>
                <a:latin typeface="Traditional Arabic" pitchFamily="18" charset="-78"/>
                <a:cs typeface="Traditional Arabic" pitchFamily="18" charset="-78"/>
              </a:rPr>
              <a:t>التوزيع المتوقع مع التوزيع الحقيقي و يستخدم في دراسة متغير مصنف واحد</a:t>
            </a:r>
            <a:endParaRPr lang="fr-FR" dirty="0">
              <a:solidFill>
                <a:srgbClr val="222222"/>
              </a:solidFill>
              <a:latin typeface="Traditional Arabic" pitchFamily="18" charset="-78"/>
              <a:cs typeface="Traditional Arabic" pitchFamily="18" charset="-78"/>
            </a:endParaRPr>
          </a:p>
          <a:p>
            <a:pPr algn="r" rtl="1">
              <a:lnSpc>
                <a:spcPct val="115000"/>
              </a:lnSpc>
              <a:spcAft>
                <a:spcPts val="1000"/>
              </a:spcAft>
            </a:pPr>
            <a:r>
              <a:rPr lang="ar-SA" dirty="0">
                <a:solidFill>
                  <a:srgbClr val="222222"/>
                </a:solidFill>
                <a:latin typeface="Traditional Arabic" pitchFamily="18" charset="-78"/>
                <a:cs typeface="Traditional Arabic" pitchFamily="18" charset="-78"/>
              </a:rPr>
              <a:t>مثال</a:t>
            </a:r>
            <a:r>
              <a:rPr lang="fr-FR" dirty="0">
                <a:solidFill>
                  <a:srgbClr val="222222"/>
                </a:solidFill>
                <a:latin typeface="Traditional Arabic" pitchFamily="18" charset="-78"/>
                <a:cs typeface="Traditional Arabic" pitchFamily="18" charset="-78"/>
              </a:rPr>
              <a:t> :</a:t>
            </a:r>
          </a:p>
          <a:p>
            <a:pPr algn="r" rtl="1">
              <a:lnSpc>
                <a:spcPct val="115000"/>
              </a:lnSpc>
              <a:spcAft>
                <a:spcPts val="1000"/>
              </a:spcAft>
            </a:pPr>
            <a:r>
              <a:rPr lang="ar-SA" dirty="0">
                <a:solidFill>
                  <a:srgbClr val="222222"/>
                </a:solidFill>
                <a:latin typeface="Traditional Arabic" pitchFamily="18" charset="-78"/>
                <a:cs typeface="Traditional Arabic" pitchFamily="18" charset="-78"/>
              </a:rPr>
              <a:t>يوضح الجدول التالي استخدام المزارعين لنوع جديد من الأشكال في الزراعة من خلال استبيان</a:t>
            </a:r>
            <a:endParaRPr lang="fr-FR" dirty="0">
              <a:solidFill>
                <a:srgbClr val="222222"/>
              </a:solidFill>
              <a:latin typeface="Traditional Arabic" pitchFamily="18" charset="-78"/>
              <a:cs typeface="Traditional Arabic" pitchFamily="18" charset="-78"/>
            </a:endParaRPr>
          </a:p>
          <a:p>
            <a:pPr algn="r" rtl="1">
              <a:lnSpc>
                <a:spcPct val="115000"/>
              </a:lnSpc>
              <a:spcAft>
                <a:spcPts val="1000"/>
              </a:spcAft>
            </a:pPr>
            <a:r>
              <a:rPr lang="ar-SA" dirty="0">
                <a:solidFill>
                  <a:srgbClr val="222222"/>
                </a:solidFill>
                <a:latin typeface="Traditional Arabic" pitchFamily="18" charset="-78"/>
                <a:cs typeface="Traditional Arabic" pitchFamily="18" charset="-78"/>
              </a:rPr>
              <a:t>وزع عليهم بالشكل التالي</a:t>
            </a:r>
            <a:r>
              <a:rPr lang="fr-FR" dirty="0">
                <a:solidFill>
                  <a:srgbClr val="222222"/>
                </a:solidFill>
                <a:latin typeface="Traditional Arabic" pitchFamily="18" charset="-78"/>
                <a:cs typeface="Traditional Arabic" pitchFamily="18" charset="-78"/>
              </a:rPr>
              <a:t> :</a:t>
            </a:r>
          </a:p>
        </p:txBody>
      </p:sp>
    </p:spTree>
    <p:extLst>
      <p:ext uri="{BB962C8B-B14F-4D97-AF65-F5344CB8AC3E}">
        <p14:creationId xmlns:p14="http://schemas.microsoft.com/office/powerpoint/2010/main" val="2697561076"/>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88EE01EE-DA2C-767E-14D7-8ECFBBF92DB3}"/>
              </a:ext>
            </a:extLst>
          </p:cNvPr>
          <p:cNvSpPr txBox="1"/>
          <p:nvPr/>
        </p:nvSpPr>
        <p:spPr>
          <a:xfrm>
            <a:off x="0" y="-7408986"/>
            <a:ext cx="12192000" cy="2936701"/>
          </a:xfrm>
          <a:prstGeom prst="rect">
            <a:avLst/>
          </a:prstGeom>
          <a:noFill/>
        </p:spPr>
        <p:txBody>
          <a:bodyPr wrap="square">
            <a:spAutoFit/>
          </a:bodyPr>
          <a:lstStyle/>
          <a:p>
            <a:pPr algn="ctr" rtl="1">
              <a:lnSpc>
                <a:spcPct val="150000"/>
              </a:lnSpc>
              <a:spcAft>
                <a:spcPts val="1000"/>
              </a:spcAft>
            </a:pPr>
            <a:r>
              <a:rPr lang="ar-DZ" sz="3600" b="1" u="sng" dirty="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rPr>
              <a:t>مربع كاي</a:t>
            </a:r>
            <a:endParaRPr lang="fr-FR" sz="2400" dirty="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50000"/>
              </a:lnSpc>
            </a:pP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يستخدم اختبار مربع كاي في تحميل البيانات الاسمية ، فالمتغيرات يجب أن تكون مصنفة و</a:t>
            </a:r>
            <a:r>
              <a:rPr lang="fr-FR"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مقاسة بمقياس إسمي ، وهو اختبار يستخدم لموازنة بين التوزيعات التكرارية لمتغيرات ، و هو</a:t>
            </a:r>
            <a:r>
              <a:rPr lang="fr-FR"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يسمح بمعالجة البيانات النوعية التي تكون على شكل تكرارات لمجموعات أو أصناف معينة</a:t>
            </a:r>
            <a:r>
              <a:rPr lang="fr-FR"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و يجب أن يكون التوزيع الفعلي </a:t>
            </a:r>
            <a:r>
              <a:rPr lang="ar-SA" sz="2800" dirty="0" err="1">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للتكرارت</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كما يلي:</a:t>
            </a:r>
            <a:endParaRPr lang="fr-FR" sz="2800" dirty="0">
              <a:latin typeface="Aref_Menna" panose="02000000000000000000" pitchFamily="2" charset="-78"/>
              <a:cs typeface="Aref_Menna" panose="02000000000000000000" pitchFamily="2" charset="-78"/>
            </a:endParaRPr>
          </a:p>
        </p:txBody>
      </p:sp>
      <p:sp>
        <p:nvSpPr>
          <p:cNvPr id="5" name="ZoneTexte 4">
            <a:extLst>
              <a:ext uri="{FF2B5EF4-FFF2-40B4-BE49-F238E27FC236}">
                <a16:creationId xmlns="" xmlns:a16="http://schemas.microsoft.com/office/drawing/2014/main" id="{147867C4-57DC-7431-AFA6-988EF279000D}"/>
              </a:ext>
            </a:extLst>
          </p:cNvPr>
          <p:cNvSpPr txBox="1"/>
          <p:nvPr/>
        </p:nvSpPr>
        <p:spPr>
          <a:xfrm>
            <a:off x="-179294" y="-4478687"/>
            <a:ext cx="12192000" cy="8122736"/>
          </a:xfrm>
          <a:prstGeom prst="rect">
            <a:avLst/>
          </a:prstGeom>
          <a:noFill/>
        </p:spPr>
        <p:txBody>
          <a:bodyPr wrap="square">
            <a:spAutoFit/>
          </a:bodyPr>
          <a:lstStyle/>
          <a:p>
            <a:pPr algn="r" rtl="1">
              <a:lnSpc>
                <a:spcPct val="115000"/>
              </a:lnSpc>
              <a:spcAft>
                <a:spcPts val="1000"/>
              </a:spcAft>
            </a:pPr>
            <a:r>
              <a:rPr lang="fr-FR" sz="2800" dirty="0">
                <a:solidFill>
                  <a:srgbClr val="222222"/>
                </a:solidFill>
                <a:latin typeface="Aref_Menna" panose="02000000000000000000" pitchFamily="2" charset="-78"/>
                <a:cs typeface="Aref_Menna" panose="02000000000000000000" pitchFamily="2" charset="-78"/>
              </a:rPr>
              <a:t>1</a:t>
            </a:r>
            <a:r>
              <a:rPr lang="ar-SA" sz="2800" dirty="0">
                <a:solidFill>
                  <a:srgbClr val="222222"/>
                </a:solidFill>
                <a:latin typeface="Aref_Menna" panose="02000000000000000000" pitchFamily="2" charset="-78"/>
                <a:cs typeface="Aref_Menna" panose="02000000000000000000" pitchFamily="2" charset="-78"/>
              </a:rPr>
              <a:t>- أن تكون البيانات على شكل تكرارات وليس نسبة مئوية أو كسوراً</a:t>
            </a:r>
            <a:endParaRPr lang="fr-FR" sz="2800" dirty="0">
              <a:solidFill>
                <a:srgbClr val="222222"/>
              </a:solidFill>
              <a:latin typeface="Aref_Menna" panose="02000000000000000000" pitchFamily="2" charset="-78"/>
              <a:cs typeface="Aref_Menna" panose="02000000000000000000" pitchFamily="2" charset="-78"/>
            </a:endParaRPr>
          </a:p>
          <a:p>
            <a:pPr algn="r" rtl="1">
              <a:lnSpc>
                <a:spcPct val="115000"/>
              </a:lnSpc>
              <a:spcAft>
                <a:spcPts val="1000"/>
              </a:spcAft>
            </a:pPr>
            <a:r>
              <a:rPr lang="fr-FR" sz="2800" dirty="0">
                <a:solidFill>
                  <a:srgbClr val="222222"/>
                </a:solidFill>
                <a:latin typeface="Aref_Menna" panose="02000000000000000000" pitchFamily="2" charset="-78"/>
                <a:cs typeface="Aref_Menna" panose="02000000000000000000" pitchFamily="2" charset="-78"/>
              </a:rPr>
              <a:t>2</a:t>
            </a:r>
            <a:r>
              <a:rPr lang="ar-SA" sz="2800" dirty="0">
                <a:solidFill>
                  <a:srgbClr val="222222"/>
                </a:solidFill>
                <a:latin typeface="Aref_Menna" panose="02000000000000000000" pitchFamily="2" charset="-78"/>
                <a:cs typeface="Aref_Menna" panose="02000000000000000000" pitchFamily="2" charset="-78"/>
              </a:rPr>
              <a:t>- ألا يقل مجموع التكرارات الفعلية عن 20 تكرارا و يفضل أن يزيد عددها عن 40 تكراراً</a:t>
            </a:r>
            <a:endParaRPr lang="fr-FR" sz="2800" dirty="0">
              <a:solidFill>
                <a:srgbClr val="222222"/>
              </a:solidFill>
              <a:latin typeface="Aref_Menna" panose="02000000000000000000" pitchFamily="2" charset="-78"/>
              <a:cs typeface="Aref_Menna" panose="02000000000000000000" pitchFamily="2" charset="-78"/>
            </a:endParaRPr>
          </a:p>
          <a:p>
            <a:pPr algn="r" rtl="1">
              <a:lnSpc>
                <a:spcPct val="115000"/>
              </a:lnSpc>
              <a:spcAft>
                <a:spcPts val="1000"/>
              </a:spcAft>
            </a:pPr>
            <a:r>
              <a:rPr lang="fr-FR" sz="2800" dirty="0">
                <a:solidFill>
                  <a:srgbClr val="222222"/>
                </a:solidFill>
                <a:latin typeface="Aref_Menna" panose="02000000000000000000" pitchFamily="2" charset="-78"/>
                <a:cs typeface="Aref_Menna" panose="02000000000000000000" pitchFamily="2" charset="-78"/>
              </a:rPr>
              <a:t>3</a:t>
            </a:r>
            <a:r>
              <a:rPr lang="ar-SA" sz="2800" dirty="0">
                <a:solidFill>
                  <a:srgbClr val="222222"/>
                </a:solidFill>
                <a:latin typeface="Aref_Menna" panose="02000000000000000000" pitchFamily="2" charset="-78"/>
                <a:cs typeface="Aref_Menna" panose="02000000000000000000" pitchFamily="2" charset="-78"/>
              </a:rPr>
              <a:t>- لا يقل مجموع التكرارات المتوقعة في أي فئة من فئات التصنيف عن خمسة تكرارات و إذا كان عدد </a:t>
            </a:r>
            <a:r>
              <a:rPr lang="ar-SA" sz="2800" dirty="0">
                <a:solidFill>
                  <a:schemeClr val="accent6"/>
                </a:solidFill>
                <a:latin typeface="Aref_Menna" panose="02000000000000000000" pitchFamily="2" charset="-78"/>
                <a:cs typeface="Aref_Menna" panose="02000000000000000000" pitchFamily="2" charset="-78"/>
              </a:rPr>
              <a:t>الفئات خمس قنات أو أكثر ، فينبغي</a:t>
            </a:r>
            <a:r>
              <a:rPr lang="fr-FR" sz="2800" dirty="0">
                <a:solidFill>
                  <a:schemeClr val="accent6"/>
                </a:solidFill>
                <a:latin typeface="Aref_Menna" panose="02000000000000000000" pitchFamily="2" charset="-78"/>
                <a:cs typeface="Aref_Menna" panose="02000000000000000000" pitchFamily="2" charset="-78"/>
              </a:rPr>
              <a:t> :</a:t>
            </a:r>
          </a:p>
          <a:p>
            <a:pPr marL="342900" lvl="0" indent="-342900" algn="r" rtl="1">
              <a:lnSpc>
                <a:spcPct val="107000"/>
              </a:lnSpc>
              <a:buFont typeface="+mj-lt"/>
              <a:buAutoNum type="arabicPeriod"/>
            </a:pPr>
            <a:r>
              <a:rPr lang="ar-SA" sz="2800" dirty="0" err="1">
                <a:solidFill>
                  <a:srgbClr val="222222"/>
                </a:solidFill>
                <a:latin typeface="Aref_Menna" panose="02000000000000000000" pitchFamily="2" charset="-78"/>
                <a:cs typeface="Aref_Menna" panose="02000000000000000000" pitchFamily="2" charset="-78"/>
              </a:rPr>
              <a:t>الانقل</a:t>
            </a:r>
            <a:r>
              <a:rPr lang="ar-SA" sz="2800" dirty="0">
                <a:solidFill>
                  <a:srgbClr val="222222"/>
                </a:solidFill>
                <a:latin typeface="Aref_Menna" panose="02000000000000000000" pitchFamily="2" charset="-78"/>
                <a:cs typeface="Aref_Menna" panose="02000000000000000000" pitchFamily="2" charset="-78"/>
              </a:rPr>
              <a:t> التكرارات المتوقعة عن خمسة في 20% من تلك الفئات </a:t>
            </a:r>
            <a:endParaRPr lang="fr-FR" sz="2800" dirty="0">
              <a:solidFill>
                <a:srgbClr val="222222"/>
              </a:solidFill>
              <a:latin typeface="Aref_Menna" panose="02000000000000000000" pitchFamily="2" charset="-78"/>
              <a:cs typeface="Aref_Menna" panose="02000000000000000000" pitchFamily="2" charset="-78"/>
            </a:endParaRPr>
          </a:p>
          <a:p>
            <a:pPr marL="342900" lvl="0" indent="-342900" algn="r" rtl="1">
              <a:lnSpc>
                <a:spcPct val="107000"/>
              </a:lnSpc>
              <a:spcAft>
                <a:spcPts val="800"/>
              </a:spcAft>
              <a:buFont typeface="+mj-lt"/>
              <a:buAutoNum type="arabicPeriod"/>
            </a:pPr>
            <a:r>
              <a:rPr lang="ar-SA" sz="2800" dirty="0">
                <a:solidFill>
                  <a:srgbClr val="222222"/>
                </a:solidFill>
                <a:latin typeface="Aref_Menna" panose="02000000000000000000" pitchFamily="2" charset="-78"/>
                <a:cs typeface="Aref_Menna" panose="02000000000000000000" pitchFamily="2" charset="-78"/>
              </a:rPr>
              <a:t>الا يزيد عدد الفئات التي يكون تكرارها واحداً على فئة واحدة 4</a:t>
            </a:r>
            <a:endParaRPr lang="fr-FR" sz="2800" dirty="0">
              <a:solidFill>
                <a:srgbClr val="222222"/>
              </a:solidFill>
              <a:latin typeface="Aref_Menna" panose="02000000000000000000" pitchFamily="2" charset="-78"/>
              <a:cs typeface="Aref_Menna" panose="02000000000000000000" pitchFamily="2" charset="-78"/>
            </a:endParaRPr>
          </a:p>
          <a:p>
            <a:pPr algn="r" rtl="1">
              <a:lnSpc>
                <a:spcPct val="115000"/>
              </a:lnSpc>
              <a:spcAft>
                <a:spcPts val="1000"/>
              </a:spcAft>
            </a:pPr>
            <a:r>
              <a:rPr lang="ar-SA" sz="2800" dirty="0">
                <a:solidFill>
                  <a:srgbClr val="222222"/>
                </a:solidFill>
                <a:latin typeface="Aref_Menna" panose="02000000000000000000" pitchFamily="2" charset="-78"/>
                <a:cs typeface="Aref_Menna" panose="02000000000000000000" pitchFamily="2" charset="-78"/>
              </a:rPr>
              <a:t>4-الافتراض بأن جزءاً من تباين المجموعات يرجع إلى عامل الصدقة</a:t>
            </a:r>
            <a:r>
              <a:rPr lang="fr-FR" sz="2800" dirty="0">
                <a:solidFill>
                  <a:srgbClr val="222222"/>
                </a:solidFill>
                <a:latin typeface="Aref_Menna" panose="02000000000000000000" pitchFamily="2" charset="-78"/>
                <a:cs typeface="Aref_Menna" panose="02000000000000000000" pitchFamily="2" charset="-78"/>
              </a:rPr>
              <a:t> .</a:t>
            </a:r>
          </a:p>
          <a:p>
            <a:pPr algn="r" rtl="1">
              <a:lnSpc>
                <a:spcPct val="115000"/>
              </a:lnSpc>
              <a:spcAft>
                <a:spcPts val="1000"/>
              </a:spcAft>
            </a:pPr>
            <a:r>
              <a:rPr lang="ar-SA" sz="2800" dirty="0">
                <a:solidFill>
                  <a:srgbClr val="222222"/>
                </a:solidFill>
                <a:latin typeface="Aref_Menna" panose="02000000000000000000" pitchFamily="2" charset="-78"/>
                <a:cs typeface="Aref_Menna" panose="02000000000000000000" pitchFamily="2" charset="-78"/>
              </a:rPr>
              <a:t> </a:t>
            </a:r>
            <a:endParaRPr lang="fr-FR" sz="2800" dirty="0">
              <a:solidFill>
                <a:srgbClr val="222222"/>
              </a:solidFill>
              <a:latin typeface="Aref_Menna" panose="02000000000000000000" pitchFamily="2" charset="-78"/>
              <a:cs typeface="Aref_Menna" panose="02000000000000000000" pitchFamily="2" charset="-78"/>
            </a:endParaRPr>
          </a:p>
          <a:p>
            <a:pPr algn="r" rtl="1">
              <a:lnSpc>
                <a:spcPct val="115000"/>
              </a:lnSpc>
              <a:spcAft>
                <a:spcPts val="1000"/>
              </a:spcAft>
            </a:pPr>
            <a:r>
              <a:rPr lang="ar-SA" sz="2800" dirty="0">
                <a:solidFill>
                  <a:srgbClr val="222222"/>
                </a:solidFill>
                <a:latin typeface="Aref_Menna" panose="02000000000000000000" pitchFamily="2" charset="-78"/>
                <a:cs typeface="Aref_Menna" panose="02000000000000000000" pitchFamily="2" charset="-78"/>
              </a:rPr>
              <a:t>-يستخدم اختبار مربع كاي في الحالات التالية</a:t>
            </a:r>
            <a:r>
              <a:rPr lang="fr-FR" sz="2800" dirty="0">
                <a:solidFill>
                  <a:srgbClr val="222222"/>
                </a:solidFill>
                <a:latin typeface="Aref_Menna" panose="02000000000000000000" pitchFamily="2" charset="-78"/>
                <a:cs typeface="Aref_Menna" panose="02000000000000000000" pitchFamily="2" charset="-78"/>
              </a:rPr>
              <a:t> :</a:t>
            </a:r>
          </a:p>
          <a:p>
            <a:pPr marL="342900" lvl="0" indent="-342900" algn="r" rtl="1">
              <a:lnSpc>
                <a:spcPct val="107000"/>
              </a:lnSpc>
              <a:buFont typeface="Wingdings" panose="05000000000000000000" pitchFamily="2" charset="2"/>
              <a:buChar char=""/>
            </a:pPr>
            <a:r>
              <a:rPr lang="ar-SA" sz="2800" dirty="0">
                <a:solidFill>
                  <a:srgbClr val="222222"/>
                </a:solidFill>
                <a:latin typeface="Aref_Menna" panose="02000000000000000000" pitchFamily="2" charset="-78"/>
                <a:cs typeface="Aref_Menna" panose="02000000000000000000" pitchFamily="2" charset="-78"/>
              </a:rPr>
              <a:t>تحديد وجود علاقة ( ارتباط ) بين متغيرين مصنفين ) و لكنه لا يقيس هذه العلاقة ) </a:t>
            </a:r>
            <a:endParaRPr lang="fr-FR" sz="2800" dirty="0">
              <a:solidFill>
                <a:srgbClr val="222222"/>
              </a:solidFill>
              <a:latin typeface="Aref_Menna" panose="02000000000000000000" pitchFamily="2" charset="-78"/>
              <a:cs typeface="Aref_Menna" panose="02000000000000000000" pitchFamily="2" charset="-78"/>
            </a:endParaRPr>
          </a:p>
          <a:p>
            <a:pPr marL="342900" lvl="0" indent="-342900" algn="r" rtl="1">
              <a:lnSpc>
                <a:spcPct val="107000"/>
              </a:lnSpc>
              <a:spcAft>
                <a:spcPts val="800"/>
              </a:spcAft>
              <a:buFont typeface="Wingdings" panose="05000000000000000000" pitchFamily="2" charset="2"/>
              <a:buChar char=""/>
            </a:pPr>
            <a:r>
              <a:rPr lang="ar-SA" sz="2800" dirty="0" err="1">
                <a:solidFill>
                  <a:srgbClr val="222222"/>
                </a:solidFill>
                <a:latin typeface="Aref_Menna" panose="02000000000000000000" pitchFamily="2" charset="-78"/>
                <a:cs typeface="Aref_Menna" panose="02000000000000000000" pitchFamily="2" charset="-78"/>
              </a:rPr>
              <a:t>لإختبار</a:t>
            </a:r>
            <a:r>
              <a:rPr lang="ar-SA" sz="2800" dirty="0">
                <a:solidFill>
                  <a:srgbClr val="222222"/>
                </a:solidFill>
                <a:latin typeface="Aref_Menna" panose="02000000000000000000" pitchFamily="2" charset="-78"/>
                <a:cs typeface="Aref_Menna" panose="02000000000000000000" pitchFamily="2" charset="-78"/>
              </a:rPr>
              <a:t> مدى تطابق</a:t>
            </a:r>
            <a:r>
              <a:rPr lang="fr-FR" sz="2800" dirty="0">
                <a:solidFill>
                  <a:srgbClr val="222222"/>
                </a:solidFill>
                <a:latin typeface="Aref_Menna" panose="02000000000000000000" pitchFamily="2" charset="-78"/>
                <a:cs typeface="Aref_Menna" panose="02000000000000000000" pitchFamily="2" charset="-78"/>
              </a:rPr>
              <a:t> </a:t>
            </a:r>
            <a:r>
              <a:rPr lang="fr-FR" sz="2800" dirty="0" err="1">
                <a:solidFill>
                  <a:srgbClr val="222222"/>
                </a:solidFill>
                <a:latin typeface="Aref_Menna" panose="02000000000000000000" pitchFamily="2" charset="-78"/>
                <a:cs typeface="Aref_Menna" panose="02000000000000000000" pitchFamily="2" charset="-78"/>
              </a:rPr>
              <a:t>Goodness</a:t>
            </a:r>
            <a:r>
              <a:rPr lang="fr-FR" sz="2800" dirty="0">
                <a:solidFill>
                  <a:srgbClr val="222222"/>
                </a:solidFill>
                <a:latin typeface="Aref_Menna" panose="02000000000000000000" pitchFamily="2" charset="-78"/>
                <a:cs typeface="Aref_Menna" panose="02000000000000000000" pitchFamily="2" charset="-78"/>
              </a:rPr>
              <a:t> - of - fit  </a:t>
            </a:r>
            <a:r>
              <a:rPr lang="ar-SA" sz="2800" dirty="0">
                <a:solidFill>
                  <a:srgbClr val="222222"/>
                </a:solidFill>
                <a:latin typeface="Aref_Menna" panose="02000000000000000000" pitchFamily="2" charset="-78"/>
                <a:cs typeface="Aref_Menna" panose="02000000000000000000" pitchFamily="2" charset="-78"/>
              </a:rPr>
              <a:t>التوزيع المتوقع مع التوزيع الحقيقي و يستخدم في دراسة متغير مصنف واحد</a:t>
            </a:r>
            <a:endParaRPr lang="fr-FR" sz="2800" dirty="0">
              <a:solidFill>
                <a:srgbClr val="222222"/>
              </a:solidFill>
              <a:latin typeface="Aref_Menna" panose="02000000000000000000" pitchFamily="2" charset="-78"/>
              <a:cs typeface="Aref_Menna" panose="02000000000000000000" pitchFamily="2" charset="-78"/>
            </a:endParaRPr>
          </a:p>
          <a:p>
            <a:pPr algn="r" rtl="1">
              <a:lnSpc>
                <a:spcPct val="115000"/>
              </a:lnSpc>
              <a:spcAft>
                <a:spcPts val="1000"/>
              </a:spcAft>
            </a:pPr>
            <a:r>
              <a:rPr lang="ar-SA" sz="2800" dirty="0">
                <a:solidFill>
                  <a:srgbClr val="222222"/>
                </a:solidFill>
                <a:latin typeface="Aref_Menna" panose="02000000000000000000" pitchFamily="2" charset="-78"/>
                <a:cs typeface="Aref_Menna" panose="02000000000000000000" pitchFamily="2" charset="-78"/>
              </a:rPr>
              <a:t>مثال</a:t>
            </a:r>
            <a:r>
              <a:rPr lang="fr-FR" sz="2800" dirty="0">
                <a:solidFill>
                  <a:srgbClr val="222222"/>
                </a:solidFill>
                <a:latin typeface="Aref_Menna" panose="02000000000000000000" pitchFamily="2" charset="-78"/>
                <a:cs typeface="Aref_Menna" panose="02000000000000000000" pitchFamily="2" charset="-78"/>
              </a:rPr>
              <a:t> :</a:t>
            </a:r>
          </a:p>
          <a:p>
            <a:pPr algn="r" rtl="1">
              <a:lnSpc>
                <a:spcPct val="115000"/>
              </a:lnSpc>
              <a:spcAft>
                <a:spcPts val="1000"/>
              </a:spcAft>
            </a:pPr>
            <a:r>
              <a:rPr lang="ar-SA" sz="2800" dirty="0">
                <a:solidFill>
                  <a:srgbClr val="222222"/>
                </a:solidFill>
                <a:latin typeface="Aref_Menna" panose="02000000000000000000" pitchFamily="2" charset="-78"/>
                <a:cs typeface="Aref_Menna" panose="02000000000000000000" pitchFamily="2" charset="-78"/>
              </a:rPr>
              <a:t>يوضح الجدول التالي استخدام المزارعين لنوع جديد من الأشكال في الزراعة من خلال استبيان</a:t>
            </a:r>
            <a:endParaRPr lang="fr-FR" sz="2800" dirty="0">
              <a:solidFill>
                <a:srgbClr val="222222"/>
              </a:solidFill>
              <a:latin typeface="Aref_Menna" panose="02000000000000000000" pitchFamily="2" charset="-78"/>
              <a:cs typeface="Aref_Menna" panose="02000000000000000000" pitchFamily="2" charset="-78"/>
            </a:endParaRPr>
          </a:p>
          <a:p>
            <a:pPr algn="r" rtl="1">
              <a:lnSpc>
                <a:spcPct val="115000"/>
              </a:lnSpc>
              <a:spcAft>
                <a:spcPts val="1000"/>
              </a:spcAft>
            </a:pPr>
            <a:r>
              <a:rPr lang="ar-SA" sz="2800" dirty="0">
                <a:solidFill>
                  <a:srgbClr val="222222"/>
                </a:solidFill>
                <a:latin typeface="Aref_Menna" panose="02000000000000000000" pitchFamily="2" charset="-78"/>
                <a:cs typeface="Aref_Menna" panose="02000000000000000000" pitchFamily="2" charset="-78"/>
              </a:rPr>
              <a:t>وزع عليهم بالشكل التالي</a:t>
            </a:r>
            <a:r>
              <a:rPr lang="fr-FR" sz="2800" dirty="0">
                <a:solidFill>
                  <a:srgbClr val="222222"/>
                </a:solidFill>
                <a:latin typeface="Aref_Menna" panose="02000000000000000000" pitchFamily="2" charset="-78"/>
                <a:cs typeface="Aref_Menna" panose="02000000000000000000" pitchFamily="2" charset="-78"/>
              </a:rPr>
              <a:t> :</a:t>
            </a:r>
          </a:p>
        </p:txBody>
      </p:sp>
      <p:graphicFrame>
        <p:nvGraphicFramePr>
          <p:cNvPr id="2" name="Tableau 1">
            <a:extLst>
              <a:ext uri="{FF2B5EF4-FFF2-40B4-BE49-F238E27FC236}">
                <a16:creationId xmlns="" xmlns:a16="http://schemas.microsoft.com/office/drawing/2014/main" id="{66920D74-CAF7-A01A-1BD7-F55FF69E12A4}"/>
              </a:ext>
            </a:extLst>
          </p:cNvPr>
          <p:cNvGraphicFramePr>
            <a:graphicFrameLocks noGrp="1"/>
          </p:cNvGraphicFramePr>
          <p:nvPr>
            <p:extLst>
              <p:ext uri="{D42A27DB-BD31-4B8C-83A1-F6EECF244321}">
                <p14:modId xmlns:p14="http://schemas.microsoft.com/office/powerpoint/2010/main" val="3993687813"/>
              </p:ext>
            </p:extLst>
          </p:nvPr>
        </p:nvGraphicFramePr>
        <p:xfrm>
          <a:off x="984738" y="3429000"/>
          <a:ext cx="7731591" cy="2936700"/>
        </p:xfrm>
        <a:graphic>
          <a:graphicData uri="http://schemas.openxmlformats.org/drawingml/2006/table">
            <a:tbl>
              <a:tblPr rtl="1" firstRow="1" firstCol="1" bandRow="1">
                <a:tableStyleId>{2D5ABB26-0587-4C30-8999-92F81FD0307C}</a:tableStyleId>
              </a:tblPr>
              <a:tblGrid>
                <a:gridCol w="2577197">
                  <a:extLst>
                    <a:ext uri="{9D8B030D-6E8A-4147-A177-3AD203B41FA5}">
                      <a16:colId xmlns="" xmlns:a16="http://schemas.microsoft.com/office/drawing/2014/main" val="1260822279"/>
                    </a:ext>
                  </a:extLst>
                </a:gridCol>
                <a:gridCol w="2577197">
                  <a:extLst>
                    <a:ext uri="{9D8B030D-6E8A-4147-A177-3AD203B41FA5}">
                      <a16:colId xmlns="" xmlns:a16="http://schemas.microsoft.com/office/drawing/2014/main" val="1533113410"/>
                    </a:ext>
                  </a:extLst>
                </a:gridCol>
                <a:gridCol w="2577197">
                  <a:extLst>
                    <a:ext uri="{9D8B030D-6E8A-4147-A177-3AD203B41FA5}">
                      <a16:colId xmlns="" xmlns:a16="http://schemas.microsoft.com/office/drawing/2014/main" val="2255489938"/>
                    </a:ext>
                  </a:extLst>
                </a:gridCol>
              </a:tblGrid>
              <a:tr h="587340">
                <a:tc rowSpan="2">
                  <a:txBody>
                    <a:bodyPr/>
                    <a:lstStyle/>
                    <a:p>
                      <a:pPr algn="ctr" rtl="1">
                        <a:lnSpc>
                          <a:spcPct val="115000"/>
                        </a:lnSpc>
                        <a:spcAft>
                          <a:spcPts val="1000"/>
                        </a:spcAft>
                        <a:tabLst>
                          <a:tab pos="627380" algn="l"/>
                        </a:tabLst>
                      </a:pPr>
                      <a:r>
                        <a:rPr lang="ar-DZ" sz="1600">
                          <a:effectLst/>
                        </a:rPr>
                        <a:t>مستوى التعليم</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r" rtl="1">
                        <a:lnSpc>
                          <a:spcPct val="115000"/>
                        </a:lnSpc>
                        <a:spcAft>
                          <a:spcPts val="1000"/>
                        </a:spcAft>
                        <a:tabLst>
                          <a:tab pos="627380" algn="l"/>
                        </a:tabLst>
                      </a:pPr>
                      <a:r>
                        <a:rPr lang="ar-DZ" sz="1600">
                          <a:effectLst/>
                        </a:rPr>
                        <a:t>استعمال الاشتال المحسنة</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extLst>
                  <a:ext uri="{0D108BD9-81ED-4DB2-BD59-A6C34878D82A}">
                    <a16:rowId xmlns="" xmlns:a16="http://schemas.microsoft.com/office/drawing/2014/main" val="2736488730"/>
                  </a:ext>
                </a:extLst>
              </a:tr>
              <a:tr h="587340">
                <a:tc vMerge="1">
                  <a:txBody>
                    <a:bodyPr/>
                    <a:lstStyle/>
                    <a:p>
                      <a:endParaRPr lang="fr-FR"/>
                    </a:p>
                  </a:txBody>
                  <a:tcPr/>
                </a:tc>
                <a:tc>
                  <a:txBody>
                    <a:bodyPr/>
                    <a:lstStyle/>
                    <a:p>
                      <a:pPr algn="r" rtl="1">
                        <a:lnSpc>
                          <a:spcPct val="115000"/>
                        </a:lnSpc>
                        <a:spcAft>
                          <a:spcPts val="1000"/>
                        </a:spcAft>
                        <a:tabLst>
                          <a:tab pos="627380" algn="l"/>
                        </a:tabLst>
                      </a:pPr>
                      <a:r>
                        <a:rPr lang="ar-DZ" sz="1600">
                          <a:effectLst/>
                        </a:rPr>
                        <a:t>يستعمل نعم</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لا يستعمل </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22919736"/>
                  </a:ext>
                </a:extLst>
              </a:tr>
              <a:tr h="587340">
                <a:tc>
                  <a:txBody>
                    <a:bodyPr/>
                    <a:lstStyle/>
                    <a:p>
                      <a:pPr algn="r" rtl="1">
                        <a:lnSpc>
                          <a:spcPct val="115000"/>
                        </a:lnSpc>
                        <a:spcAft>
                          <a:spcPts val="1000"/>
                        </a:spcAft>
                        <a:tabLst>
                          <a:tab pos="627380" algn="l"/>
                        </a:tabLst>
                      </a:pPr>
                      <a:r>
                        <a:rPr lang="ar-DZ" sz="1600">
                          <a:effectLst/>
                        </a:rPr>
                        <a:t>أمي</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20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30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6885433"/>
                  </a:ext>
                </a:extLst>
              </a:tr>
              <a:tr h="587340">
                <a:tc>
                  <a:txBody>
                    <a:bodyPr/>
                    <a:lstStyle/>
                    <a:p>
                      <a:pPr algn="r" rtl="1">
                        <a:lnSpc>
                          <a:spcPct val="115000"/>
                        </a:lnSpc>
                        <a:spcAft>
                          <a:spcPts val="1000"/>
                        </a:spcAft>
                        <a:tabLst>
                          <a:tab pos="627380" algn="l"/>
                        </a:tabLst>
                      </a:pPr>
                      <a:r>
                        <a:rPr lang="ar-DZ" sz="1600">
                          <a:effectLst/>
                        </a:rPr>
                        <a:t>متعلم</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40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10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126667455"/>
                  </a:ext>
                </a:extLst>
              </a:tr>
              <a:tr h="587340">
                <a:tc>
                  <a:txBody>
                    <a:bodyPr/>
                    <a:lstStyle/>
                    <a:p>
                      <a:pPr algn="r" rtl="1">
                        <a:lnSpc>
                          <a:spcPct val="115000"/>
                        </a:lnSpc>
                        <a:spcAft>
                          <a:spcPts val="1000"/>
                        </a:spcAft>
                        <a:tabLst>
                          <a:tab pos="627380" algn="l"/>
                        </a:tabLst>
                      </a:pPr>
                      <a:r>
                        <a:rPr lang="ar-DZ" sz="1600">
                          <a:effectLst/>
                        </a:rPr>
                        <a:t>المجموع</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60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dirty="0">
                          <a:effectLst/>
                        </a:rPr>
                        <a:t>40</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207819634"/>
                  </a:ext>
                </a:extLst>
              </a:tr>
            </a:tbl>
          </a:graphicData>
        </a:graphic>
      </p:graphicFrame>
    </p:spTree>
    <p:extLst>
      <p:ext uri="{BB962C8B-B14F-4D97-AF65-F5344CB8AC3E}">
        <p14:creationId xmlns:p14="http://schemas.microsoft.com/office/powerpoint/2010/main" val="2133546909"/>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3E9EA296-699E-EA21-27D1-80030D00DBA7}"/>
              </a:ext>
            </a:extLst>
          </p:cNvPr>
          <p:cNvSpPr txBox="1"/>
          <p:nvPr/>
        </p:nvSpPr>
        <p:spPr>
          <a:xfrm>
            <a:off x="5603631" y="345543"/>
            <a:ext cx="6096000" cy="587853"/>
          </a:xfrm>
          <a:prstGeom prst="rect">
            <a:avLst/>
          </a:prstGeom>
          <a:noFill/>
        </p:spPr>
        <p:txBody>
          <a:bodyPr wrap="square">
            <a:spAutoFit/>
          </a:bodyPr>
          <a:lstStyle/>
          <a:p>
            <a:pPr algn="r" rtl="1">
              <a:lnSpc>
                <a:spcPct val="115000"/>
              </a:lnSpc>
              <a:spcAft>
                <a:spcPts val="1000"/>
              </a:spcAft>
              <a:tabLst>
                <a:tab pos="627380" algn="l"/>
              </a:tabLst>
            </a:pPr>
            <a:r>
              <a:rPr lang="ar-DZ" sz="2800" dirty="0">
                <a:effectLst/>
                <a:latin typeface="Aref_Menna" panose="02000000000000000000" pitchFamily="2" charset="-78"/>
                <a:ea typeface="Calibri" panose="020F0502020204030204" pitchFamily="34" charset="0"/>
                <a:cs typeface="Aref_Menna" panose="02000000000000000000" pitchFamily="2" charset="-78"/>
              </a:rPr>
              <a:t>حتى تتم معالجة البيانات السابقة يجب ادخالها في </a:t>
            </a:r>
            <a:r>
              <a:rPr lang="fr-FR" sz="2800" dirty="0" err="1">
                <a:effectLst/>
                <a:latin typeface="Aref_Menna" panose="02000000000000000000" pitchFamily="2" charset="-78"/>
                <a:ea typeface="Calibri" panose="020F0502020204030204" pitchFamily="34" charset="0"/>
                <a:cs typeface="Aref_Menna" panose="02000000000000000000" pitchFamily="2" charset="-78"/>
              </a:rPr>
              <a:t>spss</a:t>
            </a:r>
            <a:r>
              <a:rPr lang="ar-DZ" sz="2800" dirty="0">
                <a:effectLst/>
                <a:latin typeface="Aref_Menna" panose="02000000000000000000" pitchFamily="2" charset="-78"/>
                <a:ea typeface="Calibri" panose="020F0502020204030204" pitchFamily="34" charset="0"/>
                <a:cs typeface="Aref_Menna" panose="02000000000000000000" pitchFamily="2" charset="-78"/>
              </a:rPr>
              <a:t> كما يلي </a:t>
            </a:r>
            <a:endParaRPr lang="fr-FR" dirty="0">
              <a:effectLst/>
              <a:latin typeface="Aref_Menna" panose="02000000000000000000" pitchFamily="2" charset="-78"/>
              <a:ea typeface="Calibri" panose="020F0502020204030204" pitchFamily="34" charset="0"/>
              <a:cs typeface="Aref_Menna" panose="02000000000000000000" pitchFamily="2" charset="-78"/>
            </a:endParaRPr>
          </a:p>
        </p:txBody>
      </p:sp>
      <p:graphicFrame>
        <p:nvGraphicFramePr>
          <p:cNvPr id="4" name="Tableau 3">
            <a:extLst>
              <a:ext uri="{FF2B5EF4-FFF2-40B4-BE49-F238E27FC236}">
                <a16:creationId xmlns="" xmlns:a16="http://schemas.microsoft.com/office/drawing/2014/main" id="{A31847AF-4715-D07E-132A-E1BA87D42812}"/>
              </a:ext>
            </a:extLst>
          </p:cNvPr>
          <p:cNvGraphicFramePr>
            <a:graphicFrameLocks noGrp="1"/>
          </p:cNvGraphicFramePr>
          <p:nvPr>
            <p:extLst>
              <p:ext uri="{D42A27DB-BD31-4B8C-83A1-F6EECF244321}">
                <p14:modId xmlns:p14="http://schemas.microsoft.com/office/powerpoint/2010/main" val="3135624931"/>
              </p:ext>
            </p:extLst>
          </p:nvPr>
        </p:nvGraphicFramePr>
        <p:xfrm>
          <a:off x="2113135" y="1280589"/>
          <a:ext cx="9492712" cy="1740670"/>
        </p:xfrm>
        <a:graphic>
          <a:graphicData uri="http://schemas.openxmlformats.org/drawingml/2006/table">
            <a:tbl>
              <a:tblPr rtl="1" firstRow="1" firstCol="1" bandRow="1">
                <a:tableStyleId>{2D5ABB26-0587-4C30-8999-92F81FD0307C}</a:tableStyleId>
              </a:tblPr>
              <a:tblGrid>
                <a:gridCol w="3163550">
                  <a:extLst>
                    <a:ext uri="{9D8B030D-6E8A-4147-A177-3AD203B41FA5}">
                      <a16:colId xmlns="" xmlns:a16="http://schemas.microsoft.com/office/drawing/2014/main" val="2581365409"/>
                    </a:ext>
                  </a:extLst>
                </a:gridCol>
                <a:gridCol w="3164581">
                  <a:extLst>
                    <a:ext uri="{9D8B030D-6E8A-4147-A177-3AD203B41FA5}">
                      <a16:colId xmlns="" xmlns:a16="http://schemas.microsoft.com/office/drawing/2014/main" val="2345040067"/>
                    </a:ext>
                  </a:extLst>
                </a:gridCol>
                <a:gridCol w="3164581">
                  <a:extLst>
                    <a:ext uri="{9D8B030D-6E8A-4147-A177-3AD203B41FA5}">
                      <a16:colId xmlns="" xmlns:a16="http://schemas.microsoft.com/office/drawing/2014/main" val="4186363875"/>
                    </a:ext>
                  </a:extLst>
                </a:gridCol>
              </a:tblGrid>
              <a:tr h="348134">
                <a:tc>
                  <a:txBody>
                    <a:bodyPr/>
                    <a:lstStyle/>
                    <a:p>
                      <a:pPr algn="r" rtl="1">
                        <a:lnSpc>
                          <a:spcPct val="115000"/>
                        </a:lnSpc>
                        <a:spcAft>
                          <a:spcPts val="1000"/>
                        </a:spcAft>
                        <a:tabLst>
                          <a:tab pos="627380" algn="l"/>
                        </a:tabLst>
                      </a:pPr>
                      <a:r>
                        <a:rPr lang="ar-DZ" sz="1600">
                          <a:effectLst/>
                        </a:rPr>
                        <a:t>مستوى التعليم</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استعمال الاشتال المحسنة</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التكرار</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86686379"/>
                  </a:ext>
                </a:extLst>
              </a:tr>
              <a:tr h="348134">
                <a:tc>
                  <a:txBody>
                    <a:bodyPr/>
                    <a:lstStyle/>
                    <a:p>
                      <a:pPr algn="r" rtl="1">
                        <a:lnSpc>
                          <a:spcPct val="115000"/>
                        </a:lnSpc>
                        <a:spcAft>
                          <a:spcPts val="1000"/>
                        </a:spcAft>
                        <a:tabLst>
                          <a:tab pos="627380" algn="l"/>
                        </a:tabLst>
                      </a:pPr>
                      <a:r>
                        <a:rPr lang="ar-DZ" sz="1600">
                          <a:effectLst/>
                        </a:rPr>
                        <a:t>أمي</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نعم 1</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20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711345950"/>
                  </a:ext>
                </a:extLst>
              </a:tr>
              <a:tr h="348134">
                <a:tc>
                  <a:txBody>
                    <a:bodyPr/>
                    <a:lstStyle/>
                    <a:p>
                      <a:pPr algn="r" rtl="1">
                        <a:lnSpc>
                          <a:spcPct val="115000"/>
                        </a:lnSpc>
                        <a:spcAft>
                          <a:spcPts val="1000"/>
                        </a:spcAft>
                        <a:tabLst>
                          <a:tab pos="627380" algn="l"/>
                        </a:tabLst>
                      </a:pPr>
                      <a:r>
                        <a:rPr lang="ar-DZ" sz="1600">
                          <a:effectLst/>
                        </a:rPr>
                        <a:t>أمي</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لا 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30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294318805"/>
                  </a:ext>
                </a:extLst>
              </a:tr>
              <a:tr h="348134">
                <a:tc>
                  <a:txBody>
                    <a:bodyPr/>
                    <a:lstStyle/>
                    <a:p>
                      <a:pPr algn="r" rtl="1">
                        <a:lnSpc>
                          <a:spcPct val="115000"/>
                        </a:lnSpc>
                        <a:spcAft>
                          <a:spcPts val="1000"/>
                        </a:spcAft>
                        <a:tabLst>
                          <a:tab pos="627380" algn="l"/>
                        </a:tabLst>
                      </a:pPr>
                      <a:r>
                        <a:rPr lang="ar-DZ" sz="1600" dirty="0">
                          <a:effectLst/>
                        </a:rPr>
                        <a:t>متعلم</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نعم 1</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40</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33991217"/>
                  </a:ext>
                </a:extLst>
              </a:tr>
              <a:tr h="348134">
                <a:tc>
                  <a:txBody>
                    <a:bodyPr/>
                    <a:lstStyle/>
                    <a:p>
                      <a:pPr algn="r" rtl="1">
                        <a:lnSpc>
                          <a:spcPct val="115000"/>
                        </a:lnSpc>
                        <a:spcAft>
                          <a:spcPts val="1000"/>
                        </a:spcAft>
                        <a:tabLst>
                          <a:tab pos="627380" algn="l"/>
                        </a:tabLst>
                      </a:pPr>
                      <a:r>
                        <a:rPr lang="ar-DZ" sz="1600">
                          <a:effectLst/>
                        </a:rPr>
                        <a:t>متعلم</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a:effectLst/>
                        </a:rPr>
                        <a:t>لا 2</a:t>
                      </a:r>
                      <a:endParaRPr lang="fr-FR"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rtl="1">
                        <a:lnSpc>
                          <a:spcPct val="115000"/>
                        </a:lnSpc>
                        <a:spcAft>
                          <a:spcPts val="1000"/>
                        </a:spcAft>
                        <a:tabLst>
                          <a:tab pos="627380" algn="l"/>
                        </a:tabLst>
                      </a:pPr>
                      <a:r>
                        <a:rPr lang="ar-DZ" sz="1600" dirty="0">
                          <a:effectLst/>
                        </a:rPr>
                        <a:t>10</a:t>
                      </a:r>
                      <a:endParaRPr lang="fr-FR"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003275131"/>
                  </a:ext>
                </a:extLst>
              </a:tr>
            </a:tbl>
          </a:graphicData>
        </a:graphic>
      </p:graphicFrame>
      <p:sp>
        <p:nvSpPr>
          <p:cNvPr id="6" name="ZoneTexte 5">
            <a:extLst>
              <a:ext uri="{FF2B5EF4-FFF2-40B4-BE49-F238E27FC236}">
                <a16:creationId xmlns="" xmlns:a16="http://schemas.microsoft.com/office/drawing/2014/main" id="{DCB09F7E-4F82-8230-C657-6BDEDF15A96B}"/>
              </a:ext>
            </a:extLst>
          </p:cNvPr>
          <p:cNvSpPr txBox="1"/>
          <p:nvPr/>
        </p:nvSpPr>
        <p:spPr>
          <a:xfrm>
            <a:off x="5392615" y="3092294"/>
            <a:ext cx="6096000" cy="729430"/>
          </a:xfrm>
          <a:prstGeom prst="rect">
            <a:avLst/>
          </a:prstGeom>
          <a:noFill/>
        </p:spPr>
        <p:txBody>
          <a:bodyPr wrap="square">
            <a:spAutoFit/>
          </a:bodyPr>
          <a:lstStyle/>
          <a:p>
            <a:pPr algn="r" rtl="1">
              <a:lnSpc>
                <a:spcPct val="115000"/>
              </a:lnSpc>
              <a:spcAft>
                <a:spcPts val="1000"/>
              </a:spcAft>
              <a:tabLst>
                <a:tab pos="627380" algn="l"/>
              </a:tabLst>
            </a:pPr>
            <a:r>
              <a:rPr lang="ar-DZ" sz="3600" dirty="0">
                <a:effectLst/>
                <a:latin typeface="Aref_Menna" panose="02000000000000000000" pitchFamily="2" charset="-78"/>
                <a:ea typeface="Calibri" panose="020F0502020204030204" pitchFamily="34" charset="0"/>
                <a:cs typeface="Aref_Menna" panose="02000000000000000000" pitchFamily="2" charset="-78"/>
              </a:rPr>
              <a:t>يعطي أمي =1.       متعلم=3.     لا=2</a:t>
            </a:r>
            <a:endParaRPr lang="fr-FR" sz="2400" dirty="0">
              <a:effectLst/>
              <a:latin typeface="Aref_Menna" panose="02000000000000000000" pitchFamily="2" charset="-78"/>
              <a:ea typeface="Calibri" panose="020F0502020204030204" pitchFamily="34" charset="0"/>
              <a:cs typeface="Aref_Menna" panose="02000000000000000000" pitchFamily="2" charset="-78"/>
            </a:endParaRPr>
          </a:p>
        </p:txBody>
      </p:sp>
      <p:pic>
        <p:nvPicPr>
          <p:cNvPr id="7" name="Image 6">
            <a:extLst>
              <a:ext uri="{FF2B5EF4-FFF2-40B4-BE49-F238E27FC236}">
                <a16:creationId xmlns="" xmlns:a16="http://schemas.microsoft.com/office/drawing/2014/main" id="{C3ACE91E-42F9-BC2D-3047-C3F51D21ADDF}"/>
              </a:ext>
            </a:extLst>
          </p:cNvPr>
          <p:cNvPicPr>
            <a:picLocks noChangeAspect="1"/>
          </p:cNvPicPr>
          <p:nvPr/>
        </p:nvPicPr>
        <p:blipFill>
          <a:blip r:embed="rId2"/>
          <a:srcRect/>
          <a:stretch>
            <a:fillRect/>
          </a:stretch>
        </p:blipFill>
        <p:spPr bwMode="auto">
          <a:xfrm>
            <a:off x="328246" y="3021259"/>
            <a:ext cx="6846277" cy="3942870"/>
          </a:xfrm>
          <a:prstGeom prst="rect">
            <a:avLst/>
          </a:prstGeom>
          <a:noFill/>
          <a:ln w="9525">
            <a:noFill/>
            <a:miter lim="800000"/>
            <a:headEnd/>
            <a:tailEnd/>
          </a:ln>
        </p:spPr>
      </p:pic>
    </p:spTree>
    <p:extLst>
      <p:ext uri="{BB962C8B-B14F-4D97-AF65-F5344CB8AC3E}">
        <p14:creationId xmlns:p14="http://schemas.microsoft.com/office/powerpoint/2010/main" val="72351924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5BE37CE9-3A22-45B1-A11D-6A3160E3667D}"/>
              </a:ext>
            </a:extLst>
          </p:cNvPr>
          <p:cNvPicPr>
            <a:picLocks noChangeAspect="1"/>
          </p:cNvPicPr>
          <p:nvPr/>
        </p:nvPicPr>
        <p:blipFill>
          <a:blip r:embed="rId2"/>
          <a:srcRect/>
          <a:stretch>
            <a:fillRect/>
          </a:stretch>
        </p:blipFill>
        <p:spPr bwMode="auto">
          <a:xfrm>
            <a:off x="1" y="0"/>
            <a:ext cx="12192000" cy="6027461"/>
          </a:xfrm>
          <a:prstGeom prst="rect">
            <a:avLst/>
          </a:prstGeom>
          <a:noFill/>
          <a:ln w="9525">
            <a:noFill/>
            <a:miter lim="800000"/>
            <a:headEnd/>
            <a:tailEnd/>
          </a:ln>
        </p:spPr>
      </p:pic>
    </p:spTree>
    <p:extLst>
      <p:ext uri="{BB962C8B-B14F-4D97-AF65-F5344CB8AC3E}">
        <p14:creationId xmlns:p14="http://schemas.microsoft.com/office/powerpoint/2010/main" val="2013542055"/>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9945CBA1-7503-AA6F-F627-697C2B9D2263}"/>
              </a:ext>
            </a:extLst>
          </p:cNvPr>
          <p:cNvSpPr txBox="1"/>
          <p:nvPr/>
        </p:nvSpPr>
        <p:spPr>
          <a:xfrm>
            <a:off x="0" y="211015"/>
            <a:ext cx="12192000" cy="3436838"/>
          </a:xfrm>
          <a:prstGeom prst="rect">
            <a:avLst/>
          </a:prstGeom>
          <a:noFill/>
        </p:spPr>
        <p:txBody>
          <a:bodyPr wrap="square">
            <a:spAutoFit/>
          </a:bodyPr>
          <a:lstStyle/>
          <a:p>
            <a:pPr algn="r" rtl="1">
              <a:lnSpc>
                <a:spcPct val="115000"/>
              </a:lnSpc>
              <a:spcAft>
                <a:spcPts val="1000"/>
              </a:spcAft>
            </a:pPr>
            <a:r>
              <a:rPr lang="ar-SA"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بعد توزيع التكرار:</a:t>
            </a:r>
            <a:endParaRPr lang="fr-FR" sz="2000"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pPr>
            <a:r>
              <a:rPr lang="ar-SA"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فرضية العدم : لا توجد عالقة ذات دلالة احصائية بين متغير التعميم و متغير استعمال</a:t>
            </a:r>
            <a:r>
              <a:rPr lang="fr-FR"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r>
              <a:rPr lang="ar-SA"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الاشتال المحسنة</a:t>
            </a:r>
            <a:r>
              <a:rPr lang="fr-FR"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endParaRPr lang="fr-FR" sz="2000"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pPr>
            <a:r>
              <a:rPr lang="ar-SA"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الفرضية البديلة : توجد عالقة ذات دلالة إحصائية بين متغير التعليم و متغير الاشتال المحسنة</a:t>
            </a:r>
            <a:r>
              <a:rPr lang="fr-FR"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endParaRPr lang="fr-FR" sz="2000"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pPr>
            <a:r>
              <a:rPr lang="fr-FR"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r>
              <a:rPr lang="ar-SA"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أي أن المستوى التعليمي له علاقة باستعمال المزارعين للأشتال المحسنة</a:t>
            </a:r>
            <a:r>
              <a:rPr lang="fr-FR"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 (</a:t>
            </a:r>
            <a:endParaRPr lang="fr-FR" sz="2000"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pPr>
            <a:r>
              <a:rPr lang="ar-SA" sz="32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استخدام اختبار مربع كاي الثبات العالقة السابقة</a:t>
            </a:r>
            <a:endParaRPr lang="fr-FR" sz="2000" dirty="0">
              <a:effectLst/>
              <a:latin typeface="Aref_Menna" panose="02000000000000000000" pitchFamily="2" charset="-78"/>
              <a:ea typeface="Calibri" panose="020F0502020204030204" pitchFamily="34" charset="0"/>
              <a:cs typeface="Aref_Menna" panose="02000000000000000000" pitchFamily="2" charset="-78"/>
            </a:endParaRPr>
          </a:p>
        </p:txBody>
      </p:sp>
      <p:pic>
        <p:nvPicPr>
          <p:cNvPr id="4" name="Image 3">
            <a:extLst>
              <a:ext uri="{FF2B5EF4-FFF2-40B4-BE49-F238E27FC236}">
                <a16:creationId xmlns="" xmlns:a16="http://schemas.microsoft.com/office/drawing/2014/main" id="{041046AE-F950-A9D7-379C-B080286F9985}"/>
              </a:ext>
            </a:extLst>
          </p:cNvPr>
          <p:cNvPicPr>
            <a:picLocks noChangeAspect="1"/>
          </p:cNvPicPr>
          <p:nvPr/>
        </p:nvPicPr>
        <p:blipFill>
          <a:blip r:embed="rId2"/>
          <a:srcRect/>
          <a:stretch>
            <a:fillRect/>
          </a:stretch>
        </p:blipFill>
        <p:spPr bwMode="auto">
          <a:xfrm>
            <a:off x="1172308" y="3647853"/>
            <a:ext cx="10206769" cy="2830087"/>
          </a:xfrm>
          <a:prstGeom prst="rect">
            <a:avLst/>
          </a:prstGeom>
          <a:noFill/>
          <a:ln w="9525">
            <a:noFill/>
            <a:miter lim="800000"/>
            <a:headEnd/>
            <a:tailEnd/>
          </a:ln>
        </p:spPr>
      </p:pic>
    </p:spTree>
    <p:extLst>
      <p:ext uri="{BB962C8B-B14F-4D97-AF65-F5344CB8AC3E}">
        <p14:creationId xmlns:p14="http://schemas.microsoft.com/office/powerpoint/2010/main" val="305253835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B4D286DD-41B9-F650-CF8A-4250604F22D5}"/>
              </a:ext>
            </a:extLst>
          </p:cNvPr>
          <p:cNvPicPr>
            <a:picLocks noChangeAspect="1"/>
          </p:cNvPicPr>
          <p:nvPr/>
        </p:nvPicPr>
        <p:blipFill>
          <a:blip r:embed="rId2"/>
          <a:srcRect/>
          <a:stretch>
            <a:fillRect/>
          </a:stretch>
        </p:blipFill>
        <p:spPr bwMode="auto">
          <a:xfrm>
            <a:off x="1570892" y="557352"/>
            <a:ext cx="8534399" cy="8637823"/>
          </a:xfrm>
          <a:prstGeom prst="rect">
            <a:avLst/>
          </a:prstGeom>
          <a:noFill/>
          <a:ln w="9525">
            <a:noFill/>
            <a:miter lim="800000"/>
            <a:headEnd/>
            <a:tailEnd/>
          </a:ln>
        </p:spPr>
      </p:pic>
    </p:spTree>
    <p:extLst>
      <p:ext uri="{BB962C8B-B14F-4D97-AF65-F5344CB8AC3E}">
        <p14:creationId xmlns:p14="http://schemas.microsoft.com/office/powerpoint/2010/main" val="1889866423"/>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 xmlns:a16="http://schemas.microsoft.com/office/drawing/2014/main" id="{B4D286DD-41B9-F650-CF8A-4250604F22D5}"/>
              </a:ext>
            </a:extLst>
          </p:cNvPr>
          <p:cNvPicPr>
            <a:picLocks noChangeAspect="1"/>
          </p:cNvPicPr>
          <p:nvPr/>
        </p:nvPicPr>
        <p:blipFill>
          <a:blip r:embed="rId2"/>
          <a:srcRect/>
          <a:stretch>
            <a:fillRect/>
          </a:stretch>
        </p:blipFill>
        <p:spPr bwMode="auto">
          <a:xfrm>
            <a:off x="1664676" y="-3217479"/>
            <a:ext cx="8534399" cy="8637823"/>
          </a:xfrm>
          <a:prstGeom prst="rect">
            <a:avLst/>
          </a:prstGeom>
          <a:noFill/>
          <a:ln w="9525">
            <a:noFill/>
            <a:miter lim="800000"/>
            <a:headEnd/>
            <a:tailEnd/>
          </a:ln>
        </p:spPr>
      </p:pic>
      <p:sp>
        <p:nvSpPr>
          <p:cNvPr id="4" name="ZoneTexte 3">
            <a:extLst>
              <a:ext uri="{FF2B5EF4-FFF2-40B4-BE49-F238E27FC236}">
                <a16:creationId xmlns="" xmlns:a16="http://schemas.microsoft.com/office/drawing/2014/main" id="{80024971-37AC-EBD0-16A5-C89461D3E085}"/>
              </a:ext>
            </a:extLst>
          </p:cNvPr>
          <p:cNvSpPr txBox="1"/>
          <p:nvPr/>
        </p:nvSpPr>
        <p:spPr>
          <a:xfrm>
            <a:off x="0" y="5614333"/>
            <a:ext cx="12192000" cy="1077218"/>
          </a:xfrm>
          <a:prstGeom prst="rect">
            <a:avLst/>
          </a:prstGeom>
          <a:noFill/>
        </p:spPr>
        <p:txBody>
          <a:bodyPr wrap="square">
            <a:spAutoFit/>
          </a:bodyPr>
          <a:lstStyle/>
          <a:p>
            <a:pPr algn="r" rtl="1"/>
            <a:r>
              <a:rPr lang="ar-SA" sz="3600" dirty="0">
                <a:solidFill>
                  <a:srgbClr val="FF0000"/>
                </a:solidFill>
                <a:effectLst/>
                <a:latin typeface="Aref_Menna" panose="02000000000000000000" pitchFamily="2" charset="-78"/>
                <a:ea typeface="Times New Roman" panose="02020603050405020304" pitchFamily="18" charset="0"/>
                <a:cs typeface="Aref_Menna" panose="02000000000000000000" pitchFamily="2" charset="-78"/>
              </a:rPr>
              <a:t>النتيجة : </a:t>
            </a:r>
            <a:r>
              <a:rPr lang="ar-SA" sz="2800" dirty="0">
                <a:solidFill>
                  <a:srgbClr val="222222"/>
                </a:solidFill>
                <a:effectLst/>
                <a:latin typeface="Aref_Menna" panose="02000000000000000000" pitchFamily="2" charset="-78"/>
                <a:ea typeface="Times New Roman" panose="02020603050405020304" pitchFamily="18" charset="0"/>
                <a:cs typeface="Aref_Menna" panose="02000000000000000000" pitchFamily="2" charset="-78"/>
              </a:rPr>
              <a:t>نجد أن قيمة اختبار مربع كاي - 16.7 و مستوى الدلالة - 0.000 و هي أقل من 0.05 لذلك ترفض فرضية العدم ونقبل الفرضية البديلة أي توجد علاقة بين المستوى التعليمي و استعمل الأشتال المحسنة في الزراعة</a:t>
            </a:r>
            <a:endParaRPr lang="fr-FR" sz="2800" dirty="0">
              <a:latin typeface="Aref_Menna" panose="02000000000000000000" pitchFamily="2" charset="-78"/>
              <a:cs typeface="Aref_Menna" panose="02000000000000000000" pitchFamily="2" charset="-78"/>
            </a:endParaRPr>
          </a:p>
        </p:txBody>
      </p:sp>
    </p:spTree>
    <p:extLst>
      <p:ext uri="{BB962C8B-B14F-4D97-AF65-F5344CB8AC3E}">
        <p14:creationId xmlns:p14="http://schemas.microsoft.com/office/powerpoint/2010/main" val="46062959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F2634C21-C4A1-91DA-2911-ECB324A8656C}"/>
              </a:ext>
            </a:extLst>
          </p:cNvPr>
          <p:cNvSpPr txBox="1"/>
          <p:nvPr/>
        </p:nvSpPr>
        <p:spPr>
          <a:xfrm>
            <a:off x="0" y="-45511"/>
            <a:ext cx="11980984" cy="7657481"/>
          </a:xfrm>
          <a:prstGeom prst="rect">
            <a:avLst/>
          </a:prstGeom>
          <a:noFill/>
        </p:spPr>
        <p:txBody>
          <a:bodyPr wrap="square">
            <a:spAutoFit/>
          </a:bodyPr>
          <a:lstStyle/>
          <a:p>
            <a:pPr algn="ctr" rtl="1">
              <a:lnSpc>
                <a:spcPct val="115000"/>
              </a:lnSpc>
              <a:spcAft>
                <a:spcPts val="1000"/>
              </a:spcAft>
            </a:pPr>
            <a:r>
              <a:rPr lang="ar-DZ" sz="4800" b="1" dirty="0">
                <a:solidFill>
                  <a:srgbClr val="FF0000"/>
                </a:solidFill>
                <a:effectLst/>
                <a:latin typeface="Aref_Menna" panose="02000000000000000000" pitchFamily="2" charset="-78"/>
                <a:ea typeface="Calibri" panose="020F0502020204030204" pitchFamily="34" charset="0"/>
                <a:cs typeface="Aref_Menna" panose="02000000000000000000" pitchFamily="2" charset="-78"/>
              </a:rPr>
              <a:t>مقدمة </a:t>
            </a:r>
            <a:r>
              <a:rPr lang="ar-DZ" sz="4400" b="1" dirty="0">
                <a:solidFill>
                  <a:srgbClr val="FF0000"/>
                </a:solidFill>
                <a:effectLst/>
                <a:latin typeface="Aref_Menna" panose="02000000000000000000" pitchFamily="2" charset="-78"/>
                <a:ea typeface="Calibri" panose="020F0502020204030204" pitchFamily="34" charset="0"/>
                <a:cs typeface="Aref_Menna" panose="02000000000000000000" pitchFamily="2" charset="-78"/>
              </a:rPr>
              <a:t>: </a:t>
            </a:r>
            <a:endParaRPr lang="fr-FR" sz="4400" b="1" dirty="0">
              <a:solidFill>
                <a:srgbClr val="FF0000"/>
              </a:solidFill>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pPr>
            <a:r>
              <a:rPr lang="ar-DZ" sz="3200" b="1" dirty="0">
                <a:solidFill>
                  <a:srgbClr val="222222"/>
                </a:solidFill>
                <a:effectLst/>
                <a:latin typeface="Aref_Menna" panose="02000000000000000000" pitchFamily="2" charset="-78"/>
                <a:ea typeface="Calibri" panose="020F0502020204030204" pitchFamily="34" charset="0"/>
                <a:cs typeface="Aref_Menna" panose="02000000000000000000" pitchFamily="2" charset="-78"/>
              </a:rPr>
              <a:t>ت</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صنف الطرق والإجراءات الإحصائية الاستدلالية إلى نوعين 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وطرق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فالطرق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هي طرق تستخدم للاستدلالات الإحصائية على معالم معينة، وتشترط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التراضات</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وشروط قوية حول توزيع المجتمع فاختيار .</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أما 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فهي إجراءات لا تستخدم لاستدلالات إحصائية على معالم معينة أو أنها لا تستند إلى افتراضات وشروط قوية حول توزيع المجتمع وهذا يعني أن 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لا تتطلب استيفاء افتراضات معينة حول البيانات أو التوزيع الاحتمالي الذي تتبعه وربما ليس معروفا نوع التوزيع نفسه. وعليه فإن 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هي نوع من الطرق والإجراءات الإحصائية الاستدلالية التي يمكن باستخدامها التوصل إلى نتائج بخصوص المجتمع</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من خلال عينة منه دون التقيد بنوع التوزيع الاحتمالي المجتمع العينة أو الطريقة التي سحبت بها العينة أو نوع البيانات التي يمكن الحصول عليها من العينة ونحو ذلك</a:t>
            </a:r>
            <a:r>
              <a:rPr lang="fr-FR" sz="2400" b="1" dirty="0">
                <a:solidFill>
                  <a:srgbClr val="222222"/>
                </a:solidFill>
                <a:effectLst/>
                <a:latin typeface="Traditional Arabic" pitchFamily="18" charset="-78"/>
                <a:ea typeface="Times New Roman" panose="02020603050405020304" pitchFamily="18" charset="0"/>
                <a:cs typeface="Traditional Arabic" pitchFamily="18" charset="-78"/>
              </a:rPr>
              <a:t>.</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وتسمى 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أحيانا باختبارات الرتب ، لأنها تستخدم البيانات التي لا معنى لمقياسها المستخدم وإنما قياسها يتم عادة بشكل رتبي</a:t>
            </a:r>
            <a:r>
              <a:rPr lang="fr-FR" sz="2400" b="1" dirty="0">
                <a:solidFill>
                  <a:srgbClr val="222222"/>
                </a:solidFill>
                <a:effectLst/>
                <a:latin typeface="Traditional Arabic" pitchFamily="18" charset="-78"/>
                <a:ea typeface="Times New Roman" panose="02020603050405020304" pitchFamily="18" charset="0"/>
                <a:cs typeface="Traditional Arabic" pitchFamily="18" charset="-78"/>
              </a:rPr>
              <a:t>.</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وتشمل الطرق اللام علمية ما يسمى أو يعرف بإجراءات التوزيعات الحرة وهي إجراءات لا تهتم بمعالم المجتمع، أي أن استخدام وصلاحية هذه الإجراءات لا يعتمد على توزيع معين للمجتمع الذي تسحب منه عينة البيانات. فقد تهتم هذه الإجراءات الحرة بجودة تطابق توزيع البيانات التوزيع معين أو بعشوائية توزيع البيانات</a:t>
            </a:r>
            <a:r>
              <a:rPr lang="fr-FR" sz="2400" b="1" dirty="0">
                <a:solidFill>
                  <a:srgbClr val="222222"/>
                </a:solidFill>
                <a:effectLst/>
                <a:latin typeface="Traditional Arabic" pitchFamily="18" charset="-78"/>
                <a:ea typeface="Times New Roman" panose="02020603050405020304" pitchFamily="18" charset="0"/>
                <a:cs typeface="Traditional Arabic" pitchFamily="18" charset="-78"/>
              </a:rPr>
              <a:t>.</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a:t>
            </a:r>
            <a:endParaRPr lang="fr-FR" sz="1600" b="1" dirty="0">
              <a:effectLst/>
              <a:latin typeface="Traditional Arabic" pitchFamily="18" charset="-78"/>
              <a:ea typeface="Calibri" panose="020F0502020204030204" pitchFamily="34" charset="0"/>
              <a:cs typeface="Traditional Arabic" pitchFamily="18" charset="-78"/>
            </a:endParaRPr>
          </a:p>
        </p:txBody>
      </p:sp>
      <p:pic>
        <p:nvPicPr>
          <p:cNvPr id="2" name="Image 1">
            <a:extLst>
              <a:ext uri="{FF2B5EF4-FFF2-40B4-BE49-F238E27FC236}">
                <a16:creationId xmlns="" xmlns:a16="http://schemas.microsoft.com/office/drawing/2014/main" id="{64C7617C-6312-1BD2-1A9C-EF10ABB6BE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0320" y="9911473"/>
            <a:ext cx="3177092" cy="2833388"/>
          </a:xfrm>
          <a:prstGeom prst="rect">
            <a:avLst/>
          </a:prstGeom>
        </p:spPr>
      </p:pic>
    </p:spTree>
    <p:extLst>
      <p:ext uri="{BB962C8B-B14F-4D97-AF65-F5344CB8AC3E}">
        <p14:creationId xmlns:p14="http://schemas.microsoft.com/office/powerpoint/2010/main" val="1693820414"/>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2EDA0ACE-7309-7A4F-8742-32DF95852FF2}"/>
              </a:ext>
            </a:extLst>
          </p:cNvPr>
          <p:cNvSpPr txBox="1"/>
          <p:nvPr/>
        </p:nvSpPr>
        <p:spPr>
          <a:xfrm>
            <a:off x="0" y="1006707"/>
            <a:ext cx="11734800" cy="3264483"/>
          </a:xfrm>
          <a:prstGeom prst="rect">
            <a:avLst/>
          </a:prstGeom>
          <a:noFill/>
        </p:spPr>
        <p:txBody>
          <a:bodyPr wrap="square">
            <a:spAutoFit/>
          </a:bodyPr>
          <a:lstStyle/>
          <a:p>
            <a:pPr algn="ctr" rtl="1">
              <a:lnSpc>
                <a:spcPct val="115000"/>
              </a:lnSpc>
              <a:spcAft>
                <a:spcPts val="1000"/>
              </a:spcAft>
              <a:tabLst>
                <a:tab pos="627380" algn="l"/>
              </a:tabLst>
            </a:pPr>
            <a:r>
              <a:rPr lang="ar-DZ" sz="6000" dirty="0">
                <a:solidFill>
                  <a:schemeClr val="accent1">
                    <a:lumMod val="75000"/>
                  </a:schemeClr>
                </a:solidFill>
                <a:effectLst/>
                <a:latin typeface="Aref_Menna" panose="02000000000000000000" pitchFamily="2" charset="-78"/>
                <a:ea typeface="Calibri" panose="020F0502020204030204" pitchFamily="34" charset="0"/>
                <a:cs typeface="Aref_Menna" panose="02000000000000000000" pitchFamily="2" charset="-78"/>
              </a:rPr>
              <a:t>خاتمة :</a:t>
            </a:r>
            <a:endParaRPr lang="fr-FR" sz="4400" dirty="0">
              <a:solidFill>
                <a:schemeClr val="accent1">
                  <a:lumMod val="75000"/>
                </a:schemeClr>
              </a:solidFill>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15000"/>
              </a:lnSpc>
              <a:spcAft>
                <a:spcPts val="1000"/>
              </a:spcAft>
              <a:tabLst>
                <a:tab pos="627380" algn="l"/>
              </a:tabLst>
            </a:pPr>
            <a:r>
              <a:rPr lang="ar-SA" sz="2800" dirty="0">
                <a:effectLst/>
                <a:latin typeface="Aref_Menna" panose="02000000000000000000" pitchFamily="2" charset="-78"/>
                <a:ea typeface="Calibri" panose="020F0502020204030204" pitchFamily="34" charset="0"/>
                <a:cs typeface="Aref_Menna" panose="02000000000000000000" pitchFamily="2" charset="-78"/>
              </a:rPr>
              <a:t>في الختام، يُظهر بحث الاختبارات الإحصائية </a:t>
            </a:r>
            <a:r>
              <a:rPr lang="ar-SA" sz="2800" dirty="0" err="1">
                <a:effectLst/>
                <a:latin typeface="Aref_Menna" panose="02000000000000000000" pitchFamily="2" charset="-78"/>
                <a:ea typeface="Calibri" panose="020F0502020204030204" pitchFamily="34" charset="0"/>
                <a:cs typeface="Aref_Menna" panose="02000000000000000000" pitchFamily="2" charset="-78"/>
              </a:rPr>
              <a:t>اللا</a:t>
            </a:r>
            <a:r>
              <a:rPr lang="ar-SA" sz="2800" dirty="0">
                <a:effectLst/>
                <a:latin typeface="Aref_Menna" panose="02000000000000000000" pitchFamily="2" charset="-78"/>
                <a:ea typeface="Calibri" panose="020F0502020204030204" pitchFamily="34" charset="0"/>
                <a:cs typeface="Aref_Menna" panose="02000000000000000000" pitchFamily="2" charset="-78"/>
              </a:rPr>
              <a:t> </a:t>
            </a:r>
            <a:r>
              <a:rPr lang="ar-SA" sz="2800" dirty="0" err="1">
                <a:effectLst/>
                <a:latin typeface="Aref_Menna" panose="02000000000000000000" pitchFamily="2" charset="-78"/>
                <a:ea typeface="Calibri" panose="020F0502020204030204" pitchFamily="34" charset="0"/>
                <a:cs typeface="Aref_Menna" panose="02000000000000000000" pitchFamily="2" charset="-78"/>
              </a:rPr>
              <a:t>معلمية</a:t>
            </a:r>
            <a:r>
              <a:rPr lang="ar-SA" sz="2800" dirty="0">
                <a:effectLst/>
                <a:latin typeface="Aref_Menna" panose="02000000000000000000" pitchFamily="2" charset="-78"/>
                <a:ea typeface="Calibri" panose="020F0502020204030204" pitchFamily="34" charset="0"/>
                <a:cs typeface="Aref_Menna" panose="02000000000000000000" pitchFamily="2" charset="-78"/>
              </a:rPr>
              <a:t> أهمية فهم وتحليل البيانات ذات الطابع غير التقليدي. توفر هذه الاختبارات أدوات فعّالة لدراسة العلاقات والتغيرات في البيانات دون الحاجة إلى فرضية توزيع محدد. بفضل تطورها، تستخدم هذه الاختبارات في مجالات متعددة مثل الطب، والعلوم الاجتماعية، والاقتصاد. يشير البحث إلى أهمية اعتماد هذه الأدوات لتحسين الفهم الإحصائي واتخاذ القرارات الأكثر دقة وفعالية في مختلف المجالات</a:t>
            </a:r>
            <a:endParaRPr lang="fr-FR" dirty="0">
              <a:effectLst/>
              <a:latin typeface="Aref_Menna" panose="02000000000000000000" pitchFamily="2" charset="-78"/>
              <a:ea typeface="Calibri" panose="020F0502020204030204" pitchFamily="34" charset="0"/>
              <a:cs typeface="Aref_Menna" panose="02000000000000000000" pitchFamily="2" charset="-78"/>
            </a:endParaRPr>
          </a:p>
        </p:txBody>
      </p:sp>
    </p:spTree>
    <p:extLst>
      <p:ext uri="{BB962C8B-B14F-4D97-AF65-F5344CB8AC3E}">
        <p14:creationId xmlns:p14="http://schemas.microsoft.com/office/powerpoint/2010/main" val="2175927590"/>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2EDA0ACE-7309-7A4F-8742-32DF95852FF2}"/>
              </a:ext>
            </a:extLst>
          </p:cNvPr>
          <p:cNvSpPr txBox="1"/>
          <p:nvPr/>
        </p:nvSpPr>
        <p:spPr>
          <a:xfrm>
            <a:off x="0" y="2147278"/>
            <a:ext cx="11734800" cy="3030060"/>
          </a:xfrm>
          <a:prstGeom prst="rect">
            <a:avLst/>
          </a:prstGeom>
          <a:noFill/>
        </p:spPr>
        <p:txBody>
          <a:bodyPr wrap="square">
            <a:spAutoFit/>
          </a:bodyPr>
          <a:lstStyle/>
          <a:p>
            <a:pPr algn="ctr" rtl="1">
              <a:lnSpc>
                <a:spcPct val="115000"/>
              </a:lnSpc>
              <a:spcAft>
                <a:spcPts val="1000"/>
              </a:spcAft>
              <a:tabLst>
                <a:tab pos="627380" algn="l"/>
              </a:tabLst>
            </a:pPr>
            <a:r>
              <a:rPr lang="ar-DZ" sz="16600" dirty="0">
                <a:solidFill>
                  <a:schemeClr val="accent1">
                    <a:lumMod val="75000"/>
                  </a:schemeClr>
                </a:solidFill>
                <a:latin typeface="Aref_Menna" panose="02000000000000000000" pitchFamily="2" charset="-78"/>
                <a:ea typeface="Calibri" panose="020F0502020204030204" pitchFamily="34" charset="0"/>
                <a:cs typeface="Aref_Menna" panose="02000000000000000000" pitchFamily="2" charset="-78"/>
              </a:rPr>
              <a:t>شكرا</a:t>
            </a:r>
            <a:endParaRPr lang="fr-FR" sz="4800" dirty="0">
              <a:effectLst/>
              <a:latin typeface="Aref_Menna" panose="02000000000000000000" pitchFamily="2" charset="-78"/>
              <a:ea typeface="Calibri" panose="020F0502020204030204" pitchFamily="34" charset="0"/>
              <a:cs typeface="Aref_Menna" panose="02000000000000000000" pitchFamily="2" charset="-78"/>
            </a:endParaRPr>
          </a:p>
        </p:txBody>
      </p:sp>
    </p:spTree>
    <p:extLst>
      <p:ext uri="{BB962C8B-B14F-4D97-AF65-F5344CB8AC3E}">
        <p14:creationId xmlns:p14="http://schemas.microsoft.com/office/powerpoint/2010/main" val="410805332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F2634C21-C4A1-91DA-2911-ECB324A8656C}"/>
              </a:ext>
            </a:extLst>
          </p:cNvPr>
          <p:cNvSpPr txBox="1"/>
          <p:nvPr/>
        </p:nvSpPr>
        <p:spPr>
          <a:xfrm>
            <a:off x="105508" y="221098"/>
            <a:ext cx="11980984" cy="6878806"/>
          </a:xfrm>
          <a:prstGeom prst="rect">
            <a:avLst/>
          </a:prstGeom>
          <a:noFill/>
        </p:spPr>
        <p:txBody>
          <a:bodyPr wrap="square">
            <a:spAutoFit/>
          </a:bodyPr>
          <a:lstStyle/>
          <a:p>
            <a:pPr algn="r" rtl="1">
              <a:lnSpc>
                <a:spcPct val="115000"/>
              </a:lnSpc>
              <a:spcAft>
                <a:spcPts val="1000"/>
              </a:spcAft>
            </a:pPr>
            <a:r>
              <a:rPr lang="ar-DZ" sz="2800" b="1" dirty="0">
                <a:solidFill>
                  <a:srgbClr val="0F243E"/>
                </a:solidFill>
                <a:effectLst/>
                <a:latin typeface="Traditional Arabic" pitchFamily="18" charset="-78"/>
                <a:ea typeface="Calibri" panose="020F0502020204030204" pitchFamily="34" charset="0"/>
                <a:cs typeface="Traditional Arabic" pitchFamily="18" charset="-78"/>
              </a:rPr>
              <a:t>مقدمة </a:t>
            </a:r>
            <a:r>
              <a:rPr lang="ar-DZ" sz="2400" b="1" dirty="0">
                <a:solidFill>
                  <a:srgbClr val="0F243E"/>
                </a:solidFill>
                <a:effectLst/>
                <a:latin typeface="Traditional Arabic" pitchFamily="18" charset="-78"/>
                <a:ea typeface="Calibri" panose="020F0502020204030204" pitchFamily="34" charset="0"/>
                <a:cs typeface="Traditional Arabic" pitchFamily="18" charset="-78"/>
              </a:rPr>
              <a:t>:</a:t>
            </a:r>
            <a:r>
              <a:rPr lang="ar-DZ" sz="2400" b="1" dirty="0">
                <a:solidFill>
                  <a:srgbClr val="222222"/>
                </a:solidFill>
                <a:effectLst/>
                <a:latin typeface="Traditional Arabic" pitchFamily="18" charset="-78"/>
                <a:ea typeface="Calibri" panose="020F0502020204030204" pitchFamily="34" charset="0"/>
                <a:cs typeface="Traditional Arabic" pitchFamily="18" charset="-78"/>
              </a:rPr>
              <a:t> </a:t>
            </a:r>
            <a:endParaRPr lang="fr-FR" sz="2400" b="1" dirty="0">
              <a:solidFill>
                <a:srgbClr val="222222"/>
              </a:solidFill>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DZ" sz="2400" b="1" dirty="0">
                <a:solidFill>
                  <a:srgbClr val="222222"/>
                </a:solidFill>
                <a:effectLst/>
                <a:latin typeface="Traditional Arabic" pitchFamily="18" charset="-78"/>
                <a:ea typeface="Calibri" panose="020F0502020204030204" pitchFamily="34" charset="0"/>
                <a:cs typeface="Traditional Arabic" pitchFamily="18" charset="-78"/>
              </a:rPr>
              <a:t>ت</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صنف الطرق والإجراءات الإحصائية الاستدلالية إلى نوعين 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وطرق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فالطرق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هي طرق تستخدم للاستدلالات الإحصائية على معالم معينة، وتشترط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التراضات</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وشروط قوية حول توزيع المجتمع فاختيار .</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أما 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فهي إجراءات لا تستخدم لاستدلالات إحصائية على معالم معينة أو أنها لا تستند إلى افتراضات وشروط قوية حول توزيع المجتمع وهذا يعني أن 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لا تتطلب استيفاء افتراضات معينة حول البيانات أو التوزيع الاحتمالي الذي تتبعه وربما ليس معروفا نوع التوزيع نفسه. وعليه فإن 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هي نوع من الطرق والإجراءات الإحصائية الاستدلالية التي يمكن باستخدامها التوصل إلى نتائج بخصوص المجتمع</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من خلال عينة منه دون التقيد بنوع التوزيع الاحتمالي المجتمع العينة أو الطريقة التي سحبت بها العينة أو نوع البيانات التي يمكن الحصول عليها من العينة ونحو ذلك</a:t>
            </a:r>
            <a:r>
              <a:rPr lang="fr-FR" sz="2400" b="1" dirty="0">
                <a:solidFill>
                  <a:srgbClr val="222222"/>
                </a:solidFill>
                <a:effectLst/>
                <a:latin typeface="Traditional Arabic" pitchFamily="18" charset="-78"/>
                <a:ea typeface="Times New Roman" panose="02020603050405020304" pitchFamily="18" charset="0"/>
                <a:cs typeface="Traditional Arabic" pitchFamily="18" charset="-78"/>
              </a:rPr>
              <a:t>.</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وتسمى الطرق </a:t>
            </a:r>
            <a:r>
              <a:rPr lang="ar-SA" sz="2400" b="1" dirty="0" err="1">
                <a:solidFill>
                  <a:srgbClr val="222222"/>
                </a:solidFill>
                <a:effectLst/>
                <a:latin typeface="Traditional Arabic" pitchFamily="18" charset="-78"/>
                <a:ea typeface="Times New Roman" panose="02020603050405020304" pitchFamily="18" charset="0"/>
                <a:cs typeface="Traditional Arabic" pitchFamily="18" charset="-78"/>
              </a:rPr>
              <a:t>اللامعلمية</a:t>
            </a: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أحيانا باختبارات الرتب ، لأنها تستخدم البيانات التي لا معنى لمقياسها المستخدم وإنما قياسها يتم عادة بشكل رتبي</a:t>
            </a:r>
            <a:r>
              <a:rPr lang="fr-FR" sz="2400" b="1" dirty="0">
                <a:solidFill>
                  <a:srgbClr val="222222"/>
                </a:solidFill>
                <a:effectLst/>
                <a:latin typeface="Traditional Arabic" pitchFamily="18" charset="-78"/>
                <a:ea typeface="Times New Roman" panose="02020603050405020304" pitchFamily="18" charset="0"/>
                <a:cs typeface="Traditional Arabic" pitchFamily="18" charset="-78"/>
              </a:rPr>
              <a:t>.</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وتشمل الطرق اللام علمية ما يسمى أو يعرف بإجراءات التوزيعات الحرة وهي إجراءات لا تهتم بمعالم المجتمع، أي أن استخدام وصلاحية هذه الإجراءات لا يعتمد على توزيع معين للمجتمع الذي تسحب منه عينة البيانات. فقد تهتم هذه الإجراءات الحرة بجودة تطابق توزيع البيانات التوزيع معين أو بعشوائية توزيع البيانات</a:t>
            </a:r>
            <a:r>
              <a:rPr lang="fr-FR" sz="2400" b="1" dirty="0">
                <a:solidFill>
                  <a:srgbClr val="222222"/>
                </a:solidFill>
                <a:effectLst/>
                <a:latin typeface="Traditional Arabic" pitchFamily="18" charset="-78"/>
                <a:ea typeface="Times New Roman" panose="02020603050405020304" pitchFamily="18" charset="0"/>
                <a:cs typeface="Traditional Arabic" pitchFamily="18" charset="-78"/>
              </a:rPr>
              <a:t>.</a:t>
            </a:r>
            <a:endParaRPr lang="fr-FR" sz="1600" b="1" dirty="0">
              <a:effectLst/>
              <a:latin typeface="Traditional Arabic" pitchFamily="18" charset="-78"/>
              <a:ea typeface="Calibri" panose="020F0502020204030204" pitchFamily="34" charset="0"/>
              <a:cs typeface="Traditional Arabic" pitchFamily="18" charset="-78"/>
            </a:endParaRPr>
          </a:p>
          <a:p>
            <a:pPr algn="r" rtl="1">
              <a:lnSpc>
                <a:spcPct val="115000"/>
              </a:lnSpc>
              <a:spcAft>
                <a:spcPts val="1000"/>
              </a:spcAft>
            </a:pPr>
            <a:r>
              <a:rPr lang="ar-SA" sz="2400" b="1" dirty="0">
                <a:solidFill>
                  <a:srgbClr val="222222"/>
                </a:solidFill>
                <a:effectLst/>
                <a:latin typeface="Traditional Arabic" pitchFamily="18" charset="-78"/>
                <a:ea typeface="Times New Roman" panose="02020603050405020304" pitchFamily="18" charset="0"/>
                <a:cs typeface="Traditional Arabic" pitchFamily="18" charset="-78"/>
              </a:rPr>
              <a:t> </a:t>
            </a:r>
            <a:endParaRPr lang="fr-FR" sz="1600" b="1" dirty="0">
              <a:effectLst/>
              <a:latin typeface="Traditional Arabic" pitchFamily="18" charset="-78"/>
              <a:ea typeface="Calibri" panose="020F0502020204030204" pitchFamily="34" charset="0"/>
              <a:cs typeface="Traditional Arabic" pitchFamily="18" charset="-78"/>
            </a:endParaRPr>
          </a:p>
        </p:txBody>
      </p:sp>
      <p:pic>
        <p:nvPicPr>
          <p:cNvPr id="4" name="Image 3">
            <a:extLst>
              <a:ext uri="{FF2B5EF4-FFF2-40B4-BE49-F238E27FC236}">
                <a16:creationId xmlns="" xmlns:a16="http://schemas.microsoft.com/office/drawing/2014/main" id="{17A525F4-3499-BF7A-5E78-6871F5E4B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68453"/>
            <a:ext cx="5737412" cy="5116728"/>
          </a:xfrm>
          <a:prstGeom prst="rect">
            <a:avLst/>
          </a:prstGeom>
        </p:spPr>
      </p:pic>
      <p:pic>
        <p:nvPicPr>
          <p:cNvPr id="2" name="Image 1">
            <a:extLst>
              <a:ext uri="{FF2B5EF4-FFF2-40B4-BE49-F238E27FC236}">
                <a16:creationId xmlns="" xmlns:a16="http://schemas.microsoft.com/office/drawing/2014/main" id="{40234DEC-7BB9-3E82-07DF-EF07391C67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51958"/>
            <a:ext cx="5839866" cy="5908670"/>
          </a:xfrm>
          <a:prstGeom prst="rect">
            <a:avLst/>
          </a:prstGeom>
        </p:spPr>
      </p:pic>
    </p:spTree>
    <p:extLst>
      <p:ext uri="{BB962C8B-B14F-4D97-AF65-F5344CB8AC3E}">
        <p14:creationId xmlns:p14="http://schemas.microsoft.com/office/powerpoint/2010/main" val="59206520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 xmlns:a16="http://schemas.microsoft.com/office/drawing/2014/main" id="{E4118BD5-A119-B486-EEA1-D9FFC15552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1916"/>
            <a:ext cx="5839866" cy="5908670"/>
          </a:xfrm>
          <a:prstGeom prst="rect">
            <a:avLst/>
          </a:prstGeom>
        </p:spPr>
      </p:pic>
      <p:sp>
        <p:nvSpPr>
          <p:cNvPr id="3" name="ZoneTexte 2">
            <a:extLst>
              <a:ext uri="{FF2B5EF4-FFF2-40B4-BE49-F238E27FC236}">
                <a16:creationId xmlns="" xmlns:a16="http://schemas.microsoft.com/office/drawing/2014/main" id="{B7A1DF16-4AF8-5D53-DAFB-E13F45381C88}"/>
              </a:ext>
            </a:extLst>
          </p:cNvPr>
          <p:cNvSpPr txBox="1"/>
          <p:nvPr/>
        </p:nvSpPr>
        <p:spPr>
          <a:xfrm>
            <a:off x="4607859" y="1327524"/>
            <a:ext cx="9144000" cy="800219"/>
          </a:xfrm>
          <a:prstGeom prst="rect">
            <a:avLst/>
          </a:prstGeom>
          <a:noFill/>
        </p:spPr>
        <p:txBody>
          <a:bodyPr wrap="square">
            <a:spAutoFit/>
          </a:bodyPr>
          <a:lstStyle/>
          <a:p>
            <a:pPr algn="ctr" rtl="1">
              <a:lnSpc>
                <a:spcPct val="115000"/>
              </a:lnSpc>
              <a:spcAft>
                <a:spcPts val="1000"/>
              </a:spcAft>
            </a:pPr>
            <a:r>
              <a:rPr lang="ar-DZ" sz="4000" b="1" dirty="0" smtClean="0">
                <a:effectLst/>
                <a:latin typeface="Aref_Menna" panose="02000000000000000000" pitchFamily="2" charset="-78"/>
                <a:ea typeface="Calibri" panose="020F0502020204030204" pitchFamily="34" charset="0"/>
                <a:cs typeface="Aref_Menna" panose="02000000000000000000" pitchFamily="2" charset="-78"/>
              </a:rPr>
              <a:t>ماهية </a:t>
            </a:r>
            <a:r>
              <a:rPr lang="ar-DZ" sz="4000" b="1" dirty="0">
                <a:effectLst/>
                <a:latin typeface="Aref_Menna" panose="02000000000000000000" pitchFamily="2" charset="-78"/>
                <a:ea typeface="Calibri" panose="020F0502020204030204" pitchFamily="34" charset="0"/>
                <a:cs typeface="Aref_Menna" panose="02000000000000000000" pitchFamily="2" charset="-78"/>
              </a:rPr>
              <a:t>الاختبارات الاحصائية </a:t>
            </a:r>
            <a:r>
              <a:rPr lang="ar-DZ" sz="4000" b="1" dirty="0" err="1">
                <a:effectLst/>
                <a:latin typeface="Aref_Menna" panose="02000000000000000000" pitchFamily="2" charset="-78"/>
                <a:ea typeface="Calibri" panose="020F0502020204030204" pitchFamily="34" charset="0"/>
                <a:cs typeface="Aref_Menna" panose="02000000000000000000" pitchFamily="2" charset="-78"/>
              </a:rPr>
              <a:t>الامعلمية</a:t>
            </a:r>
            <a:endParaRPr lang="fr-FR" sz="4800" dirty="0">
              <a:effectLst/>
              <a:latin typeface="Aref_Menna" panose="02000000000000000000" pitchFamily="2" charset="-78"/>
              <a:ea typeface="Calibri" panose="020F0502020204030204" pitchFamily="34" charset="0"/>
              <a:cs typeface="Aref_Menna" panose="02000000000000000000" pitchFamily="2" charset="-78"/>
            </a:endParaRPr>
          </a:p>
        </p:txBody>
      </p:sp>
    </p:spTree>
    <p:extLst>
      <p:ext uri="{BB962C8B-B14F-4D97-AF65-F5344CB8AC3E}">
        <p14:creationId xmlns:p14="http://schemas.microsoft.com/office/powerpoint/2010/main" val="382887382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 xmlns:a16="http://schemas.microsoft.com/office/drawing/2014/main" id="{3CD1BE53-927D-799E-5E48-6AE8812FC244}"/>
              </a:ext>
            </a:extLst>
          </p:cNvPr>
          <p:cNvSpPr txBox="1"/>
          <p:nvPr/>
        </p:nvSpPr>
        <p:spPr>
          <a:xfrm>
            <a:off x="1" y="0"/>
            <a:ext cx="12192000" cy="4492320"/>
          </a:xfrm>
          <a:prstGeom prst="rect">
            <a:avLst/>
          </a:prstGeom>
          <a:noFill/>
        </p:spPr>
        <p:txBody>
          <a:bodyPr wrap="square">
            <a:spAutoFit/>
          </a:bodyPr>
          <a:lstStyle/>
          <a:p>
            <a:pPr algn="ctr" rtl="1">
              <a:lnSpc>
                <a:spcPct val="115000"/>
              </a:lnSpc>
              <a:spcAft>
                <a:spcPts val="1000"/>
              </a:spcAft>
            </a:pPr>
            <a:r>
              <a:rPr lang="ar-DZ" sz="4000" b="1" dirty="0">
                <a:solidFill>
                  <a:srgbClr val="00B050"/>
                </a:solidFill>
                <a:effectLst/>
                <a:latin typeface="Aref_Menna" panose="02000000000000000000" pitchFamily="2" charset="-78"/>
                <a:ea typeface="Calibri" panose="020F0502020204030204" pitchFamily="34" charset="0"/>
                <a:cs typeface="Aref_Menna" panose="02000000000000000000" pitchFamily="2" charset="-78"/>
              </a:rPr>
              <a:t>تعريف  الاختبارات الاحصائية </a:t>
            </a:r>
            <a:r>
              <a:rPr lang="ar-DZ" sz="4000" b="1" dirty="0" err="1">
                <a:solidFill>
                  <a:srgbClr val="00B050"/>
                </a:solidFill>
                <a:effectLst/>
                <a:latin typeface="Aref_Menna" panose="02000000000000000000" pitchFamily="2" charset="-78"/>
                <a:ea typeface="Calibri" panose="020F0502020204030204" pitchFamily="34" charset="0"/>
                <a:cs typeface="Aref_Menna" panose="02000000000000000000" pitchFamily="2" charset="-78"/>
              </a:rPr>
              <a:t>الامعلمية</a:t>
            </a:r>
            <a:endParaRPr lang="fr-FR" sz="2800" dirty="0">
              <a:solidFill>
                <a:srgbClr val="00B050"/>
              </a:solidFill>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15000"/>
              </a:lnSpc>
              <a:spcAft>
                <a:spcPts val="1000"/>
              </a:spcAft>
              <a:tabLst>
                <a:tab pos="457200" algn="l"/>
              </a:tabLst>
            </a:pPr>
            <a:r>
              <a:rPr lang="ar-SA" sz="32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الاختبارات </a:t>
            </a:r>
            <a:r>
              <a:rPr lang="ar-SA" sz="32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32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هي نوع من الطرق والأساليب الإحصائية التي يمكن استعمالها في التوصل إلى نتائج بخصوص المجتمع بغض النظر عن نوع التوزيع الاحتمالي لمجتمع العينة أو نوع البيانات التي يمكن الحصول عليها.</a:t>
            </a:r>
            <a:endParaRPr lang="fr-FR" sz="2000"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15000"/>
              </a:lnSpc>
              <a:spcAft>
                <a:spcPts val="1000"/>
              </a:spcAft>
              <a:tabLst>
                <a:tab pos="457200" algn="l"/>
              </a:tabLst>
            </a:pPr>
            <a:r>
              <a:rPr lang="ar-SA" sz="32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الاختبارات </a:t>
            </a:r>
            <a:r>
              <a:rPr lang="ar-SA" sz="32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32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هي اختبارات تتناسب مع البيانات الاسمية والرتيبة التي لا تستطيع الاختبارات المعملية التعامل معها</a:t>
            </a:r>
            <a:r>
              <a:rPr lang="ar-SA" sz="44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a:t>
            </a:r>
            <a:endParaRPr lang="fr-FR" sz="2000" dirty="0">
              <a:effectLst/>
              <a:latin typeface="Aref_Menna" panose="02000000000000000000" pitchFamily="2" charset="-78"/>
              <a:ea typeface="Calibri" panose="020F0502020204030204" pitchFamily="34" charset="0"/>
              <a:cs typeface="Aref_Menna" panose="02000000000000000000" pitchFamily="2" charset="-78"/>
            </a:endParaRPr>
          </a:p>
          <a:p>
            <a:pPr marL="457200" algn="r" rtl="1">
              <a:lnSpc>
                <a:spcPct val="107000"/>
              </a:lnSpc>
              <a:spcAft>
                <a:spcPts val="800"/>
              </a:spcAft>
            </a:pPr>
            <a:endParaRPr lang="fr-FR" sz="1600" dirty="0">
              <a:effectLst/>
              <a:latin typeface="Aref_Menna" panose="02000000000000000000" pitchFamily="2" charset="-78"/>
              <a:ea typeface="Calibri" panose="020F0502020204030204" pitchFamily="34" charset="0"/>
              <a:cs typeface="Aref_Menna" panose="02000000000000000000" pitchFamily="2" charset="-78"/>
            </a:endParaRPr>
          </a:p>
        </p:txBody>
      </p:sp>
    </p:spTree>
    <p:extLst>
      <p:ext uri="{BB962C8B-B14F-4D97-AF65-F5344CB8AC3E}">
        <p14:creationId xmlns:p14="http://schemas.microsoft.com/office/powerpoint/2010/main" val="377920418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 xmlns:a16="http://schemas.microsoft.com/office/drawing/2014/main" id="{F8BA7C45-3D9D-725C-3090-68E5183DAE7B}"/>
              </a:ext>
            </a:extLst>
          </p:cNvPr>
          <p:cNvSpPr txBox="1"/>
          <p:nvPr/>
        </p:nvSpPr>
        <p:spPr>
          <a:xfrm>
            <a:off x="0" y="229240"/>
            <a:ext cx="12192000" cy="4740080"/>
          </a:xfrm>
          <a:prstGeom prst="rect">
            <a:avLst/>
          </a:prstGeom>
          <a:noFill/>
        </p:spPr>
        <p:txBody>
          <a:bodyPr wrap="square">
            <a:spAutoFit/>
          </a:bodyPr>
          <a:lstStyle/>
          <a:p>
            <a:pPr marL="457200" algn="ctr" rtl="1">
              <a:lnSpc>
                <a:spcPct val="107000"/>
              </a:lnSpc>
              <a:spcAft>
                <a:spcPts val="800"/>
              </a:spcAft>
            </a:pPr>
            <a:r>
              <a:rPr lang="ar-DZ" sz="3600" b="1" dirty="0">
                <a:solidFill>
                  <a:srgbClr val="00B050"/>
                </a:solidFill>
                <a:effectLst/>
                <a:latin typeface="Aref_Menna" panose="02000000000000000000" pitchFamily="2" charset="-78"/>
                <a:ea typeface="Calibri" panose="020F0502020204030204" pitchFamily="34" charset="0"/>
                <a:cs typeface="Aref_Menna" panose="02000000000000000000" pitchFamily="2" charset="-78"/>
              </a:rPr>
              <a:t>مزايا وعيوب الاختبارات الاحصائية </a:t>
            </a:r>
            <a:r>
              <a:rPr lang="ar-DZ" sz="3600" b="1" dirty="0" err="1">
                <a:solidFill>
                  <a:srgbClr val="00B050"/>
                </a:solidFill>
                <a:effectLst/>
                <a:latin typeface="Aref_Menna" panose="02000000000000000000" pitchFamily="2" charset="-78"/>
                <a:ea typeface="Calibri" panose="020F0502020204030204" pitchFamily="34" charset="0"/>
                <a:cs typeface="Aref_Menna" panose="02000000000000000000" pitchFamily="2" charset="-78"/>
              </a:rPr>
              <a:t>الامعلمية</a:t>
            </a:r>
            <a:endParaRPr lang="fr-FR" sz="2400" dirty="0">
              <a:solidFill>
                <a:srgbClr val="00B050"/>
              </a:solidFill>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50000"/>
              </a:lnSpc>
              <a:spcAft>
                <a:spcPts val="1000"/>
              </a:spcAft>
            </a:pPr>
            <a:r>
              <a:rPr lang="ar-SA" sz="2800" b="1"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تمتاز 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بعدة مزايا مقارنة بالاختبارات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وهي:</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50000"/>
              </a:lnSpc>
              <a:buFont typeface="Wingdings" panose="05000000000000000000" pitchFamily="2" charset="2"/>
              <a:buChar char=""/>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تعد من الطرق البسيطة وسهلة التطبيق والفهم.</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50000"/>
              </a:lnSpc>
              <a:buFont typeface="Wingdings" panose="05000000000000000000" pitchFamily="2" charset="2"/>
              <a:buChar char=""/>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تتميز بقلة الافتراضات المطلوبة كونها لا تحتاج إلى افتراضات كثير عن توزيع المجتمع.</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50000"/>
              </a:lnSpc>
              <a:buFont typeface="Wingdings" panose="05000000000000000000" pitchFamily="2" charset="2"/>
              <a:buChar char=""/>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البيانات المستعملة في 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تكون عادة مقاسة بمقاييس دنيا مثل المقياس الاسمي أو الترتيبي، فضلاً عن ذلك فإن معظم الطرق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لا تتطلب أن يكون حجم العينة كبير.</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50000"/>
              </a:lnSpc>
              <a:spcAft>
                <a:spcPts val="800"/>
              </a:spcAft>
              <a:buFont typeface="Wingdings" panose="05000000000000000000" pitchFamily="2" charset="2"/>
              <a:buChar char=""/>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لا تتأثر بعدم تحقق الافتراضات التي تقوم عليها والتي هي في الأصل افتراضات ضعيفة وقليلة.</a:t>
            </a:r>
            <a:endParaRPr lang="fr-FR" dirty="0">
              <a:effectLst/>
              <a:latin typeface="Aref_Menna" panose="02000000000000000000" pitchFamily="2" charset="-78"/>
              <a:ea typeface="Calibri" panose="020F0502020204030204" pitchFamily="34" charset="0"/>
              <a:cs typeface="Aref_Menna" panose="02000000000000000000" pitchFamily="2" charset="-78"/>
            </a:endParaRPr>
          </a:p>
        </p:txBody>
      </p:sp>
    </p:spTree>
    <p:extLst>
      <p:ext uri="{BB962C8B-B14F-4D97-AF65-F5344CB8AC3E}">
        <p14:creationId xmlns:p14="http://schemas.microsoft.com/office/powerpoint/2010/main" val="112319335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E492BCC8-49A4-30A3-D325-136A3D48EE65}"/>
              </a:ext>
            </a:extLst>
          </p:cNvPr>
          <p:cNvSpPr txBox="1"/>
          <p:nvPr/>
        </p:nvSpPr>
        <p:spPr>
          <a:xfrm>
            <a:off x="0" y="196007"/>
            <a:ext cx="12192000" cy="4793620"/>
          </a:xfrm>
          <a:prstGeom prst="rect">
            <a:avLst/>
          </a:prstGeom>
          <a:noFill/>
        </p:spPr>
        <p:txBody>
          <a:bodyPr wrap="square">
            <a:spAutoFit/>
          </a:bodyPr>
          <a:lstStyle/>
          <a:p>
            <a:pPr algn="r" rtl="1">
              <a:lnSpc>
                <a:spcPct val="150000"/>
              </a:lnSpc>
              <a:spcAft>
                <a:spcPts val="1000"/>
              </a:spcAft>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على الرغم من المزايا التي تمتاز بها الاختبارات اللام علمية إلا أنها لها بعض العيوب وهي:</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50000"/>
              </a:lnSpc>
              <a:buFont typeface="Wingdings" panose="05000000000000000000" pitchFamily="2" charset="2"/>
              <a:buChar char=""/>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بصفة عامة أقل قوة من 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عند استيفاء 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لمتطلباتها وافتراضاتها.</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50000"/>
              </a:lnSpc>
              <a:buFont typeface="Wingdings" panose="05000000000000000000" pitchFamily="2" charset="2"/>
              <a:buChar char=""/>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الحسابات في 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قد تصبح بالغة التعقيد إذا كان حجم العينة كبيرة.</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50000"/>
              </a:lnSpc>
              <a:buFont typeface="Wingdings" panose="05000000000000000000" pitchFamily="2" charset="2"/>
              <a:buChar char=""/>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مصممة لاختبار الفرضيات ولا يمكن فيها تقدير المعلمات عكس 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marL="342900" marR="298450" lvl="0" indent="-342900" algn="r" rtl="1">
              <a:lnSpc>
                <a:spcPct val="150000"/>
              </a:lnSpc>
              <a:spcAft>
                <a:spcPts val="800"/>
              </a:spcAft>
              <a:buFont typeface="Wingdings" panose="05000000000000000000" pitchFamily="2" charset="2"/>
              <a:buChar char=""/>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يمكن معرفة الفروق بين المجتمعات لكن لا يمكن تحديد طبيعة هذه الفروق.</a:t>
            </a:r>
            <a:endParaRPr lang="fr-FR" dirty="0">
              <a:effectLst/>
              <a:latin typeface="Aref_Menna" panose="02000000000000000000" pitchFamily="2" charset="-78"/>
              <a:ea typeface="Calibri" panose="020F0502020204030204" pitchFamily="34" charset="0"/>
              <a:cs typeface="Aref_Menna" panose="02000000000000000000" pitchFamily="2" charset="-78"/>
            </a:endParaRPr>
          </a:p>
          <a:p>
            <a:pPr algn="r" rtl="1">
              <a:lnSpc>
                <a:spcPct val="150000"/>
              </a:lnSpc>
            </a:pP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لا يمكن اختبار التفاعلات الخاصة بنموذج تحليل التباين في الاختبارات </a:t>
            </a:r>
            <a:r>
              <a:rPr lang="ar-SA" sz="2800" dirty="0" err="1">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اللامعلمية</a:t>
            </a:r>
            <a:r>
              <a:rPr lang="ar-SA" sz="2800" dirty="0">
                <a:solidFill>
                  <a:srgbClr val="0D0D0D"/>
                </a:solidFill>
                <a:effectLst/>
                <a:latin typeface="Aref_Menna" panose="02000000000000000000" pitchFamily="2" charset="-78"/>
                <a:ea typeface="Times New Roman" panose="02020603050405020304" pitchFamily="18" charset="0"/>
                <a:cs typeface="Aref_Menna" panose="02000000000000000000" pitchFamily="2" charset="-78"/>
              </a:rPr>
              <a:t> إلا تحت شروط معينة عن النماذج.</a:t>
            </a:r>
            <a:r>
              <a:rPr lang="fr-FR" sz="2800" dirty="0">
                <a:effectLst/>
                <a:latin typeface="Aref_Menna" panose="02000000000000000000" pitchFamily="2" charset="-78"/>
                <a:cs typeface="Aref_Menna" panose="02000000000000000000" pitchFamily="2" charset="-78"/>
              </a:rPr>
              <a:t> </a:t>
            </a:r>
            <a:r>
              <a:rPr lang="ar-SA" sz="2800" dirty="0">
                <a:effectLst/>
                <a:latin typeface="Aref_Menna" panose="02000000000000000000" pitchFamily="2" charset="-78"/>
                <a:ea typeface="Calibri" panose="020F0502020204030204" pitchFamily="34" charset="0"/>
                <a:cs typeface="Aref_Menna" panose="02000000000000000000" pitchFamily="2" charset="-78"/>
              </a:rPr>
              <a:t> أبو ظاهر كامل (2020)الاختبارات الإحصائية . الاختبارات الإحصائية </a:t>
            </a:r>
            <a:r>
              <a:rPr lang="ar-SA" sz="2800" dirty="0" err="1">
                <a:effectLst/>
                <a:latin typeface="Aref_Menna" panose="02000000000000000000" pitchFamily="2" charset="-78"/>
                <a:ea typeface="Calibri" panose="020F0502020204030204" pitchFamily="34" charset="0"/>
                <a:cs typeface="Aref_Menna" panose="02000000000000000000" pitchFamily="2" charset="-78"/>
              </a:rPr>
              <a:t>اللامعلمية</a:t>
            </a:r>
            <a:r>
              <a:rPr lang="ar-SA" sz="2800" dirty="0">
                <a:effectLst/>
                <a:latin typeface="Aref_Menna" panose="02000000000000000000" pitchFamily="2" charset="-78"/>
                <a:ea typeface="Calibri" panose="020F0502020204030204" pitchFamily="34" charset="0"/>
                <a:cs typeface="Aref_Menna" panose="02000000000000000000" pitchFamily="2" charset="-78"/>
              </a:rPr>
              <a:t>  . الجامعة الاسلامية</a:t>
            </a:r>
            <a:endParaRPr lang="fr-FR" sz="2800" dirty="0"/>
          </a:p>
        </p:txBody>
      </p:sp>
      <p:pic>
        <p:nvPicPr>
          <p:cNvPr id="2" name="Image 1">
            <a:extLst>
              <a:ext uri="{FF2B5EF4-FFF2-40B4-BE49-F238E27FC236}">
                <a16:creationId xmlns="" xmlns:a16="http://schemas.microsoft.com/office/drawing/2014/main" id="{6A59CA47-8879-5661-C088-7DC9699267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7223214">
            <a:off x="-3162506" y="6248400"/>
            <a:ext cx="2633145" cy="2735735"/>
          </a:xfrm>
          <a:prstGeom prst="rect">
            <a:avLst/>
          </a:prstGeom>
        </p:spPr>
      </p:pic>
    </p:spTree>
    <p:extLst>
      <p:ext uri="{BB962C8B-B14F-4D97-AF65-F5344CB8AC3E}">
        <p14:creationId xmlns:p14="http://schemas.microsoft.com/office/powerpoint/2010/main" val="172749269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8C543B14-5930-36BF-9DE5-31C333934951}"/>
              </a:ext>
            </a:extLst>
          </p:cNvPr>
          <p:cNvSpPr txBox="1"/>
          <p:nvPr/>
        </p:nvSpPr>
        <p:spPr>
          <a:xfrm>
            <a:off x="6099110" y="1809971"/>
            <a:ext cx="6092890" cy="2025683"/>
          </a:xfrm>
          <a:prstGeom prst="rect">
            <a:avLst/>
          </a:prstGeom>
          <a:noFill/>
        </p:spPr>
        <p:txBody>
          <a:bodyPr wrap="square">
            <a:spAutoFit/>
          </a:bodyPr>
          <a:lstStyle/>
          <a:p>
            <a:pPr algn="ctr" rtl="1">
              <a:lnSpc>
                <a:spcPct val="115000"/>
              </a:lnSpc>
              <a:spcAft>
                <a:spcPts val="1000"/>
              </a:spcAft>
            </a:pPr>
            <a:r>
              <a:rPr lang="ar-DZ" sz="6600" b="1" dirty="0" smtClean="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rPr>
              <a:t>: </a:t>
            </a:r>
            <a:endParaRPr lang="fr-FR" sz="6600" b="1" dirty="0">
              <a:solidFill>
                <a:schemeClr val="accent4">
                  <a:lumMod val="75000"/>
                </a:schemeClr>
              </a:solidFill>
              <a:effectLst/>
              <a:latin typeface="Aref_Menna" panose="02000000000000000000" pitchFamily="2" charset="-78"/>
              <a:ea typeface="Calibri" panose="020F0502020204030204" pitchFamily="34" charset="0"/>
              <a:cs typeface="Aref_Menna" panose="02000000000000000000" pitchFamily="2" charset="-78"/>
            </a:endParaRPr>
          </a:p>
          <a:p>
            <a:pPr algn="ctr" rtl="1">
              <a:lnSpc>
                <a:spcPct val="115000"/>
              </a:lnSpc>
              <a:spcAft>
                <a:spcPts val="1000"/>
              </a:spcAft>
            </a:pPr>
            <a:r>
              <a:rPr lang="ar-DZ" sz="3600" b="1" dirty="0">
                <a:effectLst/>
                <a:latin typeface="Aref_Menna" panose="02000000000000000000" pitchFamily="2" charset="-78"/>
                <a:ea typeface="Calibri" panose="020F0502020204030204" pitchFamily="34" charset="0"/>
                <a:cs typeface="Aref_Menna" panose="02000000000000000000" pitchFamily="2" charset="-78"/>
              </a:rPr>
              <a:t>انواع الاختبارات الاحصائية </a:t>
            </a:r>
            <a:r>
              <a:rPr lang="ar-DZ" sz="3600" b="1" dirty="0" err="1">
                <a:effectLst/>
                <a:latin typeface="Aref_Menna" panose="02000000000000000000" pitchFamily="2" charset="-78"/>
                <a:ea typeface="Calibri" panose="020F0502020204030204" pitchFamily="34" charset="0"/>
                <a:cs typeface="Aref_Menna" panose="02000000000000000000" pitchFamily="2" charset="-78"/>
              </a:rPr>
              <a:t>الامعلمية</a:t>
            </a:r>
            <a:endParaRPr lang="fr-FR" sz="2400" dirty="0">
              <a:effectLst/>
              <a:latin typeface="Aref_Menna" panose="02000000000000000000" pitchFamily="2" charset="-78"/>
              <a:ea typeface="Calibri" panose="020F0502020204030204" pitchFamily="34" charset="0"/>
              <a:cs typeface="Aref_Menna" panose="02000000000000000000" pitchFamily="2" charset="-78"/>
            </a:endParaRPr>
          </a:p>
        </p:txBody>
      </p:sp>
      <p:pic>
        <p:nvPicPr>
          <p:cNvPr id="5" name="Image 4">
            <a:extLst>
              <a:ext uri="{FF2B5EF4-FFF2-40B4-BE49-F238E27FC236}">
                <a16:creationId xmlns="" xmlns:a16="http://schemas.microsoft.com/office/drawing/2014/main" id="{1B2842A5-14D3-D29C-85F6-FE864DCDC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16" y="541175"/>
            <a:ext cx="6600825" cy="6858000"/>
          </a:xfrm>
          <a:prstGeom prst="rect">
            <a:avLst/>
          </a:prstGeom>
        </p:spPr>
      </p:pic>
    </p:spTree>
    <p:extLst>
      <p:ext uri="{BB962C8B-B14F-4D97-AF65-F5344CB8AC3E}">
        <p14:creationId xmlns:p14="http://schemas.microsoft.com/office/powerpoint/2010/main" val="1321590633"/>
      </p:ext>
    </p:extLst>
  </p:cSld>
  <p:clrMapOvr>
    <a:masterClrMapping/>
  </p:clrMapOvr>
  <p:transition spd="slow">
    <p:fade/>
  </p:transition>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TotalTime>
  <Words>2163</Words>
  <Application>Microsoft Office PowerPoint</Application>
  <PresentationFormat>Personnalisé</PresentationFormat>
  <Paragraphs>325</Paragraphs>
  <Slides>31</Slides>
  <Notes>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31</vt:i4>
      </vt:variant>
    </vt:vector>
  </HeadingPairs>
  <TitlesOfParts>
    <vt:vector size="33" baseType="lpstr">
      <vt:lpstr>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anis saaddjaballah</dc:creator>
  <cp:lastModifiedBy>utilisateur</cp:lastModifiedBy>
  <cp:revision>4</cp:revision>
  <dcterms:created xsi:type="dcterms:W3CDTF">2024-01-08T18:18:40Z</dcterms:created>
  <dcterms:modified xsi:type="dcterms:W3CDTF">2025-02-26T11:06:12Z</dcterms:modified>
</cp:coreProperties>
</file>