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6DD3F21-728C-4D04-B63B-87C161E6E3AF}" type="datetimeFigureOut">
              <a:rPr lang="fr-FR" smtClean="0"/>
              <a:pPr/>
              <a:t>16/03/2020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C0556D-FF85-4C66-83D5-9DBBE38C3C5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Comment rédiger un rapport ou une</a:t>
            </a:r>
            <a:br>
              <a:rPr lang="fr-FR" b="1" dirty="0"/>
            </a:br>
            <a:r>
              <a:rPr lang="fr-FR" b="1" dirty="0"/>
              <a:t>publication scientifique ?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Conception et conduite de la recherche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consulter </a:t>
            </a:r>
            <a:r>
              <a:rPr lang="fr-FR" dirty="0"/>
              <a:t>les personnes </a:t>
            </a:r>
            <a:r>
              <a:rPr lang="fr-FR" dirty="0" smtClean="0"/>
              <a:t>compétentes</a:t>
            </a:r>
            <a:endParaRPr lang="fr-FR" dirty="0"/>
          </a:p>
          <a:p>
            <a:r>
              <a:rPr lang="fr-FR" dirty="0" smtClean="0"/>
              <a:t>Avoir recours </a:t>
            </a:r>
            <a:r>
              <a:rPr lang="fr-FR" dirty="0"/>
              <a:t>aux recherches "</a:t>
            </a:r>
            <a:r>
              <a:rPr lang="fr-FR" dirty="0" smtClean="0"/>
              <a:t>online</a:t>
            </a:r>
            <a:r>
              <a:rPr lang="fr-FR" dirty="0"/>
              <a:t>" dans les banques de données </a:t>
            </a:r>
            <a:r>
              <a:rPr lang="fr-FR" dirty="0" smtClean="0"/>
              <a:t>bibliographiques</a:t>
            </a:r>
            <a:r>
              <a:rPr lang="fr-FR" dirty="0"/>
              <a:t>. </a:t>
            </a:r>
            <a:r>
              <a:rPr lang="fr-FR" dirty="0" smtClean="0"/>
              <a:t>le </a:t>
            </a:r>
            <a:r>
              <a:rPr lang="fr-FR" dirty="0"/>
              <a:t>choix des mots </a:t>
            </a:r>
            <a:r>
              <a:rPr lang="fr-FR" dirty="0" smtClean="0"/>
              <a:t>clés</a:t>
            </a:r>
            <a:endParaRPr lang="fr-FR" dirty="0"/>
          </a:p>
          <a:p>
            <a:r>
              <a:rPr lang="fr-FR" dirty="0"/>
              <a:t>faire une </a:t>
            </a:r>
            <a:r>
              <a:rPr lang="fr-FR" b="1" dirty="0"/>
              <a:t>sélection selon des critères liés aux objectifs du travail. Ensuite il doit se livrer </a:t>
            </a:r>
            <a:r>
              <a:rPr lang="fr-FR" b="1" dirty="0" smtClean="0"/>
              <a:t>à </a:t>
            </a:r>
            <a:r>
              <a:rPr lang="fr-FR" dirty="0" smtClean="0"/>
              <a:t>une </a:t>
            </a:r>
            <a:r>
              <a:rPr lang="fr-FR" b="1" dirty="0"/>
              <a:t>première analyse de la documentation pour tenter de donner un sens aux </a:t>
            </a:r>
            <a:r>
              <a:rPr lang="fr-FR" b="1" dirty="0" smtClean="0"/>
              <a:t>multiples </a:t>
            </a:r>
            <a:r>
              <a:rPr lang="fr-FR" dirty="0" smtClean="0"/>
              <a:t>informations </a:t>
            </a:r>
            <a:r>
              <a:rPr lang="fr-FR" dirty="0"/>
              <a:t>emmagasinées. </a:t>
            </a:r>
            <a:endParaRPr lang="fr-FR" dirty="0" smtClean="0"/>
          </a:p>
          <a:p>
            <a:r>
              <a:rPr lang="fr-FR" dirty="0" smtClean="0"/>
              <a:t>Celles-ci </a:t>
            </a:r>
            <a:r>
              <a:rPr lang="fr-FR" dirty="0"/>
              <a:t>peuvent être en </a:t>
            </a:r>
            <a:r>
              <a:rPr lang="fr-FR" dirty="0" smtClean="0"/>
              <a:t>contradiction, inutiles , elles </a:t>
            </a:r>
            <a:r>
              <a:rPr lang="fr-FR" dirty="0"/>
              <a:t>peuvent nécessiter le recours à d'autres </a:t>
            </a:r>
            <a:r>
              <a:rPr lang="fr-FR" dirty="0" smtClean="0"/>
              <a:t>sources bibliographiques</a:t>
            </a:r>
            <a:r>
              <a:rPr lang="fr-FR" dirty="0"/>
              <a:t>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Structurer la rédaction et respecter un plan de rédaction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dirty="0"/>
              <a:t>L'optimisation du travail de rédaction nécessite un </a:t>
            </a:r>
            <a:r>
              <a:rPr lang="fr-FR" b="1" dirty="0"/>
              <a:t>plan de travail. Le temps consacré à son</a:t>
            </a:r>
          </a:p>
          <a:p>
            <a:r>
              <a:rPr lang="fr-FR" dirty="0"/>
              <a:t>élaboration est vite gagné ultérieurement. Ce plan, articulé autour du plan de rédaction (voir</a:t>
            </a:r>
          </a:p>
          <a:p>
            <a:r>
              <a:rPr lang="fr-FR" dirty="0"/>
              <a:t>plus loin), comporte un </a:t>
            </a:r>
            <a:r>
              <a:rPr lang="fr-FR" b="1" dirty="0"/>
              <a:t>calendrier avec des échéances (p. ex., pour un travail de diplôme, un</a:t>
            </a:r>
          </a:p>
          <a:p>
            <a:r>
              <a:rPr lang="fr-FR" dirty="0"/>
              <a:t>mois par chapitre, dont 1 semaine pour la lecture, 2 pour la mise en valeur des résultats et 1</a:t>
            </a:r>
          </a:p>
          <a:p>
            <a:r>
              <a:rPr lang="fr-FR" dirty="0"/>
              <a:t>pour la rédaction). Ainsi, ce plan prévoit, dans l'idéal, qu'à chaque échéance un chapitre soit</a:t>
            </a:r>
          </a:p>
          <a:p>
            <a:r>
              <a:rPr lang="fr-FR" dirty="0"/>
              <a:t>terminé dans les grandes lignes. Ceci offre un double avantage: d'une part il permet de</a:t>
            </a:r>
          </a:p>
          <a:p>
            <a:r>
              <a:rPr lang="fr-FR" dirty="0"/>
              <a:t>constater de façon encourageante le travail accompli, et d'autre part il sera plus facile de se</a:t>
            </a:r>
          </a:p>
          <a:p>
            <a:r>
              <a:rPr lang="fr-FR" dirty="0"/>
              <a:t>référer aux chapitres précédents s'ils sont déjà bien élaborés. De plus, la contrainte</a:t>
            </a:r>
          </a:p>
          <a:p>
            <a:r>
              <a:rPr lang="fr-FR" dirty="0"/>
              <a:t>temporelle, pour autant qu'elle soit raisonnablement déterminée, oblige à l'essentiel et</a:t>
            </a:r>
          </a:p>
          <a:p>
            <a:r>
              <a:rPr lang="fr-FR" dirty="0"/>
              <a:t>n'autorise guère la dispersion. Ce découpage du temps et de la matière relève de la stratégie</a:t>
            </a:r>
          </a:p>
          <a:p>
            <a:r>
              <a:rPr lang="fr-FR" dirty="0"/>
              <a:t>"diviser pour régner". Psychologiquement il est plus facile de "s'attaquer" à une petite partie</a:t>
            </a:r>
          </a:p>
          <a:p>
            <a:r>
              <a:rPr lang="fr-FR" dirty="0"/>
              <a:t>qu'à l'ensemble.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smtClean="0"/>
              <a:t>Structurer la rédaction et respecter un plan de rédaction   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ce </a:t>
            </a:r>
            <a:r>
              <a:rPr lang="fr-FR" dirty="0" smtClean="0"/>
              <a:t>document </a:t>
            </a:r>
            <a:r>
              <a:rPr lang="fr-FR" dirty="0"/>
              <a:t>aidera à trouver le "ton</a:t>
            </a:r>
          </a:p>
          <a:p>
            <a:r>
              <a:rPr lang="fr-FR" dirty="0"/>
              <a:t>scientifique" ou à dompter la crainte de la feuille blanche. </a:t>
            </a:r>
            <a:endParaRPr lang="fr-FR" dirty="0" smtClean="0"/>
          </a:p>
          <a:p>
            <a:r>
              <a:rPr lang="fr-FR" dirty="0" smtClean="0"/>
              <a:t>Les </a:t>
            </a:r>
            <a:r>
              <a:rPr lang="fr-FR" dirty="0"/>
              <a:t>autres chercheurs, quant à eux</a:t>
            </a:r>
            <a:r>
              <a:rPr lang="fr-FR" dirty="0" smtClean="0"/>
              <a:t>, y </a:t>
            </a:r>
            <a:r>
              <a:rPr lang="fr-FR" dirty="0"/>
              <a:t>trouveront peut-être quelque explication pour un refus de publication par l'éditeur ou </a:t>
            </a:r>
            <a:r>
              <a:rPr lang="fr-FR" dirty="0" smtClean="0"/>
              <a:t>une critique </a:t>
            </a:r>
            <a:r>
              <a:rPr lang="fr-FR" dirty="0"/>
              <a:t>d'expert. </a:t>
            </a:r>
            <a:endParaRPr lang="fr-F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Communication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En sciences, avec la profusion de revues scientifiques et d'articles publiés, la </a:t>
            </a:r>
            <a:r>
              <a:rPr lang="fr-FR" dirty="0" smtClean="0"/>
              <a:t>somme d'informations </a:t>
            </a:r>
            <a:r>
              <a:rPr lang="fr-FR" dirty="0"/>
              <a:t>devient énorme, voire impossible à "digérer". </a:t>
            </a:r>
            <a:endParaRPr lang="fr-FR" dirty="0" smtClean="0"/>
          </a:p>
          <a:p>
            <a:r>
              <a:rPr lang="fr-FR" dirty="0" smtClean="0"/>
              <a:t>Ainsi </a:t>
            </a:r>
            <a:r>
              <a:rPr lang="fr-FR" dirty="0"/>
              <a:t>sommes-nous conduits </a:t>
            </a:r>
            <a:r>
              <a:rPr lang="fr-FR" dirty="0" smtClean="0"/>
              <a:t>à sacrifier </a:t>
            </a:r>
            <a:r>
              <a:rPr lang="fr-FR" dirty="0"/>
              <a:t>certaines informations. La sélection va se faire notamment en fonction de la </a:t>
            </a:r>
            <a:r>
              <a:rPr lang="fr-FR" b="1" dirty="0" smtClean="0"/>
              <a:t>qualité </a:t>
            </a:r>
            <a:r>
              <a:rPr lang="fr-FR" dirty="0" smtClean="0"/>
              <a:t>de </a:t>
            </a:r>
            <a:r>
              <a:rPr lang="fr-FR" dirty="0"/>
              <a:t>la communication écrite.</a:t>
            </a:r>
          </a:p>
          <a:p>
            <a:r>
              <a:rPr lang="fr-FR" dirty="0"/>
              <a:t>La communication peut se comparer à la chaîne:</a:t>
            </a:r>
          </a:p>
          <a:p>
            <a:pPr algn="ctr"/>
            <a:r>
              <a:rPr lang="fr-FR" sz="4200" dirty="0"/>
              <a:t>source </a:t>
            </a:r>
            <a:r>
              <a:rPr lang="fr-FR" sz="4200" dirty="0" smtClean="0"/>
              <a:t>--- </a:t>
            </a:r>
            <a:r>
              <a:rPr lang="fr-FR" sz="4200" dirty="0"/>
              <a:t>émetteur </a:t>
            </a:r>
            <a:r>
              <a:rPr lang="fr-FR" sz="4200" dirty="0" smtClean="0"/>
              <a:t>--- </a:t>
            </a:r>
            <a:r>
              <a:rPr lang="fr-FR" sz="4200" dirty="0"/>
              <a:t>médium </a:t>
            </a:r>
            <a:r>
              <a:rPr lang="fr-FR" sz="4200" dirty="0" smtClean="0"/>
              <a:t>--- </a:t>
            </a:r>
            <a:r>
              <a:rPr lang="fr-FR" sz="4200" dirty="0"/>
              <a:t>récepteur </a:t>
            </a:r>
            <a:r>
              <a:rPr lang="fr-FR" sz="4200" dirty="0" smtClean="0"/>
              <a:t>--- </a:t>
            </a:r>
            <a:r>
              <a:rPr lang="fr-FR" sz="4200" dirty="0"/>
              <a:t>but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Publication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En sciences</a:t>
            </a:r>
            <a:r>
              <a:rPr lang="fr-FR" dirty="0" smtClean="0"/>
              <a:t>, </a:t>
            </a:r>
            <a:r>
              <a:rPr lang="fr-FR" b="1" dirty="0" smtClean="0"/>
              <a:t>une </a:t>
            </a:r>
            <a:r>
              <a:rPr lang="fr-FR" b="1" dirty="0"/>
              <a:t>recherche n'est formellement pas terminée tant que les résultats ne sont pas publiés.</a:t>
            </a:r>
          </a:p>
          <a:p>
            <a:r>
              <a:rPr lang="fr-FR" dirty="0"/>
              <a:t>En fait, </a:t>
            </a:r>
            <a:r>
              <a:rPr lang="fr-FR" b="1" dirty="0" smtClean="0"/>
              <a:t>une </a:t>
            </a:r>
            <a:r>
              <a:rPr lang="fr-FR" b="1" dirty="0"/>
              <a:t>recherche originale doit être publiée; c'est à cette condition que </a:t>
            </a:r>
            <a:r>
              <a:rPr lang="fr-FR" b="1" dirty="0" smtClean="0"/>
              <a:t>de </a:t>
            </a:r>
            <a:r>
              <a:rPr lang="fr-FR" dirty="0" smtClean="0"/>
              <a:t>nouvelles </a:t>
            </a:r>
            <a:r>
              <a:rPr lang="fr-FR" dirty="0"/>
              <a:t>connaissances peuvent être </a:t>
            </a:r>
            <a:r>
              <a:rPr lang="fr-FR" dirty="0" smtClean="0"/>
              <a:t>authentifiées. </a:t>
            </a:r>
          </a:p>
          <a:p>
            <a:r>
              <a:rPr lang="fr-FR" dirty="0" smtClean="0"/>
              <a:t>C'est </a:t>
            </a:r>
            <a:r>
              <a:rPr lang="fr-FR" dirty="0"/>
              <a:t>pourquoi </a:t>
            </a:r>
            <a:r>
              <a:rPr lang="fr-FR" b="1" dirty="0"/>
              <a:t>le chercheur ne doit pas </a:t>
            </a:r>
            <a:r>
              <a:rPr lang="fr-FR" b="1" dirty="0" smtClean="0"/>
              <a:t>seulement "</a:t>
            </a:r>
            <a:r>
              <a:rPr lang="fr-FR" b="1" dirty="0"/>
              <a:t>faire de la science" mais aussi "écrire sa science"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Logique de rédaction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Être concis</a:t>
            </a:r>
            <a:r>
              <a:rPr lang="fr-FR" b="1" dirty="0"/>
              <a:t>, </a:t>
            </a:r>
            <a:endParaRPr lang="fr-FR" b="1" dirty="0" smtClean="0"/>
          </a:p>
          <a:p>
            <a:r>
              <a:rPr lang="fr-FR" b="1" dirty="0" smtClean="0"/>
              <a:t>être </a:t>
            </a:r>
            <a:r>
              <a:rPr lang="fr-FR" b="1" dirty="0"/>
              <a:t>clair </a:t>
            </a:r>
            <a:endParaRPr lang="fr-FR" b="1" dirty="0" smtClean="0"/>
          </a:p>
          <a:p>
            <a:r>
              <a:rPr lang="fr-FR" b="1" dirty="0" smtClean="0"/>
              <a:t>et </a:t>
            </a:r>
            <a:r>
              <a:rPr lang="fr-FR" b="1" dirty="0"/>
              <a:t>respecter la logique </a:t>
            </a:r>
            <a:endParaRPr lang="fr-FR" b="1" dirty="0" smtClean="0"/>
          </a:p>
          <a:p>
            <a:pPr>
              <a:buNone/>
            </a:pPr>
            <a:r>
              <a:rPr lang="fr-FR" b="1" dirty="0"/>
              <a:t> </a:t>
            </a:r>
            <a:r>
              <a:rPr lang="fr-FR" b="1" dirty="0" smtClean="0"/>
              <a:t>   constituent </a:t>
            </a:r>
            <a:r>
              <a:rPr lang="fr-FR" b="1" dirty="0"/>
              <a:t>les règles de base lors de la rédaction </a:t>
            </a:r>
            <a:r>
              <a:rPr lang="fr-FR" b="1" dirty="0" smtClean="0"/>
              <a:t>de </a:t>
            </a:r>
            <a:r>
              <a:rPr lang="fr-FR" dirty="0" smtClean="0"/>
              <a:t>rapports </a:t>
            </a:r>
            <a:r>
              <a:rPr lang="fr-FR" dirty="0"/>
              <a:t>ou de publications. </a:t>
            </a:r>
            <a:endParaRPr lang="fr-FR" dirty="0" smtClean="0"/>
          </a:p>
          <a:p>
            <a:r>
              <a:rPr lang="fr-FR" dirty="0" smtClean="0"/>
              <a:t>Si </a:t>
            </a:r>
            <a:r>
              <a:rPr lang="fr-FR" dirty="0"/>
              <a:t>l'écrit est incompréhensible son contenu est inutile et </a:t>
            </a:r>
            <a:r>
              <a:rPr lang="fr-FR" dirty="0" smtClean="0"/>
              <a:t>perdu pour </a:t>
            </a:r>
            <a:r>
              <a:rPr lang="fr-FR" dirty="0"/>
              <a:t>la science.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Par rapport à la communication orale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l'écrit </a:t>
            </a:r>
            <a:r>
              <a:rPr lang="fr-FR" dirty="0"/>
              <a:t>présente plusieurs avantages:</a:t>
            </a:r>
          </a:p>
          <a:p>
            <a:r>
              <a:rPr lang="fr-FR" dirty="0" smtClean="0"/>
              <a:t>il </a:t>
            </a:r>
            <a:r>
              <a:rPr lang="fr-FR" dirty="0"/>
              <a:t>permet de toucher un nombre illimité de personnes</a:t>
            </a:r>
          </a:p>
          <a:p>
            <a:r>
              <a:rPr lang="fr-FR" dirty="0" smtClean="0"/>
              <a:t>il </a:t>
            </a:r>
            <a:r>
              <a:rPr lang="fr-FR" dirty="0"/>
              <a:t>peut circuler</a:t>
            </a:r>
          </a:p>
          <a:p>
            <a:r>
              <a:rPr lang="fr-FR" dirty="0" smtClean="0"/>
              <a:t>il </a:t>
            </a:r>
            <a:r>
              <a:rPr lang="fr-FR" dirty="0"/>
              <a:t>laisse une trace, un témoin</a:t>
            </a:r>
          </a:p>
          <a:p>
            <a:r>
              <a:rPr lang="fr-FR" dirty="0" smtClean="0"/>
              <a:t>il </a:t>
            </a:r>
            <a:r>
              <a:rPr lang="fr-FR" dirty="0"/>
              <a:t>fixe l'attention plus que les paroles, sitôt oubliées</a:t>
            </a:r>
          </a:p>
          <a:p>
            <a:r>
              <a:rPr lang="fr-FR" dirty="0" smtClean="0"/>
              <a:t>l'information </a:t>
            </a:r>
            <a:r>
              <a:rPr lang="fr-FR" dirty="0"/>
              <a:t>est plus difficilement altérable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i="1" dirty="0" smtClean="0"/>
              <a:t>La notion de publication scientifique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</a:t>
            </a:r>
            <a:r>
              <a:rPr lang="fr-FR" dirty="0"/>
              <a:t>publication scientifique est un rapport écrit et publié décrivant les résultats </a:t>
            </a:r>
            <a:r>
              <a:rPr lang="fr-FR" dirty="0" smtClean="0"/>
              <a:t>d'une recherche </a:t>
            </a:r>
            <a:r>
              <a:rPr lang="fr-FR" dirty="0"/>
              <a:t>originale. </a:t>
            </a:r>
            <a:endParaRPr lang="fr-FR" dirty="0" smtClean="0"/>
          </a:p>
          <a:p>
            <a:r>
              <a:rPr lang="fr-FR" dirty="0" smtClean="0"/>
              <a:t>Ce </a:t>
            </a:r>
            <a:r>
              <a:rPr lang="fr-FR" dirty="0"/>
              <a:t>rapport doit être présenté selon un </a:t>
            </a:r>
            <a:r>
              <a:rPr lang="fr-FR" b="1" dirty="0"/>
              <a:t>code professionnel qui résulte </a:t>
            </a:r>
            <a:r>
              <a:rPr lang="fr-FR" b="1" dirty="0" smtClean="0"/>
              <a:t>de </a:t>
            </a:r>
            <a:r>
              <a:rPr lang="fr-FR" dirty="0" smtClean="0"/>
              <a:t>l'éthique </a:t>
            </a:r>
            <a:r>
              <a:rPr lang="fr-FR" dirty="0"/>
              <a:t>scientifique, de l'expérience d'édition et de la tradition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Validation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pour être considéré comme un </a:t>
            </a:r>
            <a:r>
              <a:rPr lang="fr-FR" b="1" dirty="0"/>
              <a:t>article scientifique primaire </a:t>
            </a:r>
            <a:r>
              <a:rPr lang="fr-FR" b="1" dirty="0" smtClean="0"/>
              <a:t>valide</a:t>
            </a:r>
          </a:p>
          <a:p>
            <a:r>
              <a:rPr lang="fr-FR" b="1" dirty="0" smtClean="0"/>
              <a:t>un écrit </a:t>
            </a:r>
            <a:r>
              <a:rPr lang="fr-FR" dirty="0" smtClean="0"/>
              <a:t>scientifique </a:t>
            </a:r>
            <a:r>
              <a:rPr lang="fr-FR" dirty="0"/>
              <a:t>doit contenir des </a:t>
            </a:r>
            <a:r>
              <a:rPr lang="fr-FR" b="1" dirty="0"/>
              <a:t>résultats originaux (première publication) et être publié </a:t>
            </a:r>
            <a:r>
              <a:rPr lang="fr-FR" b="1" dirty="0" smtClean="0"/>
              <a:t>selon </a:t>
            </a:r>
            <a:r>
              <a:rPr lang="fr-FR" dirty="0" smtClean="0"/>
              <a:t>certaines </a:t>
            </a:r>
            <a:r>
              <a:rPr lang="fr-FR" dirty="0"/>
              <a:t>règles. </a:t>
            </a:r>
            <a:endParaRPr lang="fr-FR" dirty="0" smtClean="0"/>
          </a:p>
          <a:p>
            <a:r>
              <a:rPr lang="fr-FR" dirty="0" smtClean="0"/>
              <a:t>soumis </a:t>
            </a:r>
            <a:r>
              <a:rPr lang="fr-FR" dirty="0"/>
              <a:t>pour acceptation à un </a:t>
            </a:r>
            <a:r>
              <a:rPr lang="fr-FR" b="1" dirty="0"/>
              <a:t>comité de </a:t>
            </a:r>
            <a:r>
              <a:rPr lang="fr-FR" b="1" dirty="0" smtClean="0"/>
              <a:t>lecture </a:t>
            </a:r>
            <a:r>
              <a:rPr lang="fr-FR" dirty="0" smtClean="0"/>
              <a:t>d'une </a:t>
            </a:r>
            <a:r>
              <a:rPr lang="fr-FR" b="1" dirty="0"/>
              <a:t>revue adéquate et doit contenir suffisamment d'informations (observations, méthodes</a:t>
            </a:r>
            <a:r>
              <a:rPr lang="fr-FR" b="1" dirty="0" smtClean="0"/>
              <a:t>, </a:t>
            </a:r>
            <a:r>
              <a:rPr lang="fr-FR" dirty="0" smtClean="0"/>
              <a:t>etc</a:t>
            </a:r>
            <a:r>
              <a:rPr lang="fr-FR" dirty="0"/>
              <a:t>.) </a:t>
            </a:r>
            <a:endParaRPr lang="fr-FR" dirty="0" smtClean="0"/>
          </a:p>
          <a:p>
            <a:r>
              <a:rPr lang="fr-FR" b="1" dirty="0" smtClean="0"/>
              <a:t>De </a:t>
            </a:r>
            <a:r>
              <a:rPr lang="fr-FR" b="1" dirty="0"/>
              <a:t>plus, le rapport publié doit </a:t>
            </a:r>
            <a:r>
              <a:rPr lang="fr-FR" b="1" dirty="0" smtClean="0"/>
              <a:t>être diffusé </a:t>
            </a:r>
            <a:r>
              <a:rPr lang="fr-FR" b="1" dirty="0"/>
              <a:t>sous une forme permanente et rendu disponible sans restriction à la </a:t>
            </a:r>
            <a:r>
              <a:rPr lang="fr-FR" b="1" dirty="0" smtClean="0"/>
              <a:t>communauté </a:t>
            </a:r>
            <a:r>
              <a:rPr lang="fr-FR" dirty="0" smtClean="0"/>
              <a:t>scientifique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Conception et conduite de la recherche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</a:t>
            </a:r>
            <a:r>
              <a:rPr lang="fr-FR" dirty="0"/>
              <a:t>rédacteur doit d'abord bien </a:t>
            </a:r>
            <a:r>
              <a:rPr lang="fr-FR" b="1" dirty="0"/>
              <a:t>cerner le problème qui l'occupe, il doit s'interroger sur ce </a:t>
            </a:r>
            <a:r>
              <a:rPr lang="fr-FR" b="1" dirty="0" smtClean="0"/>
              <a:t>qu'il </a:t>
            </a:r>
            <a:r>
              <a:rPr lang="fr-FR" dirty="0" smtClean="0"/>
              <a:t>veut </a:t>
            </a:r>
            <a:r>
              <a:rPr lang="fr-FR" dirty="0"/>
              <a:t>faire, montrer, ou prouver. </a:t>
            </a:r>
          </a:p>
          <a:p>
            <a:r>
              <a:rPr lang="fr-FR" dirty="0"/>
              <a:t>bien </a:t>
            </a:r>
            <a:r>
              <a:rPr lang="fr-FR" b="1" dirty="0"/>
              <a:t>formuler la question posée et les objectifs à atteindre. Il doit encore savoir à qui </a:t>
            </a:r>
            <a:r>
              <a:rPr lang="fr-FR" b="1" dirty="0" smtClean="0"/>
              <a:t>il </a:t>
            </a:r>
            <a:r>
              <a:rPr lang="fr-FR" dirty="0" smtClean="0"/>
              <a:t>destine </a:t>
            </a:r>
            <a:r>
              <a:rPr lang="fr-FR" dirty="0"/>
              <a:t>l'écrit.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436</TotalTime>
  <Words>732</Words>
  <Application>Microsoft Office PowerPoint</Application>
  <PresentationFormat>Affichage à l'écran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Promenade</vt:lpstr>
      <vt:lpstr>Comment rédiger un rapport ou une publication scientifique ?</vt:lpstr>
      <vt:lpstr>Note</vt:lpstr>
      <vt:lpstr>Communication</vt:lpstr>
      <vt:lpstr>Publication</vt:lpstr>
      <vt:lpstr>Logique de rédaction</vt:lpstr>
      <vt:lpstr>Par rapport à la communication orale</vt:lpstr>
      <vt:lpstr>La notion de publication scientifique</vt:lpstr>
      <vt:lpstr>Validation</vt:lpstr>
      <vt:lpstr>Conception et conduite de la recherche</vt:lpstr>
      <vt:lpstr>Conception et conduite de la recherche</vt:lpstr>
      <vt:lpstr>Structurer la rédaction et respecter un plan de rédaction</vt:lpstr>
      <vt:lpstr>Structurer la rédaction et respecter un plan de rédaction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rédiger un rapport ou une publication scientifique ?</dc:title>
  <dc:creator>pc</dc:creator>
  <cp:lastModifiedBy>amine boudefla</cp:lastModifiedBy>
  <cp:revision>19</cp:revision>
  <dcterms:created xsi:type="dcterms:W3CDTF">2012-12-02T10:23:52Z</dcterms:created>
  <dcterms:modified xsi:type="dcterms:W3CDTF">2020-03-16T12:40:08Z</dcterms:modified>
</cp:coreProperties>
</file>