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7" r:id="rId1"/>
  </p:sldMasterIdLst>
  <p:sldIdLst>
    <p:sldId id="264" r:id="rId2"/>
    <p:sldId id="256" r:id="rId3"/>
    <p:sldId id="272" r:id="rId4"/>
    <p:sldId id="257" r:id="rId5"/>
    <p:sldId id="258" r:id="rId6"/>
    <p:sldId id="259" r:id="rId7"/>
    <p:sldId id="268" r:id="rId8"/>
    <p:sldId id="269" r:id="rId9"/>
    <p:sldId id="270" r:id="rId10"/>
    <p:sldId id="265" r:id="rId11"/>
    <p:sldId id="271"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fr-FR"/>
              <a:t>Modifiez le style du titre</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121629E5-159C-4DC3-8555-288601CDD98D}" type="datetimeFigureOut">
              <a:rPr lang="ar-SA" smtClean="0"/>
              <a:t>08/05/1446</a:t>
            </a:fld>
            <a:endParaRPr lang="ar-SA"/>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ar-SA"/>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DA39288B-3263-435E-9DBC-0147EEFB424A}" type="slidenum">
              <a:rPr lang="ar-SA" smtClean="0"/>
              <a:t>‹N°›</a:t>
            </a:fld>
            <a:endParaRPr lang="ar-SA"/>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0918618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121629E5-159C-4DC3-8555-288601CDD98D}" type="datetimeFigureOut">
              <a:rPr lang="ar-SA" smtClean="0"/>
              <a:t>08/05/1446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DA39288B-3263-435E-9DBC-0147EEFB424A}" type="slidenum">
              <a:rPr lang="ar-SA" smtClean="0"/>
              <a:t>‹N°›</a:t>
            </a:fld>
            <a:endParaRPr lang="ar-SA"/>
          </a:p>
        </p:txBody>
      </p:sp>
    </p:spTree>
    <p:extLst>
      <p:ext uri="{BB962C8B-B14F-4D97-AF65-F5344CB8AC3E}">
        <p14:creationId xmlns:p14="http://schemas.microsoft.com/office/powerpoint/2010/main" val="14202021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121629E5-159C-4DC3-8555-288601CDD98D}" type="datetimeFigureOut">
              <a:rPr lang="ar-SA" smtClean="0"/>
              <a:t>08/05/1446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DA39288B-3263-435E-9DBC-0147EEFB424A}" type="slidenum">
              <a:rPr lang="ar-SA" smtClean="0"/>
              <a:t>‹N°›</a:t>
            </a:fld>
            <a:endParaRPr lang="ar-SA"/>
          </a:p>
        </p:txBody>
      </p:sp>
    </p:spTree>
    <p:extLst>
      <p:ext uri="{BB962C8B-B14F-4D97-AF65-F5344CB8AC3E}">
        <p14:creationId xmlns:p14="http://schemas.microsoft.com/office/powerpoint/2010/main" val="21581433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121629E5-159C-4DC3-8555-288601CDD98D}" type="datetimeFigureOut">
              <a:rPr lang="ar-SA" smtClean="0"/>
              <a:t>08/05/1446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DA39288B-3263-435E-9DBC-0147EEFB424A}" type="slidenum">
              <a:rPr lang="ar-SA" smtClean="0"/>
              <a:t>‹N°›</a:t>
            </a:fld>
            <a:endParaRPr lang="ar-SA"/>
          </a:p>
        </p:txBody>
      </p:sp>
    </p:spTree>
    <p:extLst>
      <p:ext uri="{BB962C8B-B14F-4D97-AF65-F5344CB8AC3E}">
        <p14:creationId xmlns:p14="http://schemas.microsoft.com/office/powerpoint/2010/main" val="16659216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fr-FR"/>
              <a:t>Modifiez le style du titre</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121629E5-159C-4DC3-8555-288601CDD98D}" type="datetimeFigureOut">
              <a:rPr lang="ar-SA" smtClean="0"/>
              <a:t>08/05/1446</a:t>
            </a:fld>
            <a:endParaRPr lang="ar-SA"/>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ar-SA"/>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DA39288B-3263-435E-9DBC-0147EEFB424A}" type="slidenum">
              <a:rPr lang="ar-SA" smtClean="0"/>
              <a:t>‹N°›</a:t>
            </a:fld>
            <a:endParaRPr lang="ar-SA"/>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32465416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121629E5-159C-4DC3-8555-288601CDD98D}" type="datetimeFigureOut">
              <a:rPr lang="ar-SA" smtClean="0"/>
              <a:t>08/05/1446</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DA39288B-3263-435E-9DBC-0147EEFB424A}" type="slidenum">
              <a:rPr lang="ar-SA" smtClean="0"/>
              <a:t>‹N°›</a:t>
            </a:fld>
            <a:endParaRPr lang="ar-SA"/>
          </a:p>
        </p:txBody>
      </p:sp>
    </p:spTree>
    <p:extLst>
      <p:ext uri="{BB962C8B-B14F-4D97-AF65-F5344CB8AC3E}">
        <p14:creationId xmlns:p14="http://schemas.microsoft.com/office/powerpoint/2010/main" val="632256887"/>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fr-FR"/>
              <a:t>Modifiez le style du titre</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257300" y="2909102"/>
            <a:ext cx="4800600" cy="299639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633864" y="2909102"/>
            <a:ext cx="4800600" cy="299639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121629E5-159C-4DC3-8555-288601CDD98D}" type="datetimeFigureOut">
              <a:rPr lang="ar-SA" smtClean="0"/>
              <a:t>08/05/1446</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DA39288B-3263-435E-9DBC-0147EEFB424A}" type="slidenum">
              <a:rPr lang="ar-SA" smtClean="0"/>
              <a:t>‹N°›</a:t>
            </a:fld>
            <a:endParaRPr lang="ar-SA"/>
          </a:p>
        </p:txBody>
      </p:sp>
    </p:spTree>
    <p:extLst>
      <p:ext uri="{BB962C8B-B14F-4D97-AF65-F5344CB8AC3E}">
        <p14:creationId xmlns:p14="http://schemas.microsoft.com/office/powerpoint/2010/main" val="1532502750"/>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121629E5-159C-4DC3-8555-288601CDD98D}" type="datetimeFigureOut">
              <a:rPr lang="ar-SA" smtClean="0"/>
              <a:t>08/05/1446</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DA39288B-3263-435E-9DBC-0147EEFB424A}" type="slidenum">
              <a:rPr lang="ar-SA" smtClean="0"/>
              <a:t>‹N°›</a:t>
            </a:fld>
            <a:endParaRPr lang="ar-SA"/>
          </a:p>
        </p:txBody>
      </p:sp>
    </p:spTree>
    <p:extLst>
      <p:ext uri="{BB962C8B-B14F-4D97-AF65-F5344CB8AC3E}">
        <p14:creationId xmlns:p14="http://schemas.microsoft.com/office/powerpoint/2010/main" val="23422010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1629E5-159C-4DC3-8555-288601CDD98D}" type="datetimeFigureOut">
              <a:rPr lang="ar-SA" smtClean="0"/>
              <a:t>08/05/1446</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DA39288B-3263-435E-9DBC-0147EEFB424A}" type="slidenum">
              <a:rPr lang="ar-SA" smtClean="0"/>
              <a:t>‹N°›</a:t>
            </a:fld>
            <a:endParaRPr lang="ar-SA"/>
          </a:p>
        </p:txBody>
      </p:sp>
    </p:spTree>
    <p:extLst>
      <p:ext uri="{BB962C8B-B14F-4D97-AF65-F5344CB8AC3E}">
        <p14:creationId xmlns:p14="http://schemas.microsoft.com/office/powerpoint/2010/main" val="3666421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fr-FR"/>
              <a:t>Modifiez le style du titre</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a:xfrm>
            <a:off x="765051" y="6375679"/>
            <a:ext cx="1233355" cy="348462"/>
          </a:xfrm>
        </p:spPr>
        <p:txBody>
          <a:bodyPr/>
          <a:lstStyle/>
          <a:p>
            <a:fld id="{121629E5-159C-4DC3-8555-288601CDD98D}" type="datetimeFigureOut">
              <a:rPr lang="ar-SA" smtClean="0"/>
              <a:t>08/05/1446</a:t>
            </a:fld>
            <a:endParaRPr lang="ar-SA"/>
          </a:p>
        </p:txBody>
      </p:sp>
      <p:sp>
        <p:nvSpPr>
          <p:cNvPr id="6" name="Footer Placeholder 5"/>
          <p:cNvSpPr>
            <a:spLocks noGrp="1"/>
          </p:cNvSpPr>
          <p:nvPr>
            <p:ph type="ftr" sz="quarter" idx="11"/>
          </p:nvPr>
        </p:nvSpPr>
        <p:spPr>
          <a:xfrm>
            <a:off x="2103620" y="6375679"/>
            <a:ext cx="3482179" cy="345796"/>
          </a:xfrm>
        </p:spPr>
        <p:txBody>
          <a:bodyPr/>
          <a:lstStyle/>
          <a:p>
            <a:endParaRPr lang="ar-SA"/>
          </a:p>
        </p:txBody>
      </p:sp>
      <p:sp>
        <p:nvSpPr>
          <p:cNvPr id="7" name="Slide Number Placeholder 6"/>
          <p:cNvSpPr>
            <a:spLocks noGrp="1"/>
          </p:cNvSpPr>
          <p:nvPr>
            <p:ph type="sldNum" sz="quarter" idx="12"/>
          </p:nvPr>
        </p:nvSpPr>
        <p:spPr>
          <a:xfrm>
            <a:off x="5691014" y="6375679"/>
            <a:ext cx="1232456" cy="345796"/>
          </a:xfrm>
        </p:spPr>
        <p:txBody>
          <a:bodyPr/>
          <a:lstStyle/>
          <a:p>
            <a:fld id="{DA39288B-3263-435E-9DBC-0147EEFB424A}" type="slidenum">
              <a:rPr lang="ar-SA" smtClean="0"/>
              <a:t>‹N°›</a:t>
            </a:fld>
            <a:endParaRPr lang="ar-SA"/>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997003799"/>
      </p:ext>
    </p:extLst>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fr-FR"/>
              <a:t>Modifiez le style du titre</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a:xfrm>
            <a:off x="765950" y="6375679"/>
            <a:ext cx="1232456" cy="348462"/>
          </a:xfrm>
        </p:spPr>
        <p:txBody>
          <a:bodyPr/>
          <a:lstStyle/>
          <a:p>
            <a:fld id="{121629E5-159C-4DC3-8555-288601CDD98D}" type="datetimeFigureOut">
              <a:rPr lang="ar-SA" smtClean="0"/>
              <a:t>08/05/1446</a:t>
            </a:fld>
            <a:endParaRPr lang="ar-SA"/>
          </a:p>
        </p:txBody>
      </p:sp>
      <p:sp>
        <p:nvSpPr>
          <p:cNvPr id="6" name="Footer Placeholder 5"/>
          <p:cNvSpPr>
            <a:spLocks noGrp="1"/>
          </p:cNvSpPr>
          <p:nvPr>
            <p:ph type="ftr" sz="quarter" idx="11"/>
          </p:nvPr>
        </p:nvSpPr>
        <p:spPr>
          <a:xfrm>
            <a:off x="2103621" y="6375679"/>
            <a:ext cx="3482178" cy="345796"/>
          </a:xfrm>
        </p:spPr>
        <p:txBody>
          <a:bodyPr/>
          <a:lstStyle/>
          <a:p>
            <a:endParaRPr lang="ar-SA"/>
          </a:p>
        </p:txBody>
      </p:sp>
      <p:sp>
        <p:nvSpPr>
          <p:cNvPr id="7" name="Slide Number Placeholder 6"/>
          <p:cNvSpPr>
            <a:spLocks noGrp="1"/>
          </p:cNvSpPr>
          <p:nvPr>
            <p:ph type="sldNum" sz="quarter" idx="12"/>
          </p:nvPr>
        </p:nvSpPr>
        <p:spPr>
          <a:xfrm>
            <a:off x="5687568" y="6375679"/>
            <a:ext cx="1234440" cy="345796"/>
          </a:xfrm>
        </p:spPr>
        <p:txBody>
          <a:bodyPr/>
          <a:lstStyle/>
          <a:p>
            <a:fld id="{DA39288B-3263-435E-9DBC-0147EEFB424A}" type="slidenum">
              <a:rPr lang="ar-SA" smtClean="0"/>
              <a:t>‹N°›</a:t>
            </a:fld>
            <a:endParaRPr lang="ar-SA"/>
          </a:p>
        </p:txBody>
      </p:sp>
    </p:spTree>
    <p:extLst>
      <p:ext uri="{BB962C8B-B14F-4D97-AF65-F5344CB8AC3E}">
        <p14:creationId xmlns:p14="http://schemas.microsoft.com/office/powerpoint/2010/main" val="33820065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121629E5-159C-4DC3-8555-288601CDD98D}" type="datetimeFigureOut">
              <a:rPr lang="ar-SA" smtClean="0"/>
              <a:t>08/05/1446</a:t>
            </a:fld>
            <a:endParaRPr lang="ar-SA"/>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ar-SA"/>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DA39288B-3263-435E-9DBC-0147EEFB424A}" type="slidenum">
              <a:rPr lang="ar-SA" smtClean="0"/>
              <a:t>‹N°›</a:t>
            </a:fld>
            <a:endParaRPr lang="ar-SA"/>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42370094"/>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EC1A5E6-22BC-47F2-A08E-661417907D3E}"/>
              </a:ext>
            </a:extLst>
          </p:cNvPr>
          <p:cNvSpPr>
            <a:spLocks noGrp="1"/>
          </p:cNvSpPr>
          <p:nvPr>
            <p:ph type="title"/>
          </p:nvPr>
        </p:nvSpPr>
        <p:spPr>
          <a:xfrm>
            <a:off x="838200" y="365125"/>
            <a:ext cx="10515600" cy="5187536"/>
          </a:xfrm>
        </p:spPr>
        <p:txBody>
          <a:bodyPr/>
          <a:lstStyle/>
          <a:p>
            <a:pPr algn="ctr"/>
            <a:br>
              <a:rPr lang="ar-SA" b="1" dirty="0">
                <a:latin typeface="1979" panose="00000400000000000000" pitchFamily="2" charset="0"/>
                <a:cs typeface="AF_Deyarbaker Kurdi" pitchFamily="2" charset="-78"/>
              </a:rPr>
            </a:br>
            <a:br>
              <a:rPr lang="ar-SA" b="1" dirty="0">
                <a:latin typeface="1979" panose="00000400000000000000" pitchFamily="2" charset="0"/>
                <a:cs typeface="AF_Deyarbaker Kurdi" pitchFamily="2" charset="-78"/>
              </a:rPr>
            </a:br>
            <a:br>
              <a:rPr lang="ar-SA" b="1" dirty="0">
                <a:latin typeface="1979" panose="00000400000000000000" pitchFamily="2" charset="0"/>
                <a:cs typeface="AF_Deyarbaker Kurdi" pitchFamily="2" charset="-78"/>
              </a:rPr>
            </a:br>
            <a:br>
              <a:rPr lang="ar-SA" b="1" dirty="0">
                <a:latin typeface="1979" panose="00000400000000000000" pitchFamily="2" charset="0"/>
                <a:cs typeface="AF_Deyarbaker Kurdi" pitchFamily="2" charset="-78"/>
              </a:rPr>
            </a:br>
            <a:r>
              <a:rPr lang="ar-SA" b="1" dirty="0">
                <a:latin typeface="1979" panose="00000400000000000000" pitchFamily="2" charset="0"/>
                <a:cs typeface="AF_Deyarbaker Kurdi" pitchFamily="2" charset="-78"/>
              </a:rPr>
              <a:t>بسم الله الرحمن الرحيم والصلاة والسلام على أشرف المرسلين سيدنا محمد خاتم الأنبياء أجمعين وبعد:</a:t>
            </a:r>
            <a:endParaRPr lang="ar-SA" dirty="0"/>
          </a:p>
        </p:txBody>
      </p:sp>
    </p:spTree>
    <p:extLst>
      <p:ext uri="{BB962C8B-B14F-4D97-AF65-F5344CB8AC3E}">
        <p14:creationId xmlns:p14="http://schemas.microsoft.com/office/powerpoint/2010/main" val="383403159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9EB149D-B6DA-4FDE-8410-E28B82D89D12}"/>
              </a:ext>
            </a:extLst>
          </p:cNvPr>
          <p:cNvSpPr>
            <a:spLocks noGrp="1"/>
          </p:cNvSpPr>
          <p:nvPr>
            <p:ph type="title"/>
          </p:nvPr>
        </p:nvSpPr>
        <p:spPr>
          <a:xfrm>
            <a:off x="2592925" y="624110"/>
            <a:ext cx="8911687" cy="1111925"/>
          </a:xfrm>
        </p:spPr>
        <p:txBody>
          <a:bodyPr>
            <a:normAutofit/>
          </a:bodyPr>
          <a:lstStyle/>
          <a:p>
            <a:pPr algn="ctr"/>
            <a:r>
              <a:rPr lang="ar-DZ" sz="6000" dirty="0">
                <a:cs typeface="AF_Jeddah" pitchFamily="2" charset="-78"/>
              </a:rPr>
              <a:t>*</a:t>
            </a:r>
            <a:r>
              <a:rPr lang="ar-DZ" sz="6000" b="1" dirty="0">
                <a:latin typeface="Arabic Typesetting" panose="03020402040406030203" pitchFamily="66" charset="-78"/>
                <a:cs typeface="Arabic Typesetting" panose="03020402040406030203" pitchFamily="66" charset="-78"/>
              </a:rPr>
              <a:t>حقوق وواجبات الطالب الجامعي:</a:t>
            </a:r>
            <a:endParaRPr lang="ar-SA" sz="6000" b="1" dirty="0">
              <a:latin typeface="Arabic Typesetting" panose="03020402040406030203" pitchFamily="66" charset="-78"/>
              <a:cs typeface="Arabic Typesetting" panose="03020402040406030203" pitchFamily="66" charset="-78"/>
            </a:endParaRPr>
          </a:p>
        </p:txBody>
      </p:sp>
      <p:sp>
        <p:nvSpPr>
          <p:cNvPr id="3" name="Espace réservé du contenu 2">
            <a:extLst>
              <a:ext uri="{FF2B5EF4-FFF2-40B4-BE49-F238E27FC236}">
                <a16:creationId xmlns:a16="http://schemas.microsoft.com/office/drawing/2014/main" id="{8EB0BBAE-EFEB-4E36-9B98-81737E8E1C97}"/>
              </a:ext>
            </a:extLst>
          </p:cNvPr>
          <p:cNvSpPr>
            <a:spLocks noGrp="1"/>
          </p:cNvSpPr>
          <p:nvPr>
            <p:ph idx="1"/>
          </p:nvPr>
        </p:nvSpPr>
        <p:spPr>
          <a:xfrm>
            <a:off x="2589212" y="2133600"/>
            <a:ext cx="8915400" cy="4724400"/>
          </a:xfrm>
        </p:spPr>
        <p:txBody>
          <a:bodyPr>
            <a:normAutofit fontScale="62500" lnSpcReduction="20000"/>
          </a:bodyPr>
          <a:lstStyle/>
          <a:p>
            <a:pPr marL="0" indent="0" algn="r">
              <a:buNone/>
            </a:pPr>
            <a:r>
              <a:rPr lang="ar-DZ" sz="3600" b="1" dirty="0">
                <a:latin typeface="Arabic Typesetting" panose="03020402040406030203" pitchFamily="66" charset="-78"/>
                <a:cs typeface="Arabic Typesetting" panose="03020402040406030203" pitchFamily="66" charset="-78"/>
              </a:rPr>
              <a:t>للارتقاء بمستوى الطالب الجامعي في مؤسسات التعليم العالي يجب توفر حقوق لا تأخذ دلالتها إلا إذا رافقها التحلي بالمسؤولية التي تتجسد في عدد من الواجبات:</a:t>
            </a:r>
          </a:p>
          <a:p>
            <a:pPr marL="0" indent="0" algn="r">
              <a:buNone/>
            </a:pPr>
            <a:r>
              <a:rPr lang="ar-DZ" sz="3600" b="1" dirty="0">
                <a:latin typeface="Arabic Typesetting" panose="03020402040406030203" pitchFamily="66" charset="-78"/>
                <a:cs typeface="Arabic Typesetting" panose="03020402040406030203" pitchFamily="66" charset="-78"/>
              </a:rPr>
              <a:t>للطالب الحق في تعليم جامعي وتكوين للبحث ذو نوعية، وعليه فإن له الحق في الاستفادة من تأطير نوعي يستعمل طرائق بيداغوجية عصرية ومكيفة,</a:t>
            </a:r>
          </a:p>
          <a:p>
            <a:pPr marL="0" indent="0" algn="r">
              <a:buNone/>
            </a:pPr>
            <a:r>
              <a:rPr lang="ar-DZ" sz="3600" b="1" dirty="0">
                <a:latin typeface="Arabic Typesetting" panose="03020402040406030203" pitchFamily="66" charset="-78"/>
                <a:cs typeface="Arabic Typesetting" panose="03020402040406030203" pitchFamily="66" charset="-78"/>
              </a:rPr>
              <a:t>-الحق في أن يحظى باحترام والكرامة من قبل الأسرة الجامعية، ولا يخضع لأي تمييز له علاقة بالجنس أو بأية خصوصيات أخرى,</a:t>
            </a:r>
          </a:p>
          <a:p>
            <a:pPr marL="0" indent="0" algn="r">
              <a:buNone/>
            </a:pPr>
            <a:r>
              <a:rPr lang="ar-DZ" sz="3600" b="1" dirty="0">
                <a:latin typeface="Arabic Typesetting" panose="03020402040406030203" pitchFamily="66" charset="-78"/>
                <a:cs typeface="Arabic Typesetting" panose="03020402040406030203" pitchFamily="66" charset="-78"/>
              </a:rPr>
              <a:t>-الحق في حرية التعبير والرأي، على أن يتم ذلك في إطار الاحترام، وواجب تسليم برنامج الدروس للطالب في بداية الدراسة، ووضع الدعائم تحت تصرفه,</a:t>
            </a:r>
          </a:p>
          <a:p>
            <a:pPr marL="0" indent="0" algn="r">
              <a:buNone/>
            </a:pPr>
            <a:r>
              <a:rPr lang="ar-DZ" sz="3600" b="1" dirty="0">
                <a:latin typeface="Arabic Typesetting" panose="03020402040406030203" pitchFamily="66" charset="-78"/>
                <a:cs typeface="Arabic Typesetting" panose="03020402040406030203" pitchFamily="66" charset="-78"/>
              </a:rPr>
              <a:t>-الحق في تقييم منصف وعادل وغير متحيز,</a:t>
            </a:r>
          </a:p>
          <a:p>
            <a:pPr marL="0" indent="0" algn="r">
              <a:buNone/>
            </a:pPr>
            <a:r>
              <a:rPr lang="ar-DZ" sz="3600" b="1" dirty="0">
                <a:latin typeface="Arabic Typesetting" panose="03020402040406030203" pitchFamily="66" charset="-78"/>
                <a:cs typeface="Arabic Typesetting" panose="03020402040406030203" pitchFamily="66" charset="-78"/>
              </a:rPr>
              <a:t>-تسليم الطالب العلامة مرفقة بالتصحيح النموذجي وسلم التنقيط بموضوع الامتحان، كما له الحق عند الاقتضاء في الاطلاع على وثيقة الامتحان على أن يكون ذلك في حدود الآجال التي تحددها اللجان البيداغوجية,</a:t>
            </a:r>
          </a:p>
          <a:p>
            <a:pPr marL="0" indent="0" algn="r">
              <a:buNone/>
            </a:pPr>
            <a:r>
              <a:rPr lang="ar-DZ" sz="3600" b="1" dirty="0">
                <a:latin typeface="Arabic Typesetting" panose="03020402040406030203" pitchFamily="66" charset="-78"/>
                <a:cs typeface="Arabic Typesetting" panose="03020402040406030203" pitchFamily="66" charset="-78"/>
              </a:rPr>
              <a:t>-الحق في تأطير جيد ما بعد التدرج والاستفادة من وسائل الدعم </a:t>
            </a:r>
            <a:r>
              <a:rPr lang="ar-DZ" sz="3600" b="1" dirty="0" err="1">
                <a:latin typeface="Arabic Typesetting" panose="03020402040406030203" pitchFamily="66" charset="-78"/>
                <a:cs typeface="Arabic Typesetting" panose="03020402040406030203" pitchFamily="66" charset="-78"/>
              </a:rPr>
              <a:t>لانجاز</a:t>
            </a:r>
            <a:r>
              <a:rPr lang="ar-DZ" sz="3600" b="1" dirty="0">
                <a:latin typeface="Arabic Typesetting" panose="03020402040406030203" pitchFamily="66" charset="-78"/>
                <a:cs typeface="Arabic Typesetting" panose="03020402040406030203" pitchFamily="66" charset="-78"/>
              </a:rPr>
              <a:t> بحثه,</a:t>
            </a:r>
          </a:p>
          <a:p>
            <a:pPr marL="0" indent="0" algn="r">
              <a:buNone/>
            </a:pPr>
            <a:r>
              <a:rPr lang="ar-DZ" sz="3600" b="1" dirty="0">
                <a:latin typeface="Arabic Typesetting" panose="03020402040406030203" pitchFamily="66" charset="-78"/>
                <a:cs typeface="Arabic Typesetting" panose="03020402040406030203" pitchFamily="66" charset="-78"/>
              </a:rPr>
              <a:t>الحق في الامن والنظافة والوقاية الصحية اللزمة في الاقامات الجامعية على حد سواء,</a:t>
            </a:r>
          </a:p>
          <a:p>
            <a:pPr marL="0" indent="0" algn="r">
              <a:buNone/>
            </a:pPr>
            <a:endParaRPr lang="ar-DZ" sz="3600" b="1" dirty="0">
              <a:latin typeface="Arabic Typesetting" panose="03020402040406030203" pitchFamily="66" charset="-78"/>
              <a:cs typeface="Arabic Typesetting" panose="03020402040406030203" pitchFamily="66" charset="-78"/>
            </a:endParaRPr>
          </a:p>
          <a:p>
            <a:pPr marL="0" indent="0" algn="r">
              <a:buNone/>
            </a:pPr>
            <a:endParaRPr lang="ar-SA" b="1" dirty="0"/>
          </a:p>
          <a:p>
            <a:pPr algn="r"/>
            <a:endParaRPr lang="ar-SA" b="1" dirty="0"/>
          </a:p>
          <a:p>
            <a:pPr algn="r"/>
            <a:endParaRPr lang="en-US" b="1" dirty="0"/>
          </a:p>
          <a:p>
            <a:pPr algn="r"/>
            <a:endParaRPr lang="ar-SA" dirty="0"/>
          </a:p>
        </p:txBody>
      </p:sp>
    </p:spTree>
    <p:extLst>
      <p:ext uri="{BB962C8B-B14F-4D97-AF65-F5344CB8AC3E}">
        <p14:creationId xmlns:p14="http://schemas.microsoft.com/office/powerpoint/2010/main" val="23469399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E1F855B-0B2F-94BC-D5FF-B373561D8375}"/>
              </a:ext>
            </a:extLst>
          </p:cNvPr>
          <p:cNvSpPr>
            <a:spLocks noGrp="1"/>
          </p:cNvSpPr>
          <p:nvPr>
            <p:ph type="title"/>
          </p:nvPr>
        </p:nvSpPr>
        <p:spPr/>
        <p:txBody>
          <a:bodyPr>
            <a:normAutofit/>
          </a:bodyPr>
          <a:lstStyle/>
          <a:p>
            <a:pPr algn="ctr"/>
            <a:r>
              <a:rPr lang="ar-DZ" sz="4400" b="1" dirty="0">
                <a:latin typeface="Arabic Typesetting" panose="03020402040406030203" pitchFamily="66" charset="-78"/>
                <a:cs typeface="Arabic Typesetting" panose="03020402040406030203" pitchFamily="66" charset="-78"/>
              </a:rPr>
              <a:t>واجبات الطالب:</a:t>
            </a:r>
            <a:endParaRPr lang="fr-FR" sz="4400" b="1" dirty="0">
              <a:latin typeface="Arabic Typesetting" panose="03020402040406030203" pitchFamily="66" charset="-78"/>
              <a:cs typeface="Arabic Typesetting" panose="03020402040406030203" pitchFamily="66" charset="-78"/>
            </a:endParaRPr>
          </a:p>
        </p:txBody>
      </p:sp>
      <p:sp>
        <p:nvSpPr>
          <p:cNvPr id="3" name="Espace réservé du contenu 2">
            <a:extLst>
              <a:ext uri="{FF2B5EF4-FFF2-40B4-BE49-F238E27FC236}">
                <a16:creationId xmlns:a16="http://schemas.microsoft.com/office/drawing/2014/main" id="{B2D55A50-9798-4D03-818E-574147F91AE0}"/>
              </a:ext>
            </a:extLst>
          </p:cNvPr>
          <p:cNvSpPr>
            <a:spLocks noGrp="1"/>
          </p:cNvSpPr>
          <p:nvPr>
            <p:ph idx="1"/>
          </p:nvPr>
        </p:nvSpPr>
        <p:spPr/>
        <p:txBody>
          <a:bodyPr>
            <a:normAutofit fontScale="40000" lnSpcReduction="20000"/>
          </a:bodyPr>
          <a:lstStyle/>
          <a:p>
            <a:pPr algn="r"/>
            <a:r>
              <a:rPr lang="ar-DZ" sz="8000" dirty="0">
                <a:latin typeface="Arabic Typesetting" panose="03020402040406030203" pitchFamily="66" charset="-78"/>
                <a:cs typeface="Arabic Typesetting" panose="03020402040406030203" pitchFamily="66" charset="-78"/>
              </a:rPr>
              <a:t>احترام التنظيم المعمول به,</a:t>
            </a:r>
          </a:p>
          <a:p>
            <a:pPr algn="r"/>
            <a:r>
              <a:rPr lang="ar-DZ" sz="4800" dirty="0">
                <a:latin typeface="Arabic Typesetting" panose="03020402040406030203" pitchFamily="66" charset="-78"/>
                <a:cs typeface="Arabic Typesetting" panose="03020402040406030203" pitchFamily="66" charset="-78"/>
              </a:rPr>
              <a:t>احترام كرامة وسلامة أعضاء الأسرة الجامعية</a:t>
            </a:r>
          </a:p>
          <a:p>
            <a:pPr algn="r"/>
            <a:r>
              <a:rPr lang="ar-DZ" sz="4800" dirty="0">
                <a:latin typeface="Arabic Typesetting" panose="03020402040406030203" pitchFamily="66" charset="-78"/>
                <a:cs typeface="Arabic Typesetting" panose="03020402040406030203" pitchFamily="66" charset="-78"/>
              </a:rPr>
              <a:t>احترام حق أعضاء الأسرة الجامعية في حرية التعبير,</a:t>
            </a:r>
          </a:p>
          <a:p>
            <a:pPr algn="r"/>
            <a:r>
              <a:rPr lang="ar-DZ" sz="4800" dirty="0">
                <a:latin typeface="Arabic Typesetting" panose="03020402040406030203" pitchFamily="66" charset="-78"/>
                <a:cs typeface="Arabic Typesetting" panose="03020402040406030203" pitchFamily="66" charset="-78"/>
              </a:rPr>
              <a:t>الاتصاف بالحس المدني وحسن الخلق في سلوكه,</a:t>
            </a:r>
          </a:p>
          <a:p>
            <a:pPr algn="r"/>
            <a:r>
              <a:rPr lang="ar-DZ" sz="4800" dirty="0">
                <a:latin typeface="Arabic Typesetting" panose="03020402040406030203" pitchFamily="66" charset="-78"/>
                <a:cs typeface="Arabic Typesetting" panose="03020402040406030203" pitchFamily="66" charset="-78"/>
              </a:rPr>
              <a:t>على الطالب أن لا يلجأ أبدا إلى الغش أو سرقة أعمال غيره,</a:t>
            </a:r>
          </a:p>
          <a:p>
            <a:pPr algn="r"/>
            <a:r>
              <a:rPr lang="ar-DZ" sz="4800" dirty="0">
                <a:latin typeface="Arabic Typesetting" panose="03020402040406030203" pitchFamily="66" charset="-78"/>
                <a:cs typeface="Arabic Typesetting" panose="03020402040406030203" pitchFamily="66" charset="-78"/>
              </a:rPr>
              <a:t>احترام نتائج لجان المداولات,</a:t>
            </a:r>
          </a:p>
          <a:p>
            <a:pPr algn="r"/>
            <a:r>
              <a:rPr lang="ar-DZ" sz="4800" dirty="0">
                <a:latin typeface="Arabic Typesetting" panose="03020402040406030203" pitchFamily="66" charset="-78"/>
                <a:cs typeface="Arabic Typesetting" panose="03020402040406030203" pitchFamily="66" charset="-78"/>
              </a:rPr>
              <a:t>تقديم معلومات سليمة ودقيقة أثناء التسجيل,</a:t>
            </a:r>
          </a:p>
          <a:p>
            <a:pPr algn="r"/>
            <a:r>
              <a:rPr lang="ar-DZ" sz="4800" dirty="0">
                <a:latin typeface="Arabic Typesetting" panose="03020402040406030203" pitchFamily="66" charset="-78"/>
                <a:cs typeface="Arabic Typesetting" panose="03020402040406030203" pitchFamily="66" charset="-78"/>
              </a:rPr>
              <a:t>-الحفاظ على الأماكن المخصصة للدراسة والتي يتم وضعها تحت تصرفه,</a:t>
            </a:r>
          </a:p>
          <a:p>
            <a:pPr algn="r"/>
            <a:r>
              <a:rPr lang="ar-DZ" sz="4800" dirty="0">
                <a:latin typeface="Arabic Typesetting" panose="03020402040406030203" pitchFamily="66" charset="-78"/>
                <a:cs typeface="Arabic Typesetting" panose="03020402040406030203" pitchFamily="66" charset="-78"/>
              </a:rPr>
              <a:t>اعلام الطالب بشكل رسمي الأخطاء المنسوبة إليه، وتستمد العقوبات </a:t>
            </a:r>
            <a:r>
              <a:rPr lang="ar-DZ" sz="4800" dirty="0" err="1">
                <a:latin typeface="Arabic Typesetting" panose="03020402040406030203" pitchFamily="66" charset="-78"/>
                <a:cs typeface="Arabic Typesetting" panose="03020402040406030203" pitchFamily="66" charset="-78"/>
              </a:rPr>
              <a:t>المتخذه</a:t>
            </a:r>
            <a:r>
              <a:rPr lang="ar-DZ" sz="4800" dirty="0">
                <a:latin typeface="Arabic Typesetting" panose="03020402040406030203" pitchFamily="66" charset="-78"/>
                <a:cs typeface="Arabic Typesetting" panose="03020402040406030203" pitchFamily="66" charset="-78"/>
              </a:rPr>
              <a:t> ضده من القانون الداخلي</a:t>
            </a:r>
            <a:endParaRPr lang="fr-FR" sz="48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19576483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0E1B8A2-D282-4288-B0D1-92BBF65E7512}"/>
              </a:ext>
            </a:extLst>
          </p:cNvPr>
          <p:cNvSpPr>
            <a:spLocks noGrp="1"/>
          </p:cNvSpPr>
          <p:nvPr>
            <p:ph type="title"/>
          </p:nvPr>
        </p:nvSpPr>
        <p:spPr>
          <a:xfrm>
            <a:off x="838200" y="2319130"/>
            <a:ext cx="10515600" cy="1656522"/>
          </a:xfrm>
        </p:spPr>
        <p:txBody>
          <a:bodyPr>
            <a:noAutofit/>
          </a:bodyPr>
          <a:lstStyle/>
          <a:p>
            <a:pPr algn="ctr"/>
            <a:r>
              <a:rPr lang="ar-SA" sz="4000" dirty="0">
                <a:latin typeface="Arabic Typesetting" panose="03020402040406030203" pitchFamily="66" charset="-78"/>
                <a:cs typeface="Arabic Typesetting" panose="03020402040406030203" pitchFamily="66" charset="-78"/>
              </a:rPr>
              <a:t>شكرا لكم على حسن متابعتكم وتفاعلكم والسلام عليكم ورحمة الله تعالى وبركاته</a:t>
            </a:r>
            <a:br>
              <a:rPr lang="fr-FR" sz="6600" dirty="0">
                <a:latin typeface="ae_Dimnah" panose="02060603050605020204" pitchFamily="18" charset="-78"/>
                <a:cs typeface="ae_Dimnah" panose="02060603050605020204" pitchFamily="18" charset="-78"/>
              </a:rPr>
            </a:br>
            <a:endParaRPr lang="ar-SA" sz="6600" dirty="0">
              <a:latin typeface="ae_Dimnah" panose="02060603050605020204" pitchFamily="18" charset="-78"/>
              <a:cs typeface="ae_Dimnah" panose="02060603050605020204" pitchFamily="18" charset="-78"/>
            </a:endParaRPr>
          </a:p>
        </p:txBody>
      </p:sp>
    </p:spTree>
    <p:extLst>
      <p:ext uri="{BB962C8B-B14F-4D97-AF65-F5344CB8AC3E}">
        <p14:creationId xmlns:p14="http://schemas.microsoft.com/office/powerpoint/2010/main" val="2960722164"/>
      </p:ext>
    </p:extLst>
  </p:cSld>
  <p:clrMapOvr>
    <a:masterClrMapping/>
  </p:clrMapOvr>
  <p:transition spd="slow">
    <p:cover/>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07F0584-00DF-4D4A-B71C-8E98D664B5B8}"/>
              </a:ext>
            </a:extLst>
          </p:cNvPr>
          <p:cNvPicPr>
            <a:picLocks noChangeAspect="1"/>
          </p:cNvPicPr>
          <p:nvPr/>
        </p:nvPicPr>
        <p:blipFill rotWithShape="1">
          <a:blip r:embed="rId2"/>
          <a:srcRect b="25000"/>
          <a:stretch/>
        </p:blipFill>
        <p:spPr>
          <a:xfrm>
            <a:off x="437322" y="119279"/>
            <a:ext cx="11754678" cy="6857990"/>
          </a:xfrm>
          <a:prstGeom prst="rect">
            <a:avLst/>
          </a:prstGeom>
        </p:spPr>
      </p:pic>
      <p:sp>
        <p:nvSpPr>
          <p:cNvPr id="2" name="Titre 1">
            <a:extLst>
              <a:ext uri="{FF2B5EF4-FFF2-40B4-BE49-F238E27FC236}">
                <a16:creationId xmlns:a16="http://schemas.microsoft.com/office/drawing/2014/main" id="{161B2EE1-AA58-480F-A1C2-390CB5A4C2E0}"/>
              </a:ext>
            </a:extLst>
          </p:cNvPr>
          <p:cNvSpPr>
            <a:spLocks noGrp="1"/>
          </p:cNvSpPr>
          <p:nvPr>
            <p:ph type="ctrTitle"/>
          </p:nvPr>
        </p:nvSpPr>
        <p:spPr>
          <a:xfrm>
            <a:off x="1921565" y="430696"/>
            <a:ext cx="9727095" cy="4015382"/>
          </a:xfrm>
        </p:spPr>
        <p:txBody>
          <a:bodyPr>
            <a:normAutofit/>
          </a:bodyPr>
          <a:lstStyle/>
          <a:p>
            <a:pPr algn="ctr"/>
            <a:endParaRPr lang="ar-SA" sz="4000" dirty="0">
              <a:cs typeface="AF_Jeddah" pitchFamily="2" charset="-78"/>
            </a:endParaRPr>
          </a:p>
        </p:txBody>
      </p:sp>
      <p:sp>
        <p:nvSpPr>
          <p:cNvPr id="3" name="Sous-titre 2">
            <a:extLst>
              <a:ext uri="{FF2B5EF4-FFF2-40B4-BE49-F238E27FC236}">
                <a16:creationId xmlns:a16="http://schemas.microsoft.com/office/drawing/2014/main" id="{49F8AF2F-5D35-4CFC-81C1-280B805BA4F8}"/>
              </a:ext>
            </a:extLst>
          </p:cNvPr>
          <p:cNvSpPr>
            <a:spLocks noGrp="1"/>
          </p:cNvSpPr>
          <p:nvPr>
            <p:ph type="subTitle" idx="1"/>
          </p:nvPr>
        </p:nvSpPr>
        <p:spPr>
          <a:xfrm>
            <a:off x="3479152" y="4581896"/>
            <a:ext cx="6361158" cy="1845408"/>
          </a:xfrm>
        </p:spPr>
        <p:txBody>
          <a:bodyPr>
            <a:noAutofit/>
          </a:bodyPr>
          <a:lstStyle/>
          <a:p>
            <a:r>
              <a:rPr lang="ar-DZ" sz="3600" dirty="0">
                <a:latin typeface="Arabic Typesetting" panose="03020402040406030203" pitchFamily="66" charset="-78"/>
                <a:cs typeface="Arabic Typesetting" panose="03020402040406030203" pitchFamily="66" charset="-78"/>
              </a:rPr>
              <a:t>مقياس أخلاقيات المهنة(2024-2025) ماستر-02-كل تخصصات اللغة والأدب العربي</a:t>
            </a:r>
          </a:p>
          <a:p>
            <a:r>
              <a:rPr lang="ar-DZ" sz="3600" dirty="0">
                <a:latin typeface="Arabic Typesetting" panose="03020402040406030203" pitchFamily="66" charset="-78"/>
                <a:cs typeface="Arabic Typesetting" panose="03020402040406030203" pitchFamily="66" charset="-78"/>
              </a:rPr>
              <a:t>إشراف الدكتورة: </a:t>
            </a:r>
            <a:r>
              <a:rPr lang="ar-DZ" sz="3600" dirty="0" err="1">
                <a:latin typeface="Arabic Typesetting" panose="03020402040406030203" pitchFamily="66" charset="-78"/>
                <a:cs typeface="Arabic Typesetting" panose="03020402040406030203" pitchFamily="66" charset="-78"/>
              </a:rPr>
              <a:t>سوعاد</a:t>
            </a:r>
            <a:r>
              <a:rPr lang="ar-DZ" sz="3600" dirty="0">
                <a:latin typeface="Arabic Typesetting" panose="03020402040406030203" pitchFamily="66" charset="-78"/>
                <a:cs typeface="Arabic Typesetting" panose="03020402040406030203" pitchFamily="66" charset="-78"/>
              </a:rPr>
              <a:t> بن معمر</a:t>
            </a:r>
            <a:endParaRPr lang="fr-FR" sz="3600" dirty="0">
              <a:latin typeface="Arabic Typesetting" panose="03020402040406030203" pitchFamily="66" charset="-78"/>
              <a:cs typeface="Arabic Typesetting" panose="03020402040406030203" pitchFamily="66" charset="-78"/>
            </a:endParaRPr>
          </a:p>
          <a:p>
            <a:endParaRPr lang="ar-SA" sz="3600" dirty="0">
              <a:latin typeface="Arabic Typesetting" panose="03020402040406030203" pitchFamily="66" charset="-78"/>
              <a:cs typeface="Arabic Typesetting" panose="03020402040406030203" pitchFamily="66" charset="-78"/>
            </a:endParaRPr>
          </a:p>
        </p:txBody>
      </p:sp>
      <p:pic>
        <p:nvPicPr>
          <p:cNvPr id="4" name="Image 3">
            <a:extLst>
              <a:ext uri="{FF2B5EF4-FFF2-40B4-BE49-F238E27FC236}">
                <a16:creationId xmlns:a16="http://schemas.microsoft.com/office/drawing/2014/main" id="{E241D199-A5AE-E1C1-AB2D-E9B1510FD9C1}"/>
              </a:ext>
            </a:extLst>
          </p:cNvPr>
          <p:cNvPicPr>
            <a:picLocks noChangeAspect="1"/>
          </p:cNvPicPr>
          <p:nvPr/>
        </p:nvPicPr>
        <p:blipFill>
          <a:blip r:embed="rId3"/>
          <a:srcRect/>
          <a:stretch>
            <a:fillRect/>
          </a:stretch>
        </p:blipFill>
        <p:spPr bwMode="auto">
          <a:xfrm>
            <a:off x="1921565" y="861391"/>
            <a:ext cx="9409044" cy="2107097"/>
          </a:xfrm>
          <a:prstGeom prst="rect">
            <a:avLst/>
          </a:prstGeom>
          <a:noFill/>
        </p:spPr>
      </p:pic>
    </p:spTree>
    <p:extLst>
      <p:ext uri="{BB962C8B-B14F-4D97-AF65-F5344CB8AC3E}">
        <p14:creationId xmlns:p14="http://schemas.microsoft.com/office/powerpoint/2010/main" val="57821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nodePh="1">
                                  <p:stCondLst>
                                    <p:cond delay="0"/>
                                  </p:stCondLst>
                                  <p:endCondLst>
                                    <p:cond evt="begin" delay="0">
                                      <p:tn val="5"/>
                                    </p:cond>
                                  </p:end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D3002C1-0F06-3C43-F1CA-BBDE40EE60C4}"/>
              </a:ext>
            </a:extLst>
          </p:cNvPr>
          <p:cNvSpPr>
            <a:spLocks noGrp="1"/>
          </p:cNvSpPr>
          <p:nvPr>
            <p:ph type="title"/>
          </p:nvPr>
        </p:nvSpPr>
        <p:spPr/>
        <p:txBody>
          <a:bodyPr/>
          <a:lstStyle/>
          <a:p>
            <a:pPr algn="ctr"/>
            <a:r>
              <a:rPr lang="ar-DZ" dirty="0"/>
              <a:t>المحاضرة الثانية:</a:t>
            </a:r>
            <a:endParaRPr lang="fr-FR" dirty="0"/>
          </a:p>
        </p:txBody>
      </p:sp>
      <p:sp>
        <p:nvSpPr>
          <p:cNvPr id="3" name="Espace réservé du contenu 2">
            <a:extLst>
              <a:ext uri="{FF2B5EF4-FFF2-40B4-BE49-F238E27FC236}">
                <a16:creationId xmlns:a16="http://schemas.microsoft.com/office/drawing/2014/main" id="{3F824532-E784-1415-5AA7-EDD540262F5A}"/>
              </a:ext>
            </a:extLst>
          </p:cNvPr>
          <p:cNvSpPr>
            <a:spLocks noGrp="1"/>
          </p:cNvSpPr>
          <p:nvPr>
            <p:ph idx="1"/>
          </p:nvPr>
        </p:nvSpPr>
        <p:spPr>
          <a:xfrm>
            <a:off x="1251678" y="1775791"/>
            <a:ext cx="10178322" cy="1868557"/>
          </a:xfrm>
        </p:spPr>
        <p:txBody>
          <a:bodyPr>
            <a:noAutofit/>
          </a:bodyPr>
          <a:lstStyle/>
          <a:p>
            <a:pPr algn="ctr"/>
            <a:r>
              <a:rPr lang="ar-DZ" sz="5400" dirty="0"/>
              <a:t>مقومات أخلاقيات المهنة وحقوق وواجبات الطالب الجامعي</a:t>
            </a:r>
            <a:endParaRPr lang="fr-FR" sz="5400" dirty="0"/>
          </a:p>
        </p:txBody>
      </p:sp>
    </p:spTree>
    <p:extLst>
      <p:ext uri="{BB962C8B-B14F-4D97-AF65-F5344CB8AC3E}">
        <p14:creationId xmlns:p14="http://schemas.microsoft.com/office/powerpoint/2010/main" val="1587484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52909F3-F535-494E-B031-9ACDA63D04E0}"/>
              </a:ext>
            </a:extLst>
          </p:cNvPr>
          <p:cNvSpPr>
            <a:spLocks noGrp="1"/>
          </p:cNvSpPr>
          <p:nvPr>
            <p:ph type="title"/>
          </p:nvPr>
        </p:nvSpPr>
        <p:spPr>
          <a:xfrm>
            <a:off x="838200" y="365126"/>
            <a:ext cx="10515600" cy="1032978"/>
          </a:xfrm>
        </p:spPr>
        <p:txBody>
          <a:bodyPr/>
          <a:lstStyle/>
          <a:p>
            <a:pPr algn="ctr"/>
            <a:r>
              <a:rPr lang="ar-DZ" dirty="0">
                <a:cs typeface="AF_Jeddah" pitchFamily="2" charset="-78"/>
              </a:rPr>
              <a:t>*تمهيد:</a:t>
            </a:r>
            <a:endParaRPr lang="ar-SA" dirty="0">
              <a:cs typeface="AF_Jeddah" pitchFamily="2" charset="-78"/>
            </a:endParaRPr>
          </a:p>
        </p:txBody>
      </p:sp>
      <p:sp>
        <p:nvSpPr>
          <p:cNvPr id="3" name="Espace réservé du contenu 2">
            <a:extLst>
              <a:ext uri="{FF2B5EF4-FFF2-40B4-BE49-F238E27FC236}">
                <a16:creationId xmlns:a16="http://schemas.microsoft.com/office/drawing/2014/main" id="{EE5DD0C7-7122-43C1-AC09-A9399C16346D}"/>
              </a:ext>
            </a:extLst>
          </p:cNvPr>
          <p:cNvSpPr>
            <a:spLocks noGrp="1"/>
          </p:cNvSpPr>
          <p:nvPr>
            <p:ph idx="1"/>
          </p:nvPr>
        </p:nvSpPr>
        <p:spPr>
          <a:xfrm>
            <a:off x="838200" y="1524001"/>
            <a:ext cx="10515600" cy="3935896"/>
          </a:xfrm>
        </p:spPr>
        <p:txBody>
          <a:bodyPr>
            <a:normAutofit/>
          </a:bodyPr>
          <a:lstStyle/>
          <a:p>
            <a:pPr marL="0" indent="0" algn="r">
              <a:buNone/>
            </a:pPr>
            <a:r>
              <a:rPr lang="ar-DZ" sz="4000" dirty="0"/>
              <a:t>أشير سابقا أن أخلاقيات المهنة هي مجموعة القواعد والآداب والمبادئ والمعايير السلوكية والأخلاقية التي يجب أن يصاحبها صاحب المهنة ويتعهد بالقيام بها في مهنته ناحية عمله, وهناك بعض المقومات الأساسية الواجب توفرها لكينونة الأخلاقيات المطلوبة في أي مهنة من المهن التي تزاول في المجتمع,</a:t>
            </a:r>
            <a:endParaRPr lang="ar-SA" sz="4000" dirty="0"/>
          </a:p>
        </p:txBody>
      </p:sp>
    </p:spTree>
    <p:extLst>
      <p:ext uri="{BB962C8B-B14F-4D97-AF65-F5344CB8AC3E}">
        <p14:creationId xmlns:p14="http://schemas.microsoft.com/office/powerpoint/2010/main" val="18135667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2000" fill="hold"/>
                                        <p:tgtEl>
                                          <p:spTgt spid="2"/>
                                        </p:tgtEl>
                                      </p:cBhvr>
                                      <p:by x="150000" y="150000"/>
                                    </p:animScale>
                                  </p:childTnLst>
                                </p:cTn>
                              </p:par>
                            </p:childTnLst>
                          </p:cTn>
                        </p:par>
                      </p:childTnLst>
                    </p:cTn>
                  </p:par>
                  <p:par>
                    <p:cTn id="7" fill="hold">
                      <p:stCondLst>
                        <p:cond delay="indefinite"/>
                      </p:stCondLst>
                      <p:childTnLst>
                        <p:par>
                          <p:cTn id="8" fill="hold">
                            <p:stCondLst>
                              <p:cond delay="0"/>
                            </p:stCondLst>
                            <p:childTnLst>
                              <p:par>
                                <p:cTn id="9" presetID="6" presetClass="entr" presetSubtype="16"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circle(in)">
                                      <p:cBhvr>
                                        <p:cTn id="11"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FB4B0DA-D6B5-4A2E-BA14-CBC8C364F2A2}"/>
              </a:ext>
            </a:extLst>
          </p:cNvPr>
          <p:cNvSpPr>
            <a:spLocks noGrp="1"/>
          </p:cNvSpPr>
          <p:nvPr>
            <p:ph type="title"/>
          </p:nvPr>
        </p:nvSpPr>
        <p:spPr/>
        <p:txBody>
          <a:bodyPr/>
          <a:lstStyle/>
          <a:p>
            <a:pPr algn="ctr"/>
            <a:r>
              <a:rPr lang="ar-DZ" b="1" dirty="0">
                <a:latin typeface="Arabic Typesetting" panose="03020402040406030203" pitchFamily="66" charset="-78"/>
                <a:cs typeface="Arabic Typesetting" panose="03020402040406030203" pitchFamily="66" charset="-78"/>
              </a:rPr>
              <a:t>1,الإخلاص في العمل:</a:t>
            </a:r>
            <a:endParaRPr lang="ar-SA" b="1" dirty="0">
              <a:latin typeface="Arabic Typesetting" panose="03020402040406030203" pitchFamily="66" charset="-78"/>
              <a:cs typeface="Arabic Typesetting" panose="03020402040406030203" pitchFamily="66" charset="-78"/>
            </a:endParaRPr>
          </a:p>
        </p:txBody>
      </p:sp>
      <p:sp>
        <p:nvSpPr>
          <p:cNvPr id="3" name="Espace réservé du contenu 2">
            <a:extLst>
              <a:ext uri="{FF2B5EF4-FFF2-40B4-BE49-F238E27FC236}">
                <a16:creationId xmlns:a16="http://schemas.microsoft.com/office/drawing/2014/main" id="{83F4F965-2D0B-43E7-AF45-F5B4DEC2CE97}"/>
              </a:ext>
            </a:extLst>
          </p:cNvPr>
          <p:cNvSpPr>
            <a:spLocks noGrp="1"/>
          </p:cNvSpPr>
          <p:nvPr>
            <p:ph idx="1"/>
          </p:nvPr>
        </p:nvSpPr>
        <p:spPr>
          <a:xfrm>
            <a:off x="838200" y="1891886"/>
            <a:ext cx="10515600" cy="4351338"/>
          </a:xfrm>
        </p:spPr>
        <p:txBody>
          <a:bodyPr>
            <a:normAutofit/>
          </a:bodyPr>
          <a:lstStyle/>
          <a:p>
            <a:pPr algn="r"/>
            <a:r>
              <a:rPr lang="ar-DZ" sz="4800" dirty="0">
                <a:latin typeface="Arabic Typesetting" panose="03020402040406030203" pitchFamily="66" charset="-78"/>
                <a:cs typeface="Arabic Typesetting" panose="03020402040406030203" pitchFamily="66" charset="-78"/>
              </a:rPr>
              <a:t>يدور الإخلاص حول معاني الصفاء والنقاء والسلامة من الشوائب، وهو شرط في العبادات جميعا قصد الإخلاص لله وحده، وفي مجال العمل فإن الإخلاص يقصد به استحضار الشخص النية الصالحة بإخلاص العمل لله، مع تحقيق النفع للبلد ولأبنائه(تحقيق مصالح البلاد والعباد)، إضافة </a:t>
            </a:r>
            <a:r>
              <a:rPr lang="ar-DZ" sz="5400" dirty="0">
                <a:latin typeface="Arabic Typesetting" panose="03020402040406030203" pitchFamily="66" charset="-78"/>
                <a:cs typeface="Arabic Typesetting" panose="03020402040406030203" pitchFamily="66" charset="-78"/>
              </a:rPr>
              <a:t>إلى نية العفاف والاستغناء بالحلال عن الحرام,</a:t>
            </a:r>
            <a:endParaRPr lang="ar-SA" sz="54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33913280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B1A54B7-C99A-4A4D-A5FA-919BE126D49F}"/>
              </a:ext>
            </a:extLst>
          </p:cNvPr>
          <p:cNvSpPr>
            <a:spLocks noGrp="1"/>
          </p:cNvSpPr>
          <p:nvPr>
            <p:ph type="title"/>
          </p:nvPr>
        </p:nvSpPr>
        <p:spPr>
          <a:xfrm>
            <a:off x="838200" y="365126"/>
            <a:ext cx="10515600" cy="748058"/>
          </a:xfrm>
        </p:spPr>
        <p:txBody>
          <a:bodyPr>
            <a:normAutofit fontScale="90000"/>
          </a:bodyPr>
          <a:lstStyle/>
          <a:p>
            <a:pPr algn="ctr"/>
            <a:r>
              <a:rPr lang="ar-SA" dirty="0">
                <a:cs typeface="AF_Jeddah" pitchFamily="2" charset="-78"/>
              </a:rPr>
              <a:t>-</a:t>
            </a:r>
            <a:r>
              <a:rPr lang="ar-DZ" b="1" dirty="0">
                <a:latin typeface="Arabic Typesetting" panose="03020402040406030203" pitchFamily="66" charset="-78"/>
                <a:cs typeface="Arabic Typesetting" panose="03020402040406030203" pitchFamily="66" charset="-78"/>
              </a:rPr>
              <a:t>*الأمانة:</a:t>
            </a:r>
            <a:endParaRPr lang="ar-SA" b="1" dirty="0">
              <a:latin typeface="Arabic Typesetting" panose="03020402040406030203" pitchFamily="66" charset="-78"/>
              <a:cs typeface="Arabic Typesetting" panose="03020402040406030203" pitchFamily="66" charset="-78"/>
            </a:endParaRPr>
          </a:p>
        </p:txBody>
      </p:sp>
      <p:sp>
        <p:nvSpPr>
          <p:cNvPr id="3" name="Espace réservé du contenu 2">
            <a:extLst>
              <a:ext uri="{FF2B5EF4-FFF2-40B4-BE49-F238E27FC236}">
                <a16:creationId xmlns:a16="http://schemas.microsoft.com/office/drawing/2014/main" id="{EEFED905-2D79-43FE-8B29-28F999262F86}"/>
              </a:ext>
            </a:extLst>
          </p:cNvPr>
          <p:cNvSpPr>
            <a:spLocks noGrp="1"/>
          </p:cNvSpPr>
          <p:nvPr>
            <p:ph idx="1"/>
          </p:nvPr>
        </p:nvSpPr>
        <p:spPr>
          <a:xfrm>
            <a:off x="838200" y="1338470"/>
            <a:ext cx="10515600" cy="5367130"/>
          </a:xfrm>
        </p:spPr>
        <p:txBody>
          <a:bodyPr>
            <a:normAutofit fontScale="92500" lnSpcReduction="20000"/>
          </a:bodyPr>
          <a:lstStyle/>
          <a:p>
            <a:pPr algn="r"/>
            <a:r>
              <a:rPr lang="ar-DZ" sz="4400" dirty="0">
                <a:latin typeface="Arabic Typesetting" panose="03020402040406030203" pitchFamily="66" charset="-78"/>
                <a:cs typeface="Arabic Typesetting" panose="03020402040406030203" pitchFamily="66" charset="-78"/>
              </a:rPr>
              <a:t>الأمانة هي خُلُق ثابت في النفس، يعف به الانسان عما ليس له به حق، ونقيضه الخيانة، وتدخل الخيانة في جميع مناحي الحياة ويضمنها العمل الوظيفي، إذ تتضمن ثلاثة أمور هي:</a:t>
            </a:r>
          </a:p>
          <a:p>
            <a:pPr algn="r"/>
            <a:r>
              <a:rPr lang="ar-DZ" sz="4400" dirty="0">
                <a:latin typeface="Arabic Typesetting" panose="03020402040406030203" pitchFamily="66" charset="-78"/>
                <a:cs typeface="Arabic Typesetting" panose="03020402040406030203" pitchFamily="66" charset="-78"/>
              </a:rPr>
              <a:t>1,ما يتعلق بحقيقة المهنة: الحفاظ على خصوصية المهنة وصون العهد,</a:t>
            </a:r>
          </a:p>
          <a:p>
            <a:pPr algn="r"/>
            <a:r>
              <a:rPr lang="ar-DZ" sz="4400" dirty="0">
                <a:latin typeface="Arabic Typesetting" panose="03020402040406030203" pitchFamily="66" charset="-78"/>
                <a:cs typeface="Arabic Typesetting" panose="03020402040406030203" pitchFamily="66" charset="-78"/>
              </a:rPr>
              <a:t>2,ما يتعلق بالتصرف بالمهنة: الحفاظ على مصالح المهنة، فلا يسرف في الانفاق ولا يستغل مهنته لمصالحه الشخصية,</a:t>
            </a:r>
          </a:p>
          <a:p>
            <a:pPr algn="r"/>
            <a:r>
              <a:rPr lang="ar-DZ" sz="4400" dirty="0">
                <a:latin typeface="Arabic Typesetting" panose="03020402040406030203" pitchFamily="66" charset="-78"/>
                <a:cs typeface="Arabic Typesetting" panose="03020402040406030203" pitchFamily="66" charset="-78"/>
              </a:rPr>
              <a:t>3, ما يتعلق بوسيلة المهنة: سواء في الوصول إليها أو أدائها، فيجب أن تكون مشروعة، لأن الغاية لا </a:t>
            </a:r>
            <a:r>
              <a:rPr lang="ar-DZ" sz="4400" dirty="0" err="1">
                <a:latin typeface="Arabic Typesetting" panose="03020402040406030203" pitchFamily="66" charset="-78"/>
                <a:cs typeface="Arabic Typesetting" panose="03020402040406030203" pitchFamily="66" charset="-78"/>
              </a:rPr>
              <a:t>تبررر</a:t>
            </a:r>
            <a:r>
              <a:rPr lang="ar-DZ" sz="4400" dirty="0">
                <a:latin typeface="Arabic Typesetting" panose="03020402040406030203" pitchFamily="66" charset="-78"/>
                <a:cs typeface="Arabic Typesetting" panose="03020402040406030203" pitchFamily="66" charset="-78"/>
              </a:rPr>
              <a:t> الوسيلة والوسائل محكومة بالقصد من استخدامها,</a:t>
            </a:r>
          </a:p>
          <a:p>
            <a:pPr algn="r"/>
            <a:r>
              <a:rPr lang="ar-DZ" sz="4400" dirty="0">
                <a:latin typeface="Arabic Typesetting" panose="03020402040406030203" pitchFamily="66" charset="-78"/>
                <a:cs typeface="Arabic Typesetting" panose="03020402040406030203" pitchFamily="66" charset="-78"/>
              </a:rPr>
              <a:t>**سؤال: ما هي آثار الالتزام بالأمانة؟</a:t>
            </a:r>
            <a:endParaRPr lang="en-US" sz="44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2593199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3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p:cTn id="11"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2"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3"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4" dur="10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p:cTn id="19"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0"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1"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2" dur="10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1" presetClass="entr" presetSubtype="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calcmode="lin" valueType="num">
                                      <p:cBhvr>
                                        <p:cTn id="2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0" dur="10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1"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 calcmode="lin" valueType="num">
                                      <p:cBhvr>
                                        <p:cTn id="3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8" dur="1000"/>
                                        <p:tgtEl>
                                          <p:spTgt spid="3">
                                            <p:txEl>
                                              <p:pRg st="3" end="3"/>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31" presetClass="entr" presetSubtype="0" fill="hold" grpId="0"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anim calcmode="lin" valueType="num">
                                      <p:cBhvr>
                                        <p:cTn id="43"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4"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5"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46"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5C2D372-FF10-4332-964B-F9D2CF1DD11C}"/>
              </a:ext>
            </a:extLst>
          </p:cNvPr>
          <p:cNvSpPr>
            <a:spLocks noGrp="1"/>
          </p:cNvSpPr>
          <p:nvPr>
            <p:ph type="title"/>
          </p:nvPr>
        </p:nvSpPr>
        <p:spPr>
          <a:xfrm>
            <a:off x="2592925" y="624110"/>
            <a:ext cx="8911687" cy="568586"/>
          </a:xfrm>
        </p:spPr>
        <p:txBody>
          <a:bodyPr>
            <a:normAutofit fontScale="90000"/>
          </a:bodyPr>
          <a:lstStyle/>
          <a:p>
            <a:pPr algn="ctr"/>
            <a:r>
              <a:rPr lang="ar-DZ" dirty="0"/>
              <a:t>**الصدق:</a:t>
            </a:r>
            <a:endParaRPr lang="ar-SA" dirty="0"/>
          </a:p>
        </p:txBody>
      </p:sp>
      <p:sp>
        <p:nvSpPr>
          <p:cNvPr id="3" name="Espace réservé du contenu 2">
            <a:extLst>
              <a:ext uri="{FF2B5EF4-FFF2-40B4-BE49-F238E27FC236}">
                <a16:creationId xmlns:a16="http://schemas.microsoft.com/office/drawing/2014/main" id="{90325ADB-7933-443B-B3BC-B5DF7938C75B}"/>
              </a:ext>
            </a:extLst>
          </p:cNvPr>
          <p:cNvSpPr>
            <a:spLocks noGrp="1"/>
          </p:cNvSpPr>
          <p:nvPr>
            <p:ph idx="1"/>
          </p:nvPr>
        </p:nvSpPr>
        <p:spPr>
          <a:xfrm>
            <a:off x="2589212" y="1351722"/>
            <a:ext cx="8915400" cy="5221356"/>
          </a:xfrm>
        </p:spPr>
        <p:txBody>
          <a:bodyPr>
            <a:normAutofit fontScale="92500" lnSpcReduction="10000"/>
          </a:bodyPr>
          <a:lstStyle/>
          <a:p>
            <a:pPr algn="r"/>
            <a:r>
              <a:rPr lang="ar-DZ" sz="4400" dirty="0">
                <a:latin typeface="Arabic Typesetting" panose="03020402040406030203" pitchFamily="66" charset="-78"/>
                <a:cs typeface="Arabic Typesetting" panose="03020402040406030203" pitchFamily="66" charset="-78"/>
              </a:rPr>
              <a:t>الصدق وهو قول الحقيقة من غير تعديل ، ويتعدى الصدق القول بل الصدق في الفعل إما إشارة أو ما يعبر عن ذلك من لغة, ويتخذ الصدق صورا عديدة نحو:</a:t>
            </a:r>
          </a:p>
          <a:p>
            <a:pPr algn="r"/>
            <a:r>
              <a:rPr lang="ar-DZ" sz="4400" dirty="0">
                <a:latin typeface="Arabic Typesetting" panose="03020402040406030203" pitchFamily="66" charset="-78"/>
                <a:cs typeface="Arabic Typesetting" panose="03020402040406030203" pitchFamily="66" charset="-78"/>
              </a:rPr>
              <a:t>-الصدق في الوعد, التزام الفرد بما تعهد على تنفيذه من مهام بمهنته في موعدها,</a:t>
            </a:r>
          </a:p>
          <a:p>
            <a:pPr algn="r"/>
            <a:r>
              <a:rPr lang="ar-DZ" sz="4400" dirty="0">
                <a:latin typeface="Arabic Typesetting" panose="03020402040406030203" pitchFamily="66" charset="-78"/>
                <a:cs typeface="Arabic Typesetting" panose="03020402040406030203" pitchFamily="66" charset="-78"/>
              </a:rPr>
              <a:t>الصدق في القول,</a:t>
            </a:r>
          </a:p>
          <a:p>
            <a:pPr algn="r"/>
            <a:r>
              <a:rPr lang="ar-DZ" sz="4400" dirty="0">
                <a:latin typeface="Arabic Typesetting" panose="03020402040406030203" pitchFamily="66" charset="-78"/>
                <a:cs typeface="Arabic Typesetting" panose="03020402040406030203" pitchFamily="66" charset="-78"/>
              </a:rPr>
              <a:t>الصدق في نقل الأفكار والآراء العلمية وهو ما ينطبق على الأمانة العلمية,</a:t>
            </a:r>
          </a:p>
          <a:p>
            <a:pPr algn="r"/>
            <a:r>
              <a:rPr lang="ar-DZ" sz="4400" dirty="0">
                <a:latin typeface="Arabic Typesetting" panose="03020402040406030203" pitchFamily="66" charset="-78"/>
                <a:cs typeface="Arabic Typesetting" panose="03020402040406030203" pitchFamily="66" charset="-78"/>
              </a:rPr>
              <a:t>الصدق في أداء الشهادة وعدم الجنوح إلى قول الزور,</a:t>
            </a:r>
          </a:p>
          <a:p>
            <a:endParaRPr lang="ar-SA" dirty="0"/>
          </a:p>
        </p:txBody>
      </p:sp>
    </p:spTree>
    <p:extLst>
      <p:ext uri="{BB962C8B-B14F-4D97-AF65-F5344CB8AC3E}">
        <p14:creationId xmlns:p14="http://schemas.microsoft.com/office/powerpoint/2010/main" val="16006831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26"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ipe(down)">
                                      <p:cBhvr>
                                        <p:cTn id="15" dur="580">
                                          <p:stCondLst>
                                            <p:cond delay="0"/>
                                          </p:stCondLst>
                                        </p:cTn>
                                        <p:tgtEl>
                                          <p:spTgt spid="3">
                                            <p:txEl>
                                              <p:pRg st="0" end="0"/>
                                            </p:txEl>
                                          </p:spTgt>
                                        </p:tgtEl>
                                      </p:cBhvr>
                                    </p:animEffect>
                                    <p:anim calcmode="lin" valueType="num">
                                      <p:cBhvr>
                                        <p:cTn id="16"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7"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8"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9"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20"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21" dur="26">
                                          <p:stCondLst>
                                            <p:cond delay="650"/>
                                          </p:stCondLst>
                                        </p:cTn>
                                        <p:tgtEl>
                                          <p:spTgt spid="3">
                                            <p:txEl>
                                              <p:pRg st="0" end="0"/>
                                            </p:txEl>
                                          </p:spTgt>
                                        </p:tgtEl>
                                      </p:cBhvr>
                                      <p:to x="100000" y="60000"/>
                                    </p:animScale>
                                    <p:animScale>
                                      <p:cBhvr>
                                        <p:cTn id="22" dur="166" decel="50000">
                                          <p:stCondLst>
                                            <p:cond delay="676"/>
                                          </p:stCondLst>
                                        </p:cTn>
                                        <p:tgtEl>
                                          <p:spTgt spid="3">
                                            <p:txEl>
                                              <p:pRg st="0" end="0"/>
                                            </p:txEl>
                                          </p:spTgt>
                                        </p:tgtEl>
                                      </p:cBhvr>
                                      <p:to x="100000" y="100000"/>
                                    </p:animScale>
                                    <p:animScale>
                                      <p:cBhvr>
                                        <p:cTn id="23" dur="26">
                                          <p:stCondLst>
                                            <p:cond delay="1312"/>
                                          </p:stCondLst>
                                        </p:cTn>
                                        <p:tgtEl>
                                          <p:spTgt spid="3">
                                            <p:txEl>
                                              <p:pRg st="0" end="0"/>
                                            </p:txEl>
                                          </p:spTgt>
                                        </p:tgtEl>
                                      </p:cBhvr>
                                      <p:to x="100000" y="80000"/>
                                    </p:animScale>
                                    <p:animScale>
                                      <p:cBhvr>
                                        <p:cTn id="24" dur="166" decel="50000">
                                          <p:stCondLst>
                                            <p:cond delay="1338"/>
                                          </p:stCondLst>
                                        </p:cTn>
                                        <p:tgtEl>
                                          <p:spTgt spid="3">
                                            <p:txEl>
                                              <p:pRg st="0" end="0"/>
                                            </p:txEl>
                                          </p:spTgt>
                                        </p:tgtEl>
                                      </p:cBhvr>
                                      <p:to x="100000" y="100000"/>
                                    </p:animScale>
                                    <p:animScale>
                                      <p:cBhvr>
                                        <p:cTn id="25" dur="26">
                                          <p:stCondLst>
                                            <p:cond delay="1642"/>
                                          </p:stCondLst>
                                        </p:cTn>
                                        <p:tgtEl>
                                          <p:spTgt spid="3">
                                            <p:txEl>
                                              <p:pRg st="0" end="0"/>
                                            </p:txEl>
                                          </p:spTgt>
                                        </p:tgtEl>
                                      </p:cBhvr>
                                      <p:to x="100000" y="90000"/>
                                    </p:animScale>
                                    <p:animScale>
                                      <p:cBhvr>
                                        <p:cTn id="26" dur="166" decel="50000">
                                          <p:stCondLst>
                                            <p:cond delay="1668"/>
                                          </p:stCondLst>
                                        </p:cTn>
                                        <p:tgtEl>
                                          <p:spTgt spid="3">
                                            <p:txEl>
                                              <p:pRg st="0" end="0"/>
                                            </p:txEl>
                                          </p:spTgt>
                                        </p:tgtEl>
                                      </p:cBhvr>
                                      <p:to x="100000" y="100000"/>
                                    </p:animScale>
                                    <p:animScale>
                                      <p:cBhvr>
                                        <p:cTn id="27" dur="26">
                                          <p:stCondLst>
                                            <p:cond delay="1808"/>
                                          </p:stCondLst>
                                        </p:cTn>
                                        <p:tgtEl>
                                          <p:spTgt spid="3">
                                            <p:txEl>
                                              <p:pRg st="0" end="0"/>
                                            </p:txEl>
                                          </p:spTgt>
                                        </p:tgtEl>
                                      </p:cBhvr>
                                      <p:to x="100000" y="95000"/>
                                    </p:animScale>
                                    <p:animScale>
                                      <p:cBhvr>
                                        <p:cTn id="28" dur="166" decel="50000">
                                          <p:stCondLst>
                                            <p:cond delay="1834"/>
                                          </p:stCondLst>
                                        </p:cTn>
                                        <p:tgtEl>
                                          <p:spTgt spid="3">
                                            <p:txEl>
                                              <p:pRg st="0" end="0"/>
                                            </p:txEl>
                                          </p:spTgt>
                                        </p:tgtEl>
                                      </p:cBhvr>
                                      <p:to x="100000" y="100000"/>
                                    </p:animScale>
                                  </p:childTnLst>
                                </p:cTn>
                              </p:par>
                            </p:childTnLst>
                          </p:cTn>
                        </p:par>
                      </p:childTnLst>
                    </p:cTn>
                  </p:par>
                  <p:par>
                    <p:cTn id="29" fill="hold">
                      <p:stCondLst>
                        <p:cond delay="indefinite"/>
                      </p:stCondLst>
                      <p:childTnLst>
                        <p:par>
                          <p:cTn id="30" fill="hold">
                            <p:stCondLst>
                              <p:cond delay="0"/>
                            </p:stCondLst>
                            <p:childTnLst>
                              <p:par>
                                <p:cTn id="31" presetID="26" presetClass="entr" presetSubtype="0" fill="hold" grpId="0" nodeType="clickEffect">
                                  <p:stCondLst>
                                    <p:cond delay="0"/>
                                  </p:stCondLst>
                                  <p:childTnLst>
                                    <p:set>
                                      <p:cBhvr>
                                        <p:cTn id="32" dur="1" fill="hold">
                                          <p:stCondLst>
                                            <p:cond delay="0"/>
                                          </p:stCondLst>
                                        </p:cTn>
                                        <p:tgtEl>
                                          <p:spTgt spid="3">
                                            <p:txEl>
                                              <p:pRg st="1" end="1"/>
                                            </p:txEl>
                                          </p:spTgt>
                                        </p:tgtEl>
                                        <p:attrNameLst>
                                          <p:attrName>style.visibility</p:attrName>
                                        </p:attrNameLst>
                                      </p:cBhvr>
                                      <p:to>
                                        <p:strVal val="visible"/>
                                      </p:to>
                                    </p:set>
                                    <p:animEffect transition="in" filter="wipe(down)">
                                      <p:cBhvr>
                                        <p:cTn id="33" dur="580">
                                          <p:stCondLst>
                                            <p:cond delay="0"/>
                                          </p:stCondLst>
                                        </p:cTn>
                                        <p:tgtEl>
                                          <p:spTgt spid="3">
                                            <p:txEl>
                                              <p:pRg st="1" end="1"/>
                                            </p:txEl>
                                          </p:spTgt>
                                        </p:tgtEl>
                                      </p:cBhvr>
                                    </p:animEffect>
                                    <p:anim calcmode="lin" valueType="num">
                                      <p:cBhvr>
                                        <p:cTn id="34"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35"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36"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37"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8"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9" dur="26">
                                          <p:stCondLst>
                                            <p:cond delay="650"/>
                                          </p:stCondLst>
                                        </p:cTn>
                                        <p:tgtEl>
                                          <p:spTgt spid="3">
                                            <p:txEl>
                                              <p:pRg st="1" end="1"/>
                                            </p:txEl>
                                          </p:spTgt>
                                        </p:tgtEl>
                                      </p:cBhvr>
                                      <p:to x="100000" y="60000"/>
                                    </p:animScale>
                                    <p:animScale>
                                      <p:cBhvr>
                                        <p:cTn id="40" dur="166" decel="50000">
                                          <p:stCondLst>
                                            <p:cond delay="676"/>
                                          </p:stCondLst>
                                        </p:cTn>
                                        <p:tgtEl>
                                          <p:spTgt spid="3">
                                            <p:txEl>
                                              <p:pRg st="1" end="1"/>
                                            </p:txEl>
                                          </p:spTgt>
                                        </p:tgtEl>
                                      </p:cBhvr>
                                      <p:to x="100000" y="100000"/>
                                    </p:animScale>
                                    <p:animScale>
                                      <p:cBhvr>
                                        <p:cTn id="41" dur="26">
                                          <p:stCondLst>
                                            <p:cond delay="1312"/>
                                          </p:stCondLst>
                                        </p:cTn>
                                        <p:tgtEl>
                                          <p:spTgt spid="3">
                                            <p:txEl>
                                              <p:pRg st="1" end="1"/>
                                            </p:txEl>
                                          </p:spTgt>
                                        </p:tgtEl>
                                      </p:cBhvr>
                                      <p:to x="100000" y="80000"/>
                                    </p:animScale>
                                    <p:animScale>
                                      <p:cBhvr>
                                        <p:cTn id="42" dur="166" decel="50000">
                                          <p:stCondLst>
                                            <p:cond delay="1338"/>
                                          </p:stCondLst>
                                        </p:cTn>
                                        <p:tgtEl>
                                          <p:spTgt spid="3">
                                            <p:txEl>
                                              <p:pRg st="1" end="1"/>
                                            </p:txEl>
                                          </p:spTgt>
                                        </p:tgtEl>
                                      </p:cBhvr>
                                      <p:to x="100000" y="100000"/>
                                    </p:animScale>
                                    <p:animScale>
                                      <p:cBhvr>
                                        <p:cTn id="43" dur="26">
                                          <p:stCondLst>
                                            <p:cond delay="1642"/>
                                          </p:stCondLst>
                                        </p:cTn>
                                        <p:tgtEl>
                                          <p:spTgt spid="3">
                                            <p:txEl>
                                              <p:pRg st="1" end="1"/>
                                            </p:txEl>
                                          </p:spTgt>
                                        </p:tgtEl>
                                      </p:cBhvr>
                                      <p:to x="100000" y="90000"/>
                                    </p:animScale>
                                    <p:animScale>
                                      <p:cBhvr>
                                        <p:cTn id="44" dur="166" decel="50000">
                                          <p:stCondLst>
                                            <p:cond delay="1668"/>
                                          </p:stCondLst>
                                        </p:cTn>
                                        <p:tgtEl>
                                          <p:spTgt spid="3">
                                            <p:txEl>
                                              <p:pRg st="1" end="1"/>
                                            </p:txEl>
                                          </p:spTgt>
                                        </p:tgtEl>
                                      </p:cBhvr>
                                      <p:to x="100000" y="100000"/>
                                    </p:animScale>
                                    <p:animScale>
                                      <p:cBhvr>
                                        <p:cTn id="45" dur="26">
                                          <p:stCondLst>
                                            <p:cond delay="1808"/>
                                          </p:stCondLst>
                                        </p:cTn>
                                        <p:tgtEl>
                                          <p:spTgt spid="3">
                                            <p:txEl>
                                              <p:pRg st="1" end="1"/>
                                            </p:txEl>
                                          </p:spTgt>
                                        </p:tgtEl>
                                      </p:cBhvr>
                                      <p:to x="100000" y="95000"/>
                                    </p:animScale>
                                    <p:animScale>
                                      <p:cBhvr>
                                        <p:cTn id="46" dur="166" decel="50000">
                                          <p:stCondLst>
                                            <p:cond delay="1834"/>
                                          </p:stCondLst>
                                        </p:cTn>
                                        <p:tgtEl>
                                          <p:spTgt spid="3">
                                            <p:txEl>
                                              <p:pRg st="1" end="1"/>
                                            </p:txEl>
                                          </p:spTgt>
                                        </p:tgtEl>
                                      </p:cBhvr>
                                      <p:to x="100000" y="100000"/>
                                    </p:animScale>
                                  </p:childTnLst>
                                </p:cTn>
                              </p:par>
                            </p:childTnLst>
                          </p:cTn>
                        </p:par>
                      </p:childTnLst>
                    </p:cTn>
                  </p:par>
                  <p:par>
                    <p:cTn id="47" fill="hold">
                      <p:stCondLst>
                        <p:cond delay="indefinite"/>
                      </p:stCondLst>
                      <p:childTnLst>
                        <p:par>
                          <p:cTn id="48" fill="hold">
                            <p:stCondLst>
                              <p:cond delay="0"/>
                            </p:stCondLst>
                            <p:childTnLst>
                              <p:par>
                                <p:cTn id="49" presetID="26" presetClass="entr" presetSubtype="0" fill="hold" grpId="0" nodeType="clickEffect">
                                  <p:stCondLst>
                                    <p:cond delay="0"/>
                                  </p:stCondLst>
                                  <p:childTnLst>
                                    <p:set>
                                      <p:cBhvr>
                                        <p:cTn id="50" dur="1" fill="hold">
                                          <p:stCondLst>
                                            <p:cond delay="0"/>
                                          </p:stCondLst>
                                        </p:cTn>
                                        <p:tgtEl>
                                          <p:spTgt spid="3">
                                            <p:txEl>
                                              <p:pRg st="2" end="2"/>
                                            </p:txEl>
                                          </p:spTgt>
                                        </p:tgtEl>
                                        <p:attrNameLst>
                                          <p:attrName>style.visibility</p:attrName>
                                        </p:attrNameLst>
                                      </p:cBhvr>
                                      <p:to>
                                        <p:strVal val="visible"/>
                                      </p:to>
                                    </p:set>
                                    <p:animEffect transition="in" filter="wipe(down)">
                                      <p:cBhvr>
                                        <p:cTn id="51" dur="580">
                                          <p:stCondLst>
                                            <p:cond delay="0"/>
                                          </p:stCondLst>
                                        </p:cTn>
                                        <p:tgtEl>
                                          <p:spTgt spid="3">
                                            <p:txEl>
                                              <p:pRg st="2" end="2"/>
                                            </p:txEl>
                                          </p:spTgt>
                                        </p:tgtEl>
                                      </p:cBhvr>
                                    </p:animEffect>
                                    <p:anim calcmode="lin" valueType="num">
                                      <p:cBhvr>
                                        <p:cTn id="52"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53"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54"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55"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56"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57" dur="26">
                                          <p:stCondLst>
                                            <p:cond delay="650"/>
                                          </p:stCondLst>
                                        </p:cTn>
                                        <p:tgtEl>
                                          <p:spTgt spid="3">
                                            <p:txEl>
                                              <p:pRg st="2" end="2"/>
                                            </p:txEl>
                                          </p:spTgt>
                                        </p:tgtEl>
                                      </p:cBhvr>
                                      <p:to x="100000" y="60000"/>
                                    </p:animScale>
                                    <p:animScale>
                                      <p:cBhvr>
                                        <p:cTn id="58" dur="166" decel="50000">
                                          <p:stCondLst>
                                            <p:cond delay="676"/>
                                          </p:stCondLst>
                                        </p:cTn>
                                        <p:tgtEl>
                                          <p:spTgt spid="3">
                                            <p:txEl>
                                              <p:pRg st="2" end="2"/>
                                            </p:txEl>
                                          </p:spTgt>
                                        </p:tgtEl>
                                      </p:cBhvr>
                                      <p:to x="100000" y="100000"/>
                                    </p:animScale>
                                    <p:animScale>
                                      <p:cBhvr>
                                        <p:cTn id="59" dur="26">
                                          <p:stCondLst>
                                            <p:cond delay="1312"/>
                                          </p:stCondLst>
                                        </p:cTn>
                                        <p:tgtEl>
                                          <p:spTgt spid="3">
                                            <p:txEl>
                                              <p:pRg st="2" end="2"/>
                                            </p:txEl>
                                          </p:spTgt>
                                        </p:tgtEl>
                                      </p:cBhvr>
                                      <p:to x="100000" y="80000"/>
                                    </p:animScale>
                                    <p:animScale>
                                      <p:cBhvr>
                                        <p:cTn id="60" dur="166" decel="50000">
                                          <p:stCondLst>
                                            <p:cond delay="1338"/>
                                          </p:stCondLst>
                                        </p:cTn>
                                        <p:tgtEl>
                                          <p:spTgt spid="3">
                                            <p:txEl>
                                              <p:pRg st="2" end="2"/>
                                            </p:txEl>
                                          </p:spTgt>
                                        </p:tgtEl>
                                      </p:cBhvr>
                                      <p:to x="100000" y="100000"/>
                                    </p:animScale>
                                    <p:animScale>
                                      <p:cBhvr>
                                        <p:cTn id="61" dur="26">
                                          <p:stCondLst>
                                            <p:cond delay="1642"/>
                                          </p:stCondLst>
                                        </p:cTn>
                                        <p:tgtEl>
                                          <p:spTgt spid="3">
                                            <p:txEl>
                                              <p:pRg st="2" end="2"/>
                                            </p:txEl>
                                          </p:spTgt>
                                        </p:tgtEl>
                                      </p:cBhvr>
                                      <p:to x="100000" y="90000"/>
                                    </p:animScale>
                                    <p:animScale>
                                      <p:cBhvr>
                                        <p:cTn id="62" dur="166" decel="50000">
                                          <p:stCondLst>
                                            <p:cond delay="1668"/>
                                          </p:stCondLst>
                                        </p:cTn>
                                        <p:tgtEl>
                                          <p:spTgt spid="3">
                                            <p:txEl>
                                              <p:pRg st="2" end="2"/>
                                            </p:txEl>
                                          </p:spTgt>
                                        </p:tgtEl>
                                      </p:cBhvr>
                                      <p:to x="100000" y="100000"/>
                                    </p:animScale>
                                    <p:animScale>
                                      <p:cBhvr>
                                        <p:cTn id="63" dur="26">
                                          <p:stCondLst>
                                            <p:cond delay="1808"/>
                                          </p:stCondLst>
                                        </p:cTn>
                                        <p:tgtEl>
                                          <p:spTgt spid="3">
                                            <p:txEl>
                                              <p:pRg st="2" end="2"/>
                                            </p:txEl>
                                          </p:spTgt>
                                        </p:tgtEl>
                                      </p:cBhvr>
                                      <p:to x="100000" y="95000"/>
                                    </p:animScale>
                                    <p:animScale>
                                      <p:cBhvr>
                                        <p:cTn id="64" dur="166" decel="50000">
                                          <p:stCondLst>
                                            <p:cond delay="1834"/>
                                          </p:stCondLst>
                                        </p:cTn>
                                        <p:tgtEl>
                                          <p:spTgt spid="3">
                                            <p:txEl>
                                              <p:pRg st="2" end="2"/>
                                            </p:txEl>
                                          </p:spTgt>
                                        </p:tgtEl>
                                      </p:cBhvr>
                                      <p:to x="100000" y="100000"/>
                                    </p:animScale>
                                  </p:childTnLst>
                                </p:cTn>
                              </p:par>
                            </p:childTnLst>
                          </p:cTn>
                        </p:par>
                      </p:childTnLst>
                    </p:cTn>
                  </p:par>
                  <p:par>
                    <p:cTn id="65" fill="hold">
                      <p:stCondLst>
                        <p:cond delay="indefinite"/>
                      </p:stCondLst>
                      <p:childTnLst>
                        <p:par>
                          <p:cTn id="66" fill="hold">
                            <p:stCondLst>
                              <p:cond delay="0"/>
                            </p:stCondLst>
                            <p:childTnLst>
                              <p:par>
                                <p:cTn id="67" presetID="26" presetClass="entr" presetSubtype="0" fill="hold" grpId="0" nodeType="clickEffect">
                                  <p:stCondLst>
                                    <p:cond delay="0"/>
                                  </p:stCondLst>
                                  <p:childTnLst>
                                    <p:set>
                                      <p:cBhvr>
                                        <p:cTn id="68" dur="1" fill="hold">
                                          <p:stCondLst>
                                            <p:cond delay="0"/>
                                          </p:stCondLst>
                                        </p:cTn>
                                        <p:tgtEl>
                                          <p:spTgt spid="3">
                                            <p:txEl>
                                              <p:pRg st="3" end="3"/>
                                            </p:txEl>
                                          </p:spTgt>
                                        </p:tgtEl>
                                        <p:attrNameLst>
                                          <p:attrName>style.visibility</p:attrName>
                                        </p:attrNameLst>
                                      </p:cBhvr>
                                      <p:to>
                                        <p:strVal val="visible"/>
                                      </p:to>
                                    </p:set>
                                    <p:animEffect transition="in" filter="wipe(down)">
                                      <p:cBhvr>
                                        <p:cTn id="69" dur="580">
                                          <p:stCondLst>
                                            <p:cond delay="0"/>
                                          </p:stCondLst>
                                        </p:cTn>
                                        <p:tgtEl>
                                          <p:spTgt spid="3">
                                            <p:txEl>
                                              <p:pRg st="3" end="3"/>
                                            </p:txEl>
                                          </p:spTgt>
                                        </p:tgtEl>
                                      </p:cBhvr>
                                    </p:animEffect>
                                    <p:anim calcmode="lin" valueType="num">
                                      <p:cBhvr>
                                        <p:cTn id="70"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71"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72"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73"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74"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75" dur="26">
                                          <p:stCondLst>
                                            <p:cond delay="650"/>
                                          </p:stCondLst>
                                        </p:cTn>
                                        <p:tgtEl>
                                          <p:spTgt spid="3">
                                            <p:txEl>
                                              <p:pRg st="3" end="3"/>
                                            </p:txEl>
                                          </p:spTgt>
                                        </p:tgtEl>
                                      </p:cBhvr>
                                      <p:to x="100000" y="60000"/>
                                    </p:animScale>
                                    <p:animScale>
                                      <p:cBhvr>
                                        <p:cTn id="76" dur="166" decel="50000">
                                          <p:stCondLst>
                                            <p:cond delay="676"/>
                                          </p:stCondLst>
                                        </p:cTn>
                                        <p:tgtEl>
                                          <p:spTgt spid="3">
                                            <p:txEl>
                                              <p:pRg st="3" end="3"/>
                                            </p:txEl>
                                          </p:spTgt>
                                        </p:tgtEl>
                                      </p:cBhvr>
                                      <p:to x="100000" y="100000"/>
                                    </p:animScale>
                                    <p:animScale>
                                      <p:cBhvr>
                                        <p:cTn id="77" dur="26">
                                          <p:stCondLst>
                                            <p:cond delay="1312"/>
                                          </p:stCondLst>
                                        </p:cTn>
                                        <p:tgtEl>
                                          <p:spTgt spid="3">
                                            <p:txEl>
                                              <p:pRg st="3" end="3"/>
                                            </p:txEl>
                                          </p:spTgt>
                                        </p:tgtEl>
                                      </p:cBhvr>
                                      <p:to x="100000" y="80000"/>
                                    </p:animScale>
                                    <p:animScale>
                                      <p:cBhvr>
                                        <p:cTn id="78" dur="166" decel="50000">
                                          <p:stCondLst>
                                            <p:cond delay="1338"/>
                                          </p:stCondLst>
                                        </p:cTn>
                                        <p:tgtEl>
                                          <p:spTgt spid="3">
                                            <p:txEl>
                                              <p:pRg st="3" end="3"/>
                                            </p:txEl>
                                          </p:spTgt>
                                        </p:tgtEl>
                                      </p:cBhvr>
                                      <p:to x="100000" y="100000"/>
                                    </p:animScale>
                                    <p:animScale>
                                      <p:cBhvr>
                                        <p:cTn id="79" dur="26">
                                          <p:stCondLst>
                                            <p:cond delay="1642"/>
                                          </p:stCondLst>
                                        </p:cTn>
                                        <p:tgtEl>
                                          <p:spTgt spid="3">
                                            <p:txEl>
                                              <p:pRg st="3" end="3"/>
                                            </p:txEl>
                                          </p:spTgt>
                                        </p:tgtEl>
                                      </p:cBhvr>
                                      <p:to x="100000" y="90000"/>
                                    </p:animScale>
                                    <p:animScale>
                                      <p:cBhvr>
                                        <p:cTn id="80" dur="166" decel="50000">
                                          <p:stCondLst>
                                            <p:cond delay="1668"/>
                                          </p:stCondLst>
                                        </p:cTn>
                                        <p:tgtEl>
                                          <p:spTgt spid="3">
                                            <p:txEl>
                                              <p:pRg st="3" end="3"/>
                                            </p:txEl>
                                          </p:spTgt>
                                        </p:tgtEl>
                                      </p:cBhvr>
                                      <p:to x="100000" y="100000"/>
                                    </p:animScale>
                                    <p:animScale>
                                      <p:cBhvr>
                                        <p:cTn id="81" dur="26">
                                          <p:stCondLst>
                                            <p:cond delay="1808"/>
                                          </p:stCondLst>
                                        </p:cTn>
                                        <p:tgtEl>
                                          <p:spTgt spid="3">
                                            <p:txEl>
                                              <p:pRg st="3" end="3"/>
                                            </p:txEl>
                                          </p:spTgt>
                                        </p:tgtEl>
                                      </p:cBhvr>
                                      <p:to x="100000" y="95000"/>
                                    </p:animScale>
                                    <p:animScale>
                                      <p:cBhvr>
                                        <p:cTn id="82" dur="166" decel="50000">
                                          <p:stCondLst>
                                            <p:cond delay="1834"/>
                                          </p:stCondLst>
                                        </p:cTn>
                                        <p:tgtEl>
                                          <p:spTgt spid="3">
                                            <p:txEl>
                                              <p:pRg st="3" end="3"/>
                                            </p:txEl>
                                          </p:spTgt>
                                        </p:tgtEl>
                                      </p:cBhvr>
                                      <p:to x="100000" y="100000"/>
                                    </p:animScale>
                                  </p:childTnLst>
                                </p:cTn>
                              </p:par>
                            </p:childTnLst>
                          </p:cTn>
                        </p:par>
                      </p:childTnLst>
                    </p:cTn>
                  </p:par>
                  <p:par>
                    <p:cTn id="83" fill="hold">
                      <p:stCondLst>
                        <p:cond delay="indefinite"/>
                      </p:stCondLst>
                      <p:childTnLst>
                        <p:par>
                          <p:cTn id="84" fill="hold">
                            <p:stCondLst>
                              <p:cond delay="0"/>
                            </p:stCondLst>
                            <p:childTnLst>
                              <p:par>
                                <p:cTn id="85" presetID="26" presetClass="entr" presetSubtype="0" fill="hold" grpId="0" nodeType="clickEffect">
                                  <p:stCondLst>
                                    <p:cond delay="0"/>
                                  </p:stCondLst>
                                  <p:childTnLst>
                                    <p:set>
                                      <p:cBhvr>
                                        <p:cTn id="86" dur="1" fill="hold">
                                          <p:stCondLst>
                                            <p:cond delay="0"/>
                                          </p:stCondLst>
                                        </p:cTn>
                                        <p:tgtEl>
                                          <p:spTgt spid="3">
                                            <p:txEl>
                                              <p:pRg st="4" end="4"/>
                                            </p:txEl>
                                          </p:spTgt>
                                        </p:tgtEl>
                                        <p:attrNameLst>
                                          <p:attrName>style.visibility</p:attrName>
                                        </p:attrNameLst>
                                      </p:cBhvr>
                                      <p:to>
                                        <p:strVal val="visible"/>
                                      </p:to>
                                    </p:set>
                                    <p:animEffect transition="in" filter="wipe(down)">
                                      <p:cBhvr>
                                        <p:cTn id="87" dur="580">
                                          <p:stCondLst>
                                            <p:cond delay="0"/>
                                          </p:stCondLst>
                                        </p:cTn>
                                        <p:tgtEl>
                                          <p:spTgt spid="3">
                                            <p:txEl>
                                              <p:pRg st="4" end="4"/>
                                            </p:txEl>
                                          </p:spTgt>
                                        </p:tgtEl>
                                      </p:cBhvr>
                                    </p:animEffect>
                                    <p:anim calcmode="lin" valueType="num">
                                      <p:cBhvr>
                                        <p:cTn id="88"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89"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90"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91"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92"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93" dur="26">
                                          <p:stCondLst>
                                            <p:cond delay="650"/>
                                          </p:stCondLst>
                                        </p:cTn>
                                        <p:tgtEl>
                                          <p:spTgt spid="3">
                                            <p:txEl>
                                              <p:pRg st="4" end="4"/>
                                            </p:txEl>
                                          </p:spTgt>
                                        </p:tgtEl>
                                      </p:cBhvr>
                                      <p:to x="100000" y="60000"/>
                                    </p:animScale>
                                    <p:animScale>
                                      <p:cBhvr>
                                        <p:cTn id="94" dur="166" decel="50000">
                                          <p:stCondLst>
                                            <p:cond delay="676"/>
                                          </p:stCondLst>
                                        </p:cTn>
                                        <p:tgtEl>
                                          <p:spTgt spid="3">
                                            <p:txEl>
                                              <p:pRg st="4" end="4"/>
                                            </p:txEl>
                                          </p:spTgt>
                                        </p:tgtEl>
                                      </p:cBhvr>
                                      <p:to x="100000" y="100000"/>
                                    </p:animScale>
                                    <p:animScale>
                                      <p:cBhvr>
                                        <p:cTn id="95" dur="26">
                                          <p:stCondLst>
                                            <p:cond delay="1312"/>
                                          </p:stCondLst>
                                        </p:cTn>
                                        <p:tgtEl>
                                          <p:spTgt spid="3">
                                            <p:txEl>
                                              <p:pRg st="4" end="4"/>
                                            </p:txEl>
                                          </p:spTgt>
                                        </p:tgtEl>
                                      </p:cBhvr>
                                      <p:to x="100000" y="80000"/>
                                    </p:animScale>
                                    <p:animScale>
                                      <p:cBhvr>
                                        <p:cTn id="96" dur="166" decel="50000">
                                          <p:stCondLst>
                                            <p:cond delay="1338"/>
                                          </p:stCondLst>
                                        </p:cTn>
                                        <p:tgtEl>
                                          <p:spTgt spid="3">
                                            <p:txEl>
                                              <p:pRg st="4" end="4"/>
                                            </p:txEl>
                                          </p:spTgt>
                                        </p:tgtEl>
                                      </p:cBhvr>
                                      <p:to x="100000" y="100000"/>
                                    </p:animScale>
                                    <p:animScale>
                                      <p:cBhvr>
                                        <p:cTn id="97" dur="26">
                                          <p:stCondLst>
                                            <p:cond delay="1642"/>
                                          </p:stCondLst>
                                        </p:cTn>
                                        <p:tgtEl>
                                          <p:spTgt spid="3">
                                            <p:txEl>
                                              <p:pRg st="4" end="4"/>
                                            </p:txEl>
                                          </p:spTgt>
                                        </p:tgtEl>
                                      </p:cBhvr>
                                      <p:to x="100000" y="90000"/>
                                    </p:animScale>
                                    <p:animScale>
                                      <p:cBhvr>
                                        <p:cTn id="98" dur="166" decel="50000">
                                          <p:stCondLst>
                                            <p:cond delay="1668"/>
                                          </p:stCondLst>
                                        </p:cTn>
                                        <p:tgtEl>
                                          <p:spTgt spid="3">
                                            <p:txEl>
                                              <p:pRg st="4" end="4"/>
                                            </p:txEl>
                                          </p:spTgt>
                                        </p:tgtEl>
                                      </p:cBhvr>
                                      <p:to x="100000" y="100000"/>
                                    </p:animScale>
                                    <p:animScale>
                                      <p:cBhvr>
                                        <p:cTn id="99" dur="26">
                                          <p:stCondLst>
                                            <p:cond delay="1808"/>
                                          </p:stCondLst>
                                        </p:cTn>
                                        <p:tgtEl>
                                          <p:spTgt spid="3">
                                            <p:txEl>
                                              <p:pRg st="4" end="4"/>
                                            </p:txEl>
                                          </p:spTgt>
                                        </p:tgtEl>
                                      </p:cBhvr>
                                      <p:to x="100000" y="95000"/>
                                    </p:animScale>
                                    <p:animScale>
                                      <p:cBhvr>
                                        <p:cTn id="100" dur="166" decel="50000">
                                          <p:stCondLst>
                                            <p:cond delay="1834"/>
                                          </p:stCondLst>
                                        </p:cTn>
                                        <p:tgtEl>
                                          <p:spTgt spid="3">
                                            <p:txEl>
                                              <p:pRg st="4" end="4"/>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0439EDE-BD1E-4A30-8622-7A7909F8A5E1}"/>
              </a:ext>
            </a:extLst>
          </p:cNvPr>
          <p:cNvSpPr>
            <a:spLocks noGrp="1"/>
          </p:cNvSpPr>
          <p:nvPr>
            <p:ph type="title"/>
          </p:nvPr>
        </p:nvSpPr>
        <p:spPr/>
        <p:txBody>
          <a:bodyPr/>
          <a:lstStyle/>
          <a:p>
            <a:pPr algn="ctr"/>
            <a:r>
              <a:rPr lang="ar-DZ" b="1" dirty="0">
                <a:latin typeface="Arabic Typesetting" panose="03020402040406030203" pitchFamily="66" charset="-78"/>
                <a:cs typeface="Arabic Typesetting" panose="03020402040406030203" pitchFamily="66" charset="-78"/>
              </a:rPr>
              <a:t>**التواضع وحسن المعاملة</a:t>
            </a:r>
            <a:endParaRPr lang="ar-SA" b="1" dirty="0">
              <a:latin typeface="Arabic Typesetting" panose="03020402040406030203" pitchFamily="66" charset="-78"/>
              <a:cs typeface="Arabic Typesetting" panose="03020402040406030203" pitchFamily="66" charset="-78"/>
            </a:endParaRPr>
          </a:p>
        </p:txBody>
      </p:sp>
      <p:sp>
        <p:nvSpPr>
          <p:cNvPr id="3" name="Espace réservé du contenu 2">
            <a:extLst>
              <a:ext uri="{FF2B5EF4-FFF2-40B4-BE49-F238E27FC236}">
                <a16:creationId xmlns:a16="http://schemas.microsoft.com/office/drawing/2014/main" id="{02EECA97-E33B-4261-B631-C3CB57464AB9}"/>
              </a:ext>
            </a:extLst>
          </p:cNvPr>
          <p:cNvSpPr>
            <a:spLocks noGrp="1"/>
          </p:cNvSpPr>
          <p:nvPr>
            <p:ph idx="1"/>
          </p:nvPr>
        </p:nvSpPr>
        <p:spPr/>
        <p:txBody>
          <a:bodyPr>
            <a:normAutofit/>
          </a:bodyPr>
          <a:lstStyle/>
          <a:p>
            <a:pPr algn="r"/>
            <a:r>
              <a:rPr lang="ar-DZ" sz="4800" dirty="0">
                <a:latin typeface="Arabic Typesetting" panose="03020402040406030203" pitchFamily="66" charset="-78"/>
                <a:cs typeface="Arabic Typesetting" panose="03020402040406030203" pitchFamily="66" charset="-78"/>
              </a:rPr>
              <a:t>من صور حسن التعامل الاهتمام بأمور الآخرين وتقديم الخدمة لهم، سواء كان هؤلاء الأفراد زملاء في العمل رؤساء أو مرؤوسين، وحسن التعامل بأخلاق متواضعة وأسلوب لائق وكلام هادئ,</a:t>
            </a:r>
          </a:p>
          <a:p>
            <a:pPr marL="0" indent="0">
              <a:buNone/>
            </a:pPr>
            <a:endParaRPr lang="ar-SA" dirty="0"/>
          </a:p>
        </p:txBody>
      </p:sp>
    </p:spTree>
    <p:extLst>
      <p:ext uri="{BB962C8B-B14F-4D97-AF65-F5344CB8AC3E}">
        <p14:creationId xmlns:p14="http://schemas.microsoft.com/office/powerpoint/2010/main" val="35825504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26"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ipe(down)">
                                      <p:cBhvr>
                                        <p:cTn id="15" dur="580">
                                          <p:stCondLst>
                                            <p:cond delay="0"/>
                                          </p:stCondLst>
                                        </p:cTn>
                                        <p:tgtEl>
                                          <p:spTgt spid="3">
                                            <p:txEl>
                                              <p:pRg st="0" end="0"/>
                                            </p:txEl>
                                          </p:spTgt>
                                        </p:tgtEl>
                                      </p:cBhvr>
                                    </p:animEffect>
                                    <p:anim calcmode="lin" valueType="num">
                                      <p:cBhvr>
                                        <p:cTn id="16"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7"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8"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9"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20"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21" dur="26">
                                          <p:stCondLst>
                                            <p:cond delay="650"/>
                                          </p:stCondLst>
                                        </p:cTn>
                                        <p:tgtEl>
                                          <p:spTgt spid="3">
                                            <p:txEl>
                                              <p:pRg st="0" end="0"/>
                                            </p:txEl>
                                          </p:spTgt>
                                        </p:tgtEl>
                                      </p:cBhvr>
                                      <p:to x="100000" y="60000"/>
                                    </p:animScale>
                                    <p:animScale>
                                      <p:cBhvr>
                                        <p:cTn id="22" dur="166" decel="50000">
                                          <p:stCondLst>
                                            <p:cond delay="676"/>
                                          </p:stCondLst>
                                        </p:cTn>
                                        <p:tgtEl>
                                          <p:spTgt spid="3">
                                            <p:txEl>
                                              <p:pRg st="0" end="0"/>
                                            </p:txEl>
                                          </p:spTgt>
                                        </p:tgtEl>
                                      </p:cBhvr>
                                      <p:to x="100000" y="100000"/>
                                    </p:animScale>
                                    <p:animScale>
                                      <p:cBhvr>
                                        <p:cTn id="23" dur="26">
                                          <p:stCondLst>
                                            <p:cond delay="1312"/>
                                          </p:stCondLst>
                                        </p:cTn>
                                        <p:tgtEl>
                                          <p:spTgt spid="3">
                                            <p:txEl>
                                              <p:pRg st="0" end="0"/>
                                            </p:txEl>
                                          </p:spTgt>
                                        </p:tgtEl>
                                      </p:cBhvr>
                                      <p:to x="100000" y="80000"/>
                                    </p:animScale>
                                    <p:animScale>
                                      <p:cBhvr>
                                        <p:cTn id="24" dur="166" decel="50000">
                                          <p:stCondLst>
                                            <p:cond delay="1338"/>
                                          </p:stCondLst>
                                        </p:cTn>
                                        <p:tgtEl>
                                          <p:spTgt spid="3">
                                            <p:txEl>
                                              <p:pRg st="0" end="0"/>
                                            </p:txEl>
                                          </p:spTgt>
                                        </p:tgtEl>
                                      </p:cBhvr>
                                      <p:to x="100000" y="100000"/>
                                    </p:animScale>
                                    <p:animScale>
                                      <p:cBhvr>
                                        <p:cTn id="25" dur="26">
                                          <p:stCondLst>
                                            <p:cond delay="1642"/>
                                          </p:stCondLst>
                                        </p:cTn>
                                        <p:tgtEl>
                                          <p:spTgt spid="3">
                                            <p:txEl>
                                              <p:pRg st="0" end="0"/>
                                            </p:txEl>
                                          </p:spTgt>
                                        </p:tgtEl>
                                      </p:cBhvr>
                                      <p:to x="100000" y="90000"/>
                                    </p:animScale>
                                    <p:animScale>
                                      <p:cBhvr>
                                        <p:cTn id="26" dur="166" decel="50000">
                                          <p:stCondLst>
                                            <p:cond delay="1668"/>
                                          </p:stCondLst>
                                        </p:cTn>
                                        <p:tgtEl>
                                          <p:spTgt spid="3">
                                            <p:txEl>
                                              <p:pRg st="0" end="0"/>
                                            </p:txEl>
                                          </p:spTgt>
                                        </p:tgtEl>
                                      </p:cBhvr>
                                      <p:to x="100000" y="100000"/>
                                    </p:animScale>
                                    <p:animScale>
                                      <p:cBhvr>
                                        <p:cTn id="27" dur="26">
                                          <p:stCondLst>
                                            <p:cond delay="1808"/>
                                          </p:stCondLst>
                                        </p:cTn>
                                        <p:tgtEl>
                                          <p:spTgt spid="3">
                                            <p:txEl>
                                              <p:pRg st="0" end="0"/>
                                            </p:txEl>
                                          </p:spTgt>
                                        </p:tgtEl>
                                      </p:cBhvr>
                                      <p:to x="100000" y="95000"/>
                                    </p:animScale>
                                    <p:animScale>
                                      <p:cBhvr>
                                        <p:cTn id="28" dur="166" decel="50000">
                                          <p:stCondLst>
                                            <p:cond delay="1834"/>
                                          </p:stCondLst>
                                        </p:cTn>
                                        <p:tgtEl>
                                          <p:spTgt spid="3">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E67D4A-92C4-427E-A9EB-B4F380C00096}"/>
              </a:ext>
            </a:extLst>
          </p:cNvPr>
          <p:cNvSpPr>
            <a:spLocks noGrp="1"/>
          </p:cNvSpPr>
          <p:nvPr>
            <p:ph type="title"/>
          </p:nvPr>
        </p:nvSpPr>
        <p:spPr/>
        <p:txBody>
          <a:bodyPr>
            <a:normAutofit/>
          </a:bodyPr>
          <a:lstStyle/>
          <a:p>
            <a:pPr algn="ctr"/>
            <a:r>
              <a:rPr lang="ar-DZ" sz="4400" b="1" dirty="0">
                <a:latin typeface="Arabic Typesetting" panose="03020402040406030203" pitchFamily="66" charset="-78"/>
                <a:cs typeface="Arabic Typesetting" panose="03020402040406030203" pitchFamily="66" charset="-78"/>
              </a:rPr>
              <a:t>**النزاهة</a:t>
            </a:r>
            <a:r>
              <a:rPr lang="ar-SA" sz="4400" b="1" dirty="0">
                <a:latin typeface="Arabic Typesetting" panose="03020402040406030203" pitchFamily="66" charset="-78"/>
                <a:cs typeface="Arabic Typesetting" panose="03020402040406030203" pitchFamily="66" charset="-78"/>
              </a:rPr>
              <a:t>:</a:t>
            </a:r>
          </a:p>
        </p:txBody>
      </p:sp>
      <p:sp>
        <p:nvSpPr>
          <p:cNvPr id="3" name="Espace réservé du contenu 2">
            <a:extLst>
              <a:ext uri="{FF2B5EF4-FFF2-40B4-BE49-F238E27FC236}">
                <a16:creationId xmlns:a16="http://schemas.microsoft.com/office/drawing/2014/main" id="{03836AE9-DBE0-4538-B8B2-5CE933C0FAF5}"/>
              </a:ext>
            </a:extLst>
          </p:cNvPr>
          <p:cNvSpPr>
            <a:spLocks noGrp="1"/>
          </p:cNvSpPr>
          <p:nvPr>
            <p:ph idx="1"/>
          </p:nvPr>
        </p:nvSpPr>
        <p:spPr>
          <a:xfrm>
            <a:off x="1251678" y="2286001"/>
            <a:ext cx="10178322" cy="4075042"/>
          </a:xfrm>
        </p:spPr>
        <p:txBody>
          <a:bodyPr>
            <a:normAutofit/>
          </a:bodyPr>
          <a:lstStyle/>
          <a:p>
            <a:pPr algn="r"/>
            <a:r>
              <a:rPr lang="ar-DZ" sz="3600" dirty="0">
                <a:latin typeface="Arabic Typesetting" panose="03020402040406030203" pitchFamily="66" charset="-78"/>
                <a:cs typeface="Arabic Typesetting" panose="03020402040406030203" pitchFamily="66" charset="-78"/>
              </a:rPr>
              <a:t>ضبط النفس عن كل ما هو باطل ومحرم، والعمل على تسخير إمكانيات العامل بأكملها في العمل الوظيفي، والنزاهة في العمل مطلوبة بشكلين:</a:t>
            </a:r>
          </a:p>
          <a:p>
            <a:pPr algn="r"/>
            <a:r>
              <a:rPr lang="ar-DZ" sz="3600" dirty="0">
                <a:latin typeface="Arabic Typesetting" panose="03020402040406030203" pitchFamily="66" charset="-78"/>
                <a:cs typeface="Arabic Typesetting" panose="03020402040406030203" pitchFamily="66" charset="-78"/>
              </a:rPr>
              <a:t>النزاهة في أداء العمل، ويقصد بها القيام بالعمل بكل ما أوتي الموظف أو العامل من قدرات وإمكانيات ومحاولة الوصول إلى أفضل قدر من الأداء وتحقيق المصالح المعتبرة من العمل الوظيفي,</a:t>
            </a:r>
          </a:p>
          <a:p>
            <a:pPr algn="r"/>
            <a:r>
              <a:rPr lang="ar-DZ" sz="3600" dirty="0">
                <a:latin typeface="Arabic Typesetting" panose="03020402040406030203" pitchFamily="66" charset="-78"/>
                <a:cs typeface="Arabic Typesetting" panose="03020402040406030203" pitchFamily="66" charset="-78"/>
              </a:rPr>
              <a:t>-النزاهة أو التعفف في أداء العمل وهو أن يعف الموظف عن المغريات التي قد تصاحب العمل الوظيفي من مزايا ومنافع,</a:t>
            </a:r>
            <a:endParaRPr lang="ar-SA" sz="3600" dirty="0">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8756360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14" presetClass="entr" presetSubtype="1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4" presetClass="entr" presetSubtype="1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9" dur="500"/>
                                        <p:tgtEl>
                                          <p:spTgt spid="3">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4" presetClass="entr" presetSubtype="10"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randombar(horizontal)">
                                      <p:cBhvr>
                                        <p:cTn id="24"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emplate>TM10001106[[fn=Badge]]</Template>
  <TotalTime>696</TotalTime>
  <Words>744</Words>
  <Application>Microsoft Office PowerPoint</Application>
  <PresentationFormat>Grand écran</PresentationFormat>
  <Paragraphs>50</Paragraphs>
  <Slides>12</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12</vt:i4>
      </vt:variant>
    </vt:vector>
  </HeadingPairs>
  <TitlesOfParts>
    <vt:vector size="20" baseType="lpstr">
      <vt:lpstr>1979</vt:lpstr>
      <vt:lpstr>ae_Dimnah</vt:lpstr>
      <vt:lpstr>AF_Jeddah</vt:lpstr>
      <vt:lpstr>Arabic Typesetting</vt:lpstr>
      <vt:lpstr>Arial</vt:lpstr>
      <vt:lpstr>Gill Sans MT</vt:lpstr>
      <vt:lpstr>Impact</vt:lpstr>
      <vt:lpstr>Badge</vt:lpstr>
      <vt:lpstr>    بسم الله الرحمن الرحيم والصلاة والسلام على أشرف المرسلين سيدنا محمد خاتم الأنبياء أجمعين وبعد:</vt:lpstr>
      <vt:lpstr>Présentation PowerPoint</vt:lpstr>
      <vt:lpstr>المحاضرة الثانية:</vt:lpstr>
      <vt:lpstr>*تمهيد:</vt:lpstr>
      <vt:lpstr>1,الإخلاص في العمل:</vt:lpstr>
      <vt:lpstr>-*الأمانة:</vt:lpstr>
      <vt:lpstr>**الصدق:</vt:lpstr>
      <vt:lpstr>**التواضع وحسن المعاملة</vt:lpstr>
      <vt:lpstr>**النزاهة:</vt:lpstr>
      <vt:lpstr>*حقوق وواجبات الطالب الجامعي:</vt:lpstr>
      <vt:lpstr>واجبات الطالب:</vt:lpstr>
      <vt:lpstr>شكرا لكم على حسن متابعتكم وتفاعلكم والسلام عليكم ورحمة الله تعالى وبركاته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بسم الله الرحمن الرحيم والصلاة والسلام على أشرف المرسلين سيدنا محمد خاتم الأنبياء أجمعين وبعد:</dc:title>
  <dc:creator>Benmamar</dc:creator>
  <cp:lastModifiedBy>PC COM</cp:lastModifiedBy>
  <cp:revision>20</cp:revision>
  <dcterms:created xsi:type="dcterms:W3CDTF">2021-11-24T18:54:45Z</dcterms:created>
  <dcterms:modified xsi:type="dcterms:W3CDTF">2024-11-09T19:05:19Z</dcterms:modified>
</cp:coreProperties>
</file>