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404" r:id="rId3"/>
    <p:sldId id="403" r:id="rId4"/>
    <p:sldId id="371" r:id="rId5"/>
    <p:sldId id="347" r:id="rId6"/>
    <p:sldId id="350" r:id="rId7"/>
    <p:sldId id="293" r:id="rId8"/>
    <p:sldId id="335" r:id="rId9"/>
    <p:sldId id="337" r:id="rId10"/>
    <p:sldId id="351" r:id="rId11"/>
    <p:sldId id="261" r:id="rId12"/>
    <p:sldId id="315" r:id="rId13"/>
    <p:sldId id="304" r:id="rId14"/>
    <p:sldId id="405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24" autoAdjust="0"/>
  </p:normalViewPr>
  <p:slideViewPr>
    <p:cSldViewPr>
      <p:cViewPr varScale="1">
        <p:scale>
          <a:sx n="86" d="100"/>
          <a:sy n="86" d="100"/>
        </p:scale>
        <p:origin x="68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6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22130-C0B4-4121-926E-60B5E74A7A6A}" type="datetimeFigureOut">
              <a:rPr lang="fr-FR" smtClean="0"/>
              <a:pPr/>
              <a:t>05/03/2020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BFC65-A216-4075-90A3-8BD7ED3A27A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00862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2DC9DB-5739-4935-B1A3-0E004D5B70DF}" type="datetimeFigureOut">
              <a:rPr lang="fr-FR" smtClean="0"/>
              <a:pPr/>
              <a:t>05/03/2020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DDA14-488C-4594-B7B0-96F8479CA98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4616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DDA14-488C-4594-B7B0-96F8479CA987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4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DDA14-488C-4594-B7B0-96F8479CA987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274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DEE5-1F43-437E-BDCF-384263B6574F}" type="datetime1">
              <a:rPr lang="fr-FR" smtClean="0"/>
              <a:pPr/>
              <a:t>05/03/2020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7D8AA-586D-4FF2-9112-85C0918DD76E}" type="datetime1">
              <a:rPr lang="fr-FR" smtClean="0"/>
              <a:pPr/>
              <a:t>05/03/2020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2194B-0570-413B-A110-B63A2F8F840F}" type="datetime1">
              <a:rPr lang="fr-FR" smtClean="0"/>
              <a:pPr/>
              <a:t>05/03/2020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F6F57-F2AE-40DC-8A2A-29129EE57AF2}" type="datetime1">
              <a:rPr lang="fr-FR" smtClean="0"/>
              <a:pPr/>
              <a:t>05/03/2020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A732-0A0C-4B71-972D-CD451989D2CA}" type="datetime1">
              <a:rPr lang="fr-FR" smtClean="0"/>
              <a:pPr/>
              <a:t>05/03/2020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F978A-77D2-4418-B09E-70C8042A8C9F}" type="datetime1">
              <a:rPr lang="fr-FR" smtClean="0"/>
              <a:pPr/>
              <a:t>05/03/2020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7858-7174-45A8-BEE4-3FB291076F23}" type="datetime1">
              <a:rPr lang="fr-FR" smtClean="0"/>
              <a:pPr/>
              <a:t>05/03/2020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10DB6-7699-407A-9490-14B0EA42E2CC}" type="datetime1">
              <a:rPr lang="fr-FR" smtClean="0"/>
              <a:pPr/>
              <a:t>05/03/2020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A983-07F3-47BD-B9C9-5C1AD1BC9E55}" type="datetime1">
              <a:rPr lang="fr-FR" smtClean="0"/>
              <a:pPr/>
              <a:t>05/03/2020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B577-7959-4DD5-9093-CA52F0BBDD80}" type="datetime1">
              <a:rPr lang="fr-FR" smtClean="0"/>
              <a:pPr/>
              <a:t>05/03/2020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6197-55C3-42F6-A123-3ADB6F8DFC00}" type="datetime1">
              <a:rPr lang="fr-FR" smtClean="0"/>
              <a:pPr/>
              <a:t>05/03/2020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CD1FF-738E-47BA-8AAA-D1171627EF97}" type="datetime1">
              <a:rPr lang="fr-FR" smtClean="0"/>
              <a:pPr/>
              <a:t>05/03/2020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957770"/>
            <a:ext cx="6400800" cy="90012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r-FR" sz="2000" dirty="0" smtClean="0">
                <a:solidFill>
                  <a:srgbClr val="002060"/>
                </a:solidFill>
              </a:rPr>
              <a:t>Nabil ABOU-BEKR</a:t>
            </a:r>
          </a:p>
          <a:p>
            <a:pPr>
              <a:spcBef>
                <a:spcPts val="0"/>
              </a:spcBef>
            </a:pPr>
            <a:r>
              <a:rPr lang="fr-FR" sz="2000" i="1" dirty="0" smtClean="0">
                <a:solidFill>
                  <a:srgbClr val="002060"/>
                </a:solidFill>
              </a:rPr>
              <a:t>Professeur en génie civil</a:t>
            </a:r>
          </a:p>
          <a:p>
            <a:pPr>
              <a:spcBef>
                <a:spcPts val="0"/>
              </a:spcBef>
            </a:pPr>
            <a:endParaRPr lang="fr-FR" sz="2400" i="1" dirty="0" smtClean="0">
              <a:solidFill>
                <a:srgbClr val="002060"/>
              </a:solidFill>
            </a:endParaRPr>
          </a:p>
          <a:p>
            <a:endParaRPr lang="fr-FR" sz="2800" dirty="0">
              <a:solidFill>
                <a:srgbClr val="00206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142976" y="395567"/>
            <a:ext cx="67866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002060"/>
                </a:solidFill>
              </a:rPr>
              <a:t>Université </a:t>
            </a:r>
            <a:r>
              <a:rPr lang="fr-FR" sz="2400" dirty="0" err="1" smtClean="0">
                <a:solidFill>
                  <a:srgbClr val="002060"/>
                </a:solidFill>
              </a:rPr>
              <a:t>Aboubakr</a:t>
            </a:r>
            <a:r>
              <a:rPr lang="fr-FR" sz="2400" dirty="0" smtClean="0">
                <a:solidFill>
                  <a:srgbClr val="002060"/>
                </a:solidFill>
              </a:rPr>
              <a:t> </a:t>
            </a:r>
            <a:r>
              <a:rPr lang="fr-FR" sz="2400" dirty="0" err="1" smtClean="0">
                <a:solidFill>
                  <a:srgbClr val="002060"/>
                </a:solidFill>
              </a:rPr>
              <a:t>Belkaid</a:t>
            </a:r>
            <a:r>
              <a:rPr lang="fr-FR" sz="2400" dirty="0" smtClean="0">
                <a:solidFill>
                  <a:srgbClr val="002060"/>
                </a:solidFill>
              </a:rPr>
              <a:t>, Tlemcen</a:t>
            </a:r>
          </a:p>
          <a:p>
            <a:pPr algn="ctr"/>
            <a:r>
              <a:rPr lang="fr-FR" sz="2400" dirty="0" smtClean="0">
                <a:solidFill>
                  <a:srgbClr val="002060"/>
                </a:solidFill>
              </a:rPr>
              <a:t>Faculté de Technologie</a:t>
            </a:r>
          </a:p>
          <a:p>
            <a:pPr algn="ctr"/>
            <a:r>
              <a:rPr lang="fr-FR" sz="2400" dirty="0" smtClean="0">
                <a:solidFill>
                  <a:srgbClr val="002060"/>
                </a:solidFill>
              </a:rPr>
              <a:t>Département de Génie Civil</a:t>
            </a:r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357158" y="214290"/>
            <a:ext cx="747281" cy="928694"/>
            <a:chOff x="904" y="-759"/>
            <a:chExt cx="3474" cy="5488"/>
          </a:xfrm>
        </p:grpSpPr>
        <p:pic>
          <p:nvPicPr>
            <p:cNvPr id="10" name="Picture 5" descr="logoUniv1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6000" contrast="58000"/>
            </a:blip>
            <a:srcRect/>
            <a:stretch>
              <a:fillRect/>
            </a:stretch>
          </p:blipFill>
          <p:spPr bwMode="auto">
            <a:xfrm>
              <a:off x="904" y="-759"/>
              <a:ext cx="3474" cy="5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345" y="1570"/>
              <a:ext cx="113" cy="15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517" y="1570"/>
              <a:ext cx="113" cy="15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</p:grpSp>
      <p:grpSp>
        <p:nvGrpSpPr>
          <p:cNvPr id="16" name="Group 4"/>
          <p:cNvGrpSpPr>
            <a:grpSpLocks/>
          </p:cNvGrpSpPr>
          <p:nvPr/>
        </p:nvGrpSpPr>
        <p:grpSpPr bwMode="auto">
          <a:xfrm>
            <a:off x="7896685" y="214290"/>
            <a:ext cx="747281" cy="928694"/>
            <a:chOff x="904" y="-759"/>
            <a:chExt cx="3474" cy="5488"/>
          </a:xfrm>
        </p:grpSpPr>
        <p:pic>
          <p:nvPicPr>
            <p:cNvPr id="17" name="Picture 5" descr="logoUniv1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6000" contrast="58000"/>
            </a:blip>
            <a:srcRect/>
            <a:stretch>
              <a:fillRect/>
            </a:stretch>
          </p:blipFill>
          <p:spPr bwMode="auto">
            <a:xfrm>
              <a:off x="904" y="-759"/>
              <a:ext cx="3474" cy="5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2345" y="1570"/>
              <a:ext cx="113" cy="15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2517" y="1570"/>
              <a:ext cx="113" cy="15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</p:grpSp>
      <p:sp>
        <p:nvSpPr>
          <p:cNvPr id="14" name="ZoneTexte 13"/>
          <p:cNvSpPr txBox="1"/>
          <p:nvPr/>
        </p:nvSpPr>
        <p:spPr>
          <a:xfrm>
            <a:off x="2143108" y="1928802"/>
            <a:ext cx="49208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2060"/>
                </a:solidFill>
              </a:rPr>
              <a:t>1</a:t>
            </a:r>
            <a:r>
              <a:rPr lang="fr-FR" sz="2400" b="1" baseline="30000" dirty="0" smtClean="0">
                <a:solidFill>
                  <a:srgbClr val="002060"/>
                </a:solidFill>
              </a:rPr>
              <a:t>ère</a:t>
            </a:r>
            <a:r>
              <a:rPr lang="fr-FR" sz="2400" b="1" dirty="0" smtClean="0">
                <a:solidFill>
                  <a:srgbClr val="002060"/>
                </a:solidFill>
              </a:rPr>
              <a:t> Année Master Génie Civil</a:t>
            </a:r>
          </a:p>
          <a:p>
            <a:pPr algn="ctr"/>
            <a:r>
              <a:rPr lang="fr-FR" sz="2400" b="1" dirty="0" smtClean="0">
                <a:solidFill>
                  <a:srgbClr val="002060"/>
                </a:solidFill>
              </a:rPr>
              <a:t>Ethique et déontologie de l’ingénieur</a:t>
            </a:r>
            <a:endParaRPr lang="fr-FR" sz="2400" b="1" dirty="0">
              <a:solidFill>
                <a:srgbClr val="002060"/>
              </a:solidFill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500034" y="3214694"/>
            <a:ext cx="8229600" cy="1143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Chapitre </a:t>
            </a:r>
            <a:r>
              <a:rPr lang="fr-FR" sz="36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1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CONCEPTS</a:t>
            </a:r>
            <a:r>
              <a:rPr kumimoji="0" lang="fr-FR" sz="36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GENERAUX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pPr marL="449263" lvl="2">
              <a:lnSpc>
                <a:spcPct val="90000"/>
              </a:lnSpc>
            </a:pPr>
            <a:r>
              <a:rPr lang="fr-CA" sz="3200" b="1" dirty="0" smtClean="0">
                <a:solidFill>
                  <a:srgbClr val="002060"/>
                </a:solidFill>
              </a:rPr>
              <a:t>L’instinct: </a:t>
            </a:r>
            <a:r>
              <a:rPr lang="fr-CA" sz="3200" dirty="0" smtClean="0">
                <a:solidFill>
                  <a:srgbClr val="002060"/>
                </a:solidFill>
              </a:rPr>
              <a:t>la nature humaine…</a:t>
            </a:r>
          </a:p>
          <a:p>
            <a:pPr marL="449263" lvl="2">
              <a:lnSpc>
                <a:spcPct val="90000"/>
              </a:lnSpc>
            </a:pPr>
            <a:r>
              <a:rPr lang="fr-CA" sz="3200" b="1" dirty="0" smtClean="0">
                <a:solidFill>
                  <a:srgbClr val="002060"/>
                </a:solidFill>
              </a:rPr>
              <a:t>Les normes sociales: </a:t>
            </a:r>
            <a:r>
              <a:rPr lang="fr-CA" sz="3200" dirty="0" smtClean="0">
                <a:solidFill>
                  <a:srgbClr val="002060"/>
                </a:solidFill>
              </a:rPr>
              <a:t>normes acceptées au sein d’une société. Elles restent insuffisantes pour guider l’ensemble des comportements.</a:t>
            </a:r>
          </a:p>
          <a:p>
            <a:pPr marL="449263" lvl="2">
              <a:lnSpc>
                <a:spcPct val="90000"/>
              </a:lnSpc>
            </a:pPr>
            <a:r>
              <a:rPr lang="fr-CA" sz="3200" b="1" dirty="0" smtClean="0">
                <a:solidFill>
                  <a:srgbClr val="002060"/>
                </a:solidFill>
              </a:rPr>
              <a:t>Le droit: </a:t>
            </a:r>
            <a:r>
              <a:rPr lang="fr-CA" sz="3200" dirty="0" smtClean="0">
                <a:solidFill>
                  <a:srgbClr val="002060"/>
                </a:solidFill>
              </a:rPr>
              <a:t>Il s’appuie sur les sanctions pour faire respecter les règles (contrôle externe).</a:t>
            </a:r>
          </a:p>
          <a:p>
            <a:pPr marL="449263" lvl="2">
              <a:lnSpc>
                <a:spcPct val="90000"/>
              </a:lnSpc>
            </a:pPr>
            <a:r>
              <a:rPr lang="fr-CA" sz="3200" b="1" dirty="0" smtClean="0">
                <a:solidFill>
                  <a:srgbClr val="002060"/>
                </a:solidFill>
              </a:rPr>
              <a:t>L’éthique:</a:t>
            </a:r>
            <a:r>
              <a:rPr lang="fr-CA" sz="3200" dirty="0" smtClean="0">
                <a:solidFill>
                  <a:srgbClr val="002060"/>
                </a:solidFill>
              </a:rPr>
              <a:t> Elle fait appel à une certaine autodiscipline, à la responsabilisation des individus (contrôle interne).</a:t>
            </a:r>
          </a:p>
          <a:p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rgbClr val="EBF6F9"/>
          </a:solidFill>
          <a:ln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r>
              <a:rPr lang="fr-FR" sz="4000" b="1" dirty="0" smtClean="0">
                <a:solidFill>
                  <a:srgbClr val="0070C0"/>
                </a:solidFill>
              </a:rPr>
              <a:t>Qu’est ce qui contrôle </a:t>
            </a:r>
            <a:br>
              <a:rPr lang="fr-FR" sz="4000" b="1" dirty="0" smtClean="0">
                <a:solidFill>
                  <a:srgbClr val="0070C0"/>
                </a:solidFill>
              </a:rPr>
            </a:br>
            <a:r>
              <a:rPr lang="fr-FR" sz="4000" b="1" dirty="0" smtClean="0">
                <a:solidFill>
                  <a:srgbClr val="0070C0"/>
                </a:solidFill>
              </a:rPr>
              <a:t>les comportements humains?</a:t>
            </a:r>
            <a:endParaRPr lang="fr-FR" sz="4000" b="1" dirty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974871"/>
            <a:ext cx="8329642" cy="4097335"/>
          </a:xfrm>
        </p:spPr>
        <p:txBody>
          <a:bodyPr>
            <a:normAutofit lnSpcReduction="10000"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La morale est l’ensemble </a:t>
            </a:r>
            <a:r>
              <a:rPr lang="fr-FR" dirty="0">
                <a:solidFill>
                  <a:srgbClr val="002060"/>
                </a:solidFill>
              </a:rPr>
              <a:t>des règles d'action et des valeurs qui fonctionnent comme </a:t>
            </a:r>
            <a:r>
              <a:rPr lang="fr-FR" b="1" dirty="0">
                <a:solidFill>
                  <a:srgbClr val="002060"/>
                </a:solidFill>
              </a:rPr>
              <a:t>norme</a:t>
            </a:r>
            <a:r>
              <a:rPr lang="fr-FR" dirty="0">
                <a:solidFill>
                  <a:srgbClr val="002060"/>
                </a:solidFill>
              </a:rPr>
              <a:t> dans une </a:t>
            </a:r>
            <a:r>
              <a:rPr lang="fr-FR" dirty="0" smtClean="0">
                <a:solidFill>
                  <a:srgbClr val="002060"/>
                </a:solidFill>
              </a:rPr>
              <a:t>société.	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L’éthique est la recherche du bien par un </a:t>
            </a:r>
            <a:r>
              <a:rPr lang="fr-FR" b="1" dirty="0" smtClean="0">
                <a:solidFill>
                  <a:srgbClr val="002060"/>
                </a:solidFill>
              </a:rPr>
              <a:t>raisonnement</a:t>
            </a:r>
            <a:r>
              <a:rPr lang="fr-FR" dirty="0" smtClean="0">
                <a:solidFill>
                  <a:srgbClr val="002060"/>
                </a:solidFill>
              </a:rPr>
              <a:t> conscient.		 [</a:t>
            </a:r>
            <a:r>
              <a:rPr lang="fr-FR" i="1" dirty="0" err="1" smtClean="0">
                <a:solidFill>
                  <a:srgbClr val="002060"/>
                </a:solidFill>
              </a:rPr>
              <a:t>wikipedia</a:t>
            </a:r>
            <a:r>
              <a:rPr lang="fr-FR" dirty="0" smtClean="0">
                <a:solidFill>
                  <a:srgbClr val="002060"/>
                </a:solidFill>
              </a:rPr>
              <a:t>]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	C’est une </a:t>
            </a:r>
            <a:r>
              <a:rPr lang="fr-FR" b="1" dirty="0" smtClean="0">
                <a:solidFill>
                  <a:srgbClr val="002060"/>
                </a:solidFill>
              </a:rPr>
              <a:t>réflexion argumentée </a:t>
            </a:r>
            <a:r>
              <a:rPr lang="fr-FR" dirty="0" smtClean="0">
                <a:solidFill>
                  <a:srgbClr val="002060"/>
                </a:solidFill>
              </a:rPr>
              <a:t>en vue du bien agir.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	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143000"/>
          </a:xfr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Morale et Ethique</a:t>
            </a:r>
            <a:br>
              <a:rPr lang="fr-FR" b="1" dirty="0" smtClean="0">
                <a:solidFill>
                  <a:srgbClr val="0070C0"/>
                </a:solidFill>
              </a:rPr>
            </a:br>
            <a:r>
              <a:rPr lang="fr-FR" sz="4000" b="1" dirty="0" smtClean="0">
                <a:solidFill>
                  <a:srgbClr val="0070C0"/>
                </a:solidFill>
              </a:rPr>
              <a:t>Synonymes ou opposés?</a:t>
            </a:r>
            <a:endParaRPr lang="fr-FR" sz="4000" b="1" dirty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43076"/>
            <a:ext cx="8229600" cy="4329130"/>
          </a:xfrm>
        </p:spPr>
        <p:txBody>
          <a:bodyPr>
            <a:noAutofit/>
          </a:bodyPr>
          <a:lstStyle/>
          <a:p>
            <a:r>
              <a:rPr lang="fr-FR" sz="2800" b="1" dirty="0" smtClean="0">
                <a:solidFill>
                  <a:srgbClr val="002060"/>
                </a:solidFill>
              </a:rPr>
              <a:t>Morale:</a:t>
            </a:r>
            <a:r>
              <a:rPr lang="fr-FR" sz="2800" dirty="0" smtClean="0">
                <a:solidFill>
                  <a:srgbClr val="002060"/>
                </a:solidFill>
              </a:rPr>
              <a:t> Inspire un système fermé de normes, une approche conservatrice,  inspire obéissance et soumission.</a:t>
            </a:r>
          </a:p>
          <a:p>
            <a:r>
              <a:rPr lang="fr-FR" sz="2800" b="1" dirty="0" smtClean="0">
                <a:solidFill>
                  <a:srgbClr val="002060"/>
                </a:solidFill>
              </a:rPr>
              <a:t>Ethique:</a:t>
            </a:r>
            <a:r>
              <a:rPr lang="fr-FR" sz="2800" dirty="0" smtClean="0">
                <a:solidFill>
                  <a:srgbClr val="002060"/>
                </a:solidFill>
              </a:rPr>
              <a:t> Inspire le questionnement, la réflexion, l’ouverture d’esprit.</a:t>
            </a:r>
          </a:p>
          <a:p>
            <a:pPr>
              <a:spcAft>
                <a:spcPts val="1200"/>
              </a:spcAft>
              <a:buNone/>
            </a:pPr>
            <a:r>
              <a:rPr lang="fr-FR" sz="2800" b="1" dirty="0" smtClean="0">
                <a:solidFill>
                  <a:srgbClr val="002060"/>
                </a:solidFill>
              </a:rPr>
              <a:t>	La morale commande et l’éthique recommande 					</a:t>
            </a:r>
            <a:r>
              <a:rPr lang="fr-FR" sz="2800" dirty="0" smtClean="0">
                <a:solidFill>
                  <a:srgbClr val="002060"/>
                </a:solidFill>
              </a:rPr>
              <a:t>[</a:t>
            </a:r>
            <a:r>
              <a:rPr lang="fr-FR" sz="2800" i="1" dirty="0" smtClean="0">
                <a:solidFill>
                  <a:srgbClr val="002060"/>
                </a:solidFill>
              </a:rPr>
              <a:t>Compte-</a:t>
            </a:r>
            <a:r>
              <a:rPr lang="fr-FR" sz="2800" i="1" dirty="0" err="1" smtClean="0">
                <a:solidFill>
                  <a:srgbClr val="002060"/>
                </a:solidFill>
              </a:rPr>
              <a:t>Sponville</a:t>
            </a:r>
            <a:r>
              <a:rPr lang="fr-FR" sz="2800" dirty="0" smtClean="0">
                <a:solidFill>
                  <a:srgbClr val="002060"/>
                </a:solidFill>
              </a:rPr>
              <a:t>]</a:t>
            </a:r>
          </a:p>
          <a:p>
            <a:pPr algn="ctr">
              <a:spcAft>
                <a:spcPts val="600"/>
              </a:spcAft>
              <a:buNone/>
            </a:pPr>
            <a:r>
              <a:rPr lang="fr-FR" sz="2800" dirty="0" smtClean="0">
                <a:solidFill>
                  <a:srgbClr val="002060"/>
                </a:solidFill>
              </a:rPr>
              <a:t>MORALE + REFLEXION = ETHIQUE</a:t>
            </a:r>
          </a:p>
          <a:p>
            <a:pPr>
              <a:buNone/>
            </a:pPr>
            <a:endParaRPr lang="fr-FR" sz="2800" dirty="0">
              <a:solidFill>
                <a:srgbClr val="002060"/>
              </a:solidFill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143000"/>
          </a:xfr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Morale et Ethique</a:t>
            </a:r>
            <a:br>
              <a:rPr lang="fr-FR" b="1" dirty="0" smtClean="0">
                <a:solidFill>
                  <a:srgbClr val="0070C0"/>
                </a:solidFill>
              </a:rPr>
            </a:br>
            <a:r>
              <a:rPr lang="fr-FR" sz="4000" b="1" dirty="0" smtClean="0">
                <a:solidFill>
                  <a:srgbClr val="0070C0"/>
                </a:solidFill>
              </a:rPr>
              <a:t>Synonymes ou opposés?</a:t>
            </a:r>
            <a:endParaRPr lang="fr-FR" sz="4000" b="1" dirty="0">
              <a:solidFill>
                <a:srgbClr val="0070C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Complémentarité entre </a:t>
            </a:r>
            <a:br>
              <a:rPr lang="fr-FR" b="1" dirty="0" smtClean="0">
                <a:solidFill>
                  <a:srgbClr val="0070C0"/>
                </a:solidFill>
              </a:rPr>
            </a:br>
            <a:r>
              <a:rPr lang="fr-FR" b="1" dirty="0" smtClean="0">
                <a:solidFill>
                  <a:srgbClr val="0070C0"/>
                </a:solidFill>
              </a:rPr>
              <a:t>droit et éthique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Une action peut être légale mais contraire à l’éthique.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La législation est souvent en retard par rapport à l’éthique (en particulier pour des domaines évoluant rapidement).</a:t>
            </a:r>
          </a:p>
          <a:p>
            <a:pPr>
              <a:spcAft>
                <a:spcPts val="600"/>
              </a:spcAft>
            </a:pPr>
            <a:r>
              <a:rPr lang="fr-FR" dirty="0" smtClean="0">
                <a:solidFill>
                  <a:srgbClr val="002060"/>
                </a:solidFill>
              </a:rPr>
              <a:t>Certaines actions ne peuvent pas être contrôlées par la loi (textes limités et moyens pour les faire appliquer limités).</a:t>
            </a:r>
          </a:p>
          <a:p>
            <a:pPr lvl="2">
              <a:buNone/>
            </a:pPr>
            <a:r>
              <a:rPr lang="fr-FR" sz="2800" i="1" dirty="0" smtClean="0">
                <a:solidFill>
                  <a:srgbClr val="002060"/>
                </a:solidFill>
              </a:rPr>
              <a:t>Complémentarité contrôle externe-contrôle interne</a:t>
            </a:r>
            <a:endParaRPr lang="fr-FR" sz="2800" i="1" dirty="0">
              <a:solidFill>
                <a:srgbClr val="00206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lèche vers le bas 3"/>
          <p:cNvSpPr/>
          <p:nvPr/>
        </p:nvSpPr>
        <p:spPr>
          <a:xfrm>
            <a:off x="3929058" y="1928802"/>
            <a:ext cx="857256" cy="15001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4000512"/>
            <a:ext cx="8358246" cy="1143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Chapitre 2: DEONTOLOGIE</a:t>
            </a:r>
            <a:r>
              <a:rPr kumimoji="0" lang="fr-FR" sz="36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L’INGENIEUR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4314"/>
            <a:ext cx="8229600" cy="857232"/>
          </a:xfr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4000" b="1" dirty="0" smtClean="0">
                <a:solidFill>
                  <a:srgbClr val="0070C0"/>
                </a:solidFill>
              </a:rPr>
              <a:t>Plan du cours</a:t>
            </a:r>
            <a:endParaRPr lang="fr-FR" sz="4000" b="1" dirty="0">
              <a:solidFill>
                <a:srgbClr val="0070C0"/>
              </a:solidFill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681038" y="1357298"/>
            <a:ext cx="8105804" cy="114300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fr-FR" sz="32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1- Concepts généraux: </a:t>
            </a:r>
          </a:p>
          <a:p>
            <a:pPr lvl="0">
              <a:spcBef>
                <a:spcPct val="0"/>
              </a:spcBef>
              <a:defRPr/>
            </a:pPr>
            <a:r>
              <a:rPr lang="fr-FR" sz="2800" b="1" dirty="0" smtClean="0">
                <a:solidFill>
                  <a:srgbClr val="FF0000"/>
                </a:solidFill>
              </a:rPr>
              <a:t>	</a:t>
            </a:r>
            <a:r>
              <a:rPr lang="fr-FR" sz="2800" i="1" dirty="0" smtClean="0">
                <a:solidFill>
                  <a:srgbClr val="FF0000"/>
                </a:solidFill>
              </a:rPr>
              <a:t>Le métier de l’ingénieur, contrôle des 	comportements humains</a:t>
            </a:r>
            <a:endParaRPr kumimoji="0" lang="fr-FR" sz="280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642910" y="2714620"/>
            <a:ext cx="7715304" cy="78581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70C0"/>
                </a:solidFill>
                <a:ea typeface="+mj-ea"/>
                <a:cs typeface="+mj-cs"/>
              </a:rPr>
              <a:t>2- Déontologie de l’ingénieur: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002060"/>
                </a:solidFill>
                <a:ea typeface="+mj-ea"/>
                <a:cs typeface="+mj-cs"/>
              </a:rPr>
              <a:t>	</a:t>
            </a:r>
            <a:r>
              <a:rPr lang="fr-FR" sz="2800" i="1" dirty="0" smtClean="0">
                <a:solidFill>
                  <a:srgbClr val="002060"/>
                </a:solidFill>
                <a:ea typeface="+mj-ea"/>
                <a:cs typeface="+mj-cs"/>
              </a:rPr>
              <a:t>Devoirs et responsabilités</a:t>
            </a:r>
            <a:endParaRPr kumimoji="0" lang="fr-FR" sz="280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42910" y="4714884"/>
            <a:ext cx="8143932" cy="71438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70C0"/>
                </a:solidFill>
                <a:ea typeface="+mj-ea"/>
                <a:cs typeface="+mj-cs"/>
              </a:rPr>
              <a:t>4- Décision éthique: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0070C0"/>
                </a:solidFill>
                <a:ea typeface="+mj-ea"/>
                <a:cs typeface="+mj-cs"/>
              </a:rPr>
              <a:t>	</a:t>
            </a:r>
            <a:r>
              <a:rPr lang="fr-FR" sz="2800" dirty="0" smtClean="0">
                <a:solidFill>
                  <a:srgbClr val="002060"/>
                </a:solidFill>
                <a:ea typeface="+mj-ea"/>
                <a:cs typeface="+mj-cs"/>
              </a:rPr>
              <a:t>M</a:t>
            </a:r>
            <a:r>
              <a:rPr lang="fr-FR" sz="2800" i="1" dirty="0" smtClean="0">
                <a:solidFill>
                  <a:srgbClr val="002060"/>
                </a:solidFill>
                <a:ea typeface="+mj-ea"/>
                <a:cs typeface="+mj-cs"/>
              </a:rPr>
              <a:t>éthodologie de prise de décision</a:t>
            </a:r>
            <a:endParaRPr lang="fr-FR" sz="2800" i="1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642910" y="5715016"/>
            <a:ext cx="8143932" cy="64294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70C0"/>
                </a:solidFill>
                <a:ea typeface="+mj-ea"/>
                <a:cs typeface="+mj-cs"/>
              </a:rPr>
              <a:t>5- Etudes de cas: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0070C0"/>
                </a:solidFill>
                <a:ea typeface="+mj-ea"/>
                <a:cs typeface="+mj-cs"/>
              </a:rPr>
              <a:t>	</a:t>
            </a:r>
            <a:r>
              <a:rPr lang="fr-FR" sz="2800" i="1" dirty="0" smtClean="0">
                <a:solidFill>
                  <a:srgbClr val="002060"/>
                </a:solidFill>
                <a:ea typeface="+mj-ea"/>
                <a:cs typeface="+mj-cs"/>
              </a:rPr>
              <a:t>Mises en situation et jeux de rôles</a:t>
            </a:r>
            <a:endParaRPr lang="fr-FR" sz="2800" i="1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642910" y="3714752"/>
            <a:ext cx="8143932" cy="71438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70C0"/>
                </a:solidFill>
                <a:ea typeface="+mj-ea"/>
                <a:cs typeface="+mj-cs"/>
              </a:rPr>
              <a:t>3- Dilemme éthique: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0070C0"/>
                </a:solidFill>
                <a:ea typeface="+mj-ea"/>
                <a:cs typeface="+mj-cs"/>
              </a:rPr>
              <a:t>	</a:t>
            </a:r>
            <a:r>
              <a:rPr lang="fr-FR" sz="2800" i="1" dirty="0" smtClean="0">
                <a:solidFill>
                  <a:srgbClr val="002060"/>
                </a:solidFill>
                <a:ea typeface="+mj-ea"/>
                <a:cs typeface="+mj-cs"/>
              </a:rPr>
              <a:t>Concept de valeur, conflit de valeurs</a:t>
            </a:r>
            <a:endParaRPr lang="fr-FR" sz="2800" i="1" dirty="0">
              <a:solidFill>
                <a:srgbClr val="002060"/>
              </a:solidFill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254318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fr-FR" sz="2800" b="1" dirty="0" smtClean="0">
                <a:solidFill>
                  <a:srgbClr val="0070C0"/>
                </a:solidFill>
              </a:rPr>
              <a:t>	1.1. Le métier de l’ingénieur: Importance des compétences transversales</a:t>
            </a:r>
          </a:p>
          <a:p>
            <a:pPr>
              <a:buNone/>
            </a:pPr>
            <a:r>
              <a:rPr lang="fr-FR" sz="2800" b="1" dirty="0" smtClean="0">
                <a:solidFill>
                  <a:srgbClr val="0070C0"/>
                </a:solidFill>
              </a:rPr>
              <a:t>	1.2. Contrôle des comportements humains: Importance de l’éthique</a:t>
            </a:r>
          </a:p>
          <a:p>
            <a:pPr lvl="0"/>
            <a:endParaRPr lang="fr-FR" sz="2800" b="1" dirty="0" smtClean="0">
              <a:solidFill>
                <a:srgbClr val="0070C0"/>
              </a:solidFill>
            </a:endParaRPr>
          </a:p>
          <a:p>
            <a:endParaRPr lang="fr-FR" sz="2800" dirty="0">
              <a:solidFill>
                <a:srgbClr val="0070C0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785794"/>
            <a:ext cx="8229600" cy="1143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Chapitre </a:t>
            </a:r>
            <a:r>
              <a:rPr lang="fr-FR" sz="32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1</a:t>
            </a: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CONCEPTS</a:t>
            </a:r>
            <a:r>
              <a:rPr kumimoji="0" lang="fr-FR" sz="32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GENERAUX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500034" y="2857496"/>
            <a:ext cx="8229600" cy="92869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lang="fr-FR" sz="4800" b="1" dirty="0" smtClean="0">
                <a:solidFill>
                  <a:srgbClr val="0070C0"/>
                </a:solidFill>
              </a:rPr>
              <a:t>1.1. Le métier de l’ingénieur: </a:t>
            </a:r>
            <a:r>
              <a:rPr lang="fr-FR" sz="4400" b="1" dirty="0" smtClean="0">
                <a:solidFill>
                  <a:srgbClr val="0070C0"/>
                </a:solidFill>
              </a:rPr>
              <a:t>Importance des compétences transversales</a:t>
            </a:r>
            <a:endParaRPr lang="fr-FR" sz="4000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800" dirty="0" smtClean="0">
                <a:solidFill>
                  <a:srgbClr val="002060"/>
                </a:solidFill>
              </a:rPr>
              <a:t>	Ingénieur?</a:t>
            </a:r>
          </a:p>
          <a:p>
            <a:pPr>
              <a:buNone/>
            </a:pPr>
            <a:r>
              <a:rPr lang="fr-FR" sz="2800" dirty="0" smtClean="0">
                <a:solidFill>
                  <a:srgbClr val="002060"/>
                </a:solidFill>
              </a:rPr>
              <a:t>	</a:t>
            </a:r>
            <a:r>
              <a:rPr lang="fr-FR" sz="2800" b="1" i="1" dirty="0" smtClean="0">
                <a:solidFill>
                  <a:srgbClr val="002060"/>
                </a:solidFill>
              </a:rPr>
              <a:t>Personne</a:t>
            </a:r>
            <a:r>
              <a:rPr lang="fr-FR" sz="2800" i="1" dirty="0" smtClean="0">
                <a:solidFill>
                  <a:srgbClr val="002060"/>
                </a:solidFill>
              </a:rPr>
              <a:t> dont les connaissances rendent apte à occuper des fonctions scientifiques ou techniques actives en vue de prévoir, créer, organiser, diriger, contrôler les travaux qui en découlent, ainsi qu’à y tenir </a:t>
            </a:r>
            <a:r>
              <a:rPr lang="fr-FR" sz="2800" b="1" i="1" dirty="0" smtClean="0">
                <a:solidFill>
                  <a:srgbClr val="002060"/>
                </a:solidFill>
              </a:rPr>
              <a:t>un rôle de cadre</a:t>
            </a:r>
            <a:r>
              <a:rPr lang="fr-FR" sz="2800" i="1" dirty="0" smtClean="0">
                <a:solidFill>
                  <a:srgbClr val="002060"/>
                </a:solidFill>
              </a:rPr>
              <a:t>.</a:t>
            </a:r>
            <a:endParaRPr lang="fr-FR" sz="28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fr-FR" sz="2800" b="1" dirty="0" smtClean="0">
                <a:solidFill>
                  <a:srgbClr val="0070C0"/>
                </a:solidFill>
              </a:rPr>
              <a:t>Compétences</a:t>
            </a:r>
          </a:p>
          <a:p>
            <a:r>
              <a:rPr lang="fr-FR" sz="2800" dirty="0" smtClean="0">
                <a:solidFill>
                  <a:srgbClr val="002060"/>
                </a:solidFill>
              </a:rPr>
              <a:t>Cognitives</a:t>
            </a:r>
          </a:p>
          <a:p>
            <a:r>
              <a:rPr lang="fr-FR" sz="2800" dirty="0" smtClean="0">
                <a:solidFill>
                  <a:srgbClr val="002060"/>
                </a:solidFill>
              </a:rPr>
              <a:t>Psychomotrices</a:t>
            </a:r>
          </a:p>
          <a:p>
            <a:r>
              <a:rPr lang="fr-FR" sz="2800" b="1" dirty="0" smtClean="0">
                <a:solidFill>
                  <a:srgbClr val="002060"/>
                </a:solidFill>
              </a:rPr>
              <a:t>Socio-affectives</a:t>
            </a:r>
          </a:p>
          <a:p>
            <a:pPr>
              <a:buNone/>
            </a:pPr>
            <a:endParaRPr lang="fr-FR" sz="2800" i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fr-FR" sz="2800" i="1" dirty="0" smtClean="0">
                <a:solidFill>
                  <a:srgbClr val="002060"/>
                </a:solidFill>
              </a:rPr>
              <a:t>	</a:t>
            </a:r>
            <a:endParaRPr lang="fr-FR" sz="2800" dirty="0">
              <a:solidFill>
                <a:srgbClr val="002060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609600" y="142852"/>
            <a:ext cx="8105804" cy="114300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L’exercice du métier de l’ingénieur nécessite t-il des compétences non techniques?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68346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0070C0"/>
                </a:solidFill>
              </a:rPr>
              <a:t>Compétences transversales de l’ingénieur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fr-FR" b="1" dirty="0" smtClean="0">
                <a:solidFill>
                  <a:srgbClr val="002060"/>
                </a:solidFill>
              </a:rPr>
              <a:t>L’ingénieur n’est pas un simple calculateur: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Communication orale et écrite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Maîtrise des langues  étrangères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Management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Leadership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Travail en équipe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Engagement citoyen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Ethique et déontologie, etc.</a:t>
            </a:r>
          </a:p>
          <a:p>
            <a:endParaRPr lang="fr-FR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	L’ingénieur peut se distinguer par ses compétences transversales:</a:t>
            </a:r>
          </a:p>
          <a:p>
            <a:pPr lvl="1"/>
            <a:r>
              <a:rPr lang="fr-FR" sz="3200" dirty="0" smtClean="0">
                <a:solidFill>
                  <a:srgbClr val="002060"/>
                </a:solidFill>
              </a:rPr>
              <a:t>Recrutement</a:t>
            </a:r>
          </a:p>
          <a:p>
            <a:pPr lvl="1"/>
            <a:r>
              <a:rPr lang="fr-FR" sz="3200" dirty="0" smtClean="0">
                <a:solidFill>
                  <a:srgbClr val="002060"/>
                </a:solidFill>
              </a:rPr>
              <a:t>Evolution dans la carrière</a:t>
            </a:r>
          </a:p>
          <a:p>
            <a:pPr lvl="1"/>
            <a:r>
              <a:rPr lang="fr-FR" sz="3200" dirty="0" smtClean="0">
                <a:solidFill>
                  <a:srgbClr val="002060"/>
                </a:solidFill>
              </a:rPr>
              <a:t>Postes de responsabilité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500034" y="2857496"/>
            <a:ext cx="8229600" cy="92869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lang="fr-FR" sz="4400" b="1" dirty="0" smtClean="0">
                <a:solidFill>
                  <a:srgbClr val="0070C0"/>
                </a:solidFill>
              </a:rPr>
              <a:t>1.2. Contrôle des comportements humains: </a:t>
            </a:r>
            <a:r>
              <a:rPr lang="fr-FR" sz="4000" b="1" dirty="0" smtClean="0">
                <a:solidFill>
                  <a:srgbClr val="0070C0"/>
                </a:solidFill>
              </a:rPr>
              <a:t>Importance de l’éthique</a:t>
            </a:r>
            <a:endParaRPr lang="fr-FR" sz="4000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3357562"/>
            <a:ext cx="8229600" cy="2000264"/>
          </a:xfrm>
        </p:spPr>
        <p:txBody>
          <a:bodyPr/>
          <a:lstStyle/>
          <a:p>
            <a:r>
              <a:rPr lang="fr-FR" dirty="0" smtClean="0">
                <a:solidFill>
                  <a:srgbClr val="002060"/>
                </a:solidFill>
              </a:rPr>
              <a:t>On ne peut pas être totalement objectif (L’éthique n’est pas une science exacte)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On ne peut pas être exhaustif</a:t>
            </a:r>
          </a:p>
          <a:p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601303" y="571480"/>
            <a:ext cx="1707519" cy="584775"/>
          </a:xfrm>
          <a:prstGeom prst="rect">
            <a:avLst/>
          </a:prstGeom>
          <a:solidFill>
            <a:srgbClr val="EBF6F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3200" b="1" dirty="0" smtClean="0">
                <a:solidFill>
                  <a:srgbClr val="0070C0"/>
                </a:solidFill>
              </a:rPr>
              <a:t>ETHIQUE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982475" y="1986969"/>
            <a:ext cx="5189819" cy="584775"/>
          </a:xfrm>
          <a:prstGeom prst="rect">
            <a:avLst/>
          </a:prstGeom>
          <a:solidFill>
            <a:srgbClr val="EBF6F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3200" b="1" dirty="0" smtClean="0">
                <a:solidFill>
                  <a:srgbClr val="0070C0"/>
                </a:solidFill>
              </a:rPr>
              <a:t>COMPORTEMENTS HUMAINS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Flèche vers le bas 6"/>
          <p:cNvSpPr/>
          <p:nvPr/>
        </p:nvSpPr>
        <p:spPr>
          <a:xfrm>
            <a:off x="4214810" y="1285860"/>
            <a:ext cx="357190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angle isocèle 4"/>
          <p:cNvSpPr/>
          <p:nvPr/>
        </p:nvSpPr>
        <p:spPr>
          <a:xfrm>
            <a:off x="1500166" y="1785926"/>
            <a:ext cx="6000792" cy="4714908"/>
          </a:xfrm>
          <a:prstGeom prst="triangl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" name="Connecteur droit 12"/>
          <p:cNvCxnSpPr>
            <a:stCxn id="5" idx="1"/>
            <a:endCxn id="5" idx="5"/>
          </p:cNvCxnSpPr>
          <p:nvPr/>
        </p:nvCxnSpPr>
        <p:spPr>
          <a:xfrm rot="10800000" flipH="1">
            <a:off x="3000364" y="4143380"/>
            <a:ext cx="3000396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2285984" y="5286388"/>
            <a:ext cx="4429156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3643306" y="3071810"/>
            <a:ext cx="1714512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3714744" y="5572140"/>
            <a:ext cx="15662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solidFill>
                  <a:srgbClr val="002060"/>
                </a:solidFill>
              </a:rPr>
              <a:t>INSTINCT</a:t>
            </a:r>
            <a:endParaRPr lang="fr-FR" sz="2800" b="1" dirty="0">
              <a:solidFill>
                <a:srgbClr val="00206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000364" y="4500570"/>
            <a:ext cx="30133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solidFill>
                  <a:srgbClr val="002060"/>
                </a:solidFill>
              </a:rPr>
              <a:t>NORMES SOCIALES</a:t>
            </a:r>
            <a:endParaRPr lang="fr-FR" sz="2800" b="1" dirty="0">
              <a:solidFill>
                <a:srgbClr val="002060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3929058" y="3357562"/>
            <a:ext cx="1125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solidFill>
                  <a:srgbClr val="002060"/>
                </a:solidFill>
              </a:rPr>
              <a:t>DROIT</a:t>
            </a:r>
            <a:endParaRPr lang="fr-FR" sz="2800" b="1" dirty="0">
              <a:solidFill>
                <a:srgbClr val="00206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714744" y="2620028"/>
            <a:ext cx="1515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solidFill>
                  <a:srgbClr val="002060"/>
                </a:solidFill>
              </a:rPr>
              <a:t>ETHIQUE</a:t>
            </a:r>
            <a:endParaRPr lang="fr-FR" sz="2800" b="1" dirty="0">
              <a:solidFill>
                <a:srgbClr val="002060"/>
              </a:solidFill>
            </a:endParaRPr>
          </a:p>
        </p:txBody>
      </p:sp>
      <p:sp>
        <p:nvSpPr>
          <p:cNvPr id="14" name="Titre 1"/>
          <p:cNvSpPr>
            <a:spLocks noGrp="1"/>
          </p:cNvSpPr>
          <p:nvPr>
            <p:ph type="title"/>
          </p:nvPr>
        </p:nvSpPr>
        <p:spPr>
          <a:xfrm>
            <a:off x="457200" y="357174"/>
            <a:ext cx="8229600" cy="1143000"/>
          </a:xfr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fr-FR" sz="4000" b="1" dirty="0" smtClean="0">
                <a:solidFill>
                  <a:srgbClr val="0070C0"/>
                </a:solidFill>
              </a:rPr>
              <a:t>Qu’est ce qui contrôle </a:t>
            </a:r>
            <a:br>
              <a:rPr lang="fr-FR" sz="4000" b="1" dirty="0" smtClean="0">
                <a:solidFill>
                  <a:srgbClr val="0070C0"/>
                </a:solidFill>
              </a:rPr>
            </a:br>
            <a:r>
              <a:rPr lang="fr-FR" sz="4000" b="1" dirty="0" smtClean="0">
                <a:solidFill>
                  <a:srgbClr val="0070C0"/>
                </a:solidFill>
              </a:rPr>
              <a:t>les comportements humains?</a:t>
            </a:r>
            <a:endParaRPr lang="fr-FR" sz="4000" b="1" dirty="0">
              <a:solidFill>
                <a:srgbClr val="0070C0"/>
              </a:solidFill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85984</TotalTime>
  <Words>358</Words>
  <Application>Microsoft Office PowerPoint</Application>
  <PresentationFormat>Affichage à l'écran (4:3)</PresentationFormat>
  <Paragraphs>92</Paragraphs>
  <Slides>14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7" baseType="lpstr">
      <vt:lpstr>Arial</vt:lpstr>
      <vt:lpstr>Calibri</vt:lpstr>
      <vt:lpstr>Thème Office</vt:lpstr>
      <vt:lpstr>Présentation PowerPoint</vt:lpstr>
      <vt:lpstr>Plan du cours</vt:lpstr>
      <vt:lpstr>Présentation PowerPoint</vt:lpstr>
      <vt:lpstr>Présentation PowerPoint</vt:lpstr>
      <vt:lpstr>Présentation PowerPoint</vt:lpstr>
      <vt:lpstr>Compétences transversales de l’ingénieur</vt:lpstr>
      <vt:lpstr>Présentation PowerPoint</vt:lpstr>
      <vt:lpstr>Présentation PowerPoint</vt:lpstr>
      <vt:lpstr>Qu’est ce qui contrôle  les comportements humains?</vt:lpstr>
      <vt:lpstr>Qu’est ce qui contrôle  les comportements humains?</vt:lpstr>
      <vt:lpstr>Morale et Ethique Synonymes ou opposés?</vt:lpstr>
      <vt:lpstr>Morale et Ethique Synonymes ou opposés?</vt:lpstr>
      <vt:lpstr>Complémentarité entre  droit et éthique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Utilisateur Windows</cp:lastModifiedBy>
  <cp:revision>369</cp:revision>
  <dcterms:created xsi:type="dcterms:W3CDTF">2016-01-23T15:07:11Z</dcterms:created>
  <dcterms:modified xsi:type="dcterms:W3CDTF">2020-03-05T21:38:29Z</dcterms:modified>
</cp:coreProperties>
</file>