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2"/>
  </p:sldMasterIdLst>
  <p:notesMasterIdLst>
    <p:notesMasterId r:id="rId27"/>
  </p:notesMasterIdLst>
  <p:handoutMasterIdLst>
    <p:handoutMasterId r:id="rId28"/>
  </p:handoutMasterIdLst>
  <p:sldIdLst>
    <p:sldId id="256" r:id="rId3"/>
    <p:sldId id="257" r:id="rId4"/>
    <p:sldId id="258" r:id="rId5"/>
    <p:sldId id="259" r:id="rId6"/>
    <p:sldId id="260" r:id="rId7"/>
    <p:sldId id="261" r:id="rId8"/>
    <p:sldId id="262" r:id="rId9"/>
    <p:sldId id="263" r:id="rId10"/>
    <p:sldId id="265" r:id="rId11"/>
    <p:sldId id="266" r:id="rId12"/>
    <p:sldId id="267" r:id="rId13"/>
    <p:sldId id="268" r:id="rId14"/>
    <p:sldId id="279" r:id="rId15"/>
    <p:sldId id="276" r:id="rId16"/>
    <p:sldId id="280" r:id="rId17"/>
    <p:sldId id="269" r:id="rId18"/>
    <p:sldId id="281" r:id="rId19"/>
    <p:sldId id="270" r:id="rId20"/>
    <p:sldId id="278" r:id="rId21"/>
    <p:sldId id="271" r:id="rId22"/>
    <p:sldId id="272" r:id="rId23"/>
    <p:sldId id="273" r:id="rId24"/>
    <p:sldId id="274" r:id="rId25"/>
    <p:sldId id="275" r:id="rId26"/>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orient="horz" pos="1008">
          <p15:clr>
            <a:srgbClr val="A4A3A4"/>
          </p15:clr>
        </p15:guide>
        <p15:guide id="3" orient="horz" pos="3888">
          <p15:clr>
            <a:srgbClr val="A4A3A4"/>
          </p15:clr>
        </p15:guide>
        <p15:guide id="4" orient="horz" pos="321">
          <p15:clr>
            <a:srgbClr val="A4A3A4"/>
          </p15:clr>
        </p15:guide>
        <p15:guide id="5" pos="3839">
          <p15:clr>
            <a:srgbClr val="A4A3A4"/>
          </p15:clr>
        </p15:guide>
        <p15:guide id="6" pos="1007">
          <p15:clr>
            <a:srgbClr val="A4A3A4"/>
          </p15:clr>
        </p15:guide>
        <p15:guide id="7" pos="7173">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0493" autoAdjust="0"/>
  </p:normalViewPr>
  <p:slideViewPr>
    <p:cSldViewPr showGuides="1">
      <p:cViewPr>
        <p:scale>
          <a:sx n="57" d="100"/>
          <a:sy n="57" d="100"/>
        </p:scale>
        <p:origin x="-1128" y="-222"/>
      </p:cViewPr>
      <p:guideLst>
        <p:guide orient="horz" pos="2160"/>
        <p:guide orient="horz" pos="1008"/>
        <p:guide orient="horz" pos="3888"/>
        <p:guide orient="horz" pos="321"/>
        <p:guide pos="3839"/>
        <p:guide pos="1007"/>
        <p:guide pos="7173"/>
      </p:guideLst>
    </p:cSldViewPr>
  </p:slideViewPr>
  <p:outlineViewPr>
    <p:cViewPr>
      <p:scale>
        <a:sx n="33" d="100"/>
        <a:sy n="33" d="100"/>
      </p:scale>
      <p:origin x="36" y="15864"/>
    </p:cViewPr>
  </p:outlineViewPr>
  <p:notesTextViewPr>
    <p:cViewPr>
      <p:scale>
        <a:sx n="1" d="1"/>
        <a:sy n="1" d="1"/>
      </p:scale>
      <p:origin x="0" y="0"/>
    </p:cViewPr>
  </p:notesTextViewPr>
  <p:notesViewPr>
    <p:cSldViewPr showGuides="1">
      <p:cViewPr varScale="1">
        <p:scale>
          <a:sx n="84" d="100"/>
          <a:sy n="84" d="100"/>
        </p:scale>
        <p:origin x="1002" y="6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B7646E-8811-423A-9C42-2CBFADA00A96}" type="datetimeFigureOut">
              <a:rPr lang="en-US" smtClean="0"/>
              <a:pPr/>
              <a:t>6/23/2019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4360E59-1627-4404-ACC5-51C744AB0F27}" type="slidenum">
              <a:rPr lang="en-US" smtClean="0"/>
              <a:pPr/>
              <a:t>‹N°›</a:t>
            </a:fld>
            <a:endParaRPr lang="en-US"/>
          </a:p>
        </p:txBody>
      </p:sp>
    </p:spTree>
    <p:extLst>
      <p:ext uri="{BB962C8B-B14F-4D97-AF65-F5344CB8AC3E}">
        <p14:creationId xmlns:p14="http://schemas.microsoft.com/office/powerpoint/2010/main" xmlns=""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1"/>
                </a:solidFill>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1"/>
                </a:solidFill>
              </a:defRPr>
            </a:lvl1pPr>
          </a:lstStyle>
          <a:p>
            <a:fld id="{D677E230-58DD-43ED-96A1-552DDAB53532}" type="datetimeFigureOut">
              <a:rPr lang="en-US" smtClean="0"/>
              <a:pPr/>
              <a:t>6/23/2019</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1"/>
                </a:solidFill>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1"/>
                </a:solidFill>
              </a:defRPr>
            </a:lvl1pPr>
          </a:lstStyle>
          <a:p>
            <a:fld id="{841221E5-7225-48EB-A4EE-420E7BFCF705}" type="slidenum">
              <a:rPr lang="en-US" smtClean="0"/>
              <a:pPr/>
              <a:t>‹N°›</a:t>
            </a:fld>
            <a:endParaRPr lang="en-US"/>
          </a:p>
        </p:txBody>
      </p:sp>
    </p:spTree>
    <p:extLst>
      <p:ext uri="{BB962C8B-B14F-4D97-AF65-F5344CB8AC3E}">
        <p14:creationId xmlns:p14="http://schemas.microsoft.com/office/powerpoint/2010/main" xmlns=""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8" Type="http://schemas.openxmlformats.org/officeDocument/2006/relationships/hyperlink" Target="https://fr.wikipedia.org/wiki/Digital_Theater_System" TargetMode="External"/><Relationship Id="rId13" Type="http://schemas.openxmlformats.org/officeDocument/2006/relationships/hyperlink" Target="https://fr.wikipedia.org/wiki/RealPlayer" TargetMode="External"/><Relationship Id="rId18" Type="http://schemas.openxmlformats.org/officeDocument/2006/relationships/hyperlink" Target="https://fr.wikipedia.org/wiki/Wma" TargetMode="External"/><Relationship Id="rId3" Type="http://schemas.openxmlformats.org/officeDocument/2006/relationships/hyperlink" Target="https://fr.wikipedia.org/wiki/Apple_Lossless" TargetMode="External"/><Relationship Id="rId21" Type="http://schemas.openxmlformats.org/officeDocument/2006/relationships/hyperlink" Target="https://en.wikipedia.org/wiki/MPEG_4_ALS" TargetMode="External"/><Relationship Id="rId7" Type="http://schemas.openxmlformats.org/officeDocument/2006/relationships/hyperlink" Target="https://fr.wikipedia.org/wiki/Dolby_TrueHD" TargetMode="External"/><Relationship Id="rId12" Type="http://schemas.openxmlformats.org/officeDocument/2006/relationships/hyperlink" Target="https://fr.wikipedia.org/wiki/OptimFROG" TargetMode="External"/><Relationship Id="rId17" Type="http://schemas.openxmlformats.org/officeDocument/2006/relationships/hyperlink" Target="https://fr.wikipedia.org/wiki/WavPack" TargetMode="External"/><Relationship Id="rId2" Type="http://schemas.openxmlformats.org/officeDocument/2006/relationships/slide" Target="../slides/slide21.xml"/><Relationship Id="rId16" Type="http://schemas.openxmlformats.org/officeDocument/2006/relationships/hyperlink" Target="https://fr.wikipedia.org/w/index.php?title=TTA_(codec)&amp;action=edit&amp;redlink=1" TargetMode="External"/><Relationship Id="rId20" Type="http://schemas.openxmlformats.org/officeDocument/2006/relationships/hyperlink" Target="https://fr.wikipedia.org/w/index.php?title=MPEG_4_ALS&amp;action=edit&amp;redlink=1" TargetMode="External"/><Relationship Id="rId1" Type="http://schemas.openxmlformats.org/officeDocument/2006/relationships/notesMaster" Target="../notesMasters/notesMaster1.xml"/><Relationship Id="rId6" Type="http://schemas.openxmlformats.org/officeDocument/2006/relationships/hyperlink" Target="https://fr.wikipedia.org/w/index.php?title=Direct_Stream_Transfer&amp;action=edit&amp;redlink=1" TargetMode="External"/><Relationship Id="rId11" Type="http://schemas.openxmlformats.org/officeDocument/2006/relationships/hyperlink" Target="https://fr.wikipedia.org/wiki/Monkey's_Audio" TargetMode="External"/><Relationship Id="rId5" Type="http://schemas.openxmlformats.org/officeDocument/2006/relationships/hyperlink" Target="https://fr.wikipedia.org/wiki/ATRAC" TargetMode="External"/><Relationship Id="rId15" Type="http://schemas.openxmlformats.org/officeDocument/2006/relationships/hyperlink" Target="https://fr.wikipedia.org/wiki/Shorten" TargetMode="External"/><Relationship Id="rId23" Type="http://schemas.openxmlformats.org/officeDocument/2006/relationships/hyperlink" Target="https://en.wikipedia.org/wiki/MPEG_4_SLS" TargetMode="External"/><Relationship Id="rId10" Type="http://schemas.openxmlformats.org/officeDocument/2006/relationships/hyperlink" Target="https://fr.wikipedia.org/w/index.php?title=Meridian_Lossless_Packing&amp;action=edit&amp;redlink=1" TargetMode="External"/><Relationship Id="rId19" Type="http://schemas.openxmlformats.org/officeDocument/2006/relationships/hyperlink" Target="https://fr.wikipedia.org/wiki/MPEG-4_Part_3" TargetMode="External"/><Relationship Id="rId4" Type="http://schemas.openxmlformats.org/officeDocument/2006/relationships/hyperlink" Target="https://fr.wikipedia.org/w/index.php?title=Apt-X&amp;action=edit&amp;redlink=1" TargetMode="External"/><Relationship Id="rId9" Type="http://schemas.openxmlformats.org/officeDocument/2006/relationships/hyperlink" Target="https://fr.wikipedia.org/wiki/Free_Lossless_Audio_Codec" TargetMode="External"/><Relationship Id="rId14" Type="http://schemas.openxmlformats.org/officeDocument/2006/relationships/hyperlink" Target="https://fr.wikipedia.org/w/index.php?title=RealAudio_Lossless&amp;action=edit&amp;redlink=1" TargetMode="External"/><Relationship Id="rId22" Type="http://schemas.openxmlformats.org/officeDocument/2006/relationships/hyperlink" Target="https://fr.wikipedia.org/w/index.php?title=MPEG_4_SLS&amp;action=edit&amp;redlink=1" TargetMode="External"/></Relationships>
</file>

<file path=ppt/notesSlides/_rels/notesSlide6.xml.rels><?xml version="1.0" encoding="UTF-8" standalone="yes"?>
<Relationships xmlns="http://schemas.openxmlformats.org/package/2006/relationships"><Relationship Id="rId8" Type="http://schemas.openxmlformats.org/officeDocument/2006/relationships/hyperlink" Target="https://fr.wikipedia.org/wiki/MPEG-1/2_Audio_Layer_3" TargetMode="External"/><Relationship Id="rId3" Type="http://schemas.openxmlformats.org/officeDocument/2006/relationships/hyperlink" Target="https://fr.wikipedia.org/wiki/Advanced_Audio_Coding" TargetMode="External"/><Relationship Id="rId7" Type="http://schemas.openxmlformats.org/officeDocument/2006/relationships/hyperlink" Target="https://fr.wikipedia.org/wiki/MPEG-1" TargetMode="External"/><Relationship Id="rId2" Type="http://schemas.openxmlformats.org/officeDocument/2006/relationships/slide" Target="../slides/slide24.xml"/><Relationship Id="rId1" Type="http://schemas.openxmlformats.org/officeDocument/2006/relationships/notesMaster" Target="../notesMasters/notesMaster1.xml"/><Relationship Id="rId6" Type="http://schemas.openxmlformats.org/officeDocument/2006/relationships/hyperlink" Target="https://fr.wikipedia.org/wiki/Dolby_Digital" TargetMode="External"/><Relationship Id="rId11" Type="http://schemas.openxmlformats.org/officeDocument/2006/relationships/hyperlink" Target="https://fr.wikipedia.org/wiki/Windows_Media_Audio" TargetMode="External"/><Relationship Id="rId5" Type="http://schemas.openxmlformats.org/officeDocument/2006/relationships/hyperlink" Target="https://fr.wikipedia.org/wiki/ATRAC" TargetMode="External"/><Relationship Id="rId10" Type="http://schemas.openxmlformats.org/officeDocument/2006/relationships/hyperlink" Target="https://fr.wikipedia.org/wiki/Ogg" TargetMode="External"/><Relationship Id="rId4" Type="http://schemas.openxmlformats.org/officeDocument/2006/relationships/hyperlink" Target="https://fr.wikipedia.org/wiki/ADPCM" TargetMode="External"/><Relationship Id="rId9" Type="http://schemas.openxmlformats.org/officeDocument/2006/relationships/hyperlink" Target="https://fr.wikipedia.org/wiki/Musepack"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2"/>
                </a:solidFill>
                <a:latin typeface="+mn-lt"/>
                <a:ea typeface="+mn-ea"/>
                <a:cs typeface="+mn-cs"/>
              </a:rPr>
              <a:t>Il s'agit donc de relever des échantillons de son (ce qui revient à relever des différences de pression) à des intervalles de temps précis. On </a:t>
            </a:r>
            <a:r>
              <a:rPr lang="fr-FR" sz="1200" kern="1200" dirty="0" err="1" smtClean="0">
                <a:solidFill>
                  <a:schemeClr val="tx2"/>
                </a:solidFill>
                <a:latin typeface="+mn-lt"/>
                <a:ea typeface="+mn-ea"/>
                <a:cs typeface="+mn-cs"/>
              </a:rPr>
              <a:t>ap</a:t>
            </a:r>
            <a:r>
              <a:rPr lang="fr-FR" sz="1200" kern="1200" dirty="0" smtClean="0">
                <a:solidFill>
                  <a:schemeClr val="tx2"/>
                </a:solidFill>
                <a:latin typeface="+mn-lt"/>
                <a:ea typeface="+mn-ea"/>
                <a:cs typeface="+mn-cs"/>
              </a:rPr>
              <a:t>-</a:t>
            </a:r>
          </a:p>
          <a:p>
            <a:r>
              <a:rPr lang="fr-FR" sz="1200" kern="1200" dirty="0" smtClean="0">
                <a:solidFill>
                  <a:schemeClr val="tx2"/>
                </a:solidFill>
                <a:latin typeface="+mn-lt"/>
                <a:ea typeface="+mn-ea"/>
                <a:cs typeface="+mn-cs"/>
              </a:rPr>
              <a:t>pelle cette action l'échantillonnage ou la numérisation du son.</a:t>
            </a:r>
          </a:p>
          <a:p>
            <a:r>
              <a:rPr lang="fr-FR" sz="1200" kern="1200" dirty="0" smtClean="0">
                <a:solidFill>
                  <a:schemeClr val="tx2"/>
                </a:solidFill>
                <a:latin typeface="+mn-lt"/>
                <a:ea typeface="+mn-ea"/>
                <a:cs typeface="+mn-cs"/>
              </a:rPr>
              <a:t>L'intervalle de temps entre deux échantillons est appelé taux d'échantillonnage ou la fréquence d’échantillonnage. </a:t>
            </a:r>
          </a:p>
          <a:p>
            <a:endParaRPr lang="fr-FR" dirty="0" smtClean="0"/>
          </a:p>
          <a:p>
            <a:r>
              <a:rPr lang="fr-FR" sz="1200" kern="1200" dirty="0" smtClean="0">
                <a:solidFill>
                  <a:schemeClr val="tx2"/>
                </a:solidFill>
                <a:latin typeface="+mn-lt"/>
                <a:ea typeface="+mn-ea"/>
                <a:cs typeface="+mn-cs"/>
              </a:rPr>
              <a:t>Voici quelques exemples de fréquences d'échantillonnage et de qualités de son associées :</a:t>
            </a:r>
          </a:p>
          <a:p>
            <a:endParaRPr lang="fr-FR" dirty="0"/>
          </a:p>
        </p:txBody>
      </p:sp>
      <p:sp>
        <p:nvSpPr>
          <p:cNvPr id="4" name="Espace réservé du numéro de diapositive 3"/>
          <p:cNvSpPr>
            <a:spLocks noGrp="1"/>
          </p:cNvSpPr>
          <p:nvPr>
            <p:ph type="sldNum" sz="quarter" idx="10"/>
          </p:nvPr>
        </p:nvSpPr>
        <p:spPr/>
        <p:txBody>
          <a:bodyPr/>
          <a:lstStyle/>
          <a:p>
            <a:fld id="{841221E5-7225-48EB-A4EE-420E7BFCF705}"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smtClean="0">
                <a:solidFill>
                  <a:schemeClr val="tx2"/>
                </a:solidFill>
                <a:latin typeface="+mn-lt"/>
                <a:ea typeface="+mn-ea"/>
                <a:cs typeface="+mn-cs"/>
              </a:rPr>
              <a:t> </a:t>
            </a:r>
            <a:r>
              <a:rPr lang="fr-FR" sz="1200" kern="1200" dirty="0" smtClean="0">
                <a:solidFill>
                  <a:schemeClr val="tx2"/>
                </a:solidFill>
                <a:latin typeface="+mn-lt"/>
                <a:ea typeface="+mn-ea"/>
                <a:cs typeface="+mn-cs"/>
              </a:rPr>
              <a:t>théorème de Shannon. La fréquence d'échantillonnage doit être </a:t>
            </a:r>
          </a:p>
          <a:p>
            <a:r>
              <a:rPr lang="fr-FR" sz="1200" kern="1200" dirty="0" smtClean="0">
                <a:solidFill>
                  <a:schemeClr val="tx2"/>
                </a:solidFill>
                <a:latin typeface="+mn-lt"/>
                <a:ea typeface="+mn-ea"/>
                <a:cs typeface="+mn-cs"/>
              </a:rPr>
              <a:t>suffisamment grande, afin de préserver la forme du signal.</a:t>
            </a:r>
          </a:p>
          <a:p>
            <a:endParaRPr lang="fr-FR" dirty="0"/>
          </a:p>
        </p:txBody>
      </p:sp>
      <p:sp>
        <p:nvSpPr>
          <p:cNvPr id="4" name="Espace réservé du numéro de diapositive 3"/>
          <p:cNvSpPr>
            <a:spLocks noGrp="1"/>
          </p:cNvSpPr>
          <p:nvPr>
            <p:ph type="sldNum" sz="quarter" idx="10"/>
          </p:nvPr>
        </p:nvSpPr>
        <p:spPr/>
        <p:txBody>
          <a:bodyPr/>
          <a:lstStyle/>
          <a:p>
            <a:fld id="{841221E5-7225-48EB-A4EE-420E7BFCF705}" type="slidenum">
              <a:rPr lang="en-US" smtClean="0"/>
              <a:pPr/>
              <a:t>14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41221E5-7225-48EB-A4EE-420E7BFCF705}" type="slidenum">
              <a:rPr lang="en-US" smtClean="0"/>
              <a:pPr/>
              <a:t>16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baseline="0" dirty="0" smtClean="0">
                <a:solidFill>
                  <a:schemeClr val="tx2"/>
                </a:solidFill>
                <a:latin typeface="+mn-lt"/>
                <a:ea typeface="+mn-ea"/>
                <a:cs typeface="+mn-cs"/>
              </a:rPr>
              <a:t>Exemple de comparaison</a:t>
            </a:r>
          </a:p>
          <a:p>
            <a:r>
              <a:rPr lang="fr-FR" sz="1200" kern="1200" baseline="0" dirty="0" smtClean="0">
                <a:solidFill>
                  <a:schemeClr val="tx2"/>
                </a:solidFill>
                <a:latin typeface="+mn-lt"/>
                <a:ea typeface="+mn-ea"/>
                <a:cs typeface="+mn-cs"/>
              </a:rPr>
              <a:t> la taille initiale du fichier est réduite à presque 12%</a:t>
            </a:r>
          </a:p>
          <a:p>
            <a:r>
              <a:rPr lang="fr-FR" sz="1200" kern="1200" baseline="0" dirty="0" smtClean="0">
                <a:solidFill>
                  <a:schemeClr val="tx2"/>
                </a:solidFill>
                <a:latin typeface="+mn-lt"/>
                <a:ea typeface="+mn-ea"/>
                <a:cs typeface="+mn-cs"/>
              </a:rPr>
              <a:t> Donc MP3 permet de compresser à un taux de 1:12</a:t>
            </a:r>
          </a:p>
          <a:p>
            <a:r>
              <a:rPr lang="fr-FR" sz="1200" kern="1200" baseline="0" smtClean="0">
                <a:solidFill>
                  <a:schemeClr val="tx2"/>
                </a:solidFill>
                <a:latin typeface="+mn-lt"/>
                <a:ea typeface="+mn-ea"/>
                <a:cs typeface="+mn-cs"/>
              </a:rPr>
              <a:t> Les fichiers WAV sont uniquement destinés aux sons très courts</a:t>
            </a:r>
            <a:endParaRPr lang="fr-FR"/>
          </a:p>
        </p:txBody>
      </p:sp>
      <p:sp>
        <p:nvSpPr>
          <p:cNvPr id="4" name="Espace réservé du numéro de diapositive 3"/>
          <p:cNvSpPr>
            <a:spLocks noGrp="1"/>
          </p:cNvSpPr>
          <p:nvPr>
            <p:ph type="sldNum" sz="quarter" idx="10"/>
          </p:nvPr>
        </p:nvSpPr>
        <p:spPr/>
        <p:txBody>
          <a:bodyPr/>
          <a:lstStyle/>
          <a:p>
            <a:fld id="{841221E5-7225-48EB-A4EE-420E7BFCF705}" type="slidenum">
              <a:rPr lang="en-US" smtClean="0"/>
              <a:pPr/>
              <a:t>18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i="1" dirty="0" smtClean="0"/>
              <a:t>Liste non-exhaustive</a:t>
            </a:r>
            <a:endParaRPr lang="fr-FR" dirty="0" smtClean="0"/>
          </a:p>
          <a:p>
            <a:r>
              <a:rPr lang="fr-FR" dirty="0" smtClean="0">
                <a:hlinkClick r:id="rId3" tooltip="Apple Lossless"/>
              </a:rPr>
              <a:t>Apple </a:t>
            </a:r>
            <a:r>
              <a:rPr lang="fr-FR" dirty="0" err="1" smtClean="0">
                <a:hlinkClick r:id="rId3" tooltip="Apple Lossless"/>
              </a:rPr>
              <a:t>Lossless</a:t>
            </a:r>
            <a:r>
              <a:rPr lang="fr-FR" dirty="0" smtClean="0"/>
              <a:t> – ALAC (Apple </a:t>
            </a:r>
            <a:r>
              <a:rPr lang="fr-FR" dirty="0" err="1" smtClean="0"/>
              <a:t>Lossless</a:t>
            </a:r>
            <a:r>
              <a:rPr lang="fr-FR" dirty="0" smtClean="0"/>
              <a:t> Audio Codec)</a:t>
            </a:r>
          </a:p>
          <a:p>
            <a:r>
              <a:rPr lang="fr-FR" dirty="0" err="1" smtClean="0">
                <a:hlinkClick r:id="rId4" tooltip="Apt-X (page inexistante)"/>
              </a:rPr>
              <a:t>apt</a:t>
            </a:r>
            <a:r>
              <a:rPr lang="fr-FR" dirty="0" smtClean="0">
                <a:hlinkClick r:id="rId4" tooltip="Apt-X (page inexistante)"/>
              </a:rPr>
              <a:t>-X</a:t>
            </a:r>
            <a:r>
              <a:rPr lang="fr-FR" dirty="0" smtClean="0"/>
              <a:t> </a:t>
            </a:r>
            <a:r>
              <a:rPr lang="fr-FR" dirty="0" err="1" smtClean="0"/>
              <a:t>Lossless</a:t>
            </a:r>
            <a:endParaRPr lang="fr-FR" dirty="0" smtClean="0"/>
          </a:p>
          <a:p>
            <a:r>
              <a:rPr lang="fr-FR" dirty="0" smtClean="0">
                <a:hlinkClick r:id="rId5" tooltip="ATRAC"/>
              </a:rPr>
              <a:t>ATRAC</a:t>
            </a:r>
            <a:r>
              <a:rPr lang="fr-FR" dirty="0" smtClean="0"/>
              <a:t> Advanced </a:t>
            </a:r>
            <a:r>
              <a:rPr lang="fr-FR" dirty="0" err="1" smtClean="0"/>
              <a:t>Lossless</a:t>
            </a:r>
            <a:endParaRPr lang="fr-FR" dirty="0" smtClean="0"/>
          </a:p>
          <a:p>
            <a:r>
              <a:rPr lang="fr-FR" dirty="0" smtClean="0">
                <a:hlinkClick r:id="rId6" tooltip="Direct Stream Transfer (page inexistante)"/>
              </a:rPr>
              <a:t>Direct Stream Transfer</a:t>
            </a:r>
            <a:r>
              <a:rPr lang="fr-FR" dirty="0" smtClean="0"/>
              <a:t> – DST</a:t>
            </a:r>
          </a:p>
          <a:p>
            <a:r>
              <a:rPr lang="fr-FR" dirty="0" smtClean="0">
                <a:hlinkClick r:id="rId7" tooltip="Dolby TrueHD"/>
              </a:rPr>
              <a:t>Dolby </a:t>
            </a:r>
            <a:r>
              <a:rPr lang="fr-FR" dirty="0" err="1" smtClean="0">
                <a:hlinkClick r:id="rId7" tooltip="Dolby TrueHD"/>
              </a:rPr>
              <a:t>TrueHD</a:t>
            </a:r>
            <a:endParaRPr lang="fr-FR" dirty="0" smtClean="0"/>
          </a:p>
          <a:p>
            <a:r>
              <a:rPr lang="fr-FR" dirty="0" smtClean="0">
                <a:hlinkClick r:id="rId8" tooltip="Digital Theater System"/>
              </a:rPr>
              <a:t>DTS-HD Master Audio</a:t>
            </a:r>
            <a:endParaRPr lang="fr-FR" dirty="0" smtClean="0"/>
          </a:p>
          <a:p>
            <a:r>
              <a:rPr lang="fr-FR" dirty="0" smtClean="0">
                <a:hlinkClick r:id="rId9" tooltip="Free Lossless Audio Codec"/>
              </a:rPr>
              <a:t>Free </a:t>
            </a:r>
            <a:r>
              <a:rPr lang="fr-FR" dirty="0" err="1" smtClean="0">
                <a:hlinkClick r:id="rId9" tooltip="Free Lossless Audio Codec"/>
              </a:rPr>
              <a:t>Lossless</a:t>
            </a:r>
            <a:r>
              <a:rPr lang="fr-FR" dirty="0" smtClean="0">
                <a:hlinkClick r:id="rId9" tooltip="Free Lossless Audio Codec"/>
              </a:rPr>
              <a:t> Audio Codec</a:t>
            </a:r>
            <a:r>
              <a:rPr lang="fr-FR" dirty="0" smtClean="0"/>
              <a:t> – FLAC</a:t>
            </a:r>
          </a:p>
          <a:p>
            <a:r>
              <a:rPr lang="fr-FR" dirty="0" smtClean="0">
                <a:hlinkClick r:id="rId10" tooltip="Meridian Lossless Packing (page inexistante)"/>
              </a:rPr>
              <a:t>Meridian </a:t>
            </a:r>
            <a:r>
              <a:rPr lang="fr-FR" dirty="0" err="1" smtClean="0">
                <a:hlinkClick r:id="rId10" tooltip="Meridian Lossless Packing (page inexistante)"/>
              </a:rPr>
              <a:t>Lossless</a:t>
            </a:r>
            <a:r>
              <a:rPr lang="fr-FR" dirty="0" smtClean="0">
                <a:hlinkClick r:id="rId10" tooltip="Meridian Lossless Packing (page inexistante)"/>
              </a:rPr>
              <a:t> </a:t>
            </a:r>
            <a:r>
              <a:rPr lang="fr-FR" dirty="0" err="1" smtClean="0">
                <a:hlinkClick r:id="rId10" tooltip="Meridian Lossless Packing (page inexistante)"/>
              </a:rPr>
              <a:t>Packing</a:t>
            </a:r>
            <a:r>
              <a:rPr lang="fr-FR" dirty="0" smtClean="0"/>
              <a:t> – MLP</a:t>
            </a:r>
          </a:p>
          <a:p>
            <a:r>
              <a:rPr lang="fr-FR" dirty="0" err="1" smtClean="0">
                <a:hlinkClick r:id="rId11" tooltip="Monkey's Audio"/>
              </a:rPr>
              <a:t>Monkey's</a:t>
            </a:r>
            <a:r>
              <a:rPr lang="fr-FR" dirty="0" smtClean="0">
                <a:hlinkClick r:id="rId11" tooltip="Monkey's Audio"/>
              </a:rPr>
              <a:t> Audio</a:t>
            </a:r>
            <a:r>
              <a:rPr lang="fr-FR" dirty="0" smtClean="0"/>
              <a:t> – </a:t>
            </a:r>
            <a:r>
              <a:rPr lang="fr-FR" dirty="0" err="1" smtClean="0"/>
              <a:t>Monkey's</a:t>
            </a:r>
            <a:r>
              <a:rPr lang="fr-FR" dirty="0" smtClean="0"/>
              <a:t> Audio APE</a:t>
            </a:r>
          </a:p>
          <a:p>
            <a:r>
              <a:rPr lang="fr-FR" dirty="0" err="1" smtClean="0">
                <a:hlinkClick r:id="rId12" tooltip="OptimFROG"/>
              </a:rPr>
              <a:t>OptimFROG</a:t>
            </a:r>
            <a:endParaRPr lang="fr-FR" dirty="0" smtClean="0"/>
          </a:p>
          <a:p>
            <a:r>
              <a:rPr lang="fr-FR" dirty="0" err="1" smtClean="0">
                <a:hlinkClick r:id="rId13" tooltip="RealPlayer"/>
              </a:rPr>
              <a:t>RealPlayer</a:t>
            </a:r>
            <a:r>
              <a:rPr lang="fr-FR" dirty="0" smtClean="0"/>
              <a:t> – </a:t>
            </a:r>
            <a:r>
              <a:rPr lang="fr-FR" dirty="0" err="1" smtClean="0">
                <a:hlinkClick r:id="rId14" tooltip="RealAudio Lossless (page inexistante)"/>
              </a:rPr>
              <a:t>RealAudio</a:t>
            </a:r>
            <a:r>
              <a:rPr lang="fr-FR" dirty="0" smtClean="0">
                <a:hlinkClick r:id="rId14" tooltip="RealAudio Lossless (page inexistante)"/>
              </a:rPr>
              <a:t> </a:t>
            </a:r>
            <a:r>
              <a:rPr lang="fr-FR" dirty="0" err="1" smtClean="0">
                <a:hlinkClick r:id="rId14" tooltip="RealAudio Lossless (page inexistante)"/>
              </a:rPr>
              <a:t>Lossless</a:t>
            </a:r>
            <a:endParaRPr lang="fr-FR" dirty="0" smtClean="0"/>
          </a:p>
          <a:p>
            <a:r>
              <a:rPr lang="fr-FR" dirty="0" err="1" smtClean="0">
                <a:hlinkClick r:id="rId15" tooltip="Shorten"/>
              </a:rPr>
              <a:t>Shorten</a:t>
            </a:r>
            <a:r>
              <a:rPr lang="fr-FR" dirty="0" smtClean="0"/>
              <a:t> – SHN</a:t>
            </a:r>
          </a:p>
          <a:p>
            <a:r>
              <a:rPr lang="fr-FR" dirty="0" smtClean="0">
                <a:hlinkClick r:id="rId16" tooltip="TTA (codec) (page inexistante)"/>
              </a:rPr>
              <a:t>TTA</a:t>
            </a:r>
            <a:r>
              <a:rPr lang="fr-FR" dirty="0" smtClean="0"/>
              <a:t> – </a:t>
            </a:r>
            <a:r>
              <a:rPr lang="fr-FR" dirty="0" err="1" smtClean="0"/>
              <a:t>True</a:t>
            </a:r>
            <a:r>
              <a:rPr lang="fr-FR" dirty="0" smtClean="0"/>
              <a:t> Audio </a:t>
            </a:r>
            <a:r>
              <a:rPr lang="fr-FR" dirty="0" err="1" smtClean="0"/>
              <a:t>Lossless</a:t>
            </a:r>
            <a:endParaRPr lang="fr-FR" dirty="0" smtClean="0"/>
          </a:p>
          <a:p>
            <a:r>
              <a:rPr lang="fr-FR" dirty="0" err="1" smtClean="0">
                <a:hlinkClick r:id="rId17" tooltip="WavPack"/>
              </a:rPr>
              <a:t>WavPack</a:t>
            </a:r>
            <a:r>
              <a:rPr lang="fr-FR" dirty="0" smtClean="0"/>
              <a:t> – </a:t>
            </a:r>
            <a:r>
              <a:rPr lang="fr-FR" dirty="0" err="1" smtClean="0"/>
              <a:t>WavPack</a:t>
            </a:r>
            <a:r>
              <a:rPr lang="fr-FR" dirty="0" smtClean="0"/>
              <a:t> </a:t>
            </a:r>
            <a:r>
              <a:rPr lang="fr-FR" dirty="0" err="1" smtClean="0"/>
              <a:t>lossless</a:t>
            </a:r>
            <a:endParaRPr lang="fr-FR" dirty="0" smtClean="0"/>
          </a:p>
          <a:p>
            <a:r>
              <a:rPr lang="fr-FR" dirty="0" smtClean="0">
                <a:hlinkClick r:id="rId18" tooltip="Wma"/>
              </a:rPr>
              <a:t>WMA </a:t>
            </a:r>
            <a:r>
              <a:rPr lang="fr-FR" dirty="0" err="1" smtClean="0">
                <a:hlinkClick r:id="rId18" tooltip="Wma"/>
              </a:rPr>
              <a:t>Lossless</a:t>
            </a:r>
            <a:r>
              <a:rPr lang="fr-FR" dirty="0" smtClean="0"/>
              <a:t> – Windows Media </a:t>
            </a:r>
            <a:r>
              <a:rPr lang="fr-FR" dirty="0" err="1" smtClean="0"/>
              <a:t>Lossless</a:t>
            </a:r>
            <a:endParaRPr lang="fr-FR" dirty="0" smtClean="0"/>
          </a:p>
          <a:p>
            <a:r>
              <a:rPr lang="fr-FR" dirty="0" smtClean="0">
                <a:hlinkClick r:id="rId19" tooltip="MPEG-4 Part 3"/>
              </a:rPr>
              <a:t>MPEG-4 Part 3</a:t>
            </a:r>
            <a:r>
              <a:rPr lang="fr-FR" dirty="0" smtClean="0"/>
              <a:t> : </a:t>
            </a:r>
            <a:r>
              <a:rPr lang="fr-FR" dirty="0" smtClean="0">
                <a:hlinkClick r:id="rId20" tooltip="MPEG 4 ALS (page inexistante)"/>
              </a:rPr>
              <a:t>MPEG 4 ALS</a:t>
            </a:r>
            <a:r>
              <a:rPr lang="fr-FR" dirty="0" smtClean="0"/>
              <a:t> </a:t>
            </a:r>
            <a:r>
              <a:rPr lang="fr-FR" dirty="0" smtClean="0">
                <a:hlinkClick r:id="rId21" tooltip="en:MPEG 4 ALS"/>
              </a:rPr>
              <a:t>(en)</a:t>
            </a:r>
            <a:endParaRPr lang="fr-FR" dirty="0" smtClean="0"/>
          </a:p>
          <a:p>
            <a:r>
              <a:rPr lang="fr-FR" dirty="0" smtClean="0">
                <a:hlinkClick r:id="rId19" tooltip="MPEG-4 Part 3"/>
              </a:rPr>
              <a:t>MPEG-4 Part 3</a:t>
            </a:r>
            <a:r>
              <a:rPr lang="fr-FR" dirty="0" smtClean="0"/>
              <a:t> : </a:t>
            </a:r>
            <a:r>
              <a:rPr lang="fr-FR" dirty="0" smtClean="0">
                <a:hlinkClick r:id="rId22" tooltip="MPEG 4 SLS (page inexistante)"/>
              </a:rPr>
              <a:t>MPEG 4 SLS</a:t>
            </a:r>
            <a:r>
              <a:rPr lang="fr-FR" dirty="0" smtClean="0"/>
              <a:t> </a:t>
            </a:r>
            <a:r>
              <a:rPr lang="fr-FR" dirty="0" smtClean="0">
                <a:hlinkClick r:id="rId23" tooltip="en:MPEG 4 SLS"/>
              </a:rPr>
              <a:t>(en)</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841221E5-7225-48EB-A4EE-420E7BFCF705}" type="slidenum">
              <a:rPr lang="en-US" smtClean="0"/>
              <a:pPr/>
              <a:t>21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hlinkClick r:id="rId3" tooltip="Advanced Audio Coding"/>
              </a:rPr>
              <a:t>AAC</a:t>
            </a:r>
            <a:endParaRPr lang="fr-FR" dirty="0" smtClean="0"/>
          </a:p>
          <a:p>
            <a:r>
              <a:rPr lang="fr-FR" dirty="0" smtClean="0">
                <a:hlinkClick r:id="rId4" tooltip="ADPCM"/>
              </a:rPr>
              <a:t>ADPCM</a:t>
            </a:r>
            <a:endParaRPr lang="fr-FR" dirty="0" smtClean="0"/>
          </a:p>
          <a:p>
            <a:r>
              <a:rPr lang="fr-FR" dirty="0" smtClean="0">
                <a:hlinkClick r:id="rId5" tooltip="ATRAC"/>
              </a:rPr>
              <a:t>ATRAC</a:t>
            </a:r>
            <a:endParaRPr lang="fr-FR" dirty="0" smtClean="0"/>
          </a:p>
          <a:p>
            <a:r>
              <a:rPr lang="fr-FR" dirty="0" smtClean="0">
                <a:hlinkClick r:id="rId6" tooltip="Dolby Digital"/>
              </a:rPr>
              <a:t>Dolby Digital AC-3</a:t>
            </a:r>
            <a:endParaRPr lang="fr-FR" dirty="0" smtClean="0"/>
          </a:p>
          <a:p>
            <a:r>
              <a:rPr lang="fr-FR" dirty="0" smtClean="0">
                <a:hlinkClick r:id="rId7" tooltip="MPEG-1"/>
              </a:rPr>
              <a:t>MP2</a:t>
            </a:r>
            <a:endParaRPr lang="fr-FR" dirty="0" smtClean="0"/>
          </a:p>
          <a:p>
            <a:r>
              <a:rPr lang="fr-FR" dirty="0" smtClean="0">
                <a:hlinkClick r:id="rId8" tooltip="MPEG-1/2 Audio Layer 3"/>
              </a:rPr>
              <a:t>MP3</a:t>
            </a:r>
            <a:endParaRPr lang="fr-FR" dirty="0" smtClean="0"/>
          </a:p>
          <a:p>
            <a:r>
              <a:rPr lang="fr-FR" dirty="0" err="1" smtClean="0">
                <a:hlinkClick r:id="rId9" tooltip="Musepack"/>
              </a:rPr>
              <a:t>Musepack</a:t>
            </a:r>
            <a:endParaRPr lang="fr-FR" dirty="0" smtClean="0"/>
          </a:p>
          <a:p>
            <a:r>
              <a:rPr lang="fr-FR" dirty="0" smtClean="0">
                <a:hlinkClick r:id="rId10" tooltip="Ogg"/>
              </a:rPr>
              <a:t>OGG </a:t>
            </a:r>
            <a:r>
              <a:rPr lang="fr-FR" dirty="0" err="1" smtClean="0">
                <a:hlinkClick r:id="rId10" tooltip="Ogg"/>
              </a:rPr>
              <a:t>Vorbis</a:t>
            </a:r>
            <a:endParaRPr lang="fr-FR" dirty="0" smtClean="0"/>
          </a:p>
          <a:p>
            <a:r>
              <a:rPr lang="fr-FR" smtClean="0">
                <a:hlinkClick r:id="rId11" tooltip="Windows Media Audio"/>
              </a:rPr>
              <a:t>Windows Media Audio</a:t>
            </a:r>
            <a:endParaRPr lang="fr-FR" smtClean="0"/>
          </a:p>
          <a:p>
            <a:endParaRPr lang="fr-FR"/>
          </a:p>
        </p:txBody>
      </p:sp>
      <p:sp>
        <p:nvSpPr>
          <p:cNvPr id="4" name="Espace réservé du numéro de diapositive 3"/>
          <p:cNvSpPr>
            <a:spLocks noGrp="1"/>
          </p:cNvSpPr>
          <p:nvPr>
            <p:ph type="sldNum" sz="quarter" idx="10"/>
          </p:nvPr>
        </p:nvSpPr>
        <p:spPr/>
        <p:txBody>
          <a:bodyPr/>
          <a:lstStyle/>
          <a:p>
            <a:fld id="{841221E5-7225-48EB-A4EE-420E7BFCF705}" type="slidenum">
              <a:rPr lang="en-US" smtClean="0"/>
              <a:pPr/>
              <a:t>24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8" name="Rectangle 7"/>
          <p:cNvSpPr/>
          <p:nvPr/>
        </p:nvSpPr>
        <p:spPr>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9" name="Rectangle 8"/>
          <p:cNvSpPr/>
          <p:nvPr/>
        </p:nvSpPr>
        <p:spPr>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0" name="Rectangle 9"/>
          <p:cNvSpPr/>
          <p:nvPr/>
        </p:nvSpPr>
        <p:spPr>
          <a:xfrm>
            <a:off x="121888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1" name="Rectangle 10"/>
          <p:cNvSpPr/>
          <p:nvPr/>
        </p:nvSpPr>
        <p:spPr>
          <a:xfrm>
            <a:off x="0" y="0"/>
            <a:ext cx="1218883"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2" name="Rectangle 11"/>
          <p:cNvSpPr/>
          <p:nvPr/>
        </p:nvSpPr>
        <p:spPr>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13" name="Straight Connector 12"/>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15" name="Straight Connector 14"/>
          <p:cNvCxnSpPr/>
          <p:nvPr/>
        </p:nvCxnSpPr>
        <p:spPr bwMode="white">
          <a:xfrm>
            <a:off x="1218884"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white">
          <a:xfrm>
            <a:off x="0" y="5631204"/>
            <a:ext cx="182832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Pi"/>
          <p:cNvSpPr>
            <a:spLocks/>
          </p:cNvSpPr>
          <p:nvPr/>
        </p:nvSpPr>
        <p:spPr bwMode="white">
          <a:xfrm>
            <a:off x="276462" y="6032500"/>
            <a:ext cx="593189" cy="519176"/>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solidFill>
              <a:schemeClr val="bg1"/>
            </a:solidFill>
          </a:ln>
          <a:extLst/>
        </p:spPr>
        <p:txBody>
          <a:bodyPr vert="horz" wrap="square" lIns="121899" tIns="60949" rIns="121899" bIns="60949" numCol="1" anchor="t" anchorCtr="0" compatLnSpc="1">
            <a:prstTxWarp prst="textNoShape">
              <a:avLst/>
            </a:prstTxWarp>
          </a:bodyPr>
          <a:lstStyle/>
          <a:p>
            <a:endParaRPr/>
          </a:p>
        </p:txBody>
      </p:sp>
      <p:sp>
        <p:nvSpPr>
          <p:cNvPr id="2" name="Title 1"/>
          <p:cNvSpPr>
            <a:spLocks noGrp="1"/>
          </p:cNvSpPr>
          <p:nvPr>
            <p:ph type="ctrTitle"/>
          </p:nvPr>
        </p:nvSpPr>
        <p:spPr>
          <a:xfrm>
            <a:off x="2428669" y="1600200"/>
            <a:ext cx="8329031" cy="2680127"/>
          </a:xfrm>
        </p:spPr>
        <p:txBody>
          <a:bodyPr>
            <a:noAutofit/>
          </a:bodyPr>
          <a:lstStyle>
            <a:lvl1pPr>
              <a:defRPr sz="5400"/>
            </a:lvl1pPr>
          </a:lstStyle>
          <a:p>
            <a:r>
              <a:rPr lang="fr-FR" smtClean="0"/>
              <a:t>Modifiez le style du titre</a:t>
            </a:r>
            <a:endParaRPr/>
          </a:p>
        </p:txBody>
      </p:sp>
      <p:sp>
        <p:nvSpPr>
          <p:cNvPr id="3" name="Subtitle 2"/>
          <p:cNvSpPr>
            <a:spLocks noGrp="1"/>
          </p:cNvSpPr>
          <p:nvPr>
            <p:ph type="subTitle" idx="1"/>
          </p:nvPr>
        </p:nvSpPr>
        <p:spPr>
          <a:xfrm>
            <a:off x="2428669" y="4344915"/>
            <a:ext cx="7516442" cy="1116085"/>
          </a:xfrm>
        </p:spPr>
        <p:txBody>
          <a:bodyPr>
            <a:normAutofit/>
          </a:bodyPr>
          <a:lstStyle>
            <a:lvl1pPr marL="0" indent="0" algn="l">
              <a:spcBef>
                <a:spcPts val="0"/>
              </a:spcBef>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a:p>
        </p:txBody>
      </p:sp>
      <p:sp>
        <p:nvSpPr>
          <p:cNvPr id="4" name="Date Placeholder 3"/>
          <p:cNvSpPr>
            <a:spLocks noGrp="1"/>
          </p:cNvSpPr>
          <p:nvPr>
            <p:ph type="dt" sz="half" idx="10"/>
          </p:nvPr>
        </p:nvSpPr>
        <p:spPr/>
        <p:txBody>
          <a:bodyPr/>
          <a:lstStyle>
            <a:lvl1pPr>
              <a:defRPr>
                <a:solidFill>
                  <a:schemeClr val="bg1"/>
                </a:solidFill>
              </a:defRPr>
            </a:lvl1pPr>
          </a:lstStyle>
          <a:p>
            <a:fld id="{6F9257F6-3B1E-4C7F-A7DE-A4F7FD2BE0CC}" type="datetime1">
              <a:rPr lang="fr-FR" smtClean="0"/>
              <a:pPr/>
              <a:t>23/06/2019</a:t>
            </a:fld>
            <a:endParaRPr/>
          </a:p>
        </p:txBody>
      </p:sp>
      <p:sp>
        <p:nvSpPr>
          <p:cNvPr id="5" name="Footer Placeholder 4"/>
          <p:cNvSpPr>
            <a:spLocks noGrp="1"/>
          </p:cNvSpPr>
          <p:nvPr>
            <p:ph type="ftr" sz="quarter" idx="11"/>
          </p:nvPr>
        </p:nvSpPr>
        <p:spPr/>
        <p:txBody>
          <a:bodyPr/>
          <a:lstStyle>
            <a:lvl1pPr>
              <a:defRPr>
                <a:solidFill>
                  <a:schemeClr val="bg1"/>
                </a:solidFill>
              </a:defRPr>
            </a:lvl1pPr>
          </a:lstStyle>
          <a:p>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7DC1BBB0-96F0-4077-A278-0F3FB5C104D3}" type="slidenum">
              <a:rPr/>
              <a:pPr/>
              <a:t>‹N°›</a:t>
            </a:fld>
            <a:endParaRPr/>
          </a:p>
        </p:txBody>
      </p:sp>
    </p:spTree>
    <p:extLst>
      <p:ext uri="{BB962C8B-B14F-4D97-AF65-F5344CB8AC3E}">
        <p14:creationId xmlns:p14="http://schemas.microsoft.com/office/powerpoint/2010/main" xmlns="" val="381795598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a:lvl8pPr>
            <a:lvl9pP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10"/>
          </p:nvPr>
        </p:nvSpPr>
        <p:spPr/>
        <p:txBody>
          <a:bodyPr/>
          <a:lstStyle/>
          <a:p>
            <a:fld id="{589A6B92-9556-4B0E-97CA-64CFB61C63C1}" type="datetime1">
              <a:rPr lang="fr-FR" smtClean="0"/>
              <a:pPr/>
              <a:t>23/06/2019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7DC1BBB0-96F0-4077-A278-0F3FB5C104D3}" type="slidenum">
              <a:rPr/>
              <a:pPr/>
              <a:t>‹N°›</a:t>
            </a:fld>
            <a:endParaRPr/>
          </a:p>
        </p:txBody>
      </p:sp>
    </p:spTree>
    <p:extLst>
      <p:ext uri="{BB962C8B-B14F-4D97-AF65-F5344CB8AC3E}">
        <p14:creationId xmlns:p14="http://schemas.microsoft.com/office/powerpoint/2010/main" xmlns="" val="204088088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11884104"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8" name="Rectangle 7"/>
          <p:cNvSpPr/>
          <p:nvPr/>
        </p:nvSpPr>
        <p:spPr>
          <a:xfrm>
            <a:off x="61714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9" name="Rectangle 8"/>
          <p:cNvSpPr/>
          <p:nvPr/>
        </p:nvSpPr>
        <p:spPr>
          <a:xfrm>
            <a:off x="0" y="0"/>
            <a:ext cx="60944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0" name="Rectangle 9"/>
          <p:cNvSpPr/>
          <p:nvPr/>
        </p:nvSpPr>
        <p:spPr>
          <a:xfrm>
            <a:off x="617143" y="736219"/>
            <a:ext cx="609441"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bwMode="white">
          <a:xfrm>
            <a:off x="617143" y="7362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white">
          <a:xfrm>
            <a:off x="617143" y="13458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Pi"/>
          <p:cNvSpPr>
            <a:spLocks/>
          </p:cNvSpPr>
          <p:nvPr/>
        </p:nvSpPr>
        <p:spPr bwMode="white">
          <a:xfrm rot="5400000">
            <a:off x="756095" y="898102"/>
            <a:ext cx="336023" cy="294097"/>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a:p>
        </p:txBody>
      </p:sp>
      <p:cxnSp>
        <p:nvCxnSpPr>
          <p:cNvPr id="14" name="Straight Connector 13"/>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Vertical Title 1"/>
          <p:cNvSpPr>
            <a:spLocks noGrp="1"/>
          </p:cNvSpPr>
          <p:nvPr>
            <p:ph type="title" orient="vert"/>
          </p:nvPr>
        </p:nvSpPr>
        <p:spPr>
          <a:xfrm>
            <a:off x="9599612" y="685800"/>
            <a:ext cx="1787526" cy="5486400"/>
          </a:xfrm>
        </p:spPr>
        <p:txBody>
          <a:bodyPr vert="eaVert"/>
          <a:lstStyle/>
          <a:p>
            <a:r>
              <a:rPr lang="fr-FR" smtClean="0"/>
              <a:t>Modifiez le style du titre</a:t>
            </a:r>
            <a:endParaRPr/>
          </a:p>
        </p:txBody>
      </p:sp>
      <p:sp>
        <p:nvSpPr>
          <p:cNvPr id="3" name="Vertical Text Placeholder 2"/>
          <p:cNvSpPr>
            <a:spLocks noGrp="1"/>
          </p:cNvSpPr>
          <p:nvPr>
            <p:ph type="body" orient="vert" idx="1"/>
          </p:nvPr>
        </p:nvSpPr>
        <p:spPr>
          <a:xfrm>
            <a:off x="1598613" y="685800"/>
            <a:ext cx="7848599" cy="54864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10"/>
          </p:nvPr>
        </p:nvSpPr>
        <p:spPr/>
        <p:txBody>
          <a:bodyPr/>
          <a:lstStyle/>
          <a:p>
            <a:fld id="{FA01C75D-570C-47D0-B2A6-C065D0C71B30}" type="datetime1">
              <a:rPr lang="fr-FR" smtClean="0"/>
              <a:pPr/>
              <a:t>23/06/2019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7DC1BBB0-96F0-4077-A278-0F3FB5C104D3}" type="slidenum">
              <a:rPr/>
              <a:pPr/>
              <a:t>‹N°›</a:t>
            </a:fld>
            <a:endParaRPr/>
          </a:p>
        </p:txBody>
      </p:sp>
    </p:spTree>
    <p:extLst>
      <p:ext uri="{BB962C8B-B14F-4D97-AF65-F5344CB8AC3E}">
        <p14:creationId xmlns:p14="http://schemas.microsoft.com/office/powerpoint/2010/main" xmlns="" val="61281768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10"/>
          </p:nvPr>
        </p:nvSpPr>
        <p:spPr/>
        <p:txBody>
          <a:bodyPr/>
          <a:lstStyle/>
          <a:p>
            <a:fld id="{1B2A8354-9412-40EE-863D-043A211D1085}" type="datetime1">
              <a:rPr lang="fr-FR" smtClean="0"/>
              <a:pPr/>
              <a:t>23/06/2019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7DC1BBB0-96F0-4077-A278-0F3FB5C104D3}" type="slidenum">
              <a:rPr/>
              <a:pPr/>
              <a:t>‹N°›</a:t>
            </a:fld>
            <a:endParaRPr/>
          </a:p>
        </p:txBody>
      </p:sp>
    </p:spTree>
    <p:extLst>
      <p:ext uri="{BB962C8B-B14F-4D97-AF65-F5344CB8AC3E}">
        <p14:creationId xmlns:p14="http://schemas.microsoft.com/office/powerpoint/2010/main" xmlns="" val="218553284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9" name="Rectangle 18"/>
          <p:cNvSpPr/>
          <p:nvPr/>
        </p:nvSpPr>
        <p:spPr>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0" name="Rectangle 19"/>
          <p:cNvSpPr/>
          <p:nvPr/>
        </p:nvSpPr>
        <p:spPr>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4" name="Rectangle 23"/>
          <p:cNvSpPr/>
          <p:nvPr/>
        </p:nvSpPr>
        <p:spPr>
          <a:xfrm>
            <a:off x="1216152"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1" name="Rectangle 20"/>
          <p:cNvSpPr/>
          <p:nvPr/>
        </p:nvSpPr>
        <p:spPr>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22" name="Straight Connector 21"/>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8" name="Pi"/>
          <p:cNvSpPr>
            <a:spLocks/>
          </p:cNvSpPr>
          <p:nvPr/>
        </p:nvSpPr>
        <p:spPr bwMode="white">
          <a:xfrm>
            <a:off x="276462" y="6032500"/>
            <a:ext cx="593189" cy="519176"/>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solidFill>
              <a:schemeClr val="bg1"/>
            </a:solidFill>
          </a:ln>
          <a:extLst/>
        </p:spPr>
        <p:txBody>
          <a:bodyPr vert="horz" wrap="square" lIns="121899" tIns="60949" rIns="121899" bIns="60949" numCol="1" anchor="t" anchorCtr="0" compatLnSpc="1">
            <a:prstTxWarp prst="textNoShape">
              <a:avLst/>
            </a:prstTxWarp>
          </a:bodyPr>
          <a:lstStyle/>
          <a:p>
            <a:endParaRPr/>
          </a:p>
        </p:txBody>
      </p:sp>
      <p:cxnSp>
        <p:nvCxnSpPr>
          <p:cNvPr id="23" name="Straight Connector 22"/>
          <p:cNvCxnSpPr/>
          <p:nvPr/>
        </p:nvCxnSpPr>
        <p:spPr bwMode="white">
          <a:xfrm>
            <a:off x="1216152"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11579384" y="0"/>
            <a:ext cx="609441"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7" name="Rectangle 26"/>
          <p:cNvSpPr/>
          <p:nvPr/>
        </p:nvSpPr>
        <p:spPr>
          <a:xfrm>
            <a:off x="11274663" y="0"/>
            <a:ext cx="304721" cy="60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8" name="Rectangle 27"/>
          <p:cNvSpPr/>
          <p:nvPr/>
        </p:nvSpPr>
        <p:spPr>
          <a:xfrm>
            <a:off x="1218883" y="0"/>
            <a:ext cx="609441"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9" name="Rectangle 28"/>
          <p:cNvSpPr/>
          <p:nvPr/>
        </p:nvSpPr>
        <p:spPr>
          <a:xfrm>
            <a:off x="-2" y="0"/>
            <a:ext cx="1218883" cy="60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30" name="Rectangle 29"/>
          <p:cNvSpPr/>
          <p:nvPr/>
        </p:nvSpPr>
        <p:spPr>
          <a:xfrm>
            <a:off x="0" y="0"/>
            <a:ext cx="12188825" cy="6096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31" name="Straight Connector 30"/>
          <p:cNvCxnSpPr/>
          <p:nvPr/>
        </p:nvCxnSpPr>
        <p:spPr bwMode="white">
          <a:xfrm>
            <a:off x="11573293" y="0"/>
            <a:ext cx="0" cy="6096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0" y="0"/>
            <a:ext cx="1216152"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33" name="Straight Connector 32"/>
          <p:cNvCxnSpPr/>
          <p:nvPr/>
        </p:nvCxnSpPr>
        <p:spPr bwMode="white">
          <a:xfrm>
            <a:off x="1218884" y="0"/>
            <a:ext cx="0" cy="6096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p:txBody>
          <a:bodyPr/>
          <a:lstStyle>
            <a:lvl1pPr>
              <a:defRPr>
                <a:solidFill>
                  <a:schemeClr val="bg1"/>
                </a:solidFill>
              </a:defRPr>
            </a:lvl1pPr>
          </a:lstStyle>
          <a:p>
            <a:fld id="{9FD2B08C-2585-4B89-9C50-B95520DBDFC7}" type="datetime1">
              <a:rPr lang="fr-FR" smtClean="0"/>
              <a:pPr/>
              <a:t>23/06/2019</a:t>
            </a:fld>
            <a:endParaRPr/>
          </a:p>
        </p:txBody>
      </p:sp>
      <p:sp>
        <p:nvSpPr>
          <p:cNvPr id="5" name="Footer Placeholder 4"/>
          <p:cNvSpPr>
            <a:spLocks noGrp="1"/>
          </p:cNvSpPr>
          <p:nvPr>
            <p:ph type="ftr" sz="quarter" idx="11"/>
          </p:nvPr>
        </p:nvSpPr>
        <p:spPr/>
        <p:txBody>
          <a:bodyPr/>
          <a:lstStyle>
            <a:lvl1pPr>
              <a:defRPr>
                <a:solidFill>
                  <a:schemeClr val="bg1"/>
                </a:solidFill>
              </a:defRPr>
            </a:lvl1pPr>
          </a:lstStyle>
          <a:p>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7DC1BBB0-96F0-4077-A278-0F3FB5C104D3}" type="slidenum">
              <a:rPr/>
              <a:pPr/>
              <a:t>‹N°›</a:t>
            </a:fld>
            <a:endParaRPr/>
          </a:p>
        </p:txBody>
      </p:sp>
      <p:sp>
        <p:nvSpPr>
          <p:cNvPr id="2" name="Title 1"/>
          <p:cNvSpPr>
            <a:spLocks noGrp="1"/>
          </p:cNvSpPr>
          <p:nvPr>
            <p:ph type="title"/>
          </p:nvPr>
        </p:nvSpPr>
        <p:spPr>
          <a:xfrm>
            <a:off x="1598613" y="1600201"/>
            <a:ext cx="8283272" cy="2654064"/>
          </a:xfrm>
        </p:spPr>
        <p:txBody>
          <a:bodyPr anchor="b">
            <a:normAutofit/>
          </a:bodyPr>
          <a:lstStyle>
            <a:lvl1pPr algn="l">
              <a:defRPr sz="5400" b="0" cap="none" baseline="0"/>
            </a:lvl1pPr>
          </a:lstStyle>
          <a:p>
            <a:r>
              <a:rPr lang="fr-FR" smtClean="0"/>
              <a:t>Modifiez le style du titre</a:t>
            </a:r>
            <a:endParaRPr/>
          </a:p>
        </p:txBody>
      </p:sp>
      <p:sp>
        <p:nvSpPr>
          <p:cNvPr id="3" name="Text Placeholder 2"/>
          <p:cNvSpPr>
            <a:spLocks noGrp="1"/>
          </p:cNvSpPr>
          <p:nvPr>
            <p:ph type="body" idx="1"/>
          </p:nvPr>
        </p:nvSpPr>
        <p:spPr>
          <a:xfrm>
            <a:off x="1598613" y="4259996"/>
            <a:ext cx="7264623" cy="1150203"/>
          </a:xfrm>
        </p:spPr>
        <p:txBody>
          <a:bodyPr anchor="t">
            <a:normAutofit/>
          </a:bodyPr>
          <a:lstStyle>
            <a:lvl1pPr marL="0" indent="0">
              <a:spcBef>
                <a:spcPts val="0"/>
              </a:spcBef>
              <a:buNone/>
              <a:defRPr sz="3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Tree>
    <p:extLst>
      <p:ext uri="{BB962C8B-B14F-4D97-AF65-F5344CB8AC3E}">
        <p14:creationId xmlns:p14="http://schemas.microsoft.com/office/powerpoint/2010/main" xmlns="" val="323446754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a:p>
        </p:txBody>
      </p:sp>
      <p:sp>
        <p:nvSpPr>
          <p:cNvPr id="3" name="Content Placeholder 2"/>
          <p:cNvSpPr>
            <a:spLocks noGrp="1"/>
          </p:cNvSpPr>
          <p:nvPr>
            <p:ph sz="half" idx="1"/>
          </p:nvPr>
        </p:nvSpPr>
        <p:spPr>
          <a:xfrm>
            <a:off x="1593436" y="1600200"/>
            <a:ext cx="4814586"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Content Placeholder 3"/>
          <p:cNvSpPr>
            <a:spLocks noGrp="1"/>
          </p:cNvSpPr>
          <p:nvPr>
            <p:ph sz="half" idx="2"/>
          </p:nvPr>
        </p:nvSpPr>
        <p:spPr>
          <a:xfrm>
            <a:off x="6561651" y="1600200"/>
            <a:ext cx="4814586" cy="4572000"/>
          </a:xfrm>
        </p:spPr>
        <p:txBody>
          <a:bodyPr/>
          <a:lstStyle>
            <a:lvl1pPr>
              <a:defRPr sz="2800"/>
            </a:lvl1pPr>
            <a:lvl2pPr>
              <a:defRPr sz="2400"/>
            </a:lvl2pPr>
            <a:lvl3pPr>
              <a:defRPr sz="2000"/>
            </a:lvl3pPr>
            <a:lvl4pPr>
              <a:defRPr sz="1800"/>
            </a:lvl4pPr>
            <a:lvl5pPr>
              <a:defRPr sz="1800"/>
            </a:lvl5pPr>
            <a:lvl6pPr>
              <a:defRPr sz="1800" baseline="0"/>
            </a:lvl6pPr>
            <a:lvl7pPr>
              <a:defRPr sz="1800" baseline="0"/>
            </a:lvl7pPr>
            <a:lvl8pPr>
              <a:defRPr sz="1800" baseline="0"/>
            </a:lvl8pPr>
            <a:lvl9pPr>
              <a:defRPr sz="1800" baseline="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Date Placeholder 4"/>
          <p:cNvSpPr>
            <a:spLocks noGrp="1"/>
          </p:cNvSpPr>
          <p:nvPr>
            <p:ph type="dt" sz="half" idx="10"/>
          </p:nvPr>
        </p:nvSpPr>
        <p:spPr/>
        <p:txBody>
          <a:bodyPr/>
          <a:lstStyle/>
          <a:p>
            <a:fld id="{D7374042-FD1A-42FB-BFC1-10B652635523}" type="datetime1">
              <a:rPr lang="fr-FR" smtClean="0"/>
              <a:pPr/>
              <a:t>23/06/2019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7DC1BBB0-96F0-4077-A278-0F3FB5C104D3}" type="slidenum">
              <a:rPr/>
              <a:pPr/>
              <a:t>‹N°›</a:t>
            </a:fld>
            <a:endParaRPr/>
          </a:p>
        </p:txBody>
      </p:sp>
    </p:spTree>
    <p:extLst>
      <p:ext uri="{BB962C8B-B14F-4D97-AF65-F5344CB8AC3E}">
        <p14:creationId xmlns:p14="http://schemas.microsoft.com/office/powerpoint/2010/main" xmlns="" val="123911371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593436" y="177800"/>
            <a:ext cx="9782801" cy="1239837"/>
          </a:xfrm>
        </p:spPr>
        <p:txBody>
          <a:bodyPr/>
          <a:lstStyle>
            <a:lvl1pPr>
              <a:defRPr/>
            </a:lvl1pPr>
          </a:lstStyle>
          <a:p>
            <a:r>
              <a:rPr lang="fr-FR" smtClean="0"/>
              <a:t>Modifiez le style du titre</a:t>
            </a:r>
            <a:endParaRPr/>
          </a:p>
        </p:txBody>
      </p:sp>
      <p:sp>
        <p:nvSpPr>
          <p:cNvPr id="3" name="Text Placeholder 2"/>
          <p:cNvSpPr>
            <a:spLocks noGrp="1"/>
          </p:cNvSpPr>
          <p:nvPr>
            <p:ph type="body" idx="1"/>
          </p:nvPr>
        </p:nvSpPr>
        <p:spPr>
          <a:xfrm>
            <a:off x="1593436" y="1499616"/>
            <a:ext cx="4818888" cy="938784"/>
          </a:xfrm>
        </p:spPr>
        <p:txBody>
          <a:bodyPr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593436" y="2514706"/>
            <a:ext cx="4814586" cy="3657493"/>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baseline="0"/>
            </a:lvl8pPr>
            <a:lvl9pPr>
              <a:defRPr sz="1600" baseline="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Text Placeholder 4"/>
          <p:cNvSpPr>
            <a:spLocks noGrp="1"/>
          </p:cNvSpPr>
          <p:nvPr>
            <p:ph type="body" sz="quarter" idx="3"/>
          </p:nvPr>
        </p:nvSpPr>
        <p:spPr>
          <a:xfrm>
            <a:off x="6557349" y="1499616"/>
            <a:ext cx="4818888" cy="938784"/>
          </a:xfrm>
        </p:spPr>
        <p:txBody>
          <a:bodyPr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557349" y="2514600"/>
            <a:ext cx="4818888" cy="365556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7" name="Date Placeholder 6"/>
          <p:cNvSpPr>
            <a:spLocks noGrp="1"/>
          </p:cNvSpPr>
          <p:nvPr>
            <p:ph type="dt" sz="half" idx="10"/>
          </p:nvPr>
        </p:nvSpPr>
        <p:spPr/>
        <p:txBody>
          <a:bodyPr/>
          <a:lstStyle/>
          <a:p>
            <a:fld id="{A95289D6-D3B3-4932-AD98-AD66DF0007B3}" type="datetime1">
              <a:rPr lang="fr-FR" smtClean="0"/>
              <a:pPr/>
              <a:t>23/06/2019</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7DC1BBB0-96F0-4077-A278-0F3FB5C104D3}" type="slidenum">
              <a:rPr/>
              <a:pPr/>
              <a:t>‹N°›</a:t>
            </a:fld>
            <a:endParaRPr/>
          </a:p>
        </p:txBody>
      </p:sp>
    </p:spTree>
    <p:extLst>
      <p:ext uri="{BB962C8B-B14F-4D97-AF65-F5344CB8AC3E}">
        <p14:creationId xmlns:p14="http://schemas.microsoft.com/office/powerpoint/2010/main" xmlns="" val="213835803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a:p>
        </p:txBody>
      </p:sp>
      <p:sp>
        <p:nvSpPr>
          <p:cNvPr id="3" name="Date Placeholder 2"/>
          <p:cNvSpPr>
            <a:spLocks noGrp="1"/>
          </p:cNvSpPr>
          <p:nvPr>
            <p:ph type="dt" sz="half" idx="10"/>
          </p:nvPr>
        </p:nvSpPr>
        <p:spPr/>
        <p:txBody>
          <a:bodyPr/>
          <a:lstStyle/>
          <a:p>
            <a:fld id="{62AD00EE-A0FB-46BC-ABE9-D3D45ACA8913}" type="datetime1">
              <a:rPr lang="fr-FR" smtClean="0"/>
              <a:pPr/>
              <a:t>23/06/2019</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7DC1BBB0-96F0-4077-A278-0F3FB5C104D3}" type="slidenum">
              <a:rPr/>
              <a:pPr/>
              <a:t>‹N°›</a:t>
            </a:fld>
            <a:endParaRPr/>
          </a:p>
        </p:txBody>
      </p:sp>
    </p:spTree>
    <p:extLst>
      <p:ext uri="{BB962C8B-B14F-4D97-AF65-F5344CB8AC3E}">
        <p14:creationId xmlns:p14="http://schemas.microsoft.com/office/powerpoint/2010/main" xmlns="" val="316357880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626239" y="0"/>
            <a:ext cx="30472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6" name="Rectangle 5"/>
          <p:cNvSpPr/>
          <p:nvPr/>
        </p:nvSpPr>
        <p:spPr>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cxnSp>
        <p:nvCxnSpPr>
          <p:cNvPr id="7" name="Straight Connector 6"/>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10969942" y="0"/>
            <a:ext cx="922621" cy="6858000"/>
          </a:xfrm>
          <a:prstGeom prst="rect">
            <a:avLst/>
          </a:prstGeom>
          <a:solidFill>
            <a:schemeClr val="accent1">
              <a:lumMod val="75000"/>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9" name="Rectangle 8"/>
          <p:cNvSpPr/>
          <p:nvPr/>
        </p:nvSpPr>
        <p:spPr>
          <a:xfrm>
            <a:off x="11892563"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2" name="Date Placeholder 1"/>
          <p:cNvSpPr>
            <a:spLocks noGrp="1"/>
          </p:cNvSpPr>
          <p:nvPr>
            <p:ph type="dt" sz="half" idx="10"/>
          </p:nvPr>
        </p:nvSpPr>
        <p:spPr/>
        <p:txBody>
          <a:bodyPr/>
          <a:lstStyle/>
          <a:p>
            <a:fld id="{CCAD3797-990A-4F30-AC98-1547546768CC}" type="datetime1">
              <a:rPr lang="fr-FR" smtClean="0"/>
              <a:pPr/>
              <a:t>23/06/2019</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7DC1BBB0-96F0-4077-A278-0F3FB5C104D3}" type="slidenum">
              <a:rPr/>
              <a:pPr/>
              <a:t>‹N°›</a:t>
            </a:fld>
            <a:endParaRPr/>
          </a:p>
        </p:txBody>
      </p:sp>
    </p:spTree>
    <p:extLst>
      <p:ext uri="{BB962C8B-B14F-4D97-AF65-F5344CB8AC3E}">
        <p14:creationId xmlns:p14="http://schemas.microsoft.com/office/powerpoint/2010/main" xmlns="" val="17838161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621792" y="0"/>
            <a:ext cx="4147717"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9" name="Rectangle 8"/>
          <p:cNvSpPr/>
          <p:nvPr/>
        </p:nvSpPr>
        <p:spPr>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cxnSp>
        <p:nvCxnSpPr>
          <p:cNvPr id="10" name="Straight Connector 9"/>
          <p:cNvCxnSpPr/>
          <p:nvPr/>
        </p:nvCxnSpPr>
        <p:spPr bwMode="white">
          <a:xfrm>
            <a:off x="621792"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11884104" y="0"/>
            <a:ext cx="30472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2" name="Title 1"/>
          <p:cNvSpPr>
            <a:spLocks noGrp="1"/>
          </p:cNvSpPr>
          <p:nvPr>
            <p:ph type="title"/>
          </p:nvPr>
        </p:nvSpPr>
        <p:spPr bwMode="white">
          <a:xfrm>
            <a:off x="1074240" y="381000"/>
            <a:ext cx="3293422" cy="1371600"/>
          </a:xfrm>
        </p:spPr>
        <p:txBody>
          <a:bodyPr anchor="b">
            <a:normAutofit/>
          </a:bodyPr>
          <a:lstStyle>
            <a:lvl1pPr algn="l">
              <a:defRPr sz="2800" b="0" cap="all" baseline="0">
                <a:solidFill>
                  <a:schemeClr val="bg1"/>
                </a:solidFill>
              </a:defRPr>
            </a:lvl1pPr>
          </a:lstStyle>
          <a:p>
            <a:r>
              <a:rPr lang="fr-FR" smtClean="0"/>
              <a:t>Modifiez le style du titre</a:t>
            </a:r>
            <a:endParaRPr/>
          </a:p>
        </p:txBody>
      </p:sp>
      <p:sp>
        <p:nvSpPr>
          <p:cNvPr id="3" name="Content Placeholder 2"/>
          <p:cNvSpPr>
            <a:spLocks noGrp="1"/>
          </p:cNvSpPr>
          <p:nvPr>
            <p:ph idx="1"/>
          </p:nvPr>
        </p:nvSpPr>
        <p:spPr>
          <a:xfrm>
            <a:off x="5180251" y="482600"/>
            <a:ext cx="6195986" cy="56896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baseline="0"/>
            </a:lvl8pPr>
            <a:lvl9pPr>
              <a:defRPr sz="1800" baseline="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Text Placeholder 3"/>
          <p:cNvSpPr>
            <a:spLocks noGrp="1"/>
          </p:cNvSpPr>
          <p:nvPr>
            <p:ph type="body" sz="half" idx="2"/>
          </p:nvPr>
        </p:nvSpPr>
        <p:spPr bwMode="white">
          <a:xfrm>
            <a:off x="1074240" y="1828800"/>
            <a:ext cx="3293422" cy="4343400"/>
          </a:xfrm>
        </p:spPr>
        <p:txBody>
          <a:bodyPr>
            <a:normAutofit/>
          </a:bodyPr>
          <a:lstStyle>
            <a:lvl1pPr marL="0" indent="0">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D4E09891-8CC5-4B4B-9889-6B365BBD6FB6}" type="datetime1">
              <a:rPr lang="fr-FR" smtClean="0"/>
              <a:pPr/>
              <a:t>23/06/2019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7DC1BBB0-96F0-4077-A278-0F3FB5C104D3}" type="slidenum">
              <a:rPr/>
              <a:pPr/>
              <a:t>‹N°›</a:t>
            </a:fld>
            <a:endParaRPr/>
          </a:p>
        </p:txBody>
      </p:sp>
    </p:spTree>
    <p:extLst>
      <p:ext uri="{BB962C8B-B14F-4D97-AF65-F5344CB8AC3E}">
        <p14:creationId xmlns:p14="http://schemas.microsoft.com/office/powerpoint/2010/main" xmlns="" val="351804318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Rectangle 10"/>
          <p:cNvSpPr/>
          <p:nvPr/>
        </p:nvSpPr>
        <p:spPr>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8" name="Rectangle 7"/>
          <p:cNvSpPr/>
          <p:nvPr/>
        </p:nvSpPr>
        <p:spPr>
          <a:xfrm>
            <a:off x="11884104" y="0"/>
            <a:ext cx="30472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9" name="Rectangle 8"/>
          <p:cNvSpPr/>
          <p:nvPr/>
        </p:nvSpPr>
        <p:spPr>
          <a:xfrm>
            <a:off x="4875530" y="0"/>
            <a:ext cx="7017034"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2" name="Title 1"/>
          <p:cNvSpPr>
            <a:spLocks noGrp="1"/>
          </p:cNvSpPr>
          <p:nvPr>
            <p:ph type="title"/>
          </p:nvPr>
        </p:nvSpPr>
        <p:spPr>
          <a:xfrm>
            <a:off x="1074240" y="381000"/>
            <a:ext cx="3293422" cy="1371600"/>
          </a:xfrm>
        </p:spPr>
        <p:txBody>
          <a:bodyPr anchor="b">
            <a:normAutofit/>
          </a:bodyPr>
          <a:lstStyle>
            <a:lvl1pPr algn="l">
              <a:defRPr sz="2800" b="0" cap="all" baseline="0">
                <a:solidFill>
                  <a:schemeClr val="tx1">
                    <a:lumMod val="75000"/>
                  </a:schemeClr>
                </a:solidFill>
              </a:defRPr>
            </a:lvl1pPr>
          </a:lstStyle>
          <a:p>
            <a:r>
              <a:rPr lang="fr-FR" smtClean="0"/>
              <a:t>Modifiez le style du titre</a:t>
            </a:r>
            <a:endParaRPr/>
          </a:p>
        </p:txBody>
      </p:sp>
      <p:sp>
        <p:nvSpPr>
          <p:cNvPr id="3" name="Picture Placeholder 2"/>
          <p:cNvSpPr>
            <a:spLocks noGrp="1"/>
          </p:cNvSpPr>
          <p:nvPr>
            <p:ph type="pic" idx="1"/>
          </p:nvPr>
        </p:nvSpPr>
        <p:spPr bwMode="auto">
          <a:xfrm>
            <a:off x="5180251" y="482600"/>
            <a:ext cx="6195986" cy="5689600"/>
          </a:xfrm>
          <a:ln w="19050">
            <a:solidFill>
              <a:schemeClr val="bg1"/>
            </a:solidFill>
          </a:ln>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a:p>
        </p:txBody>
      </p:sp>
      <p:sp>
        <p:nvSpPr>
          <p:cNvPr id="4" name="Text Placeholder 3"/>
          <p:cNvSpPr>
            <a:spLocks noGrp="1"/>
          </p:cNvSpPr>
          <p:nvPr>
            <p:ph type="body" sz="half" idx="2"/>
          </p:nvPr>
        </p:nvSpPr>
        <p:spPr>
          <a:xfrm>
            <a:off x="1074240" y="1828800"/>
            <a:ext cx="3293422" cy="4343400"/>
          </a:xfrm>
        </p:spPr>
        <p:txBody>
          <a:bodyPr>
            <a:normAutofit/>
          </a:bodyPr>
          <a:lstStyle>
            <a:lvl1pPr marL="0" indent="0">
              <a:buNone/>
              <a:defRPr sz="20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D97E4E9F-D231-44CE-963A-AC1A79F3D469}" type="datetime1">
              <a:rPr lang="fr-FR" smtClean="0"/>
              <a:pPr/>
              <a:t>23/06/2019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7DC1BBB0-96F0-4077-A278-0F3FB5C104D3}" type="slidenum">
              <a:rPr/>
              <a:pPr/>
              <a:t>‹N°›</a:t>
            </a:fld>
            <a:endParaRPr/>
          </a:p>
        </p:txBody>
      </p:sp>
      <p:cxnSp>
        <p:nvCxnSpPr>
          <p:cNvPr id="10" name="Straight Connector 9"/>
          <p:cNvCxnSpPr/>
          <p:nvPr/>
        </p:nvCxnSpPr>
        <p:spPr bwMode="white">
          <a:xfrm>
            <a:off x="11879867"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97390026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884104"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8" name="Rectangle 7"/>
          <p:cNvSpPr/>
          <p:nvPr/>
        </p:nvSpPr>
        <p:spPr>
          <a:xfrm>
            <a:off x="61714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9" name="Rectangle 8"/>
          <p:cNvSpPr/>
          <p:nvPr/>
        </p:nvSpPr>
        <p:spPr>
          <a:xfrm>
            <a:off x="0" y="0"/>
            <a:ext cx="60944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3" name="Rectangle 12"/>
          <p:cNvSpPr/>
          <p:nvPr/>
        </p:nvSpPr>
        <p:spPr>
          <a:xfrm>
            <a:off x="617143" y="736219"/>
            <a:ext cx="609441"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bwMode="white">
          <a:xfrm>
            <a:off x="617143" y="7362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white">
          <a:xfrm>
            <a:off x="617143" y="13458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Pi"/>
          <p:cNvSpPr>
            <a:spLocks/>
          </p:cNvSpPr>
          <p:nvPr/>
        </p:nvSpPr>
        <p:spPr bwMode="white">
          <a:xfrm>
            <a:off x="756095" y="898102"/>
            <a:ext cx="336023" cy="294097"/>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a:p>
        </p:txBody>
      </p:sp>
      <p:cxnSp>
        <p:nvCxnSpPr>
          <p:cNvPr id="16" name="Straight Connector 15"/>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593436" y="177800"/>
            <a:ext cx="9782801" cy="1239837"/>
          </a:xfrm>
          <a:prstGeom prst="rect">
            <a:avLst/>
          </a:prstGeom>
        </p:spPr>
        <p:txBody>
          <a:bodyPr vert="horz" lIns="91440" tIns="45720" rIns="91440" bIns="45720" rtlCol="0" anchor="b">
            <a:normAutofit/>
          </a:bodyPr>
          <a:lstStyle/>
          <a:p>
            <a:r>
              <a:rPr lang="fr-FR" smtClean="0"/>
              <a:t>Modifiez le style du titre</a:t>
            </a:r>
            <a:endParaRPr/>
          </a:p>
        </p:txBody>
      </p:sp>
      <p:sp>
        <p:nvSpPr>
          <p:cNvPr id="3" name="Text Placeholder 2"/>
          <p:cNvSpPr>
            <a:spLocks noGrp="1"/>
          </p:cNvSpPr>
          <p:nvPr>
            <p:ph type="body" idx="1"/>
          </p:nvPr>
        </p:nvSpPr>
        <p:spPr>
          <a:xfrm>
            <a:off x="1593436" y="1600200"/>
            <a:ext cx="9782801" cy="45720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2"/>
          </p:nvPr>
        </p:nvSpPr>
        <p:spPr>
          <a:xfrm>
            <a:off x="5180250" y="6356351"/>
            <a:ext cx="1218883" cy="365125"/>
          </a:xfrm>
          <a:prstGeom prst="rect">
            <a:avLst/>
          </a:prstGeom>
        </p:spPr>
        <p:txBody>
          <a:bodyPr vert="horz" lIns="91440" tIns="45720" rIns="91440" bIns="45720" rtlCol="0" anchor="ctr"/>
          <a:lstStyle>
            <a:lvl1pPr algn="l">
              <a:defRPr sz="1200" cap="all" baseline="0">
                <a:solidFill>
                  <a:schemeClr val="tx1">
                    <a:lumMod val="60000"/>
                    <a:lumOff val="40000"/>
                  </a:schemeClr>
                </a:solidFill>
              </a:defRPr>
            </a:lvl1pPr>
          </a:lstStyle>
          <a:p>
            <a:fld id="{492D1DEE-AC5B-40F6-A0C2-AF169A9EE564}" type="datetime1">
              <a:rPr lang="fr-FR" smtClean="0"/>
              <a:pPr/>
              <a:t>23/06/2019</a:t>
            </a:fld>
            <a:endParaRPr/>
          </a:p>
        </p:txBody>
      </p:sp>
      <p:sp>
        <p:nvSpPr>
          <p:cNvPr id="5" name="Footer Placeholder 4"/>
          <p:cNvSpPr>
            <a:spLocks noGrp="1"/>
          </p:cNvSpPr>
          <p:nvPr>
            <p:ph type="ftr" sz="quarter" idx="3"/>
          </p:nvPr>
        </p:nvSpPr>
        <p:spPr>
          <a:xfrm>
            <a:off x="6595933" y="6356351"/>
            <a:ext cx="3974065" cy="365125"/>
          </a:xfrm>
          <a:prstGeom prst="rect">
            <a:avLst/>
          </a:prstGeom>
        </p:spPr>
        <p:txBody>
          <a:bodyPr vert="horz" lIns="91440" tIns="45720" rIns="91440" bIns="45720" rtlCol="0" anchor="ctr"/>
          <a:lstStyle>
            <a:lvl1pPr algn="ctr">
              <a:defRPr sz="1200" cap="all" baseline="0">
                <a:solidFill>
                  <a:schemeClr val="tx1">
                    <a:lumMod val="60000"/>
                    <a:lumOff val="40000"/>
                  </a:schemeClr>
                </a:solidFill>
              </a:defRPr>
            </a:lvl1pPr>
          </a:lstStyle>
          <a:p>
            <a:endParaRPr/>
          </a:p>
        </p:txBody>
      </p:sp>
      <p:sp>
        <p:nvSpPr>
          <p:cNvPr id="6" name="Slide Number Placeholder 5"/>
          <p:cNvSpPr>
            <a:spLocks noGrp="1"/>
          </p:cNvSpPr>
          <p:nvPr>
            <p:ph type="sldNum" sz="quarter" idx="4"/>
          </p:nvPr>
        </p:nvSpPr>
        <p:spPr>
          <a:xfrm>
            <a:off x="10766796" y="6356351"/>
            <a:ext cx="609441" cy="365125"/>
          </a:xfrm>
          <a:prstGeom prst="rect">
            <a:avLst/>
          </a:prstGeom>
        </p:spPr>
        <p:txBody>
          <a:bodyPr vert="horz" lIns="91440" tIns="45720" rIns="91440" bIns="45720" rtlCol="0" anchor="ctr"/>
          <a:lstStyle>
            <a:lvl1pPr algn="r">
              <a:defRPr sz="1200" cap="all" baseline="0">
                <a:solidFill>
                  <a:schemeClr val="tx1">
                    <a:lumMod val="60000"/>
                    <a:lumOff val="40000"/>
                  </a:schemeClr>
                </a:solidFill>
              </a:defRPr>
            </a:lvl1pPr>
          </a:lstStyle>
          <a:p>
            <a:fld id="{7DC1BBB0-96F0-4077-A278-0F3FB5C104D3}" type="slidenum">
              <a:rPr/>
              <a:pPr/>
              <a:t>‹N°›</a:t>
            </a:fld>
            <a:endParaRPr/>
          </a:p>
        </p:txBody>
      </p:sp>
    </p:spTree>
    <p:extLst>
      <p:ext uri="{BB962C8B-B14F-4D97-AF65-F5344CB8AC3E}">
        <p14:creationId xmlns:p14="http://schemas.microsoft.com/office/powerpoint/2010/main" xmlns="" val="2054322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hf hdr="0" dt="0"/>
  <p:txStyles>
    <p:titleStyle>
      <a:lvl1pPr algn="l" defTabSz="914400" rtl="0" eaLnBrk="1" latinLnBrk="0" hangingPunct="1">
        <a:lnSpc>
          <a:spcPct val="90000"/>
        </a:lnSpc>
        <a:spcBef>
          <a:spcPct val="0"/>
        </a:spcBef>
        <a:buNone/>
        <a:defRPr sz="3600" kern="1200">
          <a:solidFill>
            <a:schemeClr val="tx1">
              <a:lumMod val="75000"/>
            </a:schemeClr>
          </a:solidFill>
          <a:latin typeface="+mj-lt"/>
          <a:ea typeface="+mj-ea"/>
          <a:cs typeface="+mj-cs"/>
        </a:defRPr>
      </a:lvl1pPr>
    </p:titleStyle>
    <p:body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22004" y="404664"/>
            <a:ext cx="7416823" cy="1656184"/>
          </a:xfrm>
        </p:spPr>
        <p:txBody>
          <a:bodyPr/>
          <a:lstStyle/>
          <a:p>
            <a:pPr algn="ctr"/>
            <a:r>
              <a:rPr lang="fr-FR" sz="2800" dirty="0" smtClean="0">
                <a:solidFill>
                  <a:schemeClr val="tx2"/>
                </a:solidFill>
                <a:latin typeface="Times New Roman" pitchFamily="18" charset="0"/>
                <a:cs typeface="Times New Roman" pitchFamily="18" charset="0"/>
              </a:rPr>
              <a:t>Université Abou </a:t>
            </a:r>
            <a:r>
              <a:rPr lang="fr-FR" sz="2800" dirty="0" err="1" smtClean="0">
                <a:solidFill>
                  <a:schemeClr val="tx2"/>
                </a:solidFill>
                <a:latin typeface="Times New Roman" pitchFamily="18" charset="0"/>
                <a:cs typeface="Times New Roman" pitchFamily="18" charset="0"/>
              </a:rPr>
              <a:t>Bakr</a:t>
            </a:r>
            <a:r>
              <a:rPr lang="fr-FR" sz="2800" dirty="0" smtClean="0">
                <a:solidFill>
                  <a:schemeClr val="tx2"/>
                </a:solidFill>
                <a:latin typeface="Times New Roman" pitchFamily="18" charset="0"/>
                <a:cs typeface="Times New Roman" pitchFamily="18" charset="0"/>
              </a:rPr>
              <a:t> </a:t>
            </a:r>
            <a:r>
              <a:rPr lang="fr-FR" sz="2800" dirty="0" err="1" smtClean="0">
                <a:solidFill>
                  <a:schemeClr val="tx2"/>
                </a:solidFill>
                <a:latin typeface="Times New Roman" pitchFamily="18" charset="0"/>
                <a:cs typeface="Times New Roman" pitchFamily="18" charset="0"/>
              </a:rPr>
              <a:t>belakid</a:t>
            </a:r>
            <a:r>
              <a:rPr lang="fr-FR" sz="2800" dirty="0" smtClean="0">
                <a:solidFill>
                  <a:schemeClr val="tx2"/>
                </a:solidFill>
                <a:latin typeface="Times New Roman" pitchFamily="18" charset="0"/>
                <a:cs typeface="Times New Roman" pitchFamily="18" charset="0"/>
              </a:rPr>
              <a:t> Tlemcen</a:t>
            </a:r>
            <a:br>
              <a:rPr lang="fr-FR" sz="2800" dirty="0" smtClean="0">
                <a:solidFill>
                  <a:schemeClr val="tx2"/>
                </a:solidFill>
                <a:latin typeface="Times New Roman" pitchFamily="18" charset="0"/>
                <a:cs typeface="Times New Roman" pitchFamily="18" charset="0"/>
              </a:rPr>
            </a:br>
            <a:r>
              <a:rPr lang="fr-FR" sz="2800" dirty="0" smtClean="0">
                <a:solidFill>
                  <a:schemeClr val="tx2"/>
                </a:solidFill>
                <a:latin typeface="Times New Roman" pitchFamily="18" charset="0"/>
                <a:cs typeface="Times New Roman" pitchFamily="18" charset="0"/>
              </a:rPr>
              <a:t>Faculté des sciences </a:t>
            </a:r>
            <a:br>
              <a:rPr lang="fr-FR" sz="2800" dirty="0" smtClean="0">
                <a:solidFill>
                  <a:schemeClr val="tx2"/>
                </a:solidFill>
                <a:latin typeface="Times New Roman" pitchFamily="18" charset="0"/>
                <a:cs typeface="Times New Roman" pitchFamily="18" charset="0"/>
              </a:rPr>
            </a:br>
            <a:r>
              <a:rPr lang="fr-FR" sz="2800" dirty="0" smtClean="0">
                <a:solidFill>
                  <a:schemeClr val="tx2"/>
                </a:solidFill>
                <a:latin typeface="Times New Roman" pitchFamily="18" charset="0"/>
                <a:cs typeface="Times New Roman" pitchFamily="18" charset="0"/>
              </a:rPr>
              <a:t/>
            </a:r>
            <a:br>
              <a:rPr lang="fr-FR" sz="2800" dirty="0" smtClean="0">
                <a:solidFill>
                  <a:schemeClr val="tx2"/>
                </a:solidFill>
                <a:latin typeface="Times New Roman" pitchFamily="18" charset="0"/>
                <a:cs typeface="Times New Roman" pitchFamily="18" charset="0"/>
              </a:rPr>
            </a:br>
            <a:r>
              <a:rPr lang="fr-FR" sz="2800" dirty="0" smtClean="0">
                <a:solidFill>
                  <a:schemeClr val="tx2"/>
                </a:solidFill>
                <a:latin typeface="Times New Roman" pitchFamily="18" charset="0"/>
                <a:cs typeface="Times New Roman" pitchFamily="18" charset="0"/>
              </a:rPr>
              <a:t>Département d’informatique </a:t>
            </a:r>
            <a:br>
              <a:rPr lang="fr-FR" sz="2800" dirty="0" smtClean="0">
                <a:solidFill>
                  <a:schemeClr val="tx2"/>
                </a:solidFill>
                <a:latin typeface="Times New Roman" pitchFamily="18" charset="0"/>
                <a:cs typeface="Times New Roman" pitchFamily="18" charset="0"/>
              </a:rPr>
            </a:br>
            <a:r>
              <a:rPr lang="fr-FR" sz="2800" dirty="0" smtClean="0">
                <a:solidFill>
                  <a:schemeClr val="tx2"/>
                </a:solidFill>
                <a:latin typeface="Times New Roman" pitchFamily="18" charset="0"/>
                <a:cs typeface="Times New Roman" pitchFamily="18" charset="0"/>
              </a:rPr>
              <a:t>Cours : Master RSD</a:t>
            </a:r>
            <a:endParaRPr lang="fr-FR" sz="2800" dirty="0">
              <a:solidFill>
                <a:schemeClr val="tx2"/>
              </a:solidFill>
              <a:latin typeface="Times New Roman" pitchFamily="18" charset="0"/>
              <a:cs typeface="Times New Roman" pitchFamily="18" charset="0"/>
            </a:endParaRPr>
          </a:p>
        </p:txBody>
      </p:sp>
      <p:sp>
        <p:nvSpPr>
          <p:cNvPr id="3" name="Subtitle 2"/>
          <p:cNvSpPr>
            <a:spLocks noGrp="1"/>
          </p:cNvSpPr>
          <p:nvPr>
            <p:ph type="subTitle" idx="1"/>
          </p:nvPr>
        </p:nvSpPr>
        <p:spPr>
          <a:xfrm>
            <a:off x="1773932" y="2276872"/>
            <a:ext cx="9145016" cy="3384376"/>
          </a:xfrm>
        </p:spPr>
        <p:txBody>
          <a:bodyPr>
            <a:normAutofit/>
          </a:bodyPr>
          <a:lstStyle/>
          <a:p>
            <a:pPr algn="ctr"/>
            <a:r>
              <a:rPr lang="fr-FR" sz="4000" b="1" kern="0" dirty="0" smtClean="0">
                <a:latin typeface="Times New Roman" pitchFamily="18" charset="0"/>
                <a:cs typeface="Times New Roman" pitchFamily="18" charset="0"/>
              </a:rPr>
              <a:t>Le son en MultiMedia </a:t>
            </a:r>
            <a:endParaRPr lang="fr-FR" sz="2800" dirty="0">
              <a:latin typeface="Times New Roman" pitchFamily="18" charset="0"/>
              <a:cs typeface="Times New Roman" pitchFamily="18" charset="0"/>
            </a:endParaRPr>
          </a:p>
          <a:p>
            <a:pPr algn="ctr"/>
            <a:r>
              <a:rPr lang="fr-FR" sz="3600" u="sng" dirty="0">
                <a:latin typeface="Times New Roman" pitchFamily="18" charset="0"/>
                <a:cs typeface="Times New Roman" pitchFamily="18" charset="0"/>
              </a:rPr>
              <a:t> </a:t>
            </a:r>
            <a:endParaRPr lang="fr-FR" sz="3600" u="sng" dirty="0" smtClean="0">
              <a:latin typeface="Times New Roman" pitchFamily="18" charset="0"/>
              <a:cs typeface="Times New Roman" pitchFamily="18" charset="0"/>
            </a:endParaRPr>
          </a:p>
          <a:p>
            <a:pPr algn="ctr"/>
            <a:endParaRPr lang="fr-FR" sz="3600" u="sng" dirty="0">
              <a:latin typeface="Times New Roman" pitchFamily="18" charset="0"/>
              <a:cs typeface="Times New Roman" pitchFamily="18" charset="0"/>
            </a:endParaRPr>
          </a:p>
          <a:p>
            <a:pPr algn="r"/>
            <a:r>
              <a:rPr lang="fr-FR" sz="2400" u="sng" dirty="0">
                <a:solidFill>
                  <a:schemeClr val="tx2"/>
                </a:solidFill>
                <a:latin typeface="Times New Roman" pitchFamily="18" charset="0"/>
                <a:cs typeface="Times New Roman" pitchFamily="18" charset="0"/>
              </a:rPr>
              <a:t>P</a:t>
            </a:r>
            <a:r>
              <a:rPr lang="fr-FR" sz="2400" b="1" u="sng" dirty="0">
                <a:solidFill>
                  <a:schemeClr val="tx2"/>
                </a:solidFill>
                <a:latin typeface="Times New Roman" pitchFamily="18" charset="0"/>
                <a:cs typeface="Times New Roman" pitchFamily="18" charset="0"/>
              </a:rPr>
              <a:t>résenté par :</a:t>
            </a:r>
          </a:p>
          <a:p>
            <a:pPr algn="r"/>
            <a:endParaRPr lang="fr-FR" sz="2400" b="1" u="sng" dirty="0">
              <a:solidFill>
                <a:schemeClr val="tx2"/>
              </a:solidFill>
              <a:latin typeface="Times New Roman" pitchFamily="18" charset="0"/>
              <a:cs typeface="Times New Roman" pitchFamily="18" charset="0"/>
            </a:endParaRPr>
          </a:p>
          <a:p>
            <a:pPr algn="r"/>
            <a:r>
              <a:rPr lang="fr-FR" sz="2400" dirty="0" smtClean="0">
                <a:solidFill>
                  <a:schemeClr val="tx2"/>
                </a:solidFill>
              </a:rPr>
              <a:t>M</a:t>
            </a:r>
            <a:r>
              <a:rPr lang="fr-FR" sz="2400" baseline="30000" dirty="0" smtClean="0">
                <a:solidFill>
                  <a:schemeClr val="tx2"/>
                </a:solidFill>
              </a:rPr>
              <a:t>me </a:t>
            </a:r>
            <a:r>
              <a:rPr lang="fr-FR" sz="2400" dirty="0">
                <a:solidFill>
                  <a:schemeClr val="tx2"/>
                </a:solidFill>
                <a:latin typeface="Times New Roman" pitchFamily="18" charset="0"/>
                <a:cs typeface="Times New Roman" pitchFamily="18" charset="0"/>
              </a:rPr>
              <a:t>Meziane </a:t>
            </a:r>
            <a:r>
              <a:rPr lang="fr-FR" sz="2400" dirty="0" err="1">
                <a:solidFill>
                  <a:schemeClr val="tx2"/>
                </a:solidFill>
                <a:latin typeface="Times New Roman" pitchFamily="18" charset="0"/>
                <a:cs typeface="Times New Roman" pitchFamily="18" charset="0"/>
              </a:rPr>
              <a:t>Tani</a:t>
            </a:r>
            <a:r>
              <a:rPr lang="fr-FR" sz="2400" dirty="0">
                <a:solidFill>
                  <a:schemeClr val="tx2"/>
                </a:solidFill>
                <a:latin typeface="Times New Roman" pitchFamily="18" charset="0"/>
                <a:cs typeface="Times New Roman" pitchFamily="18" charset="0"/>
              </a:rPr>
              <a:t> Souad </a:t>
            </a:r>
          </a:p>
          <a:p>
            <a:pPr algn="ctr"/>
            <a:endParaRPr lang="fr-FR" sz="4800" dirty="0">
              <a:solidFill>
                <a:schemeClr val="tx2"/>
              </a:solidFill>
              <a:latin typeface="Times New Roman" pitchFamily="18" charset="0"/>
              <a:cs typeface="Times New Roman" pitchFamily="18" charset="0"/>
            </a:endParaRPr>
          </a:p>
          <a:p>
            <a:pPr algn="ctr"/>
            <a:endParaRPr lang="fr-FR" sz="2800" dirty="0">
              <a:solidFill>
                <a:schemeClr val="tx2"/>
              </a:solidFill>
              <a:latin typeface="Times New Roman" pitchFamily="18" charset="0"/>
              <a:ea typeface="+mj-ea"/>
              <a:cs typeface="Times New Roman" pitchFamily="18" charset="0"/>
            </a:endParaRPr>
          </a:p>
          <a:p>
            <a:pPr marL="0" indent="0" algn="l">
              <a:spcBef>
                <a:spcPts val="0"/>
              </a:spcBef>
              <a:buNone/>
            </a:pPr>
            <a:endParaRPr lang="fr-FR" sz="2800" dirty="0">
              <a:solidFill>
                <a:schemeClr val="tx2"/>
              </a:solidFill>
              <a:latin typeface="Times New Roman" pitchFamily="18" charset="0"/>
              <a:ea typeface="+mj-ea"/>
              <a:cs typeface="Times New Roman" pitchFamily="18" charset="0"/>
            </a:endParaRPr>
          </a:p>
        </p:txBody>
      </p:sp>
      <p:pic>
        <p:nvPicPr>
          <p:cNvPr id="4" name="Image 3" descr="Logo Univ Tlemcen.jpg"/>
          <p:cNvPicPr>
            <a:picLocks noChangeAspect="1"/>
          </p:cNvPicPr>
          <p:nvPr/>
        </p:nvPicPr>
        <p:blipFill>
          <a:blip r:embed="rId2" cstate="print"/>
          <a:stretch>
            <a:fillRect/>
          </a:stretch>
        </p:blipFill>
        <p:spPr>
          <a:xfrm>
            <a:off x="9910836" y="332656"/>
            <a:ext cx="1440160" cy="2088232"/>
          </a:xfrm>
          <a:prstGeom prst="rect">
            <a:avLst/>
          </a:prstGeom>
        </p:spPr>
      </p:pic>
      <p:sp>
        <p:nvSpPr>
          <p:cNvPr id="6" name="Rectangle 5"/>
          <p:cNvSpPr/>
          <p:nvPr/>
        </p:nvSpPr>
        <p:spPr>
          <a:xfrm>
            <a:off x="7174532" y="5229200"/>
            <a:ext cx="3179075" cy="369332"/>
          </a:xfrm>
          <a:prstGeom prst="rect">
            <a:avLst/>
          </a:prstGeom>
        </p:spPr>
        <p:txBody>
          <a:bodyPr wrap="none">
            <a:spAutoFit/>
          </a:bodyPr>
          <a:lstStyle/>
          <a:p>
            <a:r>
              <a:rPr lang="fr-FR" dirty="0" smtClean="0">
                <a:solidFill>
                  <a:schemeClr val="tx2"/>
                </a:solidFill>
                <a:latin typeface="Times New Roman" pitchFamily="18" charset="0"/>
                <a:cs typeface="Times New Roman" pitchFamily="18" charset="0"/>
              </a:rPr>
              <a:t>Année universitaire : 2018-2019</a:t>
            </a:r>
            <a:endParaRPr lang="fr-FR" dirty="0">
              <a:solidFill>
                <a:schemeClr val="tx2"/>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cstate="print"/>
          <a:srcRect/>
          <a:stretch>
            <a:fillRect/>
          </a:stretch>
        </p:blipFill>
        <p:spPr bwMode="auto">
          <a:xfrm>
            <a:off x="2494012" y="3401147"/>
            <a:ext cx="2880320" cy="1828053"/>
          </a:xfrm>
          <a:prstGeom prst="rect">
            <a:avLst/>
          </a:prstGeom>
          <a:noFill/>
          <a:ln w="9525">
            <a:noFill/>
            <a:miter lim="800000"/>
            <a:headEnd/>
            <a:tailEnd/>
          </a:ln>
        </p:spPr>
      </p:pic>
    </p:spTree>
    <p:extLst>
      <p:ext uri="{BB962C8B-B14F-4D97-AF65-F5344CB8AC3E}">
        <p14:creationId xmlns:p14="http://schemas.microsoft.com/office/powerpoint/2010/main" xmlns="" val="5067614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7801"/>
            <a:ext cx="9782801" cy="874936"/>
          </a:xfrm>
        </p:spPr>
        <p:txBody>
          <a:bodyPr>
            <a:normAutofit/>
          </a:bodyPr>
          <a:lstStyle/>
          <a:p>
            <a:pPr algn="ctr"/>
            <a:r>
              <a:rPr lang="fr-FR" b="1" dirty="0" smtClean="0"/>
              <a:t>Composants de la chaine du son</a:t>
            </a:r>
            <a:endParaRPr lang="fr-FR" b="1" dirty="0"/>
          </a:p>
        </p:txBody>
      </p:sp>
      <p:sp>
        <p:nvSpPr>
          <p:cNvPr id="3" name="Espace réservé du contenu 2"/>
          <p:cNvSpPr>
            <a:spLocks noGrp="1"/>
          </p:cNvSpPr>
          <p:nvPr>
            <p:ph idx="1"/>
          </p:nvPr>
        </p:nvSpPr>
        <p:spPr>
          <a:xfrm>
            <a:off x="1593436" y="1268760"/>
            <a:ext cx="9782801" cy="4903440"/>
          </a:xfrm>
        </p:spPr>
        <p:txBody>
          <a:bodyPr>
            <a:normAutofit fontScale="85000" lnSpcReduction="20000"/>
          </a:bodyPr>
          <a:lstStyle/>
          <a:p>
            <a:pPr>
              <a:buFont typeface="Wingdings" pitchFamily="2" charset="2"/>
              <a:buChar char="§"/>
            </a:pPr>
            <a:r>
              <a:rPr lang="fr-FR" dirty="0" smtClean="0">
                <a:solidFill>
                  <a:schemeClr val="tx2"/>
                </a:solidFill>
                <a:latin typeface="Times New Roman" pitchFamily="18" charset="0"/>
                <a:cs typeface="Times New Roman" pitchFamily="18" charset="0"/>
              </a:rPr>
              <a:t> </a:t>
            </a:r>
            <a:r>
              <a:rPr lang="fr-FR" b="1" dirty="0" smtClean="0">
                <a:solidFill>
                  <a:schemeClr val="tx2"/>
                </a:solidFill>
                <a:latin typeface="Times New Roman" pitchFamily="18" charset="0"/>
                <a:cs typeface="Times New Roman" pitchFamily="18" charset="0"/>
              </a:rPr>
              <a:t>microphone : capteur transformant en</a:t>
            </a:r>
          </a:p>
          <a:p>
            <a:pPr>
              <a:buNone/>
            </a:pPr>
            <a:r>
              <a:rPr lang="fr-FR" dirty="0" smtClean="0">
                <a:solidFill>
                  <a:schemeClr val="tx2"/>
                </a:solidFill>
                <a:latin typeface="Times New Roman" pitchFamily="18" charset="0"/>
                <a:cs typeface="Times New Roman" pitchFamily="18" charset="0"/>
              </a:rPr>
              <a:t>tension électrique la vibration de l'air propageant le son.</a:t>
            </a:r>
          </a:p>
          <a:p>
            <a:pPr>
              <a:buFont typeface="Wingdings" pitchFamily="2" charset="2"/>
              <a:buChar char="§"/>
            </a:pPr>
            <a:r>
              <a:rPr lang="fr-FR" dirty="0" smtClean="0">
                <a:solidFill>
                  <a:schemeClr val="tx2"/>
                </a:solidFill>
                <a:latin typeface="Times New Roman" pitchFamily="18" charset="0"/>
                <a:cs typeface="Times New Roman" pitchFamily="18" charset="0"/>
              </a:rPr>
              <a:t> </a:t>
            </a:r>
            <a:r>
              <a:rPr lang="fr-FR" b="1" dirty="0" smtClean="0">
                <a:solidFill>
                  <a:schemeClr val="tx2"/>
                </a:solidFill>
                <a:latin typeface="Times New Roman" pitchFamily="18" charset="0"/>
                <a:cs typeface="Times New Roman" pitchFamily="18" charset="0"/>
              </a:rPr>
              <a:t>haut-parleur : actionneur transformant </a:t>
            </a:r>
          </a:p>
          <a:p>
            <a:pPr>
              <a:buNone/>
            </a:pPr>
            <a:r>
              <a:rPr lang="fr-FR" dirty="0" smtClean="0">
                <a:solidFill>
                  <a:schemeClr val="tx2"/>
                </a:solidFill>
                <a:latin typeface="Times New Roman" pitchFamily="18" charset="0"/>
                <a:cs typeface="Times New Roman" pitchFamily="18" charset="0"/>
              </a:rPr>
              <a:t>une tension électrique en vibrations de </a:t>
            </a:r>
          </a:p>
          <a:p>
            <a:pPr>
              <a:buNone/>
            </a:pPr>
            <a:r>
              <a:rPr lang="fr-FR" dirty="0" smtClean="0">
                <a:solidFill>
                  <a:schemeClr val="tx2"/>
                </a:solidFill>
                <a:latin typeface="Times New Roman" pitchFamily="18" charset="0"/>
                <a:cs typeface="Times New Roman" pitchFamily="18" charset="0"/>
              </a:rPr>
              <a:t>l'air (ou sons).</a:t>
            </a:r>
          </a:p>
          <a:p>
            <a:pPr>
              <a:buFont typeface="Wingdings" pitchFamily="2" charset="2"/>
              <a:buChar char="§"/>
            </a:pPr>
            <a:r>
              <a:rPr lang="fr-FR" dirty="0" smtClean="0">
                <a:solidFill>
                  <a:schemeClr val="tx2"/>
                </a:solidFill>
                <a:latin typeface="Times New Roman" pitchFamily="18" charset="0"/>
                <a:cs typeface="Times New Roman" pitchFamily="18" charset="0"/>
              </a:rPr>
              <a:t> </a:t>
            </a:r>
            <a:r>
              <a:rPr lang="fr-FR" b="1" dirty="0" smtClean="0">
                <a:solidFill>
                  <a:schemeClr val="tx2"/>
                </a:solidFill>
                <a:latin typeface="Times New Roman" pitchFamily="18" charset="0"/>
                <a:cs typeface="Times New Roman" pitchFamily="18" charset="0"/>
              </a:rPr>
              <a:t>Un amplificateur électronique (ou</a:t>
            </a:r>
          </a:p>
          <a:p>
            <a:pPr>
              <a:buNone/>
            </a:pPr>
            <a:r>
              <a:rPr lang="fr-FR" b="1" dirty="0" smtClean="0">
                <a:solidFill>
                  <a:schemeClr val="tx2"/>
                </a:solidFill>
                <a:latin typeface="Times New Roman" pitchFamily="18" charset="0"/>
                <a:cs typeface="Times New Roman" pitchFamily="18" charset="0"/>
              </a:rPr>
              <a:t>amplificateur, ou ampli) est un système</a:t>
            </a:r>
          </a:p>
          <a:p>
            <a:pPr>
              <a:buNone/>
            </a:pPr>
            <a:r>
              <a:rPr lang="fr-FR" dirty="0" smtClean="0">
                <a:solidFill>
                  <a:schemeClr val="tx2"/>
                </a:solidFill>
                <a:latin typeface="Times New Roman" pitchFamily="18" charset="0"/>
                <a:cs typeface="Times New Roman" pitchFamily="18" charset="0"/>
              </a:rPr>
              <a:t>électronique augmentant la tension et/ou</a:t>
            </a:r>
          </a:p>
          <a:p>
            <a:pPr>
              <a:buNone/>
            </a:pPr>
            <a:r>
              <a:rPr lang="fr-FR" dirty="0" smtClean="0">
                <a:solidFill>
                  <a:schemeClr val="tx2"/>
                </a:solidFill>
                <a:latin typeface="Times New Roman" pitchFamily="18" charset="0"/>
                <a:cs typeface="Times New Roman" pitchFamily="18" charset="0"/>
              </a:rPr>
              <a:t>l’intensité d’un signal électrique.</a:t>
            </a:r>
          </a:p>
          <a:p>
            <a:pPr>
              <a:buFont typeface="Wingdings" pitchFamily="2" charset="2"/>
              <a:buChar char="§"/>
            </a:pPr>
            <a:r>
              <a:rPr lang="fr-FR" b="1" dirty="0" smtClean="0">
                <a:solidFill>
                  <a:schemeClr val="tx2"/>
                </a:solidFill>
                <a:latin typeface="Times New Roman" pitchFamily="18" charset="0"/>
                <a:cs typeface="Times New Roman" pitchFamily="18" charset="0"/>
              </a:rPr>
              <a:t> Une carte son </a:t>
            </a:r>
            <a:r>
              <a:rPr lang="fr-FR" dirty="0" smtClean="0">
                <a:solidFill>
                  <a:schemeClr val="tx2"/>
                </a:solidFill>
                <a:latin typeface="Times New Roman" pitchFamily="18" charset="0"/>
                <a:cs typeface="Times New Roman" pitchFamily="18" charset="0"/>
              </a:rPr>
              <a:t>qui contient un </a:t>
            </a:r>
            <a:r>
              <a:rPr lang="fr-FR" b="1" dirty="0" smtClean="0">
                <a:solidFill>
                  <a:schemeClr val="tx2"/>
                </a:solidFill>
                <a:latin typeface="Times New Roman" pitchFamily="18" charset="0"/>
                <a:cs typeface="Times New Roman" pitchFamily="18" charset="0"/>
              </a:rPr>
              <a:t>CAN et un</a:t>
            </a:r>
          </a:p>
          <a:p>
            <a:pPr>
              <a:buNone/>
            </a:pPr>
            <a:r>
              <a:rPr lang="fr-FR" b="1" dirty="0" smtClean="0">
                <a:solidFill>
                  <a:schemeClr val="tx2"/>
                </a:solidFill>
                <a:latin typeface="Times New Roman" pitchFamily="18" charset="0"/>
                <a:cs typeface="Times New Roman" pitchFamily="18" charset="0"/>
              </a:rPr>
              <a:t>CNA, plus parfois un DSP.</a:t>
            </a:r>
            <a:endParaRPr lang="fr-FR" dirty="0">
              <a:solidFill>
                <a:schemeClr val="tx2"/>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10</a:t>
            </a:fld>
            <a:endParaRPr lang="fr-FR"/>
          </a:p>
        </p:txBody>
      </p:sp>
      <p:pic>
        <p:nvPicPr>
          <p:cNvPr id="1026" name="Picture 2"/>
          <p:cNvPicPr>
            <a:picLocks noChangeAspect="1" noChangeArrowheads="1"/>
          </p:cNvPicPr>
          <p:nvPr/>
        </p:nvPicPr>
        <p:blipFill>
          <a:blip r:embed="rId2" cstate="print"/>
          <a:srcRect/>
          <a:stretch>
            <a:fillRect/>
          </a:stretch>
        </p:blipFill>
        <p:spPr bwMode="auto">
          <a:xfrm>
            <a:off x="8254652" y="2348880"/>
            <a:ext cx="2969817" cy="3440038"/>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7800"/>
            <a:ext cx="9782801" cy="874936"/>
          </a:xfrm>
        </p:spPr>
        <p:txBody>
          <a:bodyPr>
            <a:normAutofit/>
          </a:bodyPr>
          <a:lstStyle/>
          <a:p>
            <a:pPr algn="ctr"/>
            <a:r>
              <a:rPr lang="fr-FR" b="1" dirty="0" smtClean="0"/>
              <a:t>CNA, CAN et DSP</a:t>
            </a:r>
            <a:endParaRPr lang="fr-FR" b="1" dirty="0"/>
          </a:p>
        </p:txBody>
      </p:sp>
      <p:sp>
        <p:nvSpPr>
          <p:cNvPr id="3" name="Espace réservé du contenu 2"/>
          <p:cNvSpPr>
            <a:spLocks noGrp="1"/>
          </p:cNvSpPr>
          <p:nvPr>
            <p:ph idx="1"/>
          </p:nvPr>
        </p:nvSpPr>
        <p:spPr>
          <a:xfrm>
            <a:off x="1593436" y="1268760"/>
            <a:ext cx="9782801" cy="5112568"/>
          </a:xfrm>
        </p:spPr>
        <p:txBody>
          <a:bodyPr>
            <a:normAutofit fontScale="92500" lnSpcReduction="20000"/>
          </a:bodyPr>
          <a:lstStyle/>
          <a:p>
            <a:pPr>
              <a:buFont typeface="Wingdings" pitchFamily="2" charset="2"/>
              <a:buChar char="§"/>
            </a:pPr>
            <a:r>
              <a:rPr lang="fr-FR" b="1" dirty="0" smtClean="0">
                <a:solidFill>
                  <a:schemeClr val="tx2"/>
                </a:solidFill>
                <a:latin typeface="Times New Roman" pitchFamily="18" charset="0"/>
                <a:cs typeface="Times New Roman" pitchFamily="18" charset="0"/>
              </a:rPr>
              <a:t>le CAN (Convertisseur Analogique Numérique)</a:t>
            </a:r>
          </a:p>
          <a:p>
            <a:pPr>
              <a:buNone/>
            </a:pPr>
            <a:r>
              <a:rPr lang="fr-FR" dirty="0" smtClean="0">
                <a:solidFill>
                  <a:schemeClr val="tx2"/>
                </a:solidFill>
                <a:latin typeface="Times New Roman" pitchFamily="18" charset="0"/>
                <a:cs typeface="Times New Roman" pitchFamily="18" charset="0"/>
              </a:rPr>
              <a:t>numérise l'entrée micro de la carte son. Ce dispositif</a:t>
            </a:r>
          </a:p>
          <a:p>
            <a:pPr>
              <a:buNone/>
            </a:pPr>
            <a:r>
              <a:rPr lang="fr-FR" dirty="0" smtClean="0">
                <a:solidFill>
                  <a:schemeClr val="tx2"/>
                </a:solidFill>
                <a:latin typeface="Times New Roman" pitchFamily="18" charset="0"/>
                <a:cs typeface="Times New Roman" pitchFamily="18" charset="0"/>
              </a:rPr>
              <a:t>transforme des tensions électriques (analogiques) en</a:t>
            </a:r>
          </a:p>
          <a:p>
            <a:pPr>
              <a:buNone/>
            </a:pPr>
            <a:r>
              <a:rPr lang="fr-FR" dirty="0" smtClean="0">
                <a:solidFill>
                  <a:schemeClr val="tx2"/>
                </a:solidFill>
                <a:latin typeface="Times New Roman" pitchFamily="18" charset="0"/>
                <a:cs typeface="Times New Roman" pitchFamily="18" charset="0"/>
              </a:rPr>
              <a:t>nombres binaires (numériques).</a:t>
            </a:r>
          </a:p>
          <a:p>
            <a:pPr>
              <a:buFont typeface="Wingdings" pitchFamily="2" charset="2"/>
              <a:buChar char="§"/>
            </a:pPr>
            <a:r>
              <a:rPr lang="fr-FR" dirty="0" smtClean="0">
                <a:solidFill>
                  <a:schemeClr val="tx2"/>
                </a:solidFill>
                <a:latin typeface="Times New Roman" pitchFamily="18" charset="0"/>
                <a:cs typeface="Times New Roman" pitchFamily="18" charset="0"/>
              </a:rPr>
              <a:t> </a:t>
            </a:r>
            <a:r>
              <a:rPr lang="fr-FR" b="1" dirty="0" smtClean="0">
                <a:solidFill>
                  <a:schemeClr val="tx2"/>
                </a:solidFill>
                <a:latin typeface="Times New Roman" pitchFamily="18" charset="0"/>
                <a:cs typeface="Times New Roman" pitchFamily="18" charset="0"/>
              </a:rPr>
              <a:t>le CNA (Convertisseur Numérique Analogique)</a:t>
            </a:r>
          </a:p>
          <a:p>
            <a:pPr>
              <a:buNone/>
            </a:pPr>
            <a:r>
              <a:rPr lang="fr-FR" dirty="0" smtClean="0">
                <a:solidFill>
                  <a:schemeClr val="tx2"/>
                </a:solidFill>
                <a:latin typeface="Times New Roman" pitchFamily="18" charset="0"/>
                <a:cs typeface="Times New Roman" pitchFamily="18" charset="0"/>
              </a:rPr>
              <a:t>réalise l'opération inverse pour jouer en temps réel un</a:t>
            </a:r>
          </a:p>
          <a:p>
            <a:pPr>
              <a:buNone/>
            </a:pPr>
            <a:r>
              <a:rPr lang="fr-FR" dirty="0" smtClean="0">
                <a:solidFill>
                  <a:schemeClr val="tx2"/>
                </a:solidFill>
                <a:latin typeface="Times New Roman" pitchFamily="18" charset="0"/>
                <a:cs typeface="Times New Roman" pitchFamily="18" charset="0"/>
              </a:rPr>
              <a:t>son numérique sur la sortie haut-parleur de la carte son.</a:t>
            </a:r>
          </a:p>
          <a:p>
            <a:pPr>
              <a:buNone/>
            </a:pPr>
            <a:r>
              <a:rPr lang="fr-FR" dirty="0" smtClean="0">
                <a:solidFill>
                  <a:schemeClr val="tx2"/>
                </a:solidFill>
                <a:latin typeface="Times New Roman" pitchFamily="18" charset="0"/>
                <a:cs typeface="Times New Roman" pitchFamily="18" charset="0"/>
              </a:rPr>
              <a:t>Ce dispositif transforme des nombres binaires</a:t>
            </a:r>
          </a:p>
          <a:p>
            <a:pPr>
              <a:buNone/>
            </a:pPr>
            <a:r>
              <a:rPr lang="fr-FR" dirty="0" smtClean="0">
                <a:solidFill>
                  <a:schemeClr val="tx2"/>
                </a:solidFill>
                <a:latin typeface="Times New Roman" pitchFamily="18" charset="0"/>
                <a:cs typeface="Times New Roman" pitchFamily="18" charset="0"/>
              </a:rPr>
              <a:t>(numériques) en tensions électriques (analogiques).</a:t>
            </a:r>
          </a:p>
          <a:p>
            <a:pPr>
              <a:buFont typeface="Wingdings" pitchFamily="2" charset="2"/>
              <a:buChar char="§"/>
            </a:pPr>
            <a:r>
              <a:rPr lang="fr-FR" dirty="0" smtClean="0">
                <a:solidFill>
                  <a:schemeClr val="tx2"/>
                </a:solidFill>
                <a:latin typeface="Times New Roman" pitchFamily="18" charset="0"/>
                <a:cs typeface="Times New Roman" pitchFamily="18" charset="0"/>
              </a:rPr>
              <a:t> </a:t>
            </a:r>
            <a:r>
              <a:rPr lang="fr-FR" b="1" dirty="0" smtClean="0">
                <a:solidFill>
                  <a:schemeClr val="tx2"/>
                </a:solidFill>
                <a:latin typeface="Times New Roman" pitchFamily="18" charset="0"/>
                <a:cs typeface="Times New Roman" pitchFamily="18" charset="0"/>
              </a:rPr>
              <a:t>le DSP (Digital Signal Processor) est un</a:t>
            </a:r>
          </a:p>
          <a:p>
            <a:pPr>
              <a:buNone/>
            </a:pPr>
            <a:r>
              <a:rPr lang="fr-FR" dirty="0" smtClean="0">
                <a:solidFill>
                  <a:schemeClr val="tx2"/>
                </a:solidFill>
                <a:latin typeface="Times New Roman" pitchFamily="18" charset="0"/>
                <a:cs typeface="Times New Roman" pitchFamily="18" charset="0"/>
              </a:rPr>
              <a:t>microprocesseur spécialisé dans le traitement du signal.</a:t>
            </a:r>
            <a:endParaRPr lang="fr-FR" dirty="0">
              <a:solidFill>
                <a:schemeClr val="tx2"/>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11</a:t>
            </a:fld>
            <a:endParaRPr lang="fr-FR"/>
          </a:p>
        </p:txBody>
      </p:sp>
      <p:pic>
        <p:nvPicPr>
          <p:cNvPr id="2050" name="Picture 2"/>
          <p:cNvPicPr>
            <a:picLocks noChangeAspect="1" noChangeArrowheads="1"/>
          </p:cNvPicPr>
          <p:nvPr/>
        </p:nvPicPr>
        <p:blipFill>
          <a:blip r:embed="rId2" cstate="print"/>
          <a:srcRect/>
          <a:stretch>
            <a:fillRect/>
          </a:stretch>
        </p:blipFill>
        <p:spPr bwMode="auto">
          <a:xfrm>
            <a:off x="9190756" y="1988840"/>
            <a:ext cx="2269597" cy="1936998"/>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7801"/>
            <a:ext cx="9782801" cy="802928"/>
          </a:xfrm>
        </p:spPr>
        <p:txBody>
          <a:bodyPr>
            <a:normAutofit/>
          </a:bodyPr>
          <a:lstStyle/>
          <a:p>
            <a:pPr algn="ctr"/>
            <a:r>
              <a:rPr lang="fr-FR" b="1" dirty="0" smtClean="0"/>
              <a:t>La numérisation du son</a:t>
            </a:r>
            <a:endParaRPr lang="fr-FR" b="1" dirty="0"/>
          </a:p>
        </p:txBody>
      </p:sp>
      <p:sp>
        <p:nvSpPr>
          <p:cNvPr id="3" name="Espace réservé du contenu 2"/>
          <p:cNvSpPr>
            <a:spLocks noGrp="1"/>
          </p:cNvSpPr>
          <p:nvPr>
            <p:ph idx="1"/>
          </p:nvPr>
        </p:nvSpPr>
        <p:spPr>
          <a:xfrm>
            <a:off x="1593436" y="1196752"/>
            <a:ext cx="9782801" cy="4975448"/>
          </a:xfrm>
        </p:spPr>
        <p:txBody>
          <a:bodyPr>
            <a:normAutofit/>
          </a:bodyPr>
          <a:lstStyle/>
          <a:p>
            <a:pPr>
              <a:buFont typeface="Wingdings" pitchFamily="2" charset="2"/>
              <a:buChar char="q"/>
            </a:pPr>
            <a:r>
              <a:rPr lang="fr-FR" dirty="0" smtClean="0">
                <a:solidFill>
                  <a:schemeClr val="tx2"/>
                </a:solidFill>
                <a:latin typeface="Times New Roman" pitchFamily="18" charset="0"/>
                <a:cs typeface="Times New Roman" pitchFamily="18" charset="0"/>
              </a:rPr>
              <a:t> signal audio sous forme analogique est une onde continue dans le temps.</a:t>
            </a:r>
          </a:p>
          <a:p>
            <a:pPr>
              <a:buFont typeface="Wingdings" pitchFamily="2" charset="2"/>
              <a:buChar char="q"/>
            </a:pPr>
            <a:r>
              <a:rPr lang="fr-FR" dirty="0" smtClean="0">
                <a:solidFill>
                  <a:schemeClr val="tx2"/>
                </a:solidFill>
                <a:latin typeface="Times New Roman" pitchFamily="18" charset="0"/>
                <a:cs typeface="Times New Roman" pitchFamily="18" charset="0"/>
              </a:rPr>
              <a:t> La numérisation: transformer des données analogiques en données numériques utilisables par les systèmes informatiques (suite de valeurs ) Le système de conversion numérique du son a été mis au point en 1957 dans les laboratoires Bell par Max </a:t>
            </a:r>
            <a:r>
              <a:rPr lang="fr-FR" dirty="0" err="1" smtClean="0">
                <a:solidFill>
                  <a:schemeClr val="tx2"/>
                </a:solidFill>
                <a:latin typeface="Times New Roman" pitchFamily="18" charset="0"/>
                <a:cs typeface="Times New Roman" pitchFamily="18" charset="0"/>
              </a:rPr>
              <a:t>Mathews</a:t>
            </a:r>
            <a:r>
              <a:rPr lang="fr-FR" dirty="0" smtClean="0">
                <a:solidFill>
                  <a:schemeClr val="tx2"/>
                </a:solidFill>
                <a:latin typeface="Times New Roman" pitchFamily="18" charset="0"/>
                <a:cs typeface="Times New Roman" pitchFamily="18" charset="0"/>
              </a:rPr>
              <a:t>.</a:t>
            </a:r>
          </a:p>
          <a:p>
            <a:pPr lvl="2">
              <a:buFont typeface="Wingdings" pitchFamily="2" charset="2"/>
              <a:buChar char="q"/>
            </a:pPr>
            <a:r>
              <a:rPr lang="fr-FR" dirty="0" smtClean="0">
                <a:solidFill>
                  <a:schemeClr val="tx2"/>
                </a:solidFill>
                <a:latin typeface="Times New Roman" pitchFamily="18" charset="0"/>
                <a:cs typeface="Times New Roman" pitchFamily="18" charset="0"/>
              </a:rPr>
              <a:t> prélever, à des instants significatifs, un échantillon du signal </a:t>
            </a:r>
            <a:r>
              <a:rPr lang="fr-FR" sz="2000" dirty="0" smtClean="0">
                <a:solidFill>
                  <a:schemeClr val="tx2"/>
                </a:solidFill>
                <a:latin typeface="Times New Roman" pitchFamily="18" charset="0"/>
                <a:cs typeface="Times New Roman" pitchFamily="18" charset="0"/>
              </a:rPr>
              <a:t>(échantillonnage)</a:t>
            </a:r>
          </a:p>
          <a:p>
            <a:pPr lvl="2">
              <a:buFont typeface="Wingdings" pitchFamily="2" charset="2"/>
              <a:buChar char="q"/>
            </a:pPr>
            <a:r>
              <a:rPr lang="fr-FR" dirty="0" smtClean="0">
                <a:solidFill>
                  <a:schemeClr val="tx2"/>
                </a:solidFill>
                <a:latin typeface="Times New Roman" pitchFamily="18" charset="0"/>
                <a:cs typeface="Times New Roman" pitchFamily="18" charset="0"/>
              </a:rPr>
              <a:t> exprimer son amplitude par rapport à une échelle finie (quantification)</a:t>
            </a:r>
          </a:p>
          <a:p>
            <a:pPr lvl="2">
              <a:buFont typeface="Wingdings" pitchFamily="2" charset="2"/>
              <a:buChar char="q"/>
            </a:pPr>
            <a:r>
              <a:rPr lang="fr-FR" dirty="0" smtClean="0">
                <a:solidFill>
                  <a:schemeClr val="tx2"/>
                </a:solidFill>
                <a:latin typeface="Times New Roman" pitchFamily="18" charset="0"/>
                <a:cs typeface="Times New Roman" pitchFamily="18" charset="0"/>
              </a:rPr>
              <a:t>exprimer en langage binaire (codage)</a:t>
            </a:r>
            <a:endParaRPr lang="fr-FR" dirty="0">
              <a:solidFill>
                <a:schemeClr val="tx2"/>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12</a:t>
            </a:fld>
            <a:endParaRPr lang="fr-FR"/>
          </a:p>
        </p:txBody>
      </p:sp>
      <p:pic>
        <p:nvPicPr>
          <p:cNvPr id="1028" name="Picture 4"/>
          <p:cNvPicPr>
            <a:picLocks noChangeAspect="1" noChangeArrowheads="1"/>
          </p:cNvPicPr>
          <p:nvPr/>
        </p:nvPicPr>
        <p:blipFill>
          <a:blip r:embed="rId3" cstate="print"/>
          <a:srcRect/>
          <a:stretch>
            <a:fillRect/>
          </a:stretch>
        </p:blipFill>
        <p:spPr bwMode="auto">
          <a:xfrm>
            <a:off x="2061964" y="5157192"/>
            <a:ext cx="9001000" cy="1556792"/>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7801"/>
            <a:ext cx="9782801" cy="730920"/>
          </a:xfrm>
        </p:spPr>
        <p:txBody>
          <a:bodyPr>
            <a:normAutofit/>
          </a:bodyPr>
          <a:lstStyle/>
          <a:p>
            <a:r>
              <a:rPr lang="fr-FR" sz="2400" dirty="0" smtClean="0"/>
              <a:t>Numérisation du son :signal analogique et numérique</a:t>
            </a:r>
            <a:endParaRPr lang="fr-FR" sz="2400" dirty="0"/>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13</a:t>
            </a:fld>
            <a:endParaRPr lang="fr-FR"/>
          </a:p>
        </p:txBody>
      </p:sp>
      <p:pic>
        <p:nvPicPr>
          <p:cNvPr id="1026" name="Picture 2"/>
          <p:cNvPicPr>
            <a:picLocks noGrp="1" noChangeAspect="1" noChangeArrowheads="1"/>
          </p:cNvPicPr>
          <p:nvPr>
            <p:ph idx="1"/>
          </p:nvPr>
        </p:nvPicPr>
        <p:blipFill>
          <a:blip r:embed="rId2" cstate="print">
            <a:lum/>
          </a:blip>
          <a:srcRect/>
          <a:stretch>
            <a:fillRect/>
          </a:stretch>
        </p:blipFill>
        <p:spPr bwMode="auto">
          <a:xfrm>
            <a:off x="1468681" y="1412776"/>
            <a:ext cx="10026331" cy="439248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1400"/>
            <a:ext cx="9782801" cy="1239837"/>
          </a:xfrm>
        </p:spPr>
        <p:txBody>
          <a:bodyPr/>
          <a:lstStyle/>
          <a:p>
            <a:pPr algn="ctr"/>
            <a:r>
              <a:rPr lang="fr-FR" b="1" dirty="0" smtClean="0"/>
              <a:t>Echantillonnage </a:t>
            </a: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14</a:t>
            </a:fld>
            <a:endParaRPr lang="fr-FR"/>
          </a:p>
        </p:txBody>
      </p:sp>
      <p:pic>
        <p:nvPicPr>
          <p:cNvPr id="6" name="Picture 2"/>
          <p:cNvPicPr>
            <a:picLocks noGrp="1" noChangeAspect="1" noChangeArrowheads="1"/>
          </p:cNvPicPr>
          <p:nvPr>
            <p:ph idx="1"/>
          </p:nvPr>
        </p:nvPicPr>
        <p:blipFill>
          <a:blip r:embed="rId3" cstate="print"/>
          <a:srcRect/>
          <a:stretch>
            <a:fillRect/>
          </a:stretch>
        </p:blipFill>
        <p:spPr bwMode="auto">
          <a:xfrm>
            <a:off x="4175273" y="4464496"/>
            <a:ext cx="4943475" cy="1556792"/>
          </a:xfrm>
          <a:prstGeom prst="rect">
            <a:avLst/>
          </a:prstGeom>
          <a:noFill/>
          <a:ln w="9525">
            <a:noFill/>
            <a:miter lim="800000"/>
            <a:headEnd/>
            <a:tailEnd/>
          </a:ln>
        </p:spPr>
      </p:pic>
      <p:sp>
        <p:nvSpPr>
          <p:cNvPr id="7" name="Rectangle 6"/>
          <p:cNvSpPr/>
          <p:nvPr/>
        </p:nvSpPr>
        <p:spPr>
          <a:xfrm>
            <a:off x="1341884" y="1339602"/>
            <a:ext cx="10513168" cy="3385542"/>
          </a:xfrm>
          <a:prstGeom prst="rect">
            <a:avLst/>
          </a:prstGeom>
        </p:spPr>
        <p:txBody>
          <a:bodyPr wrap="square">
            <a:spAutoFit/>
          </a:bodyPr>
          <a:lstStyle/>
          <a:p>
            <a:r>
              <a:rPr lang="fr-FR" sz="2800" dirty="0" smtClean="0">
                <a:solidFill>
                  <a:schemeClr val="tx2"/>
                </a:solidFill>
                <a:latin typeface="Times New Roman" pitchFamily="18" charset="0"/>
                <a:cs typeface="Times New Roman" pitchFamily="18" charset="0"/>
              </a:rPr>
              <a:t>Il s'agit donc de relever des échantillons de son (ce qui revient à relever des différences de pression) à des intervalles de temps précis. On </a:t>
            </a:r>
            <a:r>
              <a:rPr lang="fr-FR" sz="2800" dirty="0" err="1" smtClean="0">
                <a:solidFill>
                  <a:schemeClr val="tx2"/>
                </a:solidFill>
                <a:latin typeface="Times New Roman" pitchFamily="18" charset="0"/>
                <a:cs typeface="Times New Roman" pitchFamily="18" charset="0"/>
              </a:rPr>
              <a:t>ap</a:t>
            </a:r>
            <a:r>
              <a:rPr lang="fr-FR" sz="2800" dirty="0" smtClean="0">
                <a:solidFill>
                  <a:schemeClr val="tx2"/>
                </a:solidFill>
                <a:latin typeface="Times New Roman" pitchFamily="18" charset="0"/>
                <a:cs typeface="Times New Roman" pitchFamily="18" charset="0"/>
              </a:rPr>
              <a:t>-</a:t>
            </a:r>
          </a:p>
          <a:p>
            <a:r>
              <a:rPr lang="fr-FR" sz="2800" dirty="0" smtClean="0">
                <a:solidFill>
                  <a:schemeClr val="tx2"/>
                </a:solidFill>
                <a:latin typeface="Times New Roman" pitchFamily="18" charset="0"/>
                <a:cs typeface="Times New Roman" pitchFamily="18" charset="0"/>
              </a:rPr>
              <a:t>pelle cette action</a:t>
            </a:r>
            <a:r>
              <a:rPr lang="fr-FR" sz="2800" b="1" u="sng" dirty="0" smtClean="0">
                <a:solidFill>
                  <a:schemeClr val="tx2"/>
                </a:solidFill>
                <a:latin typeface="Times New Roman" pitchFamily="18" charset="0"/>
                <a:cs typeface="Times New Roman" pitchFamily="18" charset="0"/>
              </a:rPr>
              <a:t> l'échantillonnage </a:t>
            </a:r>
            <a:r>
              <a:rPr lang="fr-FR" sz="2800" dirty="0" smtClean="0">
                <a:solidFill>
                  <a:schemeClr val="tx2"/>
                </a:solidFill>
                <a:latin typeface="Times New Roman" pitchFamily="18" charset="0"/>
                <a:cs typeface="Times New Roman" pitchFamily="18" charset="0"/>
              </a:rPr>
              <a:t>ou la numérisation du son.</a:t>
            </a:r>
          </a:p>
          <a:p>
            <a:r>
              <a:rPr lang="fr-FR" sz="2800" dirty="0" smtClean="0">
                <a:solidFill>
                  <a:schemeClr val="tx2"/>
                </a:solidFill>
                <a:latin typeface="Times New Roman" pitchFamily="18" charset="0"/>
                <a:cs typeface="Times New Roman" pitchFamily="18" charset="0"/>
              </a:rPr>
              <a:t>L'intervalle de temps entre deux échantillons est </a:t>
            </a:r>
            <a:r>
              <a:rPr lang="fr-FR" sz="2800" u="sng" dirty="0" smtClean="0">
                <a:solidFill>
                  <a:schemeClr val="tx2"/>
                </a:solidFill>
                <a:latin typeface="Times New Roman" pitchFamily="18" charset="0"/>
                <a:cs typeface="Times New Roman" pitchFamily="18" charset="0"/>
              </a:rPr>
              <a:t>appelé </a:t>
            </a:r>
            <a:r>
              <a:rPr lang="fr-FR" sz="2800" b="1" u="sng" dirty="0" smtClean="0">
                <a:solidFill>
                  <a:schemeClr val="tx2"/>
                </a:solidFill>
                <a:latin typeface="Times New Roman" pitchFamily="18" charset="0"/>
                <a:cs typeface="Times New Roman" pitchFamily="18" charset="0"/>
              </a:rPr>
              <a:t>taux d'échantillonnage </a:t>
            </a:r>
            <a:r>
              <a:rPr lang="fr-FR" sz="2800" dirty="0" smtClean="0">
                <a:solidFill>
                  <a:schemeClr val="tx2"/>
                </a:solidFill>
                <a:latin typeface="Times New Roman" pitchFamily="18" charset="0"/>
                <a:cs typeface="Times New Roman" pitchFamily="18" charset="0"/>
              </a:rPr>
              <a:t>ou la fréquence d’échantillonnage. Voici quelques exemples de fréquences d'échantillonnage et de qualités de son associées :</a:t>
            </a:r>
          </a:p>
          <a:p>
            <a:endParaRPr lang="fr-FR"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7801"/>
            <a:ext cx="9782801" cy="874936"/>
          </a:xfrm>
        </p:spPr>
        <p:txBody>
          <a:bodyPr/>
          <a:lstStyle/>
          <a:p>
            <a:pPr algn="ctr"/>
            <a:r>
              <a:rPr lang="fr-FR" dirty="0" smtClean="0"/>
              <a:t>Exemple  d’</a:t>
            </a:r>
            <a:r>
              <a:rPr lang="fr-FR" dirty="0" err="1" smtClean="0"/>
              <a:t>echantillonnage</a:t>
            </a:r>
            <a:r>
              <a:rPr lang="fr-FR" dirty="0" smtClean="0"/>
              <a:t> </a:t>
            </a:r>
            <a:endParaRPr lang="fr-FR" dirty="0"/>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15</a:t>
            </a:fld>
            <a:endParaRPr lang="fr-FR"/>
          </a:p>
        </p:txBody>
      </p:sp>
      <p:pic>
        <p:nvPicPr>
          <p:cNvPr id="2050" name="Picture 2"/>
          <p:cNvPicPr>
            <a:picLocks noGrp="1" noChangeAspect="1" noChangeArrowheads="1"/>
          </p:cNvPicPr>
          <p:nvPr>
            <p:ph idx="1"/>
          </p:nvPr>
        </p:nvPicPr>
        <p:blipFill>
          <a:blip r:embed="rId2" cstate="print"/>
          <a:srcRect/>
          <a:stretch>
            <a:fillRect/>
          </a:stretch>
        </p:blipFill>
        <p:spPr bwMode="auto">
          <a:xfrm>
            <a:off x="1845940" y="1124744"/>
            <a:ext cx="9505056" cy="5733256"/>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44624"/>
            <a:ext cx="9782801" cy="658911"/>
          </a:xfrm>
        </p:spPr>
        <p:txBody>
          <a:bodyPr>
            <a:normAutofit/>
          </a:bodyPr>
          <a:lstStyle/>
          <a:p>
            <a:pPr algn="ctr"/>
            <a:r>
              <a:rPr lang="fr-FR" b="1" dirty="0" smtClean="0"/>
              <a:t>Quantification et Codage</a:t>
            </a:r>
            <a:endParaRPr lang="fr-FR" b="1" dirty="0"/>
          </a:p>
        </p:txBody>
      </p:sp>
      <p:sp>
        <p:nvSpPr>
          <p:cNvPr id="3" name="Espace réservé du contenu 2"/>
          <p:cNvSpPr>
            <a:spLocks noGrp="1"/>
          </p:cNvSpPr>
          <p:nvPr>
            <p:ph idx="1"/>
          </p:nvPr>
        </p:nvSpPr>
        <p:spPr>
          <a:xfrm>
            <a:off x="1485900" y="692696"/>
            <a:ext cx="10369152" cy="5904656"/>
          </a:xfrm>
        </p:spPr>
        <p:txBody>
          <a:bodyPr>
            <a:normAutofit/>
          </a:bodyPr>
          <a:lstStyle/>
          <a:p>
            <a:pPr>
              <a:buNone/>
            </a:pPr>
            <a:r>
              <a:rPr lang="fr-FR" dirty="0" smtClean="0">
                <a:solidFill>
                  <a:schemeClr val="tx2"/>
                </a:solidFill>
                <a:latin typeface="Times New Roman" pitchFamily="18" charset="0"/>
                <a:cs typeface="Times New Roman" pitchFamily="18" charset="0"/>
              </a:rPr>
              <a:t>Il faut  donc déterminer le nombre de valeurs que l'échantillon peut prendre. Cela revient à fixer le nombre de bits sur lequel on code les  valeurs des échantillons:</a:t>
            </a:r>
          </a:p>
          <a:p>
            <a:pPr>
              <a:buFont typeface="Wingdings" pitchFamily="2" charset="2"/>
              <a:buChar char="q"/>
            </a:pPr>
            <a:r>
              <a:rPr lang="fr-FR" dirty="0" smtClean="0">
                <a:solidFill>
                  <a:schemeClr val="tx2"/>
                </a:solidFill>
                <a:latin typeface="Times New Roman" pitchFamily="18" charset="0"/>
                <a:cs typeface="Times New Roman" pitchFamily="18" charset="0"/>
              </a:rPr>
              <a:t> Avec un codage sur 8 bits, on a  </a:t>
            </a:r>
            <a:r>
              <a:rPr lang="fr-FR" dirty="0" smtClean="0"/>
              <a:t>2</a:t>
            </a:r>
            <a:r>
              <a:rPr lang="fr-FR" baseline="30000" dirty="0" smtClean="0"/>
              <a:t>8</a:t>
            </a:r>
            <a:r>
              <a:rPr lang="fr-FR" dirty="0" smtClean="0">
                <a:solidFill>
                  <a:schemeClr val="tx2"/>
                </a:solidFill>
                <a:latin typeface="Times New Roman" pitchFamily="18" charset="0"/>
                <a:cs typeface="Times New Roman" pitchFamily="18" charset="0"/>
              </a:rPr>
              <a:t> possibilités de valeurs,</a:t>
            </a:r>
          </a:p>
          <a:p>
            <a:pPr>
              <a:buNone/>
            </a:pPr>
            <a:r>
              <a:rPr lang="fr-FR" dirty="0" smtClean="0">
                <a:solidFill>
                  <a:schemeClr val="tx2"/>
                </a:solidFill>
                <a:latin typeface="Times New Roman" pitchFamily="18" charset="0"/>
                <a:cs typeface="Times New Roman" pitchFamily="18" charset="0"/>
              </a:rPr>
              <a:t>Amplitude donc 256 valeurs possibles.</a:t>
            </a:r>
          </a:p>
          <a:p>
            <a:pPr>
              <a:buFont typeface="Wingdings" pitchFamily="2" charset="2"/>
              <a:buChar char="q"/>
            </a:pPr>
            <a:r>
              <a:rPr lang="fr-FR" dirty="0" smtClean="0">
                <a:solidFill>
                  <a:schemeClr val="tx2"/>
                </a:solidFill>
                <a:latin typeface="Times New Roman" pitchFamily="18" charset="0"/>
                <a:cs typeface="Times New Roman" pitchFamily="18" charset="0"/>
              </a:rPr>
              <a:t> Avec un codage sur 16 bits, </a:t>
            </a:r>
          </a:p>
          <a:p>
            <a:pPr>
              <a:buNone/>
            </a:pPr>
            <a:r>
              <a:rPr lang="fr-FR" dirty="0" smtClean="0">
                <a:solidFill>
                  <a:schemeClr val="tx2"/>
                </a:solidFill>
                <a:latin typeface="Times New Roman" pitchFamily="18" charset="0"/>
                <a:cs typeface="Times New Roman" pitchFamily="18" charset="0"/>
              </a:rPr>
              <a:t>on a  </a:t>
            </a:r>
            <a:r>
              <a:rPr lang="fr-FR" dirty="0" smtClean="0"/>
              <a:t>2</a:t>
            </a:r>
            <a:r>
              <a:rPr lang="fr-FR" baseline="30000" dirty="0" smtClean="0"/>
              <a:t>16</a:t>
            </a:r>
            <a:r>
              <a:rPr lang="fr-FR" dirty="0" smtClean="0">
                <a:solidFill>
                  <a:schemeClr val="tx2"/>
                </a:solidFill>
                <a:latin typeface="Times New Roman" pitchFamily="18" charset="0"/>
                <a:cs typeface="Times New Roman" pitchFamily="18" charset="0"/>
              </a:rPr>
              <a:t> possibilités de</a:t>
            </a:r>
          </a:p>
          <a:p>
            <a:pPr>
              <a:buNone/>
            </a:pPr>
            <a:r>
              <a:rPr lang="fr-FR" dirty="0" smtClean="0">
                <a:solidFill>
                  <a:schemeClr val="tx2"/>
                </a:solidFill>
                <a:latin typeface="Times New Roman" pitchFamily="18" charset="0"/>
                <a:cs typeface="Times New Roman" pitchFamily="18" charset="0"/>
              </a:rPr>
              <a:t>valeurs, donc 65536 valeurs possibles</a:t>
            </a:r>
          </a:p>
          <a:p>
            <a:pPr>
              <a:buNone/>
            </a:pPr>
            <a:endParaRPr lang="fr-FR" sz="2000" dirty="0" smtClean="0">
              <a:solidFill>
                <a:schemeClr val="tx2"/>
              </a:solidFill>
              <a:latin typeface="Times New Roman" pitchFamily="18" charset="0"/>
              <a:cs typeface="Times New Roman" pitchFamily="18" charset="0"/>
            </a:endParaRPr>
          </a:p>
          <a:p>
            <a:pPr>
              <a:buNone/>
            </a:pPr>
            <a:r>
              <a:rPr lang="fr-FR" sz="2000" dirty="0" smtClean="0">
                <a:solidFill>
                  <a:schemeClr val="tx2"/>
                </a:solidFill>
                <a:latin typeface="Times New Roman" pitchFamily="18" charset="0"/>
                <a:cs typeface="Times New Roman" pitchFamily="18" charset="0"/>
              </a:rPr>
              <a:t>       Avec la seconde représentation, on aura bien évidemment une qualité de son bien meilleure, mais aussi un besoin en mémoire beaucoup plus important. L’inconvénient de ce format (qui est celui utilisé en mémoire) est qu’il n’est pas compact et produit de très gros fichiers.</a:t>
            </a:r>
          </a:p>
          <a:p>
            <a:pPr>
              <a:buNone/>
            </a:pPr>
            <a:endParaRPr lang="fr-FR" dirty="0">
              <a:solidFill>
                <a:schemeClr val="tx2"/>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16</a:t>
            </a:fld>
            <a:endParaRPr lang="fr-FR"/>
          </a:p>
        </p:txBody>
      </p:sp>
      <p:pic>
        <p:nvPicPr>
          <p:cNvPr id="3074" name="Picture 2"/>
          <p:cNvPicPr>
            <a:picLocks noChangeAspect="1" noChangeArrowheads="1"/>
          </p:cNvPicPr>
          <p:nvPr/>
        </p:nvPicPr>
        <p:blipFill>
          <a:blip r:embed="rId3" cstate="print"/>
          <a:srcRect/>
          <a:stretch>
            <a:fillRect/>
          </a:stretch>
        </p:blipFill>
        <p:spPr bwMode="auto">
          <a:xfrm>
            <a:off x="7102524" y="2564904"/>
            <a:ext cx="4529311" cy="2664296"/>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1400"/>
            <a:ext cx="9782801" cy="1239837"/>
          </a:xfrm>
        </p:spPr>
        <p:txBody>
          <a:bodyPr/>
          <a:lstStyle/>
          <a:p>
            <a:pPr algn="ctr"/>
            <a:r>
              <a:rPr lang="fr-FR" dirty="0" smtClean="0"/>
              <a:t>Exemple de codage sur 2 bits</a:t>
            </a:r>
            <a:endParaRPr lang="fr-FR" dirty="0"/>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17</a:t>
            </a:fld>
            <a:endParaRPr lang="fr-FR"/>
          </a:p>
        </p:txBody>
      </p:sp>
      <p:pic>
        <p:nvPicPr>
          <p:cNvPr id="3074" name="Picture 2"/>
          <p:cNvPicPr>
            <a:picLocks noGrp="1" noChangeAspect="1" noChangeArrowheads="1"/>
          </p:cNvPicPr>
          <p:nvPr>
            <p:ph idx="1"/>
          </p:nvPr>
        </p:nvPicPr>
        <p:blipFill>
          <a:blip r:embed="rId2" cstate="print"/>
          <a:srcRect/>
          <a:stretch>
            <a:fillRect/>
          </a:stretch>
        </p:blipFill>
        <p:spPr bwMode="auto">
          <a:xfrm>
            <a:off x="1706255" y="1124744"/>
            <a:ext cx="9068677" cy="5328591"/>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7801"/>
            <a:ext cx="9782801" cy="874936"/>
          </a:xfrm>
        </p:spPr>
        <p:txBody>
          <a:bodyPr>
            <a:normAutofit/>
          </a:bodyPr>
          <a:lstStyle/>
          <a:p>
            <a:pPr algn="ctr"/>
            <a:r>
              <a:rPr lang="fr-FR" b="1" dirty="0" smtClean="0"/>
              <a:t>Les  formats d’enregistrement</a:t>
            </a:r>
            <a:endParaRPr lang="fr-FR" b="1" dirty="0"/>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18</a:t>
            </a:fld>
            <a:endParaRPr lang="fr-FR"/>
          </a:p>
        </p:txBody>
      </p:sp>
      <p:pic>
        <p:nvPicPr>
          <p:cNvPr id="4098" name="Picture 2"/>
          <p:cNvPicPr>
            <a:picLocks noGrp="1" noChangeAspect="1" noChangeArrowheads="1"/>
          </p:cNvPicPr>
          <p:nvPr>
            <p:ph idx="1"/>
          </p:nvPr>
        </p:nvPicPr>
        <p:blipFill>
          <a:blip r:embed="rId3" cstate="print"/>
          <a:srcRect/>
          <a:stretch>
            <a:fillRect/>
          </a:stretch>
        </p:blipFill>
        <p:spPr bwMode="auto">
          <a:xfrm>
            <a:off x="2349996" y="1340768"/>
            <a:ext cx="8064896" cy="3360588"/>
          </a:xfrm>
          <a:prstGeom prst="rect">
            <a:avLst/>
          </a:prstGeom>
          <a:noFill/>
          <a:ln w="9525">
            <a:noFill/>
            <a:miter lim="800000"/>
            <a:headEnd/>
            <a:tailEnd/>
          </a:ln>
        </p:spPr>
      </p:pic>
      <p:pic>
        <p:nvPicPr>
          <p:cNvPr id="4099" name="Picture 3"/>
          <p:cNvPicPr>
            <a:picLocks noChangeAspect="1" noChangeArrowheads="1"/>
          </p:cNvPicPr>
          <p:nvPr/>
        </p:nvPicPr>
        <p:blipFill>
          <a:blip r:embed="rId4" cstate="print"/>
          <a:srcRect/>
          <a:stretch>
            <a:fillRect/>
          </a:stretch>
        </p:blipFill>
        <p:spPr bwMode="auto">
          <a:xfrm>
            <a:off x="2494012" y="4581128"/>
            <a:ext cx="7992888" cy="1648966"/>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7801"/>
            <a:ext cx="9782801" cy="874936"/>
          </a:xfrm>
        </p:spPr>
        <p:txBody>
          <a:bodyPr/>
          <a:lstStyle/>
          <a:p>
            <a:pPr algn="ctr"/>
            <a:r>
              <a:rPr lang="fr-FR" b="1" dirty="0" smtClean="0"/>
              <a:t>Les  formats d’enregistrement(suite)</a:t>
            </a:r>
            <a:endParaRPr lang="fr-FR" dirty="0"/>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19</a:t>
            </a:fld>
            <a:endParaRPr lang="fr-FR"/>
          </a:p>
        </p:txBody>
      </p:sp>
      <p:pic>
        <p:nvPicPr>
          <p:cNvPr id="3074" name="Picture 2"/>
          <p:cNvPicPr>
            <a:picLocks noGrp="1" noChangeAspect="1" noChangeArrowheads="1"/>
          </p:cNvPicPr>
          <p:nvPr>
            <p:ph idx="1"/>
          </p:nvPr>
        </p:nvPicPr>
        <p:blipFill>
          <a:blip r:embed="rId2" cstate="print"/>
          <a:srcRect/>
          <a:stretch>
            <a:fillRect/>
          </a:stretch>
        </p:blipFill>
        <p:spPr bwMode="auto">
          <a:xfrm>
            <a:off x="1773932" y="1196752"/>
            <a:ext cx="9289032" cy="3600400"/>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1701924" y="4941168"/>
            <a:ext cx="9073008" cy="1916832"/>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7801"/>
            <a:ext cx="9782801" cy="946944"/>
          </a:xfrm>
        </p:spPr>
        <p:txBody>
          <a:bodyPr/>
          <a:lstStyle/>
          <a:p>
            <a:r>
              <a:rPr lang="fr-FR" dirty="0" smtClean="0"/>
              <a:t>Plan </a:t>
            </a:r>
            <a:endParaRPr lang="fr-FR" dirty="0"/>
          </a:p>
        </p:txBody>
      </p:sp>
      <p:sp>
        <p:nvSpPr>
          <p:cNvPr id="3" name="Espace réservé du contenu 2"/>
          <p:cNvSpPr>
            <a:spLocks noGrp="1"/>
          </p:cNvSpPr>
          <p:nvPr>
            <p:ph idx="1"/>
          </p:nvPr>
        </p:nvSpPr>
        <p:spPr>
          <a:xfrm>
            <a:off x="1593436" y="1340768"/>
            <a:ext cx="9782801" cy="4831432"/>
          </a:xfrm>
        </p:spPr>
        <p:txBody>
          <a:bodyPr>
            <a:normAutofit fontScale="92500" lnSpcReduction="20000"/>
          </a:bodyPr>
          <a:lstStyle/>
          <a:p>
            <a:pPr marL="514350" indent="-514350">
              <a:buFont typeface="+mj-lt"/>
              <a:buAutoNum type="arabicPeriod"/>
            </a:pPr>
            <a:r>
              <a:rPr lang="fr-FR" dirty="0" smtClean="0">
                <a:solidFill>
                  <a:schemeClr val="tx2"/>
                </a:solidFill>
                <a:latin typeface="Times New Roman" pitchFamily="18" charset="0"/>
                <a:cs typeface="Times New Roman" pitchFamily="18" charset="0"/>
              </a:rPr>
              <a:t>Qu'est-ce que le son ?</a:t>
            </a:r>
          </a:p>
          <a:p>
            <a:pPr marL="514350" indent="-514350">
              <a:buFont typeface="+mj-lt"/>
              <a:buAutoNum type="arabicPeriod"/>
            </a:pPr>
            <a:r>
              <a:rPr lang="fr-FR" dirty="0" smtClean="0">
                <a:solidFill>
                  <a:schemeClr val="tx2"/>
                </a:solidFill>
                <a:latin typeface="Times New Roman" pitchFamily="18" charset="0"/>
                <a:cs typeface="Times New Roman" pitchFamily="18" charset="0"/>
              </a:rPr>
              <a:t> Les différents types de son</a:t>
            </a:r>
          </a:p>
          <a:p>
            <a:pPr marL="514350" indent="-514350">
              <a:buFont typeface="+mj-lt"/>
              <a:buAutoNum type="arabicPeriod"/>
            </a:pPr>
            <a:r>
              <a:rPr lang="fr-FR" dirty="0" smtClean="0">
                <a:solidFill>
                  <a:schemeClr val="tx2"/>
                </a:solidFill>
                <a:latin typeface="Times New Roman" pitchFamily="18" charset="0"/>
                <a:cs typeface="Times New Roman" pitchFamily="18" charset="0"/>
              </a:rPr>
              <a:t> La représentation du son</a:t>
            </a:r>
          </a:p>
          <a:p>
            <a:pPr marL="514350" indent="-514350">
              <a:buNone/>
            </a:pPr>
            <a:r>
              <a:rPr lang="fr-FR" dirty="0" smtClean="0">
                <a:solidFill>
                  <a:schemeClr val="tx2"/>
                </a:solidFill>
                <a:latin typeface="Times New Roman" pitchFamily="18" charset="0"/>
                <a:cs typeface="Times New Roman" pitchFamily="18" charset="0"/>
              </a:rPr>
              <a:t>        -   Le spectre de modulation d'amplitude</a:t>
            </a:r>
          </a:p>
          <a:p>
            <a:pPr marL="514350" indent="-514350">
              <a:buNone/>
            </a:pPr>
            <a:r>
              <a:rPr lang="fr-FR" dirty="0" smtClean="0">
                <a:solidFill>
                  <a:schemeClr val="tx2"/>
                </a:solidFill>
                <a:latin typeface="Times New Roman" pitchFamily="18" charset="0"/>
                <a:cs typeface="Times New Roman" pitchFamily="18" charset="0"/>
              </a:rPr>
              <a:t>        -   Le </a:t>
            </a:r>
            <a:r>
              <a:rPr lang="fr-FR" dirty="0" err="1" smtClean="0">
                <a:solidFill>
                  <a:schemeClr val="tx2"/>
                </a:solidFill>
                <a:latin typeface="Times New Roman" pitchFamily="18" charset="0"/>
                <a:cs typeface="Times New Roman" pitchFamily="18" charset="0"/>
              </a:rPr>
              <a:t>sonogramme</a:t>
            </a:r>
            <a:endParaRPr lang="fr-FR" dirty="0" smtClean="0">
              <a:solidFill>
                <a:schemeClr val="tx2"/>
              </a:solidFill>
              <a:latin typeface="Times New Roman" pitchFamily="18" charset="0"/>
              <a:cs typeface="Times New Roman" pitchFamily="18" charset="0"/>
            </a:endParaRPr>
          </a:p>
          <a:p>
            <a:pPr marL="514350" indent="-514350">
              <a:buFont typeface="+mj-lt"/>
              <a:buAutoNum type="arabicPeriod" startAt="4"/>
            </a:pPr>
            <a:r>
              <a:rPr lang="fr-FR" dirty="0" smtClean="0">
                <a:solidFill>
                  <a:schemeClr val="tx2"/>
                </a:solidFill>
                <a:latin typeface="Times New Roman" pitchFamily="18" charset="0"/>
                <a:cs typeface="Times New Roman" pitchFamily="18" charset="0"/>
              </a:rPr>
              <a:t>La chaine de traitement du son</a:t>
            </a:r>
          </a:p>
          <a:p>
            <a:pPr marL="514350" indent="-514350">
              <a:buFont typeface="+mj-lt"/>
              <a:buAutoNum type="arabicPeriod" startAt="4"/>
            </a:pPr>
            <a:r>
              <a:rPr lang="fr-FR" dirty="0" smtClean="0">
                <a:solidFill>
                  <a:schemeClr val="tx2"/>
                </a:solidFill>
                <a:latin typeface="Times New Roman" pitchFamily="18" charset="0"/>
                <a:cs typeface="Times New Roman" pitchFamily="18" charset="0"/>
              </a:rPr>
              <a:t> La numérisation du son</a:t>
            </a:r>
          </a:p>
          <a:p>
            <a:pPr marL="514350" indent="-514350">
              <a:buFont typeface="+mj-lt"/>
              <a:buAutoNum type="arabicPeriod" startAt="4"/>
            </a:pPr>
            <a:r>
              <a:rPr lang="fr-FR" dirty="0" smtClean="0">
                <a:solidFill>
                  <a:schemeClr val="tx2"/>
                </a:solidFill>
                <a:latin typeface="Times New Roman" pitchFamily="18" charset="0"/>
                <a:cs typeface="Times New Roman" pitchFamily="18" charset="0"/>
              </a:rPr>
              <a:t> La représentation informatique du son</a:t>
            </a:r>
          </a:p>
          <a:p>
            <a:pPr marL="514350" indent="-514350">
              <a:buFont typeface="+mj-lt"/>
              <a:buAutoNum type="arabicPeriod" startAt="4"/>
            </a:pPr>
            <a:r>
              <a:rPr lang="fr-FR" dirty="0" smtClean="0">
                <a:solidFill>
                  <a:schemeClr val="tx2"/>
                </a:solidFill>
                <a:latin typeface="Times New Roman" pitchFamily="18" charset="0"/>
                <a:cs typeface="Times New Roman" pitchFamily="18" charset="0"/>
              </a:rPr>
              <a:t> La compression du son</a:t>
            </a:r>
          </a:p>
          <a:p>
            <a:pPr marL="514350" indent="-514350">
              <a:buFont typeface="+mj-lt"/>
              <a:buAutoNum type="arabicPeriod" startAt="4"/>
            </a:pPr>
            <a:r>
              <a:rPr lang="fr-FR" dirty="0" smtClean="0">
                <a:solidFill>
                  <a:schemeClr val="tx2"/>
                </a:solidFill>
                <a:latin typeface="Times New Roman" pitchFamily="18" charset="0"/>
                <a:cs typeface="Times New Roman" pitchFamily="18" charset="0"/>
              </a:rPr>
              <a:t> Les formats d’enregistrement</a:t>
            </a:r>
            <a:endParaRPr lang="fr-FR" dirty="0">
              <a:solidFill>
                <a:schemeClr val="tx2"/>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2</a:t>
            </a:fld>
            <a:endParaRPr lang="fr-F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5900" y="177800"/>
            <a:ext cx="9890337" cy="1239837"/>
          </a:xfrm>
        </p:spPr>
        <p:txBody>
          <a:bodyPr>
            <a:normAutofit/>
          </a:bodyPr>
          <a:lstStyle/>
          <a:p>
            <a:pPr algn="ctr"/>
            <a:r>
              <a:rPr lang="fr-FR" b="1" dirty="0" smtClean="0">
                <a:latin typeface="Times New Roman" pitchFamily="18" charset="0"/>
                <a:cs typeface="Times New Roman" pitchFamily="18" charset="0"/>
              </a:rPr>
              <a:t>La compression du son</a:t>
            </a:r>
            <a:r>
              <a:rPr lang="fr-FR" b="1" dirty="0" smtClean="0"/>
              <a:t/>
            </a:r>
            <a:br>
              <a:rPr lang="fr-FR" b="1" dirty="0" smtClean="0"/>
            </a:br>
            <a:endParaRPr lang="fr-FR" dirty="0"/>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20</a:t>
            </a:fld>
            <a:endParaRPr lang="fr-FR"/>
          </a:p>
        </p:txBody>
      </p:sp>
      <p:sp>
        <p:nvSpPr>
          <p:cNvPr id="6" name="Rectangle 5"/>
          <p:cNvSpPr/>
          <p:nvPr/>
        </p:nvSpPr>
        <p:spPr>
          <a:xfrm>
            <a:off x="1773932" y="1268760"/>
            <a:ext cx="9073008" cy="3416320"/>
          </a:xfrm>
          <a:prstGeom prst="rect">
            <a:avLst/>
          </a:prstGeom>
        </p:spPr>
        <p:txBody>
          <a:bodyPr wrap="square">
            <a:spAutoFit/>
          </a:bodyPr>
          <a:lstStyle/>
          <a:p>
            <a:pPr>
              <a:buFont typeface="Wingdings" pitchFamily="2" charset="2"/>
              <a:buChar char="q"/>
            </a:pPr>
            <a:r>
              <a:rPr lang="fr-FR" dirty="0" smtClean="0">
                <a:solidFill>
                  <a:schemeClr val="tx2"/>
                </a:solidFill>
                <a:latin typeface="Times New Roman" pitchFamily="18" charset="0"/>
                <a:cs typeface="Times New Roman" pitchFamily="18" charset="0"/>
              </a:rPr>
              <a:t> </a:t>
            </a:r>
            <a:r>
              <a:rPr lang="fr-FR" b="1" dirty="0" smtClean="0">
                <a:solidFill>
                  <a:schemeClr val="tx2"/>
                </a:solidFill>
                <a:latin typeface="Times New Roman" pitchFamily="18" charset="0"/>
                <a:cs typeface="Times New Roman" pitchFamily="18" charset="0"/>
              </a:rPr>
              <a:t>(destructrice ou non) Buts:</a:t>
            </a:r>
            <a:endParaRPr lang="fr-FR" dirty="0" smtClean="0">
              <a:solidFill>
                <a:schemeClr val="tx2"/>
              </a:solidFill>
              <a:latin typeface="Times New Roman" pitchFamily="18" charset="0"/>
              <a:cs typeface="Times New Roman" pitchFamily="18" charset="0"/>
            </a:endParaRPr>
          </a:p>
          <a:p>
            <a:pPr>
              <a:buFont typeface="Arial" pitchFamily="34" charset="0"/>
              <a:buChar char="•"/>
            </a:pPr>
            <a:r>
              <a:rPr lang="fr-FR" dirty="0" smtClean="0">
                <a:solidFill>
                  <a:schemeClr val="tx2"/>
                </a:solidFill>
                <a:latin typeface="Times New Roman" pitchFamily="18" charset="0"/>
                <a:cs typeface="Times New Roman" pitchFamily="18" charset="0"/>
              </a:rPr>
              <a:t> gain de place dans le cas d'une </a:t>
            </a:r>
            <a:r>
              <a:rPr lang="fr-FR" dirty="0" err="1" smtClean="0">
                <a:solidFill>
                  <a:schemeClr val="tx2"/>
                </a:solidFill>
                <a:latin typeface="Times New Roman" pitchFamily="18" charset="0"/>
                <a:cs typeface="Times New Roman" pitchFamily="18" charset="0"/>
              </a:rPr>
              <a:t>sauvgarde</a:t>
            </a:r>
            <a:endParaRPr lang="fr-FR" dirty="0" smtClean="0">
              <a:solidFill>
                <a:schemeClr val="tx2"/>
              </a:solidFill>
              <a:latin typeface="Times New Roman" pitchFamily="18" charset="0"/>
              <a:cs typeface="Times New Roman" pitchFamily="18" charset="0"/>
            </a:endParaRPr>
          </a:p>
          <a:p>
            <a:pPr>
              <a:buFont typeface="Arial" pitchFamily="34" charset="0"/>
              <a:buChar char="•"/>
            </a:pPr>
            <a:r>
              <a:rPr lang="fr-FR" dirty="0" smtClean="0">
                <a:solidFill>
                  <a:schemeClr val="tx2"/>
                </a:solidFill>
                <a:latin typeface="Times New Roman" pitchFamily="18" charset="0"/>
                <a:cs typeface="Times New Roman" pitchFamily="18" charset="0"/>
              </a:rPr>
              <a:t> économie de bande passante en cas de transmission</a:t>
            </a:r>
          </a:p>
          <a:p>
            <a:pPr>
              <a:buFont typeface="Arial" pitchFamily="34" charset="0"/>
              <a:buChar char="•"/>
            </a:pPr>
            <a:r>
              <a:rPr lang="fr-FR" dirty="0" smtClean="0">
                <a:solidFill>
                  <a:schemeClr val="tx2"/>
                </a:solidFill>
                <a:latin typeface="Times New Roman" pitchFamily="18" charset="0"/>
                <a:cs typeface="Times New Roman" pitchFamily="18" charset="0"/>
              </a:rPr>
              <a:t> gain de temps dans le cas d'un transfert de fichier</a:t>
            </a:r>
          </a:p>
          <a:p>
            <a:endParaRPr lang="fr-FR" dirty="0" smtClean="0">
              <a:solidFill>
                <a:schemeClr val="tx2"/>
              </a:solidFill>
              <a:latin typeface="Times New Roman" pitchFamily="18" charset="0"/>
              <a:cs typeface="Times New Roman" pitchFamily="18" charset="0"/>
            </a:endParaRPr>
          </a:p>
          <a:p>
            <a:pPr>
              <a:buFont typeface="Wingdings" pitchFamily="2" charset="2"/>
              <a:buChar char="q"/>
            </a:pPr>
            <a:r>
              <a:rPr lang="fr-FR" dirty="0" smtClean="0">
                <a:solidFill>
                  <a:schemeClr val="tx2"/>
                </a:solidFill>
                <a:latin typeface="Times New Roman" pitchFamily="18" charset="0"/>
                <a:cs typeface="Times New Roman" pitchFamily="18" charset="0"/>
              </a:rPr>
              <a:t>Usage d’algorithmes complexes et variés mis en </a:t>
            </a:r>
            <a:r>
              <a:rPr lang="fr-FR" dirty="0" err="1" smtClean="0">
                <a:solidFill>
                  <a:schemeClr val="tx2"/>
                </a:solidFill>
                <a:latin typeface="Times New Roman" pitchFamily="18" charset="0"/>
                <a:cs typeface="Times New Roman" pitchFamily="18" charset="0"/>
              </a:rPr>
              <a:t>oeuvre</a:t>
            </a:r>
            <a:r>
              <a:rPr lang="fr-FR" dirty="0" smtClean="0">
                <a:solidFill>
                  <a:schemeClr val="tx2"/>
                </a:solidFill>
                <a:latin typeface="Times New Roman" pitchFamily="18" charset="0"/>
                <a:cs typeface="Times New Roman" pitchFamily="18" charset="0"/>
              </a:rPr>
              <a:t> dans de nombreux programmes appelés </a:t>
            </a:r>
            <a:r>
              <a:rPr lang="fr-FR" b="1" dirty="0" err="1" smtClean="0">
                <a:solidFill>
                  <a:schemeClr val="tx2"/>
                </a:solidFill>
                <a:latin typeface="Times New Roman" pitchFamily="18" charset="0"/>
                <a:cs typeface="Times New Roman" pitchFamily="18" charset="0"/>
              </a:rPr>
              <a:t>CODECs</a:t>
            </a:r>
            <a:r>
              <a:rPr lang="fr-FR" b="1" dirty="0" smtClean="0">
                <a:solidFill>
                  <a:schemeClr val="tx2"/>
                </a:solidFill>
                <a:latin typeface="Times New Roman" pitchFamily="18" charset="0"/>
                <a:cs typeface="Times New Roman" pitchFamily="18" charset="0"/>
              </a:rPr>
              <a:t> (</a:t>
            </a:r>
            <a:r>
              <a:rPr lang="fr-FR" b="1" dirty="0" err="1" smtClean="0">
                <a:solidFill>
                  <a:schemeClr val="tx2"/>
                </a:solidFill>
                <a:latin typeface="Times New Roman" pitchFamily="18" charset="0"/>
                <a:cs typeface="Times New Roman" pitchFamily="18" charset="0"/>
              </a:rPr>
              <a:t>COmpresseur</a:t>
            </a:r>
            <a:r>
              <a:rPr lang="fr-FR" b="1" dirty="0" smtClean="0">
                <a:solidFill>
                  <a:schemeClr val="tx2"/>
                </a:solidFill>
                <a:latin typeface="Times New Roman" pitchFamily="18" charset="0"/>
                <a:cs typeface="Times New Roman" pitchFamily="18" charset="0"/>
              </a:rPr>
              <a:t>/</a:t>
            </a:r>
            <a:r>
              <a:rPr lang="fr-FR" b="1" dirty="0" err="1" smtClean="0">
                <a:solidFill>
                  <a:schemeClr val="tx2"/>
                </a:solidFill>
                <a:latin typeface="Times New Roman" pitchFamily="18" charset="0"/>
                <a:cs typeface="Times New Roman" pitchFamily="18" charset="0"/>
              </a:rPr>
              <a:t>DECompresseur</a:t>
            </a:r>
            <a:r>
              <a:rPr lang="fr-FR" b="1" dirty="0" smtClean="0">
                <a:solidFill>
                  <a:schemeClr val="tx2"/>
                </a:solidFill>
                <a:latin typeface="Times New Roman" pitchFamily="18" charset="0"/>
                <a:cs typeface="Times New Roman" pitchFamily="18" charset="0"/>
              </a:rPr>
              <a:t>).</a:t>
            </a:r>
          </a:p>
          <a:p>
            <a:endParaRPr lang="fr-FR" b="1" dirty="0" smtClean="0">
              <a:solidFill>
                <a:schemeClr val="tx2"/>
              </a:solidFill>
              <a:latin typeface="Times New Roman" pitchFamily="18" charset="0"/>
              <a:cs typeface="Times New Roman" pitchFamily="18" charset="0"/>
            </a:endParaRPr>
          </a:p>
          <a:p>
            <a:pPr>
              <a:buFont typeface="Wingdings" pitchFamily="2" charset="2"/>
              <a:buChar char="q"/>
            </a:pPr>
            <a:r>
              <a:rPr lang="fr-FR" dirty="0" smtClean="0">
                <a:solidFill>
                  <a:schemeClr val="tx2"/>
                </a:solidFill>
                <a:latin typeface="Times New Roman" pitchFamily="18" charset="0"/>
                <a:cs typeface="Times New Roman" pitchFamily="18" charset="0"/>
              </a:rPr>
              <a:t> trois qualités principales:</a:t>
            </a:r>
          </a:p>
          <a:p>
            <a:pPr>
              <a:buFont typeface="Arial" pitchFamily="34" charset="0"/>
              <a:buChar char="•"/>
            </a:pPr>
            <a:r>
              <a:rPr lang="fr-FR" dirty="0" smtClean="0">
                <a:solidFill>
                  <a:schemeClr val="tx2"/>
                </a:solidFill>
                <a:latin typeface="Times New Roman" pitchFamily="18" charset="0"/>
                <a:cs typeface="Times New Roman" pitchFamily="18" charset="0"/>
              </a:rPr>
              <a:t> qualité téléphone (8000 Hz),</a:t>
            </a:r>
          </a:p>
          <a:p>
            <a:pPr>
              <a:buFont typeface="Arial" pitchFamily="34" charset="0"/>
              <a:buChar char="•"/>
            </a:pPr>
            <a:r>
              <a:rPr lang="fr-FR" dirty="0" smtClean="0">
                <a:solidFill>
                  <a:schemeClr val="tx2"/>
                </a:solidFill>
                <a:latin typeface="Times New Roman" pitchFamily="18" charset="0"/>
                <a:cs typeface="Times New Roman" pitchFamily="18" charset="0"/>
              </a:rPr>
              <a:t> qualité radio (22000 Hz)</a:t>
            </a:r>
          </a:p>
          <a:p>
            <a:pPr>
              <a:buFont typeface="Arial" pitchFamily="34" charset="0"/>
              <a:buChar char="•"/>
            </a:pPr>
            <a:r>
              <a:rPr lang="fr-FR" dirty="0" smtClean="0">
                <a:solidFill>
                  <a:schemeClr val="tx2"/>
                </a:solidFill>
                <a:latin typeface="Times New Roman" pitchFamily="18" charset="0"/>
                <a:cs typeface="Times New Roman" pitchFamily="18" charset="0"/>
              </a:rPr>
              <a:t> et qualité CD (44100 Hz).</a:t>
            </a:r>
            <a:endParaRPr lang="fr-FR" dirty="0">
              <a:solidFill>
                <a:schemeClr val="tx2"/>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srcRect/>
          <a:stretch>
            <a:fillRect/>
          </a:stretch>
        </p:blipFill>
        <p:spPr bwMode="auto">
          <a:xfrm>
            <a:off x="6382444" y="3573016"/>
            <a:ext cx="4203179" cy="1380356"/>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243408"/>
            <a:ext cx="9782801" cy="1239837"/>
          </a:xfrm>
        </p:spPr>
        <p:txBody>
          <a:bodyPr/>
          <a:lstStyle/>
          <a:p>
            <a:pPr algn="ctr"/>
            <a:r>
              <a:rPr lang="fr-FR" b="1" dirty="0" smtClean="0">
                <a:latin typeface="Times New Roman" pitchFamily="18" charset="0"/>
                <a:cs typeface="Times New Roman" pitchFamily="18" charset="0"/>
              </a:rPr>
              <a:t>Compression (suite) </a:t>
            </a:r>
          </a:p>
        </p:txBody>
      </p:sp>
      <p:sp>
        <p:nvSpPr>
          <p:cNvPr id="3" name="Espace réservé du contenu 2"/>
          <p:cNvSpPr>
            <a:spLocks noGrp="1"/>
          </p:cNvSpPr>
          <p:nvPr>
            <p:ph idx="1"/>
          </p:nvPr>
        </p:nvSpPr>
        <p:spPr>
          <a:xfrm>
            <a:off x="1341884" y="1124744"/>
            <a:ext cx="10034353" cy="4464496"/>
          </a:xfrm>
        </p:spPr>
        <p:txBody>
          <a:bodyPr>
            <a:normAutofit/>
          </a:bodyPr>
          <a:lstStyle/>
          <a:p>
            <a:pPr>
              <a:buNone/>
            </a:pPr>
            <a:r>
              <a:rPr lang="fr-FR" b="1" dirty="0" smtClean="0">
                <a:solidFill>
                  <a:schemeClr val="tx2"/>
                </a:solidFill>
                <a:latin typeface="Times New Roman" pitchFamily="18" charset="0"/>
                <a:cs typeface="Times New Roman" pitchFamily="18" charset="0"/>
              </a:rPr>
              <a:t>compression destructrice:</a:t>
            </a:r>
          </a:p>
          <a:p>
            <a:pPr>
              <a:buFont typeface="Wingdings" pitchFamily="2" charset="2"/>
              <a:buChar char="§"/>
            </a:pPr>
            <a:r>
              <a:rPr lang="fr-FR" dirty="0" smtClean="0">
                <a:solidFill>
                  <a:schemeClr val="tx2"/>
                </a:solidFill>
                <a:latin typeface="Times New Roman" pitchFamily="18" charset="0"/>
                <a:cs typeface="Times New Roman" pitchFamily="18" charset="0"/>
              </a:rPr>
              <a:t> réalisée en perdant de l'information. Donc, si on décompresse le signal compressé à l'aide d'une telle technique, on ne retrouvera pas le signal.</a:t>
            </a:r>
          </a:p>
          <a:p>
            <a:pPr>
              <a:buFont typeface="Wingdings" pitchFamily="2" charset="2"/>
              <a:buChar char="§"/>
            </a:pPr>
            <a:r>
              <a:rPr lang="fr-FR" dirty="0" smtClean="0">
                <a:solidFill>
                  <a:schemeClr val="tx2"/>
                </a:solidFill>
                <a:latin typeface="Times New Roman" pitchFamily="18" charset="0"/>
                <a:cs typeface="Times New Roman" pitchFamily="18" charset="0"/>
              </a:rPr>
              <a:t>réduire le volume des données au maximum</a:t>
            </a:r>
          </a:p>
          <a:p>
            <a:pPr>
              <a:buFont typeface="Wingdings" pitchFamily="2" charset="2"/>
              <a:buChar char="§"/>
            </a:pPr>
            <a:r>
              <a:rPr lang="fr-FR" dirty="0" smtClean="0">
                <a:solidFill>
                  <a:schemeClr val="tx2"/>
                </a:solidFill>
                <a:latin typeface="Times New Roman" pitchFamily="18" charset="0"/>
                <a:cs typeface="Times New Roman" pitchFamily="18" charset="0"/>
              </a:rPr>
              <a:t> s’appuie sur les caractéristiques de l'oreille humaine et ne prendre en compte que les informations pertinentes pour l'oreille humaine</a:t>
            </a:r>
          </a:p>
          <a:p>
            <a:pPr lvl="1">
              <a:buFont typeface="Arial" pitchFamily="34" charset="0"/>
              <a:buChar char="•"/>
            </a:pPr>
            <a:r>
              <a:rPr lang="fr-FR" dirty="0" smtClean="0">
                <a:solidFill>
                  <a:schemeClr val="tx2"/>
                </a:solidFill>
                <a:latin typeface="Times New Roman" pitchFamily="18" charset="0"/>
                <a:cs typeface="Times New Roman" pitchFamily="18" charset="0"/>
              </a:rPr>
              <a:t> soit parce qu'elles ne sont pas audibles</a:t>
            </a:r>
          </a:p>
          <a:p>
            <a:pPr lvl="1">
              <a:buFont typeface="Arial" pitchFamily="34" charset="0"/>
              <a:buChar char="•"/>
            </a:pPr>
            <a:r>
              <a:rPr lang="fr-FR" dirty="0" smtClean="0">
                <a:solidFill>
                  <a:schemeClr val="tx2"/>
                </a:solidFill>
                <a:latin typeface="Times New Roman" pitchFamily="18" charset="0"/>
                <a:cs typeface="Times New Roman" pitchFamily="18" charset="0"/>
              </a:rPr>
              <a:t> soit parce qu'elles sont masquées par des sons plus forts (masquage psychologique).</a:t>
            </a:r>
            <a:endParaRPr lang="fr-FR" dirty="0">
              <a:solidFill>
                <a:schemeClr val="tx2"/>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21</a:t>
            </a:fld>
            <a:endParaRPr lang="fr-F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7" y="-99392"/>
            <a:ext cx="8965472" cy="1018952"/>
          </a:xfrm>
        </p:spPr>
        <p:txBody>
          <a:bodyPr>
            <a:normAutofit/>
          </a:bodyPr>
          <a:lstStyle/>
          <a:p>
            <a:r>
              <a:rPr lang="fr-FR" b="1" dirty="0" smtClean="0">
                <a:latin typeface="Times New Roman" pitchFamily="18" charset="0"/>
                <a:cs typeface="Times New Roman" pitchFamily="18" charset="0"/>
              </a:rPr>
              <a:t>Suppression des </a:t>
            </a:r>
            <a:r>
              <a:rPr lang="fr-FR" b="1" dirty="0" err="1" smtClean="0">
                <a:latin typeface="Times New Roman" pitchFamily="18" charset="0"/>
                <a:cs typeface="Times New Roman" pitchFamily="18" charset="0"/>
              </a:rPr>
              <a:t>fréq</a:t>
            </a:r>
            <a:r>
              <a:rPr lang="fr-FR" b="1" dirty="0" smtClean="0">
                <a:latin typeface="Times New Roman" pitchFamily="18" charset="0"/>
                <a:cs typeface="Times New Roman" pitchFamily="18" charset="0"/>
              </a:rPr>
              <a:t>. non audibles</a:t>
            </a:r>
          </a:p>
        </p:txBody>
      </p:sp>
      <p:sp>
        <p:nvSpPr>
          <p:cNvPr id="3" name="Espace réservé du contenu 2"/>
          <p:cNvSpPr>
            <a:spLocks noGrp="1"/>
          </p:cNvSpPr>
          <p:nvPr>
            <p:ph idx="1"/>
          </p:nvPr>
        </p:nvSpPr>
        <p:spPr>
          <a:xfrm>
            <a:off x="1269877" y="980728"/>
            <a:ext cx="9937104" cy="3960440"/>
          </a:xfrm>
        </p:spPr>
        <p:txBody>
          <a:bodyPr>
            <a:normAutofit lnSpcReduction="10000"/>
          </a:bodyPr>
          <a:lstStyle/>
          <a:p>
            <a:pPr>
              <a:buFont typeface="Wingdings" pitchFamily="2" charset="2"/>
              <a:buChar char="§"/>
            </a:pPr>
            <a:r>
              <a:rPr lang="fr-FR" dirty="0" smtClean="0">
                <a:solidFill>
                  <a:schemeClr val="tx2"/>
                </a:solidFill>
                <a:latin typeface="Times New Roman" pitchFamily="18" charset="0"/>
                <a:cs typeface="Times New Roman" pitchFamily="18" charset="0"/>
              </a:rPr>
              <a:t>Oreille humaine: fréquences entre 20 Hz et 20 000 Hz.</a:t>
            </a:r>
          </a:p>
          <a:p>
            <a:pPr>
              <a:buFont typeface="Wingdings" pitchFamily="2" charset="2"/>
              <a:buChar char="§"/>
            </a:pPr>
            <a:r>
              <a:rPr lang="fr-FR" dirty="0" smtClean="0">
                <a:solidFill>
                  <a:schemeClr val="tx2"/>
                </a:solidFill>
                <a:latin typeface="Times New Roman" pitchFamily="18" charset="0"/>
                <a:cs typeface="Times New Roman" pitchFamily="18" charset="0"/>
              </a:rPr>
              <a:t> entre 1 et 5 </a:t>
            </a:r>
            <a:r>
              <a:rPr lang="fr-FR" dirty="0" err="1" smtClean="0">
                <a:solidFill>
                  <a:schemeClr val="tx2"/>
                </a:solidFill>
                <a:latin typeface="Times New Roman" pitchFamily="18" charset="0"/>
                <a:cs typeface="Times New Roman" pitchFamily="18" charset="0"/>
              </a:rPr>
              <a:t>Khz</a:t>
            </a:r>
            <a:r>
              <a:rPr lang="fr-FR" dirty="0" smtClean="0">
                <a:solidFill>
                  <a:schemeClr val="tx2"/>
                </a:solidFill>
                <a:latin typeface="Times New Roman" pitchFamily="18" charset="0"/>
                <a:cs typeface="Times New Roman" pitchFamily="18" charset="0"/>
              </a:rPr>
              <a:t>, l'acuité sonore de l'oreille est maximale.</a:t>
            </a:r>
          </a:p>
          <a:p>
            <a:pPr>
              <a:buFont typeface="Wingdings" pitchFamily="2" charset="2"/>
              <a:buChar char="§"/>
            </a:pPr>
            <a:r>
              <a:rPr lang="fr-FR" dirty="0" smtClean="0">
                <a:solidFill>
                  <a:schemeClr val="tx2"/>
                </a:solidFill>
                <a:latin typeface="Times New Roman" pitchFamily="18" charset="0"/>
                <a:cs typeface="Times New Roman" pitchFamily="18" charset="0"/>
              </a:rPr>
              <a:t> C'est la zone correspondant à la parole.</a:t>
            </a:r>
          </a:p>
          <a:p>
            <a:pPr>
              <a:buFont typeface="Wingdings" pitchFamily="2" charset="2"/>
              <a:buChar char="§"/>
            </a:pPr>
            <a:r>
              <a:rPr lang="fr-FR" dirty="0" smtClean="0">
                <a:solidFill>
                  <a:schemeClr val="tx2"/>
                </a:solidFill>
                <a:latin typeface="Times New Roman" pitchFamily="18" charset="0"/>
                <a:cs typeface="Times New Roman" pitchFamily="18" charset="0"/>
              </a:rPr>
              <a:t> courbe « moyenne » du seuil de sensibilité de l'oreille au-dessous duquel une fréquence pure n'est plus audible.</a:t>
            </a:r>
          </a:p>
          <a:p>
            <a:pPr>
              <a:buFont typeface="Wingdings" pitchFamily="2" charset="2"/>
              <a:buChar char="§"/>
            </a:pPr>
            <a:r>
              <a:rPr lang="fr-FR" dirty="0" smtClean="0">
                <a:solidFill>
                  <a:schemeClr val="tx2"/>
                </a:solidFill>
                <a:latin typeface="Times New Roman" pitchFamily="18" charset="0"/>
                <a:cs typeface="Times New Roman" pitchFamily="18" charset="0"/>
              </a:rPr>
              <a:t> variant en fonction des individus, de leur âge.</a:t>
            </a:r>
          </a:p>
          <a:p>
            <a:pPr>
              <a:buFont typeface="Wingdings" pitchFamily="2" charset="2"/>
              <a:buChar char="§"/>
            </a:pPr>
            <a:r>
              <a:rPr lang="fr-FR" dirty="0" smtClean="0">
                <a:solidFill>
                  <a:schemeClr val="tx2"/>
                </a:solidFill>
                <a:latin typeface="Times New Roman" pitchFamily="18" charset="0"/>
                <a:cs typeface="Times New Roman" pitchFamily="18" charset="0"/>
              </a:rPr>
              <a:t> Une première étape: éliminer tous les signaux dont l'amplitude se situe en dessous et en dehors de l’intervalle [20Hz, 20KHz].</a:t>
            </a:r>
            <a:endParaRPr lang="fr-FR" dirty="0">
              <a:solidFill>
                <a:schemeClr val="tx2"/>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22</a:t>
            </a:fld>
            <a:endParaRPr lang="fr-FR"/>
          </a:p>
        </p:txBody>
      </p:sp>
      <p:pic>
        <p:nvPicPr>
          <p:cNvPr id="2050" name="Picture 2"/>
          <p:cNvPicPr>
            <a:picLocks noChangeAspect="1" noChangeArrowheads="1"/>
          </p:cNvPicPr>
          <p:nvPr/>
        </p:nvPicPr>
        <p:blipFill>
          <a:blip r:embed="rId2" cstate="print"/>
          <a:srcRect/>
          <a:stretch>
            <a:fillRect/>
          </a:stretch>
        </p:blipFill>
        <p:spPr bwMode="auto">
          <a:xfrm>
            <a:off x="5086300" y="4941168"/>
            <a:ext cx="4486275" cy="1656184"/>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29916" y="0"/>
            <a:ext cx="9782801" cy="802928"/>
          </a:xfrm>
        </p:spPr>
        <p:txBody>
          <a:bodyPr>
            <a:normAutofit/>
          </a:bodyPr>
          <a:lstStyle/>
          <a:p>
            <a:pPr algn="ctr"/>
            <a:r>
              <a:rPr lang="fr-FR" b="1" dirty="0" smtClean="0">
                <a:latin typeface="Times New Roman" pitchFamily="18" charset="0"/>
                <a:cs typeface="Times New Roman" pitchFamily="18" charset="0"/>
              </a:rPr>
              <a:t>Masquage de Fréquences</a:t>
            </a:r>
          </a:p>
        </p:txBody>
      </p:sp>
      <p:sp>
        <p:nvSpPr>
          <p:cNvPr id="3" name="Espace réservé du contenu 2"/>
          <p:cNvSpPr>
            <a:spLocks noGrp="1"/>
          </p:cNvSpPr>
          <p:nvPr>
            <p:ph idx="1"/>
          </p:nvPr>
        </p:nvSpPr>
        <p:spPr>
          <a:xfrm>
            <a:off x="1413892" y="836712"/>
            <a:ext cx="9962345" cy="5335488"/>
          </a:xfrm>
        </p:spPr>
        <p:txBody>
          <a:bodyPr>
            <a:normAutofit/>
          </a:bodyPr>
          <a:lstStyle/>
          <a:p>
            <a:pPr>
              <a:buFont typeface="Wingdings" pitchFamily="2" charset="2"/>
              <a:buChar char="§"/>
            </a:pPr>
            <a:r>
              <a:rPr lang="fr-FR" dirty="0" smtClean="0">
                <a:solidFill>
                  <a:schemeClr val="tx2"/>
                </a:solidFill>
                <a:latin typeface="Times New Roman" pitchFamily="18" charset="0"/>
                <a:cs typeface="Times New Roman" pitchFamily="18" charset="0"/>
              </a:rPr>
              <a:t> dans un groupe de fréquences, certaines ont un niveau sonore beaucoup plus élevé que d'autres, on ne les entendra pas.</a:t>
            </a:r>
          </a:p>
          <a:p>
            <a:pPr>
              <a:buFont typeface="Wingdings" pitchFamily="2" charset="2"/>
              <a:buChar char="§"/>
            </a:pPr>
            <a:r>
              <a:rPr lang="fr-FR" dirty="0" smtClean="0">
                <a:solidFill>
                  <a:schemeClr val="tx2"/>
                </a:solidFill>
                <a:latin typeface="Times New Roman" pitchFamily="18" charset="0"/>
                <a:cs typeface="Times New Roman" pitchFamily="18" charset="0"/>
              </a:rPr>
              <a:t> Non nécessaire de conserver les fréquences de niveau faible </a:t>
            </a:r>
            <a:r>
              <a:rPr lang="fr-FR" dirty="0" err="1" smtClean="0">
                <a:solidFill>
                  <a:schemeClr val="tx2"/>
                </a:solidFill>
                <a:latin typeface="Times New Roman" pitchFamily="18" charset="0"/>
                <a:cs typeface="Times New Roman" pitchFamily="18" charset="0"/>
              </a:rPr>
              <a:t>Exp</a:t>
            </a:r>
            <a:r>
              <a:rPr lang="fr-FR" dirty="0" smtClean="0">
                <a:solidFill>
                  <a:schemeClr val="tx2"/>
                </a:solidFill>
                <a:latin typeface="Times New Roman" pitchFamily="18" charset="0"/>
                <a:cs typeface="Times New Roman" pitchFamily="18" charset="0"/>
              </a:rPr>
              <a:t>:</a:t>
            </a:r>
          </a:p>
          <a:p>
            <a:pPr>
              <a:buNone/>
            </a:pPr>
            <a:r>
              <a:rPr lang="fr-FR" dirty="0" smtClean="0">
                <a:solidFill>
                  <a:schemeClr val="tx2"/>
                </a:solidFill>
                <a:latin typeface="Times New Roman" pitchFamily="18" charset="0"/>
                <a:cs typeface="Times New Roman" pitchFamily="18" charset="0"/>
              </a:rPr>
              <a:t> Dans votre jardin, vous entendez le pépiement des oiseaux.</a:t>
            </a:r>
          </a:p>
          <a:p>
            <a:pPr>
              <a:buFont typeface="Wingdings" pitchFamily="2" charset="2"/>
              <a:buChar char="§"/>
            </a:pPr>
            <a:r>
              <a:rPr lang="fr-FR" dirty="0" smtClean="0">
                <a:solidFill>
                  <a:schemeClr val="tx2"/>
                </a:solidFill>
                <a:latin typeface="Times New Roman" pitchFamily="18" charset="0"/>
                <a:cs typeface="Times New Roman" pitchFamily="18" charset="0"/>
              </a:rPr>
              <a:t> Un avion passe au dessus de votre tête (même très haut).</a:t>
            </a:r>
          </a:p>
          <a:p>
            <a:pPr lvl="2">
              <a:buFont typeface="Courier New" pitchFamily="49" charset="0"/>
              <a:buChar char="o"/>
            </a:pPr>
            <a:r>
              <a:rPr lang="fr-FR" dirty="0" smtClean="0">
                <a:solidFill>
                  <a:schemeClr val="tx2"/>
                </a:solidFill>
                <a:latin typeface="Times New Roman" pitchFamily="18" charset="0"/>
                <a:cs typeface="Times New Roman" pitchFamily="18" charset="0"/>
              </a:rPr>
              <a:t> Vous n'entendrez plus les oiseaux car le son qu'ils produisent est beaucoup plus faible que celui généré par l'avion.</a:t>
            </a:r>
          </a:p>
          <a:p>
            <a:pPr lvl="2">
              <a:buFont typeface="Courier New" pitchFamily="49" charset="0"/>
              <a:buChar char="o"/>
            </a:pPr>
            <a:r>
              <a:rPr lang="fr-FR" dirty="0" smtClean="0">
                <a:solidFill>
                  <a:schemeClr val="tx2"/>
                </a:solidFill>
                <a:latin typeface="Times New Roman" pitchFamily="18" charset="0"/>
                <a:cs typeface="Times New Roman" pitchFamily="18" charset="0"/>
              </a:rPr>
              <a:t>Donc, c’est inutile de coder le son des oiseaux au moment du passage du concorde.</a:t>
            </a:r>
            <a:endParaRPr lang="fr-FR" dirty="0">
              <a:solidFill>
                <a:schemeClr val="tx2"/>
              </a:solidFill>
              <a:latin typeface="Times New Roman" pitchFamily="18" charset="0"/>
              <a:cs typeface="Times New Roman" pitchFamily="18" charset="0"/>
            </a:endParaRP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23</a:t>
            </a:fld>
            <a:endParaRPr lang="fr-FR"/>
          </a:p>
        </p:txBody>
      </p:sp>
      <p:pic>
        <p:nvPicPr>
          <p:cNvPr id="3075" name="Picture 3"/>
          <p:cNvPicPr>
            <a:picLocks noChangeAspect="1" noChangeArrowheads="1"/>
          </p:cNvPicPr>
          <p:nvPr/>
        </p:nvPicPr>
        <p:blipFill>
          <a:blip r:embed="rId2" cstate="print"/>
          <a:srcRect/>
          <a:stretch>
            <a:fillRect/>
          </a:stretch>
        </p:blipFill>
        <p:spPr bwMode="auto">
          <a:xfrm>
            <a:off x="4078188" y="4437112"/>
            <a:ext cx="4896544" cy="2016224"/>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7800"/>
            <a:ext cx="9782801" cy="658911"/>
          </a:xfrm>
        </p:spPr>
        <p:txBody>
          <a:bodyPr>
            <a:normAutofit/>
          </a:bodyPr>
          <a:lstStyle/>
          <a:p>
            <a:r>
              <a:rPr lang="fr-FR" dirty="0" smtClean="0"/>
              <a:t>Compression (suite)</a:t>
            </a:r>
            <a:endParaRPr lang="fr-FR" dirty="0"/>
          </a:p>
        </p:txBody>
      </p:sp>
      <p:sp>
        <p:nvSpPr>
          <p:cNvPr id="3" name="Espace réservé du contenu 2"/>
          <p:cNvSpPr>
            <a:spLocks noGrp="1"/>
          </p:cNvSpPr>
          <p:nvPr>
            <p:ph idx="1"/>
          </p:nvPr>
        </p:nvSpPr>
        <p:spPr>
          <a:xfrm>
            <a:off x="1593436" y="1052736"/>
            <a:ext cx="9782801" cy="5119464"/>
          </a:xfrm>
        </p:spPr>
        <p:txBody>
          <a:bodyPr>
            <a:normAutofit lnSpcReduction="10000"/>
          </a:bodyPr>
          <a:lstStyle/>
          <a:p>
            <a:pPr>
              <a:buFont typeface="Arial" pitchFamily="34" charset="0"/>
              <a:buChar char="•"/>
            </a:pPr>
            <a:r>
              <a:rPr lang="fr-FR" b="1" dirty="0" smtClean="0">
                <a:solidFill>
                  <a:schemeClr val="tx2"/>
                </a:solidFill>
                <a:latin typeface="Times New Roman" pitchFamily="18" charset="0"/>
                <a:cs typeface="Times New Roman" pitchFamily="18" charset="0"/>
              </a:rPr>
              <a:t>techniques de compression non-destructrices:</a:t>
            </a:r>
          </a:p>
          <a:p>
            <a:pPr lvl="1">
              <a:buFont typeface="Wingdings" pitchFamily="2" charset="2"/>
              <a:buChar char="§"/>
            </a:pPr>
            <a:r>
              <a:rPr lang="fr-FR" dirty="0" smtClean="0">
                <a:solidFill>
                  <a:schemeClr val="tx2"/>
                </a:solidFill>
                <a:latin typeface="Times New Roman" pitchFamily="18" charset="0"/>
                <a:cs typeface="Times New Roman" pitchFamily="18" charset="0"/>
              </a:rPr>
              <a:t>un son c'est une fréquence.</a:t>
            </a:r>
          </a:p>
          <a:p>
            <a:pPr lvl="1">
              <a:buFont typeface="Wingdings" pitchFamily="2" charset="2"/>
              <a:buChar char="§"/>
            </a:pPr>
            <a:r>
              <a:rPr lang="fr-FR" dirty="0" smtClean="0">
                <a:solidFill>
                  <a:schemeClr val="tx2"/>
                </a:solidFill>
                <a:latin typeface="Times New Roman" pitchFamily="18" charset="0"/>
                <a:cs typeface="Times New Roman" pitchFamily="18" charset="0"/>
              </a:rPr>
              <a:t>ne seconde de musique c'est donc une succession de fréquences.</a:t>
            </a:r>
          </a:p>
          <a:p>
            <a:pPr>
              <a:buNone/>
            </a:pPr>
            <a:r>
              <a:rPr lang="fr-FR" dirty="0" smtClean="0">
                <a:solidFill>
                  <a:schemeClr val="tx2"/>
                </a:solidFill>
                <a:latin typeface="Times New Roman" pitchFamily="18" charset="0"/>
                <a:cs typeface="Times New Roman" pitchFamily="18" charset="0"/>
              </a:rPr>
              <a:t> Exemples de codage non destructeur :</a:t>
            </a:r>
          </a:p>
          <a:p>
            <a:pPr lvl="1">
              <a:buFont typeface="Wingdings" pitchFamily="2" charset="2"/>
              <a:buChar char="q"/>
            </a:pPr>
            <a:r>
              <a:rPr lang="fr-FR" dirty="0" smtClean="0">
                <a:solidFill>
                  <a:schemeClr val="tx2"/>
                </a:solidFill>
                <a:latin typeface="Times New Roman" pitchFamily="18" charset="0"/>
                <a:cs typeface="Times New Roman" pitchFamily="18" charset="0"/>
              </a:rPr>
              <a:t>Codage </a:t>
            </a:r>
            <a:r>
              <a:rPr lang="fr-FR" b="1" dirty="0" smtClean="0">
                <a:solidFill>
                  <a:schemeClr val="tx2"/>
                </a:solidFill>
                <a:latin typeface="Times New Roman" pitchFamily="18" charset="0"/>
                <a:cs typeface="Times New Roman" pitchFamily="18" charset="0"/>
              </a:rPr>
              <a:t>par comptage (RLE = </a:t>
            </a:r>
            <a:r>
              <a:rPr lang="fr-FR" b="1" i="1" dirty="0" err="1" smtClean="0">
                <a:solidFill>
                  <a:schemeClr val="tx2"/>
                </a:solidFill>
                <a:latin typeface="Times New Roman" pitchFamily="18" charset="0"/>
                <a:cs typeface="Times New Roman" pitchFamily="18" charset="0"/>
              </a:rPr>
              <a:t>run</a:t>
            </a:r>
            <a:r>
              <a:rPr lang="fr-FR" b="1" i="1" dirty="0" smtClean="0">
                <a:solidFill>
                  <a:schemeClr val="tx2"/>
                </a:solidFill>
                <a:latin typeface="Times New Roman" pitchFamily="18" charset="0"/>
                <a:cs typeface="Times New Roman" pitchFamily="18" charset="0"/>
              </a:rPr>
              <a:t>-</a:t>
            </a:r>
            <a:r>
              <a:rPr lang="fr-FR" b="1" i="1" dirty="0" err="1" smtClean="0">
                <a:solidFill>
                  <a:schemeClr val="tx2"/>
                </a:solidFill>
                <a:latin typeface="Times New Roman" pitchFamily="18" charset="0"/>
                <a:cs typeface="Times New Roman" pitchFamily="18" charset="0"/>
              </a:rPr>
              <a:t>length</a:t>
            </a:r>
            <a:r>
              <a:rPr lang="fr-FR" b="1" i="1" dirty="0" smtClean="0">
                <a:solidFill>
                  <a:schemeClr val="tx2"/>
                </a:solidFill>
                <a:latin typeface="Times New Roman" pitchFamily="18" charset="0"/>
                <a:cs typeface="Times New Roman" pitchFamily="18" charset="0"/>
              </a:rPr>
              <a:t> </a:t>
            </a:r>
            <a:r>
              <a:rPr lang="fr-FR" b="1" i="1" dirty="0" err="1" smtClean="0">
                <a:solidFill>
                  <a:schemeClr val="tx2"/>
                </a:solidFill>
                <a:latin typeface="Times New Roman" pitchFamily="18" charset="0"/>
                <a:cs typeface="Times New Roman" pitchFamily="18" charset="0"/>
              </a:rPr>
              <a:t>encoding</a:t>
            </a:r>
            <a:r>
              <a:rPr lang="fr-FR" b="1" i="1" dirty="0" smtClean="0">
                <a:solidFill>
                  <a:schemeClr val="tx2"/>
                </a:solidFill>
                <a:latin typeface="Times New Roman" pitchFamily="18" charset="0"/>
                <a:cs typeface="Times New Roman" pitchFamily="18" charset="0"/>
              </a:rPr>
              <a:t>)</a:t>
            </a:r>
          </a:p>
          <a:p>
            <a:pPr>
              <a:buNone/>
            </a:pPr>
            <a:r>
              <a:rPr lang="fr-FR" dirty="0" smtClean="0">
                <a:solidFill>
                  <a:schemeClr val="tx2"/>
                </a:solidFill>
                <a:latin typeface="Times New Roman" pitchFamily="18" charset="0"/>
                <a:cs typeface="Times New Roman" pitchFamily="18" charset="0"/>
              </a:rPr>
              <a:t>          AAAAAAAAZZEEEEEER </a:t>
            </a:r>
            <a:r>
              <a:rPr lang="fr-FR" dirty="0" smtClean="0">
                <a:solidFill>
                  <a:schemeClr val="tx2"/>
                </a:solidFill>
                <a:latin typeface="Times New Roman" pitchFamily="18" charset="0"/>
                <a:cs typeface="Times New Roman" pitchFamily="18" charset="0"/>
                <a:sym typeface="Wingdings" pitchFamily="2" charset="2"/>
              </a:rPr>
              <a:t></a:t>
            </a:r>
            <a:r>
              <a:rPr lang="fr-FR" dirty="0" smtClean="0">
                <a:solidFill>
                  <a:schemeClr val="tx2"/>
                </a:solidFill>
                <a:latin typeface="Times New Roman" pitchFamily="18" charset="0"/>
                <a:cs typeface="Times New Roman" pitchFamily="18" charset="0"/>
              </a:rPr>
              <a:t> 8A2Z6E1R</a:t>
            </a:r>
          </a:p>
          <a:p>
            <a:pPr lvl="1">
              <a:buFont typeface="Wingdings" pitchFamily="2" charset="2"/>
              <a:buChar char="q"/>
            </a:pPr>
            <a:r>
              <a:rPr lang="fr-FR" dirty="0" smtClean="0">
                <a:solidFill>
                  <a:schemeClr val="tx2"/>
                </a:solidFill>
                <a:latin typeface="Times New Roman" pitchFamily="18" charset="0"/>
                <a:cs typeface="Times New Roman" pitchFamily="18" charset="0"/>
              </a:rPr>
              <a:t>   Codage </a:t>
            </a:r>
            <a:r>
              <a:rPr lang="fr-FR" b="1" dirty="0" smtClean="0">
                <a:solidFill>
                  <a:schemeClr val="tx2"/>
                </a:solidFill>
                <a:latin typeface="Times New Roman" pitchFamily="18" charset="0"/>
                <a:cs typeface="Times New Roman" pitchFamily="18" charset="0"/>
              </a:rPr>
              <a:t>topologique (si un octet est dominant)</a:t>
            </a:r>
          </a:p>
          <a:p>
            <a:pPr>
              <a:buNone/>
            </a:pPr>
            <a:r>
              <a:rPr lang="fr-FR" dirty="0" smtClean="0">
                <a:solidFill>
                  <a:schemeClr val="tx2"/>
                </a:solidFill>
                <a:latin typeface="Times New Roman" pitchFamily="18" charset="0"/>
                <a:cs typeface="Times New Roman" pitchFamily="18" charset="0"/>
              </a:rPr>
              <a:t>         AFFBCFDF (ici p(F) &gt; 1/8) </a:t>
            </a:r>
            <a:r>
              <a:rPr lang="fr-FR" dirty="0" smtClean="0">
                <a:solidFill>
                  <a:schemeClr val="tx2"/>
                </a:solidFill>
                <a:latin typeface="Times New Roman" pitchFamily="18" charset="0"/>
                <a:cs typeface="Times New Roman" pitchFamily="18" charset="0"/>
                <a:sym typeface="Wingdings" pitchFamily="2" charset="2"/>
              </a:rPr>
              <a:t></a:t>
            </a:r>
            <a:r>
              <a:rPr lang="fr-FR" dirty="0" smtClean="0">
                <a:solidFill>
                  <a:schemeClr val="tx2"/>
                </a:solidFill>
                <a:latin typeface="Times New Roman" pitchFamily="18" charset="0"/>
                <a:cs typeface="Times New Roman" pitchFamily="18" charset="0"/>
              </a:rPr>
              <a:t> F(01100101) + ABCD</a:t>
            </a:r>
          </a:p>
          <a:p>
            <a:pPr lvl="1">
              <a:buFont typeface="Wingdings" pitchFamily="2" charset="2"/>
              <a:buChar char="q"/>
            </a:pPr>
            <a:r>
              <a:rPr lang="fr-FR" dirty="0" smtClean="0">
                <a:solidFill>
                  <a:schemeClr val="tx2"/>
                </a:solidFill>
                <a:latin typeface="Times New Roman" pitchFamily="18" charset="0"/>
                <a:cs typeface="Times New Roman" pitchFamily="18" charset="0"/>
              </a:rPr>
              <a:t>  Codage </a:t>
            </a:r>
            <a:r>
              <a:rPr lang="fr-FR" b="1" dirty="0" smtClean="0">
                <a:solidFill>
                  <a:schemeClr val="tx2"/>
                </a:solidFill>
                <a:latin typeface="Times New Roman" pitchFamily="18" charset="0"/>
                <a:cs typeface="Times New Roman" pitchFamily="18" charset="0"/>
              </a:rPr>
              <a:t>relatif (si faible variation)</a:t>
            </a:r>
          </a:p>
          <a:p>
            <a:pPr>
              <a:buNone/>
            </a:pPr>
            <a:r>
              <a:rPr lang="fr-FR" dirty="0" smtClean="0">
                <a:solidFill>
                  <a:schemeClr val="tx2"/>
                </a:solidFill>
                <a:latin typeface="Times New Roman" pitchFamily="18" charset="0"/>
                <a:cs typeface="Times New Roman" pitchFamily="18" charset="0"/>
              </a:rPr>
              <a:t> 99.03 102.17 100.79 99.93 </a:t>
            </a:r>
            <a:r>
              <a:rPr lang="fr-FR" dirty="0" smtClean="0">
                <a:solidFill>
                  <a:schemeClr val="tx2"/>
                </a:solidFill>
                <a:latin typeface="Times New Roman" pitchFamily="18" charset="0"/>
                <a:cs typeface="Times New Roman" pitchFamily="18" charset="0"/>
                <a:sym typeface="Wingdings" pitchFamily="2" charset="2"/>
              </a:rPr>
              <a:t> </a:t>
            </a:r>
            <a:r>
              <a:rPr lang="fr-FR" dirty="0" smtClean="0">
                <a:solidFill>
                  <a:schemeClr val="tx2"/>
                </a:solidFill>
                <a:latin typeface="Times New Roman" pitchFamily="18" charset="0"/>
                <a:cs typeface="Times New Roman" pitchFamily="18" charset="0"/>
              </a:rPr>
              <a:t>#100 (-.97 2.17 .79 -.07)e codage non destructeur :</a:t>
            </a:r>
            <a:endParaRPr lang="fr-FR" dirty="0">
              <a:solidFill>
                <a:schemeClr val="tx2"/>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24</a:t>
            </a:fld>
            <a:endParaRPr lang="fr-F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7801"/>
            <a:ext cx="9782801" cy="946944"/>
          </a:xfrm>
        </p:spPr>
        <p:txBody>
          <a:bodyPr/>
          <a:lstStyle/>
          <a:p>
            <a:r>
              <a:rPr lang="fr-FR" b="1" dirty="0" smtClean="0"/>
              <a:t>Qu'est-ce que le son ?</a:t>
            </a:r>
            <a:endParaRPr lang="fr-FR" dirty="0"/>
          </a:p>
        </p:txBody>
      </p:sp>
      <p:sp>
        <p:nvSpPr>
          <p:cNvPr id="3" name="Espace réservé du contenu 2"/>
          <p:cNvSpPr>
            <a:spLocks noGrp="1"/>
          </p:cNvSpPr>
          <p:nvPr>
            <p:ph idx="1"/>
          </p:nvPr>
        </p:nvSpPr>
        <p:spPr>
          <a:xfrm>
            <a:off x="1593436" y="1268760"/>
            <a:ext cx="9782801" cy="4903440"/>
          </a:xfrm>
        </p:spPr>
        <p:txBody>
          <a:bodyPr>
            <a:normAutofit fontScale="70000" lnSpcReduction="20000"/>
          </a:bodyPr>
          <a:lstStyle/>
          <a:p>
            <a:r>
              <a:rPr lang="fr-FR" dirty="0" smtClean="0">
                <a:solidFill>
                  <a:schemeClr val="tx2"/>
                </a:solidFill>
                <a:latin typeface="Times New Roman" pitchFamily="18" charset="0"/>
                <a:cs typeface="Times New Roman" pitchFamily="18" charset="0"/>
              </a:rPr>
              <a:t> </a:t>
            </a:r>
            <a:r>
              <a:rPr lang="fr-FR" b="1" dirty="0" smtClean="0">
                <a:solidFill>
                  <a:schemeClr val="tx2"/>
                </a:solidFill>
                <a:latin typeface="Times New Roman" pitchFamily="18" charset="0"/>
                <a:cs typeface="Times New Roman" pitchFamily="18" charset="0"/>
              </a:rPr>
              <a:t>C’est une vibration de l'air, c'est-à-dire une suite de surpressions et de dépressions de l'air par rapport à une moyenne, qui est la pression atmosphérique.</a:t>
            </a:r>
          </a:p>
          <a:p>
            <a:pPr>
              <a:buNone/>
            </a:pPr>
            <a:r>
              <a:rPr lang="fr-FR" b="1" dirty="0" smtClean="0">
                <a:solidFill>
                  <a:schemeClr val="tx2"/>
                </a:solidFill>
                <a:latin typeface="Times New Roman" pitchFamily="18" charset="0"/>
                <a:cs typeface="Times New Roman" pitchFamily="18" charset="0"/>
              </a:rPr>
              <a:t>Note : </a:t>
            </a:r>
            <a:r>
              <a:rPr lang="fr-FR" dirty="0" smtClean="0">
                <a:solidFill>
                  <a:schemeClr val="tx2"/>
                </a:solidFill>
                <a:latin typeface="Times New Roman" pitchFamily="18" charset="0"/>
                <a:cs typeface="Times New Roman" pitchFamily="18" charset="0"/>
              </a:rPr>
              <a:t>Pour s'en convaincre, il suffit de placer un objet bruyant (un réveil par exemple)</a:t>
            </a:r>
          </a:p>
          <a:p>
            <a:pPr>
              <a:buNone/>
            </a:pPr>
            <a:r>
              <a:rPr lang="fr-FR" dirty="0" smtClean="0">
                <a:solidFill>
                  <a:schemeClr val="tx2"/>
                </a:solidFill>
                <a:latin typeface="Times New Roman" pitchFamily="18" charset="0"/>
                <a:cs typeface="Times New Roman" pitchFamily="18" charset="0"/>
              </a:rPr>
              <a:t>dans une cloche à vide pour s'apercevoir que l'objet initialement bruyant n'émet plus un</a:t>
            </a:r>
          </a:p>
          <a:p>
            <a:pPr>
              <a:buNone/>
            </a:pPr>
            <a:r>
              <a:rPr lang="fr-FR" dirty="0" smtClean="0">
                <a:solidFill>
                  <a:schemeClr val="tx2"/>
                </a:solidFill>
                <a:latin typeface="Times New Roman" pitchFamily="18" charset="0"/>
                <a:cs typeface="Times New Roman" pitchFamily="18" charset="0"/>
              </a:rPr>
              <a:t>seul son dès qu'il n'est plus entouré d'air !</a:t>
            </a:r>
          </a:p>
          <a:p>
            <a:pPr>
              <a:buNone/>
            </a:pPr>
            <a:endParaRPr lang="fr-FR" b="1" dirty="0" smtClean="0">
              <a:solidFill>
                <a:schemeClr val="tx2"/>
              </a:solidFill>
              <a:latin typeface="Times New Roman" pitchFamily="18" charset="0"/>
              <a:cs typeface="Times New Roman" pitchFamily="18" charset="0"/>
            </a:endParaRPr>
          </a:p>
          <a:p>
            <a:r>
              <a:rPr lang="fr-FR" b="1" dirty="0" smtClean="0">
                <a:solidFill>
                  <a:schemeClr val="tx2"/>
                </a:solidFill>
                <a:latin typeface="Times New Roman" pitchFamily="18" charset="0"/>
                <a:cs typeface="Times New Roman" pitchFamily="18" charset="0"/>
              </a:rPr>
              <a:t>La façon la plus simple de reproduire un son actuellement est de faire vibrer un objet.</a:t>
            </a:r>
          </a:p>
          <a:p>
            <a:pPr>
              <a:buNone/>
            </a:pPr>
            <a:r>
              <a:rPr lang="fr-FR" dirty="0" smtClean="0">
                <a:solidFill>
                  <a:schemeClr val="tx2"/>
                </a:solidFill>
                <a:latin typeface="Times New Roman" pitchFamily="18" charset="0"/>
                <a:cs typeface="Times New Roman" pitchFamily="18" charset="0"/>
              </a:rPr>
              <a:t>- De cette façon un violon émet un son lorsque l'archet fait vibrer ses cordes,</a:t>
            </a:r>
          </a:p>
          <a:p>
            <a:pPr>
              <a:buNone/>
            </a:pPr>
            <a:r>
              <a:rPr lang="fr-FR" dirty="0" smtClean="0">
                <a:solidFill>
                  <a:schemeClr val="tx2"/>
                </a:solidFill>
                <a:latin typeface="Times New Roman" pitchFamily="18" charset="0"/>
                <a:cs typeface="Times New Roman" pitchFamily="18" charset="0"/>
              </a:rPr>
              <a:t>- Un piano émet une note lorsque l'on frappe une touche, car un marteau vient frapper une corde et la fait vibrer.</a:t>
            </a:r>
          </a:p>
          <a:p>
            <a:r>
              <a:rPr lang="fr-FR" dirty="0" smtClean="0">
                <a:solidFill>
                  <a:schemeClr val="tx2"/>
                </a:solidFill>
                <a:latin typeface="Times New Roman" pitchFamily="18" charset="0"/>
                <a:cs typeface="Times New Roman" pitchFamily="18" charset="0"/>
              </a:rPr>
              <a:t> </a:t>
            </a:r>
            <a:r>
              <a:rPr lang="fr-FR" b="1" dirty="0" smtClean="0">
                <a:solidFill>
                  <a:schemeClr val="tx2"/>
                </a:solidFill>
                <a:latin typeface="Times New Roman" pitchFamily="18" charset="0"/>
                <a:cs typeface="Times New Roman" pitchFamily="18" charset="0"/>
              </a:rPr>
              <a:t>3 types de son : la Parole, le Bruit et la Musique.</a:t>
            </a:r>
          </a:p>
          <a:p>
            <a:r>
              <a:rPr lang="fr-FR" dirty="0" smtClean="0">
                <a:solidFill>
                  <a:schemeClr val="tx2"/>
                </a:solidFill>
                <a:latin typeface="Times New Roman" pitchFamily="18" charset="0"/>
                <a:cs typeface="Times New Roman" pitchFamily="18" charset="0"/>
              </a:rPr>
              <a:t> </a:t>
            </a:r>
            <a:r>
              <a:rPr lang="fr-FR" b="1" dirty="0" smtClean="0">
                <a:solidFill>
                  <a:schemeClr val="tx2"/>
                </a:solidFill>
                <a:latin typeface="Times New Roman" pitchFamily="18" charset="0"/>
                <a:cs typeface="Times New Roman" pitchFamily="18" charset="0"/>
              </a:rPr>
              <a:t>3 caractéristiques de son : la Hauteur, le Volume et le Timbre.</a:t>
            </a:r>
            <a:endParaRPr lang="fr-FR" dirty="0">
              <a:solidFill>
                <a:schemeClr val="tx2"/>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3</a:t>
            </a:fld>
            <a:endParaRPr lang="fr-F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7801"/>
            <a:ext cx="9782801" cy="730920"/>
          </a:xfrm>
        </p:spPr>
        <p:txBody>
          <a:bodyPr/>
          <a:lstStyle/>
          <a:p>
            <a:r>
              <a:rPr lang="fr-FR" b="1" dirty="0" smtClean="0"/>
              <a:t>La hauteur (son grave/aigu)</a:t>
            </a:r>
          </a:p>
        </p:txBody>
      </p:sp>
      <p:sp>
        <p:nvSpPr>
          <p:cNvPr id="3" name="Espace réservé du contenu 2"/>
          <p:cNvSpPr>
            <a:spLocks noGrp="1"/>
          </p:cNvSpPr>
          <p:nvPr>
            <p:ph idx="1"/>
          </p:nvPr>
        </p:nvSpPr>
        <p:spPr>
          <a:xfrm>
            <a:off x="1593436" y="980728"/>
            <a:ext cx="10117600" cy="5256584"/>
          </a:xfrm>
        </p:spPr>
        <p:txBody>
          <a:bodyPr>
            <a:normAutofit fontScale="92500" lnSpcReduction="10000"/>
          </a:bodyPr>
          <a:lstStyle/>
          <a:p>
            <a:pPr>
              <a:buNone/>
            </a:pPr>
            <a:r>
              <a:rPr lang="fr-FR" dirty="0" smtClean="0">
                <a:solidFill>
                  <a:schemeClr val="tx2"/>
                </a:solidFill>
                <a:latin typeface="Times New Roman" pitchFamily="18" charset="0"/>
                <a:cs typeface="Times New Roman" pitchFamily="18" charset="0"/>
              </a:rPr>
              <a:t> </a:t>
            </a:r>
          </a:p>
          <a:p>
            <a:r>
              <a:rPr lang="fr-FR" sz="2000" dirty="0" smtClean="0">
                <a:solidFill>
                  <a:schemeClr val="tx2"/>
                </a:solidFill>
                <a:latin typeface="Times New Roman" pitchFamily="18" charset="0"/>
                <a:cs typeface="Times New Roman" pitchFamily="18" charset="0"/>
              </a:rPr>
              <a:t>C’est la fréquence de vibration de l'air.</a:t>
            </a:r>
          </a:p>
          <a:p>
            <a:r>
              <a:rPr lang="fr-FR" sz="2000" dirty="0" smtClean="0">
                <a:solidFill>
                  <a:schemeClr val="tx2"/>
                </a:solidFill>
                <a:latin typeface="Times New Roman" pitchFamily="18" charset="0"/>
                <a:cs typeface="Times New Roman" pitchFamily="18" charset="0"/>
              </a:rPr>
              <a:t> S'exprime en Hertz (Hz) : nombre de vibrations par seconde.</a:t>
            </a:r>
          </a:p>
          <a:p>
            <a:r>
              <a:rPr lang="fr-FR" sz="2000" dirty="0" smtClean="0">
                <a:solidFill>
                  <a:schemeClr val="tx2"/>
                </a:solidFill>
                <a:latin typeface="Times New Roman" pitchFamily="18" charset="0"/>
                <a:cs typeface="Times New Roman" pitchFamily="18" charset="0"/>
              </a:rPr>
              <a:t> Elle permet de distinguer les :</a:t>
            </a:r>
          </a:p>
          <a:p>
            <a:pPr lvl="1">
              <a:buFont typeface="Courier New" pitchFamily="49" charset="0"/>
              <a:buChar char="o"/>
            </a:pPr>
            <a:r>
              <a:rPr lang="fr-FR" sz="2000" dirty="0" smtClean="0">
                <a:solidFill>
                  <a:schemeClr val="tx2"/>
                </a:solidFill>
                <a:latin typeface="Times New Roman" pitchFamily="18" charset="0"/>
                <a:cs typeface="Times New Roman" pitchFamily="18" charset="0"/>
              </a:rPr>
              <a:t> Sons graves (à basses fréquences) et  </a:t>
            </a:r>
          </a:p>
          <a:p>
            <a:pPr lvl="1">
              <a:buFont typeface="Courier New" pitchFamily="49" charset="0"/>
              <a:buChar char="o"/>
            </a:pPr>
            <a:r>
              <a:rPr lang="fr-FR" sz="2000" dirty="0" smtClean="0">
                <a:solidFill>
                  <a:schemeClr val="tx2"/>
                </a:solidFill>
                <a:latin typeface="Times New Roman" pitchFamily="18" charset="0"/>
                <a:cs typeface="Times New Roman" pitchFamily="18" charset="0"/>
              </a:rPr>
              <a:t> Sons aigus (à hautes fréquences).</a:t>
            </a:r>
          </a:p>
          <a:p>
            <a:r>
              <a:rPr lang="fr-FR" sz="2000" dirty="0" smtClean="0">
                <a:solidFill>
                  <a:schemeClr val="tx2"/>
                </a:solidFill>
                <a:latin typeface="Times New Roman" pitchFamily="18" charset="0"/>
                <a:cs typeface="Times New Roman" pitchFamily="18" charset="0"/>
              </a:rPr>
              <a:t> L'oreille humaine peut percevoir</a:t>
            </a:r>
          </a:p>
          <a:p>
            <a:pPr>
              <a:buNone/>
            </a:pPr>
            <a:r>
              <a:rPr lang="fr-FR" sz="2000" dirty="0" smtClean="0">
                <a:solidFill>
                  <a:schemeClr val="tx2"/>
                </a:solidFill>
                <a:latin typeface="Times New Roman" pitchFamily="18" charset="0"/>
                <a:cs typeface="Times New Roman" pitchFamily="18" charset="0"/>
              </a:rPr>
              <a:t> généralement toutes les fréquences </a:t>
            </a:r>
          </a:p>
          <a:p>
            <a:pPr>
              <a:buNone/>
            </a:pPr>
            <a:r>
              <a:rPr lang="fr-FR" sz="2000" dirty="0" smtClean="0">
                <a:solidFill>
                  <a:schemeClr val="tx2"/>
                </a:solidFill>
                <a:latin typeface="Times New Roman" pitchFamily="18" charset="0"/>
                <a:cs typeface="Times New Roman" pitchFamily="18" charset="0"/>
              </a:rPr>
              <a:t>comprise entre 20 Hz (son très grave) </a:t>
            </a:r>
          </a:p>
          <a:p>
            <a:pPr>
              <a:buNone/>
            </a:pPr>
            <a:r>
              <a:rPr lang="fr-FR" sz="2000" dirty="0" smtClean="0">
                <a:solidFill>
                  <a:schemeClr val="tx2"/>
                </a:solidFill>
                <a:latin typeface="Times New Roman" pitchFamily="18" charset="0"/>
                <a:cs typeface="Times New Roman" pitchFamily="18" charset="0"/>
              </a:rPr>
              <a:t>Et 20 000 Hz (son très aigu).</a:t>
            </a:r>
          </a:p>
          <a:p>
            <a:pPr>
              <a:buNone/>
            </a:pPr>
            <a:endParaRPr lang="fr-FR" sz="2000" dirty="0" smtClean="0">
              <a:solidFill>
                <a:schemeClr val="tx2"/>
              </a:solidFill>
              <a:latin typeface="Times New Roman" pitchFamily="18" charset="0"/>
              <a:cs typeface="Times New Roman" pitchFamily="18" charset="0"/>
            </a:endParaRPr>
          </a:p>
          <a:p>
            <a:pPr>
              <a:buNone/>
            </a:pPr>
            <a:endParaRPr lang="fr-FR" sz="2000" dirty="0" smtClean="0">
              <a:solidFill>
                <a:schemeClr val="tx2"/>
              </a:solidFill>
              <a:latin typeface="Times New Roman" pitchFamily="18" charset="0"/>
              <a:cs typeface="Times New Roman" pitchFamily="18" charset="0"/>
            </a:endParaRPr>
          </a:p>
          <a:p>
            <a:pPr>
              <a:buNone/>
            </a:pPr>
            <a:r>
              <a:rPr lang="fr-FR" sz="2000" b="1" dirty="0" smtClean="0">
                <a:solidFill>
                  <a:schemeClr val="tx2"/>
                </a:solidFill>
              </a:rPr>
              <a:t>N.B: La qualité d'un  son dépend de sa numérisation, et en particulier, de sa fréquence</a:t>
            </a:r>
            <a:endParaRPr lang="fr-FR" sz="2000" dirty="0">
              <a:solidFill>
                <a:schemeClr val="tx2"/>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4</a:t>
            </a:fld>
            <a:endParaRPr lang="fr-FR"/>
          </a:p>
        </p:txBody>
      </p:sp>
      <p:sp>
        <p:nvSpPr>
          <p:cNvPr id="6" name="Rectangle 5"/>
          <p:cNvSpPr/>
          <p:nvPr/>
        </p:nvSpPr>
        <p:spPr>
          <a:xfrm>
            <a:off x="7102524" y="3140968"/>
            <a:ext cx="4464496" cy="2304256"/>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r>
              <a:rPr lang="fr-FR" dirty="0" smtClean="0">
                <a:solidFill>
                  <a:schemeClr val="tx2"/>
                </a:solidFill>
                <a:latin typeface="Times New Roman" pitchFamily="18" charset="0"/>
                <a:cs typeface="Times New Roman" pitchFamily="18" charset="0"/>
              </a:rPr>
              <a:t>   L'audition des sons aigus diminue</a:t>
            </a:r>
          </a:p>
          <a:p>
            <a:r>
              <a:rPr lang="fr-FR" dirty="0" smtClean="0">
                <a:solidFill>
                  <a:schemeClr val="tx2"/>
                </a:solidFill>
                <a:latin typeface="Times New Roman" pitchFamily="18" charset="0"/>
                <a:cs typeface="Times New Roman" pitchFamily="18" charset="0"/>
              </a:rPr>
              <a:t>avec l'âge :</a:t>
            </a:r>
          </a:p>
          <a:p>
            <a:r>
              <a:rPr lang="fr-FR" dirty="0" smtClean="0">
                <a:solidFill>
                  <a:schemeClr val="tx2"/>
                </a:solidFill>
                <a:latin typeface="Times New Roman" pitchFamily="18" charset="0"/>
                <a:cs typeface="Times New Roman" pitchFamily="18" charset="0"/>
              </a:rPr>
              <a:t>• Le bébé entend les sons à ~ 20 KHz.</a:t>
            </a:r>
          </a:p>
          <a:p>
            <a:r>
              <a:rPr lang="fr-FR" dirty="0" smtClean="0">
                <a:solidFill>
                  <a:schemeClr val="tx2"/>
                </a:solidFill>
                <a:latin typeface="Times New Roman" pitchFamily="18" charset="0"/>
                <a:cs typeface="Times New Roman" pitchFamily="18" charset="0"/>
              </a:rPr>
              <a:t>• L'enfant de 10 ans entend les sons à</a:t>
            </a:r>
          </a:p>
          <a:p>
            <a:r>
              <a:rPr lang="fr-FR" dirty="0" smtClean="0">
                <a:solidFill>
                  <a:schemeClr val="tx2"/>
                </a:solidFill>
                <a:latin typeface="Times New Roman" pitchFamily="18" charset="0"/>
                <a:cs typeface="Times New Roman" pitchFamily="18" charset="0"/>
              </a:rPr>
              <a:t>~18 KHz.</a:t>
            </a:r>
          </a:p>
          <a:p>
            <a:r>
              <a:rPr lang="fr-FR" dirty="0" smtClean="0">
                <a:solidFill>
                  <a:schemeClr val="tx2"/>
                </a:solidFill>
                <a:latin typeface="Times New Roman" pitchFamily="18" charset="0"/>
                <a:cs typeface="Times New Roman" pitchFamily="18" charset="0"/>
              </a:rPr>
              <a:t>• L'adulte de 40 ans entend les sons à</a:t>
            </a:r>
          </a:p>
          <a:p>
            <a:r>
              <a:rPr lang="fr-FR" dirty="0" smtClean="0">
                <a:solidFill>
                  <a:schemeClr val="tx2"/>
                </a:solidFill>
                <a:latin typeface="Times New Roman" pitchFamily="18" charset="0"/>
                <a:cs typeface="Times New Roman" pitchFamily="18" charset="0"/>
              </a:rPr>
              <a:t>~12 KHz.</a:t>
            </a:r>
          </a:p>
          <a:p>
            <a:r>
              <a:rPr lang="fr-FR" dirty="0" smtClean="0">
                <a:solidFill>
                  <a:schemeClr val="tx2"/>
                </a:solidFill>
                <a:latin typeface="Times New Roman" pitchFamily="18" charset="0"/>
                <a:cs typeface="Times New Roman" pitchFamily="18" charset="0"/>
              </a:rPr>
              <a:t>• L'adulte de 60 ans entend les sons à</a:t>
            </a:r>
          </a:p>
          <a:p>
            <a:r>
              <a:rPr lang="fr-FR" dirty="0" smtClean="0">
                <a:solidFill>
                  <a:schemeClr val="tx2"/>
                </a:solidFill>
                <a:latin typeface="Times New Roman" pitchFamily="18" charset="0"/>
                <a:cs typeface="Times New Roman" pitchFamily="18" charset="0"/>
              </a:rPr>
              <a:t>~8 KHz.</a:t>
            </a:r>
            <a:endParaRPr lang="fr-FR" dirty="0">
              <a:solidFill>
                <a:schemeClr val="tx2"/>
              </a:solidFill>
              <a:latin typeface="Times New Roman" pitchFamily="18" charset="0"/>
              <a:cs typeface="Times New Roman" pitchFamily="18" charset="0"/>
            </a:endParaRPr>
          </a:p>
        </p:txBody>
      </p:sp>
      <p:pic>
        <p:nvPicPr>
          <p:cNvPr id="2052" name="Picture 4"/>
          <p:cNvPicPr>
            <a:picLocks noChangeAspect="1" noChangeArrowheads="1"/>
          </p:cNvPicPr>
          <p:nvPr/>
        </p:nvPicPr>
        <p:blipFill>
          <a:blip r:embed="rId2" cstate="print"/>
          <a:srcRect/>
          <a:stretch>
            <a:fillRect/>
          </a:stretch>
        </p:blipFill>
        <p:spPr bwMode="auto">
          <a:xfrm>
            <a:off x="8110636" y="1521388"/>
            <a:ext cx="2708151" cy="1331550"/>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7800"/>
            <a:ext cx="9782801" cy="874935"/>
          </a:xfrm>
        </p:spPr>
        <p:txBody>
          <a:bodyPr/>
          <a:lstStyle/>
          <a:p>
            <a:r>
              <a:rPr lang="fr-FR" b="1" dirty="0" smtClean="0"/>
              <a:t>Le volume (ou intensité sonore)</a:t>
            </a:r>
            <a:endParaRPr lang="fr-FR" dirty="0"/>
          </a:p>
        </p:txBody>
      </p:sp>
      <p:sp>
        <p:nvSpPr>
          <p:cNvPr id="3" name="Espace réservé du contenu 2"/>
          <p:cNvSpPr>
            <a:spLocks noGrp="1"/>
          </p:cNvSpPr>
          <p:nvPr>
            <p:ph idx="1"/>
          </p:nvPr>
        </p:nvSpPr>
        <p:spPr>
          <a:xfrm>
            <a:off x="1557908" y="1196752"/>
            <a:ext cx="9782801" cy="5047456"/>
          </a:xfrm>
        </p:spPr>
        <p:txBody>
          <a:bodyPr>
            <a:normAutofit/>
          </a:bodyPr>
          <a:lstStyle/>
          <a:p>
            <a:r>
              <a:rPr lang="fr-FR" sz="2000" dirty="0" smtClean="0">
                <a:solidFill>
                  <a:schemeClr val="tx2"/>
                </a:solidFill>
                <a:latin typeface="Times New Roman" pitchFamily="18" charset="0"/>
                <a:cs typeface="Times New Roman" pitchFamily="18" charset="0"/>
              </a:rPr>
              <a:t>C’est la </a:t>
            </a:r>
            <a:r>
              <a:rPr lang="fr-FR" sz="2000" i="1" dirty="0" smtClean="0">
                <a:solidFill>
                  <a:schemeClr val="tx2"/>
                </a:solidFill>
                <a:latin typeface="Times New Roman" pitchFamily="18" charset="0"/>
                <a:cs typeface="Times New Roman" pitchFamily="18" charset="0"/>
              </a:rPr>
              <a:t>Hauteur de l'amplitude du signal</a:t>
            </a:r>
          </a:p>
          <a:p>
            <a:r>
              <a:rPr lang="fr-FR" sz="2000" dirty="0" smtClean="0">
                <a:solidFill>
                  <a:schemeClr val="tx2"/>
                </a:solidFill>
                <a:latin typeface="Times New Roman" pitchFamily="18" charset="0"/>
                <a:cs typeface="Times New Roman" pitchFamily="18" charset="0"/>
              </a:rPr>
              <a:t> C’est la force avec laquelle l'air frappe le tympan qui est une membrane au bout du conduit auditif de notre oreille.</a:t>
            </a:r>
          </a:p>
          <a:p>
            <a:endParaRPr lang="fr-FR" sz="2000" dirty="0" smtClean="0">
              <a:solidFill>
                <a:schemeClr val="tx2"/>
              </a:solidFill>
              <a:latin typeface="Times New Roman" pitchFamily="18" charset="0"/>
              <a:cs typeface="Times New Roman" pitchFamily="18" charset="0"/>
            </a:endParaRPr>
          </a:p>
          <a:p>
            <a:endParaRPr lang="fr-FR" sz="2000" dirty="0">
              <a:solidFill>
                <a:schemeClr val="tx2"/>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5</a:t>
            </a:fld>
            <a:endParaRPr lang="fr-FR"/>
          </a:p>
        </p:txBody>
      </p:sp>
      <p:sp>
        <p:nvSpPr>
          <p:cNvPr id="6" name="Rectangle 5"/>
          <p:cNvSpPr/>
          <p:nvPr/>
        </p:nvSpPr>
        <p:spPr>
          <a:xfrm>
            <a:off x="7606580" y="2204864"/>
            <a:ext cx="3816424" cy="3600400"/>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endParaRPr lang="fr-FR" sz="2000" dirty="0" smtClean="0">
              <a:solidFill>
                <a:schemeClr val="tx2"/>
              </a:solidFill>
              <a:latin typeface="Times New Roman" pitchFamily="18" charset="0"/>
              <a:cs typeface="Times New Roman" pitchFamily="18" charset="0"/>
            </a:endParaRPr>
          </a:p>
          <a:p>
            <a:endParaRPr lang="fr-FR" sz="2000" b="1" dirty="0" smtClean="0">
              <a:solidFill>
                <a:schemeClr val="tx2"/>
              </a:solidFill>
              <a:latin typeface="Times New Roman" pitchFamily="18" charset="0"/>
              <a:cs typeface="Times New Roman" pitchFamily="18" charset="0"/>
            </a:endParaRPr>
          </a:p>
          <a:p>
            <a:r>
              <a:rPr lang="fr-FR" sz="2000" b="1" dirty="0" smtClean="0">
                <a:solidFill>
                  <a:schemeClr val="tx2"/>
                </a:solidFill>
                <a:latin typeface="Times New Roman" pitchFamily="18" charset="0"/>
                <a:cs typeface="Times New Roman" pitchFamily="18" charset="0"/>
              </a:rPr>
              <a:t>Exemple d’intensité sonore </a:t>
            </a:r>
          </a:p>
          <a:p>
            <a:r>
              <a:rPr lang="fr-FR" sz="2000" dirty="0" smtClean="0">
                <a:solidFill>
                  <a:schemeClr val="tx2"/>
                </a:solidFill>
                <a:latin typeface="Times New Roman" pitchFamily="18" charset="0"/>
                <a:cs typeface="Times New Roman" pitchFamily="18" charset="0"/>
              </a:rPr>
              <a:t>20db : bruits extérieurs la nuit.</a:t>
            </a:r>
          </a:p>
          <a:p>
            <a:r>
              <a:rPr lang="fr-FR" sz="2000" dirty="0" smtClean="0">
                <a:solidFill>
                  <a:schemeClr val="tx2"/>
                </a:solidFill>
                <a:latin typeface="Times New Roman" pitchFamily="18" charset="0"/>
                <a:cs typeface="Times New Roman" pitchFamily="18" charset="0"/>
              </a:rPr>
              <a:t>30db : chuchotement.</a:t>
            </a:r>
          </a:p>
          <a:p>
            <a:r>
              <a:rPr lang="fr-FR" sz="2000" dirty="0" smtClean="0">
                <a:solidFill>
                  <a:schemeClr val="tx2"/>
                </a:solidFill>
                <a:latin typeface="Times New Roman" pitchFamily="18" charset="0"/>
                <a:cs typeface="Times New Roman" pitchFamily="18" charset="0"/>
              </a:rPr>
              <a:t>50db : conversation paisible.</a:t>
            </a:r>
          </a:p>
          <a:p>
            <a:r>
              <a:rPr lang="fr-FR" sz="2000" dirty="0" smtClean="0">
                <a:solidFill>
                  <a:schemeClr val="tx2"/>
                </a:solidFill>
                <a:latin typeface="Times New Roman" pitchFamily="18" charset="0"/>
                <a:cs typeface="Times New Roman" pitchFamily="18" charset="0"/>
              </a:rPr>
              <a:t>70db : conversation normale.</a:t>
            </a:r>
          </a:p>
          <a:p>
            <a:r>
              <a:rPr lang="fr-FR" sz="2000" dirty="0" smtClean="0">
                <a:solidFill>
                  <a:schemeClr val="tx2"/>
                </a:solidFill>
                <a:latin typeface="Times New Roman" pitchFamily="18" charset="0"/>
                <a:cs typeface="Times New Roman" pitchFamily="18" charset="0"/>
              </a:rPr>
              <a:t>80db : trafic automobile.</a:t>
            </a:r>
          </a:p>
          <a:p>
            <a:r>
              <a:rPr lang="fr-FR" sz="2000" dirty="0" smtClean="0">
                <a:solidFill>
                  <a:schemeClr val="tx2"/>
                </a:solidFill>
                <a:latin typeface="Times New Roman" pitchFamily="18" charset="0"/>
                <a:cs typeface="Times New Roman" pitchFamily="18" charset="0"/>
              </a:rPr>
              <a:t>100db : cris rapprochés.</a:t>
            </a:r>
          </a:p>
          <a:p>
            <a:r>
              <a:rPr lang="fr-FR" sz="2000" dirty="0" smtClean="0">
                <a:solidFill>
                  <a:schemeClr val="tx2"/>
                </a:solidFill>
                <a:latin typeface="Times New Roman" pitchFamily="18" charset="0"/>
                <a:cs typeface="Times New Roman" pitchFamily="18" charset="0"/>
              </a:rPr>
              <a:t>120db : discothèque groupe rock.</a:t>
            </a:r>
          </a:p>
          <a:p>
            <a:r>
              <a:rPr lang="fr-FR" sz="2000" dirty="0" smtClean="0">
                <a:solidFill>
                  <a:schemeClr val="tx2"/>
                </a:solidFill>
                <a:latin typeface="Times New Roman" pitchFamily="18" charset="0"/>
                <a:cs typeface="Times New Roman" pitchFamily="18" charset="0"/>
              </a:rPr>
              <a:t>140db : coup de feu, seuil de  douleur.</a:t>
            </a:r>
          </a:p>
          <a:p>
            <a:r>
              <a:rPr lang="fr-FR" sz="2000" dirty="0" smtClean="0">
                <a:solidFill>
                  <a:schemeClr val="tx2"/>
                </a:solidFill>
                <a:latin typeface="Times New Roman" pitchFamily="18" charset="0"/>
                <a:cs typeface="Times New Roman" pitchFamily="18" charset="0"/>
              </a:rPr>
              <a:t>160db : avion à réaction au décollage</a:t>
            </a:r>
            <a:endParaRPr lang="fr-FR" sz="2000" dirty="0">
              <a:solidFill>
                <a:schemeClr val="tx2"/>
              </a:solidFill>
              <a:latin typeface="Times New Roman" pitchFamily="18" charset="0"/>
              <a:cs typeface="Times New Roman" pitchFamily="18" charset="0"/>
            </a:endParaRPr>
          </a:p>
        </p:txBody>
      </p:sp>
      <p:pic>
        <p:nvPicPr>
          <p:cNvPr id="3076" name="Picture 4"/>
          <p:cNvPicPr>
            <a:picLocks noChangeAspect="1" noChangeArrowheads="1"/>
          </p:cNvPicPr>
          <p:nvPr/>
        </p:nvPicPr>
        <p:blipFill>
          <a:blip r:embed="rId2" cstate="print"/>
          <a:srcRect/>
          <a:stretch>
            <a:fillRect/>
          </a:stretch>
        </p:blipFill>
        <p:spPr bwMode="auto">
          <a:xfrm>
            <a:off x="1557908" y="2537234"/>
            <a:ext cx="4392488" cy="2619958"/>
          </a:xfrm>
          <a:prstGeom prst="rect">
            <a:avLst/>
          </a:prstGeom>
          <a:noFill/>
          <a:ln w="9525">
            <a:noFill/>
            <a:miter lim="800000"/>
            <a:headEnd/>
            <a:tailEnd/>
          </a:ln>
        </p:spPr>
      </p:pic>
      <p:sp>
        <p:nvSpPr>
          <p:cNvPr id="10" name="Rectangle 9"/>
          <p:cNvSpPr/>
          <p:nvPr/>
        </p:nvSpPr>
        <p:spPr>
          <a:xfrm>
            <a:off x="1413892" y="5507940"/>
            <a:ext cx="3810851" cy="369332"/>
          </a:xfrm>
          <a:prstGeom prst="rect">
            <a:avLst/>
          </a:prstGeom>
        </p:spPr>
        <p:txBody>
          <a:bodyPr wrap="none">
            <a:spAutoFit/>
          </a:bodyPr>
          <a:lstStyle/>
          <a:p>
            <a:r>
              <a:rPr lang="fr-FR" b="1" dirty="0" smtClean="0">
                <a:solidFill>
                  <a:schemeClr val="tx2"/>
                </a:solidFill>
                <a:latin typeface="Times New Roman" pitchFamily="18" charset="0"/>
                <a:cs typeface="Times New Roman" pitchFamily="18" charset="0"/>
              </a:rPr>
              <a:t>Axe X : Le Temps exprimé en h:m:s</a:t>
            </a:r>
            <a:endParaRPr lang="fr-FR" dirty="0">
              <a:solidFill>
                <a:schemeClr val="tx2"/>
              </a:solidFill>
              <a:latin typeface="Times New Roman" pitchFamily="18" charset="0"/>
              <a:cs typeface="Times New Roman" pitchFamily="18" charset="0"/>
            </a:endParaRPr>
          </a:p>
        </p:txBody>
      </p:sp>
      <p:sp>
        <p:nvSpPr>
          <p:cNvPr id="11" name="Rectangle 10"/>
          <p:cNvSpPr/>
          <p:nvPr/>
        </p:nvSpPr>
        <p:spPr>
          <a:xfrm rot="16200000">
            <a:off x="4659571" y="3832361"/>
            <a:ext cx="3508461" cy="369332"/>
          </a:xfrm>
          <a:prstGeom prst="rect">
            <a:avLst/>
          </a:prstGeom>
        </p:spPr>
        <p:txBody>
          <a:bodyPr wrap="none">
            <a:spAutoFit/>
          </a:bodyPr>
          <a:lstStyle/>
          <a:p>
            <a:r>
              <a:rPr lang="fr-FR" b="1" dirty="0" smtClean="0">
                <a:solidFill>
                  <a:schemeClr val="tx2"/>
                </a:solidFill>
                <a:latin typeface="Times New Roman" pitchFamily="18" charset="0"/>
                <a:cs typeface="Times New Roman" pitchFamily="18" charset="0"/>
              </a:rPr>
              <a:t>Axe Y : Le Volume exprimé en dB</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97868" y="177801"/>
            <a:ext cx="10178369" cy="802927"/>
          </a:xfrm>
        </p:spPr>
        <p:txBody>
          <a:bodyPr/>
          <a:lstStyle/>
          <a:p>
            <a:r>
              <a:rPr lang="fr-FR" b="1" dirty="0" smtClean="0"/>
              <a:t>Le Timbre (ou qualité de la sensation auditive)</a:t>
            </a:r>
            <a:endParaRPr lang="fr-FR" dirty="0"/>
          </a:p>
        </p:txBody>
      </p:sp>
      <p:sp>
        <p:nvSpPr>
          <p:cNvPr id="3" name="Espace réservé du contenu 2"/>
          <p:cNvSpPr>
            <a:spLocks noGrp="1"/>
          </p:cNvSpPr>
          <p:nvPr>
            <p:ph idx="1"/>
          </p:nvPr>
        </p:nvSpPr>
        <p:spPr>
          <a:xfrm>
            <a:off x="1197868" y="1268760"/>
            <a:ext cx="10513168" cy="5112568"/>
          </a:xfrm>
        </p:spPr>
        <p:txBody>
          <a:bodyPr>
            <a:normAutofit fontScale="85000" lnSpcReduction="20000"/>
          </a:bodyPr>
          <a:lstStyle/>
          <a:p>
            <a:pPr>
              <a:buNone/>
            </a:pPr>
            <a:r>
              <a:rPr lang="fr-FR" sz="2000" dirty="0" smtClean="0">
                <a:solidFill>
                  <a:schemeClr val="tx2"/>
                </a:solidFill>
                <a:latin typeface="Times New Roman" pitchFamily="18" charset="0"/>
                <a:cs typeface="Times New Roman" pitchFamily="18" charset="0"/>
              </a:rPr>
              <a:t>C’est la caractéristique qui permet d’identifier un son d’une façon unique.</a:t>
            </a:r>
          </a:p>
          <a:p>
            <a:pPr>
              <a:buNone/>
            </a:pPr>
            <a:r>
              <a:rPr lang="fr-FR" sz="2000" dirty="0" smtClean="0">
                <a:solidFill>
                  <a:schemeClr val="tx2"/>
                </a:solidFill>
                <a:latin typeface="Times New Roman" pitchFamily="18" charset="0"/>
                <a:cs typeface="Times New Roman" pitchFamily="18" charset="0"/>
              </a:rPr>
              <a:t> </a:t>
            </a:r>
            <a:r>
              <a:rPr lang="fr-FR" sz="2000" b="1" dirty="0" smtClean="0">
                <a:solidFill>
                  <a:schemeClr val="tx2"/>
                </a:solidFill>
                <a:latin typeface="Times New Roman" pitchFamily="18" charset="0"/>
                <a:cs typeface="Times New Roman" pitchFamily="18" charset="0"/>
              </a:rPr>
              <a:t>Pour différencier les sons de même hauteur et même volume, le timbre dépend :</a:t>
            </a:r>
          </a:p>
          <a:p>
            <a:pPr lvl="1">
              <a:buFont typeface="Wingdings" pitchFamily="2" charset="2"/>
              <a:buChar char="q"/>
            </a:pPr>
            <a:r>
              <a:rPr lang="fr-FR" sz="1600" dirty="0" smtClean="0">
                <a:solidFill>
                  <a:schemeClr val="tx2"/>
                </a:solidFill>
                <a:latin typeface="Times New Roman" pitchFamily="18" charset="0"/>
                <a:cs typeface="Times New Roman" pitchFamily="18" charset="0"/>
              </a:rPr>
              <a:t> Du nombre de composantes (harmoniques),</a:t>
            </a:r>
          </a:p>
          <a:p>
            <a:pPr lvl="1">
              <a:buFont typeface="Wingdings" pitchFamily="2" charset="2"/>
              <a:buChar char="q"/>
            </a:pPr>
            <a:r>
              <a:rPr lang="fr-FR" sz="1600" dirty="0" smtClean="0">
                <a:solidFill>
                  <a:schemeClr val="tx2"/>
                </a:solidFill>
                <a:latin typeface="Times New Roman" pitchFamily="18" charset="0"/>
                <a:cs typeface="Times New Roman" pitchFamily="18" charset="0"/>
              </a:rPr>
              <a:t> De leurs intensités relatives,</a:t>
            </a:r>
          </a:p>
          <a:p>
            <a:pPr lvl="1">
              <a:buFont typeface="Wingdings" pitchFamily="2" charset="2"/>
              <a:buChar char="q"/>
            </a:pPr>
            <a:r>
              <a:rPr lang="fr-FR" sz="1600" dirty="0" smtClean="0">
                <a:solidFill>
                  <a:schemeClr val="tx2"/>
                </a:solidFill>
                <a:latin typeface="Times New Roman" pitchFamily="18" charset="0"/>
                <a:cs typeface="Times New Roman" pitchFamily="18" charset="0"/>
              </a:rPr>
              <a:t> De la nature du corps vibratoire (peau, bois, métal..),</a:t>
            </a:r>
          </a:p>
          <a:p>
            <a:pPr lvl="1">
              <a:buFont typeface="Wingdings" pitchFamily="2" charset="2"/>
              <a:buChar char="q"/>
            </a:pPr>
            <a:r>
              <a:rPr lang="fr-FR" sz="1600" dirty="0" smtClean="0">
                <a:solidFill>
                  <a:schemeClr val="tx2"/>
                </a:solidFill>
                <a:latin typeface="Times New Roman" pitchFamily="18" charset="0"/>
                <a:cs typeface="Times New Roman" pitchFamily="18" charset="0"/>
              </a:rPr>
              <a:t> Etc.</a:t>
            </a:r>
          </a:p>
          <a:p>
            <a:pPr lvl="1">
              <a:buNone/>
            </a:pPr>
            <a:endParaRPr lang="fr-FR" sz="1600" dirty="0" smtClean="0">
              <a:solidFill>
                <a:schemeClr val="tx2"/>
              </a:solidFill>
              <a:latin typeface="Times New Roman" pitchFamily="18" charset="0"/>
              <a:cs typeface="Times New Roman" pitchFamily="18" charset="0"/>
            </a:endParaRPr>
          </a:p>
          <a:p>
            <a:pPr lvl="1">
              <a:buFont typeface="Wingdings" pitchFamily="2" charset="2"/>
              <a:buChar char="q"/>
            </a:pPr>
            <a:endParaRPr lang="fr-FR" sz="1600" dirty="0" smtClean="0">
              <a:solidFill>
                <a:schemeClr val="tx2"/>
              </a:solidFill>
              <a:latin typeface="Times New Roman" pitchFamily="18" charset="0"/>
              <a:cs typeface="Times New Roman" pitchFamily="18" charset="0"/>
            </a:endParaRPr>
          </a:p>
          <a:p>
            <a:pPr>
              <a:buFont typeface="Arial" pitchFamily="34" charset="0"/>
              <a:buChar char="•"/>
            </a:pPr>
            <a:r>
              <a:rPr lang="fr-FR" sz="2400" dirty="0" smtClean="0">
                <a:solidFill>
                  <a:schemeClr val="tx2"/>
                </a:solidFill>
                <a:latin typeface="Times New Roman" pitchFamily="18" charset="0"/>
                <a:cs typeface="Times New Roman" pitchFamily="18" charset="0"/>
              </a:rPr>
              <a:t>Donc le timbre d’une voix émettant à une fréquence</a:t>
            </a:r>
          </a:p>
          <a:p>
            <a:pPr>
              <a:buNone/>
            </a:pPr>
            <a:r>
              <a:rPr lang="fr-FR" sz="2400" dirty="0" smtClean="0">
                <a:solidFill>
                  <a:schemeClr val="tx2"/>
                </a:solidFill>
                <a:latin typeface="Times New Roman" pitchFamily="18" charset="0"/>
                <a:cs typeface="Times New Roman" pitchFamily="18" charset="0"/>
              </a:rPr>
              <a:t>fondamentale de 400 Hz sera perçu comme différent</a:t>
            </a:r>
          </a:p>
          <a:p>
            <a:pPr>
              <a:buNone/>
            </a:pPr>
            <a:r>
              <a:rPr lang="fr-FR" sz="2400" dirty="0" smtClean="0">
                <a:solidFill>
                  <a:schemeClr val="tx2"/>
                </a:solidFill>
                <a:latin typeface="Times New Roman" pitchFamily="18" charset="0"/>
                <a:cs typeface="Times New Roman" pitchFamily="18" charset="0"/>
              </a:rPr>
              <a:t> d’une autre voix émettant à la même fréquence.</a:t>
            </a:r>
          </a:p>
          <a:p>
            <a:pPr>
              <a:buFont typeface="Arial" pitchFamily="34" charset="0"/>
              <a:buChar char="•"/>
            </a:pPr>
            <a:r>
              <a:rPr lang="fr-FR" sz="2400" dirty="0" smtClean="0">
                <a:solidFill>
                  <a:schemeClr val="tx2"/>
                </a:solidFill>
                <a:latin typeface="Times New Roman" pitchFamily="18" charset="0"/>
                <a:cs typeface="Times New Roman" pitchFamily="18" charset="0"/>
              </a:rPr>
              <a:t> </a:t>
            </a:r>
            <a:r>
              <a:rPr lang="fr-FR" sz="2400" b="1" u="sng" dirty="0" smtClean="0">
                <a:solidFill>
                  <a:schemeClr val="tx2"/>
                </a:solidFill>
                <a:latin typeface="Times New Roman" pitchFamily="18" charset="0"/>
                <a:cs typeface="Times New Roman" pitchFamily="18" charset="0"/>
              </a:rPr>
              <a:t>Par exemple </a:t>
            </a:r>
            <a:r>
              <a:rPr lang="fr-FR" sz="2400" dirty="0" smtClean="0">
                <a:solidFill>
                  <a:schemeClr val="tx2"/>
                </a:solidFill>
                <a:latin typeface="Times New Roman" pitchFamily="18" charset="0"/>
                <a:cs typeface="Times New Roman" pitchFamily="18" charset="0"/>
              </a:rPr>
              <a:t>: le son d’une guitare</a:t>
            </a:r>
          </a:p>
          <a:p>
            <a:pPr>
              <a:buNone/>
            </a:pPr>
            <a:r>
              <a:rPr lang="fr-FR" sz="2400" dirty="0" smtClean="0">
                <a:solidFill>
                  <a:schemeClr val="tx2"/>
                </a:solidFill>
                <a:latin typeface="Times New Roman" pitchFamily="18" charset="0"/>
                <a:cs typeface="Times New Roman" pitchFamily="18" charset="0"/>
              </a:rPr>
              <a:t>ne sera pas confondu avec </a:t>
            </a:r>
          </a:p>
          <a:p>
            <a:pPr>
              <a:buNone/>
            </a:pPr>
            <a:r>
              <a:rPr lang="fr-FR" sz="2400" dirty="0" smtClean="0">
                <a:solidFill>
                  <a:schemeClr val="tx2"/>
                </a:solidFill>
                <a:latin typeface="Times New Roman" pitchFamily="18" charset="0"/>
                <a:cs typeface="Times New Roman" pitchFamily="18" charset="0"/>
              </a:rPr>
              <a:t>celui d’un piano, même si les deux</a:t>
            </a:r>
          </a:p>
          <a:p>
            <a:pPr>
              <a:buNone/>
            </a:pPr>
            <a:r>
              <a:rPr lang="fr-FR" sz="2400" dirty="0" smtClean="0">
                <a:solidFill>
                  <a:schemeClr val="tx2"/>
                </a:solidFill>
                <a:latin typeface="Times New Roman" pitchFamily="18" charset="0"/>
                <a:cs typeface="Times New Roman" pitchFamily="18" charset="0"/>
              </a:rPr>
              <a:t>instruments jouent la même </a:t>
            </a: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6</a:t>
            </a:fld>
            <a:endParaRPr lang="fr-FR"/>
          </a:p>
        </p:txBody>
      </p:sp>
      <p:pic>
        <p:nvPicPr>
          <p:cNvPr id="4099" name="Picture 3"/>
          <p:cNvPicPr>
            <a:picLocks noChangeAspect="1" noChangeArrowheads="1"/>
          </p:cNvPicPr>
          <p:nvPr/>
        </p:nvPicPr>
        <p:blipFill>
          <a:blip r:embed="rId2" cstate="print"/>
          <a:srcRect/>
          <a:stretch>
            <a:fillRect/>
          </a:stretch>
        </p:blipFill>
        <p:spPr bwMode="auto">
          <a:xfrm>
            <a:off x="7390556" y="3573016"/>
            <a:ext cx="4248472" cy="2431157"/>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7801"/>
            <a:ext cx="9782801" cy="658912"/>
          </a:xfrm>
        </p:spPr>
        <p:txBody>
          <a:bodyPr/>
          <a:lstStyle/>
          <a:p>
            <a:r>
              <a:rPr lang="fr-FR" b="1" dirty="0" smtClean="0"/>
              <a:t>La représentation du son</a:t>
            </a:r>
            <a:endParaRPr lang="fr-FR" dirty="0"/>
          </a:p>
        </p:txBody>
      </p:sp>
      <p:sp>
        <p:nvSpPr>
          <p:cNvPr id="3" name="Espace réservé du contenu 2"/>
          <p:cNvSpPr>
            <a:spLocks noGrp="1"/>
          </p:cNvSpPr>
          <p:nvPr>
            <p:ph idx="1"/>
          </p:nvPr>
        </p:nvSpPr>
        <p:spPr>
          <a:xfrm>
            <a:off x="1593436" y="908720"/>
            <a:ext cx="9782801" cy="5263480"/>
          </a:xfrm>
        </p:spPr>
        <p:txBody>
          <a:bodyPr>
            <a:normAutofit/>
          </a:bodyPr>
          <a:lstStyle/>
          <a:p>
            <a:pPr>
              <a:buNone/>
            </a:pPr>
            <a:r>
              <a:rPr lang="fr-FR" sz="2000" dirty="0" smtClean="0">
                <a:solidFill>
                  <a:schemeClr val="tx2"/>
                </a:solidFill>
                <a:latin typeface="Times New Roman" pitchFamily="18" charset="0"/>
                <a:cs typeface="Times New Roman" pitchFamily="18" charset="0"/>
              </a:rPr>
              <a:t>Elle comprend 2 types :  Le spectre de modulation d’amplitude et le </a:t>
            </a:r>
            <a:r>
              <a:rPr lang="fr-FR" sz="2000" dirty="0" err="1" smtClean="0">
                <a:solidFill>
                  <a:schemeClr val="tx2"/>
                </a:solidFill>
                <a:latin typeface="Times New Roman" pitchFamily="18" charset="0"/>
                <a:cs typeface="Times New Roman" pitchFamily="18" charset="0"/>
              </a:rPr>
              <a:t>sonogramme</a:t>
            </a:r>
            <a:r>
              <a:rPr lang="fr-FR" sz="2000" dirty="0" smtClean="0">
                <a:solidFill>
                  <a:schemeClr val="tx2"/>
                </a:solidFill>
                <a:latin typeface="Times New Roman" pitchFamily="18" charset="0"/>
                <a:cs typeface="Times New Roman" pitchFamily="18" charset="0"/>
              </a:rPr>
              <a:t>.</a:t>
            </a:r>
          </a:p>
          <a:p>
            <a:pPr>
              <a:buNone/>
            </a:pPr>
            <a:r>
              <a:rPr lang="fr-FR" sz="2000" b="1" dirty="0" smtClean="0">
                <a:solidFill>
                  <a:schemeClr val="tx2"/>
                </a:solidFill>
                <a:latin typeface="Times New Roman" pitchFamily="18" charset="0"/>
                <a:cs typeface="Times New Roman" pitchFamily="18" charset="0"/>
              </a:rPr>
              <a:t>1 – Le spectre de modulation d'amplitude:</a:t>
            </a:r>
          </a:p>
          <a:p>
            <a:pPr>
              <a:buNone/>
            </a:pPr>
            <a:r>
              <a:rPr lang="fr-FR" sz="2000" b="1" dirty="0" smtClean="0">
                <a:solidFill>
                  <a:schemeClr val="tx2"/>
                </a:solidFill>
                <a:latin typeface="Times New Roman" pitchFamily="18" charset="0"/>
                <a:cs typeface="Times New Roman" pitchFamily="18" charset="0"/>
              </a:rPr>
              <a:t> </a:t>
            </a:r>
            <a:r>
              <a:rPr lang="fr-FR" sz="2000" dirty="0" smtClean="0">
                <a:solidFill>
                  <a:schemeClr val="tx2"/>
                </a:solidFill>
                <a:latin typeface="Times New Roman" pitchFamily="18" charset="0"/>
                <a:cs typeface="Times New Roman" pitchFamily="18" charset="0"/>
              </a:rPr>
              <a:t>Les ondes sonores qui peuvent être représentées sur un graphique comme </a:t>
            </a:r>
            <a:r>
              <a:rPr lang="fr-FR" sz="2000" b="1" dirty="0" smtClean="0">
                <a:solidFill>
                  <a:schemeClr val="tx2"/>
                </a:solidFill>
                <a:latin typeface="Times New Roman" pitchFamily="18" charset="0"/>
                <a:cs typeface="Times New Roman" pitchFamily="18" charset="0"/>
              </a:rPr>
              <a:t>les variations de la pression de l'air en fonction du temps donnent lieu à la représentation suivante :</a:t>
            </a:r>
            <a:endParaRPr lang="fr-FR" sz="2000" dirty="0">
              <a:solidFill>
                <a:schemeClr val="tx2"/>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7</a:t>
            </a:fld>
            <a:endParaRPr lang="fr-FR"/>
          </a:p>
        </p:txBody>
      </p:sp>
      <p:pic>
        <p:nvPicPr>
          <p:cNvPr id="5123" name="Picture 3"/>
          <p:cNvPicPr>
            <a:picLocks noChangeAspect="1" noChangeArrowheads="1"/>
          </p:cNvPicPr>
          <p:nvPr/>
        </p:nvPicPr>
        <p:blipFill>
          <a:blip r:embed="rId2" cstate="print"/>
          <a:srcRect/>
          <a:stretch>
            <a:fillRect/>
          </a:stretch>
        </p:blipFill>
        <p:spPr bwMode="auto">
          <a:xfrm>
            <a:off x="3358108" y="2852936"/>
            <a:ext cx="5994538" cy="1800200"/>
          </a:xfrm>
          <a:prstGeom prst="rect">
            <a:avLst/>
          </a:prstGeom>
          <a:noFill/>
          <a:ln w="9525">
            <a:noFill/>
            <a:miter lim="800000"/>
            <a:headEnd/>
            <a:tailEnd/>
          </a:ln>
        </p:spPr>
      </p:pic>
      <p:sp>
        <p:nvSpPr>
          <p:cNvPr id="8" name="Rectangle 7"/>
          <p:cNvSpPr/>
          <p:nvPr/>
        </p:nvSpPr>
        <p:spPr>
          <a:xfrm>
            <a:off x="1485900" y="4941168"/>
            <a:ext cx="9649072" cy="707886"/>
          </a:xfrm>
          <a:prstGeom prst="rect">
            <a:avLst/>
          </a:prstGeom>
        </p:spPr>
        <p:txBody>
          <a:bodyPr wrap="square">
            <a:spAutoFit/>
          </a:bodyPr>
          <a:lstStyle/>
          <a:p>
            <a:r>
              <a:rPr lang="fr-FR" sz="2000" dirty="0" smtClean="0">
                <a:solidFill>
                  <a:schemeClr val="tx2"/>
                </a:solidFill>
                <a:latin typeface="Times New Roman" pitchFamily="18" charset="0"/>
                <a:cs typeface="Times New Roman" pitchFamily="18" charset="0"/>
              </a:rPr>
              <a:t>Cette représentation d'un son est appelée </a:t>
            </a:r>
            <a:r>
              <a:rPr lang="fr-FR" sz="2000" b="1" dirty="0" smtClean="0">
                <a:solidFill>
                  <a:schemeClr val="tx2"/>
                </a:solidFill>
                <a:latin typeface="Times New Roman" pitchFamily="18" charset="0"/>
                <a:cs typeface="Times New Roman" pitchFamily="18" charset="0"/>
              </a:rPr>
              <a:t>spectre de modulation d'amplitude </a:t>
            </a:r>
            <a:r>
              <a:rPr lang="fr-FR" sz="2000" dirty="0" smtClean="0">
                <a:solidFill>
                  <a:schemeClr val="tx2"/>
                </a:solidFill>
                <a:latin typeface="Times New Roman" pitchFamily="18" charset="0"/>
                <a:cs typeface="Times New Roman" pitchFamily="18" charset="0"/>
              </a:rPr>
              <a:t>(modulation de l'amplitude d'un son en fonction du temps).</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7801"/>
            <a:ext cx="9782801" cy="658912"/>
          </a:xfrm>
        </p:spPr>
        <p:txBody>
          <a:bodyPr/>
          <a:lstStyle/>
          <a:p>
            <a:r>
              <a:rPr lang="fr-FR" b="1" dirty="0" smtClean="0"/>
              <a:t>La représentation du son(2)</a:t>
            </a:r>
            <a:endParaRPr lang="fr-FR" dirty="0"/>
          </a:p>
        </p:txBody>
      </p:sp>
      <p:sp>
        <p:nvSpPr>
          <p:cNvPr id="3" name="Espace réservé du contenu 2"/>
          <p:cNvSpPr>
            <a:spLocks noGrp="1"/>
          </p:cNvSpPr>
          <p:nvPr>
            <p:ph idx="1"/>
          </p:nvPr>
        </p:nvSpPr>
        <p:spPr>
          <a:xfrm>
            <a:off x="1593436" y="1196752"/>
            <a:ext cx="9782801" cy="4975448"/>
          </a:xfrm>
        </p:spPr>
        <p:txBody>
          <a:bodyPr>
            <a:normAutofit/>
          </a:bodyPr>
          <a:lstStyle/>
          <a:p>
            <a:pPr>
              <a:buNone/>
            </a:pPr>
            <a:r>
              <a:rPr lang="fr-FR" sz="2000" b="1" dirty="0" smtClean="0">
                <a:solidFill>
                  <a:schemeClr val="tx2"/>
                </a:solidFill>
                <a:latin typeface="Times New Roman" pitchFamily="18" charset="0"/>
                <a:cs typeface="Times New Roman" pitchFamily="18" charset="0"/>
              </a:rPr>
              <a:t>2 - Le </a:t>
            </a:r>
            <a:r>
              <a:rPr lang="fr-FR" sz="2000" b="1" dirty="0" err="1" smtClean="0">
                <a:solidFill>
                  <a:schemeClr val="tx2"/>
                </a:solidFill>
                <a:latin typeface="Times New Roman" pitchFamily="18" charset="0"/>
                <a:cs typeface="Times New Roman" pitchFamily="18" charset="0"/>
              </a:rPr>
              <a:t>sonogramme</a:t>
            </a:r>
            <a:endParaRPr lang="fr-FR" sz="2000" b="1" dirty="0" smtClean="0">
              <a:solidFill>
                <a:schemeClr val="tx2"/>
              </a:solidFill>
              <a:latin typeface="Times New Roman" pitchFamily="18" charset="0"/>
              <a:cs typeface="Times New Roman" pitchFamily="18" charset="0"/>
            </a:endParaRPr>
          </a:p>
          <a:p>
            <a:pPr>
              <a:buNone/>
            </a:pPr>
            <a:r>
              <a:rPr lang="fr-FR" sz="2000" dirty="0" smtClean="0">
                <a:solidFill>
                  <a:schemeClr val="tx2"/>
                </a:solidFill>
                <a:latin typeface="Times New Roman" pitchFamily="18" charset="0"/>
                <a:cs typeface="Times New Roman" pitchFamily="18" charset="0"/>
              </a:rPr>
              <a:t>il représente </a:t>
            </a:r>
            <a:r>
              <a:rPr lang="fr-FR" sz="2000" b="1" dirty="0" smtClean="0">
                <a:solidFill>
                  <a:schemeClr val="tx2"/>
                </a:solidFill>
                <a:latin typeface="Times New Roman" pitchFamily="18" charset="0"/>
                <a:cs typeface="Times New Roman" pitchFamily="18" charset="0"/>
              </a:rPr>
              <a:t>la variation des fréquences sonores en 8 fonction du temps.</a:t>
            </a:r>
            <a:endParaRPr lang="fr-FR" sz="2000" dirty="0">
              <a:solidFill>
                <a:schemeClr val="tx2"/>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8</a:t>
            </a:fld>
            <a:endParaRPr lang="fr-FR"/>
          </a:p>
        </p:txBody>
      </p:sp>
      <p:pic>
        <p:nvPicPr>
          <p:cNvPr id="6147" name="Picture 3"/>
          <p:cNvPicPr>
            <a:picLocks noChangeAspect="1" noChangeArrowheads="1"/>
          </p:cNvPicPr>
          <p:nvPr/>
        </p:nvPicPr>
        <p:blipFill>
          <a:blip r:embed="rId2" cstate="print"/>
          <a:srcRect/>
          <a:stretch>
            <a:fillRect/>
          </a:stretch>
        </p:blipFill>
        <p:spPr bwMode="auto">
          <a:xfrm>
            <a:off x="3286099" y="2492896"/>
            <a:ext cx="6120681" cy="1728192"/>
          </a:xfrm>
          <a:prstGeom prst="rect">
            <a:avLst/>
          </a:prstGeom>
          <a:noFill/>
          <a:ln w="9525">
            <a:noFill/>
            <a:miter lim="800000"/>
            <a:headEnd/>
            <a:tailEnd/>
          </a:ln>
        </p:spPr>
      </p:pic>
      <p:sp>
        <p:nvSpPr>
          <p:cNvPr id="8" name="Rectangle 7"/>
          <p:cNvSpPr/>
          <p:nvPr/>
        </p:nvSpPr>
        <p:spPr>
          <a:xfrm>
            <a:off x="1557908" y="4365104"/>
            <a:ext cx="9793088" cy="1754326"/>
          </a:xfrm>
          <a:prstGeom prst="rect">
            <a:avLst/>
          </a:prstGeom>
        </p:spPr>
        <p:txBody>
          <a:bodyPr wrap="square">
            <a:spAutoFit/>
          </a:bodyPr>
          <a:lstStyle/>
          <a:p>
            <a:r>
              <a:rPr lang="fr-FR" dirty="0" smtClean="0">
                <a:solidFill>
                  <a:schemeClr val="tx2"/>
                </a:solidFill>
                <a:latin typeface="Times New Roman" pitchFamily="18" charset="0"/>
                <a:cs typeface="Times New Roman" pitchFamily="18" charset="0"/>
              </a:rPr>
              <a:t>On peut remarquer qu'un </a:t>
            </a:r>
            <a:r>
              <a:rPr lang="fr-FR" dirty="0" err="1" smtClean="0">
                <a:solidFill>
                  <a:schemeClr val="tx2"/>
                </a:solidFill>
                <a:latin typeface="Times New Roman" pitchFamily="18" charset="0"/>
                <a:cs typeface="Times New Roman" pitchFamily="18" charset="0"/>
              </a:rPr>
              <a:t>sonogramme</a:t>
            </a:r>
            <a:r>
              <a:rPr lang="fr-FR" dirty="0" smtClean="0">
                <a:solidFill>
                  <a:schemeClr val="tx2"/>
                </a:solidFill>
                <a:latin typeface="Times New Roman" pitchFamily="18" charset="0"/>
                <a:cs typeface="Times New Roman" pitchFamily="18" charset="0"/>
              </a:rPr>
              <a:t> présente une fréquence fondamentale, à laquelle se superposent des fréquences plus élevées, appelées harmoniques.</a:t>
            </a:r>
          </a:p>
          <a:p>
            <a:endParaRPr lang="fr-FR" dirty="0" smtClean="0">
              <a:solidFill>
                <a:schemeClr val="tx2"/>
              </a:solidFill>
              <a:latin typeface="Times New Roman" pitchFamily="18" charset="0"/>
              <a:cs typeface="Times New Roman" pitchFamily="18" charset="0"/>
            </a:endParaRPr>
          </a:p>
          <a:p>
            <a:pPr marL="342900" indent="-342900">
              <a:buFont typeface="+mj-lt"/>
              <a:buAutoNum type="arabicPeriod"/>
            </a:pPr>
            <a:r>
              <a:rPr lang="fr-FR" dirty="0" smtClean="0">
                <a:solidFill>
                  <a:schemeClr val="tx2"/>
                </a:solidFill>
                <a:latin typeface="Times New Roman" pitchFamily="18" charset="0"/>
                <a:cs typeface="Times New Roman" pitchFamily="18" charset="0"/>
              </a:rPr>
              <a:t> </a:t>
            </a:r>
            <a:r>
              <a:rPr lang="fr-FR" b="1" dirty="0" smtClean="0">
                <a:solidFill>
                  <a:schemeClr val="tx2"/>
                </a:solidFill>
                <a:latin typeface="Times New Roman" pitchFamily="18" charset="0"/>
                <a:cs typeface="Times New Roman" pitchFamily="18" charset="0"/>
              </a:rPr>
              <a:t>Fréquence fondamentale : </a:t>
            </a:r>
            <a:r>
              <a:rPr lang="fr-FR" dirty="0" smtClean="0">
                <a:solidFill>
                  <a:schemeClr val="tx2"/>
                </a:solidFill>
                <a:latin typeface="Times New Roman" pitchFamily="18" charset="0"/>
                <a:cs typeface="Times New Roman" pitchFamily="18" charset="0"/>
              </a:rPr>
              <a:t>la plus grave, celle que retient l'oreille.</a:t>
            </a:r>
          </a:p>
          <a:p>
            <a:pPr marL="342900" indent="-342900">
              <a:buFont typeface="+mj-lt"/>
              <a:buAutoNum type="arabicPeriod"/>
            </a:pPr>
            <a:r>
              <a:rPr lang="fr-FR" dirty="0" smtClean="0">
                <a:solidFill>
                  <a:schemeClr val="tx2"/>
                </a:solidFill>
                <a:latin typeface="Times New Roman" pitchFamily="18" charset="0"/>
                <a:cs typeface="Times New Roman" pitchFamily="18" charset="0"/>
              </a:rPr>
              <a:t> </a:t>
            </a:r>
            <a:r>
              <a:rPr lang="fr-FR" b="1" dirty="0" smtClean="0">
                <a:solidFill>
                  <a:schemeClr val="tx2"/>
                </a:solidFill>
                <a:latin typeface="Times New Roman" pitchFamily="18" charset="0"/>
                <a:cs typeface="Times New Roman" pitchFamily="18" charset="0"/>
              </a:rPr>
              <a:t>Fréquences harmoniques : </a:t>
            </a:r>
            <a:r>
              <a:rPr lang="fr-FR" dirty="0" smtClean="0">
                <a:solidFill>
                  <a:schemeClr val="tx2"/>
                </a:solidFill>
                <a:latin typeface="Times New Roman" pitchFamily="18" charset="0"/>
                <a:cs typeface="Times New Roman" pitchFamily="18" charset="0"/>
              </a:rPr>
              <a:t>fréquences plus élevées qui se superposent, sert à l'habillage du son et à la personnalisation du timbre.</a:t>
            </a:r>
            <a:endParaRPr lang="fr-FR" dirty="0">
              <a:solidFill>
                <a:schemeClr val="tx2"/>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436" y="177801"/>
            <a:ext cx="9782801" cy="802928"/>
          </a:xfrm>
        </p:spPr>
        <p:txBody>
          <a:bodyPr>
            <a:normAutofit/>
          </a:bodyPr>
          <a:lstStyle/>
          <a:p>
            <a:pPr algn="ctr"/>
            <a:r>
              <a:rPr lang="fr-FR" b="1" dirty="0" smtClean="0"/>
              <a:t>Chaîne de traitement numérique du son</a:t>
            </a:r>
            <a:endParaRPr lang="fr-FR" b="1" dirty="0"/>
          </a:p>
        </p:txBody>
      </p:sp>
      <p:sp>
        <p:nvSpPr>
          <p:cNvPr id="3" name="Espace réservé du contenu 2"/>
          <p:cNvSpPr>
            <a:spLocks noGrp="1"/>
          </p:cNvSpPr>
          <p:nvPr>
            <p:ph idx="1"/>
          </p:nvPr>
        </p:nvSpPr>
        <p:spPr/>
        <p:txBody>
          <a:bodyPr>
            <a:normAutofit/>
          </a:bodyPr>
          <a:lstStyle/>
          <a:p>
            <a:pPr marL="514350" indent="-514350">
              <a:lnSpc>
                <a:spcPct val="110000"/>
              </a:lnSpc>
              <a:buFont typeface="+mj-lt"/>
              <a:buAutoNum type="arabicPeriod"/>
            </a:pPr>
            <a:r>
              <a:rPr lang="fr-FR" b="1" i="1" dirty="0" smtClean="0">
                <a:solidFill>
                  <a:schemeClr val="tx2"/>
                </a:solidFill>
                <a:latin typeface="Times New Roman" pitchFamily="18" charset="0"/>
                <a:cs typeface="Times New Roman" pitchFamily="18" charset="0"/>
              </a:rPr>
              <a:t> Acquisition </a:t>
            </a:r>
            <a:r>
              <a:rPr lang="fr-FR" dirty="0" smtClean="0">
                <a:solidFill>
                  <a:schemeClr val="tx2"/>
                </a:solidFill>
                <a:latin typeface="Times New Roman" pitchFamily="18" charset="0"/>
                <a:cs typeface="Times New Roman" pitchFamily="18" charset="0"/>
              </a:rPr>
              <a:t>: un signal analogique en fichier numérique.</a:t>
            </a:r>
          </a:p>
          <a:p>
            <a:pPr marL="514350" indent="-514350">
              <a:lnSpc>
                <a:spcPct val="110000"/>
              </a:lnSpc>
              <a:buFont typeface="+mj-lt"/>
              <a:buAutoNum type="arabicPeriod"/>
            </a:pPr>
            <a:r>
              <a:rPr lang="fr-FR" b="1" i="1" dirty="0" smtClean="0">
                <a:solidFill>
                  <a:schemeClr val="tx2"/>
                </a:solidFill>
                <a:latin typeface="Times New Roman" pitchFamily="18" charset="0"/>
                <a:cs typeface="Times New Roman" pitchFamily="18" charset="0"/>
              </a:rPr>
              <a:t>Traitement : </a:t>
            </a:r>
            <a:r>
              <a:rPr lang="fr-FR" dirty="0" smtClean="0">
                <a:solidFill>
                  <a:schemeClr val="tx2"/>
                </a:solidFill>
                <a:latin typeface="Times New Roman" pitchFamily="18" charset="0"/>
                <a:cs typeface="Times New Roman" pitchFamily="18" charset="0"/>
              </a:rPr>
              <a:t>filtration, mixage, …sur le fichier numérique.</a:t>
            </a:r>
          </a:p>
          <a:p>
            <a:pPr marL="514350" indent="-514350">
              <a:lnSpc>
                <a:spcPct val="110000"/>
              </a:lnSpc>
              <a:buFont typeface="+mj-lt"/>
              <a:buAutoNum type="arabicPeriod"/>
            </a:pPr>
            <a:r>
              <a:rPr lang="fr-FR" b="1" i="1" dirty="0" smtClean="0">
                <a:solidFill>
                  <a:schemeClr val="tx2"/>
                </a:solidFill>
                <a:latin typeface="Times New Roman" pitchFamily="18" charset="0"/>
                <a:cs typeface="Times New Roman" pitchFamily="18" charset="0"/>
              </a:rPr>
              <a:t>Stockage </a:t>
            </a:r>
            <a:r>
              <a:rPr lang="fr-FR" dirty="0" smtClean="0">
                <a:solidFill>
                  <a:schemeClr val="tx2"/>
                </a:solidFill>
                <a:latin typeface="Times New Roman" pitchFamily="18" charset="0"/>
                <a:cs typeface="Times New Roman" pitchFamily="18" charset="0"/>
              </a:rPr>
              <a:t>: Codage et compression (Perte d'information)</a:t>
            </a:r>
          </a:p>
          <a:p>
            <a:pPr marL="514350" indent="-514350">
              <a:lnSpc>
                <a:spcPct val="110000"/>
              </a:lnSpc>
              <a:buFont typeface="+mj-lt"/>
              <a:buAutoNum type="arabicPeriod"/>
            </a:pPr>
            <a:r>
              <a:rPr lang="fr-FR" b="1" i="1" dirty="0" smtClean="0">
                <a:solidFill>
                  <a:schemeClr val="tx2"/>
                </a:solidFill>
                <a:latin typeface="Times New Roman" pitchFamily="18" charset="0"/>
                <a:cs typeface="Times New Roman" pitchFamily="18" charset="0"/>
              </a:rPr>
              <a:t>Diffusion : </a:t>
            </a:r>
            <a:r>
              <a:rPr lang="fr-FR" dirty="0" smtClean="0">
                <a:solidFill>
                  <a:schemeClr val="tx2"/>
                </a:solidFill>
                <a:latin typeface="Times New Roman" pitchFamily="18" charset="0"/>
                <a:cs typeface="Times New Roman" pitchFamily="18" charset="0"/>
              </a:rPr>
              <a:t>Échange de musiques, transmission, …</a:t>
            </a:r>
          </a:p>
          <a:p>
            <a:pPr marL="514350" indent="-514350">
              <a:lnSpc>
                <a:spcPct val="110000"/>
              </a:lnSpc>
              <a:buFont typeface="+mj-lt"/>
              <a:buAutoNum type="arabicPeriod"/>
            </a:pPr>
            <a:r>
              <a:rPr lang="fr-FR" b="1" i="1" dirty="0" smtClean="0">
                <a:solidFill>
                  <a:schemeClr val="tx2"/>
                </a:solidFill>
                <a:latin typeface="Times New Roman" pitchFamily="18" charset="0"/>
                <a:cs typeface="Times New Roman" pitchFamily="18" charset="0"/>
              </a:rPr>
              <a:t> Restitution </a:t>
            </a:r>
            <a:r>
              <a:rPr lang="fr-FR" dirty="0" smtClean="0">
                <a:solidFill>
                  <a:schemeClr val="tx2"/>
                </a:solidFill>
                <a:latin typeface="Times New Roman" pitchFamily="18" charset="0"/>
                <a:cs typeface="Times New Roman" pitchFamily="18" charset="0"/>
              </a:rPr>
              <a:t>: sur des Haut Parleurs.</a:t>
            </a:r>
            <a:endParaRPr lang="fr-FR" dirty="0">
              <a:solidFill>
                <a:schemeClr val="tx2"/>
              </a:solidFill>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C1BBB0-96F0-4077-A278-0F3FB5C104D3}" type="slidenum">
              <a:rPr lang="fr-FR" smtClean="0"/>
              <a:pPr/>
              <a:t>9</a:t>
            </a:fld>
            <a:endParaRPr lang="fr-F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Math_16x9">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969696"/>
      </a:folHlink>
    </a:clrScheme>
    <a:fontScheme name="Math_16x9">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lumMod val="50000"/>
            </a:schemeClr>
          </a:solidFill>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Math_16x9">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Math_16x9">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F2ACEAB-F294-4977-9469-F0106057785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Présentation mathématique avec le symbole Pi (grand écran)</Template>
  <TotalTime>0</TotalTime>
  <Words>2029</Words>
  <Application>Microsoft Office PowerPoint</Application>
  <PresentationFormat>Personnalisé</PresentationFormat>
  <Paragraphs>264</Paragraphs>
  <Slides>24</Slides>
  <Notes>6</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Math_16x9</vt:lpstr>
      <vt:lpstr>Université Abou Bakr belakid Tlemcen Faculté des sciences   Département d’informatique  Cours : Master RSD</vt:lpstr>
      <vt:lpstr>Plan </vt:lpstr>
      <vt:lpstr>Qu'est-ce que le son ?</vt:lpstr>
      <vt:lpstr>La hauteur (son grave/aigu)</vt:lpstr>
      <vt:lpstr>Le volume (ou intensité sonore)</vt:lpstr>
      <vt:lpstr>Le Timbre (ou qualité de la sensation auditive)</vt:lpstr>
      <vt:lpstr>La représentation du son</vt:lpstr>
      <vt:lpstr>La représentation du son(2)</vt:lpstr>
      <vt:lpstr>Chaîne de traitement numérique du son</vt:lpstr>
      <vt:lpstr>Composants de la chaine du son</vt:lpstr>
      <vt:lpstr>CNA, CAN et DSP</vt:lpstr>
      <vt:lpstr>La numérisation du son</vt:lpstr>
      <vt:lpstr>Numérisation du son :signal analogique et numérique</vt:lpstr>
      <vt:lpstr>Echantillonnage </vt:lpstr>
      <vt:lpstr>Exemple  d’echantillonnage </vt:lpstr>
      <vt:lpstr>Quantification et Codage</vt:lpstr>
      <vt:lpstr>Exemple de codage sur 2 bits</vt:lpstr>
      <vt:lpstr>Les  formats d’enregistrement</vt:lpstr>
      <vt:lpstr>Les  formats d’enregistrement(suite)</vt:lpstr>
      <vt:lpstr>La compression du son </vt:lpstr>
      <vt:lpstr>Compression (suite) </vt:lpstr>
      <vt:lpstr>Suppression des fréq. non audibles</vt:lpstr>
      <vt:lpstr>Masquage de Fréquences</vt:lpstr>
      <vt:lpstr>Compression (suite)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2015-02-17T08:00:21Z</dcterms:created>
  <dcterms:modified xsi:type="dcterms:W3CDTF">2019-06-23T08:29:08Z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TC027879479991</vt:lpwstr>
  </property>
</Properties>
</file>