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Petrona"/>
      <p:regular r:id="rId27"/>
    </p:embeddedFont>
    <p:embeddedFont>
      <p:font typeface="Petrona"/>
      <p:regular r:id="rId28"/>
    </p:embeddedFont>
    <p:embeddedFont>
      <p:font typeface="Petrona"/>
      <p:regular r:id="rId29"/>
    </p:embeddedFont>
    <p:embeddedFont>
      <p:font typeface="Petrona"/>
      <p:regular r:id="rId30"/>
    </p:embeddedFont>
    <p:embeddedFont>
      <p:font typeface="Inter"/>
      <p:regular r:id="rId31"/>
    </p:embeddedFont>
    <p:embeddedFont>
      <p:font typeface="Inter"/>
      <p:regular r:id="rId32"/>
    </p:embeddedFont>
    <p:embeddedFont>
      <p:font typeface="Inter"/>
      <p:regular r:id="rId33"/>
    </p:embeddedFont>
    <p:embeddedFont>
      <p:font typeface="Inter"/>
      <p:regular r:id="rId3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 Id="rId33" Type="http://schemas.openxmlformats.org/officeDocument/2006/relationships/font" Target="fonts/font7.fntdata"/><Relationship Id="rId3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2.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3.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4.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8.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slideLayout" Target="../slideLayouts/slideLayout21.xml"/><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6.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078468"/>
            <a:ext cx="7556421" cy="1559243"/>
          </a:xfrm>
          <a:prstGeom prst="rect">
            <a:avLst/>
          </a:prstGeom>
          <a:noFill/>
          <a:ln/>
        </p:spPr>
        <p:txBody>
          <a:bodyPr wrap="square" lIns="0" tIns="0" rIns="0" bIns="0" rtlCol="0" anchor="t"/>
          <a:lstStyle/>
          <a:p>
            <a:pPr algn="l" indent="0" marL="0">
              <a:lnSpc>
                <a:spcPts val="6100"/>
              </a:lnSpc>
              <a:buNone/>
            </a:pPr>
            <a:r>
              <a:rPr lang="en-US" sz="4900" b="1" spc="-98" kern="0" dirty="0">
                <a:solidFill>
                  <a:srgbClr val="F95F88"/>
                </a:solidFill>
                <a:latin typeface="Petrona Bold" pitchFamily="34" charset="0"/>
                <a:ea typeface="Petrona Bold" pitchFamily="34" charset="-122"/>
                <a:cs typeface="Petrona Bold" pitchFamily="34" charset="-120"/>
              </a:rPr>
              <a:t>Identifying Market Needs with Design Thinking</a:t>
            </a:r>
            <a:endParaRPr lang="en-US" sz="4900" dirty="0"/>
          </a:p>
        </p:txBody>
      </p:sp>
      <p:sp>
        <p:nvSpPr>
          <p:cNvPr id="4" name="Text 1"/>
          <p:cNvSpPr/>
          <p:nvPr/>
        </p:nvSpPr>
        <p:spPr>
          <a:xfrm>
            <a:off x="6280190" y="2977872"/>
            <a:ext cx="75564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Design Thinking offers a powerful framework for businesses to identify genuine market needs before committing to solutions. This human-centred approach transforms how organisations understand problems, leading to innovations that truly resonate with customers.</a:t>
            </a:r>
            <a:endParaRPr lang="en-US" sz="1750" dirty="0"/>
          </a:p>
        </p:txBody>
      </p:sp>
      <p:sp>
        <p:nvSpPr>
          <p:cNvPr id="5" name="Text 2"/>
          <p:cNvSpPr/>
          <p:nvPr/>
        </p:nvSpPr>
        <p:spPr>
          <a:xfrm>
            <a:off x="6280190" y="4684633"/>
            <a:ext cx="7556421" cy="1814513"/>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Throughout this presentation, we'll explore how to leverage Design Thinking methodologies to uncover unmet market needs, avoid common pitfalls in problem identification, and create robust problem statements that drive meaningful innovation. By mastering these techniques, your team can significantly increase the likelihood of market success.</a:t>
            </a:r>
            <a:endParaRPr lang="en-US" sz="1750" dirty="0"/>
          </a:p>
        </p:txBody>
      </p:sp>
      <p:sp>
        <p:nvSpPr>
          <p:cNvPr id="6" name="Shape 3"/>
          <p:cNvSpPr/>
          <p:nvPr/>
        </p:nvSpPr>
        <p:spPr>
          <a:xfrm>
            <a:off x="6280190" y="6771203"/>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6287810" y="6778823"/>
            <a:ext cx="347663" cy="347663"/>
          </a:xfrm>
          <a:prstGeom prst="rect">
            <a:avLst/>
          </a:prstGeom>
        </p:spPr>
      </p:pic>
      <p:sp>
        <p:nvSpPr>
          <p:cNvPr id="8" name="Text 4"/>
          <p:cNvSpPr/>
          <p:nvPr/>
        </p:nvSpPr>
        <p:spPr>
          <a:xfrm>
            <a:off x="6756440" y="6754297"/>
            <a:ext cx="1952744" cy="396835"/>
          </a:xfrm>
          <a:prstGeom prst="rect">
            <a:avLst/>
          </a:prstGeom>
          <a:noFill/>
          <a:ln/>
        </p:spPr>
        <p:txBody>
          <a:bodyPr wrap="none" lIns="0" tIns="0" rIns="0" bIns="0" rtlCol="0" anchor="t"/>
          <a:lstStyle/>
          <a:p>
            <a:pPr algn="l" indent="0" marL="0">
              <a:lnSpc>
                <a:spcPts val="3100"/>
              </a:lnSpc>
              <a:buNone/>
            </a:pPr>
            <a:r>
              <a:rPr lang="en-US" sz="2200" b="1" spc="-36" kern="0" dirty="0">
                <a:solidFill>
                  <a:srgbClr val="272525"/>
                </a:solidFill>
                <a:latin typeface="Inter Bold" pitchFamily="34" charset="0"/>
                <a:ea typeface="Inter Bold" pitchFamily="34" charset="-122"/>
                <a:cs typeface="Inter Bold" pitchFamily="34" charset="-120"/>
              </a:rPr>
              <a:t>by Djazia CHIB</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01159"/>
            <a:ext cx="9586793" cy="779621"/>
          </a:xfrm>
          <a:prstGeom prst="rect">
            <a:avLst/>
          </a:prstGeom>
          <a:noFill/>
          <a:ln/>
        </p:spPr>
        <p:txBody>
          <a:bodyPr wrap="none" lIns="0" tIns="0" rIns="0" bIns="0" rtlCol="0" anchor="t"/>
          <a:lstStyle/>
          <a:p>
            <a:pPr algn="l" indent="0" marL="0">
              <a:lnSpc>
                <a:spcPts val="6100"/>
              </a:lnSpc>
              <a:buNone/>
            </a:pPr>
            <a:r>
              <a:rPr lang="en-US" sz="4900" b="1" spc="-98" kern="0" dirty="0">
                <a:solidFill>
                  <a:srgbClr val="F95F88"/>
                </a:solidFill>
                <a:latin typeface="Petrona Bold" pitchFamily="34" charset="0"/>
                <a:ea typeface="Petrona Bold" pitchFamily="34" charset="-122"/>
                <a:cs typeface="Petrona Bold" pitchFamily="34" charset="-120"/>
              </a:rPr>
              <a:t>Avoiding Problem Statement Traps</a:t>
            </a:r>
            <a:endParaRPr lang="en-US" sz="4900" dirty="0"/>
          </a:p>
        </p:txBody>
      </p:sp>
      <p:pic>
        <p:nvPicPr>
          <p:cNvPr id="3" name="Image 0" descr="preencoded.png">    </p:cNvPr>
          <p:cNvPicPr>
            <a:picLocks noChangeAspect="1"/>
          </p:cNvPicPr>
          <p:nvPr/>
        </p:nvPicPr>
        <p:blipFill>
          <a:blip r:embed="rId1"/>
          <a:stretch>
            <a:fillRect/>
          </a:stretch>
        </p:blipFill>
        <p:spPr>
          <a:xfrm>
            <a:off x="793790" y="1934408"/>
            <a:ext cx="566976" cy="566976"/>
          </a:xfrm>
          <a:prstGeom prst="rect">
            <a:avLst/>
          </a:prstGeom>
        </p:spPr>
      </p:pic>
      <p:sp>
        <p:nvSpPr>
          <p:cNvPr id="4" name="Text 1"/>
          <p:cNvSpPr/>
          <p:nvPr/>
        </p:nvSpPr>
        <p:spPr>
          <a:xfrm>
            <a:off x="793790" y="2728198"/>
            <a:ext cx="3005495"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272525"/>
                </a:solidFill>
                <a:latin typeface="Petrona Bold" pitchFamily="34" charset="0"/>
                <a:ea typeface="Petrona Bold" pitchFamily="34" charset="-122"/>
                <a:cs typeface="Petrona Bold" pitchFamily="34" charset="-120"/>
              </a:rPr>
              <a:t>Scope Creep</a:t>
            </a:r>
            <a:endParaRPr lang="en-US" sz="2450" dirty="0"/>
          </a:p>
        </p:txBody>
      </p:sp>
      <p:sp>
        <p:nvSpPr>
          <p:cNvPr id="5" name="Text 2"/>
          <p:cNvSpPr/>
          <p:nvPr/>
        </p:nvSpPr>
        <p:spPr>
          <a:xfrm>
            <a:off x="793790" y="3254216"/>
            <a:ext cx="3005495" cy="290322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When problem statements become too broad, they lose focus and become impossible to address effectively. Narrow your scope to a specific user need that can feasibly be solved.</a:t>
            </a:r>
            <a:endParaRPr lang="en-US" sz="1750" dirty="0"/>
          </a:p>
        </p:txBody>
      </p:sp>
      <p:pic>
        <p:nvPicPr>
          <p:cNvPr id="6" name="Image 1" descr="preencoded.png">    </p:cNvPr>
          <p:cNvPicPr>
            <a:picLocks noChangeAspect="1"/>
          </p:cNvPicPr>
          <p:nvPr/>
        </p:nvPicPr>
        <p:blipFill>
          <a:blip r:embed="rId2"/>
          <a:stretch>
            <a:fillRect/>
          </a:stretch>
        </p:blipFill>
        <p:spPr>
          <a:xfrm>
            <a:off x="4139446" y="1934408"/>
            <a:ext cx="566976" cy="566976"/>
          </a:xfrm>
          <a:prstGeom prst="rect">
            <a:avLst/>
          </a:prstGeom>
        </p:spPr>
      </p:pic>
      <p:sp>
        <p:nvSpPr>
          <p:cNvPr id="7" name="Text 3"/>
          <p:cNvSpPr/>
          <p:nvPr/>
        </p:nvSpPr>
        <p:spPr>
          <a:xfrm>
            <a:off x="4139446" y="2728198"/>
            <a:ext cx="3005614"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272525"/>
                </a:solidFill>
                <a:latin typeface="Petrona Bold" pitchFamily="34" charset="0"/>
                <a:ea typeface="Petrona Bold" pitchFamily="34" charset="-122"/>
                <a:cs typeface="Petrona Bold" pitchFamily="34" charset="-120"/>
              </a:rPr>
              <a:t>Vagueness</a:t>
            </a:r>
            <a:endParaRPr lang="en-US" sz="2450" dirty="0"/>
          </a:p>
        </p:txBody>
      </p:sp>
      <p:sp>
        <p:nvSpPr>
          <p:cNvPr id="8" name="Text 4"/>
          <p:cNvSpPr/>
          <p:nvPr/>
        </p:nvSpPr>
        <p:spPr>
          <a:xfrm>
            <a:off x="4139446" y="3254216"/>
            <a:ext cx="3005614" cy="254031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Ambiguous statements like "improve customer experience" lack direction. Be specific about which customers and which aspects of their experience need addressing.</a:t>
            </a:r>
            <a:endParaRPr lang="en-US" sz="1750" dirty="0"/>
          </a:p>
        </p:txBody>
      </p:sp>
      <p:pic>
        <p:nvPicPr>
          <p:cNvPr id="9" name="Image 2" descr="preencoded.png">    </p:cNvPr>
          <p:cNvPicPr>
            <a:picLocks noChangeAspect="1"/>
          </p:cNvPicPr>
          <p:nvPr/>
        </p:nvPicPr>
        <p:blipFill>
          <a:blip r:embed="rId3"/>
          <a:stretch>
            <a:fillRect/>
          </a:stretch>
        </p:blipFill>
        <p:spPr>
          <a:xfrm>
            <a:off x="7485221" y="1934408"/>
            <a:ext cx="566976" cy="566976"/>
          </a:xfrm>
          <a:prstGeom prst="rect">
            <a:avLst/>
          </a:prstGeom>
        </p:spPr>
      </p:pic>
      <p:sp>
        <p:nvSpPr>
          <p:cNvPr id="10" name="Text 5"/>
          <p:cNvSpPr/>
          <p:nvPr/>
        </p:nvSpPr>
        <p:spPr>
          <a:xfrm>
            <a:off x="7485221" y="2728198"/>
            <a:ext cx="3005614"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272525"/>
                </a:solidFill>
                <a:latin typeface="Petrona Bold" pitchFamily="34" charset="0"/>
                <a:ea typeface="Petrona Bold" pitchFamily="34" charset="-122"/>
                <a:cs typeface="Petrona Bold" pitchFamily="34" charset="-120"/>
              </a:rPr>
              <a:t>Assumption-Laden</a:t>
            </a:r>
            <a:endParaRPr lang="en-US" sz="2450" dirty="0"/>
          </a:p>
        </p:txBody>
      </p:sp>
      <p:sp>
        <p:nvSpPr>
          <p:cNvPr id="11" name="Text 6"/>
          <p:cNvSpPr/>
          <p:nvPr/>
        </p:nvSpPr>
        <p:spPr>
          <a:xfrm>
            <a:off x="7485221" y="3254216"/>
            <a:ext cx="3005614" cy="217741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Statements that include assumed solutions limit creative possibilities. Focus on the need rather than prescribing how it should be solved.</a:t>
            </a:r>
            <a:endParaRPr lang="en-US" sz="1750" dirty="0"/>
          </a:p>
        </p:txBody>
      </p:sp>
      <p:pic>
        <p:nvPicPr>
          <p:cNvPr id="12" name="Image 3" descr="preencoded.png">    </p:cNvPr>
          <p:cNvPicPr>
            <a:picLocks noChangeAspect="1"/>
          </p:cNvPicPr>
          <p:nvPr/>
        </p:nvPicPr>
        <p:blipFill>
          <a:blip r:embed="rId4"/>
          <a:stretch>
            <a:fillRect/>
          </a:stretch>
        </p:blipFill>
        <p:spPr>
          <a:xfrm>
            <a:off x="10830997" y="1934408"/>
            <a:ext cx="566976" cy="566976"/>
          </a:xfrm>
          <a:prstGeom prst="rect">
            <a:avLst/>
          </a:prstGeom>
        </p:spPr>
      </p:pic>
      <p:sp>
        <p:nvSpPr>
          <p:cNvPr id="13" name="Text 7"/>
          <p:cNvSpPr/>
          <p:nvPr/>
        </p:nvSpPr>
        <p:spPr>
          <a:xfrm>
            <a:off x="10830997" y="2728198"/>
            <a:ext cx="3005614" cy="779859"/>
          </a:xfrm>
          <a:prstGeom prst="rect">
            <a:avLst/>
          </a:prstGeom>
          <a:noFill/>
          <a:ln/>
        </p:spPr>
        <p:txBody>
          <a:bodyPr wrap="square" lIns="0" tIns="0" rIns="0" bIns="0" rtlCol="0" anchor="t"/>
          <a:lstStyle/>
          <a:p>
            <a:pPr algn="l" indent="0" marL="0">
              <a:lnSpc>
                <a:spcPts val="3050"/>
              </a:lnSpc>
              <a:buNone/>
            </a:pPr>
            <a:r>
              <a:rPr lang="en-US" sz="2450" b="1" spc="-49" kern="0" dirty="0">
                <a:solidFill>
                  <a:srgbClr val="272525"/>
                </a:solidFill>
                <a:latin typeface="Petrona Bold" pitchFamily="34" charset="0"/>
                <a:ea typeface="Petrona Bold" pitchFamily="34" charset="-122"/>
                <a:cs typeface="Petrona Bold" pitchFamily="34" charset="-120"/>
              </a:rPr>
              <a:t>Surface-Level Analysis</a:t>
            </a:r>
            <a:endParaRPr lang="en-US" sz="2450" dirty="0"/>
          </a:p>
        </p:txBody>
      </p:sp>
      <p:sp>
        <p:nvSpPr>
          <p:cNvPr id="14" name="Text 8"/>
          <p:cNvSpPr/>
          <p:nvPr/>
        </p:nvSpPr>
        <p:spPr>
          <a:xfrm>
            <a:off x="10830997" y="3644146"/>
            <a:ext cx="3005614" cy="254031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Failing to dig beneath obvious complaints to understand root causes leads to ineffective innovations that address symptoms rather than underlying issues.</a:t>
            </a:r>
            <a:endParaRPr lang="en-US" sz="1750" dirty="0"/>
          </a:p>
        </p:txBody>
      </p:sp>
      <p:sp>
        <p:nvSpPr>
          <p:cNvPr id="15" name="Text 9"/>
          <p:cNvSpPr/>
          <p:nvPr/>
        </p:nvSpPr>
        <p:spPr>
          <a:xfrm>
            <a:off x="793790" y="6439614"/>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Kodak's downfall illustrates the danger of misframing problems. They defined their problem as "how might we improve film photography" instead of "how might we help people capture and share memories." This subtle but critical difference blinded them to the digital revolution, despite Kodak engineers actually inventing the first digital camera.</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35198" y="499110"/>
            <a:ext cx="7557016" cy="623887"/>
          </a:xfrm>
          <a:prstGeom prst="rect">
            <a:avLst/>
          </a:prstGeom>
          <a:noFill/>
          <a:ln/>
        </p:spPr>
        <p:txBody>
          <a:bodyPr wrap="none" lIns="0" tIns="0" rIns="0" bIns="0" rtlCol="0" anchor="t"/>
          <a:lstStyle/>
          <a:p>
            <a:pPr algn="l" indent="0" marL="0">
              <a:lnSpc>
                <a:spcPts val="4900"/>
              </a:lnSpc>
              <a:buNone/>
            </a:pPr>
            <a:r>
              <a:rPr lang="en-US" sz="3900" b="1" spc="-79" kern="0" dirty="0">
                <a:solidFill>
                  <a:srgbClr val="F95F88"/>
                </a:solidFill>
                <a:latin typeface="Petrona Bold" pitchFamily="34" charset="0"/>
                <a:ea typeface="Petrona Bold" pitchFamily="34" charset="-122"/>
                <a:cs typeface="Petrona Bold" pitchFamily="34" charset="-120"/>
              </a:rPr>
              <a:t>Need-Finding vs. Solution-Finding</a:t>
            </a:r>
            <a:endParaRPr lang="en-US" sz="3900" dirty="0"/>
          </a:p>
        </p:txBody>
      </p:sp>
      <p:pic>
        <p:nvPicPr>
          <p:cNvPr id="3" name="Image 0" descr="preencoded.png">    </p:cNvPr>
          <p:cNvPicPr>
            <a:picLocks noChangeAspect="1"/>
          </p:cNvPicPr>
          <p:nvPr/>
        </p:nvPicPr>
        <p:blipFill>
          <a:blip r:embed="rId1"/>
          <a:stretch>
            <a:fillRect/>
          </a:stretch>
        </p:blipFill>
        <p:spPr>
          <a:xfrm>
            <a:off x="2872978" y="1485900"/>
            <a:ext cx="2204323" cy="1073944"/>
          </a:xfrm>
          <a:prstGeom prst="rect">
            <a:avLst/>
          </a:prstGeom>
        </p:spPr>
      </p:pic>
      <p:pic>
        <p:nvPicPr>
          <p:cNvPr id="4" name="Image 1" descr="preencoded.png">    </p:cNvPr>
          <p:cNvPicPr>
            <a:picLocks noChangeAspect="1"/>
          </p:cNvPicPr>
          <p:nvPr/>
        </p:nvPicPr>
        <p:blipFill>
          <a:blip r:embed="rId2"/>
          <a:stretch>
            <a:fillRect/>
          </a:stretch>
        </p:blipFill>
        <p:spPr>
          <a:xfrm>
            <a:off x="3847505" y="1997154"/>
            <a:ext cx="255151" cy="318968"/>
          </a:xfrm>
          <a:prstGeom prst="rect">
            <a:avLst/>
          </a:prstGeom>
        </p:spPr>
      </p:pic>
      <p:sp>
        <p:nvSpPr>
          <p:cNvPr id="5" name="Text 1"/>
          <p:cNvSpPr/>
          <p:nvPr/>
        </p:nvSpPr>
        <p:spPr>
          <a:xfrm>
            <a:off x="5258753" y="1667351"/>
            <a:ext cx="2495669" cy="311944"/>
          </a:xfrm>
          <a:prstGeom prst="rect">
            <a:avLst/>
          </a:prstGeom>
          <a:noFill/>
          <a:ln/>
        </p:spPr>
        <p:txBody>
          <a:bodyPr wrap="none" lIns="0" tIns="0" rIns="0" bIns="0" rtlCol="0" anchor="t"/>
          <a:lstStyle/>
          <a:p>
            <a:pPr algn="l" indent="0" marL="0">
              <a:lnSpc>
                <a:spcPts val="2450"/>
              </a:lnSpc>
              <a:buNone/>
            </a:pPr>
            <a:r>
              <a:rPr lang="en-US" sz="1950" b="1" spc="-39" kern="0" dirty="0">
                <a:solidFill>
                  <a:srgbClr val="272525"/>
                </a:solidFill>
                <a:latin typeface="Petrona Bold" pitchFamily="34" charset="0"/>
                <a:ea typeface="Petrona Bold" pitchFamily="34" charset="-122"/>
                <a:cs typeface="Petrona Bold" pitchFamily="34" charset="-120"/>
              </a:rPr>
              <a:t>Solutions</a:t>
            </a:r>
            <a:endParaRPr lang="en-US" sz="1950" dirty="0"/>
          </a:p>
        </p:txBody>
      </p:sp>
      <p:sp>
        <p:nvSpPr>
          <p:cNvPr id="6" name="Text 2"/>
          <p:cNvSpPr/>
          <p:nvPr/>
        </p:nvSpPr>
        <p:spPr>
          <a:xfrm>
            <a:off x="5258753" y="2088118"/>
            <a:ext cx="3223379" cy="290274"/>
          </a:xfrm>
          <a:prstGeom prst="rect">
            <a:avLst/>
          </a:prstGeom>
          <a:noFill/>
          <a:ln/>
        </p:spPr>
        <p:txBody>
          <a:bodyPr wrap="none" lIns="0" tIns="0" rIns="0" bIns="0" rtlCol="0" anchor="t"/>
          <a:lstStyle/>
          <a:p>
            <a:pPr algn="l" indent="0" marL="0">
              <a:lnSpc>
                <a:spcPts val="2250"/>
              </a:lnSpc>
              <a:buNone/>
            </a:pPr>
            <a:r>
              <a:rPr lang="en-US" sz="1400" spc="-29" kern="0" dirty="0">
                <a:solidFill>
                  <a:srgbClr val="272525"/>
                </a:solidFill>
                <a:latin typeface="Inter" pitchFamily="34" charset="0"/>
                <a:ea typeface="Inter" pitchFamily="34" charset="-122"/>
                <a:cs typeface="Inter" pitchFamily="34" charset="-120"/>
              </a:rPr>
              <a:t>Specific products, services, or features</a:t>
            </a:r>
            <a:endParaRPr lang="en-US" sz="1400" dirty="0"/>
          </a:p>
        </p:txBody>
      </p:sp>
      <p:sp>
        <p:nvSpPr>
          <p:cNvPr id="7" name="Shape 3"/>
          <p:cNvSpPr/>
          <p:nvPr/>
        </p:nvSpPr>
        <p:spPr>
          <a:xfrm>
            <a:off x="5122664" y="2572941"/>
            <a:ext cx="8827175" cy="11430"/>
          </a:xfrm>
          <a:prstGeom prst="roundRect">
            <a:avLst>
              <a:gd name="adj" fmla="val 666953"/>
            </a:avLst>
          </a:prstGeom>
          <a:solidFill>
            <a:srgbClr val="C6BDDA"/>
          </a:solidFill>
          <a:ln/>
        </p:spPr>
      </p:sp>
      <p:pic>
        <p:nvPicPr>
          <p:cNvPr id="8" name="Image 2" descr="preencoded.png">    </p:cNvPr>
          <p:cNvPicPr>
            <a:picLocks noChangeAspect="1"/>
          </p:cNvPicPr>
          <p:nvPr/>
        </p:nvPicPr>
        <p:blipFill>
          <a:blip r:embed="rId3"/>
          <a:stretch>
            <a:fillRect/>
          </a:stretch>
        </p:blipFill>
        <p:spPr>
          <a:xfrm>
            <a:off x="1770698" y="2605207"/>
            <a:ext cx="4408765" cy="1073944"/>
          </a:xfrm>
          <a:prstGeom prst="rect">
            <a:avLst/>
          </a:prstGeom>
        </p:spPr>
      </p:pic>
      <p:pic>
        <p:nvPicPr>
          <p:cNvPr id="9" name="Image 3" descr="preencoded.png">    </p:cNvPr>
          <p:cNvPicPr>
            <a:picLocks noChangeAspect="1"/>
          </p:cNvPicPr>
          <p:nvPr/>
        </p:nvPicPr>
        <p:blipFill>
          <a:blip r:embed="rId4"/>
          <a:stretch>
            <a:fillRect/>
          </a:stretch>
        </p:blipFill>
        <p:spPr>
          <a:xfrm>
            <a:off x="3847505" y="2982635"/>
            <a:ext cx="255151" cy="318968"/>
          </a:xfrm>
          <a:prstGeom prst="rect">
            <a:avLst/>
          </a:prstGeom>
        </p:spPr>
      </p:pic>
      <p:sp>
        <p:nvSpPr>
          <p:cNvPr id="10" name="Text 4"/>
          <p:cNvSpPr/>
          <p:nvPr/>
        </p:nvSpPr>
        <p:spPr>
          <a:xfrm>
            <a:off x="6360914" y="2786658"/>
            <a:ext cx="2495669" cy="311944"/>
          </a:xfrm>
          <a:prstGeom prst="rect">
            <a:avLst/>
          </a:prstGeom>
          <a:noFill/>
          <a:ln/>
        </p:spPr>
        <p:txBody>
          <a:bodyPr wrap="none" lIns="0" tIns="0" rIns="0" bIns="0" rtlCol="0" anchor="t"/>
          <a:lstStyle/>
          <a:p>
            <a:pPr algn="l" indent="0" marL="0">
              <a:lnSpc>
                <a:spcPts val="2450"/>
              </a:lnSpc>
              <a:buNone/>
            </a:pPr>
            <a:r>
              <a:rPr lang="en-US" sz="1950" b="1" spc="-39" kern="0" dirty="0">
                <a:solidFill>
                  <a:srgbClr val="272525"/>
                </a:solidFill>
                <a:latin typeface="Petrona Bold" pitchFamily="34" charset="0"/>
                <a:ea typeface="Petrona Bold" pitchFamily="34" charset="-122"/>
                <a:cs typeface="Petrona Bold" pitchFamily="34" charset="-120"/>
              </a:rPr>
              <a:t>Underlying Needs</a:t>
            </a:r>
            <a:endParaRPr lang="en-US" sz="1950" dirty="0"/>
          </a:p>
        </p:txBody>
      </p:sp>
      <p:sp>
        <p:nvSpPr>
          <p:cNvPr id="11" name="Text 5"/>
          <p:cNvSpPr/>
          <p:nvPr/>
        </p:nvSpPr>
        <p:spPr>
          <a:xfrm>
            <a:off x="6360914" y="3207425"/>
            <a:ext cx="3015615" cy="290274"/>
          </a:xfrm>
          <a:prstGeom prst="rect">
            <a:avLst/>
          </a:prstGeom>
          <a:noFill/>
          <a:ln/>
        </p:spPr>
        <p:txBody>
          <a:bodyPr wrap="none" lIns="0" tIns="0" rIns="0" bIns="0" rtlCol="0" anchor="t"/>
          <a:lstStyle/>
          <a:p>
            <a:pPr algn="l" indent="0" marL="0">
              <a:lnSpc>
                <a:spcPts val="2250"/>
              </a:lnSpc>
              <a:buNone/>
            </a:pPr>
            <a:r>
              <a:rPr lang="en-US" sz="1400" spc="-29" kern="0" dirty="0">
                <a:solidFill>
                  <a:srgbClr val="272525"/>
                </a:solidFill>
                <a:latin typeface="Inter" pitchFamily="34" charset="0"/>
                <a:ea typeface="Inter" pitchFamily="34" charset="-122"/>
                <a:cs typeface="Inter" pitchFamily="34" charset="-120"/>
              </a:rPr>
              <a:t>Fundamental desires and pain points</a:t>
            </a:r>
            <a:endParaRPr lang="en-US" sz="1400" dirty="0"/>
          </a:p>
        </p:txBody>
      </p:sp>
      <p:sp>
        <p:nvSpPr>
          <p:cNvPr id="12" name="Shape 6"/>
          <p:cNvSpPr/>
          <p:nvPr/>
        </p:nvSpPr>
        <p:spPr>
          <a:xfrm>
            <a:off x="6224826" y="3692247"/>
            <a:ext cx="7725013" cy="11430"/>
          </a:xfrm>
          <a:prstGeom prst="roundRect">
            <a:avLst>
              <a:gd name="adj" fmla="val 666953"/>
            </a:avLst>
          </a:prstGeom>
          <a:solidFill>
            <a:srgbClr val="C6BDDA"/>
          </a:solidFill>
          <a:ln/>
        </p:spPr>
      </p:sp>
      <p:pic>
        <p:nvPicPr>
          <p:cNvPr id="13" name="Image 4" descr="preencoded.png">    </p:cNvPr>
          <p:cNvPicPr>
            <a:picLocks noChangeAspect="1"/>
          </p:cNvPicPr>
          <p:nvPr/>
        </p:nvPicPr>
        <p:blipFill>
          <a:blip r:embed="rId5"/>
          <a:stretch>
            <a:fillRect/>
          </a:stretch>
        </p:blipFill>
        <p:spPr>
          <a:xfrm>
            <a:off x="668536" y="3724513"/>
            <a:ext cx="6613088" cy="1073944"/>
          </a:xfrm>
          <a:prstGeom prst="rect">
            <a:avLst/>
          </a:prstGeom>
        </p:spPr>
      </p:pic>
      <p:pic>
        <p:nvPicPr>
          <p:cNvPr id="14" name="Image 5" descr="preencoded.png">    </p:cNvPr>
          <p:cNvPicPr>
            <a:picLocks noChangeAspect="1"/>
          </p:cNvPicPr>
          <p:nvPr/>
        </p:nvPicPr>
        <p:blipFill>
          <a:blip r:embed="rId6"/>
          <a:stretch>
            <a:fillRect/>
          </a:stretch>
        </p:blipFill>
        <p:spPr>
          <a:xfrm>
            <a:off x="3847386" y="4101941"/>
            <a:ext cx="255151" cy="318968"/>
          </a:xfrm>
          <a:prstGeom prst="rect">
            <a:avLst/>
          </a:prstGeom>
        </p:spPr>
      </p:pic>
      <p:sp>
        <p:nvSpPr>
          <p:cNvPr id="15" name="Text 7"/>
          <p:cNvSpPr/>
          <p:nvPr/>
        </p:nvSpPr>
        <p:spPr>
          <a:xfrm>
            <a:off x="7463076" y="3905964"/>
            <a:ext cx="2264450" cy="311944"/>
          </a:xfrm>
          <a:prstGeom prst="rect">
            <a:avLst/>
          </a:prstGeom>
          <a:noFill/>
          <a:ln/>
        </p:spPr>
        <p:txBody>
          <a:bodyPr wrap="none" lIns="0" tIns="0" rIns="0" bIns="0" rtlCol="0" anchor="t"/>
          <a:lstStyle/>
          <a:p>
            <a:pPr algn="l" indent="0" marL="0">
              <a:lnSpc>
                <a:spcPts val="2450"/>
              </a:lnSpc>
              <a:buNone/>
            </a:pPr>
            <a:r>
              <a:rPr lang="en-US" sz="1950" b="1" spc="-39" kern="0" dirty="0">
                <a:solidFill>
                  <a:srgbClr val="272525"/>
                </a:solidFill>
                <a:latin typeface="Petrona Bold" pitchFamily="34" charset="0"/>
                <a:ea typeface="Petrona Bold" pitchFamily="34" charset="-122"/>
                <a:cs typeface="Petrona Bold" pitchFamily="34" charset="-120"/>
              </a:rPr>
              <a:t>Human Motivations</a:t>
            </a:r>
            <a:endParaRPr lang="en-US" sz="1950" dirty="0"/>
          </a:p>
        </p:txBody>
      </p:sp>
      <p:sp>
        <p:nvSpPr>
          <p:cNvPr id="16" name="Text 8"/>
          <p:cNvSpPr/>
          <p:nvPr/>
        </p:nvSpPr>
        <p:spPr>
          <a:xfrm>
            <a:off x="7463076" y="4326731"/>
            <a:ext cx="2264450" cy="290274"/>
          </a:xfrm>
          <a:prstGeom prst="rect">
            <a:avLst/>
          </a:prstGeom>
          <a:noFill/>
          <a:ln/>
        </p:spPr>
        <p:txBody>
          <a:bodyPr wrap="none" lIns="0" tIns="0" rIns="0" bIns="0" rtlCol="0" anchor="t"/>
          <a:lstStyle/>
          <a:p>
            <a:pPr algn="l" indent="0" marL="0">
              <a:lnSpc>
                <a:spcPts val="2250"/>
              </a:lnSpc>
              <a:buNone/>
            </a:pPr>
            <a:r>
              <a:rPr lang="en-US" sz="1400" spc="-29" kern="0" dirty="0">
                <a:solidFill>
                  <a:srgbClr val="272525"/>
                </a:solidFill>
                <a:latin typeface="Inter" pitchFamily="34" charset="0"/>
                <a:ea typeface="Inter" pitchFamily="34" charset="-122"/>
                <a:cs typeface="Inter" pitchFamily="34" charset="-120"/>
              </a:rPr>
              <a:t>Core drives and behaviours</a:t>
            </a:r>
            <a:endParaRPr lang="en-US" sz="1400" dirty="0"/>
          </a:p>
        </p:txBody>
      </p:sp>
      <p:sp>
        <p:nvSpPr>
          <p:cNvPr id="17" name="Text 9"/>
          <p:cNvSpPr/>
          <p:nvPr/>
        </p:nvSpPr>
        <p:spPr>
          <a:xfrm>
            <a:off x="635198" y="5002649"/>
            <a:ext cx="13360003" cy="580549"/>
          </a:xfrm>
          <a:prstGeom prst="rect">
            <a:avLst/>
          </a:prstGeom>
          <a:noFill/>
          <a:ln/>
        </p:spPr>
        <p:txBody>
          <a:bodyPr wrap="square" lIns="0" tIns="0" rIns="0" bIns="0" rtlCol="0" anchor="t"/>
          <a:lstStyle/>
          <a:p>
            <a:pPr algn="l" indent="0" marL="0">
              <a:lnSpc>
                <a:spcPts val="2250"/>
              </a:lnSpc>
              <a:buNone/>
            </a:pPr>
            <a:r>
              <a:rPr lang="en-US" sz="1400" spc="-29" kern="0" dirty="0">
                <a:solidFill>
                  <a:srgbClr val="272525"/>
                </a:solidFill>
                <a:latin typeface="Inter" pitchFamily="34" charset="0"/>
                <a:ea typeface="Inter" pitchFamily="34" charset="-122"/>
                <a:cs typeface="Inter" pitchFamily="34" charset="-120"/>
              </a:rPr>
              <a:t>Needs represent the underlying motivations and pain points that drive human behaviour, while solutions are the specific products, services, or features created to address those needs. The distinction is crucial: needs are relatively stable over time, while solutions evolve with technology and context.</a:t>
            </a:r>
            <a:endParaRPr lang="en-US" sz="1400" dirty="0"/>
          </a:p>
        </p:txBody>
      </p:sp>
      <p:sp>
        <p:nvSpPr>
          <p:cNvPr id="18" name="Text 10"/>
          <p:cNvSpPr/>
          <p:nvPr/>
        </p:nvSpPr>
        <p:spPr>
          <a:xfrm>
            <a:off x="635198" y="5787390"/>
            <a:ext cx="13360003" cy="870823"/>
          </a:xfrm>
          <a:prstGeom prst="rect">
            <a:avLst/>
          </a:prstGeom>
          <a:noFill/>
          <a:ln/>
        </p:spPr>
        <p:txBody>
          <a:bodyPr wrap="square" lIns="0" tIns="0" rIns="0" bIns="0" rtlCol="0" anchor="t"/>
          <a:lstStyle/>
          <a:p>
            <a:pPr algn="l" indent="0" marL="0">
              <a:lnSpc>
                <a:spcPts val="2250"/>
              </a:lnSpc>
              <a:buNone/>
            </a:pPr>
            <a:r>
              <a:rPr lang="en-US" sz="1400" spc="-29" kern="0" dirty="0">
                <a:solidFill>
                  <a:srgbClr val="272525"/>
                </a:solidFill>
                <a:latin typeface="Inter" pitchFamily="34" charset="0"/>
                <a:ea typeface="Inter" pitchFamily="34" charset="-122"/>
                <a:cs typeface="Inter" pitchFamily="34" charset="-120"/>
              </a:rPr>
              <a:t>Consider transportation: the need to move efficiently between locations remains constant, but solutions have evolved from horses to cars to ride-sharing apps. Companies that define themselves by their solutions (like Blockbuster's "DVD rental") rather than the needs they serve ("convenient entertainment access") risk obsolescence when technology shifts.</a:t>
            </a:r>
            <a:endParaRPr lang="en-US" sz="1400" dirty="0"/>
          </a:p>
        </p:txBody>
      </p:sp>
      <p:sp>
        <p:nvSpPr>
          <p:cNvPr id="19" name="Text 11"/>
          <p:cNvSpPr/>
          <p:nvPr/>
        </p:nvSpPr>
        <p:spPr>
          <a:xfrm>
            <a:off x="635198" y="6862405"/>
            <a:ext cx="13360003" cy="870823"/>
          </a:xfrm>
          <a:prstGeom prst="rect">
            <a:avLst/>
          </a:prstGeom>
          <a:noFill/>
          <a:ln/>
        </p:spPr>
        <p:txBody>
          <a:bodyPr wrap="square" lIns="0" tIns="0" rIns="0" bIns="0" rtlCol="0" anchor="t"/>
          <a:lstStyle/>
          <a:p>
            <a:pPr algn="l" indent="0" marL="0">
              <a:lnSpc>
                <a:spcPts val="2250"/>
              </a:lnSpc>
              <a:buNone/>
            </a:pPr>
            <a:r>
              <a:rPr lang="en-US" sz="1400" spc="-29" kern="0" dirty="0">
                <a:solidFill>
                  <a:srgbClr val="272525"/>
                </a:solidFill>
                <a:latin typeface="Inter" pitchFamily="34" charset="0"/>
                <a:ea typeface="Inter" pitchFamily="34" charset="-122"/>
                <a:cs typeface="Inter" pitchFamily="34" charset="-120"/>
              </a:rPr>
              <a:t>The most innovative organisations regularly revisit customer needs rather than assuming they remain static. Amazon's evolution from online bookstore to comprehensive digital services provider demonstrates how understanding underlying customer needs (convenience, selection, value) enables continuous reinvention.</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44937" y="349568"/>
            <a:ext cx="5170408" cy="437078"/>
          </a:xfrm>
          <a:prstGeom prst="rect">
            <a:avLst/>
          </a:prstGeom>
          <a:noFill/>
          <a:ln/>
        </p:spPr>
        <p:txBody>
          <a:bodyPr wrap="none" lIns="0" tIns="0" rIns="0" bIns="0" rtlCol="0" anchor="t"/>
          <a:lstStyle/>
          <a:p>
            <a:pPr algn="l" indent="0" marL="0">
              <a:lnSpc>
                <a:spcPts val="3400"/>
              </a:lnSpc>
              <a:buNone/>
            </a:pPr>
            <a:r>
              <a:rPr lang="en-US" sz="2750" b="1" spc="-55" kern="0" dirty="0">
                <a:solidFill>
                  <a:srgbClr val="F95F88"/>
                </a:solidFill>
                <a:latin typeface="Petrona Bold" pitchFamily="34" charset="0"/>
                <a:ea typeface="Petrona Bold" pitchFamily="34" charset="-122"/>
                <a:cs typeface="Petrona Bold" pitchFamily="34" charset="-120"/>
              </a:rPr>
              <a:t>Market Needs: Evidence and Gaps</a:t>
            </a:r>
            <a:endParaRPr lang="en-US" sz="2750" dirty="0"/>
          </a:p>
        </p:txBody>
      </p:sp>
      <p:pic>
        <p:nvPicPr>
          <p:cNvPr id="3" name="Image 0" descr="preencoded.png">    </p:cNvPr>
          <p:cNvPicPr>
            <a:picLocks noChangeAspect="1"/>
          </p:cNvPicPr>
          <p:nvPr/>
        </p:nvPicPr>
        <p:blipFill>
          <a:blip r:embed="rId1"/>
          <a:stretch>
            <a:fillRect/>
          </a:stretch>
        </p:blipFill>
        <p:spPr>
          <a:xfrm>
            <a:off x="444937" y="1040844"/>
            <a:ext cx="13740527" cy="7537133"/>
          </a:xfrm>
          <a:prstGeom prst="rect">
            <a:avLst/>
          </a:prstGeom>
        </p:spPr>
      </p:pic>
      <p:sp>
        <p:nvSpPr>
          <p:cNvPr id="4" name="Shape 1"/>
          <p:cNvSpPr/>
          <p:nvPr/>
        </p:nvSpPr>
        <p:spPr>
          <a:xfrm>
            <a:off x="5782747" y="8608457"/>
            <a:ext cx="127040" cy="127040"/>
          </a:xfrm>
          <a:prstGeom prst="roundRect">
            <a:avLst>
              <a:gd name="adj" fmla="val 14395"/>
            </a:avLst>
          </a:prstGeom>
          <a:solidFill>
            <a:srgbClr val="1D113C"/>
          </a:solidFill>
          <a:ln/>
        </p:spPr>
      </p:sp>
      <p:sp>
        <p:nvSpPr>
          <p:cNvPr id="5" name="Text 2"/>
          <p:cNvSpPr/>
          <p:nvPr/>
        </p:nvSpPr>
        <p:spPr>
          <a:xfrm>
            <a:off x="5970746" y="8608457"/>
            <a:ext cx="1268254" cy="127040"/>
          </a:xfrm>
          <a:prstGeom prst="rect">
            <a:avLst/>
          </a:prstGeom>
          <a:noFill/>
          <a:ln/>
        </p:spPr>
        <p:txBody>
          <a:bodyPr wrap="none" lIns="0" tIns="0" rIns="0" bIns="0" rtlCol="0" anchor="t"/>
          <a:lstStyle/>
          <a:p>
            <a:pPr algn="l" indent="0" marL="0">
              <a:lnSpc>
                <a:spcPts val="1000"/>
              </a:lnSpc>
              <a:buNone/>
            </a:pPr>
            <a:r>
              <a:rPr lang="en-US" sz="1000" spc="-20" kern="0" dirty="0">
                <a:solidFill>
                  <a:srgbClr val="272525"/>
                </a:solidFill>
                <a:latin typeface="Inter" pitchFamily="34" charset="0"/>
                <a:ea typeface="Inter" pitchFamily="34" charset="-122"/>
                <a:cs typeface="Inter" pitchFamily="34" charset="-120"/>
              </a:rPr>
              <a:t>Evidence-based need</a:t>
            </a:r>
            <a:endParaRPr lang="en-US" sz="1000" dirty="0"/>
          </a:p>
        </p:txBody>
      </p:sp>
      <p:sp>
        <p:nvSpPr>
          <p:cNvPr id="6" name="Shape 3"/>
          <p:cNvSpPr/>
          <p:nvPr/>
        </p:nvSpPr>
        <p:spPr>
          <a:xfrm>
            <a:off x="7391400" y="8608457"/>
            <a:ext cx="127040" cy="127040"/>
          </a:xfrm>
          <a:prstGeom prst="roundRect">
            <a:avLst>
              <a:gd name="adj" fmla="val 14395"/>
            </a:avLst>
          </a:prstGeom>
          <a:solidFill>
            <a:srgbClr val="683FCA"/>
          </a:solidFill>
          <a:ln/>
        </p:spPr>
      </p:sp>
      <p:sp>
        <p:nvSpPr>
          <p:cNvPr id="7" name="Text 4"/>
          <p:cNvSpPr/>
          <p:nvPr/>
        </p:nvSpPr>
        <p:spPr>
          <a:xfrm>
            <a:off x="7579400" y="8608457"/>
            <a:ext cx="1886069" cy="127040"/>
          </a:xfrm>
          <a:prstGeom prst="rect">
            <a:avLst/>
          </a:prstGeom>
          <a:noFill/>
          <a:ln/>
        </p:spPr>
        <p:txBody>
          <a:bodyPr wrap="none" lIns="0" tIns="0" rIns="0" bIns="0" rtlCol="0" anchor="t"/>
          <a:lstStyle/>
          <a:p>
            <a:pPr algn="l" indent="0" marL="0">
              <a:lnSpc>
                <a:spcPts val="1000"/>
              </a:lnSpc>
              <a:buNone/>
            </a:pPr>
            <a:r>
              <a:rPr lang="en-US" sz="1000" spc="-20" kern="0" dirty="0">
                <a:solidFill>
                  <a:srgbClr val="272525"/>
                </a:solidFill>
                <a:latin typeface="Inter" pitchFamily="34" charset="0"/>
                <a:ea typeface="Inter" pitchFamily="34" charset="-122"/>
                <a:cs typeface="Inter" pitchFamily="34" charset="-120"/>
              </a:rPr>
              <a:t>Assumed need without evidence</a:t>
            </a:r>
            <a:endParaRPr lang="en-US" sz="1000" dirty="0"/>
          </a:p>
        </p:txBody>
      </p:sp>
      <p:sp>
        <p:nvSpPr>
          <p:cNvPr id="8" name="Text 5"/>
          <p:cNvSpPr/>
          <p:nvPr/>
        </p:nvSpPr>
        <p:spPr>
          <a:xfrm>
            <a:off x="444937" y="8878491"/>
            <a:ext cx="13740527" cy="406718"/>
          </a:xfrm>
          <a:prstGeom prst="rect">
            <a:avLst/>
          </a:prstGeom>
          <a:noFill/>
          <a:ln/>
        </p:spPr>
        <p:txBody>
          <a:bodyPr wrap="square" lIns="0" tIns="0" rIns="0" bIns="0" rtlCol="0" anchor="t"/>
          <a:lstStyle/>
          <a:p>
            <a:pPr algn="l" indent="0" marL="0">
              <a:lnSpc>
                <a:spcPts val="1600"/>
              </a:lnSpc>
              <a:buNone/>
            </a:pPr>
            <a:r>
              <a:rPr lang="en-US" sz="1000" spc="-20" kern="0" dirty="0">
                <a:solidFill>
                  <a:srgbClr val="272525"/>
                </a:solidFill>
                <a:latin typeface="Inter" pitchFamily="34" charset="0"/>
                <a:ea typeface="Inter" pitchFamily="34" charset="-122"/>
                <a:cs typeface="Inter" pitchFamily="34" charset="-120"/>
              </a:rPr>
              <a:t>Research indicates that a staggering 63% of product ideas proceed without substantial evidence of market need. This explains why so many meticulously engineered and beautifully designed products fail to gain traction—they simply don't address genuine market needs or solve meaningful problems.</a:t>
            </a:r>
            <a:endParaRPr lang="en-US" sz="1000" dirty="0"/>
          </a:p>
        </p:txBody>
      </p:sp>
      <p:sp>
        <p:nvSpPr>
          <p:cNvPr id="9" name="Text 6"/>
          <p:cNvSpPr/>
          <p:nvPr/>
        </p:nvSpPr>
        <p:spPr>
          <a:xfrm>
            <a:off x="444937" y="9428202"/>
            <a:ext cx="13740527" cy="406718"/>
          </a:xfrm>
          <a:prstGeom prst="rect">
            <a:avLst/>
          </a:prstGeom>
          <a:noFill/>
          <a:ln/>
        </p:spPr>
        <p:txBody>
          <a:bodyPr wrap="square" lIns="0" tIns="0" rIns="0" bIns="0" rtlCol="0" anchor="t"/>
          <a:lstStyle/>
          <a:p>
            <a:pPr algn="l" indent="0" marL="0">
              <a:lnSpc>
                <a:spcPts val="1600"/>
              </a:lnSpc>
              <a:buNone/>
            </a:pPr>
            <a:r>
              <a:rPr lang="en-US" sz="1000" spc="-20" kern="0" dirty="0">
                <a:solidFill>
                  <a:srgbClr val="272525"/>
                </a:solidFill>
                <a:latin typeface="Inter" pitchFamily="34" charset="0"/>
                <a:ea typeface="Inter" pitchFamily="34" charset="-122"/>
                <a:cs typeface="Inter" pitchFamily="34" charset="-120"/>
              </a:rPr>
              <a:t>Airbnb exemplifies successful need identification. They reframed the travel accommodation problem from "how to find affordable hotels" to "how to experience authentic local culture while travelling." This insight came from deep empathy with both travellers seeking authentic experiences and property owners needing extra income. By connecting these complementary needs, they created a billion-dollar platform that traditional hotels had missed.</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50796" y="511373"/>
            <a:ext cx="6162556" cy="639127"/>
          </a:xfrm>
          <a:prstGeom prst="rect">
            <a:avLst/>
          </a:prstGeom>
          <a:noFill/>
          <a:ln/>
        </p:spPr>
        <p:txBody>
          <a:bodyPr wrap="none" lIns="0" tIns="0" rIns="0" bIns="0" rtlCol="0" anchor="t"/>
          <a:lstStyle/>
          <a:p>
            <a:pPr algn="l" indent="0" marL="0">
              <a:lnSpc>
                <a:spcPts val="5000"/>
              </a:lnSpc>
              <a:buNone/>
            </a:pPr>
            <a:r>
              <a:rPr lang="en-US" sz="4000" b="1" spc="-81" kern="0" dirty="0">
                <a:solidFill>
                  <a:srgbClr val="F95F88"/>
                </a:solidFill>
                <a:latin typeface="Petrona Bold" pitchFamily="34" charset="0"/>
                <a:ea typeface="Petrona Bold" pitchFamily="34" charset="-122"/>
                <a:cs typeface="Petrona Bold" pitchFamily="34" charset="-120"/>
              </a:rPr>
              <a:t>Tools for Uncovering Needs</a:t>
            </a:r>
            <a:endParaRPr lang="en-US" sz="4000" dirty="0"/>
          </a:p>
        </p:txBody>
      </p:sp>
      <p:pic>
        <p:nvPicPr>
          <p:cNvPr id="3" name="Image 0" descr="preencoded.png">    </p:cNvPr>
          <p:cNvPicPr>
            <a:picLocks noChangeAspect="1"/>
          </p:cNvPicPr>
          <p:nvPr/>
        </p:nvPicPr>
        <p:blipFill>
          <a:blip r:embed="rId1"/>
          <a:stretch>
            <a:fillRect/>
          </a:stretch>
        </p:blipFill>
        <p:spPr>
          <a:xfrm>
            <a:off x="658416" y="1643420"/>
            <a:ext cx="3216831" cy="3216831"/>
          </a:xfrm>
          <a:prstGeom prst="rect">
            <a:avLst/>
          </a:prstGeom>
        </p:spPr>
      </p:pic>
      <p:pic>
        <p:nvPicPr>
          <p:cNvPr id="4" name="Image 1" descr="preencoded.png">    </p:cNvPr>
          <p:cNvPicPr>
            <a:picLocks noChangeAspect="1"/>
          </p:cNvPicPr>
          <p:nvPr/>
        </p:nvPicPr>
        <p:blipFill>
          <a:blip r:embed="rId2"/>
          <a:stretch>
            <a:fillRect/>
          </a:stretch>
        </p:blipFill>
        <p:spPr>
          <a:xfrm>
            <a:off x="4023955" y="1643420"/>
            <a:ext cx="3216831" cy="3216831"/>
          </a:xfrm>
          <a:prstGeom prst="rect">
            <a:avLst/>
          </a:prstGeom>
        </p:spPr>
      </p:pic>
      <p:pic>
        <p:nvPicPr>
          <p:cNvPr id="5" name="Image 2" descr="preencoded.png">    </p:cNvPr>
          <p:cNvPicPr>
            <a:picLocks noChangeAspect="1"/>
          </p:cNvPicPr>
          <p:nvPr/>
        </p:nvPicPr>
        <p:blipFill>
          <a:blip r:embed="rId3"/>
          <a:stretch>
            <a:fillRect/>
          </a:stretch>
        </p:blipFill>
        <p:spPr>
          <a:xfrm>
            <a:off x="7389495" y="1643420"/>
            <a:ext cx="3216831" cy="3216831"/>
          </a:xfrm>
          <a:prstGeom prst="rect">
            <a:avLst/>
          </a:prstGeom>
        </p:spPr>
      </p:pic>
      <p:pic>
        <p:nvPicPr>
          <p:cNvPr id="6" name="Image 3" descr="preencoded.png">    </p:cNvPr>
          <p:cNvPicPr>
            <a:picLocks noChangeAspect="1"/>
          </p:cNvPicPr>
          <p:nvPr/>
        </p:nvPicPr>
        <p:blipFill>
          <a:blip r:embed="rId4"/>
          <a:stretch>
            <a:fillRect/>
          </a:stretch>
        </p:blipFill>
        <p:spPr>
          <a:xfrm>
            <a:off x="10755035" y="1643420"/>
            <a:ext cx="3216950" cy="3216950"/>
          </a:xfrm>
          <a:prstGeom prst="rect">
            <a:avLst/>
          </a:prstGeom>
        </p:spPr>
      </p:pic>
      <p:sp>
        <p:nvSpPr>
          <p:cNvPr id="7" name="Text 1"/>
          <p:cNvSpPr/>
          <p:nvPr/>
        </p:nvSpPr>
        <p:spPr>
          <a:xfrm>
            <a:off x="650796" y="5190649"/>
            <a:ext cx="13328809" cy="892612"/>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Empathy maps visualise what users say, think, do, and feel, highlighting discrepancies between stated preferences and actual behaviours. Personas create archetypal representations of key user segments, humanising data and keeping teams focused on real user needs rather than edge cases or personal preferences.</a:t>
            </a:r>
            <a:endParaRPr lang="en-US" sz="1450" dirty="0"/>
          </a:p>
        </p:txBody>
      </p:sp>
      <p:sp>
        <p:nvSpPr>
          <p:cNvPr id="8" name="Text 2"/>
          <p:cNvSpPr/>
          <p:nvPr/>
        </p:nvSpPr>
        <p:spPr>
          <a:xfrm>
            <a:off x="650796" y="6292453"/>
            <a:ext cx="13328809" cy="892612"/>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The Jobs-to-be-Done framework, pioneered by Clayton Christensen, focuses on understanding what "job" customers are "hiring" a product to accomplish. This perspective often reveals surprising insights about competition. For instance, a milkshake company discovered their product wasn't competing with other desserts but with audio books and podcast apps as a way to make morning commutes less boring.</a:t>
            </a:r>
            <a:endParaRPr lang="en-US" sz="1450" dirty="0"/>
          </a:p>
        </p:txBody>
      </p:sp>
      <p:sp>
        <p:nvSpPr>
          <p:cNvPr id="9" name="Text 3"/>
          <p:cNvSpPr/>
          <p:nvPr/>
        </p:nvSpPr>
        <p:spPr>
          <a:xfrm>
            <a:off x="650796" y="7394258"/>
            <a:ext cx="13328809" cy="595074"/>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Quantitative tools like surveys and Net Promoter Scores complement qualitative insights by indicating the prevalence of identified needs across larger populations.</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18066" y="893921"/>
            <a:ext cx="7868364" cy="705207"/>
          </a:xfrm>
          <a:prstGeom prst="rect">
            <a:avLst/>
          </a:prstGeom>
          <a:noFill/>
          <a:ln/>
        </p:spPr>
        <p:txBody>
          <a:bodyPr wrap="none" lIns="0" tIns="0" rIns="0" bIns="0" rtlCol="0" anchor="t"/>
          <a:lstStyle/>
          <a:p>
            <a:pPr algn="l" indent="0" marL="0">
              <a:lnSpc>
                <a:spcPts val="5550"/>
              </a:lnSpc>
              <a:buNone/>
            </a:pPr>
            <a:r>
              <a:rPr lang="en-US" sz="4400" b="1" spc="-89" kern="0" dirty="0">
                <a:solidFill>
                  <a:srgbClr val="F95F88"/>
                </a:solidFill>
                <a:latin typeface="Petrona Bold" pitchFamily="34" charset="0"/>
                <a:ea typeface="Petrona Bold" pitchFamily="34" charset="-122"/>
                <a:cs typeface="Petrona Bold" pitchFamily="34" charset="-120"/>
              </a:rPr>
              <a:t>Analysing and Validating Needs</a:t>
            </a:r>
            <a:endParaRPr lang="en-US" sz="4400" dirty="0"/>
          </a:p>
        </p:txBody>
      </p:sp>
      <p:sp>
        <p:nvSpPr>
          <p:cNvPr id="3" name="Shape 1"/>
          <p:cNvSpPr/>
          <p:nvPr/>
        </p:nvSpPr>
        <p:spPr>
          <a:xfrm>
            <a:off x="718066" y="2932628"/>
            <a:ext cx="3067764" cy="205145"/>
          </a:xfrm>
          <a:prstGeom prst="roundRect">
            <a:avLst>
              <a:gd name="adj" fmla="val 42005"/>
            </a:avLst>
          </a:prstGeom>
          <a:solidFill>
            <a:srgbClr val="E0D7F4"/>
          </a:solidFill>
          <a:ln w="7620">
            <a:solidFill>
              <a:srgbClr val="C6BDDA"/>
            </a:solidFill>
            <a:prstDash val="solid"/>
          </a:ln>
        </p:spPr>
      </p:sp>
      <p:sp>
        <p:nvSpPr>
          <p:cNvPr id="4" name="Text 2"/>
          <p:cNvSpPr/>
          <p:nvPr/>
        </p:nvSpPr>
        <p:spPr>
          <a:xfrm>
            <a:off x="718066" y="3445431"/>
            <a:ext cx="2821067" cy="352544"/>
          </a:xfrm>
          <a:prstGeom prst="rect">
            <a:avLst/>
          </a:prstGeom>
          <a:noFill/>
          <a:ln/>
        </p:spPr>
        <p:txBody>
          <a:bodyPr wrap="none" lIns="0" tIns="0" rIns="0" bIns="0" rtlCol="0" anchor="t"/>
          <a:lstStyle/>
          <a:p>
            <a:pPr algn="l" indent="0" marL="0">
              <a:lnSpc>
                <a:spcPts val="2750"/>
              </a:lnSpc>
              <a:buNone/>
            </a:pPr>
            <a:r>
              <a:rPr lang="en-US" sz="2200" b="1" spc="-44" kern="0" dirty="0">
                <a:solidFill>
                  <a:srgbClr val="272525"/>
                </a:solidFill>
                <a:latin typeface="Petrona Bold" pitchFamily="34" charset="0"/>
                <a:ea typeface="Petrona Bold" pitchFamily="34" charset="-122"/>
                <a:cs typeface="Petrona Bold" pitchFamily="34" charset="-120"/>
              </a:rPr>
              <a:t>Capture Observations</a:t>
            </a:r>
            <a:endParaRPr lang="en-US" sz="2200" dirty="0"/>
          </a:p>
        </p:txBody>
      </p:sp>
      <p:sp>
        <p:nvSpPr>
          <p:cNvPr id="5" name="Text 3"/>
          <p:cNvSpPr/>
          <p:nvPr/>
        </p:nvSpPr>
        <p:spPr>
          <a:xfrm>
            <a:off x="718066" y="3920966"/>
            <a:ext cx="3067764" cy="1312545"/>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Collect raw data from interviews, surveys, and observation without immediately drawing conclusions</a:t>
            </a:r>
            <a:endParaRPr lang="en-US" sz="1600" dirty="0"/>
          </a:p>
        </p:txBody>
      </p:sp>
      <p:sp>
        <p:nvSpPr>
          <p:cNvPr id="6" name="Shape 4"/>
          <p:cNvSpPr/>
          <p:nvPr/>
        </p:nvSpPr>
        <p:spPr>
          <a:xfrm>
            <a:off x="4093488" y="2624852"/>
            <a:ext cx="3067883" cy="205145"/>
          </a:xfrm>
          <a:prstGeom prst="roundRect">
            <a:avLst>
              <a:gd name="adj" fmla="val 42005"/>
            </a:avLst>
          </a:prstGeom>
          <a:solidFill>
            <a:srgbClr val="E0D7F4"/>
          </a:solidFill>
          <a:ln w="7620">
            <a:solidFill>
              <a:srgbClr val="C6BDDA"/>
            </a:solidFill>
            <a:prstDash val="solid"/>
          </a:ln>
        </p:spPr>
      </p:sp>
      <p:sp>
        <p:nvSpPr>
          <p:cNvPr id="7" name="Text 5"/>
          <p:cNvSpPr/>
          <p:nvPr/>
        </p:nvSpPr>
        <p:spPr>
          <a:xfrm>
            <a:off x="4093488" y="3137654"/>
            <a:ext cx="2821067" cy="352544"/>
          </a:xfrm>
          <a:prstGeom prst="rect">
            <a:avLst/>
          </a:prstGeom>
          <a:noFill/>
          <a:ln/>
        </p:spPr>
        <p:txBody>
          <a:bodyPr wrap="none" lIns="0" tIns="0" rIns="0" bIns="0" rtlCol="0" anchor="t"/>
          <a:lstStyle/>
          <a:p>
            <a:pPr algn="l" indent="0" marL="0">
              <a:lnSpc>
                <a:spcPts val="2750"/>
              </a:lnSpc>
              <a:buNone/>
            </a:pPr>
            <a:r>
              <a:rPr lang="en-US" sz="2200" b="1" spc="-44" kern="0" dirty="0">
                <a:solidFill>
                  <a:srgbClr val="272525"/>
                </a:solidFill>
                <a:latin typeface="Petrona Bold" pitchFamily="34" charset="0"/>
                <a:ea typeface="Petrona Bold" pitchFamily="34" charset="-122"/>
                <a:cs typeface="Petrona Bold" pitchFamily="34" charset="-120"/>
              </a:rPr>
              <a:t>Identify Patterns</a:t>
            </a:r>
            <a:endParaRPr lang="en-US" sz="2200" dirty="0"/>
          </a:p>
        </p:txBody>
      </p:sp>
      <p:sp>
        <p:nvSpPr>
          <p:cNvPr id="8" name="Text 6"/>
          <p:cNvSpPr/>
          <p:nvPr/>
        </p:nvSpPr>
        <p:spPr>
          <a:xfrm>
            <a:off x="4093488" y="3613190"/>
            <a:ext cx="3067883" cy="1312545"/>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Look for recurring themes, common pain points, and unexpected workarounds across multiple data sources</a:t>
            </a:r>
            <a:endParaRPr lang="en-US" sz="1600" dirty="0"/>
          </a:p>
        </p:txBody>
      </p:sp>
      <p:sp>
        <p:nvSpPr>
          <p:cNvPr id="9" name="Shape 7"/>
          <p:cNvSpPr/>
          <p:nvPr/>
        </p:nvSpPr>
        <p:spPr>
          <a:xfrm>
            <a:off x="7469029" y="2317075"/>
            <a:ext cx="3067764" cy="205145"/>
          </a:xfrm>
          <a:prstGeom prst="roundRect">
            <a:avLst>
              <a:gd name="adj" fmla="val 42005"/>
            </a:avLst>
          </a:prstGeom>
          <a:solidFill>
            <a:srgbClr val="E0D7F4"/>
          </a:solidFill>
          <a:ln w="7620">
            <a:solidFill>
              <a:srgbClr val="C6BDDA"/>
            </a:solidFill>
            <a:prstDash val="solid"/>
          </a:ln>
        </p:spPr>
      </p:sp>
      <p:sp>
        <p:nvSpPr>
          <p:cNvPr id="10" name="Text 8"/>
          <p:cNvSpPr/>
          <p:nvPr/>
        </p:nvSpPr>
        <p:spPr>
          <a:xfrm>
            <a:off x="7469029" y="2829878"/>
            <a:ext cx="3067764" cy="705088"/>
          </a:xfrm>
          <a:prstGeom prst="rect">
            <a:avLst/>
          </a:prstGeom>
          <a:noFill/>
          <a:ln/>
        </p:spPr>
        <p:txBody>
          <a:bodyPr wrap="square" lIns="0" tIns="0" rIns="0" bIns="0" rtlCol="0" anchor="t"/>
          <a:lstStyle/>
          <a:p>
            <a:pPr algn="l" indent="0" marL="0">
              <a:lnSpc>
                <a:spcPts val="2750"/>
              </a:lnSpc>
              <a:buNone/>
            </a:pPr>
            <a:r>
              <a:rPr lang="en-US" sz="2200" b="1" spc="-44" kern="0" dirty="0">
                <a:solidFill>
                  <a:srgbClr val="272525"/>
                </a:solidFill>
                <a:latin typeface="Petrona Bold" pitchFamily="34" charset="0"/>
                <a:ea typeface="Petrona Bold" pitchFamily="34" charset="-122"/>
                <a:cs typeface="Petrona Bold" pitchFamily="34" charset="-120"/>
              </a:rPr>
              <a:t>Formulate Need Hypotheses</a:t>
            </a:r>
            <a:endParaRPr lang="en-US" sz="2200" dirty="0"/>
          </a:p>
        </p:txBody>
      </p:sp>
      <p:sp>
        <p:nvSpPr>
          <p:cNvPr id="11" name="Text 9"/>
          <p:cNvSpPr/>
          <p:nvPr/>
        </p:nvSpPr>
        <p:spPr>
          <a:xfrm>
            <a:off x="7469029" y="3657957"/>
            <a:ext cx="3067764" cy="1312545"/>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Develop clear statements about what you believe users truly need based on the patterns identified</a:t>
            </a:r>
            <a:endParaRPr lang="en-US" sz="1600" dirty="0"/>
          </a:p>
        </p:txBody>
      </p:sp>
      <p:sp>
        <p:nvSpPr>
          <p:cNvPr id="12" name="Shape 10"/>
          <p:cNvSpPr/>
          <p:nvPr/>
        </p:nvSpPr>
        <p:spPr>
          <a:xfrm>
            <a:off x="10844451" y="2009418"/>
            <a:ext cx="3067883" cy="205145"/>
          </a:xfrm>
          <a:prstGeom prst="roundRect">
            <a:avLst>
              <a:gd name="adj" fmla="val 42005"/>
            </a:avLst>
          </a:prstGeom>
          <a:solidFill>
            <a:srgbClr val="E0D7F4"/>
          </a:solidFill>
          <a:ln w="7620">
            <a:solidFill>
              <a:srgbClr val="C6BDDA"/>
            </a:solidFill>
            <a:prstDash val="solid"/>
          </a:ln>
        </p:spPr>
      </p:sp>
      <p:sp>
        <p:nvSpPr>
          <p:cNvPr id="13" name="Text 11"/>
          <p:cNvSpPr/>
          <p:nvPr/>
        </p:nvSpPr>
        <p:spPr>
          <a:xfrm>
            <a:off x="10844451" y="2522220"/>
            <a:ext cx="2821067" cy="352544"/>
          </a:xfrm>
          <a:prstGeom prst="rect">
            <a:avLst/>
          </a:prstGeom>
          <a:noFill/>
          <a:ln/>
        </p:spPr>
        <p:txBody>
          <a:bodyPr wrap="none" lIns="0" tIns="0" rIns="0" bIns="0" rtlCol="0" anchor="t"/>
          <a:lstStyle/>
          <a:p>
            <a:pPr algn="l" indent="0" marL="0">
              <a:lnSpc>
                <a:spcPts val="2750"/>
              </a:lnSpc>
              <a:buNone/>
            </a:pPr>
            <a:r>
              <a:rPr lang="en-US" sz="2200" b="1" spc="-44" kern="0" dirty="0">
                <a:solidFill>
                  <a:srgbClr val="272525"/>
                </a:solidFill>
                <a:latin typeface="Petrona Bold" pitchFamily="34" charset="0"/>
                <a:ea typeface="Petrona Bold" pitchFamily="34" charset="-122"/>
                <a:cs typeface="Petrona Bold" pitchFamily="34" charset="-120"/>
              </a:rPr>
              <a:t>Test and Validate</a:t>
            </a:r>
            <a:endParaRPr lang="en-US" sz="2200" dirty="0"/>
          </a:p>
        </p:txBody>
      </p:sp>
      <p:sp>
        <p:nvSpPr>
          <p:cNvPr id="14" name="Text 12"/>
          <p:cNvSpPr/>
          <p:nvPr/>
        </p:nvSpPr>
        <p:spPr>
          <a:xfrm>
            <a:off x="10844451" y="2997756"/>
            <a:ext cx="3067883" cy="1312545"/>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Verify your hypotheses through additional research, ensuring you've correctly understood the underlying needs</a:t>
            </a:r>
            <a:endParaRPr lang="en-US" sz="1600" dirty="0"/>
          </a:p>
        </p:txBody>
      </p:sp>
      <p:sp>
        <p:nvSpPr>
          <p:cNvPr id="15" name="Text 13"/>
          <p:cNvSpPr/>
          <p:nvPr/>
        </p:nvSpPr>
        <p:spPr>
          <a:xfrm>
            <a:off x="718066" y="5464254"/>
            <a:ext cx="13194268" cy="984409"/>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Triangulation—using multiple research methods to verify findings—strengthens need validation. When the same need appears across interviews, observational studies, and quantitative data, you can be more confident it represents a genuine market opportunity rather than an anomaly.</a:t>
            </a:r>
            <a:endParaRPr lang="en-US" sz="1600" dirty="0"/>
          </a:p>
        </p:txBody>
      </p:sp>
      <p:sp>
        <p:nvSpPr>
          <p:cNvPr id="16" name="Text 14"/>
          <p:cNvSpPr/>
          <p:nvPr/>
        </p:nvSpPr>
        <p:spPr>
          <a:xfrm>
            <a:off x="718066" y="6679406"/>
            <a:ext cx="13194268" cy="656273"/>
          </a:xfrm>
          <a:prstGeom prst="rect">
            <a:avLst/>
          </a:prstGeom>
          <a:noFill/>
          <a:ln/>
        </p:spPr>
        <p:txBody>
          <a:bodyPr wrap="squar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"Problem Interviews" focus exclusively on understanding user challenges without mentioning potential solutions, preventing bias. Only after thoroughly documenting needs should teams conduct "Solution Interviews" to test specific concepts against those established needs.</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27936" y="562213"/>
            <a:ext cx="11342608" cy="616744"/>
          </a:xfrm>
          <a:prstGeom prst="rect">
            <a:avLst/>
          </a:prstGeom>
          <a:noFill/>
          <a:ln/>
        </p:spPr>
        <p:txBody>
          <a:bodyPr wrap="none" lIns="0" tIns="0" rIns="0" bIns="0" rtlCol="0" anchor="t"/>
          <a:lstStyle/>
          <a:p>
            <a:pPr algn="l" indent="0" marL="0">
              <a:lnSpc>
                <a:spcPts val="4850"/>
              </a:lnSpc>
              <a:buNone/>
            </a:pPr>
            <a:r>
              <a:rPr lang="en-US" sz="3850" b="1" spc="-78" kern="0" dirty="0">
                <a:solidFill>
                  <a:srgbClr val="F95F88"/>
                </a:solidFill>
                <a:latin typeface="Petrona Bold" pitchFamily="34" charset="0"/>
                <a:ea typeface="Petrona Bold" pitchFamily="34" charset="-122"/>
                <a:cs typeface="Petrona Bold" pitchFamily="34" charset="-120"/>
              </a:rPr>
              <a:t>Case Study: Design Thinking in Action (Apple's iPod)</a:t>
            </a:r>
            <a:endParaRPr lang="en-US" sz="3850" dirty="0"/>
          </a:p>
        </p:txBody>
      </p:sp>
      <p:sp>
        <p:nvSpPr>
          <p:cNvPr id="3" name="Shape 1"/>
          <p:cNvSpPr/>
          <p:nvPr/>
        </p:nvSpPr>
        <p:spPr>
          <a:xfrm>
            <a:off x="7303770" y="1537811"/>
            <a:ext cx="22860" cy="5066467"/>
          </a:xfrm>
          <a:prstGeom prst="roundRect">
            <a:avLst>
              <a:gd name="adj" fmla="val 329668"/>
            </a:avLst>
          </a:prstGeom>
          <a:solidFill>
            <a:srgbClr val="C6BDDA"/>
          </a:solidFill>
          <a:ln/>
        </p:spPr>
      </p:sp>
      <p:sp>
        <p:nvSpPr>
          <p:cNvPr id="4" name="Shape 2"/>
          <p:cNvSpPr/>
          <p:nvPr/>
        </p:nvSpPr>
        <p:spPr>
          <a:xfrm>
            <a:off x="6597968" y="1930003"/>
            <a:ext cx="538282" cy="22860"/>
          </a:xfrm>
          <a:prstGeom prst="roundRect">
            <a:avLst>
              <a:gd name="adj" fmla="val 329668"/>
            </a:avLst>
          </a:prstGeom>
          <a:solidFill>
            <a:srgbClr val="C6BDDA"/>
          </a:solidFill>
          <a:ln/>
        </p:spPr>
      </p:sp>
      <p:sp>
        <p:nvSpPr>
          <p:cNvPr id="5" name="Shape 3"/>
          <p:cNvSpPr/>
          <p:nvPr/>
        </p:nvSpPr>
        <p:spPr>
          <a:xfrm>
            <a:off x="7113389" y="1739622"/>
            <a:ext cx="403622" cy="403622"/>
          </a:xfrm>
          <a:prstGeom prst="roundRect">
            <a:avLst>
              <a:gd name="adj" fmla="val 18671"/>
            </a:avLst>
          </a:prstGeom>
          <a:solidFill>
            <a:srgbClr val="E0D7F4"/>
          </a:solidFill>
          <a:ln w="7620">
            <a:solidFill>
              <a:srgbClr val="C6BDDA"/>
            </a:solidFill>
            <a:prstDash val="solid"/>
          </a:ln>
        </p:spPr>
      </p:sp>
      <p:sp>
        <p:nvSpPr>
          <p:cNvPr id="6" name="Text 4"/>
          <p:cNvSpPr/>
          <p:nvPr/>
        </p:nvSpPr>
        <p:spPr>
          <a:xfrm>
            <a:off x="7167205" y="1756410"/>
            <a:ext cx="295989" cy="370046"/>
          </a:xfrm>
          <a:prstGeom prst="rect">
            <a:avLst/>
          </a:prstGeom>
          <a:noFill/>
          <a:ln/>
        </p:spPr>
        <p:txBody>
          <a:bodyPr wrap="none" lIns="0" tIns="0" rIns="0" bIns="0" rtlCol="0" anchor="t"/>
          <a:lstStyle/>
          <a:p>
            <a:pPr algn="ctr" indent="0" marL="0">
              <a:lnSpc>
                <a:spcPts val="2300"/>
              </a:lnSpc>
              <a:buNone/>
            </a:pPr>
            <a:r>
              <a:rPr lang="en-US" sz="2300" b="1" spc="-47" kern="0" dirty="0">
                <a:solidFill>
                  <a:srgbClr val="272525"/>
                </a:solidFill>
                <a:latin typeface="Petrona Bold" pitchFamily="34" charset="0"/>
                <a:ea typeface="Petrona Bold" pitchFamily="34" charset="-122"/>
                <a:cs typeface="Petrona Bold" pitchFamily="34" charset="-120"/>
              </a:rPr>
              <a:t>1</a:t>
            </a:r>
            <a:endParaRPr lang="en-US" sz="2300" dirty="0"/>
          </a:p>
        </p:txBody>
      </p:sp>
      <p:sp>
        <p:nvSpPr>
          <p:cNvPr id="7" name="Text 5"/>
          <p:cNvSpPr/>
          <p:nvPr/>
        </p:nvSpPr>
        <p:spPr>
          <a:xfrm>
            <a:off x="3950851" y="1717238"/>
            <a:ext cx="2467213" cy="308372"/>
          </a:xfrm>
          <a:prstGeom prst="rect">
            <a:avLst/>
          </a:prstGeom>
          <a:noFill/>
          <a:ln/>
        </p:spPr>
        <p:txBody>
          <a:bodyPr wrap="none" lIns="0" tIns="0" rIns="0" bIns="0" rtlCol="0" anchor="t"/>
          <a:lstStyle/>
          <a:p>
            <a:pPr algn="r" indent="0" marL="0">
              <a:lnSpc>
                <a:spcPts val="2400"/>
              </a:lnSpc>
              <a:buNone/>
            </a:pPr>
            <a:r>
              <a:rPr lang="en-US" sz="1900" b="1" spc="-39" kern="0" dirty="0">
                <a:solidFill>
                  <a:srgbClr val="272525"/>
                </a:solidFill>
                <a:latin typeface="Petrona Bold" pitchFamily="34" charset="0"/>
                <a:ea typeface="Petrona Bold" pitchFamily="34" charset="-122"/>
                <a:cs typeface="Petrona Bold" pitchFamily="34" charset="-120"/>
              </a:rPr>
              <a:t>Empathise (2000)</a:t>
            </a:r>
            <a:endParaRPr lang="en-US" sz="1900" dirty="0"/>
          </a:p>
        </p:txBody>
      </p:sp>
      <p:sp>
        <p:nvSpPr>
          <p:cNvPr id="8" name="Text 6"/>
          <p:cNvSpPr/>
          <p:nvPr/>
        </p:nvSpPr>
        <p:spPr>
          <a:xfrm>
            <a:off x="627936" y="2133243"/>
            <a:ext cx="5790128" cy="861179"/>
          </a:xfrm>
          <a:prstGeom prst="rect">
            <a:avLst/>
          </a:prstGeom>
          <a:noFill/>
          <a:ln/>
        </p:spPr>
        <p:txBody>
          <a:bodyPr wrap="square" lIns="0" tIns="0" rIns="0" bIns="0" rtlCol="0" anchor="t"/>
          <a:lstStyle/>
          <a:p>
            <a:pPr algn="r" indent="0" marL="0">
              <a:lnSpc>
                <a:spcPts val="2250"/>
              </a:lnSpc>
              <a:buNone/>
            </a:pPr>
            <a:r>
              <a:rPr lang="en-US" sz="1400" spc="-28" kern="0" dirty="0">
                <a:solidFill>
                  <a:srgbClr val="272525"/>
                </a:solidFill>
                <a:latin typeface="Inter" pitchFamily="34" charset="0"/>
                <a:ea typeface="Inter" pitchFamily="34" charset="-122"/>
                <a:cs typeface="Inter" pitchFamily="34" charset="-120"/>
              </a:rPr>
              <a:t>Apple researchers observed music listeners struggling with bulky CD players and limited MP3 players. They conducted in-depth interviews about music consumption habits and pain points.</a:t>
            </a:r>
            <a:endParaRPr lang="en-US" sz="1400" dirty="0"/>
          </a:p>
        </p:txBody>
      </p:sp>
      <p:sp>
        <p:nvSpPr>
          <p:cNvPr id="9" name="Shape 7"/>
          <p:cNvSpPr/>
          <p:nvPr/>
        </p:nvSpPr>
        <p:spPr>
          <a:xfrm>
            <a:off x="7494151" y="2827139"/>
            <a:ext cx="538282" cy="22860"/>
          </a:xfrm>
          <a:prstGeom prst="roundRect">
            <a:avLst>
              <a:gd name="adj" fmla="val 329668"/>
            </a:avLst>
          </a:prstGeom>
          <a:solidFill>
            <a:srgbClr val="C6BDDA"/>
          </a:solidFill>
          <a:ln/>
        </p:spPr>
      </p:sp>
      <p:sp>
        <p:nvSpPr>
          <p:cNvPr id="10" name="Shape 8"/>
          <p:cNvSpPr/>
          <p:nvPr/>
        </p:nvSpPr>
        <p:spPr>
          <a:xfrm>
            <a:off x="7113389" y="2636758"/>
            <a:ext cx="403622" cy="403622"/>
          </a:xfrm>
          <a:prstGeom prst="roundRect">
            <a:avLst>
              <a:gd name="adj" fmla="val 18671"/>
            </a:avLst>
          </a:prstGeom>
          <a:solidFill>
            <a:srgbClr val="E0D7F4"/>
          </a:solidFill>
          <a:ln w="7620">
            <a:solidFill>
              <a:srgbClr val="C6BDDA"/>
            </a:solidFill>
            <a:prstDash val="solid"/>
          </a:ln>
        </p:spPr>
      </p:sp>
      <p:sp>
        <p:nvSpPr>
          <p:cNvPr id="11" name="Text 9"/>
          <p:cNvSpPr/>
          <p:nvPr/>
        </p:nvSpPr>
        <p:spPr>
          <a:xfrm>
            <a:off x="7167205" y="2653546"/>
            <a:ext cx="295989" cy="370046"/>
          </a:xfrm>
          <a:prstGeom prst="rect">
            <a:avLst/>
          </a:prstGeom>
          <a:noFill/>
          <a:ln/>
        </p:spPr>
        <p:txBody>
          <a:bodyPr wrap="none" lIns="0" tIns="0" rIns="0" bIns="0" rtlCol="0" anchor="t"/>
          <a:lstStyle/>
          <a:p>
            <a:pPr algn="ctr" indent="0" marL="0">
              <a:lnSpc>
                <a:spcPts val="2300"/>
              </a:lnSpc>
              <a:buNone/>
            </a:pPr>
            <a:r>
              <a:rPr lang="en-US" sz="2300" b="1" spc="-47" kern="0" dirty="0">
                <a:solidFill>
                  <a:srgbClr val="272525"/>
                </a:solidFill>
                <a:latin typeface="Petrona Bold" pitchFamily="34" charset="0"/>
                <a:ea typeface="Petrona Bold" pitchFamily="34" charset="-122"/>
                <a:cs typeface="Petrona Bold" pitchFamily="34" charset="-120"/>
              </a:rPr>
              <a:t>2</a:t>
            </a:r>
            <a:endParaRPr lang="en-US" sz="2300" dirty="0"/>
          </a:p>
        </p:txBody>
      </p:sp>
      <p:sp>
        <p:nvSpPr>
          <p:cNvPr id="12" name="Text 10"/>
          <p:cNvSpPr/>
          <p:nvPr/>
        </p:nvSpPr>
        <p:spPr>
          <a:xfrm>
            <a:off x="8212336" y="2614374"/>
            <a:ext cx="2467213" cy="308372"/>
          </a:xfrm>
          <a:prstGeom prst="rect">
            <a:avLst/>
          </a:prstGeom>
          <a:noFill/>
          <a:ln/>
        </p:spPr>
        <p:txBody>
          <a:bodyPr wrap="none" lIns="0" tIns="0" rIns="0" bIns="0" rtlCol="0" anchor="t"/>
          <a:lstStyle/>
          <a:p>
            <a:pPr algn="l" indent="0" marL="0">
              <a:lnSpc>
                <a:spcPts val="2400"/>
              </a:lnSpc>
              <a:buNone/>
            </a:pPr>
            <a:r>
              <a:rPr lang="en-US" sz="1900" b="1" spc="-39" kern="0" dirty="0">
                <a:solidFill>
                  <a:srgbClr val="272525"/>
                </a:solidFill>
                <a:latin typeface="Petrona Bold" pitchFamily="34" charset="0"/>
                <a:ea typeface="Petrona Bold" pitchFamily="34" charset="-122"/>
                <a:cs typeface="Petrona Bold" pitchFamily="34" charset="-120"/>
              </a:rPr>
              <a:t>Define (2000)</a:t>
            </a:r>
            <a:endParaRPr lang="en-US" sz="1900" dirty="0"/>
          </a:p>
        </p:txBody>
      </p:sp>
      <p:sp>
        <p:nvSpPr>
          <p:cNvPr id="13" name="Text 11"/>
          <p:cNvSpPr/>
          <p:nvPr/>
        </p:nvSpPr>
        <p:spPr>
          <a:xfrm>
            <a:off x="8212336" y="3030379"/>
            <a:ext cx="5790128" cy="861179"/>
          </a:xfrm>
          <a:prstGeom prst="rect">
            <a:avLst/>
          </a:prstGeom>
          <a:noFill/>
          <a:ln/>
        </p:spPr>
        <p:txBody>
          <a:bodyPr wrap="square" lIns="0" tIns="0" rIns="0" bIns="0" rtlCol="0" anchor="t"/>
          <a:lstStyle/>
          <a:p>
            <a:pPr algn="l" indent="0" marL="0">
              <a:lnSpc>
                <a:spcPts val="2250"/>
              </a:lnSpc>
              <a:buNone/>
            </a:pPr>
            <a:r>
              <a:rPr lang="en-US" sz="1400" spc="-28" kern="0" dirty="0">
                <a:solidFill>
                  <a:srgbClr val="272525"/>
                </a:solidFill>
                <a:latin typeface="Inter" pitchFamily="34" charset="0"/>
                <a:ea typeface="Inter" pitchFamily="34" charset="-122"/>
                <a:cs typeface="Inter" pitchFamily="34" charset="-120"/>
              </a:rPr>
              <a:t>The team defined the problem as: "Music lovers need a way to carry their entire music collection with them in a simple, elegant device because existing options are cumbersome and limited."</a:t>
            </a:r>
            <a:endParaRPr lang="en-US" sz="1400" dirty="0"/>
          </a:p>
        </p:txBody>
      </p:sp>
      <p:sp>
        <p:nvSpPr>
          <p:cNvPr id="14" name="Shape 12"/>
          <p:cNvSpPr/>
          <p:nvPr/>
        </p:nvSpPr>
        <p:spPr>
          <a:xfrm>
            <a:off x="6597968" y="3745468"/>
            <a:ext cx="538282" cy="22860"/>
          </a:xfrm>
          <a:prstGeom prst="roundRect">
            <a:avLst>
              <a:gd name="adj" fmla="val 329668"/>
            </a:avLst>
          </a:prstGeom>
          <a:solidFill>
            <a:srgbClr val="C6BDDA"/>
          </a:solidFill>
          <a:ln/>
        </p:spPr>
      </p:sp>
      <p:sp>
        <p:nvSpPr>
          <p:cNvPr id="15" name="Shape 13"/>
          <p:cNvSpPr/>
          <p:nvPr/>
        </p:nvSpPr>
        <p:spPr>
          <a:xfrm>
            <a:off x="7113389" y="3555087"/>
            <a:ext cx="403622" cy="403622"/>
          </a:xfrm>
          <a:prstGeom prst="roundRect">
            <a:avLst>
              <a:gd name="adj" fmla="val 18671"/>
            </a:avLst>
          </a:prstGeom>
          <a:solidFill>
            <a:srgbClr val="E0D7F4"/>
          </a:solidFill>
          <a:ln w="7620">
            <a:solidFill>
              <a:srgbClr val="C6BDDA"/>
            </a:solidFill>
            <a:prstDash val="solid"/>
          </a:ln>
        </p:spPr>
      </p:sp>
      <p:sp>
        <p:nvSpPr>
          <p:cNvPr id="16" name="Text 14"/>
          <p:cNvSpPr/>
          <p:nvPr/>
        </p:nvSpPr>
        <p:spPr>
          <a:xfrm>
            <a:off x="7167205" y="3571875"/>
            <a:ext cx="295989" cy="370046"/>
          </a:xfrm>
          <a:prstGeom prst="rect">
            <a:avLst/>
          </a:prstGeom>
          <a:noFill/>
          <a:ln/>
        </p:spPr>
        <p:txBody>
          <a:bodyPr wrap="none" lIns="0" tIns="0" rIns="0" bIns="0" rtlCol="0" anchor="t"/>
          <a:lstStyle/>
          <a:p>
            <a:pPr algn="ctr" indent="0" marL="0">
              <a:lnSpc>
                <a:spcPts val="2300"/>
              </a:lnSpc>
              <a:buNone/>
            </a:pPr>
            <a:r>
              <a:rPr lang="en-US" sz="2300" b="1" spc="-47" kern="0" dirty="0">
                <a:solidFill>
                  <a:srgbClr val="272525"/>
                </a:solidFill>
                <a:latin typeface="Petrona Bold" pitchFamily="34" charset="0"/>
                <a:ea typeface="Petrona Bold" pitchFamily="34" charset="-122"/>
                <a:cs typeface="Petrona Bold" pitchFamily="34" charset="-120"/>
              </a:rPr>
              <a:t>3</a:t>
            </a:r>
            <a:endParaRPr lang="en-US" sz="2300" dirty="0"/>
          </a:p>
        </p:txBody>
      </p:sp>
      <p:sp>
        <p:nvSpPr>
          <p:cNvPr id="17" name="Text 15"/>
          <p:cNvSpPr/>
          <p:nvPr/>
        </p:nvSpPr>
        <p:spPr>
          <a:xfrm>
            <a:off x="3950851" y="3532703"/>
            <a:ext cx="2467213" cy="308372"/>
          </a:xfrm>
          <a:prstGeom prst="rect">
            <a:avLst/>
          </a:prstGeom>
          <a:noFill/>
          <a:ln/>
        </p:spPr>
        <p:txBody>
          <a:bodyPr wrap="none" lIns="0" tIns="0" rIns="0" bIns="0" rtlCol="0" anchor="t"/>
          <a:lstStyle/>
          <a:p>
            <a:pPr algn="r" indent="0" marL="0">
              <a:lnSpc>
                <a:spcPts val="2400"/>
              </a:lnSpc>
              <a:buNone/>
            </a:pPr>
            <a:r>
              <a:rPr lang="en-US" sz="1900" b="1" spc="-39" kern="0" dirty="0">
                <a:solidFill>
                  <a:srgbClr val="272525"/>
                </a:solidFill>
                <a:latin typeface="Petrona Bold" pitchFamily="34" charset="0"/>
                <a:ea typeface="Petrona Bold" pitchFamily="34" charset="-122"/>
                <a:cs typeface="Petrona Bold" pitchFamily="34" charset="-120"/>
              </a:rPr>
              <a:t>Ideate (2000-2001)</a:t>
            </a:r>
            <a:endParaRPr lang="en-US" sz="1900" dirty="0"/>
          </a:p>
        </p:txBody>
      </p:sp>
      <p:sp>
        <p:nvSpPr>
          <p:cNvPr id="18" name="Text 16"/>
          <p:cNvSpPr/>
          <p:nvPr/>
        </p:nvSpPr>
        <p:spPr>
          <a:xfrm>
            <a:off x="627936" y="3948708"/>
            <a:ext cx="5790128" cy="861179"/>
          </a:xfrm>
          <a:prstGeom prst="rect">
            <a:avLst/>
          </a:prstGeom>
          <a:noFill/>
          <a:ln/>
        </p:spPr>
        <p:txBody>
          <a:bodyPr wrap="square" lIns="0" tIns="0" rIns="0" bIns="0" rtlCol="0" anchor="t"/>
          <a:lstStyle/>
          <a:p>
            <a:pPr algn="r" indent="0" marL="0">
              <a:lnSpc>
                <a:spcPts val="2250"/>
              </a:lnSpc>
              <a:buNone/>
            </a:pPr>
            <a:r>
              <a:rPr lang="en-US" sz="1400" spc="-28" kern="0" dirty="0">
                <a:solidFill>
                  <a:srgbClr val="272525"/>
                </a:solidFill>
                <a:latin typeface="Inter" pitchFamily="34" charset="0"/>
                <a:ea typeface="Inter" pitchFamily="34" charset="-122"/>
                <a:cs typeface="Inter" pitchFamily="34" charset="-120"/>
              </a:rPr>
              <a:t>Apple explored numerous concepts, focusing on both hardware design and the ecosystem around music management. The click wheel interface emerged during this phase.</a:t>
            </a:r>
            <a:endParaRPr lang="en-US" sz="1400" dirty="0"/>
          </a:p>
        </p:txBody>
      </p:sp>
      <p:sp>
        <p:nvSpPr>
          <p:cNvPr id="19" name="Shape 17"/>
          <p:cNvSpPr/>
          <p:nvPr/>
        </p:nvSpPr>
        <p:spPr>
          <a:xfrm>
            <a:off x="7494151" y="4653201"/>
            <a:ext cx="538282" cy="22860"/>
          </a:xfrm>
          <a:prstGeom prst="roundRect">
            <a:avLst>
              <a:gd name="adj" fmla="val 329668"/>
            </a:avLst>
          </a:prstGeom>
          <a:solidFill>
            <a:srgbClr val="C6BDDA"/>
          </a:solidFill>
          <a:ln/>
        </p:spPr>
      </p:sp>
      <p:sp>
        <p:nvSpPr>
          <p:cNvPr id="20" name="Shape 18"/>
          <p:cNvSpPr/>
          <p:nvPr/>
        </p:nvSpPr>
        <p:spPr>
          <a:xfrm>
            <a:off x="7113389" y="4462820"/>
            <a:ext cx="403622" cy="403622"/>
          </a:xfrm>
          <a:prstGeom prst="roundRect">
            <a:avLst>
              <a:gd name="adj" fmla="val 18671"/>
            </a:avLst>
          </a:prstGeom>
          <a:solidFill>
            <a:srgbClr val="E0D7F4"/>
          </a:solidFill>
          <a:ln w="7620">
            <a:solidFill>
              <a:srgbClr val="C6BDDA"/>
            </a:solidFill>
            <a:prstDash val="solid"/>
          </a:ln>
        </p:spPr>
      </p:sp>
      <p:sp>
        <p:nvSpPr>
          <p:cNvPr id="21" name="Text 19"/>
          <p:cNvSpPr/>
          <p:nvPr/>
        </p:nvSpPr>
        <p:spPr>
          <a:xfrm>
            <a:off x="7167205" y="4479608"/>
            <a:ext cx="295989" cy="370046"/>
          </a:xfrm>
          <a:prstGeom prst="rect">
            <a:avLst/>
          </a:prstGeom>
          <a:noFill/>
          <a:ln/>
        </p:spPr>
        <p:txBody>
          <a:bodyPr wrap="none" lIns="0" tIns="0" rIns="0" bIns="0" rtlCol="0" anchor="t"/>
          <a:lstStyle/>
          <a:p>
            <a:pPr algn="ctr" indent="0" marL="0">
              <a:lnSpc>
                <a:spcPts val="2300"/>
              </a:lnSpc>
              <a:buNone/>
            </a:pPr>
            <a:r>
              <a:rPr lang="en-US" sz="2300" b="1" spc="-47" kern="0" dirty="0">
                <a:solidFill>
                  <a:srgbClr val="272525"/>
                </a:solidFill>
                <a:latin typeface="Petrona Bold" pitchFamily="34" charset="0"/>
                <a:ea typeface="Petrona Bold" pitchFamily="34" charset="-122"/>
                <a:cs typeface="Petrona Bold" pitchFamily="34" charset="-120"/>
              </a:rPr>
              <a:t>4</a:t>
            </a:r>
            <a:endParaRPr lang="en-US" sz="2300" dirty="0"/>
          </a:p>
        </p:txBody>
      </p:sp>
      <p:sp>
        <p:nvSpPr>
          <p:cNvPr id="22" name="Text 20"/>
          <p:cNvSpPr/>
          <p:nvPr/>
        </p:nvSpPr>
        <p:spPr>
          <a:xfrm>
            <a:off x="8212336" y="4440436"/>
            <a:ext cx="2549843" cy="308372"/>
          </a:xfrm>
          <a:prstGeom prst="rect">
            <a:avLst/>
          </a:prstGeom>
          <a:noFill/>
          <a:ln/>
        </p:spPr>
        <p:txBody>
          <a:bodyPr wrap="none" lIns="0" tIns="0" rIns="0" bIns="0" rtlCol="0" anchor="t"/>
          <a:lstStyle/>
          <a:p>
            <a:pPr algn="l" indent="0" marL="0">
              <a:lnSpc>
                <a:spcPts val="2400"/>
              </a:lnSpc>
              <a:buNone/>
            </a:pPr>
            <a:r>
              <a:rPr lang="en-US" sz="1900" b="1" spc="-39" kern="0" dirty="0">
                <a:solidFill>
                  <a:srgbClr val="272525"/>
                </a:solidFill>
                <a:latin typeface="Petrona Bold" pitchFamily="34" charset="0"/>
                <a:ea typeface="Petrona Bold" pitchFamily="34" charset="-122"/>
                <a:cs typeface="Petrona Bold" pitchFamily="34" charset="-120"/>
              </a:rPr>
              <a:t>Prototype &amp; Test (2001)</a:t>
            </a:r>
            <a:endParaRPr lang="en-US" sz="1900" dirty="0"/>
          </a:p>
        </p:txBody>
      </p:sp>
      <p:sp>
        <p:nvSpPr>
          <p:cNvPr id="23" name="Text 21"/>
          <p:cNvSpPr/>
          <p:nvPr/>
        </p:nvSpPr>
        <p:spPr>
          <a:xfrm>
            <a:off x="8212336" y="4856440"/>
            <a:ext cx="5790128" cy="574119"/>
          </a:xfrm>
          <a:prstGeom prst="rect">
            <a:avLst/>
          </a:prstGeom>
          <a:noFill/>
          <a:ln/>
        </p:spPr>
        <p:txBody>
          <a:bodyPr wrap="square" lIns="0" tIns="0" rIns="0" bIns="0" rtlCol="0" anchor="t"/>
          <a:lstStyle/>
          <a:p>
            <a:pPr algn="l" indent="0" marL="0">
              <a:lnSpc>
                <a:spcPts val="2250"/>
              </a:lnSpc>
              <a:buNone/>
            </a:pPr>
            <a:r>
              <a:rPr lang="en-US" sz="1400" spc="-28" kern="0" dirty="0">
                <a:solidFill>
                  <a:srgbClr val="272525"/>
                </a:solidFill>
                <a:latin typeface="Inter" pitchFamily="34" charset="0"/>
                <a:ea typeface="Inter" pitchFamily="34" charset="-122"/>
                <a:cs typeface="Inter" pitchFamily="34" charset="-120"/>
              </a:rPr>
              <a:t>Multiple prototypes tested interface options and form factors before finalising the iconic white design with scroll wheel navigation.</a:t>
            </a:r>
            <a:endParaRPr lang="en-US" sz="1400" dirty="0"/>
          </a:p>
        </p:txBody>
      </p:sp>
      <p:sp>
        <p:nvSpPr>
          <p:cNvPr id="24" name="Shape 22"/>
          <p:cNvSpPr/>
          <p:nvPr/>
        </p:nvSpPr>
        <p:spPr>
          <a:xfrm>
            <a:off x="6597968" y="5560933"/>
            <a:ext cx="538282" cy="22860"/>
          </a:xfrm>
          <a:prstGeom prst="roundRect">
            <a:avLst>
              <a:gd name="adj" fmla="val 329668"/>
            </a:avLst>
          </a:prstGeom>
          <a:solidFill>
            <a:srgbClr val="C6BDDA"/>
          </a:solidFill>
          <a:ln/>
        </p:spPr>
      </p:sp>
      <p:sp>
        <p:nvSpPr>
          <p:cNvPr id="25" name="Shape 23"/>
          <p:cNvSpPr/>
          <p:nvPr/>
        </p:nvSpPr>
        <p:spPr>
          <a:xfrm>
            <a:off x="7113389" y="5370552"/>
            <a:ext cx="403622" cy="403622"/>
          </a:xfrm>
          <a:prstGeom prst="roundRect">
            <a:avLst>
              <a:gd name="adj" fmla="val 18671"/>
            </a:avLst>
          </a:prstGeom>
          <a:solidFill>
            <a:srgbClr val="E0D7F4"/>
          </a:solidFill>
          <a:ln w="7620">
            <a:solidFill>
              <a:srgbClr val="C6BDDA"/>
            </a:solidFill>
            <a:prstDash val="solid"/>
          </a:ln>
        </p:spPr>
      </p:sp>
      <p:sp>
        <p:nvSpPr>
          <p:cNvPr id="26" name="Text 24"/>
          <p:cNvSpPr/>
          <p:nvPr/>
        </p:nvSpPr>
        <p:spPr>
          <a:xfrm>
            <a:off x="7167205" y="5387340"/>
            <a:ext cx="295989" cy="370046"/>
          </a:xfrm>
          <a:prstGeom prst="rect">
            <a:avLst/>
          </a:prstGeom>
          <a:noFill/>
          <a:ln/>
        </p:spPr>
        <p:txBody>
          <a:bodyPr wrap="none" lIns="0" tIns="0" rIns="0" bIns="0" rtlCol="0" anchor="t"/>
          <a:lstStyle/>
          <a:p>
            <a:pPr algn="ctr" indent="0" marL="0">
              <a:lnSpc>
                <a:spcPts val="2300"/>
              </a:lnSpc>
              <a:buNone/>
            </a:pPr>
            <a:r>
              <a:rPr lang="en-US" sz="2300" b="1" spc="-47" kern="0" dirty="0">
                <a:solidFill>
                  <a:srgbClr val="272525"/>
                </a:solidFill>
                <a:latin typeface="Petrona Bold" pitchFamily="34" charset="0"/>
                <a:ea typeface="Petrona Bold" pitchFamily="34" charset="-122"/>
                <a:cs typeface="Petrona Bold" pitchFamily="34" charset="-120"/>
              </a:rPr>
              <a:t>5</a:t>
            </a:r>
            <a:endParaRPr lang="en-US" sz="2300" dirty="0"/>
          </a:p>
        </p:txBody>
      </p:sp>
      <p:sp>
        <p:nvSpPr>
          <p:cNvPr id="27" name="Text 25"/>
          <p:cNvSpPr/>
          <p:nvPr/>
        </p:nvSpPr>
        <p:spPr>
          <a:xfrm>
            <a:off x="3912870" y="5348168"/>
            <a:ext cx="2505194" cy="308372"/>
          </a:xfrm>
          <a:prstGeom prst="rect">
            <a:avLst/>
          </a:prstGeom>
          <a:noFill/>
          <a:ln/>
        </p:spPr>
        <p:txBody>
          <a:bodyPr wrap="none" lIns="0" tIns="0" rIns="0" bIns="0" rtlCol="0" anchor="t"/>
          <a:lstStyle/>
          <a:p>
            <a:pPr algn="r" indent="0" marL="0">
              <a:lnSpc>
                <a:spcPts val="2400"/>
              </a:lnSpc>
              <a:buNone/>
            </a:pPr>
            <a:r>
              <a:rPr lang="en-US" sz="1900" b="1" spc="-39" kern="0" dirty="0">
                <a:solidFill>
                  <a:srgbClr val="272525"/>
                </a:solidFill>
                <a:latin typeface="Petrona Bold" pitchFamily="34" charset="0"/>
                <a:ea typeface="Petrona Bold" pitchFamily="34" charset="-122"/>
                <a:cs typeface="Petrona Bold" pitchFamily="34" charset="-120"/>
              </a:rPr>
              <a:t>Launch (October 2001)</a:t>
            </a:r>
            <a:endParaRPr lang="en-US" sz="1900" dirty="0"/>
          </a:p>
        </p:txBody>
      </p:sp>
      <p:sp>
        <p:nvSpPr>
          <p:cNvPr id="28" name="Text 26"/>
          <p:cNvSpPr/>
          <p:nvPr/>
        </p:nvSpPr>
        <p:spPr>
          <a:xfrm>
            <a:off x="627936" y="5764173"/>
            <a:ext cx="5790128" cy="574119"/>
          </a:xfrm>
          <a:prstGeom prst="rect">
            <a:avLst/>
          </a:prstGeom>
          <a:noFill/>
          <a:ln/>
        </p:spPr>
        <p:txBody>
          <a:bodyPr wrap="square" lIns="0" tIns="0" rIns="0" bIns="0" rtlCol="0" anchor="t"/>
          <a:lstStyle/>
          <a:p>
            <a:pPr algn="r" indent="0" marL="0">
              <a:lnSpc>
                <a:spcPts val="2250"/>
              </a:lnSpc>
              <a:buNone/>
            </a:pPr>
            <a:r>
              <a:rPr lang="en-US" sz="1400" spc="-28" kern="0" dirty="0">
                <a:solidFill>
                  <a:srgbClr val="272525"/>
                </a:solidFill>
                <a:latin typeface="Inter" pitchFamily="34" charset="0"/>
                <a:ea typeface="Inter" pitchFamily="34" charset="-122"/>
                <a:cs typeface="Inter" pitchFamily="34" charset="-120"/>
              </a:rPr>
              <a:t>The first iPod released with the tagline "1,000 songs in your pocket," addressing the core user need identified through research.</a:t>
            </a:r>
            <a:endParaRPr lang="en-US" sz="1400" dirty="0"/>
          </a:p>
        </p:txBody>
      </p:sp>
      <p:sp>
        <p:nvSpPr>
          <p:cNvPr id="29" name="Text 27"/>
          <p:cNvSpPr/>
          <p:nvPr/>
        </p:nvSpPr>
        <p:spPr>
          <a:xfrm>
            <a:off x="627936" y="6806089"/>
            <a:ext cx="13374529" cy="861179"/>
          </a:xfrm>
          <a:prstGeom prst="rect">
            <a:avLst/>
          </a:prstGeom>
          <a:noFill/>
          <a:ln/>
        </p:spPr>
        <p:txBody>
          <a:bodyPr wrap="square" lIns="0" tIns="0" rIns="0" bIns="0" rtlCol="0" anchor="t"/>
          <a:lstStyle/>
          <a:p>
            <a:pPr algn="l" indent="0" marL="0">
              <a:lnSpc>
                <a:spcPts val="2250"/>
              </a:lnSpc>
              <a:buNone/>
            </a:pPr>
            <a:r>
              <a:rPr lang="en-US" sz="1400" spc="-28" kern="0" dirty="0">
                <a:solidFill>
                  <a:srgbClr val="272525"/>
                </a:solidFill>
                <a:latin typeface="Inter" pitchFamily="34" charset="0"/>
                <a:ea typeface="Inter" pitchFamily="34" charset="-122"/>
                <a:cs typeface="Inter" pitchFamily="34" charset="-120"/>
              </a:rPr>
              <a:t>Apple's success with the iPod demonstrates how deep need-finding leads to market-changing products. While competitors focused on technical specifications, Apple identified the emotional and practical needs around music listening—simplicity, capacity, and elegance—then built both hardware and software specifically to address these needs.</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74370" y="685919"/>
            <a:ext cx="10457378" cy="662226"/>
          </a:xfrm>
          <a:prstGeom prst="rect">
            <a:avLst/>
          </a:prstGeom>
          <a:noFill/>
          <a:ln/>
        </p:spPr>
        <p:txBody>
          <a:bodyPr wrap="none" lIns="0" tIns="0" rIns="0" bIns="0" rtlCol="0" anchor="t"/>
          <a:lstStyle/>
          <a:p>
            <a:pPr algn="l" indent="0" marL="0">
              <a:lnSpc>
                <a:spcPts val="5200"/>
              </a:lnSpc>
              <a:buNone/>
            </a:pPr>
            <a:r>
              <a:rPr lang="en-US" sz="4150" b="1" spc="-83" kern="0" dirty="0">
                <a:solidFill>
                  <a:srgbClr val="F95F88"/>
                </a:solidFill>
                <a:latin typeface="Petrona Bold" pitchFamily="34" charset="0"/>
                <a:ea typeface="Petrona Bold" pitchFamily="34" charset="-122"/>
                <a:cs typeface="Petrona Bold" pitchFamily="34" charset="-120"/>
              </a:rPr>
              <a:t>How Prototypes Test Problem Understanding</a:t>
            </a:r>
            <a:endParaRPr lang="en-US" sz="4150" dirty="0"/>
          </a:p>
        </p:txBody>
      </p:sp>
      <p:sp>
        <p:nvSpPr>
          <p:cNvPr id="3" name="Text 1"/>
          <p:cNvSpPr/>
          <p:nvPr/>
        </p:nvSpPr>
        <p:spPr>
          <a:xfrm>
            <a:off x="674370" y="1829753"/>
            <a:ext cx="2763441" cy="331113"/>
          </a:xfrm>
          <a:prstGeom prst="rect">
            <a:avLst/>
          </a:prstGeom>
          <a:noFill/>
          <a:ln/>
        </p:spPr>
        <p:txBody>
          <a:bodyPr wrap="none" lIns="0" tIns="0" rIns="0" bIns="0" rtlCol="0" anchor="t"/>
          <a:lstStyle/>
          <a:p>
            <a:pPr algn="l" indent="0" marL="0">
              <a:lnSpc>
                <a:spcPts val="2600"/>
              </a:lnSpc>
              <a:buNone/>
            </a:pPr>
            <a:r>
              <a:rPr lang="en-US" sz="2050" b="1" spc="-42" kern="0" dirty="0">
                <a:solidFill>
                  <a:srgbClr val="F95F88"/>
                </a:solidFill>
                <a:latin typeface="Petrona Bold" pitchFamily="34" charset="0"/>
                <a:ea typeface="Petrona Bold" pitchFamily="34" charset="-122"/>
                <a:cs typeface="Petrona Bold" pitchFamily="34" charset="-120"/>
              </a:rPr>
              <a:t>Low-Fidelity Prototypes</a:t>
            </a:r>
            <a:endParaRPr lang="en-US" sz="2050" dirty="0"/>
          </a:p>
        </p:txBody>
      </p:sp>
      <p:sp>
        <p:nvSpPr>
          <p:cNvPr id="4" name="Text 2"/>
          <p:cNvSpPr/>
          <p:nvPr/>
        </p:nvSpPr>
        <p:spPr>
          <a:xfrm>
            <a:off x="674370" y="2353508"/>
            <a:ext cx="4113371" cy="1232535"/>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Inter" pitchFamily="34" charset="0"/>
                <a:ea typeface="Inter" pitchFamily="34" charset="-122"/>
                <a:cs typeface="Inter" pitchFamily="34" charset="-120"/>
              </a:rPr>
              <a:t>Simple paper or digital mockups that test basic concepts without significant investment. They focus on validating the problem understanding rather than perfecting the solution.</a:t>
            </a:r>
            <a:endParaRPr lang="en-US" sz="1500" dirty="0"/>
          </a:p>
        </p:txBody>
      </p:sp>
      <p:sp>
        <p:nvSpPr>
          <p:cNvPr id="5" name="Text 3"/>
          <p:cNvSpPr/>
          <p:nvPr/>
        </p:nvSpPr>
        <p:spPr>
          <a:xfrm>
            <a:off x="674370" y="3759398"/>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Paper sketches</a:t>
            </a:r>
            <a:endParaRPr lang="en-US" sz="1500" dirty="0"/>
          </a:p>
        </p:txBody>
      </p:sp>
      <p:sp>
        <p:nvSpPr>
          <p:cNvPr id="6" name="Text 4"/>
          <p:cNvSpPr/>
          <p:nvPr/>
        </p:nvSpPr>
        <p:spPr>
          <a:xfrm>
            <a:off x="674370" y="4134922"/>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Storyboards</a:t>
            </a:r>
            <a:endParaRPr lang="en-US" sz="1500" dirty="0"/>
          </a:p>
        </p:txBody>
      </p:sp>
      <p:sp>
        <p:nvSpPr>
          <p:cNvPr id="7" name="Text 5"/>
          <p:cNvSpPr/>
          <p:nvPr/>
        </p:nvSpPr>
        <p:spPr>
          <a:xfrm>
            <a:off x="674370" y="4510445"/>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Simple wireframes</a:t>
            </a:r>
            <a:endParaRPr lang="en-US" sz="1500" dirty="0"/>
          </a:p>
        </p:txBody>
      </p:sp>
      <p:sp>
        <p:nvSpPr>
          <p:cNvPr id="8" name="Text 6"/>
          <p:cNvSpPr/>
          <p:nvPr/>
        </p:nvSpPr>
        <p:spPr>
          <a:xfrm>
            <a:off x="674370" y="4885968"/>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Role-playing scenarios</a:t>
            </a:r>
            <a:endParaRPr lang="en-US" sz="1500" dirty="0"/>
          </a:p>
        </p:txBody>
      </p:sp>
      <p:sp>
        <p:nvSpPr>
          <p:cNvPr id="9" name="Text 7"/>
          <p:cNvSpPr/>
          <p:nvPr/>
        </p:nvSpPr>
        <p:spPr>
          <a:xfrm>
            <a:off x="5265420" y="1829753"/>
            <a:ext cx="3283744" cy="331113"/>
          </a:xfrm>
          <a:prstGeom prst="rect">
            <a:avLst/>
          </a:prstGeom>
          <a:noFill/>
          <a:ln/>
        </p:spPr>
        <p:txBody>
          <a:bodyPr wrap="none" lIns="0" tIns="0" rIns="0" bIns="0" rtlCol="0" anchor="t"/>
          <a:lstStyle/>
          <a:p>
            <a:pPr algn="l" indent="0" marL="0">
              <a:lnSpc>
                <a:spcPts val="2600"/>
              </a:lnSpc>
              <a:buNone/>
            </a:pPr>
            <a:r>
              <a:rPr lang="en-US" sz="2050" b="1" spc="-42" kern="0" dirty="0">
                <a:solidFill>
                  <a:srgbClr val="F95F88"/>
                </a:solidFill>
                <a:latin typeface="Petrona Bold" pitchFamily="34" charset="0"/>
                <a:ea typeface="Petrona Bold" pitchFamily="34" charset="-122"/>
                <a:cs typeface="Petrona Bold" pitchFamily="34" charset="-120"/>
              </a:rPr>
              <a:t>Medium-Fidelity Prototypes</a:t>
            </a:r>
            <a:endParaRPr lang="en-US" sz="2050" dirty="0"/>
          </a:p>
        </p:txBody>
      </p:sp>
      <p:sp>
        <p:nvSpPr>
          <p:cNvPr id="10" name="Text 8"/>
          <p:cNvSpPr/>
          <p:nvPr/>
        </p:nvSpPr>
        <p:spPr>
          <a:xfrm>
            <a:off x="5265420" y="2353508"/>
            <a:ext cx="4113371" cy="1232535"/>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Inter" pitchFamily="34" charset="0"/>
                <a:ea typeface="Inter" pitchFamily="34" charset="-122"/>
                <a:cs typeface="Inter" pitchFamily="34" charset="-120"/>
              </a:rPr>
              <a:t>More detailed representations that simulate core functionality without full implementation. These explore the solution space while continuing to validate problem framing.</a:t>
            </a:r>
            <a:endParaRPr lang="en-US" sz="1500" dirty="0"/>
          </a:p>
        </p:txBody>
      </p:sp>
      <p:sp>
        <p:nvSpPr>
          <p:cNvPr id="11" name="Text 9"/>
          <p:cNvSpPr/>
          <p:nvPr/>
        </p:nvSpPr>
        <p:spPr>
          <a:xfrm>
            <a:off x="5265420" y="3759398"/>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Interactive wireframes</a:t>
            </a:r>
            <a:endParaRPr lang="en-US" sz="1500" dirty="0"/>
          </a:p>
        </p:txBody>
      </p:sp>
      <p:sp>
        <p:nvSpPr>
          <p:cNvPr id="12" name="Text 10"/>
          <p:cNvSpPr/>
          <p:nvPr/>
        </p:nvSpPr>
        <p:spPr>
          <a:xfrm>
            <a:off x="5265420" y="4134922"/>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Click-through demos</a:t>
            </a:r>
            <a:endParaRPr lang="en-US" sz="1500" dirty="0"/>
          </a:p>
        </p:txBody>
      </p:sp>
      <p:sp>
        <p:nvSpPr>
          <p:cNvPr id="13" name="Text 11"/>
          <p:cNvSpPr/>
          <p:nvPr/>
        </p:nvSpPr>
        <p:spPr>
          <a:xfrm>
            <a:off x="5265420" y="4510445"/>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3D-printed models</a:t>
            </a:r>
            <a:endParaRPr lang="en-US" sz="1500" dirty="0"/>
          </a:p>
        </p:txBody>
      </p:sp>
      <p:sp>
        <p:nvSpPr>
          <p:cNvPr id="14" name="Text 12"/>
          <p:cNvSpPr/>
          <p:nvPr/>
        </p:nvSpPr>
        <p:spPr>
          <a:xfrm>
            <a:off x="5265420" y="4885968"/>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Service simulations</a:t>
            </a:r>
            <a:endParaRPr lang="en-US" sz="1500" dirty="0"/>
          </a:p>
        </p:txBody>
      </p:sp>
      <p:sp>
        <p:nvSpPr>
          <p:cNvPr id="15" name="Text 13"/>
          <p:cNvSpPr/>
          <p:nvPr/>
        </p:nvSpPr>
        <p:spPr>
          <a:xfrm>
            <a:off x="9856470" y="1829753"/>
            <a:ext cx="2857976" cy="331113"/>
          </a:xfrm>
          <a:prstGeom prst="rect">
            <a:avLst/>
          </a:prstGeom>
          <a:noFill/>
          <a:ln/>
        </p:spPr>
        <p:txBody>
          <a:bodyPr wrap="none" lIns="0" tIns="0" rIns="0" bIns="0" rtlCol="0" anchor="t"/>
          <a:lstStyle/>
          <a:p>
            <a:pPr algn="l" indent="0" marL="0">
              <a:lnSpc>
                <a:spcPts val="2600"/>
              </a:lnSpc>
              <a:buNone/>
            </a:pPr>
            <a:r>
              <a:rPr lang="en-US" sz="2050" b="1" spc="-42" kern="0" dirty="0">
                <a:solidFill>
                  <a:srgbClr val="F95F88"/>
                </a:solidFill>
                <a:latin typeface="Petrona Bold" pitchFamily="34" charset="0"/>
                <a:ea typeface="Petrona Bold" pitchFamily="34" charset="-122"/>
                <a:cs typeface="Petrona Bold" pitchFamily="34" charset="-120"/>
              </a:rPr>
              <a:t>High-Fidelity Prototypes</a:t>
            </a:r>
            <a:endParaRPr lang="en-US" sz="2050" dirty="0"/>
          </a:p>
        </p:txBody>
      </p:sp>
      <p:sp>
        <p:nvSpPr>
          <p:cNvPr id="16" name="Text 14"/>
          <p:cNvSpPr/>
          <p:nvPr/>
        </p:nvSpPr>
        <p:spPr>
          <a:xfrm>
            <a:off x="9856470" y="2353508"/>
            <a:ext cx="4113371" cy="1232535"/>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Inter" pitchFamily="34" charset="0"/>
                <a:ea typeface="Inter" pitchFamily="34" charset="-122"/>
                <a:cs typeface="Inter" pitchFamily="34" charset="-120"/>
              </a:rPr>
              <a:t>Near-final representations that look and function like the actual product. These validate both the problem framing and the specific solution approach.</a:t>
            </a:r>
            <a:endParaRPr lang="en-US" sz="1500" dirty="0"/>
          </a:p>
        </p:txBody>
      </p:sp>
      <p:sp>
        <p:nvSpPr>
          <p:cNvPr id="17" name="Text 15"/>
          <p:cNvSpPr/>
          <p:nvPr/>
        </p:nvSpPr>
        <p:spPr>
          <a:xfrm>
            <a:off x="9856470" y="3759398"/>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Working code</a:t>
            </a:r>
            <a:endParaRPr lang="en-US" sz="1500" dirty="0"/>
          </a:p>
        </p:txBody>
      </p:sp>
      <p:sp>
        <p:nvSpPr>
          <p:cNvPr id="18" name="Text 16"/>
          <p:cNvSpPr/>
          <p:nvPr/>
        </p:nvSpPr>
        <p:spPr>
          <a:xfrm>
            <a:off x="9856470" y="4134922"/>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Functional models</a:t>
            </a:r>
            <a:endParaRPr lang="en-US" sz="1500" dirty="0"/>
          </a:p>
        </p:txBody>
      </p:sp>
      <p:sp>
        <p:nvSpPr>
          <p:cNvPr id="19" name="Text 17"/>
          <p:cNvSpPr/>
          <p:nvPr/>
        </p:nvSpPr>
        <p:spPr>
          <a:xfrm>
            <a:off x="9856470" y="4510445"/>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Pilot programmes</a:t>
            </a:r>
            <a:endParaRPr lang="en-US" sz="1500" dirty="0"/>
          </a:p>
        </p:txBody>
      </p:sp>
      <p:sp>
        <p:nvSpPr>
          <p:cNvPr id="20" name="Text 18"/>
          <p:cNvSpPr/>
          <p:nvPr/>
        </p:nvSpPr>
        <p:spPr>
          <a:xfrm>
            <a:off x="9856470" y="4885968"/>
            <a:ext cx="4113371" cy="308134"/>
          </a:xfrm>
          <a:prstGeom prst="rect">
            <a:avLst/>
          </a:prstGeom>
          <a:noFill/>
          <a:ln/>
        </p:spPr>
        <p:txBody>
          <a:bodyPr wrap="none" lIns="0" tIns="0" rIns="0" bIns="0" rtlCol="0" anchor="t"/>
          <a:lstStyle/>
          <a:p>
            <a:pPr algn="l" marL="342900" indent="-342900">
              <a:lnSpc>
                <a:spcPts val="2400"/>
              </a:lnSpc>
              <a:buSzPct val="100000"/>
              <a:buChar char="•"/>
            </a:pPr>
            <a:r>
              <a:rPr lang="en-US" sz="1500" spc="-30" kern="0" dirty="0">
                <a:solidFill>
                  <a:srgbClr val="272525"/>
                </a:solidFill>
                <a:latin typeface="Inter" pitchFamily="34" charset="0"/>
                <a:ea typeface="Inter" pitchFamily="34" charset="-122"/>
                <a:cs typeface="Inter" pitchFamily="34" charset="-120"/>
              </a:rPr>
              <a:t>Beta releases</a:t>
            </a:r>
            <a:endParaRPr lang="en-US" sz="1500" dirty="0"/>
          </a:p>
        </p:txBody>
      </p:sp>
      <p:sp>
        <p:nvSpPr>
          <p:cNvPr id="21" name="Text 19"/>
          <p:cNvSpPr/>
          <p:nvPr/>
        </p:nvSpPr>
        <p:spPr>
          <a:xfrm>
            <a:off x="674370" y="5478185"/>
            <a:ext cx="13281660" cy="924401"/>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Inter" pitchFamily="34" charset="0"/>
                <a:ea typeface="Inter" pitchFamily="34" charset="-122"/>
                <a:cs typeface="Inter" pitchFamily="34" charset="-120"/>
              </a:rPr>
              <a:t>Google's first search interface was prototyped on paper to test whether users would understand the concept of ranking search results by relevance rather than alphabetically. This simple prototype revealed that users intuitively grasped the concept, validating the team's understanding of the core search problem.</a:t>
            </a:r>
            <a:endParaRPr lang="en-US" sz="1500" dirty="0"/>
          </a:p>
        </p:txBody>
      </p:sp>
      <p:sp>
        <p:nvSpPr>
          <p:cNvPr id="22" name="Text 20"/>
          <p:cNvSpPr/>
          <p:nvPr/>
        </p:nvSpPr>
        <p:spPr>
          <a:xfrm>
            <a:off x="674370" y="6619280"/>
            <a:ext cx="13281660" cy="924401"/>
          </a:xfrm>
          <a:prstGeom prst="rect">
            <a:avLst/>
          </a:prstGeom>
          <a:noFill/>
          <a:ln/>
        </p:spPr>
        <p:txBody>
          <a:bodyPr wrap="square" lIns="0" tIns="0" rIns="0" bIns="0" rtlCol="0" anchor="t"/>
          <a:lstStyle/>
          <a:p>
            <a:pPr algn="l" indent="0" marL="0">
              <a:lnSpc>
                <a:spcPts val="2400"/>
              </a:lnSpc>
              <a:buNone/>
            </a:pPr>
            <a:r>
              <a:rPr lang="en-US" sz="1500" spc="-30" kern="0" dirty="0">
                <a:solidFill>
                  <a:srgbClr val="272525"/>
                </a:solidFill>
                <a:latin typeface="Inter" pitchFamily="34" charset="0"/>
                <a:ea typeface="Inter" pitchFamily="34" charset="-122"/>
                <a:cs typeface="Inter" pitchFamily="34" charset="-120"/>
              </a:rPr>
              <a:t>Early prototypes serve as "hypothesis tests" for your understanding of user needs. When users struggle with or misinterpret a prototype, it often signals a misalignment between your problem framing and their actual needs—an invaluable insight that prevents costly development of solutions for the wrong problems.</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565547" y="444341"/>
            <a:ext cx="9552861" cy="555546"/>
          </a:xfrm>
          <a:prstGeom prst="rect">
            <a:avLst/>
          </a:prstGeom>
          <a:noFill/>
          <a:ln/>
        </p:spPr>
        <p:txBody>
          <a:bodyPr wrap="none" lIns="0" tIns="0" rIns="0" bIns="0" rtlCol="0" anchor="t"/>
          <a:lstStyle/>
          <a:p>
            <a:pPr algn="l" indent="0" marL="0">
              <a:lnSpc>
                <a:spcPts val="4350"/>
              </a:lnSpc>
              <a:buNone/>
            </a:pPr>
            <a:r>
              <a:rPr lang="en-US" sz="3450" b="1" spc="-70" kern="0" dirty="0">
                <a:solidFill>
                  <a:srgbClr val="F95F88"/>
                </a:solidFill>
                <a:latin typeface="Petrona Bold" pitchFamily="34" charset="0"/>
                <a:ea typeface="Petrona Bold" pitchFamily="34" charset="-122"/>
                <a:cs typeface="Petrona Bold" pitchFamily="34" charset="-120"/>
              </a:rPr>
              <a:t>Iterative Learning: Testing and Refining the Need</a:t>
            </a:r>
            <a:endParaRPr lang="en-US" sz="3450" dirty="0"/>
          </a:p>
        </p:txBody>
      </p:sp>
      <p:sp>
        <p:nvSpPr>
          <p:cNvPr id="3" name="Text 1"/>
          <p:cNvSpPr/>
          <p:nvPr/>
        </p:nvSpPr>
        <p:spPr>
          <a:xfrm>
            <a:off x="2407563" y="3239572"/>
            <a:ext cx="2222063" cy="277654"/>
          </a:xfrm>
          <a:prstGeom prst="rect">
            <a:avLst/>
          </a:prstGeom>
          <a:noFill/>
          <a:ln/>
        </p:spPr>
        <p:txBody>
          <a:bodyPr wrap="none" lIns="0" tIns="0" rIns="0" bIns="0" rtlCol="0" anchor="t"/>
          <a:lstStyle/>
          <a:p>
            <a:pPr algn="r" indent="0" marL="0">
              <a:lnSpc>
                <a:spcPts val="2150"/>
              </a:lnSpc>
              <a:buNone/>
            </a:pPr>
            <a:r>
              <a:rPr lang="en-US" sz="1700" b="1" spc="-35" kern="0" dirty="0">
                <a:solidFill>
                  <a:srgbClr val="272525"/>
                </a:solidFill>
                <a:latin typeface="Petrona Bold" pitchFamily="34" charset="0"/>
                <a:ea typeface="Petrona Bold" pitchFamily="34" charset="-122"/>
                <a:cs typeface="Petrona Bold" pitchFamily="34" charset="-120"/>
              </a:rPr>
              <a:t>Build</a:t>
            </a:r>
            <a:endParaRPr lang="en-US" sz="1700" dirty="0"/>
          </a:p>
        </p:txBody>
      </p:sp>
      <p:sp>
        <p:nvSpPr>
          <p:cNvPr id="4" name="Text 2"/>
          <p:cNvSpPr/>
          <p:nvPr/>
        </p:nvSpPr>
        <p:spPr>
          <a:xfrm>
            <a:off x="565547" y="3614142"/>
            <a:ext cx="4064079" cy="516969"/>
          </a:xfrm>
          <a:prstGeom prst="rect">
            <a:avLst/>
          </a:prstGeom>
          <a:noFill/>
          <a:ln/>
        </p:spPr>
        <p:txBody>
          <a:bodyPr wrap="square" lIns="0" tIns="0" rIns="0" bIns="0" rtlCol="0" anchor="t"/>
          <a:lstStyle/>
          <a:p>
            <a:pPr algn="r" indent="0" marL="0">
              <a:lnSpc>
                <a:spcPts val="2000"/>
              </a:lnSpc>
              <a:buNone/>
            </a:pPr>
            <a:r>
              <a:rPr lang="en-US" sz="1250" spc="-25" kern="0" dirty="0">
                <a:solidFill>
                  <a:srgbClr val="272525"/>
                </a:solidFill>
                <a:latin typeface="Inter" pitchFamily="34" charset="0"/>
                <a:ea typeface="Inter" pitchFamily="34" charset="-122"/>
                <a:cs typeface="Inter" pitchFamily="34" charset="-120"/>
              </a:rPr>
              <a:t>Create testable hypotheses and prototypes based on current understanding</a:t>
            </a:r>
            <a:endParaRPr lang="en-US" sz="1250" dirty="0"/>
          </a:p>
        </p:txBody>
      </p:sp>
      <p:pic>
        <p:nvPicPr>
          <p:cNvPr id="5" name="Image 0" descr="preencoded.png">    </p:cNvPr>
          <p:cNvPicPr>
            <a:picLocks noChangeAspect="1"/>
          </p:cNvPicPr>
          <p:nvPr/>
        </p:nvPicPr>
        <p:blipFill>
          <a:blip r:embed="rId1"/>
          <a:stretch>
            <a:fillRect/>
          </a:stretch>
        </p:blipFill>
        <p:spPr>
          <a:xfrm>
            <a:off x="4952762" y="1323023"/>
            <a:ext cx="4724757" cy="4724757"/>
          </a:xfrm>
          <a:prstGeom prst="rect">
            <a:avLst/>
          </a:prstGeom>
        </p:spPr>
      </p:pic>
      <p:pic>
        <p:nvPicPr>
          <p:cNvPr id="6" name="Image 1" descr="preencoded.png">    </p:cNvPr>
          <p:cNvPicPr>
            <a:picLocks noChangeAspect="1"/>
          </p:cNvPicPr>
          <p:nvPr/>
        </p:nvPicPr>
        <p:blipFill>
          <a:blip r:embed="rId2"/>
          <a:stretch>
            <a:fillRect/>
          </a:stretch>
        </p:blipFill>
        <p:spPr>
          <a:xfrm>
            <a:off x="5565160" y="3249870"/>
            <a:ext cx="241697" cy="302181"/>
          </a:xfrm>
          <a:prstGeom prst="rect">
            <a:avLst/>
          </a:prstGeom>
        </p:spPr>
      </p:pic>
      <p:sp>
        <p:nvSpPr>
          <p:cNvPr id="7" name="Text 3"/>
          <p:cNvSpPr/>
          <p:nvPr/>
        </p:nvSpPr>
        <p:spPr>
          <a:xfrm>
            <a:off x="9919930" y="1997750"/>
            <a:ext cx="2222063" cy="277654"/>
          </a:xfrm>
          <a:prstGeom prst="rect">
            <a:avLst/>
          </a:prstGeom>
          <a:noFill/>
          <a:ln/>
        </p:spPr>
        <p:txBody>
          <a:bodyPr wrap="none" lIns="0" tIns="0" rIns="0" bIns="0" rtlCol="0" anchor="t"/>
          <a:lstStyle/>
          <a:p>
            <a:pPr algn="l" indent="0" marL="0">
              <a:lnSpc>
                <a:spcPts val="2150"/>
              </a:lnSpc>
              <a:buNone/>
            </a:pPr>
            <a:r>
              <a:rPr lang="en-US" sz="1700" b="1" spc="-35" kern="0" dirty="0">
                <a:solidFill>
                  <a:srgbClr val="272525"/>
                </a:solidFill>
                <a:latin typeface="Petrona Bold" pitchFamily="34" charset="0"/>
                <a:ea typeface="Petrona Bold" pitchFamily="34" charset="-122"/>
                <a:cs typeface="Petrona Bold" pitchFamily="34" charset="-120"/>
              </a:rPr>
              <a:t>Measure</a:t>
            </a:r>
            <a:endParaRPr lang="en-US" sz="1700" dirty="0"/>
          </a:p>
        </p:txBody>
      </p:sp>
      <p:sp>
        <p:nvSpPr>
          <p:cNvPr id="8" name="Text 4"/>
          <p:cNvSpPr/>
          <p:nvPr/>
        </p:nvSpPr>
        <p:spPr>
          <a:xfrm>
            <a:off x="9919930" y="2372320"/>
            <a:ext cx="4144923" cy="516969"/>
          </a:xfrm>
          <a:prstGeom prst="rect">
            <a:avLst/>
          </a:prstGeom>
          <a:noFill/>
          <a:ln/>
        </p:spPr>
        <p:txBody>
          <a:bodyPr wrap="square" lIns="0" tIns="0" rIns="0" bIns="0" rtlCol="0" anchor="t"/>
          <a:lstStyle/>
          <a:p>
            <a:pPr algn="l" indent="0" marL="0">
              <a:lnSpc>
                <a:spcPts val="2000"/>
              </a:lnSpc>
              <a:buNone/>
            </a:pPr>
            <a:r>
              <a:rPr lang="en-US" sz="1250" spc="-25" kern="0" dirty="0">
                <a:solidFill>
                  <a:srgbClr val="272525"/>
                </a:solidFill>
                <a:latin typeface="Inter" pitchFamily="34" charset="0"/>
                <a:ea typeface="Inter" pitchFamily="34" charset="-122"/>
                <a:cs typeface="Inter" pitchFamily="34" charset="-120"/>
              </a:rPr>
              <a:t>Collect qualitative and quantitative feedback from target users</a:t>
            </a:r>
            <a:endParaRPr lang="en-US" sz="1250" dirty="0"/>
          </a:p>
        </p:txBody>
      </p:sp>
      <p:pic>
        <p:nvPicPr>
          <p:cNvPr id="9" name="Image 2" descr="preencoded.png">    </p:cNvPr>
          <p:cNvPicPr>
            <a:picLocks noChangeAspect="1"/>
          </p:cNvPicPr>
          <p:nvPr/>
        </p:nvPicPr>
        <p:blipFill>
          <a:blip r:embed="rId3"/>
          <a:stretch>
            <a:fillRect/>
          </a:stretch>
        </p:blipFill>
        <p:spPr>
          <a:xfrm>
            <a:off x="4952762" y="1323023"/>
            <a:ext cx="4724757" cy="4724757"/>
          </a:xfrm>
          <a:prstGeom prst="rect">
            <a:avLst/>
          </a:prstGeom>
        </p:spPr>
      </p:pic>
      <p:pic>
        <p:nvPicPr>
          <p:cNvPr id="10" name="Image 3" descr="preencoded.png">    </p:cNvPr>
          <p:cNvPicPr>
            <a:picLocks noChangeAspect="1"/>
          </p:cNvPicPr>
          <p:nvPr/>
        </p:nvPicPr>
        <p:blipFill>
          <a:blip r:embed="rId4"/>
          <a:stretch>
            <a:fillRect/>
          </a:stretch>
        </p:blipFill>
        <p:spPr>
          <a:xfrm>
            <a:off x="8254901" y="2265581"/>
            <a:ext cx="241697" cy="302181"/>
          </a:xfrm>
          <a:prstGeom prst="rect">
            <a:avLst/>
          </a:prstGeom>
        </p:spPr>
      </p:pic>
      <p:sp>
        <p:nvSpPr>
          <p:cNvPr id="11" name="Text 5"/>
          <p:cNvSpPr/>
          <p:nvPr/>
        </p:nvSpPr>
        <p:spPr>
          <a:xfrm>
            <a:off x="9919930" y="4481393"/>
            <a:ext cx="2222063" cy="277654"/>
          </a:xfrm>
          <a:prstGeom prst="rect">
            <a:avLst/>
          </a:prstGeom>
          <a:noFill/>
          <a:ln/>
        </p:spPr>
        <p:txBody>
          <a:bodyPr wrap="none" lIns="0" tIns="0" rIns="0" bIns="0" rtlCol="0" anchor="t"/>
          <a:lstStyle/>
          <a:p>
            <a:pPr algn="l" indent="0" marL="0">
              <a:lnSpc>
                <a:spcPts val="2150"/>
              </a:lnSpc>
              <a:buNone/>
            </a:pPr>
            <a:r>
              <a:rPr lang="en-US" sz="1700" b="1" spc="-35" kern="0" dirty="0">
                <a:solidFill>
                  <a:srgbClr val="272525"/>
                </a:solidFill>
                <a:latin typeface="Petrona Bold" pitchFamily="34" charset="0"/>
                <a:ea typeface="Petrona Bold" pitchFamily="34" charset="-122"/>
                <a:cs typeface="Petrona Bold" pitchFamily="34" charset="-120"/>
              </a:rPr>
              <a:t>Learn</a:t>
            </a:r>
            <a:endParaRPr lang="en-US" sz="1700" dirty="0"/>
          </a:p>
        </p:txBody>
      </p:sp>
      <p:sp>
        <p:nvSpPr>
          <p:cNvPr id="12" name="Text 6"/>
          <p:cNvSpPr/>
          <p:nvPr/>
        </p:nvSpPr>
        <p:spPr>
          <a:xfrm>
            <a:off x="9919930" y="4855964"/>
            <a:ext cx="4144923" cy="516969"/>
          </a:xfrm>
          <a:prstGeom prst="rect">
            <a:avLst/>
          </a:prstGeom>
          <a:noFill/>
          <a:ln/>
        </p:spPr>
        <p:txBody>
          <a:bodyPr wrap="square" lIns="0" tIns="0" rIns="0" bIns="0" rtlCol="0" anchor="t"/>
          <a:lstStyle/>
          <a:p>
            <a:pPr algn="l" indent="0" marL="0">
              <a:lnSpc>
                <a:spcPts val="2000"/>
              </a:lnSpc>
              <a:buNone/>
            </a:pPr>
            <a:r>
              <a:rPr lang="en-US" sz="1250" spc="-25" kern="0" dirty="0">
                <a:solidFill>
                  <a:srgbClr val="272525"/>
                </a:solidFill>
                <a:latin typeface="Inter" pitchFamily="34" charset="0"/>
                <a:ea typeface="Inter" pitchFamily="34" charset="-122"/>
                <a:cs typeface="Inter" pitchFamily="34" charset="-120"/>
              </a:rPr>
              <a:t>Analyze results to refine problem understanding and solution approach</a:t>
            </a:r>
            <a:endParaRPr lang="en-US" sz="1250" dirty="0"/>
          </a:p>
        </p:txBody>
      </p:sp>
      <p:pic>
        <p:nvPicPr>
          <p:cNvPr id="13" name="Image 4" descr="preencoded.png">    </p:cNvPr>
          <p:cNvPicPr>
            <a:picLocks noChangeAspect="1"/>
          </p:cNvPicPr>
          <p:nvPr/>
        </p:nvPicPr>
        <p:blipFill>
          <a:blip r:embed="rId5"/>
          <a:stretch>
            <a:fillRect/>
          </a:stretch>
        </p:blipFill>
        <p:spPr>
          <a:xfrm>
            <a:off x="4952762" y="1323023"/>
            <a:ext cx="4724757" cy="4724757"/>
          </a:xfrm>
          <a:prstGeom prst="rect">
            <a:avLst/>
          </a:prstGeom>
        </p:spPr>
      </p:pic>
      <p:pic>
        <p:nvPicPr>
          <p:cNvPr id="14" name="Image 5" descr="preencoded.png">    </p:cNvPr>
          <p:cNvPicPr>
            <a:picLocks noChangeAspect="1"/>
          </p:cNvPicPr>
          <p:nvPr/>
        </p:nvPicPr>
        <p:blipFill>
          <a:blip r:embed="rId6"/>
          <a:stretch>
            <a:fillRect/>
          </a:stretch>
        </p:blipFill>
        <p:spPr>
          <a:xfrm>
            <a:off x="7762458" y="5087124"/>
            <a:ext cx="241697" cy="302181"/>
          </a:xfrm>
          <a:prstGeom prst="rect">
            <a:avLst/>
          </a:prstGeom>
        </p:spPr>
      </p:pic>
      <p:sp>
        <p:nvSpPr>
          <p:cNvPr id="15" name="Text 7"/>
          <p:cNvSpPr/>
          <p:nvPr/>
        </p:nvSpPr>
        <p:spPr>
          <a:xfrm>
            <a:off x="565547" y="6229588"/>
            <a:ext cx="13499306" cy="516969"/>
          </a:xfrm>
          <a:prstGeom prst="rect">
            <a:avLst/>
          </a:prstGeom>
          <a:noFill/>
          <a:ln/>
        </p:spPr>
        <p:txBody>
          <a:bodyPr wrap="square" lIns="0" tIns="0" rIns="0" bIns="0" rtlCol="0" anchor="t"/>
          <a:lstStyle/>
          <a:p>
            <a:pPr algn="l" indent="0" marL="0">
              <a:lnSpc>
                <a:spcPts val="2000"/>
              </a:lnSpc>
              <a:buNone/>
            </a:pPr>
            <a:r>
              <a:rPr lang="en-US" sz="1250" spc="-25" kern="0" dirty="0">
                <a:solidFill>
                  <a:srgbClr val="272525"/>
                </a:solidFill>
                <a:latin typeface="Inter" pitchFamily="34" charset="0"/>
                <a:ea typeface="Inter" pitchFamily="34" charset="-122"/>
                <a:cs typeface="Inter" pitchFamily="34" charset="-120"/>
              </a:rPr>
              <a:t>Research indicates that 78% of successful projects iterate on their problem definition at least three times before arriving at their final approach. This willingness to refine and sometimes completely reframe the problem based on new insights distinguishes market-leading innovations from mediocre products.</a:t>
            </a:r>
            <a:endParaRPr lang="en-US" sz="1250" dirty="0"/>
          </a:p>
        </p:txBody>
      </p:sp>
      <p:sp>
        <p:nvSpPr>
          <p:cNvPr id="16" name="Text 8"/>
          <p:cNvSpPr/>
          <p:nvPr/>
        </p:nvSpPr>
        <p:spPr>
          <a:xfrm>
            <a:off x="565547" y="6928366"/>
            <a:ext cx="13499306" cy="516969"/>
          </a:xfrm>
          <a:prstGeom prst="rect">
            <a:avLst/>
          </a:prstGeom>
          <a:noFill/>
          <a:ln/>
        </p:spPr>
        <p:txBody>
          <a:bodyPr wrap="square" lIns="0" tIns="0" rIns="0" bIns="0" rtlCol="0" anchor="t"/>
          <a:lstStyle/>
          <a:p>
            <a:pPr algn="l" indent="0" marL="0">
              <a:lnSpc>
                <a:spcPts val="2000"/>
              </a:lnSpc>
              <a:buNone/>
            </a:pPr>
            <a:r>
              <a:rPr lang="en-US" sz="1250" spc="-25" kern="0" dirty="0">
                <a:solidFill>
                  <a:srgbClr val="272525"/>
                </a:solidFill>
                <a:latin typeface="Inter" pitchFamily="34" charset="0"/>
                <a:ea typeface="Inter" pitchFamily="34" charset="-122"/>
                <a:cs typeface="Inter" pitchFamily="34" charset="-120"/>
              </a:rPr>
              <a:t>Slack exemplifies iterative problem definition. The team initially built a gaming platform but noticed their internal communication tool was more valuable than the game itself. By paying attention to this unexpected insight and pivoting to focus on the collaboration need, they created one of the fastest-growing business applications in history.</a:t>
            </a:r>
            <a:endParaRPr lang="en-US" sz="1250" dirty="0"/>
          </a:p>
        </p:txBody>
      </p:sp>
      <p:sp>
        <p:nvSpPr>
          <p:cNvPr id="17" name="Text 9"/>
          <p:cNvSpPr/>
          <p:nvPr/>
        </p:nvSpPr>
        <p:spPr>
          <a:xfrm>
            <a:off x="565547" y="7627144"/>
            <a:ext cx="13499306" cy="516969"/>
          </a:xfrm>
          <a:prstGeom prst="rect">
            <a:avLst/>
          </a:prstGeom>
          <a:noFill/>
          <a:ln/>
        </p:spPr>
        <p:txBody>
          <a:bodyPr wrap="square" lIns="0" tIns="0" rIns="0" bIns="0" rtlCol="0" anchor="t"/>
          <a:lstStyle/>
          <a:p>
            <a:pPr algn="l" indent="0" marL="0">
              <a:lnSpc>
                <a:spcPts val="2000"/>
              </a:lnSpc>
              <a:buNone/>
            </a:pPr>
            <a:r>
              <a:rPr lang="en-US" sz="1250" spc="-25" kern="0" dirty="0">
                <a:solidFill>
                  <a:srgbClr val="272525"/>
                </a:solidFill>
                <a:latin typeface="Inter" pitchFamily="34" charset="0"/>
                <a:ea typeface="Inter" pitchFamily="34" charset="-122"/>
                <a:cs typeface="Inter" pitchFamily="34" charset="-120"/>
              </a:rPr>
              <a:t>Each iteration should test specific assumptions about user needs. For example, "Do remote workers struggle with asynchronous communication?" can be tested before investing in building specific solutions to that problem.</a:t>
            </a:r>
            <a:endParaRPr lang="en-US" sz="12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22816" y="489347"/>
            <a:ext cx="10044827" cy="611624"/>
          </a:xfrm>
          <a:prstGeom prst="rect">
            <a:avLst/>
          </a:prstGeom>
          <a:noFill/>
          <a:ln/>
        </p:spPr>
        <p:txBody>
          <a:bodyPr wrap="none" lIns="0" tIns="0" rIns="0" bIns="0" rtlCol="0" anchor="t"/>
          <a:lstStyle/>
          <a:p>
            <a:pPr algn="l" indent="0" marL="0">
              <a:lnSpc>
                <a:spcPts val="4800"/>
              </a:lnSpc>
              <a:buNone/>
            </a:pPr>
            <a:r>
              <a:rPr lang="en-US" sz="3850" b="1" spc="-77" kern="0" dirty="0">
                <a:solidFill>
                  <a:srgbClr val="F95F88"/>
                </a:solidFill>
                <a:latin typeface="Petrona Bold" pitchFamily="34" charset="0"/>
                <a:ea typeface="Petrona Bold" pitchFamily="34" charset="-122"/>
                <a:cs typeface="Petrona Bold" pitchFamily="34" charset="-120"/>
              </a:rPr>
              <a:t>Common Challenges in Problem Identification</a:t>
            </a:r>
            <a:endParaRPr lang="en-US" sz="3850" dirty="0"/>
          </a:p>
        </p:txBody>
      </p:sp>
      <p:sp>
        <p:nvSpPr>
          <p:cNvPr id="3" name="Shape 1"/>
          <p:cNvSpPr/>
          <p:nvPr/>
        </p:nvSpPr>
        <p:spPr>
          <a:xfrm>
            <a:off x="622816" y="1456849"/>
            <a:ext cx="13384768" cy="4748213"/>
          </a:xfrm>
          <a:prstGeom prst="roundRect">
            <a:avLst>
              <a:gd name="adj" fmla="val 1574"/>
            </a:avLst>
          </a:prstGeom>
          <a:noFill/>
          <a:ln w="7620">
            <a:solidFill>
              <a:srgbClr val="000000">
                <a:alpha val="8000"/>
              </a:srgbClr>
            </a:solidFill>
            <a:prstDash val="solid"/>
          </a:ln>
        </p:spPr>
      </p:sp>
      <p:sp>
        <p:nvSpPr>
          <p:cNvPr id="4" name="Shape 2"/>
          <p:cNvSpPr/>
          <p:nvPr/>
        </p:nvSpPr>
        <p:spPr>
          <a:xfrm>
            <a:off x="630436" y="1464469"/>
            <a:ext cx="13369528" cy="513398"/>
          </a:xfrm>
          <a:prstGeom prst="rect">
            <a:avLst/>
          </a:prstGeom>
          <a:solidFill>
            <a:srgbClr val="FFFFFF">
              <a:alpha val="4000"/>
            </a:srgbClr>
          </a:solidFill>
          <a:ln/>
        </p:spPr>
      </p:sp>
      <p:sp>
        <p:nvSpPr>
          <p:cNvPr id="5" name="Text 3"/>
          <p:cNvSpPr/>
          <p:nvPr/>
        </p:nvSpPr>
        <p:spPr>
          <a:xfrm>
            <a:off x="808315" y="1578769"/>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Challenge</a:t>
            </a:r>
            <a:endParaRPr lang="en-US" sz="1400" dirty="0"/>
          </a:p>
        </p:txBody>
      </p:sp>
      <p:sp>
        <p:nvSpPr>
          <p:cNvPr id="6" name="Text 4"/>
          <p:cNvSpPr/>
          <p:nvPr/>
        </p:nvSpPr>
        <p:spPr>
          <a:xfrm>
            <a:off x="7496889" y="1578769"/>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Solution Approach</a:t>
            </a:r>
            <a:endParaRPr lang="en-US" sz="1400" dirty="0"/>
          </a:p>
        </p:txBody>
      </p:sp>
      <p:sp>
        <p:nvSpPr>
          <p:cNvPr id="7" name="Shape 5"/>
          <p:cNvSpPr/>
          <p:nvPr/>
        </p:nvSpPr>
        <p:spPr>
          <a:xfrm>
            <a:off x="630436" y="1977866"/>
            <a:ext cx="13369528" cy="798195"/>
          </a:xfrm>
          <a:prstGeom prst="rect">
            <a:avLst/>
          </a:prstGeom>
          <a:solidFill>
            <a:srgbClr val="000000">
              <a:alpha val="4000"/>
            </a:srgbClr>
          </a:solidFill>
          <a:ln/>
        </p:spPr>
      </p:sp>
      <p:sp>
        <p:nvSpPr>
          <p:cNvPr id="8" name="Text 6"/>
          <p:cNvSpPr/>
          <p:nvPr/>
        </p:nvSpPr>
        <p:spPr>
          <a:xfrm>
            <a:off x="808315" y="2092166"/>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Conflicting stakeholder input</a:t>
            </a:r>
            <a:endParaRPr lang="en-US" sz="1400" dirty="0"/>
          </a:p>
        </p:txBody>
      </p:sp>
      <p:sp>
        <p:nvSpPr>
          <p:cNvPr id="9" name="Text 7"/>
          <p:cNvSpPr/>
          <p:nvPr/>
        </p:nvSpPr>
        <p:spPr>
          <a:xfrm>
            <a:off x="7496889" y="2092166"/>
            <a:ext cx="6325195" cy="569595"/>
          </a:xfrm>
          <a:prstGeom prst="rect">
            <a:avLst/>
          </a:prstGeom>
          <a:noFill/>
          <a:ln/>
        </p:spPr>
        <p:txBody>
          <a:bodyPr wrap="squar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Create shared evaluation criteria based on user needs; prioritise user data over internal preferences</a:t>
            </a:r>
            <a:endParaRPr lang="en-US" sz="1400" dirty="0"/>
          </a:p>
        </p:txBody>
      </p:sp>
      <p:sp>
        <p:nvSpPr>
          <p:cNvPr id="10" name="Shape 8"/>
          <p:cNvSpPr/>
          <p:nvPr/>
        </p:nvSpPr>
        <p:spPr>
          <a:xfrm>
            <a:off x="630436" y="2776061"/>
            <a:ext cx="13369528" cy="798195"/>
          </a:xfrm>
          <a:prstGeom prst="rect">
            <a:avLst/>
          </a:prstGeom>
          <a:solidFill>
            <a:srgbClr val="FFFFFF">
              <a:alpha val="4000"/>
            </a:srgbClr>
          </a:solidFill>
          <a:ln/>
        </p:spPr>
      </p:sp>
      <p:sp>
        <p:nvSpPr>
          <p:cNvPr id="11" name="Text 9"/>
          <p:cNvSpPr/>
          <p:nvPr/>
        </p:nvSpPr>
        <p:spPr>
          <a:xfrm>
            <a:off x="808315" y="2890361"/>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Confirmation bias</a:t>
            </a:r>
            <a:endParaRPr lang="en-US" sz="1400" dirty="0"/>
          </a:p>
        </p:txBody>
      </p:sp>
      <p:sp>
        <p:nvSpPr>
          <p:cNvPr id="12" name="Text 10"/>
          <p:cNvSpPr/>
          <p:nvPr/>
        </p:nvSpPr>
        <p:spPr>
          <a:xfrm>
            <a:off x="7496889" y="2890361"/>
            <a:ext cx="6325195" cy="569595"/>
          </a:xfrm>
          <a:prstGeom prst="rect">
            <a:avLst/>
          </a:prstGeom>
          <a:noFill/>
          <a:ln/>
        </p:spPr>
        <p:txBody>
          <a:bodyPr wrap="squar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Appoint a "devil's advocate" to challenge assumptions; seek disconfirming evidence</a:t>
            </a:r>
            <a:endParaRPr lang="en-US" sz="1400" dirty="0"/>
          </a:p>
        </p:txBody>
      </p:sp>
      <p:sp>
        <p:nvSpPr>
          <p:cNvPr id="13" name="Shape 11"/>
          <p:cNvSpPr/>
          <p:nvPr/>
        </p:nvSpPr>
        <p:spPr>
          <a:xfrm>
            <a:off x="630436" y="3574256"/>
            <a:ext cx="13369528" cy="513398"/>
          </a:xfrm>
          <a:prstGeom prst="rect">
            <a:avLst/>
          </a:prstGeom>
          <a:solidFill>
            <a:srgbClr val="000000">
              <a:alpha val="4000"/>
            </a:srgbClr>
          </a:solidFill>
          <a:ln/>
        </p:spPr>
      </p:sp>
      <p:sp>
        <p:nvSpPr>
          <p:cNvPr id="14" name="Text 12"/>
          <p:cNvSpPr/>
          <p:nvPr/>
        </p:nvSpPr>
        <p:spPr>
          <a:xfrm>
            <a:off x="808315" y="3688556"/>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Over-reliance on surveys</a:t>
            </a:r>
            <a:endParaRPr lang="en-US" sz="1400" dirty="0"/>
          </a:p>
        </p:txBody>
      </p:sp>
      <p:sp>
        <p:nvSpPr>
          <p:cNvPr id="15" name="Text 13"/>
          <p:cNvSpPr/>
          <p:nvPr/>
        </p:nvSpPr>
        <p:spPr>
          <a:xfrm>
            <a:off x="7496889" y="3688556"/>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Balance with observational research and contextual interviews</a:t>
            </a:r>
            <a:endParaRPr lang="en-US" sz="1400" dirty="0"/>
          </a:p>
        </p:txBody>
      </p:sp>
      <p:sp>
        <p:nvSpPr>
          <p:cNvPr id="16" name="Shape 14"/>
          <p:cNvSpPr/>
          <p:nvPr/>
        </p:nvSpPr>
        <p:spPr>
          <a:xfrm>
            <a:off x="630436" y="4087654"/>
            <a:ext cx="13369528" cy="513398"/>
          </a:xfrm>
          <a:prstGeom prst="rect">
            <a:avLst/>
          </a:prstGeom>
          <a:solidFill>
            <a:srgbClr val="FFFFFF">
              <a:alpha val="4000"/>
            </a:srgbClr>
          </a:solidFill>
          <a:ln/>
        </p:spPr>
      </p:sp>
      <p:sp>
        <p:nvSpPr>
          <p:cNvPr id="17" name="Text 15"/>
          <p:cNvSpPr/>
          <p:nvPr/>
        </p:nvSpPr>
        <p:spPr>
          <a:xfrm>
            <a:off x="808315" y="4201954"/>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Analysis paralysis</a:t>
            </a:r>
            <a:endParaRPr lang="en-US" sz="1400" dirty="0"/>
          </a:p>
        </p:txBody>
      </p:sp>
      <p:sp>
        <p:nvSpPr>
          <p:cNvPr id="18" name="Text 16"/>
          <p:cNvSpPr/>
          <p:nvPr/>
        </p:nvSpPr>
        <p:spPr>
          <a:xfrm>
            <a:off x="7496889" y="4201954"/>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Set time boundaries; use minimum viable research approaches</a:t>
            </a:r>
            <a:endParaRPr lang="en-US" sz="1400" dirty="0"/>
          </a:p>
        </p:txBody>
      </p:sp>
      <p:sp>
        <p:nvSpPr>
          <p:cNvPr id="19" name="Shape 17"/>
          <p:cNvSpPr/>
          <p:nvPr/>
        </p:nvSpPr>
        <p:spPr>
          <a:xfrm>
            <a:off x="630436" y="4601051"/>
            <a:ext cx="13369528" cy="798195"/>
          </a:xfrm>
          <a:prstGeom prst="rect">
            <a:avLst/>
          </a:prstGeom>
          <a:solidFill>
            <a:srgbClr val="000000">
              <a:alpha val="4000"/>
            </a:srgbClr>
          </a:solidFill>
          <a:ln/>
        </p:spPr>
      </p:sp>
      <p:sp>
        <p:nvSpPr>
          <p:cNvPr id="20" name="Text 18"/>
          <p:cNvSpPr/>
          <p:nvPr/>
        </p:nvSpPr>
        <p:spPr>
          <a:xfrm>
            <a:off x="808315" y="4715351"/>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Solution fixation</a:t>
            </a:r>
            <a:endParaRPr lang="en-US" sz="1400" dirty="0"/>
          </a:p>
        </p:txBody>
      </p:sp>
      <p:sp>
        <p:nvSpPr>
          <p:cNvPr id="21" name="Text 19"/>
          <p:cNvSpPr/>
          <p:nvPr/>
        </p:nvSpPr>
        <p:spPr>
          <a:xfrm>
            <a:off x="7496889" y="4715351"/>
            <a:ext cx="6325195" cy="569595"/>
          </a:xfrm>
          <a:prstGeom prst="rect">
            <a:avLst/>
          </a:prstGeom>
          <a:noFill/>
          <a:ln/>
        </p:spPr>
        <p:txBody>
          <a:bodyPr wrap="squar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Enforce strict separation between need-finding and solution-generating activities</a:t>
            </a:r>
            <a:endParaRPr lang="en-US" sz="1400" dirty="0"/>
          </a:p>
        </p:txBody>
      </p:sp>
      <p:sp>
        <p:nvSpPr>
          <p:cNvPr id="22" name="Shape 20"/>
          <p:cNvSpPr/>
          <p:nvPr/>
        </p:nvSpPr>
        <p:spPr>
          <a:xfrm>
            <a:off x="630436" y="5399246"/>
            <a:ext cx="13369528" cy="798195"/>
          </a:xfrm>
          <a:prstGeom prst="rect">
            <a:avLst/>
          </a:prstGeom>
          <a:solidFill>
            <a:srgbClr val="FFFFFF">
              <a:alpha val="4000"/>
            </a:srgbClr>
          </a:solidFill>
          <a:ln/>
        </p:spPr>
      </p:sp>
      <p:sp>
        <p:nvSpPr>
          <p:cNvPr id="23" name="Text 21"/>
          <p:cNvSpPr/>
          <p:nvPr/>
        </p:nvSpPr>
        <p:spPr>
          <a:xfrm>
            <a:off x="808315" y="5513546"/>
            <a:ext cx="6325195" cy="284798"/>
          </a:xfrm>
          <a:prstGeom prst="rect">
            <a:avLst/>
          </a:prstGeom>
          <a:noFill/>
          <a:ln/>
        </p:spPr>
        <p:txBody>
          <a:bodyPr wrap="non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Vague problem statements</a:t>
            </a:r>
            <a:endParaRPr lang="en-US" sz="1400" dirty="0"/>
          </a:p>
        </p:txBody>
      </p:sp>
      <p:sp>
        <p:nvSpPr>
          <p:cNvPr id="24" name="Text 22"/>
          <p:cNvSpPr/>
          <p:nvPr/>
        </p:nvSpPr>
        <p:spPr>
          <a:xfrm>
            <a:off x="7496889" y="5513546"/>
            <a:ext cx="6325195" cy="569595"/>
          </a:xfrm>
          <a:prstGeom prst="rect">
            <a:avLst/>
          </a:prstGeom>
          <a:noFill/>
          <a:ln/>
        </p:spPr>
        <p:txBody>
          <a:bodyPr wrap="squar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Apply SMART criteria (Specific, Measurable, Actionable, Relevant, Time-bound)</a:t>
            </a:r>
            <a:endParaRPr lang="en-US" sz="1400" dirty="0"/>
          </a:p>
        </p:txBody>
      </p:sp>
      <p:sp>
        <p:nvSpPr>
          <p:cNvPr id="25" name="Text 23"/>
          <p:cNvSpPr/>
          <p:nvPr/>
        </p:nvSpPr>
        <p:spPr>
          <a:xfrm>
            <a:off x="622816" y="6405205"/>
            <a:ext cx="13384768" cy="569595"/>
          </a:xfrm>
          <a:prstGeom prst="rect">
            <a:avLst/>
          </a:prstGeom>
          <a:noFill/>
          <a:ln/>
        </p:spPr>
        <p:txBody>
          <a:bodyPr wrap="squar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Stakeholder conflicts often arise from differing mental models about user needs. Creating shared reference points through video recordings of user interviews or collaborative observation sessions can align understanding and reduce friction in the problem definition phase.</a:t>
            </a:r>
            <a:endParaRPr lang="en-US" sz="1400" dirty="0"/>
          </a:p>
        </p:txBody>
      </p:sp>
      <p:sp>
        <p:nvSpPr>
          <p:cNvPr id="26" name="Text 24"/>
          <p:cNvSpPr/>
          <p:nvPr/>
        </p:nvSpPr>
        <p:spPr>
          <a:xfrm>
            <a:off x="622816" y="7174944"/>
            <a:ext cx="13384768" cy="569595"/>
          </a:xfrm>
          <a:prstGeom prst="rect">
            <a:avLst/>
          </a:prstGeom>
          <a:noFill/>
          <a:ln/>
        </p:spPr>
        <p:txBody>
          <a:bodyPr wrap="square" lIns="0" tIns="0" rIns="0" bIns="0" rtlCol="0" anchor="t"/>
          <a:lstStyle/>
          <a:p>
            <a:pPr algn="l" indent="0" marL="0">
              <a:lnSpc>
                <a:spcPts val="2200"/>
              </a:lnSpc>
              <a:buNone/>
            </a:pPr>
            <a:r>
              <a:rPr lang="en-US" sz="1400" spc="-28" kern="0" dirty="0">
                <a:solidFill>
                  <a:srgbClr val="272525"/>
                </a:solidFill>
                <a:latin typeface="Inter" pitchFamily="34" charset="0"/>
                <a:ea typeface="Inter" pitchFamily="34" charset="-122"/>
                <a:cs typeface="Inter" pitchFamily="34" charset="-120"/>
              </a:rPr>
              <a:t>Cognitive biases represent perhaps the most insidious challenge in need-finding. Teams naturally gravitate toward confirming their existing beliefs rather than challenging them. Structured methods like pre-mortem exercises ("Imagine our product has failed—why?") can counteract these tendencies.</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35925" y="745927"/>
            <a:ext cx="10861477" cy="722828"/>
          </a:xfrm>
          <a:prstGeom prst="rect">
            <a:avLst/>
          </a:prstGeom>
          <a:noFill/>
          <a:ln/>
        </p:spPr>
        <p:txBody>
          <a:bodyPr wrap="none" lIns="0" tIns="0" rIns="0" bIns="0" rtlCol="0" anchor="t"/>
          <a:lstStyle/>
          <a:p>
            <a:pPr algn="l" indent="0" marL="0">
              <a:lnSpc>
                <a:spcPts val="5650"/>
              </a:lnSpc>
              <a:buNone/>
            </a:pPr>
            <a:r>
              <a:rPr lang="en-US" sz="4550" b="1" spc="-91" kern="0" dirty="0">
                <a:solidFill>
                  <a:srgbClr val="F95F88"/>
                </a:solidFill>
                <a:latin typeface="Petrona Bold" pitchFamily="34" charset="0"/>
                <a:ea typeface="Petrona Bold" pitchFamily="34" charset="-122"/>
                <a:cs typeface="Petrona Bold" pitchFamily="34" charset="-120"/>
              </a:rPr>
              <a:t>Best Practices for Effective Need-Discovery</a:t>
            </a:r>
            <a:endParaRPr lang="en-US" sz="4550" dirty="0"/>
          </a:p>
        </p:txBody>
      </p:sp>
      <p:sp>
        <p:nvSpPr>
          <p:cNvPr id="3" name="Shape 1"/>
          <p:cNvSpPr/>
          <p:nvPr/>
        </p:nvSpPr>
        <p:spPr>
          <a:xfrm>
            <a:off x="735925" y="2125742"/>
            <a:ext cx="473035" cy="473035"/>
          </a:xfrm>
          <a:prstGeom prst="roundRect">
            <a:avLst>
              <a:gd name="adj" fmla="val 18670"/>
            </a:avLst>
          </a:prstGeom>
          <a:solidFill>
            <a:srgbClr val="E0D7F4"/>
          </a:solidFill>
          <a:ln w="7620">
            <a:solidFill>
              <a:srgbClr val="C6BDDA"/>
            </a:solidFill>
            <a:prstDash val="solid"/>
          </a:ln>
        </p:spPr>
      </p:sp>
      <p:sp>
        <p:nvSpPr>
          <p:cNvPr id="4" name="Text 2"/>
          <p:cNvSpPr/>
          <p:nvPr/>
        </p:nvSpPr>
        <p:spPr>
          <a:xfrm>
            <a:off x="798909" y="2145387"/>
            <a:ext cx="346948" cy="433626"/>
          </a:xfrm>
          <a:prstGeom prst="rect">
            <a:avLst/>
          </a:prstGeom>
          <a:noFill/>
          <a:ln/>
        </p:spPr>
        <p:txBody>
          <a:bodyPr wrap="none" lIns="0" tIns="0" rIns="0" bIns="0" rtlCol="0" anchor="t"/>
          <a:lstStyle/>
          <a:p>
            <a:pPr algn="ctr" indent="0" marL="0">
              <a:lnSpc>
                <a:spcPts val="2700"/>
              </a:lnSpc>
              <a:buNone/>
            </a:pPr>
            <a:r>
              <a:rPr lang="en-US" sz="2700" b="1" spc="-55" kern="0" dirty="0">
                <a:solidFill>
                  <a:srgbClr val="272525"/>
                </a:solidFill>
                <a:latin typeface="Petrona Bold" pitchFamily="34" charset="0"/>
                <a:ea typeface="Petrona Bold" pitchFamily="34" charset="-122"/>
                <a:cs typeface="Petrona Bold" pitchFamily="34" charset="-120"/>
              </a:rPr>
              <a:t>1</a:t>
            </a:r>
            <a:endParaRPr lang="en-US" sz="2700" dirty="0"/>
          </a:p>
        </p:txBody>
      </p:sp>
      <p:sp>
        <p:nvSpPr>
          <p:cNvPr id="5" name="Text 3"/>
          <p:cNvSpPr/>
          <p:nvPr/>
        </p:nvSpPr>
        <p:spPr>
          <a:xfrm>
            <a:off x="1419225" y="2125742"/>
            <a:ext cx="3872032" cy="361355"/>
          </a:xfrm>
          <a:prstGeom prst="rect">
            <a:avLst/>
          </a:prstGeom>
          <a:noFill/>
          <a:ln/>
        </p:spPr>
        <p:txBody>
          <a:bodyPr wrap="none" lIns="0" tIns="0" rIns="0" bIns="0" rtlCol="0" anchor="t"/>
          <a:lstStyle/>
          <a:p>
            <a:pPr algn="l" indent="0" marL="0">
              <a:lnSpc>
                <a:spcPts val="2800"/>
              </a:lnSpc>
              <a:buNone/>
            </a:pPr>
            <a:r>
              <a:rPr lang="en-US" sz="2250" b="1" spc="-46" kern="0" dirty="0">
                <a:solidFill>
                  <a:srgbClr val="272525"/>
                </a:solidFill>
                <a:latin typeface="Petrona Bold" pitchFamily="34" charset="0"/>
                <a:ea typeface="Petrona Bold" pitchFamily="34" charset="-122"/>
                <a:cs typeface="Petrona Bold" pitchFamily="34" charset="-120"/>
              </a:rPr>
              <a:t>Form Multidisciplinary Teams</a:t>
            </a:r>
            <a:endParaRPr lang="en-US" sz="2250" dirty="0"/>
          </a:p>
        </p:txBody>
      </p:sp>
      <p:sp>
        <p:nvSpPr>
          <p:cNvPr id="6" name="Text 4"/>
          <p:cNvSpPr/>
          <p:nvPr/>
        </p:nvSpPr>
        <p:spPr>
          <a:xfrm>
            <a:off x="1419225" y="2613184"/>
            <a:ext cx="5790843" cy="1345406"/>
          </a:xfrm>
          <a:prstGeom prst="rect">
            <a:avLst/>
          </a:prstGeom>
          <a:noFill/>
          <a:ln/>
        </p:spPr>
        <p:txBody>
          <a:bodyPr wrap="squar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Include engineers, designers, marketers, and business stakeholders to bring diverse perspectives to need interpretation. Different backgrounds help identify needs that might be invisible to specialists in a single domain.</a:t>
            </a:r>
            <a:endParaRPr lang="en-US" sz="1650" dirty="0"/>
          </a:p>
        </p:txBody>
      </p:sp>
      <p:sp>
        <p:nvSpPr>
          <p:cNvPr id="7" name="Shape 5"/>
          <p:cNvSpPr/>
          <p:nvPr/>
        </p:nvSpPr>
        <p:spPr>
          <a:xfrm>
            <a:off x="7420332" y="2125742"/>
            <a:ext cx="473035" cy="473035"/>
          </a:xfrm>
          <a:prstGeom prst="roundRect">
            <a:avLst>
              <a:gd name="adj" fmla="val 18670"/>
            </a:avLst>
          </a:prstGeom>
          <a:solidFill>
            <a:srgbClr val="E0D7F4"/>
          </a:solidFill>
          <a:ln w="7620">
            <a:solidFill>
              <a:srgbClr val="C6BDDA"/>
            </a:solidFill>
            <a:prstDash val="solid"/>
          </a:ln>
        </p:spPr>
      </p:sp>
      <p:sp>
        <p:nvSpPr>
          <p:cNvPr id="8" name="Text 6"/>
          <p:cNvSpPr/>
          <p:nvPr/>
        </p:nvSpPr>
        <p:spPr>
          <a:xfrm>
            <a:off x="7483316" y="2145387"/>
            <a:ext cx="346948" cy="433626"/>
          </a:xfrm>
          <a:prstGeom prst="rect">
            <a:avLst/>
          </a:prstGeom>
          <a:noFill/>
          <a:ln/>
        </p:spPr>
        <p:txBody>
          <a:bodyPr wrap="none" lIns="0" tIns="0" rIns="0" bIns="0" rtlCol="0" anchor="t"/>
          <a:lstStyle/>
          <a:p>
            <a:pPr algn="ctr" indent="0" marL="0">
              <a:lnSpc>
                <a:spcPts val="2700"/>
              </a:lnSpc>
              <a:buNone/>
            </a:pPr>
            <a:r>
              <a:rPr lang="en-US" sz="2700" b="1" spc="-55" kern="0" dirty="0">
                <a:solidFill>
                  <a:srgbClr val="272525"/>
                </a:solidFill>
                <a:latin typeface="Petrona Bold" pitchFamily="34" charset="0"/>
                <a:ea typeface="Petrona Bold" pitchFamily="34" charset="-122"/>
                <a:cs typeface="Petrona Bold" pitchFamily="34" charset="-120"/>
              </a:rPr>
              <a:t>2</a:t>
            </a:r>
            <a:endParaRPr lang="en-US" sz="2700" dirty="0"/>
          </a:p>
        </p:txBody>
      </p:sp>
      <p:sp>
        <p:nvSpPr>
          <p:cNvPr id="9" name="Text 7"/>
          <p:cNvSpPr/>
          <p:nvPr/>
        </p:nvSpPr>
        <p:spPr>
          <a:xfrm>
            <a:off x="8103632" y="2125742"/>
            <a:ext cx="2891314" cy="361355"/>
          </a:xfrm>
          <a:prstGeom prst="rect">
            <a:avLst/>
          </a:prstGeom>
          <a:noFill/>
          <a:ln/>
        </p:spPr>
        <p:txBody>
          <a:bodyPr wrap="none" lIns="0" tIns="0" rIns="0" bIns="0" rtlCol="0" anchor="t"/>
          <a:lstStyle/>
          <a:p>
            <a:pPr algn="l" indent="0" marL="0">
              <a:lnSpc>
                <a:spcPts val="2800"/>
              </a:lnSpc>
              <a:buNone/>
            </a:pPr>
            <a:r>
              <a:rPr lang="en-US" sz="2250" b="1" spc="-46" kern="0" dirty="0">
                <a:solidFill>
                  <a:srgbClr val="272525"/>
                </a:solidFill>
                <a:latin typeface="Petrona Bold" pitchFamily="34" charset="0"/>
                <a:ea typeface="Petrona Bold" pitchFamily="34" charset="-122"/>
                <a:cs typeface="Petrona Bold" pitchFamily="34" charset="-120"/>
              </a:rPr>
              <a:t>Embrace Co-creation</a:t>
            </a:r>
            <a:endParaRPr lang="en-US" sz="2250" dirty="0"/>
          </a:p>
        </p:txBody>
      </p:sp>
      <p:sp>
        <p:nvSpPr>
          <p:cNvPr id="10" name="Text 8"/>
          <p:cNvSpPr/>
          <p:nvPr/>
        </p:nvSpPr>
        <p:spPr>
          <a:xfrm>
            <a:off x="8103632" y="2613184"/>
            <a:ext cx="5790843" cy="1345406"/>
          </a:xfrm>
          <a:prstGeom prst="rect">
            <a:avLst/>
          </a:prstGeom>
          <a:noFill/>
          <a:ln/>
        </p:spPr>
        <p:txBody>
          <a:bodyPr wrap="squar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Invite customers into the problem-definition process through workshops, advisory boards, and participatory design sessions. This direct involvement uncovers needs that might never emerge in traditional research.</a:t>
            </a:r>
            <a:endParaRPr lang="en-US" sz="1650" dirty="0"/>
          </a:p>
        </p:txBody>
      </p:sp>
      <p:sp>
        <p:nvSpPr>
          <p:cNvPr id="11" name="Shape 9"/>
          <p:cNvSpPr/>
          <p:nvPr/>
        </p:nvSpPr>
        <p:spPr>
          <a:xfrm>
            <a:off x="735925" y="4405313"/>
            <a:ext cx="473035" cy="473035"/>
          </a:xfrm>
          <a:prstGeom prst="roundRect">
            <a:avLst>
              <a:gd name="adj" fmla="val 18670"/>
            </a:avLst>
          </a:prstGeom>
          <a:solidFill>
            <a:srgbClr val="E0D7F4"/>
          </a:solidFill>
          <a:ln w="7620">
            <a:solidFill>
              <a:srgbClr val="C6BDDA"/>
            </a:solidFill>
            <a:prstDash val="solid"/>
          </a:ln>
        </p:spPr>
      </p:sp>
      <p:sp>
        <p:nvSpPr>
          <p:cNvPr id="12" name="Text 10"/>
          <p:cNvSpPr/>
          <p:nvPr/>
        </p:nvSpPr>
        <p:spPr>
          <a:xfrm>
            <a:off x="798909" y="4424958"/>
            <a:ext cx="346948" cy="433626"/>
          </a:xfrm>
          <a:prstGeom prst="rect">
            <a:avLst/>
          </a:prstGeom>
          <a:noFill/>
          <a:ln/>
        </p:spPr>
        <p:txBody>
          <a:bodyPr wrap="none" lIns="0" tIns="0" rIns="0" bIns="0" rtlCol="0" anchor="t"/>
          <a:lstStyle/>
          <a:p>
            <a:pPr algn="ctr" indent="0" marL="0">
              <a:lnSpc>
                <a:spcPts val="2700"/>
              </a:lnSpc>
              <a:buNone/>
            </a:pPr>
            <a:r>
              <a:rPr lang="en-US" sz="2700" b="1" spc="-55" kern="0" dirty="0">
                <a:solidFill>
                  <a:srgbClr val="272525"/>
                </a:solidFill>
                <a:latin typeface="Petrona Bold" pitchFamily="34" charset="0"/>
                <a:ea typeface="Petrona Bold" pitchFamily="34" charset="-122"/>
                <a:cs typeface="Petrona Bold" pitchFamily="34" charset="-120"/>
              </a:rPr>
              <a:t>3</a:t>
            </a:r>
            <a:endParaRPr lang="en-US" sz="2700" dirty="0"/>
          </a:p>
        </p:txBody>
      </p:sp>
      <p:sp>
        <p:nvSpPr>
          <p:cNvPr id="13" name="Text 11"/>
          <p:cNvSpPr/>
          <p:nvPr/>
        </p:nvSpPr>
        <p:spPr>
          <a:xfrm>
            <a:off x="1419225" y="4405313"/>
            <a:ext cx="5208389" cy="361355"/>
          </a:xfrm>
          <a:prstGeom prst="rect">
            <a:avLst/>
          </a:prstGeom>
          <a:noFill/>
          <a:ln/>
        </p:spPr>
        <p:txBody>
          <a:bodyPr wrap="none" lIns="0" tIns="0" rIns="0" bIns="0" rtlCol="0" anchor="t"/>
          <a:lstStyle/>
          <a:p>
            <a:pPr algn="l" indent="0" marL="0">
              <a:lnSpc>
                <a:spcPts val="2800"/>
              </a:lnSpc>
              <a:buNone/>
            </a:pPr>
            <a:r>
              <a:rPr lang="en-US" sz="2250" b="1" spc="-46" kern="0" dirty="0">
                <a:solidFill>
                  <a:srgbClr val="272525"/>
                </a:solidFill>
                <a:latin typeface="Petrona Bold" pitchFamily="34" charset="0"/>
                <a:ea typeface="Petrona Bold" pitchFamily="34" charset="-122"/>
                <a:cs typeface="Petrona Bold" pitchFamily="34" charset="-120"/>
              </a:rPr>
              <a:t>Develop a Continuous Discovery Mindset</a:t>
            </a:r>
            <a:endParaRPr lang="en-US" sz="2250" dirty="0"/>
          </a:p>
        </p:txBody>
      </p:sp>
      <p:sp>
        <p:nvSpPr>
          <p:cNvPr id="14" name="Text 12"/>
          <p:cNvSpPr/>
          <p:nvPr/>
        </p:nvSpPr>
        <p:spPr>
          <a:xfrm>
            <a:off x="1419225" y="4892754"/>
            <a:ext cx="5790843" cy="1345406"/>
          </a:xfrm>
          <a:prstGeom prst="rect">
            <a:avLst/>
          </a:prstGeom>
          <a:noFill/>
          <a:ln/>
        </p:spPr>
        <p:txBody>
          <a:bodyPr wrap="squar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Establish ongoing channels for need-finding rather than treating it as a one-time phase. Regular customer advisory sessions and embedded research practices maintain alignment with evolving market needs.</a:t>
            </a:r>
            <a:endParaRPr lang="en-US" sz="1650" dirty="0"/>
          </a:p>
        </p:txBody>
      </p:sp>
      <p:sp>
        <p:nvSpPr>
          <p:cNvPr id="15" name="Shape 13"/>
          <p:cNvSpPr/>
          <p:nvPr/>
        </p:nvSpPr>
        <p:spPr>
          <a:xfrm>
            <a:off x="7420332" y="4405313"/>
            <a:ext cx="473035" cy="473035"/>
          </a:xfrm>
          <a:prstGeom prst="roundRect">
            <a:avLst>
              <a:gd name="adj" fmla="val 18670"/>
            </a:avLst>
          </a:prstGeom>
          <a:solidFill>
            <a:srgbClr val="E0D7F4"/>
          </a:solidFill>
          <a:ln w="7620">
            <a:solidFill>
              <a:srgbClr val="C6BDDA"/>
            </a:solidFill>
            <a:prstDash val="solid"/>
          </a:ln>
        </p:spPr>
      </p:sp>
      <p:sp>
        <p:nvSpPr>
          <p:cNvPr id="16" name="Text 14"/>
          <p:cNvSpPr/>
          <p:nvPr/>
        </p:nvSpPr>
        <p:spPr>
          <a:xfrm>
            <a:off x="7483316" y="4424958"/>
            <a:ext cx="346948" cy="433626"/>
          </a:xfrm>
          <a:prstGeom prst="rect">
            <a:avLst/>
          </a:prstGeom>
          <a:noFill/>
          <a:ln/>
        </p:spPr>
        <p:txBody>
          <a:bodyPr wrap="none" lIns="0" tIns="0" rIns="0" bIns="0" rtlCol="0" anchor="t"/>
          <a:lstStyle/>
          <a:p>
            <a:pPr algn="ctr" indent="0" marL="0">
              <a:lnSpc>
                <a:spcPts val="2700"/>
              </a:lnSpc>
              <a:buNone/>
            </a:pPr>
            <a:r>
              <a:rPr lang="en-US" sz="2700" b="1" spc="-55" kern="0" dirty="0">
                <a:solidFill>
                  <a:srgbClr val="272525"/>
                </a:solidFill>
                <a:latin typeface="Petrona Bold" pitchFamily="34" charset="0"/>
                <a:ea typeface="Petrona Bold" pitchFamily="34" charset="-122"/>
                <a:cs typeface="Petrona Bold" pitchFamily="34" charset="-120"/>
              </a:rPr>
              <a:t>4</a:t>
            </a:r>
            <a:endParaRPr lang="en-US" sz="2700" dirty="0"/>
          </a:p>
        </p:txBody>
      </p:sp>
      <p:sp>
        <p:nvSpPr>
          <p:cNvPr id="17" name="Text 15"/>
          <p:cNvSpPr/>
          <p:nvPr/>
        </p:nvSpPr>
        <p:spPr>
          <a:xfrm>
            <a:off x="8103632" y="4405313"/>
            <a:ext cx="2891314" cy="361355"/>
          </a:xfrm>
          <a:prstGeom prst="rect">
            <a:avLst/>
          </a:prstGeom>
          <a:noFill/>
          <a:ln/>
        </p:spPr>
        <p:txBody>
          <a:bodyPr wrap="none" lIns="0" tIns="0" rIns="0" bIns="0" rtlCol="0" anchor="t"/>
          <a:lstStyle/>
          <a:p>
            <a:pPr algn="l" indent="0" marL="0">
              <a:lnSpc>
                <a:spcPts val="2800"/>
              </a:lnSpc>
              <a:buNone/>
            </a:pPr>
            <a:r>
              <a:rPr lang="en-US" sz="2250" b="1" spc="-46" kern="0" dirty="0">
                <a:solidFill>
                  <a:srgbClr val="272525"/>
                </a:solidFill>
                <a:latin typeface="Petrona Bold" pitchFamily="34" charset="0"/>
                <a:ea typeface="Petrona Bold" pitchFamily="34" charset="-122"/>
                <a:cs typeface="Petrona Bold" pitchFamily="34" charset="-120"/>
              </a:rPr>
              <a:t>Quantify Need Impact</a:t>
            </a:r>
            <a:endParaRPr lang="en-US" sz="2250" dirty="0"/>
          </a:p>
        </p:txBody>
      </p:sp>
      <p:sp>
        <p:nvSpPr>
          <p:cNvPr id="18" name="Text 16"/>
          <p:cNvSpPr/>
          <p:nvPr/>
        </p:nvSpPr>
        <p:spPr>
          <a:xfrm>
            <a:off x="8103632" y="4892754"/>
            <a:ext cx="5790843" cy="1009055"/>
          </a:xfrm>
          <a:prstGeom prst="rect">
            <a:avLst/>
          </a:prstGeom>
          <a:noFill/>
          <a:ln/>
        </p:spPr>
        <p:txBody>
          <a:bodyPr wrap="squar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Assess both the breadth (how many users have this need) and depth (how intensely they feel it) of identified needs to prioritise opportunities with the greatest market potential.</a:t>
            </a:r>
            <a:endParaRPr lang="en-US" sz="1650" dirty="0"/>
          </a:p>
        </p:txBody>
      </p:sp>
      <p:sp>
        <p:nvSpPr>
          <p:cNvPr id="19" name="Text 17"/>
          <p:cNvSpPr/>
          <p:nvPr/>
        </p:nvSpPr>
        <p:spPr>
          <a:xfrm>
            <a:off x="735925" y="6474619"/>
            <a:ext cx="13158549" cy="1009055"/>
          </a:xfrm>
          <a:prstGeom prst="rect">
            <a:avLst/>
          </a:prstGeom>
          <a:noFill/>
          <a:ln/>
        </p:spPr>
        <p:txBody>
          <a:bodyPr wrap="square" lIns="0" tIns="0" rIns="0" bIns="0" rtlCol="0" anchor="t"/>
          <a:lstStyle/>
          <a:p>
            <a:pPr algn="l" indent="0" marL="0">
              <a:lnSpc>
                <a:spcPts val="2600"/>
              </a:lnSpc>
              <a:buNone/>
            </a:pPr>
            <a:r>
              <a:rPr lang="en-US" sz="1650" spc="-33" kern="0" dirty="0">
                <a:solidFill>
                  <a:srgbClr val="272525"/>
                </a:solidFill>
                <a:latin typeface="Inter" pitchFamily="34" charset="0"/>
                <a:ea typeface="Inter" pitchFamily="34" charset="-122"/>
                <a:cs typeface="Inter" pitchFamily="34" charset="-120"/>
              </a:rPr>
              <a:t>When Intuit adopted continuous discovery practices, they increased their new product success rate from 19% to over 80%. Their "Follow Me Home" programme, where designers observe customers using products in their natural environment, helps them regularly uncover unmet needs and subtle pain points.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86237" y="471964"/>
            <a:ext cx="6997065" cy="589121"/>
          </a:xfrm>
          <a:prstGeom prst="rect">
            <a:avLst/>
          </a:prstGeom>
          <a:noFill/>
          <a:ln/>
        </p:spPr>
        <p:txBody>
          <a:bodyPr wrap="none" lIns="0" tIns="0" rIns="0" bIns="0" rtlCol="0" anchor="t"/>
          <a:lstStyle/>
          <a:p>
            <a:pPr algn="l" indent="0" marL="0">
              <a:lnSpc>
                <a:spcPts val="4600"/>
              </a:lnSpc>
              <a:buNone/>
            </a:pPr>
            <a:r>
              <a:rPr lang="en-US" sz="3700" b="1" spc="-74" kern="0" dirty="0">
                <a:solidFill>
                  <a:srgbClr val="F95F88"/>
                </a:solidFill>
                <a:latin typeface="Petrona Bold" pitchFamily="34" charset="0"/>
                <a:ea typeface="Petrona Bold" pitchFamily="34" charset="-122"/>
                <a:cs typeface="Petrona Bold" pitchFamily="34" charset="-120"/>
              </a:rPr>
              <a:t>Why Problems Matter in Business</a:t>
            </a:r>
            <a:endParaRPr lang="en-US" sz="3700" dirty="0"/>
          </a:p>
        </p:txBody>
      </p:sp>
      <p:sp>
        <p:nvSpPr>
          <p:cNvPr id="4" name="Text 1"/>
          <p:cNvSpPr/>
          <p:nvPr/>
        </p:nvSpPr>
        <p:spPr>
          <a:xfrm>
            <a:off x="6086237" y="1403747"/>
            <a:ext cx="3843576" cy="565547"/>
          </a:xfrm>
          <a:prstGeom prst="rect">
            <a:avLst/>
          </a:prstGeom>
          <a:noFill/>
          <a:ln/>
        </p:spPr>
        <p:txBody>
          <a:bodyPr wrap="none" lIns="0" tIns="0" rIns="0" bIns="0" rtlCol="0" anchor="t"/>
          <a:lstStyle/>
          <a:p>
            <a:pPr algn="ctr" indent="0" marL="0">
              <a:lnSpc>
                <a:spcPts val="4450"/>
              </a:lnSpc>
              <a:buNone/>
            </a:pPr>
            <a:r>
              <a:rPr lang="en-US" sz="4450" b="1" spc="-89" kern="0" dirty="0">
                <a:solidFill>
                  <a:srgbClr val="272525"/>
                </a:solidFill>
                <a:latin typeface="Petrona Bold" pitchFamily="34" charset="0"/>
                <a:ea typeface="Petrona Bold" pitchFamily="34" charset="-122"/>
                <a:cs typeface="Petrona Bold" pitchFamily="34" charset="-120"/>
              </a:rPr>
              <a:t>90%</a:t>
            </a:r>
            <a:endParaRPr lang="en-US" sz="4450" dirty="0"/>
          </a:p>
        </p:txBody>
      </p:sp>
      <p:sp>
        <p:nvSpPr>
          <p:cNvPr id="5" name="Text 2"/>
          <p:cNvSpPr/>
          <p:nvPr/>
        </p:nvSpPr>
        <p:spPr>
          <a:xfrm>
            <a:off x="6829782" y="2183368"/>
            <a:ext cx="2356485" cy="294442"/>
          </a:xfrm>
          <a:prstGeom prst="rect">
            <a:avLst/>
          </a:prstGeom>
          <a:noFill/>
          <a:ln/>
        </p:spPr>
        <p:txBody>
          <a:bodyPr wrap="none" lIns="0" tIns="0" rIns="0" bIns="0" rtlCol="0" anchor="t"/>
          <a:lstStyle/>
          <a:p>
            <a:pPr algn="ctr" indent="0" marL="0">
              <a:lnSpc>
                <a:spcPts val="2300"/>
              </a:lnSpc>
              <a:buNone/>
            </a:pPr>
            <a:r>
              <a:rPr lang="en-US" sz="1850" b="1" spc="-37" kern="0" dirty="0">
                <a:solidFill>
                  <a:srgbClr val="272525"/>
                </a:solidFill>
                <a:latin typeface="Petrona Bold" pitchFamily="34" charset="0"/>
                <a:ea typeface="Petrona Bold" pitchFamily="34" charset="-122"/>
                <a:cs typeface="Petrona Bold" pitchFamily="34" charset="-120"/>
              </a:rPr>
              <a:t>Startup Failures</a:t>
            </a:r>
            <a:endParaRPr lang="en-US" sz="1850" dirty="0"/>
          </a:p>
        </p:txBody>
      </p:sp>
      <p:sp>
        <p:nvSpPr>
          <p:cNvPr id="6" name="Text 3"/>
          <p:cNvSpPr/>
          <p:nvPr/>
        </p:nvSpPr>
        <p:spPr>
          <a:xfrm>
            <a:off x="6086237" y="2580561"/>
            <a:ext cx="3843576" cy="274082"/>
          </a:xfrm>
          <a:prstGeom prst="rect">
            <a:avLst/>
          </a:prstGeom>
          <a:noFill/>
          <a:ln/>
        </p:spPr>
        <p:txBody>
          <a:bodyPr wrap="none" lIns="0" tIns="0" rIns="0" bIns="0" rtlCol="0" anchor="t"/>
          <a:lstStyle/>
          <a:p>
            <a:pPr algn="ctr" indent="0" marL="0">
              <a:lnSpc>
                <a:spcPts val="2150"/>
              </a:lnSpc>
              <a:buNone/>
            </a:pPr>
            <a:r>
              <a:rPr lang="en-US" sz="1300" spc="-27" kern="0" dirty="0">
                <a:solidFill>
                  <a:srgbClr val="272525"/>
                </a:solidFill>
                <a:latin typeface="Inter" pitchFamily="34" charset="0"/>
                <a:ea typeface="Inter" pitchFamily="34" charset="-122"/>
                <a:cs typeface="Inter" pitchFamily="34" charset="-120"/>
              </a:rPr>
              <a:t>Due to poor problem definition</a:t>
            </a:r>
            <a:endParaRPr lang="en-US" sz="1300" dirty="0"/>
          </a:p>
        </p:txBody>
      </p:sp>
      <p:sp>
        <p:nvSpPr>
          <p:cNvPr id="7" name="Text 4"/>
          <p:cNvSpPr/>
          <p:nvPr/>
        </p:nvSpPr>
        <p:spPr>
          <a:xfrm>
            <a:off x="10186868" y="1403747"/>
            <a:ext cx="3843695" cy="565547"/>
          </a:xfrm>
          <a:prstGeom prst="rect">
            <a:avLst/>
          </a:prstGeom>
          <a:noFill/>
          <a:ln/>
        </p:spPr>
        <p:txBody>
          <a:bodyPr wrap="none" lIns="0" tIns="0" rIns="0" bIns="0" rtlCol="0" anchor="t"/>
          <a:lstStyle/>
          <a:p>
            <a:pPr algn="ctr" indent="0" marL="0">
              <a:lnSpc>
                <a:spcPts val="4450"/>
              </a:lnSpc>
              <a:buNone/>
            </a:pPr>
            <a:r>
              <a:rPr lang="en-US" sz="4450" b="1" spc="-89" kern="0" dirty="0">
                <a:solidFill>
                  <a:srgbClr val="272525"/>
                </a:solidFill>
                <a:latin typeface="Petrona Bold" pitchFamily="34" charset="0"/>
                <a:ea typeface="Petrona Bold" pitchFamily="34" charset="-122"/>
                <a:cs typeface="Petrona Bold" pitchFamily="34" charset="-120"/>
              </a:rPr>
              <a:t>42%</a:t>
            </a:r>
            <a:endParaRPr lang="en-US" sz="4450" dirty="0"/>
          </a:p>
        </p:txBody>
      </p:sp>
      <p:sp>
        <p:nvSpPr>
          <p:cNvPr id="8" name="Text 5"/>
          <p:cNvSpPr/>
          <p:nvPr/>
        </p:nvSpPr>
        <p:spPr>
          <a:xfrm>
            <a:off x="10930414" y="2183368"/>
            <a:ext cx="2356485" cy="294442"/>
          </a:xfrm>
          <a:prstGeom prst="rect">
            <a:avLst/>
          </a:prstGeom>
          <a:noFill/>
          <a:ln/>
        </p:spPr>
        <p:txBody>
          <a:bodyPr wrap="none" lIns="0" tIns="0" rIns="0" bIns="0" rtlCol="0" anchor="t"/>
          <a:lstStyle/>
          <a:p>
            <a:pPr algn="ctr" indent="0" marL="0">
              <a:lnSpc>
                <a:spcPts val="2300"/>
              </a:lnSpc>
              <a:buNone/>
            </a:pPr>
            <a:r>
              <a:rPr lang="en-US" sz="1850" b="1" spc="-37" kern="0" dirty="0">
                <a:solidFill>
                  <a:srgbClr val="272525"/>
                </a:solidFill>
                <a:latin typeface="Petrona Bold" pitchFamily="34" charset="0"/>
                <a:ea typeface="Petrona Bold" pitchFamily="34" charset="-122"/>
                <a:cs typeface="Petrona Bold" pitchFamily="34" charset="-120"/>
              </a:rPr>
              <a:t>Market Need Issues</a:t>
            </a:r>
            <a:endParaRPr lang="en-US" sz="1850" dirty="0"/>
          </a:p>
        </p:txBody>
      </p:sp>
      <p:sp>
        <p:nvSpPr>
          <p:cNvPr id="9" name="Text 6"/>
          <p:cNvSpPr/>
          <p:nvPr/>
        </p:nvSpPr>
        <p:spPr>
          <a:xfrm>
            <a:off x="10186868" y="2580561"/>
            <a:ext cx="3843695" cy="548164"/>
          </a:xfrm>
          <a:prstGeom prst="rect">
            <a:avLst/>
          </a:prstGeom>
          <a:noFill/>
          <a:ln/>
        </p:spPr>
        <p:txBody>
          <a:bodyPr wrap="square" lIns="0" tIns="0" rIns="0" bIns="0" rtlCol="0" anchor="t"/>
          <a:lstStyle/>
          <a:p>
            <a:pPr algn="ctr" indent="0" marL="0">
              <a:lnSpc>
                <a:spcPts val="2150"/>
              </a:lnSpc>
              <a:buNone/>
            </a:pPr>
            <a:r>
              <a:rPr lang="en-US" sz="1300" spc="-27" kern="0" dirty="0">
                <a:solidFill>
                  <a:srgbClr val="272525"/>
                </a:solidFill>
                <a:latin typeface="Inter" pitchFamily="34" charset="0"/>
                <a:ea typeface="Inter" pitchFamily="34" charset="-122"/>
                <a:cs typeface="Inter" pitchFamily="34" charset="-120"/>
              </a:rPr>
              <a:t>Percentage of startups that fail due to lack of market need</a:t>
            </a:r>
            <a:endParaRPr lang="en-US" sz="1300" dirty="0"/>
          </a:p>
        </p:txBody>
      </p:sp>
      <p:sp>
        <p:nvSpPr>
          <p:cNvPr id="10" name="Text 7"/>
          <p:cNvSpPr/>
          <p:nvPr/>
        </p:nvSpPr>
        <p:spPr>
          <a:xfrm>
            <a:off x="8136493" y="3728442"/>
            <a:ext cx="3843695" cy="565547"/>
          </a:xfrm>
          <a:prstGeom prst="rect">
            <a:avLst/>
          </a:prstGeom>
          <a:noFill/>
          <a:ln/>
        </p:spPr>
        <p:txBody>
          <a:bodyPr wrap="none" lIns="0" tIns="0" rIns="0" bIns="0" rtlCol="0" anchor="t"/>
          <a:lstStyle/>
          <a:p>
            <a:pPr algn="ctr" indent="0" marL="0">
              <a:lnSpc>
                <a:spcPts val="4450"/>
              </a:lnSpc>
              <a:buNone/>
            </a:pPr>
            <a:r>
              <a:rPr lang="en-US" sz="4450" b="1" spc="-89" kern="0" dirty="0">
                <a:solidFill>
                  <a:srgbClr val="272525"/>
                </a:solidFill>
                <a:latin typeface="Petrona Bold" pitchFamily="34" charset="0"/>
                <a:ea typeface="Petrona Bold" pitchFamily="34" charset="-122"/>
                <a:cs typeface="Petrona Bold" pitchFamily="34" charset="-120"/>
              </a:rPr>
              <a:t>63%</a:t>
            </a:r>
            <a:endParaRPr lang="en-US" sz="4450" dirty="0"/>
          </a:p>
        </p:txBody>
      </p:sp>
      <p:sp>
        <p:nvSpPr>
          <p:cNvPr id="11" name="Text 8"/>
          <p:cNvSpPr/>
          <p:nvPr/>
        </p:nvSpPr>
        <p:spPr>
          <a:xfrm>
            <a:off x="8880038" y="4508063"/>
            <a:ext cx="2356485" cy="294442"/>
          </a:xfrm>
          <a:prstGeom prst="rect">
            <a:avLst/>
          </a:prstGeom>
          <a:noFill/>
          <a:ln/>
        </p:spPr>
        <p:txBody>
          <a:bodyPr wrap="none" lIns="0" tIns="0" rIns="0" bIns="0" rtlCol="0" anchor="t"/>
          <a:lstStyle/>
          <a:p>
            <a:pPr algn="ctr" indent="0" marL="0">
              <a:lnSpc>
                <a:spcPts val="2300"/>
              </a:lnSpc>
              <a:buNone/>
            </a:pPr>
            <a:r>
              <a:rPr lang="en-US" sz="1850" b="1" spc="-37" kern="0" dirty="0">
                <a:solidFill>
                  <a:srgbClr val="272525"/>
                </a:solidFill>
                <a:latin typeface="Petrona Bold" pitchFamily="34" charset="0"/>
                <a:ea typeface="Petrona Bold" pitchFamily="34" charset="-122"/>
                <a:cs typeface="Petrona Bold" pitchFamily="34" charset="-120"/>
              </a:rPr>
              <a:t>Evidence Gap</a:t>
            </a:r>
            <a:endParaRPr lang="en-US" sz="1850" dirty="0"/>
          </a:p>
        </p:txBody>
      </p:sp>
      <p:sp>
        <p:nvSpPr>
          <p:cNvPr id="12" name="Text 9"/>
          <p:cNvSpPr/>
          <p:nvPr/>
        </p:nvSpPr>
        <p:spPr>
          <a:xfrm>
            <a:off x="8136493" y="4905256"/>
            <a:ext cx="3843695" cy="548164"/>
          </a:xfrm>
          <a:prstGeom prst="rect">
            <a:avLst/>
          </a:prstGeom>
          <a:noFill/>
          <a:ln/>
        </p:spPr>
        <p:txBody>
          <a:bodyPr wrap="square" lIns="0" tIns="0" rIns="0" bIns="0" rtlCol="0" anchor="t"/>
          <a:lstStyle/>
          <a:p>
            <a:pPr algn="ctr" indent="0" marL="0">
              <a:lnSpc>
                <a:spcPts val="2150"/>
              </a:lnSpc>
              <a:buNone/>
            </a:pPr>
            <a:r>
              <a:rPr lang="en-US" sz="1300" spc="-27" kern="0" dirty="0">
                <a:solidFill>
                  <a:srgbClr val="272525"/>
                </a:solidFill>
                <a:latin typeface="Inter" pitchFamily="34" charset="0"/>
                <a:ea typeface="Inter" pitchFamily="34" charset="-122"/>
                <a:cs typeface="Inter" pitchFamily="34" charset="-120"/>
              </a:rPr>
              <a:t>Product ideas lacking concrete evidence of market need</a:t>
            </a:r>
            <a:endParaRPr lang="en-US" sz="1300" dirty="0"/>
          </a:p>
        </p:txBody>
      </p:sp>
      <p:sp>
        <p:nvSpPr>
          <p:cNvPr id="13" name="Text 10"/>
          <p:cNvSpPr/>
          <p:nvPr/>
        </p:nvSpPr>
        <p:spPr>
          <a:xfrm>
            <a:off x="6086237" y="5646182"/>
            <a:ext cx="7944326" cy="1096328"/>
          </a:xfrm>
          <a:prstGeom prst="rect">
            <a:avLst/>
          </a:prstGeom>
          <a:noFill/>
          <a:ln/>
        </p:spPr>
        <p:txBody>
          <a:bodyPr wrap="square" lIns="0" tIns="0" rIns="0" bIns="0" rtlCol="0" anchor="t"/>
          <a:lstStyle/>
          <a:p>
            <a:pPr algn="l" indent="0" marL="0">
              <a:lnSpc>
                <a:spcPts val="2150"/>
              </a:lnSpc>
              <a:buNone/>
            </a:pPr>
            <a:r>
              <a:rPr lang="en-US" sz="1300" spc="-27" kern="0" dirty="0">
                <a:solidFill>
                  <a:srgbClr val="272525"/>
                </a:solidFill>
                <a:latin typeface="Inter" pitchFamily="34" charset="0"/>
                <a:ea typeface="Inter" pitchFamily="34" charset="-122"/>
                <a:cs typeface="Inter" pitchFamily="34" charset="-120"/>
              </a:rPr>
              <a:t>These sobering statistics from CB Insights' 2023 report reveal why problem identification is the critical first step in successful innovation. When businesses rush to create solutions without fully understanding customer needs, they often discover too late that they've built something nobody wants.</a:t>
            </a:r>
            <a:endParaRPr lang="en-US" sz="1300" dirty="0"/>
          </a:p>
        </p:txBody>
      </p:sp>
      <p:sp>
        <p:nvSpPr>
          <p:cNvPr id="14" name="Text 11"/>
          <p:cNvSpPr/>
          <p:nvPr/>
        </p:nvSpPr>
        <p:spPr>
          <a:xfrm>
            <a:off x="6086237" y="6935272"/>
            <a:ext cx="7944326" cy="822246"/>
          </a:xfrm>
          <a:prstGeom prst="rect">
            <a:avLst/>
          </a:prstGeom>
          <a:noFill/>
          <a:ln/>
        </p:spPr>
        <p:txBody>
          <a:bodyPr wrap="square" lIns="0" tIns="0" rIns="0" bIns="0" rtlCol="0" anchor="t"/>
          <a:lstStyle/>
          <a:p>
            <a:pPr algn="l" indent="0" marL="0">
              <a:lnSpc>
                <a:spcPts val="2150"/>
              </a:lnSpc>
              <a:buNone/>
            </a:pPr>
            <a:r>
              <a:rPr lang="en-US" sz="1300" spc="-27" kern="0" dirty="0">
                <a:solidFill>
                  <a:srgbClr val="272525"/>
                </a:solidFill>
                <a:latin typeface="Inter" pitchFamily="34" charset="0"/>
                <a:ea typeface="Inter" pitchFamily="34" charset="-122"/>
                <a:cs typeface="Inter" pitchFamily="34" charset="-120"/>
              </a:rPr>
              <a:t>Even well-funded ventures fail when they solve problems that customers don't actually have or don't consider important enough to pay for. This underscores why rigorous need-finding must precede product development.</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52105" y="661273"/>
            <a:ext cx="13326189" cy="1281113"/>
          </a:xfrm>
          <a:prstGeom prst="rect">
            <a:avLst/>
          </a:prstGeom>
          <a:noFill/>
          <a:ln/>
        </p:spPr>
        <p:txBody>
          <a:bodyPr wrap="square" lIns="0" tIns="0" rIns="0" bIns="0" rtlCol="0" anchor="t"/>
          <a:lstStyle/>
          <a:p>
            <a:pPr algn="l" indent="0" marL="0">
              <a:lnSpc>
                <a:spcPts val="5000"/>
              </a:lnSpc>
              <a:buNone/>
            </a:pPr>
            <a:r>
              <a:rPr lang="en-US" sz="4000" b="1" spc="-81" kern="0" dirty="0">
                <a:solidFill>
                  <a:srgbClr val="F95F88"/>
                </a:solidFill>
                <a:latin typeface="Petrona Bold" pitchFamily="34" charset="0"/>
                <a:ea typeface="Petrona Bold" pitchFamily="34" charset="-122"/>
                <a:cs typeface="Petrona Bold" pitchFamily="34" charset="-120"/>
              </a:rPr>
              <a:t>Conclusion: The Power of Design Thinking for Market Relevance</a:t>
            </a:r>
            <a:endParaRPr lang="en-US" sz="4000" dirty="0"/>
          </a:p>
        </p:txBody>
      </p:sp>
      <p:pic>
        <p:nvPicPr>
          <p:cNvPr id="3" name="Image 0" descr="preencoded.png">    </p:cNvPr>
          <p:cNvPicPr>
            <a:picLocks noChangeAspect="1"/>
          </p:cNvPicPr>
          <p:nvPr/>
        </p:nvPicPr>
        <p:blipFill>
          <a:blip r:embed="rId1"/>
          <a:stretch>
            <a:fillRect/>
          </a:stretch>
        </p:blipFill>
        <p:spPr>
          <a:xfrm>
            <a:off x="652105" y="2315051"/>
            <a:ext cx="3331488" cy="745331"/>
          </a:xfrm>
          <a:prstGeom prst="rect">
            <a:avLst/>
          </a:prstGeom>
        </p:spPr>
      </p:pic>
      <p:sp>
        <p:nvSpPr>
          <p:cNvPr id="4" name="Text 1"/>
          <p:cNvSpPr/>
          <p:nvPr/>
        </p:nvSpPr>
        <p:spPr>
          <a:xfrm>
            <a:off x="838438" y="3339822"/>
            <a:ext cx="2562225" cy="320278"/>
          </a:xfrm>
          <a:prstGeom prst="rect">
            <a:avLst/>
          </a:prstGeom>
          <a:noFill/>
          <a:ln/>
        </p:spPr>
        <p:txBody>
          <a:bodyPr wrap="none" lIns="0" tIns="0" rIns="0" bIns="0" rtlCol="0" anchor="t"/>
          <a:lstStyle/>
          <a:p>
            <a:pPr algn="l" indent="0" marL="0">
              <a:lnSpc>
                <a:spcPts val="2500"/>
              </a:lnSpc>
              <a:buNone/>
            </a:pPr>
            <a:r>
              <a:rPr lang="en-US" sz="2000" b="1" spc="-40" kern="0" dirty="0">
                <a:solidFill>
                  <a:srgbClr val="272525"/>
                </a:solidFill>
                <a:latin typeface="Petrona Bold" pitchFamily="34" charset="0"/>
                <a:ea typeface="Petrona Bold" pitchFamily="34" charset="-122"/>
                <a:cs typeface="Petrona Bold" pitchFamily="34" charset="-120"/>
              </a:rPr>
              <a:t>Empathy-Driven</a:t>
            </a:r>
            <a:endParaRPr lang="en-US" sz="2000" dirty="0"/>
          </a:p>
        </p:txBody>
      </p:sp>
      <p:sp>
        <p:nvSpPr>
          <p:cNvPr id="5" name="Text 2"/>
          <p:cNvSpPr/>
          <p:nvPr/>
        </p:nvSpPr>
        <p:spPr>
          <a:xfrm>
            <a:off x="838438" y="3771900"/>
            <a:ext cx="2958822" cy="596265"/>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Start with genuine human understanding</a:t>
            </a:r>
            <a:endParaRPr lang="en-US" sz="1450" dirty="0"/>
          </a:p>
        </p:txBody>
      </p:sp>
      <p:pic>
        <p:nvPicPr>
          <p:cNvPr id="6" name="Image 1" descr="preencoded.png">    </p:cNvPr>
          <p:cNvPicPr>
            <a:picLocks noChangeAspect="1"/>
          </p:cNvPicPr>
          <p:nvPr/>
        </p:nvPicPr>
        <p:blipFill>
          <a:blip r:embed="rId2"/>
          <a:stretch>
            <a:fillRect/>
          </a:stretch>
        </p:blipFill>
        <p:spPr>
          <a:xfrm>
            <a:off x="3983593" y="2315051"/>
            <a:ext cx="3331607" cy="745331"/>
          </a:xfrm>
          <a:prstGeom prst="rect">
            <a:avLst/>
          </a:prstGeom>
        </p:spPr>
      </p:pic>
      <p:sp>
        <p:nvSpPr>
          <p:cNvPr id="7" name="Text 3"/>
          <p:cNvSpPr/>
          <p:nvPr/>
        </p:nvSpPr>
        <p:spPr>
          <a:xfrm>
            <a:off x="4169926" y="3339822"/>
            <a:ext cx="2562225" cy="320278"/>
          </a:xfrm>
          <a:prstGeom prst="rect">
            <a:avLst/>
          </a:prstGeom>
          <a:noFill/>
          <a:ln/>
        </p:spPr>
        <p:txBody>
          <a:bodyPr wrap="none" lIns="0" tIns="0" rIns="0" bIns="0" rtlCol="0" anchor="t"/>
          <a:lstStyle/>
          <a:p>
            <a:pPr algn="l" indent="0" marL="0">
              <a:lnSpc>
                <a:spcPts val="2500"/>
              </a:lnSpc>
              <a:buNone/>
            </a:pPr>
            <a:r>
              <a:rPr lang="en-US" sz="2000" b="1" spc="-40" kern="0" dirty="0">
                <a:solidFill>
                  <a:srgbClr val="272525"/>
                </a:solidFill>
                <a:latin typeface="Petrona Bold" pitchFamily="34" charset="0"/>
                <a:ea typeface="Petrona Bold" pitchFamily="34" charset="-122"/>
                <a:cs typeface="Petrona Bold" pitchFamily="34" charset="-120"/>
              </a:rPr>
              <a:t>Problem-Focused</a:t>
            </a:r>
            <a:endParaRPr lang="en-US" sz="2000" dirty="0"/>
          </a:p>
        </p:txBody>
      </p:sp>
      <p:sp>
        <p:nvSpPr>
          <p:cNvPr id="8" name="Text 4"/>
          <p:cNvSpPr/>
          <p:nvPr/>
        </p:nvSpPr>
        <p:spPr>
          <a:xfrm>
            <a:off x="4169926" y="3771900"/>
            <a:ext cx="2958941" cy="298133"/>
          </a:xfrm>
          <a:prstGeom prst="rect">
            <a:avLst/>
          </a:prstGeom>
          <a:noFill/>
          <a:ln/>
        </p:spPr>
        <p:txBody>
          <a:bodyPr wrap="non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Define needs before solutions</a:t>
            </a:r>
            <a:endParaRPr lang="en-US" sz="1450" dirty="0"/>
          </a:p>
        </p:txBody>
      </p:sp>
      <p:pic>
        <p:nvPicPr>
          <p:cNvPr id="9" name="Image 2" descr="preencoded.png">    </p:cNvPr>
          <p:cNvPicPr>
            <a:picLocks noChangeAspect="1"/>
          </p:cNvPicPr>
          <p:nvPr/>
        </p:nvPicPr>
        <p:blipFill>
          <a:blip r:embed="rId3"/>
          <a:stretch>
            <a:fillRect/>
          </a:stretch>
        </p:blipFill>
        <p:spPr>
          <a:xfrm>
            <a:off x="7315200" y="2315051"/>
            <a:ext cx="3331488" cy="745331"/>
          </a:xfrm>
          <a:prstGeom prst="rect">
            <a:avLst/>
          </a:prstGeom>
        </p:spPr>
      </p:pic>
      <p:sp>
        <p:nvSpPr>
          <p:cNvPr id="10" name="Text 5"/>
          <p:cNvSpPr/>
          <p:nvPr/>
        </p:nvSpPr>
        <p:spPr>
          <a:xfrm>
            <a:off x="7501533" y="3339822"/>
            <a:ext cx="2562225" cy="320278"/>
          </a:xfrm>
          <a:prstGeom prst="rect">
            <a:avLst/>
          </a:prstGeom>
          <a:noFill/>
          <a:ln/>
        </p:spPr>
        <p:txBody>
          <a:bodyPr wrap="none" lIns="0" tIns="0" rIns="0" bIns="0" rtlCol="0" anchor="t"/>
          <a:lstStyle/>
          <a:p>
            <a:pPr algn="l" indent="0" marL="0">
              <a:lnSpc>
                <a:spcPts val="2500"/>
              </a:lnSpc>
              <a:buNone/>
            </a:pPr>
            <a:r>
              <a:rPr lang="en-US" sz="2000" b="1" spc="-40" kern="0" dirty="0">
                <a:solidFill>
                  <a:srgbClr val="272525"/>
                </a:solidFill>
                <a:latin typeface="Petrona Bold" pitchFamily="34" charset="0"/>
                <a:ea typeface="Petrona Bold" pitchFamily="34" charset="-122"/>
                <a:cs typeface="Petrona Bold" pitchFamily="34" charset="-120"/>
              </a:rPr>
              <a:t>Iterative</a:t>
            </a:r>
            <a:endParaRPr lang="en-US" sz="2000" dirty="0"/>
          </a:p>
        </p:txBody>
      </p:sp>
      <p:sp>
        <p:nvSpPr>
          <p:cNvPr id="11" name="Text 6"/>
          <p:cNvSpPr/>
          <p:nvPr/>
        </p:nvSpPr>
        <p:spPr>
          <a:xfrm>
            <a:off x="7501533" y="3771900"/>
            <a:ext cx="2958822" cy="596265"/>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Refine understanding through testing</a:t>
            </a:r>
            <a:endParaRPr lang="en-US" sz="1450" dirty="0"/>
          </a:p>
        </p:txBody>
      </p:sp>
      <p:pic>
        <p:nvPicPr>
          <p:cNvPr id="12" name="Image 3" descr="preencoded.png">    </p:cNvPr>
          <p:cNvPicPr>
            <a:picLocks noChangeAspect="1"/>
          </p:cNvPicPr>
          <p:nvPr/>
        </p:nvPicPr>
        <p:blipFill>
          <a:blip r:embed="rId4"/>
          <a:stretch>
            <a:fillRect/>
          </a:stretch>
        </p:blipFill>
        <p:spPr>
          <a:xfrm>
            <a:off x="10646688" y="2315051"/>
            <a:ext cx="3331607" cy="745331"/>
          </a:xfrm>
          <a:prstGeom prst="rect">
            <a:avLst/>
          </a:prstGeom>
        </p:spPr>
      </p:pic>
      <p:sp>
        <p:nvSpPr>
          <p:cNvPr id="13" name="Text 7"/>
          <p:cNvSpPr/>
          <p:nvPr/>
        </p:nvSpPr>
        <p:spPr>
          <a:xfrm>
            <a:off x="10833021" y="3339822"/>
            <a:ext cx="2562225" cy="320278"/>
          </a:xfrm>
          <a:prstGeom prst="rect">
            <a:avLst/>
          </a:prstGeom>
          <a:noFill/>
          <a:ln/>
        </p:spPr>
        <p:txBody>
          <a:bodyPr wrap="none" lIns="0" tIns="0" rIns="0" bIns="0" rtlCol="0" anchor="t"/>
          <a:lstStyle/>
          <a:p>
            <a:pPr algn="l" indent="0" marL="0">
              <a:lnSpc>
                <a:spcPts val="2500"/>
              </a:lnSpc>
              <a:buNone/>
            </a:pPr>
            <a:r>
              <a:rPr lang="en-US" sz="2000" b="1" spc="-40" kern="0" dirty="0">
                <a:solidFill>
                  <a:srgbClr val="272525"/>
                </a:solidFill>
                <a:latin typeface="Petrona Bold" pitchFamily="34" charset="0"/>
                <a:ea typeface="Petrona Bold" pitchFamily="34" charset="-122"/>
                <a:cs typeface="Petrona Bold" pitchFamily="34" charset="-120"/>
              </a:rPr>
              <a:t>Market-Relevant</a:t>
            </a:r>
            <a:endParaRPr lang="en-US" sz="2000" dirty="0"/>
          </a:p>
        </p:txBody>
      </p:sp>
      <p:sp>
        <p:nvSpPr>
          <p:cNvPr id="14" name="Text 8"/>
          <p:cNvSpPr/>
          <p:nvPr/>
        </p:nvSpPr>
        <p:spPr>
          <a:xfrm>
            <a:off x="10833021" y="3771900"/>
            <a:ext cx="2958941" cy="596265"/>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Create products people actually want</a:t>
            </a:r>
            <a:endParaRPr lang="en-US" sz="1450" dirty="0"/>
          </a:p>
        </p:txBody>
      </p:sp>
      <p:sp>
        <p:nvSpPr>
          <p:cNvPr id="15" name="Text 9"/>
          <p:cNvSpPr/>
          <p:nvPr/>
        </p:nvSpPr>
        <p:spPr>
          <a:xfrm>
            <a:off x="652105" y="4764048"/>
            <a:ext cx="13326189" cy="894398"/>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Design Thinking offers a structured yet flexible approach to identifying genuine market needs before investing in solutions. By prioritising empathy, embracing iteration, and focusing on problem definition, organisations can significantly increase their innovation success rate and avoid the costly mistake of building products nobody wants.</a:t>
            </a:r>
            <a:endParaRPr lang="en-US" sz="1450" dirty="0"/>
          </a:p>
        </p:txBody>
      </p:sp>
      <p:sp>
        <p:nvSpPr>
          <p:cNvPr id="16" name="Text 10"/>
          <p:cNvSpPr/>
          <p:nvPr/>
        </p:nvSpPr>
        <p:spPr>
          <a:xfrm>
            <a:off x="652105" y="5867995"/>
            <a:ext cx="13326189" cy="894398"/>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Companies that excel at need-finding enjoy substantial competitive advantages: higher product success rates, greater customer loyalty, and reduced development waste. As markets become increasingly crowded and competitive, this ability to precisely identify and address unmet needs becomes not just an advantage but a necessity for survival.</a:t>
            </a:r>
            <a:endParaRPr lang="en-US" sz="1450" dirty="0"/>
          </a:p>
        </p:txBody>
      </p:sp>
      <p:sp>
        <p:nvSpPr>
          <p:cNvPr id="17" name="Text 11"/>
          <p:cNvSpPr/>
          <p:nvPr/>
        </p:nvSpPr>
        <p:spPr>
          <a:xfrm>
            <a:off x="652105" y="6971943"/>
            <a:ext cx="13326189" cy="596265"/>
          </a:xfrm>
          <a:prstGeom prst="rect">
            <a:avLst/>
          </a:prstGeom>
          <a:noFill/>
          <a:ln/>
        </p:spPr>
        <p:txBody>
          <a:bodyPr wrap="square" lIns="0" tIns="0" rIns="0" bIns="0" rtlCol="0" anchor="t"/>
          <a:lstStyle/>
          <a:p>
            <a:pPr algn="l" indent="0" marL="0">
              <a:lnSpc>
                <a:spcPts val="2300"/>
              </a:lnSpc>
              <a:buNone/>
            </a:pPr>
            <a:r>
              <a:rPr lang="en-US" sz="1450" spc="-29" kern="0" dirty="0">
                <a:solidFill>
                  <a:srgbClr val="272525"/>
                </a:solidFill>
                <a:latin typeface="Inter" pitchFamily="34" charset="0"/>
                <a:ea typeface="Inter" pitchFamily="34" charset="-122"/>
                <a:cs typeface="Inter" pitchFamily="34" charset="-120"/>
              </a:rPr>
              <a:t>The journey begins with a simple shift in mindset: from "What can we build?" to "What do people truly need?" This human-centred perspective, systematically applied through Design Thinking, transforms how organisations innovate and creates the foundation for meaningful market success.</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12520"/>
            <a:ext cx="10462498" cy="779621"/>
          </a:xfrm>
          <a:prstGeom prst="rect">
            <a:avLst/>
          </a:prstGeom>
          <a:noFill/>
          <a:ln/>
        </p:spPr>
        <p:txBody>
          <a:bodyPr wrap="none" lIns="0" tIns="0" rIns="0" bIns="0" rtlCol="0" anchor="t"/>
          <a:lstStyle/>
          <a:p>
            <a:pPr algn="l" indent="0" marL="0">
              <a:lnSpc>
                <a:spcPts val="6100"/>
              </a:lnSpc>
              <a:buNone/>
            </a:pPr>
            <a:r>
              <a:rPr lang="en-US" sz="4900" b="1" spc="-98" kern="0" dirty="0">
                <a:solidFill>
                  <a:srgbClr val="F95F88"/>
                </a:solidFill>
                <a:latin typeface="Petrona Bold" pitchFamily="34" charset="0"/>
                <a:ea typeface="Petrona Bold" pitchFamily="34" charset="-122"/>
                <a:cs typeface="Petrona Bold" pitchFamily="34" charset="-120"/>
              </a:rPr>
              <a:t>The Pitfalls of Solution-First Thinking</a:t>
            </a:r>
            <a:endParaRPr lang="en-US" sz="4900" dirty="0"/>
          </a:p>
        </p:txBody>
      </p:sp>
      <p:sp>
        <p:nvSpPr>
          <p:cNvPr id="3" name="Shape 1"/>
          <p:cNvSpPr/>
          <p:nvPr/>
        </p:nvSpPr>
        <p:spPr>
          <a:xfrm>
            <a:off x="793790" y="2345769"/>
            <a:ext cx="4196358" cy="2446496"/>
          </a:xfrm>
          <a:prstGeom prst="roundRect">
            <a:avLst>
              <a:gd name="adj" fmla="val 3894"/>
            </a:avLst>
          </a:prstGeom>
          <a:solidFill>
            <a:srgbClr val="E0D7F4"/>
          </a:solidFill>
          <a:ln w="7620">
            <a:solidFill>
              <a:srgbClr val="C6BDDA"/>
            </a:solidFill>
            <a:prstDash val="solid"/>
          </a:ln>
        </p:spPr>
      </p:sp>
      <p:sp>
        <p:nvSpPr>
          <p:cNvPr id="4" name="Text 2"/>
          <p:cNvSpPr/>
          <p:nvPr/>
        </p:nvSpPr>
        <p:spPr>
          <a:xfrm>
            <a:off x="1028224" y="2580203"/>
            <a:ext cx="3118842"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272525"/>
                </a:solidFill>
                <a:latin typeface="Petrona Bold" pitchFamily="34" charset="0"/>
                <a:ea typeface="Petrona Bold" pitchFamily="34" charset="-122"/>
                <a:cs typeface="Petrona Bold" pitchFamily="34" charset="-120"/>
              </a:rPr>
              <a:t>Confirmation Bias</a:t>
            </a:r>
            <a:endParaRPr lang="en-US" sz="2450" dirty="0"/>
          </a:p>
        </p:txBody>
      </p:sp>
      <p:sp>
        <p:nvSpPr>
          <p:cNvPr id="5" name="Text 3"/>
          <p:cNvSpPr/>
          <p:nvPr/>
        </p:nvSpPr>
        <p:spPr>
          <a:xfrm>
            <a:off x="1028224" y="3106222"/>
            <a:ext cx="3727490"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Favouring evidence that supports existing ideas while dismissing contradicting information, leading to flawed validation</a:t>
            </a:r>
            <a:endParaRPr lang="en-US" sz="1750" dirty="0"/>
          </a:p>
        </p:txBody>
      </p:sp>
      <p:sp>
        <p:nvSpPr>
          <p:cNvPr id="6" name="Shape 4"/>
          <p:cNvSpPr/>
          <p:nvPr/>
        </p:nvSpPr>
        <p:spPr>
          <a:xfrm>
            <a:off x="5216962" y="2345769"/>
            <a:ext cx="4196358" cy="2446496"/>
          </a:xfrm>
          <a:prstGeom prst="roundRect">
            <a:avLst>
              <a:gd name="adj" fmla="val 3894"/>
            </a:avLst>
          </a:prstGeom>
          <a:solidFill>
            <a:srgbClr val="E0D7F4"/>
          </a:solidFill>
          <a:ln w="7620">
            <a:solidFill>
              <a:srgbClr val="C6BDDA"/>
            </a:solidFill>
            <a:prstDash val="solid"/>
          </a:ln>
        </p:spPr>
      </p:sp>
      <p:sp>
        <p:nvSpPr>
          <p:cNvPr id="7" name="Text 5"/>
          <p:cNvSpPr/>
          <p:nvPr/>
        </p:nvSpPr>
        <p:spPr>
          <a:xfrm>
            <a:off x="5451396" y="2580203"/>
            <a:ext cx="3118842"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272525"/>
                </a:solidFill>
                <a:latin typeface="Petrona Bold" pitchFamily="34" charset="0"/>
                <a:ea typeface="Petrona Bold" pitchFamily="34" charset="-122"/>
                <a:cs typeface="Petrona Bold" pitchFamily="34" charset="-120"/>
              </a:rPr>
              <a:t>False Consensus Effect</a:t>
            </a:r>
            <a:endParaRPr lang="en-US" sz="2450" dirty="0"/>
          </a:p>
        </p:txBody>
      </p:sp>
      <p:sp>
        <p:nvSpPr>
          <p:cNvPr id="8" name="Text 6"/>
          <p:cNvSpPr/>
          <p:nvPr/>
        </p:nvSpPr>
        <p:spPr>
          <a:xfrm>
            <a:off x="5451396" y="3106222"/>
            <a:ext cx="3727490"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Overestimating how many people share your perspective and needs, creating a distorted view of market demand</a:t>
            </a:r>
            <a:endParaRPr lang="en-US" sz="1750" dirty="0"/>
          </a:p>
        </p:txBody>
      </p:sp>
      <p:sp>
        <p:nvSpPr>
          <p:cNvPr id="9" name="Shape 7"/>
          <p:cNvSpPr/>
          <p:nvPr/>
        </p:nvSpPr>
        <p:spPr>
          <a:xfrm>
            <a:off x="9640133" y="2345769"/>
            <a:ext cx="4196358" cy="2446496"/>
          </a:xfrm>
          <a:prstGeom prst="roundRect">
            <a:avLst>
              <a:gd name="adj" fmla="val 3894"/>
            </a:avLst>
          </a:prstGeom>
          <a:solidFill>
            <a:srgbClr val="E0D7F4"/>
          </a:solidFill>
          <a:ln w="7620">
            <a:solidFill>
              <a:srgbClr val="C6BDDA"/>
            </a:solidFill>
            <a:prstDash val="solid"/>
          </a:ln>
        </p:spPr>
      </p:sp>
      <p:sp>
        <p:nvSpPr>
          <p:cNvPr id="10" name="Text 8"/>
          <p:cNvSpPr/>
          <p:nvPr/>
        </p:nvSpPr>
        <p:spPr>
          <a:xfrm>
            <a:off x="9874568" y="2580203"/>
            <a:ext cx="3118842"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272525"/>
                </a:solidFill>
                <a:latin typeface="Petrona Bold" pitchFamily="34" charset="0"/>
                <a:ea typeface="Petrona Bold" pitchFamily="34" charset="-122"/>
                <a:cs typeface="Petrona Bold" pitchFamily="34" charset="-120"/>
              </a:rPr>
              <a:t>Sunk Cost Fallacy</a:t>
            </a:r>
            <a:endParaRPr lang="en-US" sz="2450" dirty="0"/>
          </a:p>
        </p:txBody>
      </p:sp>
      <p:sp>
        <p:nvSpPr>
          <p:cNvPr id="11" name="Text 9"/>
          <p:cNvSpPr/>
          <p:nvPr/>
        </p:nvSpPr>
        <p:spPr>
          <a:xfrm>
            <a:off x="9874568" y="3106222"/>
            <a:ext cx="3727490"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Continuing development despite evidence of poor market fit because of previous investment, compounding earlier mistakes</a:t>
            </a:r>
            <a:endParaRPr lang="en-US" sz="1750" dirty="0"/>
          </a:p>
        </p:txBody>
      </p:sp>
      <p:sp>
        <p:nvSpPr>
          <p:cNvPr id="12" name="Text 10"/>
          <p:cNvSpPr/>
          <p:nvPr/>
        </p:nvSpPr>
        <p:spPr>
          <a:xfrm>
            <a:off x="793790" y="5047417"/>
            <a:ext cx="130428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The Segway represents a classic example of solution-first thinking gone wrong. Despite brilliant engineering and $100 million in development, it failed to gain market traction. Why? The team began with an impressive technology rather than a clear customer problem. They assumed people wanted a revolutionary transportation device when most were satisfied with existing options.</a:t>
            </a:r>
            <a:endParaRPr lang="en-US" sz="1750" dirty="0"/>
          </a:p>
        </p:txBody>
      </p:sp>
      <p:sp>
        <p:nvSpPr>
          <p:cNvPr id="13" name="Text 11"/>
          <p:cNvSpPr/>
          <p:nvPr/>
        </p:nvSpPr>
        <p:spPr>
          <a:xfrm>
            <a:off x="793790" y="6754177"/>
            <a:ext cx="13042821" cy="362903"/>
          </a:xfrm>
          <a:prstGeom prst="rect">
            <a:avLst/>
          </a:prstGeom>
          <a:noFill/>
          <a:ln/>
        </p:spPr>
        <p:txBody>
          <a:bodyPr wrap="non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Solution-first approaches often lead to technically impressive products that nobody actually needs or wants to purchase.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61430"/>
            <a:ext cx="7056120" cy="779621"/>
          </a:xfrm>
          <a:prstGeom prst="rect">
            <a:avLst/>
          </a:prstGeom>
          <a:noFill/>
          <a:ln/>
        </p:spPr>
        <p:txBody>
          <a:bodyPr wrap="none" lIns="0" tIns="0" rIns="0" bIns="0" rtlCol="0" anchor="t"/>
          <a:lstStyle/>
          <a:p>
            <a:pPr algn="l" indent="0" marL="0">
              <a:lnSpc>
                <a:spcPts val="6100"/>
              </a:lnSpc>
              <a:buNone/>
            </a:pPr>
            <a:r>
              <a:rPr lang="en-US" sz="4900" b="1" spc="-98" kern="0" dirty="0">
                <a:solidFill>
                  <a:srgbClr val="F95F88"/>
                </a:solidFill>
                <a:latin typeface="Petrona Bold" pitchFamily="34" charset="0"/>
                <a:ea typeface="Petrona Bold" pitchFamily="34" charset="-122"/>
                <a:cs typeface="Petrona Bold" pitchFamily="34" charset="-120"/>
              </a:rPr>
              <a:t>What is Design Thinking?</a:t>
            </a:r>
            <a:endParaRPr lang="en-US" sz="4900" dirty="0"/>
          </a:p>
        </p:txBody>
      </p:sp>
      <p:sp>
        <p:nvSpPr>
          <p:cNvPr id="3" name="Text 1"/>
          <p:cNvSpPr/>
          <p:nvPr/>
        </p:nvSpPr>
        <p:spPr>
          <a:xfrm>
            <a:off x="793790" y="2308027"/>
            <a:ext cx="3118842"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F95F88"/>
                </a:solidFill>
                <a:latin typeface="Petrona Bold" pitchFamily="34" charset="0"/>
                <a:ea typeface="Petrona Bold" pitchFamily="34" charset="-122"/>
                <a:cs typeface="Petrona Bold" pitchFamily="34" charset="-120"/>
              </a:rPr>
              <a:t>Human-Centred</a:t>
            </a:r>
            <a:endParaRPr lang="en-US" sz="2450" dirty="0"/>
          </a:p>
        </p:txBody>
      </p:sp>
      <p:sp>
        <p:nvSpPr>
          <p:cNvPr id="4" name="Text 2"/>
          <p:cNvSpPr/>
          <p:nvPr/>
        </p:nvSpPr>
        <p:spPr>
          <a:xfrm>
            <a:off x="793790" y="2924770"/>
            <a:ext cx="3978116"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Puts people's needs and experiences at the core of problem-solving, ensuring solutions address genuine pain points rather than assumed ones</a:t>
            </a:r>
            <a:endParaRPr lang="en-US" sz="1750" dirty="0"/>
          </a:p>
        </p:txBody>
      </p:sp>
      <p:sp>
        <p:nvSpPr>
          <p:cNvPr id="5" name="Text 3"/>
          <p:cNvSpPr/>
          <p:nvPr/>
        </p:nvSpPr>
        <p:spPr>
          <a:xfrm>
            <a:off x="5332928" y="2308027"/>
            <a:ext cx="3118842"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F95F88"/>
                </a:solidFill>
                <a:latin typeface="Petrona Bold" pitchFamily="34" charset="0"/>
                <a:ea typeface="Petrona Bold" pitchFamily="34" charset="-122"/>
                <a:cs typeface="Petrona Bold" pitchFamily="34" charset="-120"/>
              </a:rPr>
              <a:t>Iterative</a:t>
            </a:r>
            <a:endParaRPr lang="en-US" sz="2450" dirty="0"/>
          </a:p>
        </p:txBody>
      </p:sp>
      <p:sp>
        <p:nvSpPr>
          <p:cNvPr id="6" name="Text 4"/>
          <p:cNvSpPr/>
          <p:nvPr/>
        </p:nvSpPr>
        <p:spPr>
          <a:xfrm>
            <a:off x="5332928" y="2924770"/>
            <a:ext cx="3978116"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Embraces cycles of learning, testing and refinement rather than linear progression, allowing for continuous improvement based on feedback</a:t>
            </a:r>
            <a:endParaRPr lang="en-US" sz="1750" dirty="0"/>
          </a:p>
        </p:txBody>
      </p:sp>
      <p:sp>
        <p:nvSpPr>
          <p:cNvPr id="7" name="Text 5"/>
          <p:cNvSpPr/>
          <p:nvPr/>
        </p:nvSpPr>
        <p:spPr>
          <a:xfrm>
            <a:off x="9872067" y="2308027"/>
            <a:ext cx="3118842" cy="389930"/>
          </a:xfrm>
          <a:prstGeom prst="rect">
            <a:avLst/>
          </a:prstGeom>
          <a:noFill/>
          <a:ln/>
        </p:spPr>
        <p:txBody>
          <a:bodyPr wrap="none" lIns="0" tIns="0" rIns="0" bIns="0" rtlCol="0" anchor="t"/>
          <a:lstStyle/>
          <a:p>
            <a:pPr algn="l" indent="0" marL="0">
              <a:lnSpc>
                <a:spcPts val="3050"/>
              </a:lnSpc>
              <a:buNone/>
            </a:pPr>
            <a:r>
              <a:rPr lang="en-US" sz="2450" b="1" spc="-49" kern="0" dirty="0">
                <a:solidFill>
                  <a:srgbClr val="F95F88"/>
                </a:solidFill>
                <a:latin typeface="Petrona Bold" pitchFamily="34" charset="0"/>
                <a:ea typeface="Petrona Bold" pitchFamily="34" charset="-122"/>
                <a:cs typeface="Petrona Bold" pitchFamily="34" charset="-120"/>
              </a:rPr>
              <a:t>Collaborative</a:t>
            </a:r>
            <a:endParaRPr lang="en-US" sz="2450" dirty="0"/>
          </a:p>
        </p:txBody>
      </p:sp>
      <p:sp>
        <p:nvSpPr>
          <p:cNvPr id="8" name="Text 6"/>
          <p:cNvSpPr/>
          <p:nvPr/>
        </p:nvSpPr>
        <p:spPr>
          <a:xfrm>
            <a:off x="9872067" y="2924770"/>
            <a:ext cx="3978116"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Brings together diverse perspectives and expertise to generate richer insights and more innovative approaches to complex challenges</a:t>
            </a:r>
            <a:endParaRPr lang="en-US" sz="1750" dirty="0"/>
          </a:p>
        </p:txBody>
      </p:sp>
      <p:sp>
        <p:nvSpPr>
          <p:cNvPr id="9" name="Text 7"/>
          <p:cNvSpPr/>
          <p:nvPr/>
        </p:nvSpPr>
        <p:spPr>
          <a:xfrm>
            <a:off x="793790" y="4835604"/>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Design Thinking originated at Stanford's d.school and IDEO as a framework for tackling complex problems through a human lens. Unlike traditional business approaches that may begin with technology or business constraints, Design Thinking starts by deeply understanding human needs.</a:t>
            </a:r>
            <a:endParaRPr lang="en-US" sz="1750" dirty="0"/>
          </a:p>
        </p:txBody>
      </p:sp>
      <p:sp>
        <p:nvSpPr>
          <p:cNvPr id="10" name="Text 8"/>
          <p:cNvSpPr/>
          <p:nvPr/>
        </p:nvSpPr>
        <p:spPr>
          <a:xfrm>
            <a:off x="793790" y="6179463"/>
            <a:ext cx="130428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This methodology has been adopted by organisations ranging from Apple to the UK's National Health Service to reimagine products, services, and entire systems. Its strength lies in combining empathy with analytical rigour to discover opportunities that might otherwise remain hidden.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90324" y="542330"/>
            <a:ext cx="8453318" cy="678061"/>
          </a:xfrm>
          <a:prstGeom prst="rect">
            <a:avLst/>
          </a:prstGeom>
          <a:noFill/>
          <a:ln/>
        </p:spPr>
        <p:txBody>
          <a:bodyPr wrap="none" lIns="0" tIns="0" rIns="0" bIns="0" rtlCol="0" anchor="t"/>
          <a:lstStyle/>
          <a:p>
            <a:pPr algn="l" indent="0" marL="0">
              <a:lnSpc>
                <a:spcPts val="5300"/>
              </a:lnSpc>
              <a:buNone/>
            </a:pPr>
            <a:r>
              <a:rPr lang="en-US" sz="4250" b="1" spc="-85" kern="0" dirty="0">
                <a:solidFill>
                  <a:srgbClr val="F95F88"/>
                </a:solidFill>
                <a:latin typeface="Petrona Bold" pitchFamily="34" charset="0"/>
                <a:ea typeface="Petrona Bold" pitchFamily="34" charset="-122"/>
                <a:cs typeface="Petrona Bold" pitchFamily="34" charset="-120"/>
              </a:rPr>
              <a:t>The Five Phases of Design Thinking</a:t>
            </a:r>
            <a:endParaRPr lang="en-US" sz="4250" dirty="0"/>
          </a:p>
        </p:txBody>
      </p:sp>
      <p:sp>
        <p:nvSpPr>
          <p:cNvPr id="3" name="Text 1"/>
          <p:cNvSpPr/>
          <p:nvPr/>
        </p:nvSpPr>
        <p:spPr>
          <a:xfrm>
            <a:off x="1988582" y="2155865"/>
            <a:ext cx="2712125" cy="338971"/>
          </a:xfrm>
          <a:prstGeom prst="rect">
            <a:avLst/>
          </a:prstGeom>
          <a:noFill/>
          <a:ln/>
        </p:spPr>
        <p:txBody>
          <a:bodyPr wrap="none" lIns="0" tIns="0" rIns="0" bIns="0" rtlCol="0" anchor="t"/>
          <a:lstStyle/>
          <a:p>
            <a:pPr algn="r" indent="0" marL="0">
              <a:lnSpc>
                <a:spcPts val="2650"/>
              </a:lnSpc>
              <a:buNone/>
            </a:pPr>
            <a:r>
              <a:rPr lang="en-US" sz="2100" b="1" spc="-43" kern="0" dirty="0">
                <a:solidFill>
                  <a:srgbClr val="272525"/>
                </a:solidFill>
                <a:latin typeface="Petrona Bold" pitchFamily="34" charset="0"/>
                <a:ea typeface="Petrona Bold" pitchFamily="34" charset="-122"/>
                <a:cs typeface="Petrona Bold" pitchFamily="34" charset="-120"/>
              </a:rPr>
              <a:t>Empathise</a:t>
            </a:r>
            <a:endParaRPr lang="en-US" sz="2100" dirty="0"/>
          </a:p>
        </p:txBody>
      </p:sp>
      <p:sp>
        <p:nvSpPr>
          <p:cNvPr id="4" name="Text 2"/>
          <p:cNvSpPr/>
          <p:nvPr/>
        </p:nvSpPr>
        <p:spPr>
          <a:xfrm>
            <a:off x="690324" y="2613065"/>
            <a:ext cx="4010382" cy="631269"/>
          </a:xfrm>
          <a:prstGeom prst="rect">
            <a:avLst/>
          </a:prstGeom>
          <a:noFill/>
          <a:ln/>
        </p:spPr>
        <p:txBody>
          <a:bodyPr wrap="square" lIns="0" tIns="0" rIns="0" bIns="0" rtlCol="0" anchor="t"/>
          <a:lstStyle/>
          <a:p>
            <a:pPr algn="r" indent="0" marL="0">
              <a:lnSpc>
                <a:spcPts val="2450"/>
              </a:lnSpc>
              <a:buNone/>
            </a:pPr>
            <a:r>
              <a:rPr lang="en-US" sz="1550" spc="-31" kern="0" dirty="0">
                <a:solidFill>
                  <a:srgbClr val="272525"/>
                </a:solidFill>
                <a:latin typeface="Inter" pitchFamily="34" charset="0"/>
                <a:ea typeface="Inter" pitchFamily="34" charset="-122"/>
                <a:cs typeface="Inter" pitchFamily="34" charset="-120"/>
              </a:rPr>
              <a:t>Understand the user through observation, interaction and immersion</a:t>
            </a:r>
            <a:endParaRPr lang="en-US" sz="1550" dirty="0"/>
          </a:p>
        </p:txBody>
      </p:sp>
      <p:pic>
        <p:nvPicPr>
          <p:cNvPr id="5" name="Image 0" descr="preencoded.png">    </p:cNvPr>
          <p:cNvPicPr>
            <a:picLocks noChangeAspect="1"/>
          </p:cNvPicPr>
          <p:nvPr/>
        </p:nvPicPr>
        <p:blipFill>
          <a:blip r:embed="rId1"/>
          <a:stretch>
            <a:fillRect/>
          </a:stretch>
        </p:blipFill>
        <p:spPr>
          <a:xfrm>
            <a:off x="4996458" y="1614845"/>
            <a:ext cx="4637365" cy="4637365"/>
          </a:xfrm>
          <a:prstGeom prst="rect">
            <a:avLst/>
          </a:prstGeom>
        </p:spPr>
      </p:pic>
      <p:pic>
        <p:nvPicPr>
          <p:cNvPr id="6" name="Image 1" descr="preencoded.png">    </p:cNvPr>
          <p:cNvPicPr>
            <a:picLocks noChangeAspect="1"/>
          </p:cNvPicPr>
          <p:nvPr/>
        </p:nvPicPr>
        <p:blipFill>
          <a:blip r:embed="rId2"/>
          <a:stretch>
            <a:fillRect/>
          </a:stretch>
        </p:blipFill>
        <p:spPr>
          <a:xfrm>
            <a:off x="6037957" y="2583359"/>
            <a:ext cx="295037" cy="368856"/>
          </a:xfrm>
          <a:prstGeom prst="rect">
            <a:avLst/>
          </a:prstGeom>
        </p:spPr>
      </p:pic>
      <p:sp>
        <p:nvSpPr>
          <p:cNvPr id="7" name="Text 3"/>
          <p:cNvSpPr/>
          <p:nvPr/>
        </p:nvSpPr>
        <p:spPr>
          <a:xfrm>
            <a:off x="9929574" y="1797487"/>
            <a:ext cx="2712125" cy="338971"/>
          </a:xfrm>
          <a:prstGeom prst="rect">
            <a:avLst/>
          </a:prstGeom>
          <a:noFill/>
          <a:ln/>
        </p:spPr>
        <p:txBody>
          <a:bodyPr wrap="none" lIns="0" tIns="0" rIns="0" bIns="0" rtlCol="0" anchor="t"/>
          <a:lstStyle/>
          <a:p>
            <a:pPr algn="l" indent="0" marL="0">
              <a:lnSpc>
                <a:spcPts val="2650"/>
              </a:lnSpc>
              <a:buNone/>
            </a:pPr>
            <a:r>
              <a:rPr lang="en-US" sz="2100" b="1" spc="-43" kern="0" dirty="0">
                <a:solidFill>
                  <a:srgbClr val="272525"/>
                </a:solidFill>
                <a:latin typeface="Petrona Bold" pitchFamily="34" charset="0"/>
                <a:ea typeface="Petrona Bold" pitchFamily="34" charset="-122"/>
                <a:cs typeface="Petrona Bold" pitchFamily="34" charset="-120"/>
              </a:rPr>
              <a:t>Define</a:t>
            </a:r>
            <a:endParaRPr lang="en-US" sz="2100" dirty="0"/>
          </a:p>
        </p:txBody>
      </p:sp>
      <p:sp>
        <p:nvSpPr>
          <p:cNvPr id="8" name="Text 4"/>
          <p:cNvSpPr/>
          <p:nvPr/>
        </p:nvSpPr>
        <p:spPr>
          <a:xfrm>
            <a:off x="9929574" y="2254687"/>
            <a:ext cx="4010501" cy="631269"/>
          </a:xfrm>
          <a:prstGeom prst="rect">
            <a:avLst/>
          </a:prstGeom>
          <a:noFill/>
          <a:ln/>
        </p:spPr>
        <p:txBody>
          <a:bodyPr wrap="square" lIns="0" tIns="0" rIns="0" bIns="0" rtlCol="0" anchor="t"/>
          <a:lstStyle/>
          <a:p>
            <a:pPr algn="l" indent="0" marL="0">
              <a:lnSpc>
                <a:spcPts val="2450"/>
              </a:lnSpc>
              <a:buNone/>
            </a:pPr>
            <a:r>
              <a:rPr lang="en-US" sz="1550" spc="-31" kern="0" dirty="0">
                <a:solidFill>
                  <a:srgbClr val="272525"/>
                </a:solidFill>
                <a:latin typeface="Inter" pitchFamily="34" charset="0"/>
                <a:ea typeface="Inter" pitchFamily="34" charset="-122"/>
                <a:cs typeface="Inter" pitchFamily="34" charset="-120"/>
              </a:rPr>
              <a:t>Crystallise insights into a clear problem statement</a:t>
            </a:r>
            <a:endParaRPr lang="en-US" sz="1550" dirty="0"/>
          </a:p>
        </p:txBody>
      </p:sp>
      <p:pic>
        <p:nvPicPr>
          <p:cNvPr id="9" name="Image 2" descr="preencoded.png">    </p:cNvPr>
          <p:cNvPicPr>
            <a:picLocks noChangeAspect="1"/>
          </p:cNvPicPr>
          <p:nvPr/>
        </p:nvPicPr>
        <p:blipFill>
          <a:blip r:embed="rId3"/>
          <a:stretch>
            <a:fillRect/>
          </a:stretch>
        </p:blipFill>
        <p:spPr>
          <a:xfrm>
            <a:off x="4996458" y="1614845"/>
            <a:ext cx="4637365" cy="4637365"/>
          </a:xfrm>
          <a:prstGeom prst="rect">
            <a:avLst/>
          </a:prstGeom>
        </p:spPr>
      </p:pic>
      <p:pic>
        <p:nvPicPr>
          <p:cNvPr id="10" name="Image 3" descr="preencoded.png">    </p:cNvPr>
          <p:cNvPicPr>
            <a:picLocks noChangeAspect="1"/>
          </p:cNvPicPr>
          <p:nvPr/>
        </p:nvPicPr>
        <p:blipFill>
          <a:blip r:embed="rId4"/>
          <a:stretch>
            <a:fillRect/>
          </a:stretch>
        </p:blipFill>
        <p:spPr>
          <a:xfrm>
            <a:off x="7927003" y="2314515"/>
            <a:ext cx="295037" cy="368856"/>
          </a:xfrm>
          <a:prstGeom prst="rect">
            <a:avLst/>
          </a:prstGeom>
        </p:spPr>
      </p:pic>
      <p:sp>
        <p:nvSpPr>
          <p:cNvPr id="11" name="Text 5"/>
          <p:cNvSpPr/>
          <p:nvPr/>
        </p:nvSpPr>
        <p:spPr>
          <a:xfrm>
            <a:off x="10028277" y="3546991"/>
            <a:ext cx="2712125" cy="338971"/>
          </a:xfrm>
          <a:prstGeom prst="rect">
            <a:avLst/>
          </a:prstGeom>
          <a:noFill/>
          <a:ln/>
        </p:spPr>
        <p:txBody>
          <a:bodyPr wrap="none" lIns="0" tIns="0" rIns="0" bIns="0" rtlCol="0" anchor="t"/>
          <a:lstStyle/>
          <a:p>
            <a:pPr algn="l" indent="0" marL="0">
              <a:lnSpc>
                <a:spcPts val="2650"/>
              </a:lnSpc>
              <a:buNone/>
            </a:pPr>
            <a:r>
              <a:rPr lang="en-US" sz="2100" b="1" spc="-43" kern="0" dirty="0">
                <a:solidFill>
                  <a:srgbClr val="272525"/>
                </a:solidFill>
                <a:latin typeface="Petrona Bold" pitchFamily="34" charset="0"/>
                <a:ea typeface="Petrona Bold" pitchFamily="34" charset="-122"/>
                <a:cs typeface="Petrona Bold" pitchFamily="34" charset="-120"/>
              </a:rPr>
              <a:t>Ideate</a:t>
            </a:r>
            <a:endParaRPr lang="en-US" sz="2100" dirty="0"/>
          </a:p>
        </p:txBody>
      </p:sp>
      <p:sp>
        <p:nvSpPr>
          <p:cNvPr id="12" name="Text 6"/>
          <p:cNvSpPr/>
          <p:nvPr/>
        </p:nvSpPr>
        <p:spPr>
          <a:xfrm>
            <a:off x="10028277" y="4004191"/>
            <a:ext cx="3911798" cy="315635"/>
          </a:xfrm>
          <a:prstGeom prst="rect">
            <a:avLst/>
          </a:prstGeom>
          <a:noFill/>
          <a:ln/>
        </p:spPr>
        <p:txBody>
          <a:bodyPr wrap="none" lIns="0" tIns="0" rIns="0" bIns="0" rtlCol="0" anchor="t"/>
          <a:lstStyle/>
          <a:p>
            <a:pPr algn="l" indent="0" marL="0">
              <a:lnSpc>
                <a:spcPts val="2450"/>
              </a:lnSpc>
              <a:buNone/>
            </a:pPr>
            <a:r>
              <a:rPr lang="en-US" sz="1550" spc="-31" kern="0" dirty="0">
                <a:solidFill>
                  <a:srgbClr val="272525"/>
                </a:solidFill>
                <a:latin typeface="Inter" pitchFamily="34" charset="0"/>
                <a:ea typeface="Inter" pitchFamily="34" charset="-122"/>
                <a:cs typeface="Inter" pitchFamily="34" charset="-120"/>
              </a:rPr>
              <a:t>Generate a range of creative solutions</a:t>
            </a:r>
            <a:endParaRPr lang="en-US" sz="1550" dirty="0"/>
          </a:p>
        </p:txBody>
      </p:sp>
      <p:pic>
        <p:nvPicPr>
          <p:cNvPr id="13" name="Image 4" descr="preencoded.png">    </p:cNvPr>
          <p:cNvPicPr>
            <a:picLocks noChangeAspect="1"/>
          </p:cNvPicPr>
          <p:nvPr/>
        </p:nvPicPr>
        <p:blipFill>
          <a:blip r:embed="rId5"/>
          <a:stretch>
            <a:fillRect/>
          </a:stretch>
        </p:blipFill>
        <p:spPr>
          <a:xfrm>
            <a:off x="4996458" y="1614845"/>
            <a:ext cx="4637365" cy="4637365"/>
          </a:xfrm>
          <a:prstGeom prst="rect">
            <a:avLst/>
          </a:prstGeom>
        </p:spPr>
      </p:pic>
      <p:pic>
        <p:nvPicPr>
          <p:cNvPr id="14" name="Image 5" descr="preencoded.png">    </p:cNvPr>
          <p:cNvPicPr>
            <a:picLocks noChangeAspect="1"/>
          </p:cNvPicPr>
          <p:nvPr/>
        </p:nvPicPr>
        <p:blipFill>
          <a:blip r:embed="rId6"/>
          <a:stretch>
            <a:fillRect/>
          </a:stretch>
        </p:blipFill>
        <p:spPr>
          <a:xfrm>
            <a:off x="8766393" y="4028063"/>
            <a:ext cx="295037" cy="368856"/>
          </a:xfrm>
          <a:prstGeom prst="rect">
            <a:avLst/>
          </a:prstGeom>
        </p:spPr>
      </p:pic>
      <p:sp>
        <p:nvSpPr>
          <p:cNvPr id="15" name="Text 7"/>
          <p:cNvSpPr/>
          <p:nvPr/>
        </p:nvSpPr>
        <p:spPr>
          <a:xfrm>
            <a:off x="9929574" y="4980980"/>
            <a:ext cx="2712125" cy="338971"/>
          </a:xfrm>
          <a:prstGeom prst="rect">
            <a:avLst/>
          </a:prstGeom>
          <a:noFill/>
          <a:ln/>
        </p:spPr>
        <p:txBody>
          <a:bodyPr wrap="none" lIns="0" tIns="0" rIns="0" bIns="0" rtlCol="0" anchor="t"/>
          <a:lstStyle/>
          <a:p>
            <a:pPr algn="l" indent="0" marL="0">
              <a:lnSpc>
                <a:spcPts val="2650"/>
              </a:lnSpc>
              <a:buNone/>
            </a:pPr>
            <a:r>
              <a:rPr lang="en-US" sz="2100" b="1" spc="-43" kern="0" dirty="0">
                <a:solidFill>
                  <a:srgbClr val="272525"/>
                </a:solidFill>
                <a:latin typeface="Petrona Bold" pitchFamily="34" charset="0"/>
                <a:ea typeface="Petrona Bold" pitchFamily="34" charset="-122"/>
                <a:cs typeface="Petrona Bold" pitchFamily="34" charset="-120"/>
              </a:rPr>
              <a:t>Prototype</a:t>
            </a:r>
            <a:endParaRPr lang="en-US" sz="2100" dirty="0"/>
          </a:p>
        </p:txBody>
      </p:sp>
      <p:sp>
        <p:nvSpPr>
          <p:cNvPr id="16" name="Text 8"/>
          <p:cNvSpPr/>
          <p:nvPr/>
        </p:nvSpPr>
        <p:spPr>
          <a:xfrm>
            <a:off x="9929574" y="5438180"/>
            <a:ext cx="4010501" cy="631269"/>
          </a:xfrm>
          <a:prstGeom prst="rect">
            <a:avLst/>
          </a:prstGeom>
          <a:noFill/>
          <a:ln/>
        </p:spPr>
        <p:txBody>
          <a:bodyPr wrap="square" lIns="0" tIns="0" rIns="0" bIns="0" rtlCol="0" anchor="t"/>
          <a:lstStyle/>
          <a:p>
            <a:pPr algn="l" indent="0" marL="0">
              <a:lnSpc>
                <a:spcPts val="2450"/>
              </a:lnSpc>
              <a:buNone/>
            </a:pPr>
            <a:r>
              <a:rPr lang="en-US" sz="1550" spc="-31" kern="0" dirty="0">
                <a:solidFill>
                  <a:srgbClr val="272525"/>
                </a:solidFill>
                <a:latin typeface="Inter" pitchFamily="34" charset="0"/>
                <a:ea typeface="Inter" pitchFamily="34" charset="-122"/>
                <a:cs typeface="Inter" pitchFamily="34" charset="-120"/>
              </a:rPr>
              <a:t>Build representations of potential solutions to test</a:t>
            </a:r>
            <a:endParaRPr lang="en-US" sz="1550" dirty="0"/>
          </a:p>
        </p:txBody>
      </p:sp>
      <p:pic>
        <p:nvPicPr>
          <p:cNvPr id="17" name="Image 6" descr="preencoded.png">    </p:cNvPr>
          <p:cNvPicPr>
            <a:picLocks noChangeAspect="1"/>
          </p:cNvPicPr>
          <p:nvPr/>
        </p:nvPicPr>
        <p:blipFill>
          <a:blip r:embed="rId7"/>
          <a:stretch>
            <a:fillRect/>
          </a:stretch>
        </p:blipFill>
        <p:spPr>
          <a:xfrm>
            <a:off x="4996458" y="1614845"/>
            <a:ext cx="4637365" cy="4637365"/>
          </a:xfrm>
          <a:prstGeom prst="rect">
            <a:avLst/>
          </a:prstGeom>
        </p:spPr>
      </p:pic>
      <p:pic>
        <p:nvPicPr>
          <p:cNvPr id="18" name="Image 7" descr="preencoded.png">    </p:cNvPr>
          <p:cNvPicPr>
            <a:picLocks noChangeAspect="1"/>
          </p:cNvPicPr>
          <p:nvPr/>
        </p:nvPicPr>
        <p:blipFill>
          <a:blip r:embed="rId8"/>
          <a:stretch>
            <a:fillRect/>
          </a:stretch>
        </p:blipFill>
        <p:spPr>
          <a:xfrm>
            <a:off x="7396222" y="5355848"/>
            <a:ext cx="295037" cy="368856"/>
          </a:xfrm>
          <a:prstGeom prst="rect">
            <a:avLst/>
          </a:prstGeom>
        </p:spPr>
      </p:pic>
      <p:sp>
        <p:nvSpPr>
          <p:cNvPr id="19" name="Text 9"/>
          <p:cNvSpPr/>
          <p:nvPr/>
        </p:nvSpPr>
        <p:spPr>
          <a:xfrm>
            <a:off x="1988582" y="4780240"/>
            <a:ext cx="2712125" cy="338971"/>
          </a:xfrm>
          <a:prstGeom prst="rect">
            <a:avLst/>
          </a:prstGeom>
          <a:noFill/>
          <a:ln/>
        </p:spPr>
        <p:txBody>
          <a:bodyPr wrap="none" lIns="0" tIns="0" rIns="0" bIns="0" rtlCol="0" anchor="t"/>
          <a:lstStyle/>
          <a:p>
            <a:pPr algn="r" indent="0" marL="0">
              <a:lnSpc>
                <a:spcPts val="2650"/>
              </a:lnSpc>
              <a:buNone/>
            </a:pPr>
            <a:r>
              <a:rPr lang="en-US" sz="2100" b="1" spc="-43" kern="0" dirty="0">
                <a:solidFill>
                  <a:srgbClr val="272525"/>
                </a:solidFill>
                <a:latin typeface="Petrona Bold" pitchFamily="34" charset="0"/>
                <a:ea typeface="Petrona Bold" pitchFamily="34" charset="-122"/>
                <a:cs typeface="Petrona Bold" pitchFamily="34" charset="-120"/>
              </a:rPr>
              <a:t>Test</a:t>
            </a:r>
            <a:endParaRPr lang="en-US" sz="2100" dirty="0"/>
          </a:p>
        </p:txBody>
      </p:sp>
      <p:sp>
        <p:nvSpPr>
          <p:cNvPr id="20" name="Text 10"/>
          <p:cNvSpPr/>
          <p:nvPr/>
        </p:nvSpPr>
        <p:spPr>
          <a:xfrm>
            <a:off x="690324" y="5237440"/>
            <a:ext cx="4010382" cy="315635"/>
          </a:xfrm>
          <a:prstGeom prst="rect">
            <a:avLst/>
          </a:prstGeom>
          <a:noFill/>
          <a:ln/>
        </p:spPr>
        <p:txBody>
          <a:bodyPr wrap="none" lIns="0" tIns="0" rIns="0" bIns="0" rtlCol="0" anchor="t"/>
          <a:lstStyle/>
          <a:p>
            <a:pPr algn="r" indent="0" marL="0">
              <a:lnSpc>
                <a:spcPts val="2450"/>
              </a:lnSpc>
              <a:buNone/>
            </a:pPr>
            <a:r>
              <a:rPr lang="en-US" sz="1550" spc="-31" kern="0" dirty="0">
                <a:solidFill>
                  <a:srgbClr val="272525"/>
                </a:solidFill>
                <a:latin typeface="Inter" pitchFamily="34" charset="0"/>
                <a:ea typeface="Inter" pitchFamily="34" charset="-122"/>
                <a:cs typeface="Inter" pitchFamily="34" charset="-120"/>
              </a:rPr>
              <a:t>Gather feedback to refine solutions</a:t>
            </a:r>
            <a:endParaRPr lang="en-US" sz="1550" dirty="0"/>
          </a:p>
        </p:txBody>
      </p:sp>
      <p:pic>
        <p:nvPicPr>
          <p:cNvPr id="21" name="Image 8" descr="preencoded.png">    </p:cNvPr>
          <p:cNvPicPr>
            <a:picLocks noChangeAspect="1"/>
          </p:cNvPicPr>
          <p:nvPr/>
        </p:nvPicPr>
        <p:blipFill>
          <a:blip r:embed="rId9"/>
          <a:stretch>
            <a:fillRect/>
          </a:stretch>
        </p:blipFill>
        <p:spPr>
          <a:xfrm>
            <a:off x="4996458" y="1614845"/>
            <a:ext cx="4637365" cy="4637365"/>
          </a:xfrm>
          <a:prstGeom prst="rect">
            <a:avLst/>
          </a:prstGeom>
        </p:spPr>
      </p:pic>
      <p:pic>
        <p:nvPicPr>
          <p:cNvPr id="22" name="Image 9" descr="preencoded.png">    </p:cNvPr>
          <p:cNvPicPr>
            <a:picLocks noChangeAspect="1"/>
          </p:cNvPicPr>
          <p:nvPr/>
        </p:nvPicPr>
        <p:blipFill>
          <a:blip r:embed="rId10"/>
          <a:stretch>
            <a:fillRect/>
          </a:stretch>
        </p:blipFill>
        <p:spPr>
          <a:xfrm>
            <a:off x="5709940" y="4462998"/>
            <a:ext cx="295037" cy="368856"/>
          </a:xfrm>
          <a:prstGeom prst="rect">
            <a:avLst/>
          </a:prstGeom>
        </p:spPr>
      </p:pic>
      <p:sp>
        <p:nvSpPr>
          <p:cNvPr id="23" name="Text 11"/>
          <p:cNvSpPr/>
          <p:nvPr/>
        </p:nvSpPr>
        <p:spPr>
          <a:xfrm>
            <a:off x="690324" y="6474023"/>
            <a:ext cx="13249751" cy="631269"/>
          </a:xfrm>
          <a:prstGeom prst="rect">
            <a:avLst/>
          </a:prstGeom>
          <a:noFill/>
          <a:ln/>
        </p:spPr>
        <p:txBody>
          <a:bodyPr wrap="square" lIns="0" tIns="0" rIns="0" bIns="0" rtlCol="0" anchor="t"/>
          <a:lstStyle/>
          <a:p>
            <a:pPr algn="l" indent="0" marL="0">
              <a:lnSpc>
                <a:spcPts val="2450"/>
              </a:lnSpc>
              <a:buNone/>
            </a:pPr>
            <a:r>
              <a:rPr lang="en-US" sz="1550" spc="-31" kern="0" dirty="0">
                <a:solidFill>
                  <a:srgbClr val="272525"/>
                </a:solidFill>
                <a:latin typeface="Inter" pitchFamily="34" charset="0"/>
                <a:ea typeface="Inter" pitchFamily="34" charset="-122"/>
                <a:cs typeface="Inter" pitchFamily="34" charset="-120"/>
              </a:rPr>
              <a:t>While often represented as a sequence, these phases frequently overlap and may be revisited multiple times. The process is inherently non-linear, with teams moving back and forth between phases as new insights emerge.</a:t>
            </a:r>
            <a:endParaRPr lang="en-US" sz="1550" dirty="0"/>
          </a:p>
        </p:txBody>
      </p:sp>
      <p:sp>
        <p:nvSpPr>
          <p:cNvPr id="24" name="Text 12"/>
          <p:cNvSpPr/>
          <p:nvPr/>
        </p:nvSpPr>
        <p:spPr>
          <a:xfrm>
            <a:off x="690324" y="7327106"/>
            <a:ext cx="13249751" cy="631269"/>
          </a:xfrm>
          <a:prstGeom prst="rect">
            <a:avLst/>
          </a:prstGeom>
          <a:noFill/>
          <a:ln/>
        </p:spPr>
        <p:txBody>
          <a:bodyPr wrap="square" lIns="0" tIns="0" rIns="0" bIns="0" rtlCol="0" anchor="t"/>
          <a:lstStyle/>
          <a:p>
            <a:pPr algn="l" indent="0" marL="0">
              <a:lnSpc>
                <a:spcPts val="2450"/>
              </a:lnSpc>
              <a:buNone/>
            </a:pPr>
            <a:r>
              <a:rPr lang="en-US" sz="1550" spc="-31" kern="0" dirty="0">
                <a:solidFill>
                  <a:srgbClr val="272525"/>
                </a:solidFill>
                <a:latin typeface="Inter" pitchFamily="34" charset="0"/>
                <a:ea typeface="Inter" pitchFamily="34" charset="-122"/>
                <a:cs typeface="Inter" pitchFamily="34" charset="-120"/>
              </a:rPr>
              <a:t>For our focus on market need identification, the Empathise and Define phases are particularly crucial. These early stages ensure that all subsequent innovation efforts are anchored in genuine market needs rather than assumptions or preferences of the development team.</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01385" y="473631"/>
            <a:ext cx="4725710" cy="590669"/>
          </a:xfrm>
          <a:prstGeom prst="rect">
            <a:avLst/>
          </a:prstGeom>
          <a:noFill/>
          <a:ln/>
        </p:spPr>
        <p:txBody>
          <a:bodyPr wrap="none" lIns="0" tIns="0" rIns="0" bIns="0" rtlCol="0" anchor="t"/>
          <a:lstStyle/>
          <a:p>
            <a:pPr algn="l" indent="0" marL="0">
              <a:lnSpc>
                <a:spcPts val="4650"/>
              </a:lnSpc>
              <a:buNone/>
            </a:pPr>
            <a:r>
              <a:rPr lang="en-US" sz="3700" b="1" spc="-74" kern="0" dirty="0">
                <a:solidFill>
                  <a:srgbClr val="F95F88"/>
                </a:solidFill>
                <a:latin typeface="Petrona Bold" pitchFamily="34" charset="0"/>
                <a:ea typeface="Petrona Bold" pitchFamily="34" charset="-122"/>
                <a:cs typeface="Petrona Bold" pitchFamily="34" charset="-120"/>
              </a:rPr>
              <a:t>The Value of Empathy</a:t>
            </a:r>
            <a:endParaRPr lang="en-US" sz="3700" dirty="0"/>
          </a:p>
        </p:txBody>
      </p:sp>
      <p:pic>
        <p:nvPicPr>
          <p:cNvPr id="4" name="Image 1" descr="preencoded.png">    </p:cNvPr>
          <p:cNvPicPr>
            <a:picLocks noChangeAspect="1"/>
          </p:cNvPicPr>
          <p:nvPr/>
        </p:nvPicPr>
        <p:blipFill>
          <a:blip r:embed="rId2"/>
          <a:stretch>
            <a:fillRect/>
          </a:stretch>
        </p:blipFill>
        <p:spPr>
          <a:xfrm>
            <a:off x="601385" y="1321951"/>
            <a:ext cx="859155" cy="1030962"/>
          </a:xfrm>
          <a:prstGeom prst="rect">
            <a:avLst/>
          </a:prstGeom>
        </p:spPr>
      </p:pic>
      <p:sp>
        <p:nvSpPr>
          <p:cNvPr id="5" name="Text 1"/>
          <p:cNvSpPr/>
          <p:nvPr/>
        </p:nvSpPr>
        <p:spPr>
          <a:xfrm>
            <a:off x="1718191" y="1493758"/>
            <a:ext cx="2362795" cy="295394"/>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Bold" pitchFamily="34" charset="0"/>
                <a:ea typeface="Petrona Bold" pitchFamily="34" charset="-122"/>
                <a:cs typeface="Petrona Bold" pitchFamily="34" charset="-120"/>
              </a:rPr>
              <a:t>Listen</a:t>
            </a:r>
            <a:endParaRPr lang="en-US" sz="1850" dirty="0"/>
          </a:p>
        </p:txBody>
      </p:sp>
      <p:sp>
        <p:nvSpPr>
          <p:cNvPr id="6" name="Text 2"/>
          <p:cNvSpPr/>
          <p:nvPr/>
        </p:nvSpPr>
        <p:spPr>
          <a:xfrm>
            <a:off x="1718191" y="1892141"/>
            <a:ext cx="6824424" cy="274796"/>
          </a:xfrm>
          <a:prstGeom prst="rect">
            <a:avLst/>
          </a:prstGeom>
          <a:noFill/>
          <a:ln/>
        </p:spPr>
        <p:txBody>
          <a:bodyPr wrap="non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Engage with users without judgement or preconceptions</a:t>
            </a:r>
            <a:endParaRPr lang="en-US" sz="1350" dirty="0"/>
          </a:p>
        </p:txBody>
      </p:sp>
      <p:pic>
        <p:nvPicPr>
          <p:cNvPr id="7" name="Image 2" descr="preencoded.png">    </p:cNvPr>
          <p:cNvPicPr>
            <a:picLocks noChangeAspect="1"/>
          </p:cNvPicPr>
          <p:nvPr/>
        </p:nvPicPr>
        <p:blipFill>
          <a:blip r:embed="rId3"/>
          <a:stretch>
            <a:fillRect/>
          </a:stretch>
        </p:blipFill>
        <p:spPr>
          <a:xfrm>
            <a:off x="601385" y="2352913"/>
            <a:ext cx="859155" cy="1030962"/>
          </a:xfrm>
          <a:prstGeom prst="rect">
            <a:avLst/>
          </a:prstGeom>
        </p:spPr>
      </p:pic>
      <p:sp>
        <p:nvSpPr>
          <p:cNvPr id="8" name="Text 3"/>
          <p:cNvSpPr/>
          <p:nvPr/>
        </p:nvSpPr>
        <p:spPr>
          <a:xfrm>
            <a:off x="1718191" y="2524720"/>
            <a:ext cx="2362795" cy="295394"/>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Bold" pitchFamily="34" charset="0"/>
                <a:ea typeface="Petrona Bold" pitchFamily="34" charset="-122"/>
                <a:cs typeface="Petrona Bold" pitchFamily="34" charset="-120"/>
              </a:rPr>
              <a:t>Observe</a:t>
            </a:r>
            <a:endParaRPr lang="en-US" sz="1850" dirty="0"/>
          </a:p>
        </p:txBody>
      </p:sp>
      <p:sp>
        <p:nvSpPr>
          <p:cNvPr id="9" name="Text 4"/>
          <p:cNvSpPr/>
          <p:nvPr/>
        </p:nvSpPr>
        <p:spPr>
          <a:xfrm>
            <a:off x="1718191" y="2923103"/>
            <a:ext cx="6824424" cy="274796"/>
          </a:xfrm>
          <a:prstGeom prst="rect">
            <a:avLst/>
          </a:prstGeom>
          <a:noFill/>
          <a:ln/>
        </p:spPr>
        <p:txBody>
          <a:bodyPr wrap="non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Watch behaviour patterns to identify unarticulated needs</a:t>
            </a:r>
            <a:endParaRPr lang="en-US" sz="1350" dirty="0"/>
          </a:p>
        </p:txBody>
      </p:sp>
      <p:pic>
        <p:nvPicPr>
          <p:cNvPr id="10" name="Image 3" descr="preencoded.png">    </p:cNvPr>
          <p:cNvPicPr>
            <a:picLocks noChangeAspect="1"/>
          </p:cNvPicPr>
          <p:nvPr/>
        </p:nvPicPr>
        <p:blipFill>
          <a:blip r:embed="rId4"/>
          <a:stretch>
            <a:fillRect/>
          </a:stretch>
        </p:blipFill>
        <p:spPr>
          <a:xfrm>
            <a:off x="601385" y="3383875"/>
            <a:ext cx="859155" cy="1030962"/>
          </a:xfrm>
          <a:prstGeom prst="rect">
            <a:avLst/>
          </a:prstGeom>
        </p:spPr>
      </p:pic>
      <p:sp>
        <p:nvSpPr>
          <p:cNvPr id="11" name="Text 5"/>
          <p:cNvSpPr/>
          <p:nvPr/>
        </p:nvSpPr>
        <p:spPr>
          <a:xfrm>
            <a:off x="1718191" y="3555683"/>
            <a:ext cx="2362795" cy="295394"/>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Bold" pitchFamily="34" charset="0"/>
                <a:ea typeface="Petrona Bold" pitchFamily="34" charset="-122"/>
                <a:cs typeface="Petrona Bold" pitchFamily="34" charset="-120"/>
              </a:rPr>
              <a:t>Feel</a:t>
            </a:r>
            <a:endParaRPr lang="en-US" sz="1850" dirty="0"/>
          </a:p>
        </p:txBody>
      </p:sp>
      <p:sp>
        <p:nvSpPr>
          <p:cNvPr id="12" name="Text 6"/>
          <p:cNvSpPr/>
          <p:nvPr/>
        </p:nvSpPr>
        <p:spPr>
          <a:xfrm>
            <a:off x="1718191" y="3954066"/>
            <a:ext cx="6824424" cy="274796"/>
          </a:xfrm>
          <a:prstGeom prst="rect">
            <a:avLst/>
          </a:prstGeom>
          <a:noFill/>
          <a:ln/>
        </p:spPr>
        <p:txBody>
          <a:bodyPr wrap="non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Experience the world from the user's perspective</a:t>
            </a:r>
            <a:endParaRPr lang="en-US" sz="1350" dirty="0"/>
          </a:p>
        </p:txBody>
      </p:sp>
      <p:pic>
        <p:nvPicPr>
          <p:cNvPr id="13" name="Image 4" descr="preencoded.png">    </p:cNvPr>
          <p:cNvPicPr>
            <a:picLocks noChangeAspect="1"/>
          </p:cNvPicPr>
          <p:nvPr/>
        </p:nvPicPr>
        <p:blipFill>
          <a:blip r:embed="rId5"/>
          <a:stretch>
            <a:fillRect/>
          </a:stretch>
        </p:blipFill>
        <p:spPr>
          <a:xfrm>
            <a:off x="601385" y="4414838"/>
            <a:ext cx="859155" cy="1030962"/>
          </a:xfrm>
          <a:prstGeom prst="rect">
            <a:avLst/>
          </a:prstGeom>
        </p:spPr>
      </p:pic>
      <p:sp>
        <p:nvSpPr>
          <p:cNvPr id="14" name="Text 7"/>
          <p:cNvSpPr/>
          <p:nvPr/>
        </p:nvSpPr>
        <p:spPr>
          <a:xfrm>
            <a:off x="1718191" y="4586645"/>
            <a:ext cx="2362795" cy="295394"/>
          </a:xfrm>
          <a:prstGeom prst="rect">
            <a:avLst/>
          </a:prstGeom>
          <a:noFill/>
          <a:ln/>
        </p:spPr>
        <p:txBody>
          <a:bodyPr wrap="none" lIns="0" tIns="0" rIns="0" bIns="0" rtlCol="0" anchor="t"/>
          <a:lstStyle/>
          <a:p>
            <a:pPr algn="l" indent="0" marL="0">
              <a:lnSpc>
                <a:spcPts val="2300"/>
              </a:lnSpc>
              <a:buNone/>
            </a:pPr>
            <a:r>
              <a:rPr lang="en-US" sz="1850" b="1" spc="-37" kern="0" dirty="0">
                <a:solidFill>
                  <a:srgbClr val="272525"/>
                </a:solidFill>
                <a:latin typeface="Petrona Bold" pitchFamily="34" charset="0"/>
                <a:ea typeface="Petrona Bold" pitchFamily="34" charset="-122"/>
                <a:cs typeface="Petrona Bold" pitchFamily="34" charset="-120"/>
              </a:rPr>
              <a:t>Understand</a:t>
            </a:r>
            <a:endParaRPr lang="en-US" sz="1850" dirty="0"/>
          </a:p>
        </p:txBody>
      </p:sp>
      <p:sp>
        <p:nvSpPr>
          <p:cNvPr id="15" name="Text 8"/>
          <p:cNvSpPr/>
          <p:nvPr/>
        </p:nvSpPr>
        <p:spPr>
          <a:xfrm>
            <a:off x="1718191" y="4985028"/>
            <a:ext cx="6824424" cy="274796"/>
          </a:xfrm>
          <a:prstGeom prst="rect">
            <a:avLst/>
          </a:prstGeom>
          <a:noFill/>
          <a:ln/>
        </p:spPr>
        <p:txBody>
          <a:bodyPr wrap="non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Synthesise insights into meaningful patterns</a:t>
            </a:r>
            <a:endParaRPr lang="en-US" sz="1350" dirty="0"/>
          </a:p>
        </p:txBody>
      </p:sp>
      <p:sp>
        <p:nvSpPr>
          <p:cNvPr id="16" name="Text 9"/>
          <p:cNvSpPr/>
          <p:nvPr/>
        </p:nvSpPr>
        <p:spPr>
          <a:xfrm>
            <a:off x="601385" y="5639038"/>
            <a:ext cx="7941231" cy="824389"/>
          </a:xfrm>
          <a:prstGeom prst="rect">
            <a:avLst/>
          </a:prstGeom>
          <a:noFill/>
          <a:ln/>
        </p:spPr>
        <p:txBody>
          <a:bodyPr wrap="squar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According to McKinsey's research, approximately 70% of breakthrough innovations stem directly from user insights gathered through empathetic research. This underscores why empathy isn't merely a "soft" aspect of business but a critical competitive advantage.</a:t>
            </a:r>
            <a:endParaRPr lang="en-US" sz="1350" dirty="0"/>
          </a:p>
        </p:txBody>
      </p:sp>
      <p:sp>
        <p:nvSpPr>
          <p:cNvPr id="17" name="Text 10"/>
          <p:cNvSpPr/>
          <p:nvPr/>
        </p:nvSpPr>
        <p:spPr>
          <a:xfrm>
            <a:off x="601385" y="6656665"/>
            <a:ext cx="7941231" cy="1099185"/>
          </a:xfrm>
          <a:prstGeom prst="rect">
            <a:avLst/>
          </a:prstGeom>
          <a:noFill/>
          <a:ln/>
        </p:spPr>
        <p:txBody>
          <a:bodyPr wrap="square" lIns="0" tIns="0" rIns="0" bIns="0" rtlCol="0" anchor="t"/>
          <a:lstStyle/>
          <a:p>
            <a:pPr algn="l" indent="0" marL="0">
              <a:lnSpc>
                <a:spcPts val="2150"/>
              </a:lnSpc>
              <a:buNone/>
            </a:pPr>
            <a:r>
              <a:rPr lang="en-US" sz="1350" spc="-27" kern="0" dirty="0">
                <a:solidFill>
                  <a:srgbClr val="272525"/>
                </a:solidFill>
                <a:latin typeface="Inter" pitchFamily="34" charset="0"/>
                <a:ea typeface="Inter" pitchFamily="34" charset="-122"/>
                <a:cs typeface="Inter" pitchFamily="34" charset="-120"/>
              </a:rPr>
              <a:t>True empathy goes beyond simply asking customers what they want. It involves understanding their context, motivations, frustrations and aspirations—often revealing needs they themselves haven't articulated. This depth of understanding provides the foundation for meaningful innovation that resonates in the marketplace.</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76526" y="611862"/>
            <a:ext cx="7454860" cy="762714"/>
          </a:xfrm>
          <a:prstGeom prst="rect">
            <a:avLst/>
          </a:prstGeom>
          <a:noFill/>
          <a:ln/>
        </p:spPr>
        <p:txBody>
          <a:bodyPr wrap="none" lIns="0" tIns="0" rIns="0" bIns="0" rtlCol="0" anchor="t"/>
          <a:lstStyle/>
          <a:p>
            <a:pPr algn="l" indent="0" marL="0">
              <a:lnSpc>
                <a:spcPts val="6000"/>
              </a:lnSpc>
              <a:buNone/>
            </a:pPr>
            <a:r>
              <a:rPr lang="en-US" sz="4800" b="1" spc="-96" kern="0" dirty="0">
                <a:solidFill>
                  <a:srgbClr val="F95F88"/>
                </a:solidFill>
                <a:latin typeface="Petrona Bold" pitchFamily="34" charset="0"/>
                <a:ea typeface="Petrona Bold" pitchFamily="34" charset="-122"/>
                <a:cs typeface="Petrona Bold" pitchFamily="34" charset="-120"/>
              </a:rPr>
              <a:t>Methods: Building Empathy</a:t>
            </a:r>
            <a:endParaRPr lang="en-US" sz="4800" dirty="0"/>
          </a:p>
        </p:txBody>
      </p:sp>
      <p:sp>
        <p:nvSpPr>
          <p:cNvPr id="3" name="Shape 1"/>
          <p:cNvSpPr/>
          <p:nvPr/>
        </p:nvSpPr>
        <p:spPr>
          <a:xfrm>
            <a:off x="776526" y="2067877"/>
            <a:ext cx="499229" cy="499229"/>
          </a:xfrm>
          <a:prstGeom prst="roundRect">
            <a:avLst>
              <a:gd name="adj" fmla="val 18668"/>
            </a:avLst>
          </a:prstGeom>
          <a:solidFill>
            <a:srgbClr val="E0D7F4"/>
          </a:solidFill>
          <a:ln w="7620">
            <a:solidFill>
              <a:srgbClr val="C6BDDA"/>
            </a:solidFill>
            <a:prstDash val="solid"/>
          </a:ln>
        </p:spPr>
      </p:sp>
      <p:pic>
        <p:nvPicPr>
          <p:cNvPr id="4" name="Image 0" descr="preencoded.png">    </p:cNvPr>
          <p:cNvPicPr>
            <a:picLocks noChangeAspect="1"/>
          </p:cNvPicPr>
          <p:nvPr/>
        </p:nvPicPr>
        <p:blipFill>
          <a:blip r:embed="rId1"/>
          <a:stretch>
            <a:fillRect/>
          </a:stretch>
        </p:blipFill>
        <p:spPr>
          <a:xfrm>
            <a:off x="843022" y="2088654"/>
            <a:ext cx="366117" cy="457557"/>
          </a:xfrm>
          <a:prstGeom prst="rect">
            <a:avLst/>
          </a:prstGeom>
        </p:spPr>
      </p:pic>
      <p:sp>
        <p:nvSpPr>
          <p:cNvPr id="5" name="Text 2"/>
          <p:cNvSpPr/>
          <p:nvPr/>
        </p:nvSpPr>
        <p:spPr>
          <a:xfrm>
            <a:off x="1497568" y="2067877"/>
            <a:ext cx="3050977" cy="381357"/>
          </a:xfrm>
          <a:prstGeom prst="rect">
            <a:avLst/>
          </a:prstGeom>
          <a:noFill/>
          <a:ln/>
        </p:spPr>
        <p:txBody>
          <a:bodyPr wrap="none" lIns="0" tIns="0" rIns="0" bIns="0" rtlCol="0" anchor="t"/>
          <a:lstStyle/>
          <a:p>
            <a:pPr algn="l" indent="0" marL="0">
              <a:lnSpc>
                <a:spcPts val="3000"/>
              </a:lnSpc>
              <a:buNone/>
            </a:pPr>
            <a:r>
              <a:rPr lang="en-US" sz="2400" b="1" spc="-48" kern="0" dirty="0">
                <a:solidFill>
                  <a:srgbClr val="272525"/>
                </a:solidFill>
                <a:latin typeface="Petrona Bold" pitchFamily="34" charset="0"/>
                <a:ea typeface="Petrona Bold" pitchFamily="34" charset="-122"/>
                <a:cs typeface="Petrona Bold" pitchFamily="34" charset="-120"/>
              </a:rPr>
              <a:t>Contextual Interviews</a:t>
            </a:r>
            <a:endParaRPr lang="en-US" sz="2400" dirty="0"/>
          </a:p>
        </p:txBody>
      </p:sp>
      <p:sp>
        <p:nvSpPr>
          <p:cNvPr id="6" name="Text 3"/>
          <p:cNvSpPr/>
          <p:nvPr/>
        </p:nvSpPr>
        <p:spPr>
          <a:xfrm>
            <a:off x="1497568" y="2582347"/>
            <a:ext cx="5706785" cy="710089"/>
          </a:xfrm>
          <a:prstGeom prst="rect">
            <a:avLst/>
          </a:prstGeom>
          <a:noFill/>
          <a:ln/>
        </p:spPr>
        <p:txBody>
          <a:bodyPr wrap="square" lIns="0" tIns="0" rIns="0" bIns="0" rtlCol="0" anchor="t"/>
          <a:lstStyle/>
          <a:p>
            <a:pPr algn="l" indent="0" marL="0">
              <a:lnSpc>
                <a:spcPts val="2750"/>
              </a:lnSpc>
              <a:buNone/>
            </a:pPr>
            <a:r>
              <a:rPr lang="en-US" sz="1700" spc="-35" kern="0" dirty="0">
                <a:solidFill>
                  <a:srgbClr val="272525"/>
                </a:solidFill>
                <a:latin typeface="Inter" pitchFamily="34" charset="0"/>
                <a:ea typeface="Inter" pitchFamily="34" charset="-122"/>
                <a:cs typeface="Inter" pitchFamily="34" charset="-120"/>
              </a:rPr>
              <a:t>Conversations in the user's natural environment to observe genuine behaviours and contexts</a:t>
            </a:r>
            <a:endParaRPr lang="en-US" sz="1700" dirty="0"/>
          </a:p>
        </p:txBody>
      </p:sp>
      <p:sp>
        <p:nvSpPr>
          <p:cNvPr id="7" name="Shape 4"/>
          <p:cNvSpPr/>
          <p:nvPr/>
        </p:nvSpPr>
        <p:spPr>
          <a:xfrm>
            <a:off x="7426166" y="2067877"/>
            <a:ext cx="499229" cy="499229"/>
          </a:xfrm>
          <a:prstGeom prst="roundRect">
            <a:avLst>
              <a:gd name="adj" fmla="val 18668"/>
            </a:avLst>
          </a:prstGeom>
          <a:solidFill>
            <a:srgbClr val="E0D7F4"/>
          </a:solidFill>
          <a:ln w="7620">
            <a:solidFill>
              <a:srgbClr val="C6BDDA"/>
            </a:solidFill>
            <a:prstDash val="solid"/>
          </a:ln>
        </p:spPr>
      </p:sp>
      <p:pic>
        <p:nvPicPr>
          <p:cNvPr id="8" name="Image 1" descr="preencoded.png">    </p:cNvPr>
          <p:cNvPicPr>
            <a:picLocks noChangeAspect="1"/>
          </p:cNvPicPr>
          <p:nvPr/>
        </p:nvPicPr>
        <p:blipFill>
          <a:blip r:embed="rId2"/>
          <a:stretch>
            <a:fillRect/>
          </a:stretch>
        </p:blipFill>
        <p:spPr>
          <a:xfrm>
            <a:off x="7492663" y="2088654"/>
            <a:ext cx="366117" cy="457557"/>
          </a:xfrm>
          <a:prstGeom prst="rect">
            <a:avLst/>
          </a:prstGeom>
        </p:spPr>
      </p:pic>
      <p:sp>
        <p:nvSpPr>
          <p:cNvPr id="9" name="Text 5"/>
          <p:cNvSpPr/>
          <p:nvPr/>
        </p:nvSpPr>
        <p:spPr>
          <a:xfrm>
            <a:off x="8147209" y="2067877"/>
            <a:ext cx="3050977" cy="381357"/>
          </a:xfrm>
          <a:prstGeom prst="rect">
            <a:avLst/>
          </a:prstGeom>
          <a:noFill/>
          <a:ln/>
        </p:spPr>
        <p:txBody>
          <a:bodyPr wrap="none" lIns="0" tIns="0" rIns="0" bIns="0" rtlCol="0" anchor="t"/>
          <a:lstStyle/>
          <a:p>
            <a:pPr algn="l" indent="0" marL="0">
              <a:lnSpc>
                <a:spcPts val="3000"/>
              </a:lnSpc>
              <a:buNone/>
            </a:pPr>
            <a:r>
              <a:rPr lang="en-US" sz="2400" b="1" spc="-48" kern="0" dirty="0">
                <a:solidFill>
                  <a:srgbClr val="272525"/>
                </a:solidFill>
                <a:latin typeface="Petrona Bold" pitchFamily="34" charset="0"/>
                <a:ea typeface="Petrona Bold" pitchFamily="34" charset="-122"/>
                <a:cs typeface="Petrona Bold" pitchFamily="34" charset="-120"/>
              </a:rPr>
              <a:t>Shadowing</a:t>
            </a:r>
            <a:endParaRPr lang="en-US" sz="2400" dirty="0"/>
          </a:p>
        </p:txBody>
      </p:sp>
      <p:sp>
        <p:nvSpPr>
          <p:cNvPr id="10" name="Text 6"/>
          <p:cNvSpPr/>
          <p:nvPr/>
        </p:nvSpPr>
        <p:spPr>
          <a:xfrm>
            <a:off x="8147209" y="2582347"/>
            <a:ext cx="5706785" cy="710089"/>
          </a:xfrm>
          <a:prstGeom prst="rect">
            <a:avLst/>
          </a:prstGeom>
          <a:noFill/>
          <a:ln/>
        </p:spPr>
        <p:txBody>
          <a:bodyPr wrap="square" lIns="0" tIns="0" rIns="0" bIns="0" rtlCol="0" anchor="t"/>
          <a:lstStyle/>
          <a:p>
            <a:pPr algn="l" indent="0" marL="0">
              <a:lnSpc>
                <a:spcPts val="2750"/>
              </a:lnSpc>
              <a:buNone/>
            </a:pPr>
            <a:r>
              <a:rPr lang="en-US" sz="1700" spc="-35" kern="0" dirty="0">
                <a:solidFill>
                  <a:srgbClr val="272525"/>
                </a:solidFill>
                <a:latin typeface="Inter" pitchFamily="34" charset="0"/>
                <a:ea typeface="Inter" pitchFamily="34" charset="-122"/>
                <a:cs typeface="Inter" pitchFamily="34" charset="-120"/>
              </a:rPr>
              <a:t>Following users through their daily routines to identify pain points and workarounds</a:t>
            </a:r>
            <a:endParaRPr lang="en-US" sz="1700" dirty="0"/>
          </a:p>
        </p:txBody>
      </p:sp>
      <p:sp>
        <p:nvSpPr>
          <p:cNvPr id="11" name="Shape 7"/>
          <p:cNvSpPr/>
          <p:nvPr/>
        </p:nvSpPr>
        <p:spPr>
          <a:xfrm>
            <a:off x="776526" y="3763804"/>
            <a:ext cx="499229" cy="499229"/>
          </a:xfrm>
          <a:prstGeom prst="roundRect">
            <a:avLst>
              <a:gd name="adj" fmla="val 18668"/>
            </a:avLst>
          </a:prstGeom>
          <a:solidFill>
            <a:srgbClr val="E0D7F4"/>
          </a:solidFill>
          <a:ln w="7620">
            <a:solidFill>
              <a:srgbClr val="C6BDDA"/>
            </a:solidFill>
            <a:prstDash val="solid"/>
          </a:ln>
        </p:spPr>
      </p:sp>
      <p:pic>
        <p:nvPicPr>
          <p:cNvPr id="12" name="Image 2" descr="preencoded.png">    </p:cNvPr>
          <p:cNvPicPr>
            <a:picLocks noChangeAspect="1"/>
          </p:cNvPicPr>
          <p:nvPr/>
        </p:nvPicPr>
        <p:blipFill>
          <a:blip r:embed="rId3"/>
          <a:stretch>
            <a:fillRect/>
          </a:stretch>
        </p:blipFill>
        <p:spPr>
          <a:xfrm>
            <a:off x="843022" y="3784580"/>
            <a:ext cx="366117" cy="457557"/>
          </a:xfrm>
          <a:prstGeom prst="rect">
            <a:avLst/>
          </a:prstGeom>
        </p:spPr>
      </p:pic>
      <p:sp>
        <p:nvSpPr>
          <p:cNvPr id="13" name="Text 8"/>
          <p:cNvSpPr/>
          <p:nvPr/>
        </p:nvSpPr>
        <p:spPr>
          <a:xfrm>
            <a:off x="1497568" y="3763804"/>
            <a:ext cx="3493056" cy="381357"/>
          </a:xfrm>
          <a:prstGeom prst="rect">
            <a:avLst/>
          </a:prstGeom>
          <a:noFill/>
          <a:ln/>
        </p:spPr>
        <p:txBody>
          <a:bodyPr wrap="none" lIns="0" tIns="0" rIns="0" bIns="0" rtlCol="0" anchor="t"/>
          <a:lstStyle/>
          <a:p>
            <a:pPr algn="l" indent="0" marL="0">
              <a:lnSpc>
                <a:spcPts val="3000"/>
              </a:lnSpc>
              <a:buNone/>
            </a:pPr>
            <a:r>
              <a:rPr lang="en-US" sz="2400" b="1" spc="-48" kern="0" dirty="0">
                <a:solidFill>
                  <a:srgbClr val="272525"/>
                </a:solidFill>
                <a:latin typeface="Petrona Bold" pitchFamily="34" charset="0"/>
                <a:ea typeface="Petrona Bold" pitchFamily="34" charset="-122"/>
                <a:cs typeface="Petrona Bold" pitchFamily="34" charset="-120"/>
              </a:rPr>
              <a:t>Photo/Video Ethnography</a:t>
            </a:r>
            <a:endParaRPr lang="en-US" sz="2400" dirty="0"/>
          </a:p>
        </p:txBody>
      </p:sp>
      <p:sp>
        <p:nvSpPr>
          <p:cNvPr id="14" name="Text 9"/>
          <p:cNvSpPr/>
          <p:nvPr/>
        </p:nvSpPr>
        <p:spPr>
          <a:xfrm>
            <a:off x="1497568" y="4278273"/>
            <a:ext cx="5706785" cy="710089"/>
          </a:xfrm>
          <a:prstGeom prst="rect">
            <a:avLst/>
          </a:prstGeom>
          <a:noFill/>
          <a:ln/>
        </p:spPr>
        <p:txBody>
          <a:bodyPr wrap="square" lIns="0" tIns="0" rIns="0" bIns="0" rtlCol="0" anchor="t"/>
          <a:lstStyle/>
          <a:p>
            <a:pPr algn="l" indent="0" marL="0">
              <a:lnSpc>
                <a:spcPts val="2750"/>
              </a:lnSpc>
              <a:buNone/>
            </a:pPr>
            <a:r>
              <a:rPr lang="en-US" sz="1700" spc="-35" kern="0" dirty="0">
                <a:solidFill>
                  <a:srgbClr val="272525"/>
                </a:solidFill>
                <a:latin typeface="Inter" pitchFamily="34" charset="0"/>
                <a:ea typeface="Inter" pitchFamily="34" charset="-122"/>
                <a:cs typeface="Inter" pitchFamily="34" charset="-120"/>
              </a:rPr>
              <a:t>Visual documentation of behaviours to capture subtle details and patterns</a:t>
            </a:r>
            <a:endParaRPr lang="en-US" sz="1700" dirty="0"/>
          </a:p>
        </p:txBody>
      </p:sp>
      <p:sp>
        <p:nvSpPr>
          <p:cNvPr id="15" name="Shape 10"/>
          <p:cNvSpPr/>
          <p:nvPr/>
        </p:nvSpPr>
        <p:spPr>
          <a:xfrm>
            <a:off x="7426166" y="3763804"/>
            <a:ext cx="499229" cy="499229"/>
          </a:xfrm>
          <a:prstGeom prst="roundRect">
            <a:avLst>
              <a:gd name="adj" fmla="val 18668"/>
            </a:avLst>
          </a:prstGeom>
          <a:solidFill>
            <a:srgbClr val="E0D7F4"/>
          </a:solidFill>
          <a:ln w="7620">
            <a:solidFill>
              <a:srgbClr val="C6BDDA"/>
            </a:solidFill>
            <a:prstDash val="solid"/>
          </a:ln>
        </p:spPr>
      </p:sp>
      <p:pic>
        <p:nvPicPr>
          <p:cNvPr id="16" name="Image 3" descr="preencoded.png">    </p:cNvPr>
          <p:cNvPicPr>
            <a:picLocks noChangeAspect="1"/>
          </p:cNvPicPr>
          <p:nvPr/>
        </p:nvPicPr>
        <p:blipFill>
          <a:blip r:embed="rId4"/>
          <a:stretch>
            <a:fillRect/>
          </a:stretch>
        </p:blipFill>
        <p:spPr>
          <a:xfrm>
            <a:off x="7492663" y="3784580"/>
            <a:ext cx="366117" cy="457557"/>
          </a:xfrm>
          <a:prstGeom prst="rect">
            <a:avLst/>
          </a:prstGeom>
        </p:spPr>
      </p:pic>
      <p:sp>
        <p:nvSpPr>
          <p:cNvPr id="17" name="Text 11"/>
          <p:cNvSpPr/>
          <p:nvPr/>
        </p:nvSpPr>
        <p:spPr>
          <a:xfrm>
            <a:off x="8147209" y="3763804"/>
            <a:ext cx="3050977" cy="381357"/>
          </a:xfrm>
          <a:prstGeom prst="rect">
            <a:avLst/>
          </a:prstGeom>
          <a:noFill/>
          <a:ln/>
        </p:spPr>
        <p:txBody>
          <a:bodyPr wrap="none" lIns="0" tIns="0" rIns="0" bIns="0" rtlCol="0" anchor="t"/>
          <a:lstStyle/>
          <a:p>
            <a:pPr algn="l" indent="0" marL="0">
              <a:lnSpc>
                <a:spcPts val="3000"/>
              </a:lnSpc>
              <a:buNone/>
            </a:pPr>
            <a:r>
              <a:rPr lang="en-US" sz="2400" b="1" spc="-48" kern="0" dirty="0">
                <a:solidFill>
                  <a:srgbClr val="272525"/>
                </a:solidFill>
                <a:latin typeface="Petrona Bold" pitchFamily="34" charset="0"/>
                <a:ea typeface="Petrona Bold" pitchFamily="34" charset="-122"/>
                <a:cs typeface="Petrona Bold" pitchFamily="34" charset="-120"/>
              </a:rPr>
              <a:t>Focus Groups</a:t>
            </a:r>
            <a:endParaRPr lang="en-US" sz="2400" dirty="0"/>
          </a:p>
        </p:txBody>
      </p:sp>
      <p:sp>
        <p:nvSpPr>
          <p:cNvPr id="18" name="Text 12"/>
          <p:cNvSpPr/>
          <p:nvPr/>
        </p:nvSpPr>
        <p:spPr>
          <a:xfrm>
            <a:off x="8147209" y="4278273"/>
            <a:ext cx="5706785" cy="710089"/>
          </a:xfrm>
          <a:prstGeom prst="rect">
            <a:avLst/>
          </a:prstGeom>
          <a:noFill/>
          <a:ln/>
        </p:spPr>
        <p:txBody>
          <a:bodyPr wrap="square" lIns="0" tIns="0" rIns="0" bIns="0" rtlCol="0" anchor="t"/>
          <a:lstStyle/>
          <a:p>
            <a:pPr algn="l" indent="0" marL="0">
              <a:lnSpc>
                <a:spcPts val="2750"/>
              </a:lnSpc>
              <a:buNone/>
            </a:pPr>
            <a:r>
              <a:rPr lang="en-US" sz="1700" spc="-35" kern="0" dirty="0">
                <a:solidFill>
                  <a:srgbClr val="272525"/>
                </a:solidFill>
                <a:latin typeface="Inter" pitchFamily="34" charset="0"/>
                <a:ea typeface="Inter" pitchFamily="34" charset="-122"/>
                <a:cs typeface="Inter" pitchFamily="34" charset="-120"/>
              </a:rPr>
              <a:t>Facilitated discussions to uncover shared experiences and divergent perspectives</a:t>
            </a:r>
            <a:endParaRPr lang="en-US" sz="1700" dirty="0"/>
          </a:p>
        </p:txBody>
      </p:sp>
      <p:sp>
        <p:nvSpPr>
          <p:cNvPr id="19" name="Text 13"/>
          <p:cNvSpPr/>
          <p:nvPr/>
        </p:nvSpPr>
        <p:spPr>
          <a:xfrm>
            <a:off x="776526" y="5237917"/>
            <a:ext cx="13077349" cy="1065133"/>
          </a:xfrm>
          <a:prstGeom prst="rect">
            <a:avLst/>
          </a:prstGeom>
          <a:noFill/>
          <a:ln/>
        </p:spPr>
        <p:txBody>
          <a:bodyPr wrap="square" lIns="0" tIns="0" rIns="0" bIns="0" rtlCol="0" anchor="t"/>
          <a:lstStyle/>
          <a:p>
            <a:pPr algn="l" indent="0" marL="0">
              <a:lnSpc>
                <a:spcPts val="2750"/>
              </a:lnSpc>
              <a:buNone/>
            </a:pPr>
            <a:r>
              <a:rPr lang="en-US" sz="1700" spc="-35" kern="0" dirty="0">
                <a:solidFill>
                  <a:srgbClr val="272525"/>
                </a:solidFill>
                <a:latin typeface="Inter" pitchFamily="34" charset="0"/>
                <a:ea typeface="Inter" pitchFamily="34" charset="-122"/>
                <a:cs typeface="Inter" pitchFamily="34" charset="-120"/>
              </a:rPr>
              <a:t>IDEO's hospital redesign study exemplifies empathetic research in action. By shadowing nurses, doctors and patients, they observed that shift changes created dangerous information gaps. This insight led to redesigned handover protocols that significantly reduced medical errors.</a:t>
            </a:r>
            <a:endParaRPr lang="en-US" sz="1700" dirty="0"/>
          </a:p>
        </p:txBody>
      </p:sp>
      <p:sp>
        <p:nvSpPr>
          <p:cNvPr id="20" name="Text 14"/>
          <p:cNvSpPr/>
          <p:nvPr/>
        </p:nvSpPr>
        <p:spPr>
          <a:xfrm>
            <a:off x="776526" y="6552605"/>
            <a:ext cx="13077349" cy="1065133"/>
          </a:xfrm>
          <a:prstGeom prst="rect">
            <a:avLst/>
          </a:prstGeom>
          <a:noFill/>
          <a:ln/>
        </p:spPr>
        <p:txBody>
          <a:bodyPr wrap="square" lIns="0" tIns="0" rIns="0" bIns="0" rtlCol="0" anchor="t"/>
          <a:lstStyle/>
          <a:p>
            <a:pPr algn="l" indent="0" marL="0">
              <a:lnSpc>
                <a:spcPts val="2750"/>
              </a:lnSpc>
              <a:buNone/>
            </a:pPr>
            <a:r>
              <a:rPr lang="en-US" sz="1700" spc="-35" kern="0" dirty="0">
                <a:solidFill>
                  <a:srgbClr val="272525"/>
                </a:solidFill>
                <a:latin typeface="Inter" pitchFamily="34" charset="0"/>
                <a:ea typeface="Inter" pitchFamily="34" charset="-122"/>
                <a:cs typeface="Inter" pitchFamily="34" charset="-120"/>
              </a:rPr>
              <a:t>The key to effective empathy research is suspending assumptions. When researchers at a fast-food chain actually worked behind the counter rather than just observing, they gained entirely new insights about operational pain points that weren't visible from outside the system.</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21149" y="489228"/>
            <a:ext cx="7810024" cy="609957"/>
          </a:xfrm>
          <a:prstGeom prst="rect">
            <a:avLst/>
          </a:prstGeom>
          <a:noFill/>
          <a:ln/>
        </p:spPr>
        <p:txBody>
          <a:bodyPr wrap="none" lIns="0" tIns="0" rIns="0" bIns="0" rtlCol="0" anchor="t"/>
          <a:lstStyle/>
          <a:p>
            <a:pPr algn="l" indent="0" marL="0">
              <a:lnSpc>
                <a:spcPts val="4800"/>
              </a:lnSpc>
              <a:buNone/>
            </a:pPr>
            <a:r>
              <a:rPr lang="en-US" sz="3800" b="1" spc="-77" kern="0" dirty="0">
                <a:solidFill>
                  <a:srgbClr val="F95F88"/>
                </a:solidFill>
                <a:latin typeface="Petrona Bold" pitchFamily="34" charset="0"/>
                <a:ea typeface="Petrona Bold" pitchFamily="34" charset="-122"/>
                <a:cs typeface="Petrona Bold" pitchFamily="34" charset="-120"/>
              </a:rPr>
              <a:t>Synthesising Insights from Research</a:t>
            </a:r>
            <a:endParaRPr lang="en-US" sz="3800" dirty="0"/>
          </a:p>
        </p:txBody>
      </p:sp>
      <p:sp>
        <p:nvSpPr>
          <p:cNvPr id="3" name="Shape 1"/>
          <p:cNvSpPr/>
          <p:nvPr/>
        </p:nvSpPr>
        <p:spPr>
          <a:xfrm>
            <a:off x="621149" y="1454110"/>
            <a:ext cx="1673423" cy="1050250"/>
          </a:xfrm>
          <a:prstGeom prst="roundRect">
            <a:avLst>
              <a:gd name="adj" fmla="val 7098"/>
            </a:avLst>
          </a:prstGeom>
          <a:solidFill>
            <a:srgbClr val="E0D7F4"/>
          </a:solidFill>
          <a:ln w="7620">
            <a:solidFill>
              <a:srgbClr val="C6BDDA"/>
            </a:solidFill>
            <a:prstDash val="solid"/>
          </a:ln>
        </p:spPr>
      </p:sp>
      <p:pic>
        <p:nvPicPr>
          <p:cNvPr id="4" name="Image 0" descr="preencoded.png">    </p:cNvPr>
          <p:cNvPicPr>
            <a:picLocks noChangeAspect="1"/>
          </p:cNvPicPr>
          <p:nvPr/>
        </p:nvPicPr>
        <p:blipFill>
          <a:blip r:embed="rId1"/>
          <a:stretch>
            <a:fillRect/>
          </a:stretch>
        </p:blipFill>
        <p:spPr>
          <a:xfrm>
            <a:off x="1333024" y="1823204"/>
            <a:ext cx="249555" cy="311944"/>
          </a:xfrm>
          <a:prstGeom prst="rect">
            <a:avLst/>
          </a:prstGeom>
        </p:spPr>
      </p:pic>
      <p:sp>
        <p:nvSpPr>
          <p:cNvPr id="5" name="Text 2"/>
          <p:cNvSpPr/>
          <p:nvPr/>
        </p:nvSpPr>
        <p:spPr>
          <a:xfrm>
            <a:off x="2471976" y="1631513"/>
            <a:ext cx="2440424" cy="305038"/>
          </a:xfrm>
          <a:prstGeom prst="rect">
            <a:avLst/>
          </a:prstGeom>
          <a:noFill/>
          <a:ln/>
        </p:spPr>
        <p:txBody>
          <a:bodyPr wrap="none" lIns="0" tIns="0" rIns="0" bIns="0" rtlCol="0" anchor="t"/>
          <a:lstStyle/>
          <a:p>
            <a:pPr algn="l" indent="0" marL="0">
              <a:lnSpc>
                <a:spcPts val="2400"/>
              </a:lnSpc>
              <a:buNone/>
            </a:pPr>
            <a:r>
              <a:rPr lang="en-US" sz="1900" b="1" spc="-38" kern="0" dirty="0">
                <a:solidFill>
                  <a:srgbClr val="272525"/>
                </a:solidFill>
                <a:latin typeface="Petrona Bold" pitchFamily="34" charset="0"/>
                <a:ea typeface="Petrona Bold" pitchFamily="34" charset="-122"/>
                <a:cs typeface="Petrona Bold" pitchFamily="34" charset="-120"/>
              </a:rPr>
              <a:t>Collect raw data</a:t>
            </a:r>
            <a:endParaRPr lang="en-US" sz="1900" dirty="0"/>
          </a:p>
        </p:txBody>
      </p:sp>
      <p:sp>
        <p:nvSpPr>
          <p:cNvPr id="6" name="Text 3"/>
          <p:cNvSpPr/>
          <p:nvPr/>
        </p:nvSpPr>
        <p:spPr>
          <a:xfrm>
            <a:off x="2471976" y="2042993"/>
            <a:ext cx="4373999" cy="283964"/>
          </a:xfrm>
          <a:prstGeom prst="rect">
            <a:avLst/>
          </a:prstGeom>
          <a:noFill/>
          <a:ln/>
        </p:spPr>
        <p:txBody>
          <a:bodyPr wrap="none" lIns="0" tIns="0" rIns="0" bIns="0" rtlCol="0" anchor="t"/>
          <a:lstStyle/>
          <a:p>
            <a:pPr algn="l" indent="0" marL="0">
              <a:lnSpc>
                <a:spcPts val="2200"/>
              </a:lnSpc>
              <a:buNone/>
            </a:pPr>
            <a:r>
              <a:rPr lang="en-US" sz="1350" spc="-28" kern="0" dirty="0">
                <a:solidFill>
                  <a:srgbClr val="272525"/>
                </a:solidFill>
                <a:latin typeface="Inter" pitchFamily="34" charset="0"/>
                <a:ea typeface="Inter" pitchFamily="34" charset="-122"/>
                <a:cs typeface="Inter" pitchFamily="34" charset="-120"/>
              </a:rPr>
              <a:t>Gather observations, quotes, and behavioural patterns</a:t>
            </a:r>
            <a:endParaRPr lang="en-US" sz="1350" dirty="0"/>
          </a:p>
        </p:txBody>
      </p:sp>
      <p:sp>
        <p:nvSpPr>
          <p:cNvPr id="7" name="Shape 4"/>
          <p:cNvSpPr/>
          <p:nvPr/>
        </p:nvSpPr>
        <p:spPr>
          <a:xfrm>
            <a:off x="2383274" y="2494836"/>
            <a:ext cx="11537275" cy="11430"/>
          </a:xfrm>
          <a:prstGeom prst="roundRect">
            <a:avLst>
              <a:gd name="adj" fmla="val 652182"/>
            </a:avLst>
          </a:prstGeom>
          <a:solidFill>
            <a:srgbClr val="C6BDDA"/>
          </a:solidFill>
          <a:ln/>
        </p:spPr>
      </p:sp>
      <p:sp>
        <p:nvSpPr>
          <p:cNvPr id="8" name="Shape 5"/>
          <p:cNvSpPr/>
          <p:nvPr/>
        </p:nvSpPr>
        <p:spPr>
          <a:xfrm>
            <a:off x="621149" y="2593062"/>
            <a:ext cx="3346966" cy="1050250"/>
          </a:xfrm>
          <a:prstGeom prst="roundRect">
            <a:avLst>
              <a:gd name="adj" fmla="val 7098"/>
            </a:avLst>
          </a:prstGeom>
          <a:solidFill>
            <a:srgbClr val="E0D7F4"/>
          </a:solidFill>
          <a:ln w="7620">
            <a:solidFill>
              <a:srgbClr val="C6BDDA"/>
            </a:solidFill>
            <a:prstDash val="solid"/>
          </a:ln>
        </p:spPr>
      </p:sp>
      <p:pic>
        <p:nvPicPr>
          <p:cNvPr id="9" name="Image 1" descr="preencoded.png">    </p:cNvPr>
          <p:cNvPicPr>
            <a:picLocks noChangeAspect="1"/>
          </p:cNvPicPr>
          <p:nvPr/>
        </p:nvPicPr>
        <p:blipFill>
          <a:blip r:embed="rId2"/>
          <a:stretch>
            <a:fillRect/>
          </a:stretch>
        </p:blipFill>
        <p:spPr>
          <a:xfrm>
            <a:off x="2169795" y="2962156"/>
            <a:ext cx="249555" cy="311944"/>
          </a:xfrm>
          <a:prstGeom prst="rect">
            <a:avLst/>
          </a:prstGeom>
        </p:spPr>
      </p:pic>
      <p:sp>
        <p:nvSpPr>
          <p:cNvPr id="10" name="Text 6"/>
          <p:cNvSpPr/>
          <p:nvPr/>
        </p:nvSpPr>
        <p:spPr>
          <a:xfrm>
            <a:off x="4145518" y="2770465"/>
            <a:ext cx="2440424" cy="305038"/>
          </a:xfrm>
          <a:prstGeom prst="rect">
            <a:avLst/>
          </a:prstGeom>
          <a:noFill/>
          <a:ln/>
        </p:spPr>
        <p:txBody>
          <a:bodyPr wrap="none" lIns="0" tIns="0" rIns="0" bIns="0" rtlCol="0" anchor="t"/>
          <a:lstStyle/>
          <a:p>
            <a:pPr algn="l" indent="0" marL="0">
              <a:lnSpc>
                <a:spcPts val="2400"/>
              </a:lnSpc>
              <a:buNone/>
            </a:pPr>
            <a:r>
              <a:rPr lang="en-US" sz="1900" b="1" spc="-38" kern="0" dirty="0">
                <a:solidFill>
                  <a:srgbClr val="272525"/>
                </a:solidFill>
                <a:latin typeface="Petrona Bold" pitchFamily="34" charset="0"/>
                <a:ea typeface="Petrona Bold" pitchFamily="34" charset="-122"/>
                <a:cs typeface="Petrona Bold" pitchFamily="34" charset="-120"/>
              </a:rPr>
              <a:t>Group into themes</a:t>
            </a:r>
            <a:endParaRPr lang="en-US" sz="1900" dirty="0"/>
          </a:p>
        </p:txBody>
      </p:sp>
      <p:sp>
        <p:nvSpPr>
          <p:cNvPr id="11" name="Text 7"/>
          <p:cNvSpPr/>
          <p:nvPr/>
        </p:nvSpPr>
        <p:spPr>
          <a:xfrm>
            <a:off x="4145518" y="3181945"/>
            <a:ext cx="3698796" cy="283964"/>
          </a:xfrm>
          <a:prstGeom prst="rect">
            <a:avLst/>
          </a:prstGeom>
          <a:noFill/>
          <a:ln/>
        </p:spPr>
        <p:txBody>
          <a:bodyPr wrap="none" lIns="0" tIns="0" rIns="0" bIns="0" rtlCol="0" anchor="t"/>
          <a:lstStyle/>
          <a:p>
            <a:pPr algn="l" indent="0" marL="0">
              <a:lnSpc>
                <a:spcPts val="2200"/>
              </a:lnSpc>
              <a:buNone/>
            </a:pPr>
            <a:r>
              <a:rPr lang="en-US" sz="1350" spc="-28" kern="0" dirty="0">
                <a:solidFill>
                  <a:srgbClr val="272525"/>
                </a:solidFill>
                <a:latin typeface="Inter" pitchFamily="34" charset="0"/>
                <a:ea typeface="Inter" pitchFamily="34" charset="-122"/>
                <a:cs typeface="Inter" pitchFamily="34" charset="-120"/>
              </a:rPr>
              <a:t>Identify patterns and unexpected connections</a:t>
            </a:r>
            <a:endParaRPr lang="en-US" sz="1350" dirty="0"/>
          </a:p>
        </p:txBody>
      </p:sp>
      <p:sp>
        <p:nvSpPr>
          <p:cNvPr id="12" name="Shape 8"/>
          <p:cNvSpPr/>
          <p:nvPr/>
        </p:nvSpPr>
        <p:spPr>
          <a:xfrm>
            <a:off x="4056817" y="3633788"/>
            <a:ext cx="9863733" cy="11430"/>
          </a:xfrm>
          <a:prstGeom prst="roundRect">
            <a:avLst>
              <a:gd name="adj" fmla="val 652182"/>
            </a:avLst>
          </a:prstGeom>
          <a:solidFill>
            <a:srgbClr val="C6BDDA"/>
          </a:solidFill>
          <a:ln/>
        </p:spPr>
      </p:sp>
      <p:sp>
        <p:nvSpPr>
          <p:cNvPr id="13" name="Shape 9"/>
          <p:cNvSpPr/>
          <p:nvPr/>
        </p:nvSpPr>
        <p:spPr>
          <a:xfrm>
            <a:off x="621149" y="3732014"/>
            <a:ext cx="5020508" cy="1050250"/>
          </a:xfrm>
          <a:prstGeom prst="roundRect">
            <a:avLst>
              <a:gd name="adj" fmla="val 7098"/>
            </a:avLst>
          </a:prstGeom>
          <a:solidFill>
            <a:srgbClr val="E0D7F4"/>
          </a:solidFill>
          <a:ln w="7620">
            <a:solidFill>
              <a:srgbClr val="C6BDDA"/>
            </a:solidFill>
            <a:prstDash val="solid"/>
          </a:ln>
        </p:spPr>
      </p:sp>
      <p:pic>
        <p:nvPicPr>
          <p:cNvPr id="14" name="Image 2" descr="preencoded.png">    </p:cNvPr>
          <p:cNvPicPr>
            <a:picLocks noChangeAspect="1"/>
          </p:cNvPicPr>
          <p:nvPr/>
        </p:nvPicPr>
        <p:blipFill>
          <a:blip r:embed="rId3"/>
          <a:stretch>
            <a:fillRect/>
          </a:stretch>
        </p:blipFill>
        <p:spPr>
          <a:xfrm>
            <a:off x="3006566" y="4101108"/>
            <a:ext cx="249555" cy="311944"/>
          </a:xfrm>
          <a:prstGeom prst="rect">
            <a:avLst/>
          </a:prstGeom>
        </p:spPr>
      </p:pic>
      <p:sp>
        <p:nvSpPr>
          <p:cNvPr id="15" name="Text 10"/>
          <p:cNvSpPr/>
          <p:nvPr/>
        </p:nvSpPr>
        <p:spPr>
          <a:xfrm>
            <a:off x="5819061" y="3909417"/>
            <a:ext cx="2440424" cy="305038"/>
          </a:xfrm>
          <a:prstGeom prst="rect">
            <a:avLst/>
          </a:prstGeom>
          <a:noFill/>
          <a:ln/>
        </p:spPr>
        <p:txBody>
          <a:bodyPr wrap="none" lIns="0" tIns="0" rIns="0" bIns="0" rtlCol="0" anchor="t"/>
          <a:lstStyle/>
          <a:p>
            <a:pPr algn="l" indent="0" marL="0">
              <a:lnSpc>
                <a:spcPts val="2400"/>
              </a:lnSpc>
              <a:buNone/>
            </a:pPr>
            <a:r>
              <a:rPr lang="en-US" sz="1900" b="1" spc="-38" kern="0" dirty="0">
                <a:solidFill>
                  <a:srgbClr val="272525"/>
                </a:solidFill>
                <a:latin typeface="Petrona Bold" pitchFamily="34" charset="0"/>
                <a:ea typeface="Petrona Bold" pitchFamily="34" charset="-122"/>
                <a:cs typeface="Petrona Bold" pitchFamily="34" charset="-120"/>
              </a:rPr>
              <a:t>Map relationships</a:t>
            </a:r>
            <a:endParaRPr lang="en-US" sz="1900" dirty="0"/>
          </a:p>
        </p:txBody>
      </p:sp>
      <p:sp>
        <p:nvSpPr>
          <p:cNvPr id="16" name="Text 11"/>
          <p:cNvSpPr/>
          <p:nvPr/>
        </p:nvSpPr>
        <p:spPr>
          <a:xfrm>
            <a:off x="5819061" y="4320897"/>
            <a:ext cx="3880961" cy="283964"/>
          </a:xfrm>
          <a:prstGeom prst="rect">
            <a:avLst/>
          </a:prstGeom>
          <a:noFill/>
          <a:ln/>
        </p:spPr>
        <p:txBody>
          <a:bodyPr wrap="none" lIns="0" tIns="0" rIns="0" bIns="0" rtlCol="0" anchor="t"/>
          <a:lstStyle/>
          <a:p>
            <a:pPr algn="l" indent="0" marL="0">
              <a:lnSpc>
                <a:spcPts val="2200"/>
              </a:lnSpc>
              <a:buNone/>
            </a:pPr>
            <a:r>
              <a:rPr lang="en-US" sz="1350" spc="-28" kern="0" dirty="0">
                <a:solidFill>
                  <a:srgbClr val="272525"/>
                </a:solidFill>
                <a:latin typeface="Inter" pitchFamily="34" charset="0"/>
                <a:ea typeface="Inter" pitchFamily="34" charset="-122"/>
                <a:cs typeface="Inter" pitchFamily="34" charset="-120"/>
              </a:rPr>
              <a:t>Create visual representations of systemic issues</a:t>
            </a:r>
            <a:endParaRPr lang="en-US" sz="1350" dirty="0"/>
          </a:p>
        </p:txBody>
      </p:sp>
      <p:sp>
        <p:nvSpPr>
          <p:cNvPr id="17" name="Shape 12"/>
          <p:cNvSpPr/>
          <p:nvPr/>
        </p:nvSpPr>
        <p:spPr>
          <a:xfrm>
            <a:off x="5730359" y="4772739"/>
            <a:ext cx="8190190" cy="11430"/>
          </a:xfrm>
          <a:prstGeom prst="roundRect">
            <a:avLst>
              <a:gd name="adj" fmla="val 652182"/>
            </a:avLst>
          </a:prstGeom>
          <a:solidFill>
            <a:srgbClr val="C6BDDA"/>
          </a:solidFill>
          <a:ln/>
        </p:spPr>
      </p:sp>
      <p:sp>
        <p:nvSpPr>
          <p:cNvPr id="18" name="Shape 13"/>
          <p:cNvSpPr/>
          <p:nvPr/>
        </p:nvSpPr>
        <p:spPr>
          <a:xfrm>
            <a:off x="621149" y="4870966"/>
            <a:ext cx="6694051" cy="1050250"/>
          </a:xfrm>
          <a:prstGeom prst="roundRect">
            <a:avLst>
              <a:gd name="adj" fmla="val 7098"/>
            </a:avLst>
          </a:prstGeom>
          <a:solidFill>
            <a:srgbClr val="E0D7F4"/>
          </a:solidFill>
          <a:ln w="7620">
            <a:solidFill>
              <a:srgbClr val="C6BDDA"/>
            </a:solidFill>
            <a:prstDash val="solid"/>
          </a:ln>
        </p:spPr>
      </p:sp>
      <p:pic>
        <p:nvPicPr>
          <p:cNvPr id="19" name="Image 3" descr="preencoded.png">    </p:cNvPr>
          <p:cNvPicPr>
            <a:picLocks noChangeAspect="1"/>
          </p:cNvPicPr>
          <p:nvPr/>
        </p:nvPicPr>
        <p:blipFill>
          <a:blip r:embed="rId4"/>
          <a:stretch>
            <a:fillRect/>
          </a:stretch>
        </p:blipFill>
        <p:spPr>
          <a:xfrm>
            <a:off x="3843338" y="5240060"/>
            <a:ext cx="249555" cy="311944"/>
          </a:xfrm>
          <a:prstGeom prst="rect">
            <a:avLst/>
          </a:prstGeom>
        </p:spPr>
      </p:pic>
      <p:sp>
        <p:nvSpPr>
          <p:cNvPr id="20" name="Text 14"/>
          <p:cNvSpPr/>
          <p:nvPr/>
        </p:nvSpPr>
        <p:spPr>
          <a:xfrm>
            <a:off x="7492603" y="5048369"/>
            <a:ext cx="2440424" cy="305038"/>
          </a:xfrm>
          <a:prstGeom prst="rect">
            <a:avLst/>
          </a:prstGeom>
          <a:noFill/>
          <a:ln/>
        </p:spPr>
        <p:txBody>
          <a:bodyPr wrap="none" lIns="0" tIns="0" rIns="0" bIns="0" rtlCol="0" anchor="t"/>
          <a:lstStyle/>
          <a:p>
            <a:pPr algn="l" indent="0" marL="0">
              <a:lnSpc>
                <a:spcPts val="2400"/>
              </a:lnSpc>
              <a:buNone/>
            </a:pPr>
            <a:r>
              <a:rPr lang="en-US" sz="1900" b="1" spc="-38" kern="0" dirty="0">
                <a:solidFill>
                  <a:srgbClr val="272525"/>
                </a:solidFill>
                <a:latin typeface="Petrona Bold" pitchFamily="34" charset="0"/>
                <a:ea typeface="Petrona Bold" pitchFamily="34" charset="-122"/>
                <a:cs typeface="Petrona Bold" pitchFamily="34" charset="-120"/>
              </a:rPr>
              <a:t>Formulate insights</a:t>
            </a:r>
            <a:endParaRPr lang="en-US" sz="1900" dirty="0"/>
          </a:p>
        </p:txBody>
      </p:sp>
      <p:sp>
        <p:nvSpPr>
          <p:cNvPr id="21" name="Text 15"/>
          <p:cNvSpPr/>
          <p:nvPr/>
        </p:nvSpPr>
        <p:spPr>
          <a:xfrm>
            <a:off x="7492603" y="5459849"/>
            <a:ext cx="4413885" cy="283964"/>
          </a:xfrm>
          <a:prstGeom prst="rect">
            <a:avLst/>
          </a:prstGeom>
          <a:noFill/>
          <a:ln/>
        </p:spPr>
        <p:txBody>
          <a:bodyPr wrap="none" lIns="0" tIns="0" rIns="0" bIns="0" rtlCol="0" anchor="t"/>
          <a:lstStyle/>
          <a:p>
            <a:pPr algn="l" indent="0" marL="0">
              <a:lnSpc>
                <a:spcPts val="2200"/>
              </a:lnSpc>
              <a:buNone/>
            </a:pPr>
            <a:r>
              <a:rPr lang="en-US" sz="1350" spc="-28" kern="0" dirty="0">
                <a:solidFill>
                  <a:srgbClr val="272525"/>
                </a:solidFill>
                <a:latin typeface="Inter" pitchFamily="34" charset="0"/>
                <a:ea typeface="Inter" pitchFamily="34" charset="-122"/>
                <a:cs typeface="Inter" pitchFamily="34" charset="-120"/>
              </a:rPr>
              <a:t>Develop statements that illuminate the underlying need</a:t>
            </a:r>
            <a:endParaRPr lang="en-US" sz="1350" dirty="0"/>
          </a:p>
        </p:txBody>
      </p:sp>
      <p:sp>
        <p:nvSpPr>
          <p:cNvPr id="22" name="Text 16"/>
          <p:cNvSpPr/>
          <p:nvPr/>
        </p:nvSpPr>
        <p:spPr>
          <a:xfrm>
            <a:off x="621149" y="6120884"/>
            <a:ext cx="13388102" cy="567928"/>
          </a:xfrm>
          <a:prstGeom prst="rect">
            <a:avLst/>
          </a:prstGeom>
          <a:noFill/>
          <a:ln/>
        </p:spPr>
        <p:txBody>
          <a:bodyPr wrap="square" lIns="0" tIns="0" rIns="0" bIns="0" rtlCol="0" anchor="t"/>
          <a:lstStyle/>
          <a:p>
            <a:pPr algn="l" indent="0" marL="0">
              <a:lnSpc>
                <a:spcPts val="2200"/>
              </a:lnSpc>
              <a:buNone/>
            </a:pPr>
            <a:r>
              <a:rPr lang="en-US" sz="1350" spc="-28" kern="0" dirty="0">
                <a:solidFill>
                  <a:srgbClr val="272525"/>
                </a:solidFill>
                <a:latin typeface="Inter" pitchFamily="34" charset="0"/>
                <a:ea typeface="Inter" pitchFamily="34" charset="-122"/>
                <a:cs typeface="Inter" pitchFamily="34" charset="-120"/>
              </a:rPr>
              <a:t>Affinity mapping brings order to chaos by clustering related observations from research. Teams typically use sticky notes on wall spaces to physically arrange and rearrange data points until meaningful patterns emerge. This tactile process often reveals unexpected connections.</a:t>
            </a:r>
            <a:endParaRPr lang="en-US" sz="1350" dirty="0"/>
          </a:p>
        </p:txBody>
      </p:sp>
      <p:sp>
        <p:nvSpPr>
          <p:cNvPr id="23" name="Text 17"/>
          <p:cNvSpPr/>
          <p:nvPr/>
        </p:nvSpPr>
        <p:spPr>
          <a:xfrm>
            <a:off x="621149" y="6888480"/>
            <a:ext cx="13388102" cy="851892"/>
          </a:xfrm>
          <a:prstGeom prst="rect">
            <a:avLst/>
          </a:prstGeom>
          <a:noFill/>
          <a:ln/>
        </p:spPr>
        <p:txBody>
          <a:bodyPr wrap="square" lIns="0" tIns="0" rIns="0" bIns="0" rtlCol="0" anchor="t"/>
          <a:lstStyle/>
          <a:p>
            <a:pPr algn="l" indent="0" marL="0">
              <a:lnSpc>
                <a:spcPts val="2200"/>
              </a:lnSpc>
              <a:buNone/>
            </a:pPr>
            <a:r>
              <a:rPr lang="en-US" sz="1350" spc="-28" kern="0" dirty="0">
                <a:solidFill>
                  <a:srgbClr val="272525"/>
                </a:solidFill>
                <a:latin typeface="Inter" pitchFamily="34" charset="0"/>
                <a:ea typeface="Inter" pitchFamily="34" charset="-122"/>
                <a:cs typeface="Inter" pitchFamily="34" charset="-120"/>
              </a:rPr>
              <a:t>Journey mapping charts the user's experience chronologically, highlighting pain points, emotions, and touchpoints. For example, a financial services firm mapped the complex emotional journey of bereaved customers dealing with a deceased relative's accounts, revealing opportunities for empathetic service design that competitors had missed.</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41866" y="683419"/>
            <a:ext cx="7146488" cy="630436"/>
          </a:xfrm>
          <a:prstGeom prst="rect">
            <a:avLst/>
          </a:prstGeom>
          <a:noFill/>
          <a:ln/>
        </p:spPr>
        <p:txBody>
          <a:bodyPr wrap="none" lIns="0" tIns="0" rIns="0" bIns="0" rtlCol="0" anchor="t"/>
          <a:lstStyle/>
          <a:p>
            <a:pPr algn="l" indent="0" marL="0">
              <a:lnSpc>
                <a:spcPts val="4950"/>
              </a:lnSpc>
              <a:buNone/>
            </a:pPr>
            <a:r>
              <a:rPr lang="en-US" sz="3950" b="1" spc="-79" kern="0" dirty="0">
                <a:solidFill>
                  <a:srgbClr val="F95F88"/>
                </a:solidFill>
                <a:latin typeface="Petrona Bold" pitchFamily="34" charset="0"/>
                <a:ea typeface="Petrona Bold" pitchFamily="34" charset="-122"/>
                <a:cs typeface="Petrona Bold" pitchFamily="34" charset="-120"/>
              </a:rPr>
              <a:t>Defining the Problem Statement</a:t>
            </a:r>
            <a:endParaRPr lang="en-US" sz="3950" dirty="0"/>
          </a:p>
        </p:txBody>
      </p:sp>
      <p:pic>
        <p:nvPicPr>
          <p:cNvPr id="3" name="Image 0" descr="preencoded.png">    </p:cNvPr>
          <p:cNvPicPr>
            <a:picLocks noChangeAspect="1"/>
          </p:cNvPicPr>
          <p:nvPr/>
        </p:nvPicPr>
        <p:blipFill>
          <a:blip r:embed="rId1"/>
          <a:stretch>
            <a:fillRect/>
          </a:stretch>
        </p:blipFill>
        <p:spPr>
          <a:xfrm>
            <a:off x="641866" y="1680567"/>
            <a:ext cx="4265533" cy="2636282"/>
          </a:xfrm>
          <a:prstGeom prst="rect">
            <a:avLst/>
          </a:prstGeom>
        </p:spPr>
      </p:pic>
      <p:sp>
        <p:nvSpPr>
          <p:cNvPr id="4" name="Text 1"/>
          <p:cNvSpPr/>
          <p:nvPr/>
        </p:nvSpPr>
        <p:spPr>
          <a:xfrm>
            <a:off x="641866" y="4546044"/>
            <a:ext cx="3959781" cy="315158"/>
          </a:xfrm>
          <a:prstGeom prst="rect">
            <a:avLst/>
          </a:prstGeom>
          <a:noFill/>
          <a:ln/>
        </p:spPr>
        <p:txBody>
          <a:bodyPr wrap="none" lIns="0" tIns="0" rIns="0" bIns="0" rtlCol="0" anchor="t"/>
          <a:lstStyle/>
          <a:p>
            <a:pPr algn="l" indent="0" marL="0">
              <a:lnSpc>
                <a:spcPts val="2450"/>
              </a:lnSpc>
              <a:buNone/>
            </a:pPr>
            <a:r>
              <a:rPr lang="en-US" sz="1950" b="1" spc="-40" kern="0" dirty="0">
                <a:solidFill>
                  <a:srgbClr val="272525"/>
                </a:solidFill>
                <a:latin typeface="Petrona Bold" pitchFamily="34" charset="0"/>
                <a:ea typeface="Petrona Bold" pitchFamily="34" charset="-122"/>
                <a:cs typeface="Petrona Bold" pitchFamily="34" charset="-120"/>
              </a:rPr>
              <a:t>Framing Problems as Opportunities</a:t>
            </a:r>
            <a:endParaRPr lang="en-US" sz="1950" dirty="0"/>
          </a:p>
        </p:txBody>
      </p:sp>
      <p:sp>
        <p:nvSpPr>
          <p:cNvPr id="5" name="Text 2"/>
          <p:cNvSpPr/>
          <p:nvPr/>
        </p:nvSpPr>
        <p:spPr>
          <a:xfrm>
            <a:off x="641866" y="4971217"/>
            <a:ext cx="4265533" cy="1173480"/>
          </a:xfrm>
          <a:prstGeom prst="rect">
            <a:avLst/>
          </a:prstGeom>
          <a:noFill/>
          <a:ln/>
        </p:spPr>
        <p:txBody>
          <a:bodyPr wrap="square" lIns="0" tIns="0" rIns="0" bIns="0" rtlCol="0" anchor="t"/>
          <a:lstStyle/>
          <a:p>
            <a:pPr algn="l" indent="0" marL="0">
              <a:lnSpc>
                <a:spcPts val="2300"/>
              </a:lnSpc>
              <a:buNone/>
            </a:pPr>
            <a:r>
              <a:rPr lang="en-US" sz="1400" spc="-29" kern="0" dirty="0">
                <a:solidFill>
                  <a:srgbClr val="272525"/>
                </a:solidFill>
                <a:latin typeface="Inter" pitchFamily="34" charset="0"/>
                <a:ea typeface="Inter" pitchFamily="34" charset="-122"/>
                <a:cs typeface="Inter" pitchFamily="34" charset="-120"/>
              </a:rPr>
              <a:t>The "How Might We" format transforms complaints into constructive challenges. Instead of "Users can't find information," try "How might we help users quickly locate relevant information?"</a:t>
            </a:r>
            <a:endParaRPr lang="en-US" sz="1400" dirty="0"/>
          </a:p>
        </p:txBody>
      </p:sp>
      <p:pic>
        <p:nvPicPr>
          <p:cNvPr id="6" name="Image 1" descr="preencoded.png">    </p:cNvPr>
          <p:cNvPicPr>
            <a:picLocks noChangeAspect="1"/>
          </p:cNvPicPr>
          <p:nvPr/>
        </p:nvPicPr>
        <p:blipFill>
          <a:blip r:embed="rId2"/>
          <a:stretch>
            <a:fillRect/>
          </a:stretch>
        </p:blipFill>
        <p:spPr>
          <a:xfrm>
            <a:off x="5182433" y="1680567"/>
            <a:ext cx="4265533" cy="2636282"/>
          </a:xfrm>
          <a:prstGeom prst="rect">
            <a:avLst/>
          </a:prstGeom>
        </p:spPr>
      </p:pic>
      <p:sp>
        <p:nvSpPr>
          <p:cNvPr id="7" name="Text 3"/>
          <p:cNvSpPr/>
          <p:nvPr/>
        </p:nvSpPr>
        <p:spPr>
          <a:xfrm>
            <a:off x="5182433" y="4546044"/>
            <a:ext cx="4265533" cy="630317"/>
          </a:xfrm>
          <a:prstGeom prst="rect">
            <a:avLst/>
          </a:prstGeom>
          <a:noFill/>
          <a:ln/>
        </p:spPr>
        <p:txBody>
          <a:bodyPr wrap="square" lIns="0" tIns="0" rIns="0" bIns="0" rtlCol="0" anchor="t"/>
          <a:lstStyle/>
          <a:p>
            <a:pPr algn="l" indent="0" marL="0">
              <a:lnSpc>
                <a:spcPts val="2450"/>
              </a:lnSpc>
              <a:buNone/>
            </a:pPr>
            <a:r>
              <a:rPr lang="en-US" sz="1950" b="1" spc="-40" kern="0" dirty="0">
                <a:solidFill>
                  <a:srgbClr val="272525"/>
                </a:solidFill>
                <a:latin typeface="Petrona Bold" pitchFamily="34" charset="0"/>
                <a:ea typeface="Petrona Bold" pitchFamily="34" charset="-122"/>
                <a:cs typeface="Petrona Bold" pitchFamily="34" charset="-120"/>
              </a:rPr>
              <a:t>Elements of Effective Problem Statements</a:t>
            </a:r>
            <a:endParaRPr lang="en-US" sz="1950" dirty="0"/>
          </a:p>
        </p:txBody>
      </p:sp>
      <p:sp>
        <p:nvSpPr>
          <p:cNvPr id="8" name="Text 4"/>
          <p:cNvSpPr/>
          <p:nvPr/>
        </p:nvSpPr>
        <p:spPr>
          <a:xfrm>
            <a:off x="5182433" y="5286375"/>
            <a:ext cx="4265533" cy="1466850"/>
          </a:xfrm>
          <a:prstGeom prst="rect">
            <a:avLst/>
          </a:prstGeom>
          <a:noFill/>
          <a:ln/>
        </p:spPr>
        <p:txBody>
          <a:bodyPr wrap="square" lIns="0" tIns="0" rIns="0" bIns="0" rtlCol="0" anchor="t"/>
          <a:lstStyle/>
          <a:p>
            <a:pPr algn="l" indent="0" marL="0">
              <a:lnSpc>
                <a:spcPts val="2300"/>
              </a:lnSpc>
              <a:buNone/>
            </a:pPr>
            <a:r>
              <a:rPr lang="en-US" sz="1400" spc="-29" kern="0" dirty="0">
                <a:solidFill>
                  <a:srgbClr val="272525"/>
                </a:solidFill>
                <a:latin typeface="Inter" pitchFamily="34" charset="0"/>
                <a:ea typeface="Inter" pitchFamily="34" charset="-122"/>
                <a:cs typeface="Inter" pitchFamily="34" charset="-120"/>
              </a:rPr>
              <a:t>Strong problem statements include the user, their need, and the insight. Example: "Busy parents (user) need quick, nutritious meal options (need) because they prioritise children's health but lack time for extensive meal preparation (insight)."</a:t>
            </a:r>
            <a:endParaRPr lang="en-US" sz="1400" dirty="0"/>
          </a:p>
        </p:txBody>
      </p:sp>
      <p:pic>
        <p:nvPicPr>
          <p:cNvPr id="9" name="Image 2" descr="preencoded.png">    </p:cNvPr>
          <p:cNvPicPr>
            <a:picLocks noChangeAspect="1"/>
          </p:cNvPicPr>
          <p:nvPr/>
        </p:nvPicPr>
        <p:blipFill>
          <a:blip r:embed="rId3"/>
          <a:stretch>
            <a:fillRect/>
          </a:stretch>
        </p:blipFill>
        <p:spPr>
          <a:xfrm>
            <a:off x="9723001" y="1680567"/>
            <a:ext cx="4265533" cy="2636282"/>
          </a:xfrm>
          <a:prstGeom prst="rect">
            <a:avLst/>
          </a:prstGeom>
        </p:spPr>
      </p:pic>
      <p:sp>
        <p:nvSpPr>
          <p:cNvPr id="10" name="Text 5"/>
          <p:cNvSpPr/>
          <p:nvPr/>
        </p:nvSpPr>
        <p:spPr>
          <a:xfrm>
            <a:off x="9723001" y="4546044"/>
            <a:ext cx="3556040" cy="315158"/>
          </a:xfrm>
          <a:prstGeom prst="rect">
            <a:avLst/>
          </a:prstGeom>
          <a:noFill/>
          <a:ln/>
        </p:spPr>
        <p:txBody>
          <a:bodyPr wrap="none" lIns="0" tIns="0" rIns="0" bIns="0" rtlCol="0" anchor="t"/>
          <a:lstStyle/>
          <a:p>
            <a:pPr algn="l" indent="0" marL="0">
              <a:lnSpc>
                <a:spcPts val="2450"/>
              </a:lnSpc>
              <a:buNone/>
            </a:pPr>
            <a:r>
              <a:rPr lang="en-US" sz="1950" b="1" spc="-40" kern="0" dirty="0">
                <a:solidFill>
                  <a:srgbClr val="272525"/>
                </a:solidFill>
                <a:latin typeface="Petrona Bold" pitchFamily="34" charset="0"/>
                <a:ea typeface="Petrona Bold" pitchFamily="34" charset="-122"/>
                <a:cs typeface="Petrona Bold" pitchFamily="34" charset="-120"/>
              </a:rPr>
              <a:t>Refining Through Collaboration</a:t>
            </a:r>
            <a:endParaRPr lang="en-US" sz="1950" dirty="0"/>
          </a:p>
        </p:txBody>
      </p:sp>
      <p:sp>
        <p:nvSpPr>
          <p:cNvPr id="11" name="Text 6"/>
          <p:cNvSpPr/>
          <p:nvPr/>
        </p:nvSpPr>
        <p:spPr>
          <a:xfrm>
            <a:off x="9723001" y="4971217"/>
            <a:ext cx="4265533" cy="1173480"/>
          </a:xfrm>
          <a:prstGeom prst="rect">
            <a:avLst/>
          </a:prstGeom>
          <a:noFill/>
          <a:ln/>
        </p:spPr>
        <p:txBody>
          <a:bodyPr wrap="square" lIns="0" tIns="0" rIns="0" bIns="0" rtlCol="0" anchor="t"/>
          <a:lstStyle/>
          <a:p>
            <a:pPr algn="l" indent="0" marL="0">
              <a:lnSpc>
                <a:spcPts val="2300"/>
              </a:lnSpc>
              <a:buNone/>
            </a:pPr>
            <a:r>
              <a:rPr lang="en-US" sz="1400" spc="-29" kern="0" dirty="0">
                <a:solidFill>
                  <a:srgbClr val="272525"/>
                </a:solidFill>
                <a:latin typeface="Inter" pitchFamily="34" charset="0"/>
                <a:ea typeface="Inter" pitchFamily="34" charset="-122"/>
                <a:cs typeface="Inter" pitchFamily="34" charset="-120"/>
              </a:rPr>
              <a:t>Problem statements improve through diverse input. Include stakeholders from different disciplines to challenge assumptions and add perspective to the final framing.</a:t>
            </a:r>
            <a:endParaRPr lang="en-US" sz="1400" dirty="0"/>
          </a:p>
        </p:txBody>
      </p:sp>
      <p:sp>
        <p:nvSpPr>
          <p:cNvPr id="12" name="Text 7"/>
          <p:cNvSpPr/>
          <p:nvPr/>
        </p:nvSpPr>
        <p:spPr>
          <a:xfrm>
            <a:off x="641866" y="6959441"/>
            <a:ext cx="13346668" cy="586740"/>
          </a:xfrm>
          <a:prstGeom prst="rect">
            <a:avLst/>
          </a:prstGeom>
          <a:noFill/>
          <a:ln/>
        </p:spPr>
        <p:txBody>
          <a:bodyPr wrap="square" lIns="0" tIns="0" rIns="0" bIns="0" rtlCol="0" anchor="t"/>
          <a:lstStyle/>
          <a:p>
            <a:pPr algn="l" indent="0" marL="0">
              <a:lnSpc>
                <a:spcPts val="2300"/>
              </a:lnSpc>
              <a:buNone/>
            </a:pPr>
            <a:r>
              <a:rPr lang="en-US" sz="1400" spc="-29" kern="0" dirty="0">
                <a:solidFill>
                  <a:srgbClr val="272525"/>
                </a:solidFill>
                <a:latin typeface="Inter" pitchFamily="34" charset="0"/>
                <a:ea typeface="Inter" pitchFamily="34" charset="-122"/>
                <a:cs typeface="Inter" pitchFamily="34" charset="-120"/>
              </a:rPr>
              <a:t>A precisely crafted problem statement bridges empathy research and solution development. It crystallises research insights into a focused challenge that guides innovation efforts, ensuring that subsequent ideation addresses genuine market needs rather than symptoms or assumed problems.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2025-04-16T14:45:46Z</dcterms:created>
  <dcterms:modified xsi:type="dcterms:W3CDTF">2025-04-16T14:45:46Z</dcterms:modified>
</cp:coreProperties>
</file>