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85" r:id="rId7"/>
    <p:sldId id="261" r:id="rId8"/>
    <p:sldId id="262" r:id="rId9"/>
    <p:sldId id="263" r:id="rId10"/>
    <p:sldId id="282" r:id="rId11"/>
    <p:sldId id="264" r:id="rId12"/>
    <p:sldId id="283" r:id="rId13"/>
    <p:sldId id="284" r:id="rId14"/>
    <p:sldId id="287" r:id="rId15"/>
    <p:sldId id="288" r:id="rId16"/>
    <p:sldId id="286" r:id="rId17"/>
    <p:sldId id="265" r:id="rId18"/>
    <p:sldId id="289" r:id="rId19"/>
    <p:sldId id="290" r:id="rId20"/>
    <p:sldId id="291" r:id="rId21"/>
    <p:sldId id="266" r:id="rId22"/>
    <p:sldId id="292" r:id="rId23"/>
    <p:sldId id="267" r:id="rId24"/>
    <p:sldId id="293" r:id="rId25"/>
    <p:sldId id="294" r:id="rId26"/>
    <p:sldId id="268" r:id="rId27"/>
    <p:sldId id="269" r:id="rId28"/>
    <p:sldId id="295" r:id="rId29"/>
    <p:sldId id="296" r:id="rId30"/>
    <p:sldId id="297" r:id="rId31"/>
    <p:sldId id="298" r:id="rId32"/>
    <p:sldId id="270" r:id="rId33"/>
    <p:sldId id="299" r:id="rId34"/>
    <p:sldId id="300" r:id="rId35"/>
    <p:sldId id="301" r:id="rId36"/>
    <p:sldId id="302" r:id="rId37"/>
    <p:sldId id="271" r:id="rId38"/>
    <p:sldId id="303" r:id="rId39"/>
    <p:sldId id="272" r:id="rId40"/>
    <p:sldId id="304" r:id="rId41"/>
    <p:sldId id="305" r:id="rId42"/>
    <p:sldId id="306" r:id="rId43"/>
    <p:sldId id="307" r:id="rId44"/>
    <p:sldId id="308" r:id="rId45"/>
    <p:sldId id="309" r:id="rId46"/>
    <p:sldId id="311" r:id="rId47"/>
    <p:sldId id="312" r:id="rId48"/>
    <p:sldId id="275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54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B5100-7B99-48DB-9688-439369FF5D12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0EBA9-0279-4E32-A936-B59ADE2E69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96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39DF8D-96E2-4DA4-8954-67586A6F30FD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906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A759-DFF6-4539-8962-26DED27DA967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1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3236-4F39-440E-9D63-B93097583305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2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05FC-7FD0-467B-9178-5EAFD828557C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2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E62130F-FBCA-456C-B061-1AE6BAAC3D18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65416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170F-1E43-40D8-9266-9DF9EF474376}" type="datetime1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43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5DA1-3EF0-4112-9D2C-2861E4A27227}" type="datetime1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74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B150-CAAC-422B-A7C1-3C4B995CA4C3}" type="datetime1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5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2B9A-1BE0-4FAE-B842-6288006D3723}" type="datetime1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1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9CEC1D8F-F933-4287-B9BF-47F91BC3D1F3}" type="datetime1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1737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0B90E626-3B9C-4500-8C45-ADC2903FD138}" type="datetime1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516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FF4D655-4058-4F1D-808C-C5CFC00A1240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004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Chapter </a:t>
            </a:r>
            <a:r>
              <a:rPr lang="fr-FR" dirty="0"/>
              <a:t>5</a:t>
            </a:r>
            <a:r>
              <a:rPr dirty="0"/>
              <a:t> – SQL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 sz="2000"/>
            </a:pPr>
            <a:r>
              <a:rPr lang="en-US" dirty="0"/>
              <a:t>Information Systems and Databases</a:t>
            </a:r>
          </a:p>
          <a:p>
            <a:pPr>
              <a:defRPr sz="2000"/>
            </a:pPr>
            <a:r>
              <a:rPr lang="en-US" dirty="0"/>
              <a:t>Lecturer: Dr. Hichem Betaouaf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575B48-B3CF-47B0-A2D5-42E7E6F11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ALTER </a:t>
            </a:r>
            <a:r>
              <a:rPr dirty="0"/>
              <a:t>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874517"/>
            <a:ext cx="7633742" cy="4257925"/>
          </a:xfrm>
        </p:spPr>
        <p:txBody>
          <a:bodyPr>
            <a:normAutofit/>
          </a:bodyPr>
          <a:lstStyle/>
          <a:p>
            <a:r>
              <a:rPr lang="en-US" sz="1800" b="0" i="0" u="none" strike="noStrike" baseline="0" dirty="0">
                <a:latin typeface="Gill Sans MT" panose="020B0502020104020203" pitchFamily="34" charset="0"/>
              </a:rPr>
              <a:t>Add a column :  </a:t>
            </a:r>
          </a:p>
          <a:p>
            <a:pPr marL="457200" lvl="1" indent="0">
              <a:buNone/>
            </a:pPr>
            <a:r>
              <a:rPr lang="en-US" sz="1600" b="0" i="0" u="none" strike="noStrike" baseline="0" dirty="0">
                <a:solidFill>
                  <a:srgbClr val="0070C0"/>
                </a:solidFill>
                <a:latin typeface="Gill Sans MT" panose="020B0502020104020203" pitchFamily="34" charset="0"/>
              </a:rPr>
              <a:t>ALTER TABLE </a:t>
            </a:r>
            <a:r>
              <a:rPr lang="en-US" sz="1600" b="0" i="0" u="none" strike="noStrike" baseline="0" dirty="0">
                <a:latin typeface="Gill Sans MT" panose="020B0502020104020203" pitchFamily="34" charset="0"/>
              </a:rPr>
              <a:t>Student </a:t>
            </a:r>
            <a:r>
              <a:rPr lang="en-US" sz="1600" dirty="0">
                <a:solidFill>
                  <a:srgbClr val="0070C0"/>
                </a:solidFill>
                <a:latin typeface="Gill Sans MT" panose="020B0502020104020203" pitchFamily="34" charset="0"/>
              </a:rPr>
              <a:t>ADD</a:t>
            </a:r>
            <a:r>
              <a:rPr lang="en-US" sz="1600" b="0" i="0" u="none" strike="noStrike" baseline="0" dirty="0">
                <a:latin typeface="Gill Sans MT" panose="020B0502020104020203" pitchFamily="34" charset="0"/>
              </a:rPr>
              <a:t> </a:t>
            </a:r>
            <a:r>
              <a:rPr lang="en-US" sz="1600" b="0" i="0" u="none" strike="noStrike" baseline="0" dirty="0" err="1">
                <a:latin typeface="Gill Sans MT" panose="020B0502020104020203" pitchFamily="34" charset="0"/>
              </a:rPr>
              <a:t>phoneNumber</a:t>
            </a:r>
            <a:r>
              <a:rPr lang="en-US" sz="1600" b="0" i="0" u="none" strike="noStrike" baseline="0" dirty="0">
                <a:latin typeface="Gill Sans MT" panose="020B0502020104020203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Gill Sans MT" panose="020B0502020104020203" pitchFamily="34" charset="0"/>
              </a:rPr>
              <a:t>VARCHAR(20)</a:t>
            </a:r>
            <a:r>
              <a:rPr lang="en-US" sz="1600" b="0" i="0" u="none" strike="noStrike" baseline="0" dirty="0">
                <a:latin typeface="Gill Sans MT" panose="020B0502020104020203" pitchFamily="34" charset="0"/>
              </a:rPr>
              <a:t>;</a:t>
            </a:r>
          </a:p>
          <a:p>
            <a:pPr marL="457200" lvl="1" indent="0">
              <a:buNone/>
            </a:pPr>
            <a:endParaRPr lang="en-US" sz="1600" b="0" i="0" u="none" strike="noStrike" baseline="0" dirty="0">
              <a:latin typeface="Gill Sans MT" panose="020B0502020104020203" pitchFamily="34" charset="0"/>
            </a:endParaRPr>
          </a:p>
          <a:p>
            <a:r>
              <a:rPr lang="en-US" sz="1800" b="0" i="0" u="none" strike="noStrike" baseline="0" dirty="0">
                <a:latin typeface="Gill Sans MT" panose="020B0502020104020203" pitchFamily="34" charset="0"/>
              </a:rPr>
              <a:t>Modify a column :  </a:t>
            </a:r>
          </a:p>
          <a:p>
            <a:pPr marL="457200" lvl="1" indent="0">
              <a:buNone/>
            </a:pPr>
            <a:r>
              <a:rPr lang="en-US" sz="1600" b="0" i="0" u="none" strike="noStrike" baseline="0" dirty="0">
                <a:solidFill>
                  <a:srgbClr val="0070C0"/>
                </a:solidFill>
                <a:latin typeface="Gill Sans MT" panose="020B0502020104020203" pitchFamily="34" charset="0"/>
              </a:rPr>
              <a:t>ALTER TABLE</a:t>
            </a:r>
            <a:r>
              <a:rPr lang="en-US" sz="1600" b="0" i="0" u="none" strike="noStrike" baseline="0" dirty="0">
                <a:solidFill>
                  <a:srgbClr val="004081"/>
                </a:solidFill>
                <a:latin typeface="Gill Sans MT" panose="020B0502020104020203" pitchFamily="34" charset="0"/>
              </a:rPr>
              <a:t> </a:t>
            </a:r>
            <a:r>
              <a:rPr lang="en-US" sz="1600" b="0" i="0" u="none" strike="noStrike" baseline="0" dirty="0">
                <a:latin typeface="Gill Sans MT" panose="020B0502020104020203" pitchFamily="34" charset="0"/>
              </a:rPr>
              <a:t>Student</a:t>
            </a:r>
            <a:r>
              <a:rPr lang="en-US" sz="1600" b="0" i="0" u="none" strike="noStrike" baseline="0" dirty="0">
                <a:solidFill>
                  <a:srgbClr val="004081"/>
                </a:solidFill>
                <a:latin typeface="Gill Sans MT" panose="020B0502020104020203" pitchFamily="34" charset="0"/>
              </a:rPr>
              <a:t> </a:t>
            </a:r>
            <a:r>
              <a:rPr lang="en-US" sz="1600" b="0" i="0" u="none" strike="noStrike" baseline="0" dirty="0">
                <a:solidFill>
                  <a:srgbClr val="0070C0"/>
                </a:solidFill>
                <a:latin typeface="Gill Sans MT" panose="020B0502020104020203" pitchFamily="34" charset="0"/>
              </a:rPr>
              <a:t>ALTER COLUMN </a:t>
            </a:r>
            <a:r>
              <a:rPr lang="en-US" sz="1600" b="0" i="0" u="none" strike="noStrike" baseline="0" dirty="0" err="1">
                <a:latin typeface="Gill Sans MT" panose="020B0502020104020203" pitchFamily="34" charset="0"/>
              </a:rPr>
              <a:t>studentName</a:t>
            </a:r>
            <a:r>
              <a:rPr lang="en-US" sz="1600" b="0" i="0" u="none" strike="noStrike" baseline="0" dirty="0">
                <a:latin typeface="Gill Sans MT" panose="020B0502020104020203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Gill Sans MT" panose="020B0502020104020203" pitchFamily="34" charset="0"/>
              </a:rPr>
              <a:t>VARCHAR(60)</a:t>
            </a:r>
            <a:r>
              <a:rPr lang="en-US" sz="1600" dirty="0">
                <a:solidFill>
                  <a:srgbClr val="004081"/>
                </a:solidFill>
                <a:latin typeface="Gill Sans MT" panose="020B0502020104020203" pitchFamily="34" charset="0"/>
              </a:rPr>
              <a:t>;</a:t>
            </a:r>
          </a:p>
          <a:p>
            <a:pPr marL="457200" lvl="1" indent="0">
              <a:buNone/>
            </a:pPr>
            <a:endParaRPr lang="en-US" sz="1600" b="0" i="0" u="none" strike="noStrike" baseline="0" dirty="0">
              <a:latin typeface="Gill Sans MT" panose="020B0502020104020203" pitchFamily="34" charset="0"/>
            </a:endParaRPr>
          </a:p>
          <a:p>
            <a:r>
              <a:rPr lang="en-US" sz="1800" b="0" i="0" u="none" strike="noStrike" baseline="0" dirty="0">
                <a:latin typeface="Gill Sans MT" panose="020B0502020104020203" pitchFamily="34" charset="0"/>
              </a:rPr>
              <a:t>Rename a column :  </a:t>
            </a:r>
          </a:p>
          <a:p>
            <a:pPr marL="457200" lvl="1" indent="0">
              <a:buNone/>
            </a:pPr>
            <a:r>
              <a:rPr lang="en-US" sz="1600" b="0" i="0" u="none" strike="noStrike" baseline="0" dirty="0">
                <a:solidFill>
                  <a:srgbClr val="0070C0"/>
                </a:solidFill>
                <a:latin typeface="Gill Sans MT" panose="020B0502020104020203" pitchFamily="34" charset="0"/>
              </a:rPr>
              <a:t>ALTER TABLE</a:t>
            </a:r>
            <a:r>
              <a:rPr lang="en-US" sz="1600" b="0" i="0" u="none" strike="noStrike" baseline="0" dirty="0">
                <a:solidFill>
                  <a:srgbClr val="004081"/>
                </a:solidFill>
                <a:latin typeface="Gill Sans MT" panose="020B0502020104020203" pitchFamily="34" charset="0"/>
              </a:rPr>
              <a:t> </a:t>
            </a:r>
            <a:r>
              <a:rPr lang="en-US" sz="1600" b="0" i="0" u="none" strike="noStrike" baseline="0" dirty="0">
                <a:latin typeface="Gill Sans MT" panose="020B0502020104020203" pitchFamily="34" charset="0"/>
              </a:rPr>
              <a:t>Student</a:t>
            </a:r>
            <a:r>
              <a:rPr lang="en-US" sz="1600" b="0" i="0" u="none" strike="noStrike" baseline="0" dirty="0">
                <a:solidFill>
                  <a:srgbClr val="004081"/>
                </a:solidFill>
                <a:latin typeface="Gill Sans MT" panose="020B0502020104020203" pitchFamily="34" charset="0"/>
              </a:rPr>
              <a:t> </a:t>
            </a:r>
            <a:r>
              <a:rPr lang="en-US" sz="1600" b="0" i="0" u="none" strike="noStrike" baseline="0" dirty="0">
                <a:solidFill>
                  <a:srgbClr val="0070C0"/>
                </a:solidFill>
                <a:latin typeface="Gill Sans MT" panose="020B0502020104020203" pitchFamily="34" charset="0"/>
              </a:rPr>
              <a:t>RENAME COLUMN </a:t>
            </a:r>
            <a:r>
              <a:rPr lang="en-US" sz="1600" b="0" i="0" u="none" strike="noStrike" baseline="0" dirty="0">
                <a:latin typeface="Gill Sans MT" panose="020B0502020104020203" pitchFamily="34" charset="0"/>
              </a:rPr>
              <a:t>age</a:t>
            </a:r>
            <a:r>
              <a:rPr lang="en-US" sz="1600" b="0" i="0" u="none" strike="noStrike" baseline="0" dirty="0">
                <a:solidFill>
                  <a:srgbClr val="004081"/>
                </a:solidFill>
                <a:latin typeface="Gill Sans MT" panose="020B0502020104020203" pitchFamily="34" charset="0"/>
              </a:rPr>
              <a:t> </a:t>
            </a:r>
            <a:r>
              <a:rPr lang="en-US" sz="1600" b="0" i="0" u="none" strike="noStrike" baseline="0" dirty="0">
                <a:solidFill>
                  <a:srgbClr val="0070C0"/>
                </a:solidFill>
                <a:latin typeface="Gill Sans MT" panose="020B0502020104020203" pitchFamily="34" charset="0"/>
              </a:rPr>
              <a:t>TO</a:t>
            </a:r>
            <a:r>
              <a:rPr lang="en-US" sz="1600" b="0" i="0" u="none" strike="noStrike" baseline="0" dirty="0">
                <a:solidFill>
                  <a:srgbClr val="004081"/>
                </a:solidFill>
                <a:latin typeface="Gill Sans MT" panose="020B0502020104020203" pitchFamily="34" charset="0"/>
              </a:rPr>
              <a:t> </a:t>
            </a:r>
            <a:r>
              <a:rPr lang="en-US" sz="1600" b="0" i="0" u="none" strike="noStrike" baseline="0" dirty="0" err="1">
                <a:latin typeface="Gill Sans MT" panose="020B0502020104020203" pitchFamily="34" charset="0"/>
              </a:rPr>
              <a:t>studentAge</a:t>
            </a:r>
            <a:r>
              <a:rPr lang="en-US" sz="1600" b="0" i="0" u="none" strike="noStrike" baseline="0" dirty="0">
                <a:solidFill>
                  <a:srgbClr val="004081"/>
                </a:solidFill>
                <a:latin typeface="Gill Sans MT" panose="020B0502020104020203" pitchFamily="34" charset="0"/>
              </a:rPr>
              <a:t>;</a:t>
            </a:r>
          </a:p>
          <a:p>
            <a:pPr marL="457200" lvl="1" indent="0">
              <a:buNone/>
            </a:pPr>
            <a:endParaRPr lang="en-US" sz="1600" b="0" i="0" u="none" strike="noStrike" baseline="0" dirty="0">
              <a:solidFill>
                <a:srgbClr val="004081"/>
              </a:solidFill>
              <a:latin typeface="Gill Sans MT" panose="020B0502020104020203" pitchFamily="34" charset="0"/>
            </a:endParaRPr>
          </a:p>
          <a:p>
            <a:r>
              <a:rPr lang="en-US" sz="1800" b="0" i="0" u="none" strike="noStrike" baseline="0" dirty="0">
                <a:latin typeface="Gill Sans MT" panose="020B0502020104020203" pitchFamily="34" charset="0"/>
              </a:rPr>
              <a:t>Add a constraint:  </a:t>
            </a:r>
          </a:p>
          <a:p>
            <a:pPr marL="457200" lvl="1" indent="0">
              <a:buNone/>
            </a:pPr>
            <a:r>
              <a:rPr lang="en-US" sz="1600" b="0" i="0" u="none" strike="noStrike" baseline="0" dirty="0">
                <a:solidFill>
                  <a:srgbClr val="0070C0"/>
                </a:solidFill>
                <a:latin typeface="Gill Sans MT" panose="020B0502020104020203" pitchFamily="34" charset="0"/>
              </a:rPr>
              <a:t>ALTER TABLE</a:t>
            </a:r>
            <a:r>
              <a:rPr lang="en-US" sz="1600" b="0" i="0" u="none" strike="noStrike" baseline="0" dirty="0">
                <a:solidFill>
                  <a:srgbClr val="004081"/>
                </a:solidFill>
                <a:latin typeface="Gill Sans MT" panose="020B0502020104020203" pitchFamily="34" charset="0"/>
              </a:rPr>
              <a:t> </a:t>
            </a:r>
            <a:r>
              <a:rPr lang="en-US" sz="1600" b="0" i="0" u="none" strike="noStrike" baseline="0" dirty="0">
                <a:latin typeface="Gill Sans MT" panose="020B0502020104020203" pitchFamily="34" charset="0"/>
              </a:rPr>
              <a:t>Student  </a:t>
            </a:r>
            <a:r>
              <a:rPr lang="en-US" sz="1600" b="0" i="0" u="none" strike="noStrike" baseline="0" dirty="0">
                <a:solidFill>
                  <a:srgbClr val="0070C0"/>
                </a:solidFill>
                <a:latin typeface="Gill Sans MT" panose="020B0502020104020203" pitchFamily="34" charset="0"/>
              </a:rPr>
              <a:t>ADD CONSTRAINT </a:t>
            </a:r>
            <a:r>
              <a:rPr lang="en-US" sz="1600" b="0" i="0" u="none" strike="noStrike" baseline="0" dirty="0" err="1">
                <a:latin typeface="Gill Sans MT" panose="020B0502020104020203" pitchFamily="34" charset="0"/>
              </a:rPr>
              <a:t>pk_student</a:t>
            </a:r>
            <a:r>
              <a:rPr lang="en-US" sz="1600" b="0" i="0" u="none" strike="noStrike" baseline="0" dirty="0">
                <a:latin typeface="Gill Sans MT" panose="020B0502020104020203" pitchFamily="34" charset="0"/>
              </a:rPr>
              <a:t> </a:t>
            </a:r>
            <a:r>
              <a:rPr lang="en-US" sz="1600" b="0" i="0" u="none" strike="noStrike" baseline="0" dirty="0">
                <a:solidFill>
                  <a:srgbClr val="0070C0"/>
                </a:solidFill>
                <a:latin typeface="Gill Sans MT" panose="020B0502020104020203" pitchFamily="34" charset="0"/>
              </a:rPr>
              <a:t>PRIMARY KEY</a:t>
            </a:r>
            <a:r>
              <a:rPr lang="en-US" sz="1600" b="0" i="0" u="none" strike="noStrike" baseline="0" dirty="0">
                <a:latin typeface="Gill Sans MT" panose="020B0502020104020203" pitchFamily="34" charset="0"/>
              </a:rPr>
              <a:t>(</a:t>
            </a:r>
            <a:r>
              <a:rPr lang="en-US" sz="1600" b="0" i="0" u="none" strike="noStrike" baseline="0" dirty="0" err="1">
                <a:latin typeface="Gill Sans MT" panose="020B0502020104020203" pitchFamily="34" charset="0"/>
              </a:rPr>
              <a:t>studentId</a:t>
            </a:r>
            <a:r>
              <a:rPr lang="en-US" sz="1600" b="0" i="0" u="none" strike="noStrike" baseline="0" dirty="0">
                <a:latin typeface="Gill Sans MT" panose="020B0502020104020203" pitchFamily="34" charset="0"/>
              </a:rPr>
              <a:t>);</a:t>
            </a:r>
          </a:p>
          <a:p>
            <a:pPr marL="457200" lvl="1" indent="0">
              <a:buNone/>
            </a:pPr>
            <a:endParaRPr lang="en-US" sz="1600" b="0" i="0" u="none" strike="noStrike" baseline="0" dirty="0">
              <a:solidFill>
                <a:srgbClr val="004081"/>
              </a:solidFill>
              <a:latin typeface="Gill Sans MT" panose="020B0502020104020203" pitchFamily="34" charset="0"/>
            </a:endParaRPr>
          </a:p>
          <a:p>
            <a:pPr marL="0" indent="0" algn="l">
              <a:buNone/>
            </a:pPr>
            <a:endParaRPr lang="en-US" sz="1800" dirty="0">
              <a:latin typeface="Gill Sans MT" panose="020B0502020104020203" pitchFamily="34" charset="0"/>
            </a:endParaRPr>
          </a:p>
          <a:p>
            <a:pPr marL="457200" lvl="1" indent="0">
              <a:buNone/>
            </a:pPr>
            <a:endParaRPr lang="en-US" sz="1600" b="0" i="0" u="none" strike="noStrike" baseline="0" dirty="0">
              <a:latin typeface="Gill Sans MT" panose="020B0502020104020203" pitchFamily="34" charset="0"/>
            </a:endParaRPr>
          </a:p>
          <a:p>
            <a:pPr marL="0" indent="0" algn="l">
              <a:buNone/>
            </a:pPr>
            <a:endParaRPr lang="en-US" sz="1800" dirty="0">
              <a:latin typeface="Gill Sans MT" panose="020B0502020104020203" pitchFamily="34" charset="0"/>
            </a:endParaRPr>
          </a:p>
          <a:p>
            <a:pPr marL="0" indent="0" algn="l">
              <a:buNone/>
            </a:pPr>
            <a:endParaRPr lang="en-US" sz="1800" b="0" i="0" u="none" strike="noStrike" baseline="0" dirty="0">
              <a:latin typeface="Gill Sans MT" panose="020B0502020104020203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08F4B9-D0E8-4815-AF90-292086C5A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32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Integrity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solidFill>
                  <a:srgbClr val="0070C0"/>
                </a:solidFill>
                <a:latin typeface="Gill Sans MT" panose="020B0502020104020203" pitchFamily="34" charset="0"/>
              </a:rPr>
              <a:t>PRIMARY KEY</a:t>
            </a:r>
            <a:r>
              <a:rPr dirty="0"/>
              <a:t>: uniqueness + NOT NULL</a:t>
            </a:r>
            <a:endParaRPr lang="fr-FR" dirty="0"/>
          </a:p>
          <a:p>
            <a:pPr marL="457200" lvl="1" indent="0">
              <a:buNone/>
            </a:pPr>
            <a:r>
              <a:rPr lang="fr-FR" dirty="0">
                <a:solidFill>
                  <a:srgbClr val="0070C0"/>
                </a:solidFill>
                <a:latin typeface="Gill Sans MT" panose="020B0502020104020203" pitchFamily="34" charset="0"/>
              </a:rPr>
              <a:t>CONSTRAINT</a:t>
            </a:r>
            <a:r>
              <a:rPr lang="fr-FR" dirty="0"/>
              <a:t> </a:t>
            </a:r>
            <a:r>
              <a:rPr lang="fr-FR" dirty="0" err="1"/>
              <a:t>constraintName</a:t>
            </a:r>
            <a:endParaRPr lang="fr-FR" dirty="0"/>
          </a:p>
          <a:p>
            <a:pPr marL="457200" lvl="1" indent="0">
              <a:buNone/>
            </a:pPr>
            <a:r>
              <a:rPr lang="fr-FR" dirty="0">
                <a:solidFill>
                  <a:srgbClr val="0070C0"/>
                </a:solidFill>
                <a:latin typeface="Gill Sans MT" panose="020B0502020104020203" pitchFamily="34" charset="0"/>
              </a:rPr>
              <a:t>PRIMARY KEY </a:t>
            </a:r>
            <a:r>
              <a:rPr lang="fr-FR" dirty="0"/>
              <a:t>(attribute1 [, attribute2,...] )</a:t>
            </a:r>
          </a:p>
          <a:p>
            <a:endParaRPr dirty="0"/>
          </a:p>
          <a:p>
            <a:r>
              <a:rPr dirty="0">
                <a:solidFill>
                  <a:srgbClr val="0070C0"/>
                </a:solidFill>
                <a:latin typeface="Gill Sans MT" panose="020B0502020104020203" pitchFamily="34" charset="0"/>
              </a:rPr>
              <a:t>FOREIGN KEY</a:t>
            </a:r>
            <a:r>
              <a:rPr dirty="0"/>
              <a:t>: ensures referential integrity</a:t>
            </a:r>
            <a:endParaRPr lang="fr-FR" dirty="0"/>
          </a:p>
          <a:p>
            <a:pPr marL="457200" lvl="1" indent="0">
              <a:buNone/>
            </a:pPr>
            <a:r>
              <a:rPr lang="fr-FR" b="0" i="0" u="none" strike="noStrike" baseline="0" dirty="0">
                <a:solidFill>
                  <a:srgbClr val="0070C0"/>
                </a:solidFill>
                <a:latin typeface="Gill Sans MT" panose="020B0502020104020203" pitchFamily="34" charset="0"/>
              </a:rPr>
              <a:t>CONSTRAINT</a:t>
            </a:r>
            <a:r>
              <a:rPr lang="fr-FR" b="0" i="0" u="none" strike="noStrike" baseline="0" dirty="0">
                <a:solidFill>
                  <a:srgbClr val="004081"/>
                </a:solidFill>
                <a:latin typeface="Gill Sans MT" panose="020B0502020104020203" pitchFamily="34" charset="0"/>
              </a:rPr>
              <a:t> </a:t>
            </a:r>
            <a:r>
              <a:rPr lang="fr-FR" dirty="0" err="1"/>
              <a:t>constraintName</a:t>
            </a:r>
            <a:endParaRPr lang="fr-FR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457200" lvl="1" indent="0">
              <a:buNone/>
            </a:pPr>
            <a:r>
              <a:rPr lang="fr-FR" b="0" i="0" u="none" strike="noStrike" baseline="0" dirty="0">
                <a:solidFill>
                  <a:srgbClr val="0070C0"/>
                </a:solidFill>
                <a:latin typeface="Gill Sans MT" panose="020B0502020104020203" pitchFamily="34" charset="0"/>
              </a:rPr>
              <a:t>FOREIGN KEY </a:t>
            </a:r>
            <a:r>
              <a:rPr lang="fr-FR" dirty="0"/>
              <a:t>(</a:t>
            </a:r>
            <a:r>
              <a:rPr lang="fr-FR" dirty="0" err="1"/>
              <a:t>attribute</a:t>
            </a:r>
            <a:r>
              <a:rPr lang="fr-FR" dirty="0"/>
              <a:t>)</a:t>
            </a:r>
          </a:p>
          <a:p>
            <a:pPr marL="457200" lvl="1" indent="0">
              <a:buNone/>
            </a:pPr>
            <a:r>
              <a:rPr lang="fr-FR" b="0" i="0" u="none" strike="noStrike" baseline="0" dirty="0">
                <a:solidFill>
                  <a:srgbClr val="0070C0"/>
                </a:solidFill>
                <a:latin typeface="Gill Sans MT" panose="020B0502020104020203" pitchFamily="34" charset="0"/>
              </a:rPr>
              <a:t>REFERENCES</a:t>
            </a:r>
            <a:r>
              <a:rPr lang="fr-FR" b="0" i="0" u="none" strike="noStrike" baseline="0" dirty="0">
                <a:solidFill>
                  <a:srgbClr val="004081"/>
                </a:solidFill>
                <a:latin typeface="Gill Sans MT" panose="020B0502020104020203" pitchFamily="34" charset="0"/>
              </a:rPr>
              <a:t> </a:t>
            </a:r>
            <a:r>
              <a:rPr lang="fr-FR" dirty="0" err="1"/>
              <a:t>tableName</a:t>
            </a:r>
            <a:r>
              <a:rPr lang="fr-FR" dirty="0"/>
              <a:t>(</a:t>
            </a:r>
            <a:r>
              <a:rPr lang="fr-FR" dirty="0" err="1"/>
              <a:t>attribute</a:t>
            </a:r>
            <a:r>
              <a:rPr lang="fr-FR" dirty="0"/>
              <a:t>)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76D332-FCB7-4450-B68D-A316C465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</a:t>
            </a:r>
            <a:r>
              <a:rPr lang="fr-FR" dirty="0"/>
              <a:t>S</a:t>
            </a:r>
            <a:r>
              <a:rPr dirty="0"/>
              <a:t>: </a:t>
            </a:r>
            <a:br>
              <a:rPr lang="fr-FR" dirty="0"/>
            </a:br>
            <a:r>
              <a:rPr lang="fr-FR" dirty="0" err="1"/>
              <a:t>Integrity</a:t>
            </a:r>
            <a:r>
              <a:rPr lang="fr-FR" dirty="0"/>
              <a:t> </a:t>
            </a:r>
            <a:r>
              <a:rPr lang="fr-FR" dirty="0" err="1"/>
              <a:t>Constraint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2"/>
            <a:ext cx="7633742" cy="41896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Gill Sans MT" panose="020B0502020104020203" pitchFamily="34" charset="0"/>
              </a:rPr>
              <a:t>CREATE TABLE </a:t>
            </a:r>
            <a:r>
              <a:rPr lang="en-US" dirty="0">
                <a:latin typeface="Gill Sans MT" panose="020B0502020104020203" pitchFamily="34" charset="0"/>
              </a:rPr>
              <a:t>Enrollment (</a:t>
            </a:r>
          </a:p>
          <a:p>
            <a:pPr marL="457200" lvl="1" indent="0">
              <a:buNone/>
            </a:pPr>
            <a:r>
              <a:rPr lang="en-US" dirty="0" err="1">
                <a:latin typeface="Gill Sans MT" panose="020B0502020104020203" pitchFamily="34" charset="0"/>
              </a:rPr>
              <a:t>studentId</a:t>
            </a:r>
            <a:r>
              <a:rPr lang="en-US" dirty="0">
                <a:latin typeface="Gill Sans MT" panose="020B0502020104020203" pitchFamily="34" charset="0"/>
              </a:rPr>
              <a:t>      INT NOT NULL,</a:t>
            </a:r>
          </a:p>
          <a:p>
            <a:pPr marL="457200" lvl="1" indent="0">
              <a:buNone/>
            </a:pPr>
            <a:r>
              <a:rPr lang="en-US" dirty="0" err="1">
                <a:latin typeface="Gill Sans MT" panose="020B0502020104020203" pitchFamily="34" charset="0"/>
              </a:rPr>
              <a:t>courseId</a:t>
            </a:r>
            <a:r>
              <a:rPr lang="en-US" dirty="0">
                <a:latin typeface="Gill Sans MT" panose="020B0502020104020203" pitchFamily="34" charset="0"/>
              </a:rPr>
              <a:t>       INT NOT NULL, </a:t>
            </a:r>
          </a:p>
          <a:p>
            <a:pPr marL="457200" lvl="1" indent="0">
              <a:buNone/>
            </a:pPr>
            <a:endParaRPr lang="fr-FR" dirty="0">
              <a:solidFill>
                <a:srgbClr val="004081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4081"/>
                </a:solidFill>
                <a:latin typeface="Gill Sans MT" panose="020B0502020104020203" pitchFamily="34" charset="0"/>
              </a:rPr>
              <a:t>     </a:t>
            </a:r>
            <a:r>
              <a:rPr lang="fr-FR" dirty="0">
                <a:solidFill>
                  <a:srgbClr val="0070C0"/>
                </a:solidFill>
                <a:latin typeface="Gill Sans MT" panose="020B0502020104020203" pitchFamily="34" charset="0"/>
              </a:rPr>
              <a:t>CONSTRAINT</a:t>
            </a:r>
            <a:r>
              <a:rPr lang="fr-FR" dirty="0"/>
              <a:t> </a:t>
            </a:r>
            <a:r>
              <a:rPr lang="fr-FR" dirty="0" err="1"/>
              <a:t>pk_student_course_enrollement</a:t>
            </a:r>
            <a:endParaRPr lang="fr-FR" dirty="0"/>
          </a:p>
          <a:p>
            <a:pPr marL="457200" lvl="1" indent="0">
              <a:buNone/>
            </a:pPr>
            <a:r>
              <a:rPr lang="fr-FR" sz="2000" dirty="0">
                <a:solidFill>
                  <a:srgbClr val="0070C0"/>
                </a:solidFill>
                <a:latin typeface="Gill Sans MT" panose="020B0502020104020203" pitchFamily="34" charset="0"/>
              </a:rPr>
              <a:t>PRIMARY KEY </a:t>
            </a:r>
            <a:r>
              <a:rPr lang="fr-FR" dirty="0"/>
              <a:t>(</a:t>
            </a:r>
            <a:r>
              <a:rPr lang="en-US" dirty="0" err="1">
                <a:latin typeface="Gill Sans MT" panose="020B0502020104020203" pitchFamily="34" charset="0"/>
              </a:rPr>
              <a:t>studentId</a:t>
            </a:r>
            <a:r>
              <a:rPr lang="en-US" dirty="0">
                <a:latin typeface="Gill Sans MT" panose="020B0502020104020203" pitchFamily="34" charset="0"/>
              </a:rPr>
              <a:t>, </a:t>
            </a:r>
            <a:r>
              <a:rPr lang="en-US" dirty="0" err="1">
                <a:latin typeface="Gill Sans MT" panose="020B0502020104020203" pitchFamily="34" charset="0"/>
              </a:rPr>
              <a:t>courseId</a:t>
            </a:r>
            <a:r>
              <a:rPr lang="fr-FR" dirty="0"/>
              <a:t>),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4081"/>
                </a:solidFill>
                <a:latin typeface="Gill Sans MT" panose="020B0502020104020203" pitchFamily="34" charset="0"/>
              </a:rPr>
              <a:t>    </a:t>
            </a:r>
            <a:r>
              <a:rPr lang="en-US" dirty="0">
                <a:solidFill>
                  <a:srgbClr val="0070C0"/>
                </a:solidFill>
                <a:latin typeface="Gill Sans MT" panose="020B0502020104020203" pitchFamily="34" charset="0"/>
              </a:rPr>
              <a:t>CONSTRAINT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fk_enrollment_student</a:t>
            </a: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Gill Sans MT" panose="020B0502020104020203" pitchFamily="34" charset="0"/>
              </a:rPr>
              <a:t>        </a:t>
            </a:r>
            <a:r>
              <a:rPr lang="en-US" dirty="0">
                <a:solidFill>
                  <a:srgbClr val="0070C0"/>
                </a:solidFill>
                <a:latin typeface="Gill Sans MT" panose="020B0502020104020203" pitchFamily="34" charset="0"/>
              </a:rPr>
              <a:t>FOREIGN KEY </a:t>
            </a:r>
            <a:r>
              <a:rPr lang="en-US" dirty="0">
                <a:latin typeface="Gill Sans MT" panose="020B0502020104020203" pitchFamily="34" charset="0"/>
              </a:rPr>
              <a:t>(</a:t>
            </a:r>
            <a:r>
              <a:rPr lang="en-US" dirty="0" err="1">
                <a:latin typeface="Gill Sans MT" panose="020B0502020104020203" pitchFamily="34" charset="0"/>
              </a:rPr>
              <a:t>studentId</a:t>
            </a:r>
            <a:r>
              <a:rPr lang="en-US" dirty="0">
                <a:latin typeface="Gill Sans MT" panose="020B0502020104020203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Gill Sans MT" panose="020B0502020104020203" pitchFamily="34" charset="0"/>
              </a:rPr>
              <a:t>        </a:t>
            </a:r>
            <a:r>
              <a:rPr lang="en-US" dirty="0">
                <a:solidFill>
                  <a:srgbClr val="0070C0"/>
                </a:solidFill>
                <a:latin typeface="Gill Sans MT" panose="020B0502020104020203" pitchFamily="34" charset="0"/>
              </a:rPr>
              <a:t>REFERENCES</a:t>
            </a:r>
            <a:r>
              <a:rPr lang="en-US" dirty="0">
                <a:latin typeface="Gill Sans MT" panose="020B0502020104020203" pitchFamily="34" charset="0"/>
              </a:rPr>
              <a:t> Student(</a:t>
            </a:r>
            <a:r>
              <a:rPr lang="en-US" dirty="0" err="1">
                <a:latin typeface="Gill Sans MT" panose="020B0502020104020203" pitchFamily="34" charset="0"/>
              </a:rPr>
              <a:t>studentId</a:t>
            </a:r>
            <a:r>
              <a:rPr lang="en-US" dirty="0">
                <a:latin typeface="Gill Sans MT" panose="020B0502020104020203" pitchFamily="34" charset="0"/>
              </a:rPr>
              <a:t>),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Gill Sans MT" panose="020B0502020104020203" pitchFamily="34" charset="0"/>
              </a:rPr>
              <a:t>    </a:t>
            </a:r>
            <a:r>
              <a:rPr lang="en-US" dirty="0">
                <a:solidFill>
                  <a:srgbClr val="0070C0"/>
                </a:solidFill>
                <a:latin typeface="Gill Sans MT" panose="020B0502020104020203" pitchFamily="34" charset="0"/>
              </a:rPr>
              <a:t>CONSTRAINT</a:t>
            </a:r>
            <a:r>
              <a:rPr lang="en-US" dirty="0">
                <a:solidFill>
                  <a:srgbClr val="004081"/>
                </a:solidFill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fk_enrollment_course</a:t>
            </a: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Gill Sans MT" panose="020B0502020104020203" pitchFamily="34" charset="0"/>
              </a:rPr>
              <a:t>        </a:t>
            </a:r>
            <a:r>
              <a:rPr lang="en-US" dirty="0">
                <a:solidFill>
                  <a:srgbClr val="0070C0"/>
                </a:solidFill>
                <a:latin typeface="Gill Sans MT" panose="020B0502020104020203" pitchFamily="34" charset="0"/>
              </a:rPr>
              <a:t>FOREIGN KEY</a:t>
            </a:r>
            <a:r>
              <a:rPr lang="en-US" dirty="0">
                <a:solidFill>
                  <a:srgbClr val="004081"/>
                </a:solidFill>
                <a:latin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</a:rPr>
              <a:t>(</a:t>
            </a:r>
            <a:r>
              <a:rPr lang="en-US" dirty="0" err="1">
                <a:latin typeface="Gill Sans MT" panose="020B0502020104020203" pitchFamily="34" charset="0"/>
              </a:rPr>
              <a:t>courseId</a:t>
            </a:r>
            <a:r>
              <a:rPr lang="en-US" dirty="0">
                <a:latin typeface="Gill Sans MT" panose="020B0502020104020203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Gill Sans MT" panose="020B0502020104020203" pitchFamily="34" charset="0"/>
              </a:rPr>
              <a:t>        </a:t>
            </a:r>
            <a:r>
              <a:rPr lang="en-US" dirty="0">
                <a:solidFill>
                  <a:srgbClr val="0070C0"/>
                </a:solidFill>
                <a:latin typeface="Gill Sans MT" panose="020B0502020104020203" pitchFamily="34" charset="0"/>
              </a:rPr>
              <a:t>REFERENCES</a:t>
            </a:r>
            <a:r>
              <a:rPr lang="en-US" dirty="0">
                <a:latin typeface="Gill Sans MT" panose="020B0502020104020203" pitchFamily="34" charset="0"/>
              </a:rPr>
              <a:t> Course(</a:t>
            </a:r>
            <a:r>
              <a:rPr lang="en-US" dirty="0" err="1">
                <a:latin typeface="Gill Sans MT" panose="020B0502020104020203" pitchFamily="34" charset="0"/>
              </a:rPr>
              <a:t>courseId</a:t>
            </a:r>
            <a:r>
              <a:rPr lang="en-US" dirty="0">
                <a:latin typeface="Gill Sans MT" panose="020B0502020104020203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Gill Sans MT" panose="020B0502020104020203" pitchFamily="34" charset="0"/>
              </a:rPr>
              <a:t>);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838A-A432-43EB-8E29-1866F55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56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Example:</a:t>
            </a:r>
            <a:r>
              <a:rPr lang="fr-FR" dirty="0"/>
              <a:t> MYSQL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838A-A432-43EB-8E29-1866F55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13</a:t>
            </a:fld>
            <a:endParaRPr lang="en-US"/>
          </a:p>
        </p:txBody>
      </p:sp>
      <p:pic>
        <p:nvPicPr>
          <p:cNvPr id="15" name="Espace réservé du contenu 14">
            <a:extLst>
              <a:ext uri="{FF2B5EF4-FFF2-40B4-BE49-F238E27FC236}">
                <a16:creationId xmlns:a16="http://schemas.microsoft.com/office/drawing/2014/main" id="{43D8101F-A155-4133-BCB2-9CB6D59FF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035" y="1258303"/>
            <a:ext cx="7468642" cy="242921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831D37B-374A-47C6-BD6B-A9442FCE4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34" y="3986761"/>
            <a:ext cx="7544733" cy="1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1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Example: </a:t>
            </a:r>
            <a:r>
              <a:rPr lang="fr-FR" dirty="0"/>
              <a:t>MYSQL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838A-A432-43EB-8E29-1866F55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14</a:t>
            </a:fld>
            <a:endParaRPr lang="en-US"/>
          </a:p>
        </p:txBody>
      </p:sp>
      <p:pic>
        <p:nvPicPr>
          <p:cNvPr id="16" name="Espace réservé du contenu 15">
            <a:extLst>
              <a:ext uri="{FF2B5EF4-FFF2-40B4-BE49-F238E27FC236}">
                <a16:creationId xmlns:a16="http://schemas.microsoft.com/office/drawing/2014/main" id="{7AAF024A-0E1F-45C7-9DE9-B36D560AB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758" y="1527563"/>
            <a:ext cx="7634287" cy="240887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F6045E2-622D-46DA-8912-0B78A197C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1" y="4534265"/>
            <a:ext cx="7633741" cy="109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22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Example: </a:t>
            </a:r>
            <a:r>
              <a:rPr lang="fr-FR" dirty="0"/>
              <a:t>MYSQL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838A-A432-43EB-8E29-1866F55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15</a:t>
            </a:fld>
            <a:endParaRPr lang="en-US"/>
          </a:p>
        </p:txBody>
      </p:sp>
      <p:pic>
        <p:nvPicPr>
          <p:cNvPr id="26" name="Espace réservé du contenu 25">
            <a:extLst>
              <a:ext uri="{FF2B5EF4-FFF2-40B4-BE49-F238E27FC236}">
                <a16:creationId xmlns:a16="http://schemas.microsoft.com/office/drawing/2014/main" id="{1694B563-1D04-4EAA-AB33-A7C4E2D0A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929" y="1389384"/>
            <a:ext cx="7905653" cy="4353524"/>
          </a:xfr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C58F665-332C-4670-B0AC-21E4AA860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93" y="5653993"/>
            <a:ext cx="7509013" cy="120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75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5EAA20D-7F0F-4995-AA50-C30209F65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3138" y="1098388"/>
            <a:ext cx="3896139" cy="4394988"/>
          </a:xfrm>
        </p:spPr>
        <p:txBody>
          <a:bodyPr/>
          <a:lstStyle/>
          <a:p>
            <a:r>
              <a:rPr lang="fr-FR" dirty="0"/>
              <a:t>INSERT UPDATE DELETE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E9742AA8-AB91-42BA-9665-54E51DB6CF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46C000-34CA-48A3-B02E-9B2751EED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65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INSERT INTO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779104"/>
            <a:ext cx="7633742" cy="410048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dirty="0">
                <a:solidFill>
                  <a:srgbClr val="0070C0"/>
                </a:solidFill>
                <a:latin typeface="Gill Sans MT" panose="020B0502020104020203" pitchFamily="34" charset="0"/>
              </a:rPr>
              <a:t>INSERT INTO </a:t>
            </a:r>
            <a:r>
              <a:rPr lang="fr-FR" dirty="0" err="1"/>
              <a:t>tableName</a:t>
            </a:r>
            <a:r>
              <a:rPr lang="fr-FR" dirty="0"/>
              <a:t> [(column1, column2, ...)]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0070C0"/>
                </a:solidFill>
                <a:latin typeface="Gill Sans MT" panose="020B0502020104020203" pitchFamily="34" charset="0"/>
              </a:rPr>
              <a:t>VALUES</a:t>
            </a:r>
            <a:r>
              <a:rPr lang="fr-FR" dirty="0">
                <a:solidFill>
                  <a:srgbClr val="004081"/>
                </a:solidFill>
                <a:latin typeface="Gill Sans MT" panose="020B0502020104020203" pitchFamily="34" charset="0"/>
              </a:rPr>
              <a:t> </a:t>
            </a:r>
            <a:r>
              <a:rPr lang="fr-FR" dirty="0"/>
              <a:t>(attibute1_Value, attibute2_Value, ...)</a:t>
            </a:r>
          </a:p>
          <a:p>
            <a:pPr marL="0" indent="0">
              <a:buNone/>
            </a:pPr>
            <a:endParaRPr lang="fr-FR" dirty="0">
              <a:solidFill>
                <a:srgbClr val="004081"/>
              </a:solidFill>
              <a:latin typeface="Gill Sans MT" panose="020B0502020104020203" pitchFamily="34" charset="0"/>
            </a:endParaRPr>
          </a:p>
          <a:p>
            <a:r>
              <a:rPr lang="fr-FR" sz="2100" dirty="0"/>
              <a:t>Example :</a:t>
            </a:r>
          </a:p>
          <a:p>
            <a:pPr marL="457200" lvl="1" indent="0">
              <a:buNone/>
            </a:pPr>
            <a:r>
              <a:rPr dirty="0">
                <a:solidFill>
                  <a:srgbClr val="0070C0"/>
                </a:solidFill>
                <a:latin typeface="Gill Sans MT" panose="020B0502020104020203" pitchFamily="34" charset="0"/>
              </a:rPr>
              <a:t>INSERT INTO </a:t>
            </a:r>
            <a:r>
              <a:rPr dirty="0"/>
              <a:t>Student(</a:t>
            </a:r>
            <a:r>
              <a:rPr dirty="0" err="1"/>
              <a:t>studentId</a:t>
            </a:r>
            <a:r>
              <a:rPr dirty="0"/>
              <a:t>, </a:t>
            </a:r>
            <a:r>
              <a:rPr dirty="0" err="1"/>
              <a:t>studentName</a:t>
            </a:r>
            <a:r>
              <a:rPr dirty="0"/>
              <a:t>, age)</a:t>
            </a:r>
          </a:p>
          <a:p>
            <a:pPr marL="457200" lvl="1" indent="0">
              <a:buNone/>
            </a:pPr>
            <a:r>
              <a:rPr dirty="0">
                <a:solidFill>
                  <a:srgbClr val="0070C0"/>
                </a:solidFill>
                <a:latin typeface="Gill Sans MT" panose="020B0502020104020203" pitchFamily="34" charset="0"/>
              </a:rPr>
              <a:t>VALUES</a:t>
            </a:r>
            <a:r>
              <a:rPr dirty="0">
                <a:solidFill>
                  <a:srgbClr val="004081"/>
                </a:solidFill>
                <a:latin typeface="Gill Sans MT" panose="020B0502020104020203" pitchFamily="34" charset="0"/>
              </a:rPr>
              <a:t> </a:t>
            </a:r>
            <a:r>
              <a:rPr dirty="0"/>
              <a:t>(1, 'Sarah', 20);</a:t>
            </a:r>
            <a:endParaRPr lang="fr-FR" dirty="0"/>
          </a:p>
          <a:p>
            <a:pPr marL="0" indent="0">
              <a:buNone/>
            </a:pPr>
            <a:endParaRPr dirty="0"/>
          </a:p>
          <a:p>
            <a:r>
              <a:rPr dirty="0"/>
              <a:t>Notes:</a:t>
            </a:r>
          </a:p>
          <a:p>
            <a:pPr lvl="1"/>
            <a:r>
              <a:rPr dirty="0"/>
              <a:t>Duplicate PK → error</a:t>
            </a:r>
          </a:p>
          <a:p>
            <a:pPr lvl="1"/>
            <a:r>
              <a:rPr dirty="0"/>
              <a:t>Omitted columns must accept NULL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E79D9A-9173-4DB9-BDE8-916476AA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Example: </a:t>
            </a:r>
            <a:r>
              <a:rPr lang="fr-FR" dirty="0"/>
              <a:t>MYSQL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838A-A432-43EB-8E29-1866F55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18</a:t>
            </a:fld>
            <a:endParaRPr lang="en-US"/>
          </a:p>
        </p:txBody>
      </p:sp>
      <p:pic>
        <p:nvPicPr>
          <p:cNvPr id="21" name="Espace réservé du contenu 20">
            <a:extLst>
              <a:ext uri="{FF2B5EF4-FFF2-40B4-BE49-F238E27FC236}">
                <a16:creationId xmlns:a16="http://schemas.microsoft.com/office/drawing/2014/main" id="{8F9F197A-013A-4816-981E-024BBA819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618" y="1400221"/>
            <a:ext cx="6173061" cy="1171739"/>
          </a:xfr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FB064B0-977D-4F09-AC45-7F8239043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18" y="2980970"/>
            <a:ext cx="3874803" cy="218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30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Example: </a:t>
            </a:r>
            <a:r>
              <a:rPr lang="fr-FR" dirty="0"/>
              <a:t>MYSQL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838A-A432-43EB-8E29-1866F55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19</a:t>
            </a:fld>
            <a:endParaRPr lang="en-US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8A660D7-E645-4356-888B-B21136B25CB1}"/>
              </a:ext>
            </a:extLst>
          </p:cNvPr>
          <p:cNvSpPr txBox="1"/>
          <p:nvPr/>
        </p:nvSpPr>
        <p:spPr>
          <a:xfrm>
            <a:off x="1977886" y="5537652"/>
            <a:ext cx="5337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GillSans"/>
              </a:rPr>
              <a:t>INTEGRITY CONSTRAINT VIOLATED (PRIMARY KEY) !</a:t>
            </a:r>
            <a:endParaRPr lang="fr-FR" dirty="0"/>
          </a:p>
        </p:txBody>
      </p:sp>
      <p:pic>
        <p:nvPicPr>
          <p:cNvPr id="18" name="Espace réservé du contenu 17">
            <a:extLst>
              <a:ext uri="{FF2B5EF4-FFF2-40B4-BE49-F238E27FC236}">
                <a16:creationId xmlns:a16="http://schemas.microsoft.com/office/drawing/2014/main" id="{FAA09603-3BB0-41B6-B853-9A4F834E4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068" y="1557290"/>
            <a:ext cx="6049219" cy="1571844"/>
          </a:xfr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492F4EF-C931-497B-90CE-552565AF1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58" y="3977229"/>
            <a:ext cx="7837494" cy="99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4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SQL’s role in relational databases</a:t>
            </a:r>
          </a:p>
          <a:p>
            <a:r>
              <a:t>Create tables and define constraints</a:t>
            </a:r>
          </a:p>
          <a:p>
            <a:r>
              <a:t>Insert, update, delete data</a:t>
            </a:r>
          </a:p>
          <a:p>
            <a:r>
              <a:t>Write SELECT queries</a:t>
            </a:r>
          </a:p>
          <a:p>
            <a:r>
              <a:t>Interpret results and SQL operators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4B11A6-DF22-4789-9A91-4559521D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Example: </a:t>
            </a:r>
            <a:r>
              <a:rPr lang="fr-FR" dirty="0"/>
              <a:t>MYSQL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838A-A432-43EB-8E29-1866F55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20</a:t>
            </a:fld>
            <a:endParaRPr lang="en-US"/>
          </a:p>
        </p:txBody>
      </p:sp>
      <p:pic>
        <p:nvPicPr>
          <p:cNvPr id="15" name="Espace réservé du contenu 14">
            <a:extLst>
              <a:ext uri="{FF2B5EF4-FFF2-40B4-BE49-F238E27FC236}">
                <a16:creationId xmlns:a16="http://schemas.microsoft.com/office/drawing/2014/main" id="{44926F9D-A9B9-4EFF-9CDB-FD8075D19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1769458"/>
            <a:ext cx="16239837" cy="446968"/>
          </a:xfr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98D1C56-FD02-4A04-B253-49C0FE5AC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706" y="2630803"/>
            <a:ext cx="3638930" cy="302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18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>
                <a:solidFill>
                  <a:srgbClr val="0070C0"/>
                </a:solidFill>
                <a:latin typeface="Gill Sans MT" panose="020B0502020104020203" pitchFamily="34" charset="0"/>
              </a:rPr>
              <a:t>UPDATE</a:t>
            </a:r>
            <a:r>
              <a:rPr dirty="0"/>
              <a:t> Student</a:t>
            </a:r>
          </a:p>
          <a:p>
            <a:pPr marL="0" indent="0">
              <a:buNone/>
            </a:pPr>
            <a:r>
              <a:rPr dirty="0">
                <a:solidFill>
                  <a:srgbClr val="0070C0"/>
                </a:solidFill>
                <a:latin typeface="Gill Sans MT" panose="020B0502020104020203" pitchFamily="34" charset="0"/>
              </a:rPr>
              <a:t>SET</a:t>
            </a:r>
            <a:r>
              <a:rPr dirty="0"/>
              <a:t> age = 21</a:t>
            </a:r>
          </a:p>
          <a:p>
            <a:pPr marL="0" indent="0">
              <a:buNone/>
            </a:pPr>
            <a:r>
              <a:rPr dirty="0">
                <a:solidFill>
                  <a:srgbClr val="0070C0"/>
                </a:solidFill>
                <a:latin typeface="Gill Sans MT" panose="020B0502020104020203" pitchFamily="34" charset="0"/>
              </a:rPr>
              <a:t>WHERE</a:t>
            </a:r>
            <a:r>
              <a:rPr dirty="0"/>
              <a:t> </a:t>
            </a:r>
            <a:r>
              <a:rPr dirty="0" err="1"/>
              <a:t>studentId</a:t>
            </a:r>
            <a:r>
              <a:rPr dirty="0"/>
              <a:t> = </a:t>
            </a:r>
            <a:r>
              <a:rPr lang="fr-FR" dirty="0"/>
              <a:t>5</a:t>
            </a:r>
            <a:r>
              <a:rPr dirty="0"/>
              <a:t>;</a:t>
            </a:r>
            <a:endParaRPr lang="fr-FR" dirty="0"/>
          </a:p>
          <a:p>
            <a:pPr marL="0" indent="0">
              <a:buNone/>
            </a:pPr>
            <a:endParaRPr dirty="0"/>
          </a:p>
          <a:p>
            <a:r>
              <a:rPr dirty="0">
                <a:solidFill>
                  <a:srgbClr val="FF0000"/>
                </a:solidFill>
              </a:rPr>
              <a:t>Warning</a:t>
            </a:r>
            <a:r>
              <a:rPr dirty="0"/>
              <a:t>: without </a:t>
            </a:r>
            <a:r>
              <a:rPr dirty="0">
                <a:solidFill>
                  <a:srgbClr val="0070C0"/>
                </a:solidFill>
              </a:rPr>
              <a:t>WHERE</a:t>
            </a:r>
            <a:r>
              <a:rPr dirty="0"/>
              <a:t> → all rows updated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A75200-3C91-400C-8BFC-CCD476CA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id="{95DE2AFA-A277-4FC7-84CC-F6D64A0C8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174" t="13474" r="27557" b="2801"/>
          <a:stretch/>
        </p:blipFill>
        <p:spPr>
          <a:xfrm>
            <a:off x="646132" y="4410137"/>
            <a:ext cx="6410652" cy="1643052"/>
          </a:xfrm>
          <a:prstGeom prst="rect">
            <a:avLst/>
          </a:prstGeom>
        </p:spPr>
      </p:pic>
      <p:pic>
        <p:nvPicPr>
          <p:cNvPr id="24" name="Espace réservé du contenu 23">
            <a:extLst>
              <a:ext uri="{FF2B5EF4-FFF2-40B4-BE49-F238E27FC236}">
                <a16:creationId xmlns:a16="http://schemas.microsoft.com/office/drawing/2014/main" id="{1ACB7849-8E4D-4F12-A6D3-7CE6C49C3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8588"/>
          <a:stretch/>
        </p:blipFill>
        <p:spPr>
          <a:xfrm>
            <a:off x="1092756" y="1275028"/>
            <a:ext cx="5964028" cy="1629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Example: </a:t>
            </a:r>
            <a:r>
              <a:rPr lang="fr-FR" dirty="0"/>
              <a:t>MYSQL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838A-A432-43EB-8E29-1866F55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22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BF7C65-72DE-4B59-A082-8FAC1ABAA806}"/>
              </a:ext>
            </a:extLst>
          </p:cNvPr>
          <p:cNvSpPr/>
          <p:nvPr/>
        </p:nvSpPr>
        <p:spPr>
          <a:xfrm>
            <a:off x="2991678" y="2295940"/>
            <a:ext cx="67095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53F7AA-C21E-414E-8571-9A85A1EAEC3A}"/>
              </a:ext>
            </a:extLst>
          </p:cNvPr>
          <p:cNvSpPr/>
          <p:nvPr/>
        </p:nvSpPr>
        <p:spPr>
          <a:xfrm>
            <a:off x="2991678" y="5471527"/>
            <a:ext cx="67095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BD358DD-4425-4182-9741-9267FFF453E4}"/>
              </a:ext>
            </a:extLst>
          </p:cNvPr>
          <p:cNvSpPr txBox="1"/>
          <p:nvPr/>
        </p:nvSpPr>
        <p:spPr>
          <a:xfrm>
            <a:off x="5247861" y="1789784"/>
            <a:ext cx="157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BEFORE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09CBAE6-07B9-4FD9-BE2F-BB392E8D108D}"/>
              </a:ext>
            </a:extLst>
          </p:cNvPr>
          <p:cNvSpPr txBox="1"/>
          <p:nvPr/>
        </p:nvSpPr>
        <p:spPr>
          <a:xfrm>
            <a:off x="5247861" y="5214115"/>
            <a:ext cx="106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AFTER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5A183B25-8FF2-4871-B02B-198C8FE8B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792" y="3009293"/>
            <a:ext cx="2010056" cy="1295581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F7188C27-835F-4F65-86FD-F412CC8EC9B1}"/>
              </a:ext>
            </a:extLst>
          </p:cNvPr>
          <p:cNvSpPr txBox="1"/>
          <p:nvPr/>
        </p:nvSpPr>
        <p:spPr>
          <a:xfrm>
            <a:off x="4709879" y="3472417"/>
            <a:ext cx="211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UPDATE REQUEST</a:t>
            </a:r>
          </a:p>
        </p:txBody>
      </p:sp>
    </p:spTree>
    <p:extLst>
      <p:ext uri="{BB962C8B-B14F-4D97-AF65-F5344CB8AC3E}">
        <p14:creationId xmlns:p14="http://schemas.microsoft.com/office/powerpoint/2010/main" val="4200870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>
                <a:solidFill>
                  <a:srgbClr val="0070C0"/>
                </a:solidFill>
                <a:latin typeface="Gill Sans MT" panose="020B0502020104020203" pitchFamily="34" charset="0"/>
              </a:rPr>
              <a:t>DELETE</a:t>
            </a:r>
            <a:r>
              <a:rPr dirty="0"/>
              <a:t> </a:t>
            </a:r>
            <a:r>
              <a:rPr dirty="0">
                <a:solidFill>
                  <a:srgbClr val="0070C0"/>
                </a:solidFill>
                <a:latin typeface="Gill Sans MT" panose="020B0502020104020203" pitchFamily="34" charset="0"/>
              </a:rPr>
              <a:t>FROM</a:t>
            </a:r>
            <a:r>
              <a:rPr dirty="0"/>
              <a:t> Student</a:t>
            </a:r>
          </a:p>
          <a:p>
            <a:pPr marL="0" indent="0">
              <a:buNone/>
            </a:pPr>
            <a:r>
              <a:rPr dirty="0">
                <a:solidFill>
                  <a:srgbClr val="0070C0"/>
                </a:solidFill>
                <a:latin typeface="Gill Sans MT" panose="020B0502020104020203" pitchFamily="34" charset="0"/>
              </a:rPr>
              <a:t>WHERE</a:t>
            </a:r>
            <a:r>
              <a:rPr dirty="0"/>
              <a:t> </a:t>
            </a:r>
            <a:r>
              <a:rPr dirty="0" err="1"/>
              <a:t>studentId</a:t>
            </a:r>
            <a:r>
              <a:rPr dirty="0"/>
              <a:t> = 1;</a:t>
            </a:r>
            <a:endParaRPr lang="fr-FR" dirty="0"/>
          </a:p>
          <a:p>
            <a:endParaRPr dirty="0"/>
          </a:p>
          <a:p>
            <a:r>
              <a:rPr dirty="0">
                <a:solidFill>
                  <a:srgbClr val="FF0000"/>
                </a:solidFill>
              </a:rPr>
              <a:t>Warning</a:t>
            </a:r>
            <a:r>
              <a:rPr dirty="0"/>
              <a:t>: without </a:t>
            </a:r>
            <a:r>
              <a:rPr dirty="0">
                <a:solidFill>
                  <a:srgbClr val="0070C0"/>
                </a:solidFill>
              </a:rPr>
              <a:t>WHERE</a:t>
            </a:r>
            <a:r>
              <a:rPr dirty="0"/>
              <a:t> → all rows deleted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75642A-6070-4363-A861-3B0BF3E57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space réservé du contenu 22">
            <a:extLst>
              <a:ext uri="{FF2B5EF4-FFF2-40B4-BE49-F238E27FC236}">
                <a16:creationId xmlns:a16="http://schemas.microsoft.com/office/drawing/2014/main" id="{7E42B8B3-0213-4D18-9217-F7CDE9EBC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758" y="1140335"/>
            <a:ext cx="3524742" cy="1991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Example: </a:t>
            </a:r>
            <a:r>
              <a:rPr lang="fr-FR" dirty="0"/>
              <a:t>MYSQL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838A-A432-43EB-8E29-1866F55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24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BF7C65-72DE-4B59-A082-8FAC1ABAA806}"/>
              </a:ext>
            </a:extLst>
          </p:cNvPr>
          <p:cNvSpPr/>
          <p:nvPr/>
        </p:nvSpPr>
        <p:spPr>
          <a:xfrm>
            <a:off x="1272209" y="2087218"/>
            <a:ext cx="1958008" cy="2173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BD358DD-4425-4182-9741-9267FFF453E4}"/>
              </a:ext>
            </a:extLst>
          </p:cNvPr>
          <p:cNvSpPr txBox="1"/>
          <p:nvPr/>
        </p:nvSpPr>
        <p:spPr>
          <a:xfrm>
            <a:off x="5195850" y="1948929"/>
            <a:ext cx="106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BEFORE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09CBAE6-07B9-4FD9-BE2F-BB392E8D108D}"/>
              </a:ext>
            </a:extLst>
          </p:cNvPr>
          <p:cNvSpPr txBox="1"/>
          <p:nvPr/>
        </p:nvSpPr>
        <p:spPr>
          <a:xfrm>
            <a:off x="5195849" y="5123305"/>
            <a:ext cx="106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AFTER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2BFEDC9-88CF-427E-B14D-370844803C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803"/>
          <a:stretch/>
        </p:blipFill>
        <p:spPr>
          <a:xfrm>
            <a:off x="962951" y="3297978"/>
            <a:ext cx="3500550" cy="85737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572BF51-BFA3-4056-B4F5-BB93E0232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144" y="4387099"/>
            <a:ext cx="3496163" cy="1790950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5F2D2764-40E4-4C69-967A-1251CE2D891B}"/>
              </a:ext>
            </a:extLst>
          </p:cNvPr>
          <p:cNvSpPr txBox="1"/>
          <p:nvPr/>
        </p:nvSpPr>
        <p:spPr>
          <a:xfrm>
            <a:off x="4670317" y="3536117"/>
            <a:ext cx="211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DELETE REQUEST</a:t>
            </a:r>
          </a:p>
        </p:txBody>
      </p:sp>
    </p:spTree>
    <p:extLst>
      <p:ext uri="{BB962C8B-B14F-4D97-AF65-F5344CB8AC3E}">
        <p14:creationId xmlns:p14="http://schemas.microsoft.com/office/powerpoint/2010/main" val="1055506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5EAA20D-7F0F-4995-AA50-C30209F65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3138" y="1098388"/>
            <a:ext cx="3896139" cy="4394988"/>
          </a:xfrm>
        </p:spPr>
        <p:txBody>
          <a:bodyPr/>
          <a:lstStyle/>
          <a:p>
            <a:r>
              <a:rPr lang="fr-FR" dirty="0"/>
              <a:t>SELECT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E9742AA8-AB91-42BA-9665-54E51DB6CF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46C000-34CA-48A3-B02E-9B2751EED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38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SELECT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sz="2400" dirty="0">
                <a:solidFill>
                  <a:srgbClr val="0070C0"/>
                </a:solidFill>
              </a:rPr>
              <a:t>SELECT</a:t>
            </a:r>
            <a:r>
              <a:rPr sz="2400" dirty="0"/>
              <a:t> column</a:t>
            </a:r>
            <a:r>
              <a:rPr lang="fr-FR" sz="2400" dirty="0"/>
              <a:t>1, column2,...</a:t>
            </a:r>
            <a:endParaRPr sz="2400" dirty="0"/>
          </a:p>
          <a:p>
            <a:pPr marL="0" indent="0">
              <a:lnSpc>
                <a:spcPct val="200000"/>
              </a:lnSpc>
              <a:buNone/>
            </a:pPr>
            <a:r>
              <a:rPr sz="2400" dirty="0">
                <a:solidFill>
                  <a:srgbClr val="0070C0"/>
                </a:solidFill>
              </a:rPr>
              <a:t>FROM</a:t>
            </a:r>
            <a:r>
              <a:rPr sz="2400" dirty="0"/>
              <a:t> table</a:t>
            </a:r>
            <a:r>
              <a:rPr lang="fr-FR" sz="2400" dirty="0"/>
              <a:t>1, table2,...</a:t>
            </a:r>
            <a:endParaRPr sz="2400" dirty="0"/>
          </a:p>
          <a:p>
            <a:pPr marL="0" indent="0">
              <a:lnSpc>
                <a:spcPct val="200000"/>
              </a:lnSpc>
              <a:buNone/>
            </a:pPr>
            <a:r>
              <a:rPr sz="2400" dirty="0">
                <a:solidFill>
                  <a:srgbClr val="0070C0"/>
                </a:solidFill>
              </a:rPr>
              <a:t>WHERE</a:t>
            </a:r>
            <a:r>
              <a:rPr sz="2400" dirty="0"/>
              <a:t> condition;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124096-FDF2-4F0B-AF7F-3FA9CA87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SELECT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Retrieve</a:t>
            </a:r>
            <a:r>
              <a:rPr lang="fr-FR" dirty="0"/>
              <a:t> </a:t>
            </a:r>
            <a:r>
              <a:rPr lang="en-US" dirty="0"/>
              <a:t>all</a:t>
            </a:r>
            <a:r>
              <a:rPr lang="fr-FR" dirty="0"/>
              <a:t> </a:t>
            </a:r>
            <a:r>
              <a:rPr lang="en-US" dirty="0"/>
              <a:t>students</a:t>
            </a:r>
            <a:r>
              <a:rPr lang="fr-FR" dirty="0"/>
              <a:t> :</a:t>
            </a:r>
          </a:p>
          <a:p>
            <a:pPr marL="457200" lvl="1" indent="0">
              <a:buNone/>
            </a:pPr>
            <a:r>
              <a:rPr dirty="0">
                <a:solidFill>
                  <a:srgbClr val="0070C0"/>
                </a:solidFill>
              </a:rPr>
              <a:t>SELECT </a:t>
            </a:r>
            <a:r>
              <a:rPr dirty="0">
                <a:solidFill>
                  <a:schemeClr val="tx1"/>
                </a:solidFill>
              </a:rPr>
              <a:t>* </a:t>
            </a:r>
            <a:r>
              <a:rPr dirty="0">
                <a:solidFill>
                  <a:srgbClr val="0070C0"/>
                </a:solidFill>
              </a:rPr>
              <a:t>FROM </a:t>
            </a:r>
            <a:r>
              <a:rPr dirty="0"/>
              <a:t>Student;</a:t>
            </a:r>
            <a:endParaRPr lang="fr-FR" dirty="0"/>
          </a:p>
          <a:p>
            <a:endParaRPr dirty="0"/>
          </a:p>
          <a:p>
            <a:r>
              <a:rPr lang="fr-FR" dirty="0"/>
              <a:t>The </a:t>
            </a:r>
            <a:r>
              <a:rPr lang="fr-FR" dirty="0" err="1"/>
              <a:t>name</a:t>
            </a:r>
            <a:r>
              <a:rPr lang="fr-FR" dirty="0"/>
              <a:t> of </a:t>
            </a:r>
            <a:r>
              <a:rPr lang="fr-FR" dirty="0" err="1"/>
              <a:t>student</a:t>
            </a:r>
            <a:r>
              <a:rPr lang="fr-FR" dirty="0"/>
              <a:t> </a:t>
            </a:r>
            <a:r>
              <a:rPr lang="fr-FR" dirty="0" err="1"/>
              <a:t>whith</a:t>
            </a:r>
            <a:r>
              <a:rPr lang="fr-FR" dirty="0"/>
              <a:t> id 4 :</a:t>
            </a:r>
          </a:p>
          <a:p>
            <a:pPr marL="457200" lvl="1" indent="0">
              <a:buNone/>
            </a:pPr>
            <a:r>
              <a:rPr dirty="0">
                <a:solidFill>
                  <a:srgbClr val="0070C0"/>
                </a:solidFill>
              </a:rPr>
              <a:t>SELECT</a:t>
            </a:r>
            <a:r>
              <a:rPr dirty="0"/>
              <a:t> </a:t>
            </a:r>
            <a:r>
              <a:rPr dirty="0" err="1"/>
              <a:t>studentName</a:t>
            </a:r>
            <a:r>
              <a:rPr dirty="0"/>
              <a:t> </a:t>
            </a:r>
            <a:r>
              <a:rPr dirty="0">
                <a:solidFill>
                  <a:srgbClr val="0070C0"/>
                </a:solidFill>
              </a:rPr>
              <a:t>FROM</a:t>
            </a:r>
            <a:r>
              <a:rPr dirty="0"/>
              <a:t> Student </a:t>
            </a:r>
            <a:r>
              <a:rPr dirty="0">
                <a:solidFill>
                  <a:srgbClr val="0070C0"/>
                </a:solidFill>
              </a:rPr>
              <a:t>WHERE</a:t>
            </a:r>
            <a:r>
              <a:rPr dirty="0"/>
              <a:t> </a:t>
            </a:r>
            <a:r>
              <a:rPr dirty="0" err="1"/>
              <a:t>studentId</a:t>
            </a:r>
            <a:r>
              <a:rPr dirty="0"/>
              <a:t> &gt; 4;</a:t>
            </a:r>
            <a:endParaRPr lang="fr-FR" dirty="0"/>
          </a:p>
          <a:p>
            <a:endParaRPr dirty="0"/>
          </a:p>
          <a:p>
            <a:r>
              <a:rPr dirty="0"/>
              <a:t>Names starting with 'S': </a:t>
            </a:r>
            <a:endParaRPr lang="fr-FR" dirty="0"/>
          </a:p>
          <a:p>
            <a:pPr marL="457200" lvl="1" indent="0">
              <a:buNone/>
            </a:pPr>
            <a:r>
              <a:rPr lang="fr-FR" dirty="0">
                <a:solidFill>
                  <a:srgbClr val="0070C0"/>
                </a:solidFill>
              </a:rPr>
              <a:t>SELECT</a:t>
            </a:r>
            <a:r>
              <a:rPr lang="fr-FR" dirty="0"/>
              <a:t> </a:t>
            </a:r>
            <a:r>
              <a:rPr lang="fr-FR" dirty="0" err="1"/>
              <a:t>studentName</a:t>
            </a:r>
            <a:r>
              <a:rPr lang="fr-FR" dirty="0"/>
              <a:t> </a:t>
            </a:r>
            <a:r>
              <a:rPr lang="fr-FR" dirty="0">
                <a:solidFill>
                  <a:srgbClr val="0070C0"/>
                </a:solidFill>
              </a:rPr>
              <a:t>FROM</a:t>
            </a:r>
            <a:r>
              <a:rPr lang="fr-FR" dirty="0"/>
              <a:t> </a:t>
            </a:r>
            <a:r>
              <a:rPr lang="fr-FR" dirty="0" err="1"/>
              <a:t>Student</a:t>
            </a:r>
            <a:r>
              <a:rPr lang="fr-FR" dirty="0"/>
              <a:t>  </a:t>
            </a:r>
            <a:r>
              <a:rPr dirty="0">
                <a:solidFill>
                  <a:srgbClr val="0070C0"/>
                </a:solidFill>
              </a:rPr>
              <a:t>WHERE</a:t>
            </a:r>
            <a:r>
              <a:rPr dirty="0"/>
              <a:t> </a:t>
            </a:r>
            <a:r>
              <a:rPr dirty="0" err="1"/>
              <a:t>studentName</a:t>
            </a:r>
            <a:r>
              <a:rPr dirty="0"/>
              <a:t> </a:t>
            </a:r>
            <a:r>
              <a:rPr dirty="0">
                <a:solidFill>
                  <a:srgbClr val="0070C0"/>
                </a:solidFill>
              </a:rPr>
              <a:t>LIKE</a:t>
            </a:r>
            <a:r>
              <a:rPr dirty="0"/>
              <a:t> 'S%'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DB22C6-0715-44F5-B1D0-A51B6ECB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F414E3D1-9FAD-4A4E-BB1D-CE65C3ED9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69" y="1225036"/>
            <a:ext cx="3173459" cy="249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Example: </a:t>
            </a:r>
            <a:r>
              <a:rPr lang="fr-FR" dirty="0"/>
              <a:t>MYSQL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838A-A432-43EB-8E29-1866F55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28</a:t>
            </a:fld>
            <a:endParaRPr lang="en-US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88A40B8-BB5C-4B69-A637-7B3EDE3AC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366" y="2610588"/>
            <a:ext cx="3066211" cy="224855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E8E2F7B-3879-41FA-B42A-4695E604C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133" y="3929051"/>
            <a:ext cx="3106223" cy="2384237"/>
          </a:xfrm>
          <a:prstGeom prst="rect">
            <a:avLst/>
          </a:prstGeom>
        </p:spPr>
      </p:pic>
      <p:pic>
        <p:nvPicPr>
          <p:cNvPr id="38" name="Espace réservé du contenu 37">
            <a:extLst>
              <a:ext uri="{FF2B5EF4-FFF2-40B4-BE49-F238E27FC236}">
                <a16:creationId xmlns:a16="http://schemas.microsoft.com/office/drawing/2014/main" id="{B4A1BDBC-167C-472A-9F7F-B4647C4CF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b="-4010"/>
          <a:stretch/>
        </p:blipFill>
        <p:spPr>
          <a:xfrm>
            <a:off x="6258594" y="943044"/>
            <a:ext cx="2353003" cy="160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64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du contenu 19">
            <a:extLst>
              <a:ext uri="{FF2B5EF4-FFF2-40B4-BE49-F238E27FC236}">
                <a16:creationId xmlns:a16="http://schemas.microsoft.com/office/drawing/2014/main" id="{20831EB8-DD62-4213-8426-AFF6C08DD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758" y="1256730"/>
            <a:ext cx="6982799" cy="158137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Example: </a:t>
            </a:r>
            <a:r>
              <a:rPr lang="fr-FR" dirty="0"/>
              <a:t>MYSQL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838A-A432-43EB-8E29-1866F55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29</a:t>
            </a:fld>
            <a:endParaRPr lang="en-US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6FD2132-4ACD-45D4-87FE-E16C43B4EAB4}"/>
              </a:ext>
            </a:extLst>
          </p:cNvPr>
          <p:cNvSpPr txBox="1"/>
          <p:nvPr/>
        </p:nvSpPr>
        <p:spPr>
          <a:xfrm>
            <a:off x="5570638" y="1833289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rgbClr val="FF0000"/>
                </a:solidFill>
              </a:rPr>
              <a:t>All </a:t>
            </a:r>
            <a:r>
              <a:rPr lang="fr-FR" i="1" dirty="0" err="1">
                <a:solidFill>
                  <a:srgbClr val="FF0000"/>
                </a:solidFill>
              </a:rPr>
              <a:t>students</a:t>
            </a:r>
            <a:endParaRPr lang="fr-FR" i="1" dirty="0">
              <a:solidFill>
                <a:srgbClr val="FF0000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99B02B0-E9CC-4AF5-B7E4-7FD3A82B6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58" y="3429000"/>
            <a:ext cx="3173459" cy="24922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60C9C8FC-D0C7-4BFE-81C3-CA060DEA5DEC}"/>
              </a:ext>
            </a:extLst>
          </p:cNvPr>
          <p:cNvSpPr txBox="1"/>
          <p:nvPr/>
        </p:nvSpPr>
        <p:spPr>
          <a:xfrm>
            <a:off x="5570638" y="2202621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STUDENT</a:t>
            </a:r>
          </a:p>
        </p:txBody>
      </p:sp>
    </p:spTree>
    <p:extLst>
      <p:ext uri="{BB962C8B-B14F-4D97-AF65-F5344CB8AC3E}">
        <p14:creationId xmlns:p14="http://schemas.microsoft.com/office/powerpoint/2010/main" val="276657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a Query?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 </a:t>
            </a:r>
            <a:r>
              <a:rPr dirty="0">
                <a:solidFill>
                  <a:srgbClr val="FF0000"/>
                </a:solidFill>
              </a:rPr>
              <a:t>request</a:t>
            </a:r>
            <a:r>
              <a:rPr dirty="0"/>
              <a:t> sent to a database</a:t>
            </a:r>
          </a:p>
          <a:p>
            <a:r>
              <a:rPr dirty="0"/>
              <a:t>Used to retrieve, add, modify or delete data</a:t>
            </a:r>
          </a:p>
          <a:p>
            <a:r>
              <a:rPr dirty="0"/>
              <a:t>SQL is the standard language for relational databases</a:t>
            </a:r>
          </a:p>
        </p:txBody>
      </p:sp>
      <p:pic>
        <p:nvPicPr>
          <p:cNvPr id="4" name="Picture 2" descr="Personne utilisateur le client homme - Icônes Avatars et Emoticônes">
            <a:extLst>
              <a:ext uri="{FF2B5EF4-FFF2-40B4-BE49-F238E27FC236}">
                <a16:creationId xmlns:a16="http://schemas.microsoft.com/office/drawing/2014/main" id="{4BC25C2A-C607-4F70-B21F-9FB61B63D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30" y="3782013"/>
            <a:ext cx="827959" cy="82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722D869-3D8D-4F3C-90FA-0DE97E96639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20000" contrast="-40000"/>
          </a:blip>
          <a:stretch>
            <a:fillRect/>
          </a:stretch>
        </p:blipFill>
        <p:spPr>
          <a:xfrm>
            <a:off x="1514501" y="4307950"/>
            <a:ext cx="1969163" cy="1983128"/>
          </a:xfrm>
          <a:prstGeom prst="rect">
            <a:avLst/>
          </a:prstGeom>
        </p:spPr>
      </p:pic>
      <p:pic>
        <p:nvPicPr>
          <p:cNvPr id="6" name="Picture 4" descr="Personne utilisateur client femelle - Icônes Avatars et Emoticônes">
            <a:extLst>
              <a:ext uri="{FF2B5EF4-FFF2-40B4-BE49-F238E27FC236}">
                <a16:creationId xmlns:a16="http://schemas.microsoft.com/office/drawing/2014/main" id="{4C334231-CA2A-40CD-93A7-820507393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30" y="4858015"/>
            <a:ext cx="827959" cy="82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Personne utilisateur le client homme - Icônes Avatars et Emoticônes">
            <a:extLst>
              <a:ext uri="{FF2B5EF4-FFF2-40B4-BE49-F238E27FC236}">
                <a16:creationId xmlns:a16="http://schemas.microsoft.com/office/drawing/2014/main" id="{AEDA1F1E-5D93-4136-AC7D-F2FDBC25C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31" y="5843742"/>
            <a:ext cx="827958" cy="82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13A2857B-A436-4766-8357-36E7BFB9E38B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3483664" y="4195993"/>
            <a:ext cx="3388266" cy="841800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A9A83BE-9F36-4BE3-A1E4-DE451B82F6CF}"/>
              </a:ext>
            </a:extLst>
          </p:cNvPr>
          <p:cNvCxnSpPr>
            <a:cxnSpLocks/>
            <a:stCxn id="6" idx="1"/>
            <a:endCxn id="5" idx="3"/>
          </p:cNvCxnSpPr>
          <p:nvPr/>
        </p:nvCxnSpPr>
        <p:spPr>
          <a:xfrm flipH="1">
            <a:off x="3483664" y="5271995"/>
            <a:ext cx="3388266" cy="27519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C4C7BCE-3C43-4BEB-B6F4-309B4DE43731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3483665" y="5575795"/>
            <a:ext cx="3388266" cy="681926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13A88EF0-ED4E-462B-99EB-B00317C3A24F}"/>
              </a:ext>
            </a:extLst>
          </p:cNvPr>
          <p:cNvSpPr txBox="1"/>
          <p:nvPr/>
        </p:nvSpPr>
        <p:spPr>
          <a:xfrm rot="20710765">
            <a:off x="4738763" y="4195992"/>
            <a:ext cx="95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Query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68EE7DE-FFBA-421A-8C2C-BA6FD599B804}"/>
              </a:ext>
            </a:extLst>
          </p:cNvPr>
          <p:cNvSpPr txBox="1"/>
          <p:nvPr/>
        </p:nvSpPr>
        <p:spPr>
          <a:xfrm>
            <a:off x="4551195" y="4929814"/>
            <a:ext cx="149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Insert/</a:t>
            </a:r>
            <a:r>
              <a:rPr lang="fr-FR" dirty="0" err="1"/>
              <a:t>Delete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3227FB2-278C-4851-9780-8C33B24230B3}"/>
              </a:ext>
            </a:extLst>
          </p:cNvPr>
          <p:cNvSpPr txBox="1"/>
          <p:nvPr/>
        </p:nvSpPr>
        <p:spPr>
          <a:xfrm rot="652371">
            <a:off x="4716202" y="5550407"/>
            <a:ext cx="95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Update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65C15765-1D0C-450D-BF38-51ECC2D1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ce réservé du contenu 15">
            <a:extLst>
              <a:ext uri="{FF2B5EF4-FFF2-40B4-BE49-F238E27FC236}">
                <a16:creationId xmlns:a16="http://schemas.microsoft.com/office/drawing/2014/main" id="{27836536-83CA-4766-8D71-AFB56C806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783" y="1743710"/>
            <a:ext cx="7030431" cy="20100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Example: </a:t>
            </a:r>
            <a:r>
              <a:rPr lang="fr-FR" dirty="0"/>
              <a:t>MYSQL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838A-A432-43EB-8E29-1866F55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30</a:t>
            </a:fld>
            <a:endParaRPr lang="en-US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6FD2132-4ACD-45D4-87FE-E16C43B4EAB4}"/>
              </a:ext>
            </a:extLst>
          </p:cNvPr>
          <p:cNvSpPr txBox="1"/>
          <p:nvPr/>
        </p:nvSpPr>
        <p:spPr>
          <a:xfrm>
            <a:off x="5071722" y="2318091"/>
            <a:ext cx="2772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solidFill>
                  <a:srgbClr val="FF0000"/>
                </a:solidFill>
              </a:rPr>
              <a:t>All </a:t>
            </a:r>
            <a:r>
              <a:rPr lang="fr-FR" sz="2000" i="1" dirty="0" err="1">
                <a:solidFill>
                  <a:srgbClr val="FF0000"/>
                </a:solidFill>
              </a:rPr>
              <a:t>students</a:t>
            </a:r>
            <a:r>
              <a:rPr lang="fr-FR" sz="2000" i="1" dirty="0">
                <a:solidFill>
                  <a:srgbClr val="FF0000"/>
                </a:solidFill>
              </a:rPr>
              <a:t> </a:t>
            </a:r>
            <a:r>
              <a:rPr lang="fr-FR" sz="2000" i="1" dirty="0" err="1">
                <a:solidFill>
                  <a:srgbClr val="FF0000"/>
                </a:solidFill>
              </a:rPr>
              <a:t>with</a:t>
            </a:r>
            <a:r>
              <a:rPr lang="fr-FR" sz="2000" i="1" dirty="0">
                <a:solidFill>
                  <a:srgbClr val="FF0000"/>
                </a:solidFill>
              </a:rPr>
              <a:t> id &gt; 4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2AF891C-175A-45C1-A316-3364075B8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83" y="4178836"/>
            <a:ext cx="3515216" cy="14670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C3C466DA-EC3A-4B7C-B4FE-EB1BAC0DBAB0}"/>
                  </a:ext>
                </a:extLst>
              </p:cNvPr>
              <p:cNvSpPr txBox="1"/>
              <p:nvPr/>
            </p:nvSpPr>
            <p:spPr>
              <a:xfrm>
                <a:off x="5006846" y="2837380"/>
                <a:ext cx="25083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𝑠𝑡𝑢𝑑𝑒𝑛𝑡𝐼𝑑</m:t>
                          </m:r>
                          <m:r>
                            <a:rPr lang="fr-F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fr-F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𝑆𝑇𝑈𝐷𝐸𝑁𝑇</m:t>
                      </m:r>
                    </m:oMath>
                  </m:oMathPara>
                </a14:m>
                <a:endParaRPr lang="fr-F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C3C466DA-EC3A-4B7C-B4FE-EB1BAC0DB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846" y="2837380"/>
                <a:ext cx="2508379" cy="369332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197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space réservé du contenu 21">
            <a:extLst>
              <a:ext uri="{FF2B5EF4-FFF2-40B4-BE49-F238E27FC236}">
                <a16:creationId xmlns:a16="http://schemas.microsoft.com/office/drawing/2014/main" id="{E55FD5E6-06A4-4C9D-A924-2E1B6AAED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758" y="1566412"/>
            <a:ext cx="6973273" cy="20576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Example: </a:t>
            </a:r>
            <a:r>
              <a:rPr lang="fr-FR" dirty="0"/>
              <a:t>MYSQL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838A-A432-43EB-8E29-1866F55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31</a:t>
            </a:fld>
            <a:endParaRPr lang="en-US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6FD2132-4ACD-45D4-87FE-E16C43B4EAB4}"/>
              </a:ext>
            </a:extLst>
          </p:cNvPr>
          <p:cNvSpPr txBox="1"/>
          <p:nvPr/>
        </p:nvSpPr>
        <p:spPr>
          <a:xfrm>
            <a:off x="4188918" y="1968328"/>
            <a:ext cx="3723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err="1">
                <a:solidFill>
                  <a:srgbClr val="FF0000"/>
                </a:solidFill>
              </a:rPr>
              <a:t>Students</a:t>
            </a:r>
            <a:r>
              <a:rPr lang="fr-FR" sz="2000" i="1" dirty="0">
                <a:solidFill>
                  <a:srgbClr val="FF0000"/>
                </a:solidFill>
              </a:rPr>
              <a:t> </a:t>
            </a:r>
            <a:r>
              <a:rPr lang="fr-FR" sz="2000" i="1" dirty="0" err="1">
                <a:solidFill>
                  <a:srgbClr val="FF0000"/>
                </a:solidFill>
              </a:rPr>
              <a:t>with</a:t>
            </a:r>
            <a:r>
              <a:rPr lang="fr-FR" sz="2000" i="1" dirty="0">
                <a:solidFill>
                  <a:srgbClr val="FF0000"/>
                </a:solidFill>
              </a:rPr>
              <a:t> </a:t>
            </a:r>
            <a:r>
              <a:rPr lang="fr-FR" sz="2000" i="1" dirty="0" err="1">
                <a:solidFill>
                  <a:srgbClr val="FF0000"/>
                </a:solidFill>
              </a:rPr>
              <a:t>name</a:t>
            </a:r>
            <a:r>
              <a:rPr lang="fr-FR" sz="2000" i="1" dirty="0">
                <a:solidFill>
                  <a:srgbClr val="FF0000"/>
                </a:solidFill>
              </a:rPr>
              <a:t> </a:t>
            </a:r>
            <a:r>
              <a:rPr lang="fr-FR" sz="2000" i="1" dirty="0" err="1">
                <a:solidFill>
                  <a:srgbClr val="FF0000"/>
                </a:solidFill>
              </a:rPr>
              <a:t>starting</a:t>
            </a:r>
            <a:r>
              <a:rPr lang="fr-FR" sz="2000" i="1" dirty="0">
                <a:solidFill>
                  <a:srgbClr val="FF0000"/>
                </a:solidFill>
              </a:rPr>
              <a:t> </a:t>
            </a:r>
            <a:r>
              <a:rPr lang="fr-FR" sz="2000" i="1" dirty="0" err="1">
                <a:solidFill>
                  <a:srgbClr val="FF0000"/>
                </a:solidFill>
              </a:rPr>
              <a:t>with</a:t>
            </a:r>
            <a:r>
              <a:rPr lang="fr-FR" sz="2000" i="1" dirty="0">
                <a:solidFill>
                  <a:srgbClr val="FF0000"/>
                </a:solidFill>
              </a:rPr>
              <a:t> ’S’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D8CF93A6-B0DC-412E-AF3D-B0C5D441F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58" y="4024984"/>
            <a:ext cx="4118338" cy="15662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AEC62E8A-2871-4632-ABA8-8F18694E38DF}"/>
                  </a:ext>
                </a:extLst>
              </p:cNvPr>
              <p:cNvSpPr txBox="1"/>
              <p:nvPr/>
            </p:nvSpPr>
            <p:spPr>
              <a:xfrm>
                <a:off x="4188918" y="2433440"/>
                <a:ext cx="33852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𝑠𝑡𝑢𝑑𝑒𝑛𝑡𝑁𝑎𝑚𝑒</m:t>
                          </m:r>
                          <m:r>
                            <a:rPr lang="fr-F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𝑙𝑖𝑘𝑒</m:t>
                          </m:r>
                          <m:r>
                            <a:rPr lang="fr-F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fr-F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fr-F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</m:t>
                          </m:r>
                          <m:r>
                            <a:rPr lang="fr-F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fr-F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𝑆𝑇𝑈𝐷𝐸𝑁𝑇</m:t>
                      </m:r>
                    </m:oMath>
                  </m:oMathPara>
                </a14:m>
                <a:endParaRPr lang="fr-F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AEC62E8A-2871-4632-ABA8-8F18694E3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918" y="2433440"/>
                <a:ext cx="3385222" cy="369332"/>
              </a:xfrm>
              <a:prstGeom prst="rect">
                <a:avLst/>
              </a:prstGeom>
              <a:blipFill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384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Project</a:t>
            </a:r>
            <a:r>
              <a:rPr lang="fr-FR" dirty="0"/>
              <a:t> OPERATIONS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Specify the columns to return instead of (*)</a:t>
            </a:r>
          </a:p>
          <a:p>
            <a:endParaRPr lang="fr-FR" dirty="0"/>
          </a:p>
          <a:p>
            <a:r>
              <a:rPr lang="fr-FR" dirty="0"/>
              <a:t>Example :</a:t>
            </a:r>
          </a:p>
          <a:p>
            <a:pPr marL="457200" lvl="1" indent="0">
              <a:buNone/>
            </a:pPr>
            <a:r>
              <a:rPr dirty="0">
                <a:solidFill>
                  <a:srgbClr val="0070C0"/>
                </a:solidFill>
              </a:rPr>
              <a:t>SELECT</a:t>
            </a:r>
            <a:r>
              <a:rPr dirty="0"/>
              <a:t> </a:t>
            </a:r>
            <a:r>
              <a:rPr lang="fr-FR" dirty="0" err="1"/>
              <a:t>name</a:t>
            </a:r>
            <a:r>
              <a:rPr lang="fr-FR" dirty="0"/>
              <a:t>, </a:t>
            </a:r>
            <a:r>
              <a:rPr lang="fr-FR" dirty="0" err="1"/>
              <a:t>age</a:t>
            </a:r>
            <a:endParaRPr dirty="0"/>
          </a:p>
          <a:p>
            <a:pPr marL="457200" lvl="1" indent="0">
              <a:buNone/>
            </a:pPr>
            <a:r>
              <a:rPr dirty="0">
                <a:solidFill>
                  <a:srgbClr val="0070C0"/>
                </a:solidFill>
              </a:rPr>
              <a:t>FROM</a:t>
            </a:r>
            <a:r>
              <a:rPr dirty="0"/>
              <a:t> </a:t>
            </a:r>
            <a:r>
              <a:rPr lang="fr-FR" dirty="0" err="1"/>
              <a:t>Student</a:t>
            </a:r>
            <a:r>
              <a:rPr dirty="0"/>
              <a:t>;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D1FE1E-B7A7-49A7-BF1E-E4EB4304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93196348-A76F-46EA-ABD7-61609CBD1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495" y="1531804"/>
            <a:ext cx="7144747" cy="202910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Example: </a:t>
            </a:r>
            <a:r>
              <a:rPr lang="fr-FR" dirty="0"/>
              <a:t>MYSQL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838A-A432-43EB-8E29-1866F55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33</a:t>
            </a:fld>
            <a:endParaRPr lang="en-US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6FD2132-4ACD-45D4-87FE-E16C43B4EAB4}"/>
              </a:ext>
            </a:extLst>
          </p:cNvPr>
          <p:cNvSpPr txBox="1"/>
          <p:nvPr/>
        </p:nvSpPr>
        <p:spPr>
          <a:xfrm>
            <a:off x="4333460" y="2167557"/>
            <a:ext cx="3723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>
                <a:solidFill>
                  <a:srgbClr val="FF0000"/>
                </a:solidFill>
              </a:rPr>
              <a:t>The </a:t>
            </a:r>
            <a:r>
              <a:rPr lang="fr-FR" sz="2000" i="1" dirty="0" err="1">
                <a:solidFill>
                  <a:srgbClr val="FF0000"/>
                </a:solidFill>
              </a:rPr>
              <a:t>name</a:t>
            </a:r>
            <a:r>
              <a:rPr lang="fr-FR" sz="2000" i="1" dirty="0">
                <a:solidFill>
                  <a:srgbClr val="FF0000"/>
                </a:solidFill>
              </a:rPr>
              <a:t> of </a:t>
            </a:r>
            <a:r>
              <a:rPr lang="fr-FR" sz="2000" i="1" dirty="0" err="1">
                <a:solidFill>
                  <a:srgbClr val="FF0000"/>
                </a:solidFill>
              </a:rPr>
              <a:t>students</a:t>
            </a:r>
            <a:endParaRPr lang="fr-FR" sz="20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DD70C4D8-5EE8-4AE4-B05D-E67C5FC404EB}"/>
                  </a:ext>
                </a:extLst>
              </p:cNvPr>
              <p:cNvSpPr txBox="1"/>
              <p:nvPr/>
            </p:nvSpPr>
            <p:spPr>
              <a:xfrm>
                <a:off x="4866295" y="2694957"/>
                <a:ext cx="264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𝑠𝑡𝑢𝑑𝑒𝑛𝑡𝑁𝑎𝑚𝑒</m:t>
                          </m:r>
                          <m:r>
                            <a:rPr lang="fr-F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𝑆𝑇𝑈𝐷𝐸𝑁𝑇</m:t>
                      </m:r>
                    </m:oMath>
                  </m:oMathPara>
                </a14:m>
                <a:endParaRPr lang="fr-F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DD70C4D8-5EE8-4AE4-B05D-E67C5FC40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295" y="2694957"/>
                <a:ext cx="2648930" cy="369332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 18">
            <a:extLst>
              <a:ext uri="{FF2B5EF4-FFF2-40B4-BE49-F238E27FC236}">
                <a16:creationId xmlns:a16="http://schemas.microsoft.com/office/drawing/2014/main" id="{FFA74450-FED7-470C-8293-62E31649C3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330"/>
          <a:stretch/>
        </p:blipFill>
        <p:spPr>
          <a:xfrm>
            <a:off x="1155636" y="3947501"/>
            <a:ext cx="3495877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79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ce réservé du contenu 17">
            <a:extLst>
              <a:ext uri="{FF2B5EF4-FFF2-40B4-BE49-F238E27FC236}">
                <a16:creationId xmlns:a16="http://schemas.microsoft.com/office/drawing/2014/main" id="{D70F924B-314F-4F49-B521-CCF751055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752" y="1406577"/>
            <a:ext cx="6935168" cy="21529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Example: </a:t>
            </a:r>
            <a:r>
              <a:rPr lang="fr-FR" dirty="0"/>
              <a:t>MYSQL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838A-A432-43EB-8E29-1866F55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34</a:t>
            </a:fld>
            <a:endParaRPr lang="en-US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6FD2132-4ACD-45D4-87FE-E16C43B4EAB4}"/>
              </a:ext>
            </a:extLst>
          </p:cNvPr>
          <p:cNvSpPr txBox="1"/>
          <p:nvPr/>
        </p:nvSpPr>
        <p:spPr>
          <a:xfrm>
            <a:off x="4350054" y="1866009"/>
            <a:ext cx="3273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>
                <a:solidFill>
                  <a:srgbClr val="FF0000"/>
                </a:solidFill>
              </a:rPr>
              <a:t>The </a:t>
            </a:r>
            <a:r>
              <a:rPr lang="fr-FR" sz="2000" i="1" dirty="0" err="1">
                <a:solidFill>
                  <a:srgbClr val="FF0000"/>
                </a:solidFill>
              </a:rPr>
              <a:t>name</a:t>
            </a:r>
            <a:r>
              <a:rPr lang="fr-FR" sz="2000" i="1" dirty="0">
                <a:solidFill>
                  <a:srgbClr val="FF0000"/>
                </a:solidFill>
              </a:rPr>
              <a:t> of </a:t>
            </a:r>
            <a:r>
              <a:rPr lang="fr-FR" sz="2000" i="1" dirty="0" err="1">
                <a:solidFill>
                  <a:srgbClr val="FF0000"/>
                </a:solidFill>
              </a:rPr>
              <a:t>student</a:t>
            </a:r>
            <a:r>
              <a:rPr lang="fr-FR" sz="2000" i="1" dirty="0">
                <a:solidFill>
                  <a:srgbClr val="FF0000"/>
                </a:solidFill>
              </a:rPr>
              <a:t> </a:t>
            </a:r>
            <a:r>
              <a:rPr lang="fr-FR" sz="2000" i="1" dirty="0" err="1">
                <a:solidFill>
                  <a:srgbClr val="FF0000"/>
                </a:solidFill>
              </a:rPr>
              <a:t>with</a:t>
            </a:r>
            <a:r>
              <a:rPr lang="fr-FR" sz="2000" i="1" dirty="0">
                <a:solidFill>
                  <a:srgbClr val="FF0000"/>
                </a:solidFill>
              </a:rPr>
              <a:t> id 4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88C0202-F5E0-4491-A51C-EE109B59B6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654"/>
          <a:stretch/>
        </p:blipFill>
        <p:spPr>
          <a:xfrm>
            <a:off x="1092752" y="4219373"/>
            <a:ext cx="3558761" cy="14765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13661D64-5BF5-4F7C-9362-B1390D6C1AA1}"/>
                  </a:ext>
                </a:extLst>
              </p:cNvPr>
              <p:cNvSpPr txBox="1"/>
              <p:nvPr/>
            </p:nvSpPr>
            <p:spPr>
              <a:xfrm>
                <a:off x="3912138" y="2266119"/>
                <a:ext cx="4053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𝑠𝑡𝑢𝑑𝑒𝑛𝑡𝑁𝑎𝑚𝑒</m:t>
                        </m:r>
                        <m:r>
                          <a:rPr lang="fr-FR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fr-F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fr-FR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𝑠𝑡𝑢𝑑𝑒𝑛𝑡𝐼𝑑</m:t>
                        </m:r>
                        <m:r>
                          <a:rPr lang="fr-F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= </m:t>
                        </m:r>
                        <m:r>
                          <a:rPr lang="fr-F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fr-F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𝑆𝑇𝑈𝐷𝐸𝑁𝑇</m:t>
                    </m:r>
                  </m:oMath>
                </a14:m>
                <a:r>
                  <a:rPr lang="fr-FR" dirty="0">
                    <a:solidFill>
                      <a:srgbClr val="00206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13661D64-5BF5-4F7C-9362-B1390D6C1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138" y="2266119"/>
                <a:ext cx="4053867" cy="369332"/>
              </a:xfrm>
              <a:prstGeom prst="rect">
                <a:avLst/>
              </a:prstGeom>
              <a:blipFill>
                <a:blip r:embed="rId4"/>
                <a:stretch>
                  <a:fillRect t="-10000" r="-15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257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du contenu 16">
            <a:extLst>
              <a:ext uri="{FF2B5EF4-FFF2-40B4-BE49-F238E27FC236}">
                <a16:creationId xmlns:a16="http://schemas.microsoft.com/office/drawing/2014/main" id="{A94FD961-4012-4E59-AE1E-4A6DD0882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308" y="1406624"/>
            <a:ext cx="7154273" cy="216247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Example: </a:t>
            </a:r>
            <a:r>
              <a:rPr lang="fr-FR" dirty="0"/>
              <a:t>MYSQL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838A-A432-43EB-8E29-1866F55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35</a:t>
            </a:fld>
            <a:endParaRPr lang="en-US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6FD2132-4ACD-45D4-87FE-E16C43B4EAB4}"/>
              </a:ext>
            </a:extLst>
          </p:cNvPr>
          <p:cNvSpPr txBox="1"/>
          <p:nvPr/>
        </p:nvSpPr>
        <p:spPr>
          <a:xfrm>
            <a:off x="4026885" y="2058218"/>
            <a:ext cx="4257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</a:rPr>
              <a:t>Name of courses containing ‘art’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202364E8-13BD-4C95-B6E1-5D8203864739}"/>
                  </a:ext>
                </a:extLst>
              </p:cNvPr>
              <p:cNvSpPr txBox="1"/>
              <p:nvPr/>
            </p:nvSpPr>
            <p:spPr>
              <a:xfrm>
                <a:off x="4463209" y="2433440"/>
                <a:ext cx="3469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𝑐𝑜𝑢𝑟𝑠𝑒𝑁𝑎𝑚𝑒</m:t>
                          </m:r>
                          <m:r>
                            <a:rPr lang="fr-F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𝑙𝑖𝑘𝑒</m:t>
                          </m:r>
                          <m:r>
                            <a:rPr lang="fr-F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fr-F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</m:t>
                          </m:r>
                          <m:r>
                            <a:rPr lang="fr-F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𝐴𝑟𝑡</m:t>
                          </m:r>
                          <m:r>
                            <a:rPr lang="fr-F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</m:t>
                          </m:r>
                          <m:r>
                            <a:rPr lang="fr-F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fr-F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𝐶𝑂𝑈𝑅𝑆𝐸</m:t>
                      </m:r>
                    </m:oMath>
                  </m:oMathPara>
                </a14:m>
                <a:endParaRPr lang="fr-F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202364E8-13BD-4C95-B6E1-5D8203864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209" y="2433440"/>
                <a:ext cx="3469347" cy="369332"/>
              </a:xfrm>
              <a:prstGeom prst="rect">
                <a:avLst/>
              </a:prstGeom>
              <a:blipFill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 19">
            <a:extLst>
              <a:ext uri="{FF2B5EF4-FFF2-40B4-BE49-F238E27FC236}">
                <a16:creationId xmlns:a16="http://schemas.microsoft.com/office/drawing/2014/main" id="{889AF7E3-215F-4BA9-A268-62259EFBE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308" y="3966620"/>
            <a:ext cx="6163535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30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ce réservé du contenu 17">
            <a:extLst>
              <a:ext uri="{FF2B5EF4-FFF2-40B4-BE49-F238E27FC236}">
                <a16:creationId xmlns:a16="http://schemas.microsoft.com/office/drawing/2014/main" id="{960931CD-5055-46B7-BB26-3F12F50D4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456" y="1347820"/>
            <a:ext cx="7163800" cy="15146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Example: </a:t>
            </a:r>
            <a:r>
              <a:rPr lang="fr-FR" dirty="0"/>
              <a:t>MYSQL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838A-A432-43EB-8E29-1866F55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36</a:t>
            </a:fld>
            <a:endParaRPr lang="en-US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6FD2132-4ACD-45D4-87FE-E16C43B4EAB4}"/>
              </a:ext>
            </a:extLst>
          </p:cNvPr>
          <p:cNvSpPr txBox="1"/>
          <p:nvPr/>
        </p:nvSpPr>
        <p:spPr>
          <a:xfrm>
            <a:off x="3778652" y="1874517"/>
            <a:ext cx="4257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</a:rPr>
              <a:t>Grades divided by 2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CEABED9-BDA9-48AE-AA9C-C9BC558C5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337" y="3310950"/>
            <a:ext cx="6811326" cy="2076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3BFEC6F8-6904-44BC-988C-328F33EB78F0}"/>
                  </a:ext>
                </a:extLst>
              </p:cNvPr>
              <p:cNvSpPr txBox="1"/>
              <p:nvPr/>
            </p:nvSpPr>
            <p:spPr>
              <a:xfrm>
                <a:off x="4949151" y="2272993"/>
                <a:ext cx="1916871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𝑔𝑟𝑎𝑑𝑒</m:t>
                          </m:r>
                          <m:r>
                            <a:rPr lang="fr-F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𝐺𝑅𝐴𝐷𝐸</m:t>
                      </m:r>
                    </m:oMath>
                  </m:oMathPara>
                </a14:m>
                <a:endParaRPr lang="fr-F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3BFEC6F8-6904-44BC-988C-328F33EB7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151" y="2272993"/>
                <a:ext cx="1916871" cy="394210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169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Cartesian Product &amp; Joins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 × GRADE (rare in practice)</a:t>
            </a:r>
          </a:p>
          <a:p>
            <a:r>
              <a:t>JOIN combines related rows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E000D4-8BBB-4297-A451-7E1406D62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Example: </a:t>
            </a:r>
            <a:r>
              <a:rPr lang="fr-FR" dirty="0"/>
              <a:t>MYSQL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838A-A432-43EB-8E29-1866F55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38</a:t>
            </a:fld>
            <a:endParaRPr lang="en-US"/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DAD49B62-98C6-44D1-B922-2348A6DCD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836" y="1381940"/>
            <a:ext cx="7156664" cy="749838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AB3E85D9-77CD-4B1C-B09D-E3676B7A6C17}"/>
                  </a:ext>
                </a:extLst>
              </p:cNvPr>
              <p:cNvSpPr txBox="1"/>
              <p:nvPr/>
            </p:nvSpPr>
            <p:spPr>
              <a:xfrm>
                <a:off x="3969665" y="1762118"/>
                <a:ext cx="23035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fr-F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𝑇𝑈𝐷𝐸𝑁𝑇</m:t>
                      </m:r>
                      <m:r>
                        <a:rPr lang="fr-F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𝐺𝑅𝐴𝐷𝐸</m:t>
                      </m:r>
                    </m:oMath>
                  </m:oMathPara>
                </a14:m>
                <a:endParaRPr lang="fr-F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AB3E85D9-77CD-4B1C-B09D-E3676B7A6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665" y="1762118"/>
                <a:ext cx="230351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0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Join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>
                <a:solidFill>
                  <a:srgbClr val="0070C0"/>
                </a:solidFill>
              </a:rPr>
              <a:t>SELECT </a:t>
            </a:r>
            <a:r>
              <a:rPr dirty="0" err="1"/>
              <a:t>studentName</a:t>
            </a:r>
            <a:endParaRPr dirty="0"/>
          </a:p>
          <a:p>
            <a:pPr marL="0" indent="0">
              <a:buNone/>
            </a:pPr>
            <a:r>
              <a:rPr dirty="0">
                <a:solidFill>
                  <a:srgbClr val="0070C0"/>
                </a:solidFill>
              </a:rPr>
              <a:t>FROM</a:t>
            </a:r>
            <a:r>
              <a:rPr dirty="0"/>
              <a:t> Student</a:t>
            </a:r>
          </a:p>
          <a:p>
            <a:pPr marL="0" indent="0">
              <a:buNone/>
            </a:pPr>
            <a:r>
              <a:rPr dirty="0">
                <a:solidFill>
                  <a:srgbClr val="0070C0"/>
                </a:solidFill>
              </a:rPr>
              <a:t>JOIN</a:t>
            </a:r>
            <a:r>
              <a:rPr dirty="0"/>
              <a:t> Grade </a:t>
            </a:r>
            <a:endParaRPr lang="fr-FR" dirty="0"/>
          </a:p>
          <a:p>
            <a:pPr marL="0" indent="0">
              <a:buNone/>
            </a:pPr>
            <a:r>
              <a:rPr dirty="0">
                <a:solidFill>
                  <a:srgbClr val="0070C0"/>
                </a:solidFill>
              </a:rPr>
              <a:t>ON</a:t>
            </a:r>
            <a:r>
              <a:rPr dirty="0"/>
              <a:t> </a:t>
            </a:r>
            <a:r>
              <a:rPr lang="fr-FR" dirty="0" err="1"/>
              <a:t>Student</a:t>
            </a:r>
            <a:r>
              <a:rPr dirty="0"/>
              <a:t>.</a:t>
            </a:r>
            <a:r>
              <a:rPr dirty="0" err="1"/>
              <a:t>studentId</a:t>
            </a:r>
            <a:r>
              <a:rPr dirty="0"/>
              <a:t> = </a:t>
            </a:r>
            <a:r>
              <a:rPr lang="fr-FR" dirty="0"/>
              <a:t>Grade</a:t>
            </a:r>
            <a:r>
              <a:rPr dirty="0"/>
              <a:t>.</a:t>
            </a:r>
            <a:r>
              <a:rPr dirty="0" err="1"/>
              <a:t>studentId</a:t>
            </a:r>
            <a:r>
              <a:rPr dirty="0"/>
              <a:t>;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307D54-C367-425A-9B55-C00C8221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SQL and Other Query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Datalog</a:t>
            </a:r>
            <a:r>
              <a:rPr dirty="0"/>
              <a:t> – deductive DBs</a:t>
            </a:r>
          </a:p>
          <a:p>
            <a:r>
              <a:rPr dirty="0"/>
              <a:t>DMX – data mining models</a:t>
            </a:r>
          </a:p>
          <a:p>
            <a:r>
              <a:rPr dirty="0"/>
              <a:t>MDX – OLAP cubes</a:t>
            </a:r>
          </a:p>
          <a:p>
            <a:r>
              <a:rPr dirty="0"/>
              <a:t>OQL – object-oriented DBs</a:t>
            </a:r>
          </a:p>
          <a:p>
            <a:r>
              <a:rPr dirty="0"/>
              <a:t>SPARQL – RDF graphs</a:t>
            </a:r>
          </a:p>
          <a:p>
            <a:r>
              <a:rPr dirty="0"/>
              <a:t>XQuery / XPath – XML</a:t>
            </a:r>
          </a:p>
          <a:p>
            <a:r>
              <a:rPr dirty="0"/>
              <a:t>S</a:t>
            </a:r>
            <a:r>
              <a:rPr lang="fr-FR" dirty="0" err="1"/>
              <a:t>tructured</a:t>
            </a:r>
            <a:r>
              <a:rPr lang="fr-FR" dirty="0"/>
              <a:t> </a:t>
            </a:r>
            <a:r>
              <a:rPr dirty="0"/>
              <a:t>Q</a:t>
            </a:r>
            <a:r>
              <a:rPr lang="fr-FR" dirty="0" err="1"/>
              <a:t>uery</a:t>
            </a:r>
            <a:r>
              <a:rPr lang="fr-FR" dirty="0"/>
              <a:t> </a:t>
            </a:r>
            <a:r>
              <a:rPr dirty="0"/>
              <a:t>L</a:t>
            </a:r>
            <a:r>
              <a:rPr lang="fr-FR" dirty="0" err="1"/>
              <a:t>anguage</a:t>
            </a:r>
            <a:r>
              <a:rPr dirty="0"/>
              <a:t> – dominant relational standard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BB28F0-E62C-48AB-9364-249EA0E2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Espace réservé du contenu 24">
            <a:extLst>
              <a:ext uri="{FF2B5EF4-FFF2-40B4-BE49-F238E27FC236}">
                <a16:creationId xmlns:a16="http://schemas.microsoft.com/office/drawing/2014/main" id="{5EDB7E0B-EB2C-41D1-B005-51E5599BA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907" y="1272208"/>
            <a:ext cx="7240658" cy="52221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Example: </a:t>
            </a:r>
            <a:r>
              <a:rPr lang="fr-FR" dirty="0"/>
              <a:t>MYSQL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838A-A432-43EB-8E29-1866F55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40</a:t>
            </a:fld>
            <a:endParaRPr lang="en-US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6FD2132-4ACD-45D4-87FE-E16C43B4EAB4}"/>
              </a:ext>
            </a:extLst>
          </p:cNvPr>
          <p:cNvSpPr txBox="1"/>
          <p:nvPr/>
        </p:nvSpPr>
        <p:spPr>
          <a:xfrm>
            <a:off x="4324569" y="1664593"/>
            <a:ext cx="4004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</a:rPr>
              <a:t>The name of students having a grade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DE5D3C32-4058-4B27-9E6C-0B22066C9749}"/>
                  </a:ext>
                </a:extLst>
              </p:cNvPr>
              <p:cNvSpPr txBox="1"/>
              <p:nvPr/>
            </p:nvSpPr>
            <p:spPr>
              <a:xfrm>
                <a:off x="4572000" y="2076757"/>
                <a:ext cx="37207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𝑠𝑡𝑢𝑑𝑒𝑛𝑡𝑁𝑎𝑚𝑒</m:t>
                          </m:r>
                          <m:r>
                            <a:rPr lang="fr-F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𝑆𝑇𝑈𝐷𝐸𝑁𝑇</m:t>
                      </m:r>
                      <m:r>
                        <a:rPr lang="fr-F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  <m:r>
                        <a:rPr lang="fr-F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𝐺𝑅𝐴𝐷𝐸</m:t>
                      </m:r>
                    </m:oMath>
                  </m:oMathPara>
                </a14:m>
                <a:endParaRPr lang="fr-F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DE5D3C32-4058-4B27-9E6C-0B22066C9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076757"/>
                <a:ext cx="3720762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age 26">
            <a:extLst>
              <a:ext uri="{FF2B5EF4-FFF2-40B4-BE49-F238E27FC236}">
                <a16:creationId xmlns:a16="http://schemas.microsoft.com/office/drawing/2014/main" id="{9EA507DD-D671-4321-80BF-24D64F6BE9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857" b="872"/>
          <a:stretch/>
        </p:blipFill>
        <p:spPr>
          <a:xfrm>
            <a:off x="4572000" y="3878505"/>
            <a:ext cx="2321178" cy="2470468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EB67F24-B83C-4C6F-8CB2-CFC323AF9C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1926" b="1342"/>
          <a:stretch/>
        </p:blipFill>
        <p:spPr>
          <a:xfrm>
            <a:off x="6793396" y="3079543"/>
            <a:ext cx="2114549" cy="235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46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ce réservé du contenu 18">
            <a:extLst>
              <a:ext uri="{FF2B5EF4-FFF2-40B4-BE49-F238E27FC236}">
                <a16:creationId xmlns:a16="http://schemas.microsoft.com/office/drawing/2014/main" id="{EDE41480-19EB-4BC8-B206-51DB80263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594" y="1389383"/>
            <a:ext cx="7258667" cy="479400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Example: </a:t>
            </a:r>
            <a:r>
              <a:rPr lang="fr-FR" dirty="0"/>
              <a:t>MYSQL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838A-A432-43EB-8E29-1866F55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41</a:t>
            </a:fld>
            <a:endParaRPr lang="en-US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6FD2132-4ACD-45D4-87FE-E16C43B4EAB4}"/>
              </a:ext>
            </a:extLst>
          </p:cNvPr>
          <p:cNvSpPr txBox="1"/>
          <p:nvPr/>
        </p:nvSpPr>
        <p:spPr>
          <a:xfrm>
            <a:off x="4066151" y="2207495"/>
            <a:ext cx="4257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</a:rPr>
              <a:t>The name of students having a grade without duplication </a:t>
            </a:r>
          </a:p>
        </p:txBody>
      </p:sp>
    </p:spTree>
    <p:extLst>
      <p:ext uri="{BB962C8B-B14F-4D97-AF65-F5344CB8AC3E}">
        <p14:creationId xmlns:p14="http://schemas.microsoft.com/office/powerpoint/2010/main" val="13760756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Espace réservé du contenu 23">
            <a:extLst>
              <a:ext uri="{FF2B5EF4-FFF2-40B4-BE49-F238E27FC236}">
                <a16:creationId xmlns:a16="http://schemas.microsoft.com/office/drawing/2014/main" id="{1C7D2996-DEF0-458D-9290-C013F2318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757" y="1412196"/>
            <a:ext cx="7549259" cy="479649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Example: </a:t>
            </a:r>
            <a:r>
              <a:rPr lang="fr-FR" dirty="0"/>
              <a:t>MYSQL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838A-A432-43EB-8E29-1866F55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42</a:t>
            </a:fld>
            <a:endParaRPr lang="en-US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6FD2132-4ACD-45D4-87FE-E16C43B4EAB4}"/>
              </a:ext>
            </a:extLst>
          </p:cNvPr>
          <p:cNvSpPr txBox="1"/>
          <p:nvPr/>
        </p:nvSpPr>
        <p:spPr>
          <a:xfrm>
            <a:off x="4108812" y="1874517"/>
            <a:ext cx="44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The name of students having a grade &gt; 15 without duplication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ABE1BC77-1A87-4BDA-9EB8-418008858A3E}"/>
                  </a:ext>
                </a:extLst>
              </p:cNvPr>
              <p:cNvSpPr txBox="1"/>
              <p:nvPr/>
            </p:nvSpPr>
            <p:spPr>
              <a:xfrm>
                <a:off x="3563206" y="2787218"/>
                <a:ext cx="4924810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𝑠𝑡𝑢𝑑𝑒𝑛𝑡𝑁𝑎𝑚𝑒</m:t>
                        </m:r>
                        <m:r>
                          <a:rPr lang="fr-FR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fr-F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fr-FR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𝑔𝑟𝑎𝑑𝑒</m:t>
                        </m:r>
                        <m:r>
                          <a:rPr lang="fr-FR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&gt;</m:t>
                        </m:r>
                        <m:r>
                          <a:rPr lang="fr-FR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fr-F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𝑆𝑇𝑈𝐷𝐸𝑁𝑇</m:t>
                    </m:r>
                    <m:r>
                      <a:rPr lang="fr-FR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r>
                      <a:rPr lang="fr-FR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𝐺𝑅𝐴𝐷𝐸</m:t>
                    </m:r>
                  </m:oMath>
                </a14:m>
                <a:r>
                  <a:rPr lang="fr-FR" dirty="0">
                    <a:solidFill>
                      <a:srgbClr val="00206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ABE1BC77-1A87-4BDA-9EB8-418008858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206" y="2787218"/>
                <a:ext cx="4924810" cy="391902"/>
              </a:xfrm>
              <a:prstGeom prst="rect">
                <a:avLst/>
              </a:prstGeom>
              <a:blipFill>
                <a:blip r:embed="rId3"/>
                <a:stretch>
                  <a:fillRect t="-7692" b="-169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Image 25">
            <a:extLst>
              <a:ext uri="{FF2B5EF4-FFF2-40B4-BE49-F238E27FC236}">
                <a16:creationId xmlns:a16="http://schemas.microsoft.com/office/drawing/2014/main" id="{EC38E575-6DE9-4E34-BDEA-FF5F6582F1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857" b="872"/>
          <a:stretch/>
        </p:blipFill>
        <p:spPr>
          <a:xfrm>
            <a:off x="4323131" y="4276815"/>
            <a:ext cx="2321178" cy="247046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39E7694-DDC2-47D3-8144-A7DCC1D468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1926" b="1342"/>
          <a:stretch/>
        </p:blipFill>
        <p:spPr>
          <a:xfrm>
            <a:off x="6644309" y="3346112"/>
            <a:ext cx="2114549" cy="235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898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Espace réservé du contenu 20">
            <a:extLst>
              <a:ext uri="{FF2B5EF4-FFF2-40B4-BE49-F238E27FC236}">
                <a16:creationId xmlns:a16="http://schemas.microsoft.com/office/drawing/2014/main" id="{B7A216FF-519E-425C-AC17-00AEF1FF2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295" y="1389384"/>
            <a:ext cx="7718190" cy="471324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Example: </a:t>
            </a:r>
            <a:r>
              <a:rPr lang="fr-FR" dirty="0"/>
              <a:t>MYSQL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838A-A432-43EB-8E29-1866F55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43</a:t>
            </a:fld>
            <a:endParaRPr lang="en-US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6FD2132-4ACD-45D4-87FE-E16C43B4EAB4}"/>
              </a:ext>
            </a:extLst>
          </p:cNvPr>
          <p:cNvSpPr txBox="1"/>
          <p:nvPr/>
        </p:nvSpPr>
        <p:spPr>
          <a:xfrm>
            <a:off x="3899539" y="2425427"/>
            <a:ext cx="483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The name and grade of students having a grade &gt; 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B60934F7-16DB-44A9-9D3F-72EDA70D0FBE}"/>
                  </a:ext>
                </a:extLst>
              </p:cNvPr>
              <p:cNvSpPr txBox="1"/>
              <p:nvPr/>
            </p:nvSpPr>
            <p:spPr>
              <a:xfrm>
                <a:off x="3899539" y="2701387"/>
                <a:ext cx="5595730" cy="358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𝑠𝑡𝑢𝑑𝑒𝑛𝑡𝑁𝑎𝑚𝑒</m:t>
                        </m:r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𝑔𝑟𝑎𝑑𝑒</m:t>
                        </m:r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𝑔𝑟𝑎𝑑𝑒</m:t>
                        </m:r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&gt;</m:t>
                        </m:r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𝑆𝑇𝑈𝐷𝐸𝑁𝑇</m:t>
                    </m:r>
                    <m:r>
                      <a:rPr lang="fr-FR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r>
                      <a:rPr lang="fr-FR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𝐺𝑅𝐴𝐷𝐸</m:t>
                    </m:r>
                  </m:oMath>
                </a14:m>
                <a:r>
                  <a:rPr lang="fr-FR" sz="1600" dirty="0">
                    <a:solidFill>
                      <a:srgbClr val="00206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B60934F7-16DB-44A9-9D3F-72EDA70D0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539" y="2701387"/>
                <a:ext cx="5595730" cy="358560"/>
              </a:xfrm>
              <a:prstGeom prst="rect">
                <a:avLst/>
              </a:prstGeom>
              <a:blipFill>
                <a:blip r:embed="rId3"/>
                <a:stretch>
                  <a:fillRect t="-5085" b="-152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4266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Espace réservé du contenu 20">
            <a:extLst>
              <a:ext uri="{FF2B5EF4-FFF2-40B4-BE49-F238E27FC236}">
                <a16:creationId xmlns:a16="http://schemas.microsoft.com/office/drawing/2014/main" id="{83E0133C-95CB-46F0-BA6E-0A21158CB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357" y="1272209"/>
            <a:ext cx="7218420" cy="510347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Example: </a:t>
            </a:r>
            <a:r>
              <a:rPr lang="fr-FR" dirty="0"/>
              <a:t>MYSQL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838A-A432-43EB-8E29-1866F55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44</a:t>
            </a:fld>
            <a:endParaRPr lang="en-US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6FD2132-4ACD-45D4-87FE-E16C43B4EAB4}"/>
              </a:ext>
            </a:extLst>
          </p:cNvPr>
          <p:cNvSpPr txBox="1"/>
          <p:nvPr/>
        </p:nvSpPr>
        <p:spPr>
          <a:xfrm>
            <a:off x="4893350" y="1773936"/>
            <a:ext cx="3129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FF0000"/>
                </a:solidFill>
              </a:rPr>
              <a:t>The name and the grade of students having a grade &gt; 15 in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EE2D391F-BC52-405D-85AF-CAD68E9EE438}"/>
                  </a:ext>
                </a:extLst>
              </p:cNvPr>
              <p:cNvSpPr txBox="1"/>
              <p:nvPr/>
            </p:nvSpPr>
            <p:spPr>
              <a:xfrm>
                <a:off x="2647210" y="2380687"/>
                <a:ext cx="6337765" cy="615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𝑠𝑡𝑢𝑑𝑒𝑛𝑡𝑁𝑎𝑚𝑒</m:t>
                          </m:r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 </m:t>
                          </m:r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𝑔𝑟𝑎𝑑𝑒</m:t>
                          </m:r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fr-FR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𝑔𝑟𝑎𝑑𝑒</m:t>
                          </m:r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&gt;</m:t>
                          </m:r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∧ </m:t>
                          </m:r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𝑐𝑜𝑢𝑟𝑠𝑒𝑁𝑎𝑚𝑒</m:t>
                          </m:r>
                          <m:sSup>
                            <m:sSupPr>
                              <m:ctrlPr>
                                <a:rPr lang="fr-FR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e>
                            <m:sup>
                              <m:r>
                                <a:rPr lang="fr-FR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16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𝑀𝑎𝑡</m:t>
                              </m:r>
                              <m:r>
                                <a:rPr lang="fr-FR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fr-FR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fr-FR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fr-FR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1600" b="0" i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𝑆𝑇𝑈𝐷𝐸𝑁𝑇</m:t>
                    </m:r>
                    <m:r>
                      <a:rPr lang="fr-FR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r>
                      <a:rPr lang="fr-FR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𝐺𝑅𝐴𝐷𝐸</m:t>
                    </m:r>
                  </m:oMath>
                </a14:m>
                <a:r>
                  <a:rPr lang="fr-FR" sz="1600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𝐶𝑂𝑈𝑅𝑆𝐸</m:t>
                    </m:r>
                  </m:oMath>
                </a14:m>
                <a:r>
                  <a:rPr lang="fr-FR" sz="1600" dirty="0">
                    <a:solidFill>
                      <a:srgbClr val="00206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EE2D391F-BC52-405D-85AF-CAD68E9EE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10" y="2380687"/>
                <a:ext cx="6337765" cy="615681"/>
              </a:xfrm>
              <a:prstGeom prst="rect">
                <a:avLst/>
              </a:prstGeom>
              <a:blipFill>
                <a:blip r:embed="rId3"/>
                <a:stretch>
                  <a:fillRect b="-118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2652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ce réservé du contenu 15">
            <a:extLst>
              <a:ext uri="{FF2B5EF4-FFF2-40B4-BE49-F238E27FC236}">
                <a16:creationId xmlns:a16="http://schemas.microsoft.com/office/drawing/2014/main" id="{62B9DE37-AFFD-4536-91BA-6CBF0BF6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0713" y="-583037"/>
            <a:ext cx="9454713" cy="6854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Example: </a:t>
            </a:r>
            <a:r>
              <a:rPr lang="fr-FR" dirty="0"/>
              <a:t>MYSQL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838A-A432-43EB-8E29-1866F55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45</a:t>
            </a:fld>
            <a:endParaRPr lang="en-US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6FD2132-4ACD-45D4-87FE-E16C43B4EAB4}"/>
              </a:ext>
            </a:extLst>
          </p:cNvPr>
          <p:cNvSpPr txBox="1"/>
          <p:nvPr/>
        </p:nvSpPr>
        <p:spPr>
          <a:xfrm>
            <a:off x="4491702" y="2082445"/>
            <a:ext cx="4278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FF0000"/>
                </a:solidFill>
              </a:rPr>
              <a:t>The ID, name, and grade of all students having a grade &gt; 10 in </a:t>
            </a:r>
            <a:r>
              <a:rPr lang="en-US" sz="1400" i="1" dirty="0" err="1">
                <a:solidFill>
                  <a:srgbClr val="FF0000"/>
                </a:solidFill>
              </a:rPr>
              <a:t>Maths</a:t>
            </a:r>
            <a:r>
              <a:rPr lang="en-US" sz="1400" i="1" dirty="0">
                <a:solidFill>
                  <a:srgbClr val="FF0000"/>
                </a:solidFill>
              </a:rPr>
              <a:t>, in ascending order of their grades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11D988E0-C918-415E-8D5E-9EE8BB11FBBD}"/>
                  </a:ext>
                </a:extLst>
              </p:cNvPr>
              <p:cNvSpPr txBox="1"/>
              <p:nvPr/>
            </p:nvSpPr>
            <p:spPr>
              <a:xfrm>
                <a:off x="3462217" y="2536194"/>
                <a:ext cx="6337765" cy="615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𝑠𝑡𝑢𝑑𝑒𝑛𝑡𝑁𝑎𝑚𝑒</m:t>
                          </m:r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 </m:t>
                          </m:r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𝑔𝑟𝑎𝑑𝑒</m:t>
                          </m:r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fr-FR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𝑔𝑟𝑎𝑑𝑒</m:t>
                          </m:r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&gt;</m:t>
                          </m:r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∧ </m:t>
                          </m:r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𝑐𝑜𝑢𝑟𝑠𝑒𝑁𝑎𝑚𝑒</m:t>
                          </m:r>
                          <m:sSup>
                            <m:sSupPr>
                              <m:ctrlPr>
                                <a:rPr lang="fr-FR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e>
                            <m:sup>
                              <m:r>
                                <a:rPr lang="fr-FR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16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𝑀𝑎𝑡</m:t>
                              </m:r>
                              <m:r>
                                <a:rPr lang="fr-FR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fr-FR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fr-FR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fr-FR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1600" b="0" i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𝑆𝑇𝑈𝐷𝐸𝑁𝑇</m:t>
                    </m:r>
                    <m:r>
                      <a:rPr lang="fr-FR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r>
                      <a:rPr lang="fr-FR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𝐺𝑅𝐴𝐷𝐸</m:t>
                    </m:r>
                  </m:oMath>
                </a14:m>
                <a:r>
                  <a:rPr lang="fr-FR" sz="1600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𝐶𝑂𝑈𝑅𝑆𝐸</m:t>
                    </m:r>
                  </m:oMath>
                </a14:m>
                <a:r>
                  <a:rPr lang="fr-FR" sz="1600" dirty="0">
                    <a:solidFill>
                      <a:srgbClr val="002060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11D988E0-C918-415E-8D5E-9EE8BB11F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217" y="2536194"/>
                <a:ext cx="6337765" cy="615681"/>
              </a:xfrm>
              <a:prstGeom prst="rect">
                <a:avLst/>
              </a:prstGeom>
              <a:blipFill>
                <a:blip r:embed="rId3"/>
                <a:stretch>
                  <a:fillRect b="-118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4171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du contenu 19">
            <a:extLst>
              <a:ext uri="{FF2B5EF4-FFF2-40B4-BE49-F238E27FC236}">
                <a16:creationId xmlns:a16="http://schemas.microsoft.com/office/drawing/2014/main" id="{1E98C7EA-A853-4A95-9CE4-091F9B445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8583"/>
          <a:stretch/>
        </p:blipFill>
        <p:spPr>
          <a:xfrm>
            <a:off x="1031482" y="1312510"/>
            <a:ext cx="7633742" cy="516310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Example: </a:t>
            </a:r>
            <a:r>
              <a:rPr lang="fr-FR" dirty="0"/>
              <a:t>MYSQL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838A-A432-43EB-8E29-1866F55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46</a:t>
            </a:fld>
            <a:endParaRPr lang="en-US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6FD2132-4ACD-45D4-87FE-E16C43B4EAB4}"/>
              </a:ext>
            </a:extLst>
          </p:cNvPr>
          <p:cNvSpPr txBox="1"/>
          <p:nvPr/>
        </p:nvSpPr>
        <p:spPr>
          <a:xfrm>
            <a:off x="5136667" y="1645186"/>
            <a:ext cx="3343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FF0000"/>
                </a:solidFill>
              </a:rPr>
              <a:t>The ID, name, and grade of all students having a grade &gt; 10 in </a:t>
            </a:r>
            <a:r>
              <a:rPr lang="en-US" sz="1400" i="1" dirty="0" err="1">
                <a:solidFill>
                  <a:srgbClr val="FF0000"/>
                </a:solidFill>
              </a:rPr>
              <a:t>Maths</a:t>
            </a:r>
            <a:r>
              <a:rPr lang="en-US" sz="1400" i="1" dirty="0">
                <a:solidFill>
                  <a:srgbClr val="FF0000"/>
                </a:solidFill>
              </a:rPr>
              <a:t>, in ascending order of their grades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11D988E0-C918-415E-8D5E-9EE8BB11FBBD}"/>
                  </a:ext>
                </a:extLst>
              </p:cNvPr>
              <p:cNvSpPr txBox="1"/>
              <p:nvPr/>
            </p:nvSpPr>
            <p:spPr>
              <a:xfrm>
                <a:off x="2806235" y="2266120"/>
                <a:ext cx="6337765" cy="550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14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𝑔𝑟𝑎𝑑𝑒</m:t>
                              </m:r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fr-FR" sz="1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𝑠𝑡𝑢𝑑𝑒𝑛𝑡</m:t>
                          </m:r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𝐼𝑑</m:t>
                          </m:r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 </m:t>
                          </m:r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𝑠𝑡𝑢𝑑𝑒𝑛𝑡𝑁𝑎𝑚𝑒</m:t>
                          </m:r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 </m:t>
                          </m:r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𝑔𝑟𝑎𝑑𝑒</m:t>
                          </m:r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𝑔𝑟𝑎𝑑𝑒</m:t>
                          </m:r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&gt;</m:t>
                          </m:r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∧ </m:t>
                          </m:r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𝑐𝑜𝑢𝑟𝑠𝑒𝑁𝑎𝑚𝑒</m:t>
                          </m:r>
                          <m:sSup>
                            <m:sSupPr>
                              <m:ctrlP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e>
                            <m:sup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14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𝑀𝑎𝑡</m:t>
                              </m:r>
                              <m:r>
                                <a:rPr lang="fr-FR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fr-FR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fr-FR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fr-FR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1400" b="0" i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𝑆𝑇𝑈𝐷𝐸𝑁𝑇</m:t>
                    </m:r>
                    <m:r>
                      <a:rPr lang="fr-FR" sz="1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r>
                      <a:rPr lang="fr-FR" sz="1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𝐺𝑅𝐴𝐷𝐸</m:t>
                    </m:r>
                  </m:oMath>
                </a14:m>
                <a:r>
                  <a:rPr lang="fr-FR" sz="1400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r>
                      <a:rPr lang="fr-FR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𝐶𝑂𝑈𝑅𝑆𝐸</m:t>
                    </m:r>
                  </m:oMath>
                </a14:m>
                <a:r>
                  <a:rPr lang="fr-FR" sz="1400" dirty="0">
                    <a:solidFill>
                      <a:srgbClr val="002060"/>
                    </a:solidFill>
                  </a:rPr>
                  <a:t>))</a:t>
                </a: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11D988E0-C918-415E-8D5E-9EE8BB11F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235" y="2266120"/>
                <a:ext cx="6337765" cy="550343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1027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1243BDFD-3778-43E2-A704-A8BB940B9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5849"/>
          <a:stretch/>
        </p:blipFill>
        <p:spPr>
          <a:xfrm>
            <a:off x="1037092" y="1250256"/>
            <a:ext cx="7535408" cy="512542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Example: </a:t>
            </a:r>
            <a:r>
              <a:rPr lang="fr-FR" dirty="0"/>
              <a:t>MYSQL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838A-A432-43EB-8E29-1866F55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47</a:t>
            </a:fld>
            <a:endParaRPr lang="en-US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6FD2132-4ACD-45D4-87FE-E16C43B4EAB4}"/>
              </a:ext>
            </a:extLst>
          </p:cNvPr>
          <p:cNvSpPr txBox="1"/>
          <p:nvPr/>
        </p:nvSpPr>
        <p:spPr>
          <a:xfrm>
            <a:off x="5136667" y="1645186"/>
            <a:ext cx="3343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FF0000"/>
                </a:solidFill>
              </a:rPr>
              <a:t>The ID, name, and grade of all students having a grade &gt; 10 in </a:t>
            </a:r>
            <a:r>
              <a:rPr lang="en-US" sz="1400" i="1" dirty="0" err="1">
                <a:solidFill>
                  <a:srgbClr val="FF0000"/>
                </a:solidFill>
              </a:rPr>
              <a:t>Maths</a:t>
            </a:r>
            <a:r>
              <a:rPr lang="en-US" sz="1400" i="1" dirty="0">
                <a:solidFill>
                  <a:srgbClr val="FF0000"/>
                </a:solidFill>
              </a:rPr>
              <a:t>, in descending order of their grades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11D988E0-C918-415E-8D5E-9EE8BB11FBBD}"/>
                  </a:ext>
                </a:extLst>
              </p:cNvPr>
              <p:cNvSpPr txBox="1"/>
              <p:nvPr/>
            </p:nvSpPr>
            <p:spPr>
              <a:xfrm>
                <a:off x="2806235" y="2266120"/>
                <a:ext cx="6337765" cy="550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14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𝑔𝑟𝑎𝑑𝑒</m:t>
                              </m:r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fr-FR" sz="1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𝑠𝑡𝑢𝑑𝑒𝑛𝑡</m:t>
                          </m:r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𝐼𝑑</m:t>
                          </m:r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 </m:t>
                          </m:r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𝑠𝑡𝑢𝑑𝑒𝑛𝑡𝑁𝑎𝑚𝑒</m:t>
                          </m:r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 </m:t>
                          </m:r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𝑔𝑟𝑎𝑑𝑒</m:t>
                          </m:r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𝑔𝑟𝑎𝑑𝑒</m:t>
                          </m:r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&gt;</m:t>
                          </m:r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∧ </m:t>
                          </m:r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𝑐𝑜𝑢𝑟𝑠𝑒𝑁𝑎𝑚𝑒</m:t>
                          </m:r>
                          <m:sSup>
                            <m:sSupPr>
                              <m:ctrlP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e>
                            <m:sup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14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𝑀𝑎𝑡</m:t>
                              </m:r>
                              <m:r>
                                <a:rPr lang="fr-FR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fr-FR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fr-FR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fr-FR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1400" b="0" i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𝑆𝑇𝑈𝐷𝐸𝑁𝑇</m:t>
                    </m:r>
                    <m:r>
                      <a:rPr lang="fr-FR" sz="1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r>
                      <a:rPr lang="fr-FR" sz="1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𝐺𝑅𝐴𝐷𝐸</m:t>
                    </m:r>
                  </m:oMath>
                </a14:m>
                <a:r>
                  <a:rPr lang="fr-FR" sz="1400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r>
                      <a:rPr lang="fr-FR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𝐶𝑂𝑈𝑅𝑆𝐸</m:t>
                    </m:r>
                  </m:oMath>
                </a14:m>
                <a:r>
                  <a:rPr lang="fr-FR" sz="1400" dirty="0">
                    <a:solidFill>
                      <a:srgbClr val="002060"/>
                    </a:solidFill>
                  </a:rPr>
                  <a:t>))</a:t>
                </a: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11D988E0-C918-415E-8D5E-9EE8BB11F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235" y="2266120"/>
                <a:ext cx="6337765" cy="550343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1781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Next PART OF CHAPTER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Variables and Aliases</a:t>
            </a:r>
          </a:p>
          <a:p>
            <a:r>
              <a:rPr lang="en-US" dirty="0"/>
              <a:t>Aggregate functions</a:t>
            </a:r>
          </a:p>
          <a:p>
            <a:r>
              <a:rPr lang="en-US" dirty="0"/>
              <a:t>GROUP BY clause</a:t>
            </a:r>
          </a:p>
          <a:p>
            <a:r>
              <a:rPr lang="en-US" dirty="0"/>
              <a:t>HAVING clause</a:t>
            </a:r>
          </a:p>
          <a:p>
            <a:r>
              <a:rPr lang="en-US" dirty="0"/>
              <a:t>UNION &amp; INTERSECTION</a:t>
            </a:r>
          </a:p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14D58A-E30E-4B52-9E87-D7B86B0F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SQL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r-FR" dirty="0"/>
              <a:t>Data </a:t>
            </a:r>
            <a:r>
              <a:rPr lang="fr-FR" dirty="0" err="1">
                <a:solidFill>
                  <a:srgbClr val="FF0000"/>
                </a:solidFill>
              </a:rPr>
              <a:t>Definition</a:t>
            </a:r>
            <a:r>
              <a:rPr lang="fr-FR" dirty="0"/>
              <a:t> </a:t>
            </a:r>
            <a:r>
              <a:rPr lang="fr-FR" dirty="0" err="1"/>
              <a:t>Language</a:t>
            </a:r>
            <a:r>
              <a:rPr lang="fr-FR" dirty="0"/>
              <a:t> (</a:t>
            </a:r>
            <a:r>
              <a:rPr dirty="0"/>
              <a:t>DDL</a:t>
            </a:r>
            <a:r>
              <a:rPr lang="fr-FR" dirty="0"/>
              <a:t>) </a:t>
            </a:r>
            <a:r>
              <a:rPr dirty="0"/>
              <a:t>: CREATE, DROP, ALTER</a:t>
            </a:r>
          </a:p>
          <a:p>
            <a:pPr>
              <a:lnSpc>
                <a:spcPct val="200000"/>
              </a:lnSpc>
            </a:pPr>
            <a:r>
              <a:rPr lang="fr-FR" dirty="0"/>
              <a:t>Data </a:t>
            </a:r>
            <a:r>
              <a:rPr lang="fr-FR" dirty="0">
                <a:solidFill>
                  <a:srgbClr val="FF0000"/>
                </a:solidFill>
              </a:rPr>
              <a:t>Manipulation</a:t>
            </a:r>
            <a:r>
              <a:rPr lang="fr-FR" dirty="0"/>
              <a:t> </a:t>
            </a:r>
            <a:r>
              <a:rPr lang="fr-FR" dirty="0" err="1"/>
              <a:t>Language</a:t>
            </a:r>
            <a:r>
              <a:rPr lang="fr-FR" dirty="0"/>
              <a:t> (</a:t>
            </a:r>
            <a:r>
              <a:rPr dirty="0"/>
              <a:t>DML</a:t>
            </a:r>
            <a:r>
              <a:rPr lang="fr-FR" dirty="0"/>
              <a:t>) :</a:t>
            </a:r>
            <a:r>
              <a:rPr dirty="0"/>
              <a:t> INSERT, UPDATE, DELETE</a:t>
            </a:r>
          </a:p>
          <a:p>
            <a:pPr>
              <a:lnSpc>
                <a:spcPct val="200000"/>
              </a:lnSpc>
            </a:pPr>
            <a:r>
              <a:rPr lang="fr-FR" dirty="0"/>
              <a:t>Data </a:t>
            </a:r>
            <a:r>
              <a:rPr lang="fr-FR" dirty="0" err="1">
                <a:solidFill>
                  <a:srgbClr val="FF0000"/>
                </a:solidFill>
              </a:rPr>
              <a:t>Query</a:t>
            </a:r>
            <a:r>
              <a:rPr lang="fr-FR" dirty="0"/>
              <a:t> </a:t>
            </a:r>
            <a:r>
              <a:rPr lang="fr-FR" dirty="0" err="1"/>
              <a:t>Language</a:t>
            </a:r>
            <a:r>
              <a:rPr lang="fr-FR" dirty="0"/>
              <a:t> (</a:t>
            </a:r>
            <a:r>
              <a:rPr dirty="0"/>
              <a:t>DQL</a:t>
            </a:r>
            <a:r>
              <a:rPr lang="fr-FR" dirty="0"/>
              <a:t>) </a:t>
            </a:r>
            <a:r>
              <a:rPr dirty="0"/>
              <a:t>: SELECT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3DCA48-CA04-4595-9850-79B8E1EE2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5EAA20D-7F0F-4995-AA50-C30209F65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3138" y="1098388"/>
            <a:ext cx="3896139" cy="4394988"/>
          </a:xfrm>
        </p:spPr>
        <p:txBody>
          <a:bodyPr/>
          <a:lstStyle/>
          <a:p>
            <a:r>
              <a:rPr lang="fr-FR" dirty="0"/>
              <a:t>CREATE DROP ALTER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E9742AA8-AB91-42BA-9665-54E51DB6CF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46C000-34CA-48A3-B02E-9B2751EED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64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CREATE 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749288"/>
            <a:ext cx="7633742" cy="4130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dirty="0">
                <a:solidFill>
                  <a:srgbClr val="0070C0"/>
                </a:solidFill>
              </a:rPr>
              <a:t>CREATE SCHEMA </a:t>
            </a:r>
            <a:r>
              <a:rPr dirty="0" err="1"/>
              <a:t>SchoolDB</a:t>
            </a:r>
            <a:r>
              <a:rPr dirty="0"/>
              <a:t>;</a:t>
            </a:r>
            <a:endParaRPr lang="fr-FR" dirty="0"/>
          </a:p>
          <a:p>
            <a:pPr lvl="1"/>
            <a:r>
              <a:rPr lang="en-US" dirty="0"/>
              <a:t>creates a </a:t>
            </a:r>
            <a:r>
              <a:rPr lang="en-US" dirty="0">
                <a:solidFill>
                  <a:srgbClr val="FF0000"/>
                </a:solidFill>
              </a:rPr>
              <a:t>new schema </a:t>
            </a:r>
            <a:r>
              <a:rPr lang="en-US" dirty="0"/>
              <a:t>named </a:t>
            </a:r>
            <a:r>
              <a:rPr lang="en-US" dirty="0" err="1"/>
              <a:t>SchoolDB</a:t>
            </a:r>
            <a:r>
              <a:rPr lang="en-US" dirty="0"/>
              <a:t> inside the database.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USE</a:t>
            </a:r>
            <a:r>
              <a:rPr lang="fr-FR" dirty="0"/>
              <a:t> </a:t>
            </a:r>
            <a:r>
              <a:rPr lang="fr-FR" dirty="0" err="1"/>
              <a:t>SchoolDB</a:t>
            </a:r>
            <a:r>
              <a:rPr lang="fr-FR" dirty="0"/>
              <a:t>;</a:t>
            </a:r>
          </a:p>
          <a:p>
            <a:pPr lvl="1"/>
            <a:r>
              <a:rPr lang="en-US" dirty="0"/>
              <a:t>Set </a:t>
            </a:r>
            <a:r>
              <a:rPr lang="en-US" dirty="0" err="1"/>
              <a:t>SchoolDB</a:t>
            </a:r>
            <a:r>
              <a:rPr lang="en-US" dirty="0"/>
              <a:t> as the </a:t>
            </a:r>
            <a:r>
              <a:rPr lang="en-US" dirty="0">
                <a:solidFill>
                  <a:srgbClr val="FF0000"/>
                </a:solidFill>
              </a:rPr>
              <a:t>default</a:t>
            </a:r>
            <a:r>
              <a:rPr lang="en-US" dirty="0"/>
              <a:t> schemas for queries (focus).</a:t>
            </a:r>
          </a:p>
          <a:p>
            <a:pPr lvl="1"/>
            <a:endParaRPr lang="en-US" dirty="0"/>
          </a:p>
          <a:p>
            <a:r>
              <a:rPr lang="en-US" dirty="0"/>
              <a:t>In other words, it:</a:t>
            </a:r>
          </a:p>
          <a:p>
            <a:pPr lvl="1"/>
            <a:r>
              <a:rPr lang="en-US" dirty="0"/>
              <a:t>Defines a new logical container for tables, views, constraints, and other database objects.</a:t>
            </a:r>
          </a:p>
          <a:p>
            <a:pPr lvl="1"/>
            <a:r>
              <a:rPr lang="en-US" dirty="0"/>
              <a:t>Groups objects together under the same namespace.</a:t>
            </a:r>
          </a:p>
          <a:p>
            <a:pPr lvl="1"/>
            <a:r>
              <a:rPr lang="en-US" dirty="0"/>
              <a:t>Helps organize the database, especially when it contains many tables.</a:t>
            </a:r>
            <a:endParaRPr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30921F-A7D5-4DC4-8C02-3D1A8478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CREATE </a:t>
            </a:r>
            <a:r>
              <a:rPr lang="fr-FR" dirty="0"/>
              <a:t>/ DROP </a:t>
            </a:r>
            <a:r>
              <a:rPr dirty="0"/>
              <a:t>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fr-FR" sz="1800" b="0" i="0" u="none" strike="noStrike" baseline="0" dirty="0">
                <a:solidFill>
                  <a:srgbClr val="0070C0"/>
                </a:solidFill>
                <a:latin typeface="Gill Sans MT" panose="020B0502020104020203" pitchFamily="34" charset="0"/>
              </a:rPr>
              <a:t>CREATE TABLE </a:t>
            </a:r>
            <a:r>
              <a:rPr lang="fr-FR" sz="1800" b="0" i="0" u="none" strike="noStrike" baseline="0" dirty="0" err="1">
                <a:solidFill>
                  <a:srgbClr val="000000"/>
                </a:solidFill>
                <a:latin typeface="Gill Sans MT" panose="020B0502020104020203" pitchFamily="34" charset="0"/>
              </a:rPr>
              <a:t>tableName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(</a:t>
            </a:r>
          </a:p>
          <a:p>
            <a:pPr marL="457200" lvl="1" indent="0">
              <a:buNone/>
            </a:pPr>
            <a:r>
              <a:rPr lang="fr-FR" sz="16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attribute1 type, attribute2 type, ...</a:t>
            </a:r>
          </a:p>
          <a:p>
            <a:pPr marL="457200" lvl="1" indent="0">
              <a:buNone/>
            </a:pPr>
            <a:r>
              <a:rPr lang="fr-FR" sz="16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constraint1, constraint2, ...);</a:t>
            </a:r>
          </a:p>
          <a:p>
            <a:pPr marL="0" indent="0" algn="l">
              <a:buNone/>
            </a:pPr>
            <a:endParaRPr lang="fr-FR" sz="18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0" indent="0" algn="l">
              <a:buNone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type: </a:t>
            </a:r>
            <a:r>
              <a:rPr lang="fr-FR" sz="1800" b="0" i="0" u="none" strike="noStrike" baseline="0" dirty="0">
                <a:solidFill>
                  <a:srgbClr val="0070C0"/>
                </a:solidFill>
                <a:latin typeface="Gill Sans MT" panose="020B0502020104020203" pitchFamily="34" charset="0"/>
              </a:rPr>
              <a:t>INT,  TEXT,  CHAR,  VARCHAR(n), DATE, ...</a:t>
            </a:r>
          </a:p>
          <a:p>
            <a:pPr marL="0" indent="0" algn="l">
              <a:buNone/>
            </a:pPr>
            <a:endParaRPr lang="fr-FR" sz="1800" b="0" i="0" u="none" strike="noStrike" baseline="0" dirty="0">
              <a:solidFill>
                <a:srgbClr val="004081"/>
              </a:solidFill>
              <a:latin typeface="Gill Sans MT" panose="020B0502020104020203" pitchFamily="34" charset="0"/>
            </a:endParaRPr>
          </a:p>
          <a:p>
            <a:pPr marL="0" indent="0" algn="l">
              <a:buNone/>
            </a:pPr>
            <a:r>
              <a:rPr lang="fr-FR" sz="1800" b="0" i="0" u="none" strike="noStrike" baseline="0" dirty="0">
                <a:solidFill>
                  <a:srgbClr val="0070C0"/>
                </a:solidFill>
                <a:latin typeface="Gill Sans MT" panose="020B0502020104020203" pitchFamily="34" charset="0"/>
              </a:rPr>
              <a:t>DROP TABLE </a:t>
            </a:r>
            <a:r>
              <a:rPr lang="fr-FR" sz="1800" b="0" i="0" u="none" strike="noStrike" baseline="0" dirty="0" err="1">
                <a:solidFill>
                  <a:srgbClr val="000000"/>
                </a:solidFill>
                <a:latin typeface="Gill Sans MT" panose="020B0502020104020203" pitchFamily="34" charset="0"/>
              </a:rPr>
              <a:t>tableName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;</a:t>
            </a:r>
            <a:endParaRPr dirty="0">
              <a:latin typeface="Gill Sans MT" panose="020B0502020104020203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635D07-2D6A-49C0-9EFF-580B2438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Example: </a:t>
            </a:r>
            <a:br>
              <a:rPr lang="fr-FR" dirty="0"/>
            </a:br>
            <a:r>
              <a:rPr dirty="0"/>
              <a:t>CREATE</a:t>
            </a:r>
            <a:r>
              <a:rPr lang="fr-FR" dirty="0"/>
              <a:t>/DROP</a:t>
            </a:r>
            <a:r>
              <a:rPr dirty="0"/>
              <a:t>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>
                <a:solidFill>
                  <a:srgbClr val="0070C0"/>
                </a:solidFill>
                <a:latin typeface="Gill Sans MT" panose="020B0502020104020203" pitchFamily="34" charset="0"/>
              </a:rPr>
              <a:t>CREATE TABLE </a:t>
            </a:r>
            <a:r>
              <a:rPr dirty="0"/>
              <a:t>Student (</a:t>
            </a:r>
          </a:p>
          <a:p>
            <a:pPr marL="0" indent="0">
              <a:buNone/>
            </a:pPr>
            <a:r>
              <a:rPr dirty="0"/>
              <a:t>  </a:t>
            </a:r>
            <a:r>
              <a:rPr dirty="0" err="1"/>
              <a:t>studentId</a:t>
            </a:r>
            <a:r>
              <a:rPr dirty="0"/>
              <a:t> </a:t>
            </a:r>
            <a:r>
              <a:rPr dirty="0">
                <a:solidFill>
                  <a:srgbClr val="0070C0"/>
                </a:solidFill>
                <a:latin typeface="Gill Sans MT" panose="020B0502020104020203" pitchFamily="34" charset="0"/>
              </a:rPr>
              <a:t>INT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>
                <a:solidFill>
                  <a:srgbClr val="0070C0"/>
                </a:solidFill>
                <a:latin typeface="Gill Sans MT" panose="020B0502020104020203" pitchFamily="34" charset="0"/>
              </a:rPr>
              <a:t>PRIMARY KEY</a:t>
            </a:r>
            <a:r>
              <a:rPr dirty="0"/>
              <a:t>,</a:t>
            </a:r>
          </a:p>
          <a:p>
            <a:pPr marL="0" indent="0">
              <a:buNone/>
            </a:pPr>
            <a:r>
              <a:rPr dirty="0"/>
              <a:t>  </a:t>
            </a:r>
            <a:r>
              <a:rPr dirty="0" err="1"/>
              <a:t>studentName</a:t>
            </a:r>
            <a:r>
              <a:rPr dirty="0"/>
              <a:t> </a:t>
            </a:r>
            <a:r>
              <a:rPr dirty="0">
                <a:solidFill>
                  <a:srgbClr val="0070C0"/>
                </a:solidFill>
                <a:latin typeface="Gill Sans MT" panose="020B0502020104020203" pitchFamily="34" charset="0"/>
              </a:rPr>
              <a:t>VARCHAR(40)</a:t>
            </a:r>
            <a:r>
              <a:rPr dirty="0"/>
              <a:t>,</a:t>
            </a:r>
          </a:p>
          <a:p>
            <a:pPr marL="0" indent="0">
              <a:buNone/>
            </a:pPr>
            <a:r>
              <a:rPr dirty="0"/>
              <a:t>  age </a:t>
            </a:r>
            <a:r>
              <a:rPr dirty="0">
                <a:solidFill>
                  <a:srgbClr val="0070C0"/>
                </a:solidFill>
                <a:latin typeface="Gill Sans MT" panose="020B0502020104020203" pitchFamily="34" charset="0"/>
              </a:rPr>
              <a:t>INT</a:t>
            </a:r>
          </a:p>
          <a:p>
            <a:pPr marL="0" indent="0">
              <a:buNone/>
            </a:pPr>
            <a:r>
              <a:rPr dirty="0"/>
              <a:t>);</a:t>
            </a:r>
            <a:endParaRPr lang="fr-FR" dirty="0"/>
          </a:p>
          <a:p>
            <a:pPr marL="0" indent="0">
              <a:buNone/>
            </a:pPr>
            <a:endParaRPr lang="fr-FR" sz="2000" b="0" i="0" u="none" strike="noStrike" baseline="0" dirty="0">
              <a:solidFill>
                <a:srgbClr val="004081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fr-FR" dirty="0">
              <a:solidFill>
                <a:srgbClr val="004081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fr-FR" sz="2000" b="0" i="0" u="none" strike="noStrike" baseline="0" dirty="0">
                <a:solidFill>
                  <a:srgbClr val="0070C0"/>
                </a:solidFill>
                <a:latin typeface="Gill Sans MT" panose="020B0502020104020203" pitchFamily="34" charset="0"/>
              </a:rPr>
              <a:t>DROP TABLE </a:t>
            </a:r>
            <a:r>
              <a:rPr lang="fr-FR" dirty="0" err="1"/>
              <a:t>Student</a:t>
            </a:r>
            <a:r>
              <a:rPr lang="fr-FR" sz="2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;</a:t>
            </a:r>
            <a:endParaRPr lang="fr-FR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838A-A432-43EB-8E29-1866F55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8043</TotalTime>
  <Words>1062</Words>
  <Application>Microsoft Office PowerPoint</Application>
  <PresentationFormat>Affichage à l'écran (4:3)</PresentationFormat>
  <Paragraphs>267</Paragraphs>
  <Slides>48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Cambria Math</vt:lpstr>
      <vt:lpstr>Gill Sans MT</vt:lpstr>
      <vt:lpstr>GillSans</vt:lpstr>
      <vt:lpstr>Impact</vt:lpstr>
      <vt:lpstr>Badge</vt:lpstr>
      <vt:lpstr>Chapter 5 – SQL</vt:lpstr>
      <vt:lpstr>Learning Objectives</vt:lpstr>
      <vt:lpstr>What is a Query?</vt:lpstr>
      <vt:lpstr>SQL and Other Query Languages</vt:lpstr>
      <vt:lpstr>SQL Categories</vt:lpstr>
      <vt:lpstr>CREATE DROP ALTER</vt:lpstr>
      <vt:lpstr>CREATE SCHEMA</vt:lpstr>
      <vt:lpstr>CREATE / DROP TABLE</vt:lpstr>
      <vt:lpstr>Example:  CREATE/DROP TABLE</vt:lpstr>
      <vt:lpstr>ALTER TABLE</vt:lpstr>
      <vt:lpstr>Integrity Constraints</vt:lpstr>
      <vt:lpstr>ExampleS:  Integrity Constraint</vt:lpstr>
      <vt:lpstr>Example: MYSQL</vt:lpstr>
      <vt:lpstr>Example: MYSQL</vt:lpstr>
      <vt:lpstr>Example: MYSQL</vt:lpstr>
      <vt:lpstr>INSERT UPDATE DELETE</vt:lpstr>
      <vt:lpstr>INSERT INTO</vt:lpstr>
      <vt:lpstr>Example: MYSQL</vt:lpstr>
      <vt:lpstr>Example: MYSQL</vt:lpstr>
      <vt:lpstr>Example: MYSQL</vt:lpstr>
      <vt:lpstr>UPDATE</vt:lpstr>
      <vt:lpstr>Example: MYSQL</vt:lpstr>
      <vt:lpstr>DELETE</vt:lpstr>
      <vt:lpstr>Example: MYSQL</vt:lpstr>
      <vt:lpstr>SELECT</vt:lpstr>
      <vt:lpstr>SELECT Syntax</vt:lpstr>
      <vt:lpstr>SELECT Examples</vt:lpstr>
      <vt:lpstr>Example: MYSQL</vt:lpstr>
      <vt:lpstr>Example: MYSQL</vt:lpstr>
      <vt:lpstr>Example: MYSQL</vt:lpstr>
      <vt:lpstr>Example: MYSQL</vt:lpstr>
      <vt:lpstr>Project OPERATIONS</vt:lpstr>
      <vt:lpstr>Example: MYSQL</vt:lpstr>
      <vt:lpstr>Example: MYSQL</vt:lpstr>
      <vt:lpstr>Example: MYSQL</vt:lpstr>
      <vt:lpstr>Example: MYSQL</vt:lpstr>
      <vt:lpstr>Cartesian Product &amp; Joins</vt:lpstr>
      <vt:lpstr>Example: MYSQL</vt:lpstr>
      <vt:lpstr>Join Example</vt:lpstr>
      <vt:lpstr>Example: MYSQL</vt:lpstr>
      <vt:lpstr>Example: MYSQL</vt:lpstr>
      <vt:lpstr>Example: MYSQL</vt:lpstr>
      <vt:lpstr>Example: MYSQL</vt:lpstr>
      <vt:lpstr>Example: MYSQL</vt:lpstr>
      <vt:lpstr>Example: MYSQL</vt:lpstr>
      <vt:lpstr>Example: MYSQL</vt:lpstr>
      <vt:lpstr>Example: MYSQL</vt:lpstr>
      <vt:lpstr>Next PART OF CHAPTER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– SQL</dc:title>
  <dc:subject/>
  <dc:creator>Hichem</dc:creator>
  <cp:keywords/>
  <dc:description>generated using python-pptx</dc:description>
  <cp:lastModifiedBy>Faculté De Technologie</cp:lastModifiedBy>
  <cp:revision>61</cp:revision>
  <dcterms:created xsi:type="dcterms:W3CDTF">2013-01-27T09:14:16Z</dcterms:created>
  <dcterms:modified xsi:type="dcterms:W3CDTF">2025-11-29T17:09:32Z</dcterms:modified>
  <cp:category/>
</cp:coreProperties>
</file>