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56" r:id="rId3"/>
    <p:sldId id="262" r:id="rId4"/>
    <p:sldId id="257" r:id="rId5"/>
    <p:sldId id="258" r:id="rId6"/>
    <p:sldId id="264" r:id="rId7"/>
    <p:sldId id="265" r:id="rId8"/>
    <p:sldId id="259" r:id="rId9"/>
    <p:sldId id="266" r:id="rId10"/>
    <p:sldId id="267" r:id="rId11"/>
    <p:sldId id="260" r:id="rId12"/>
    <p:sldId id="268" r:id="rId13"/>
    <p:sldId id="261"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07/01/2024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07/01/2024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297634"/>
          </a:xfrm>
        </p:spPr>
        <p:txBody>
          <a:bodyPr/>
          <a:lstStyle/>
          <a:p>
            <a:r>
              <a:rPr lang="ar-DZ" b="1" dirty="0" smtClean="0"/>
              <a:t>المحاضرة3</a:t>
            </a:r>
            <a:r>
              <a:rPr lang="ar-DZ" dirty="0" smtClean="0"/>
              <a:t/>
            </a:r>
            <a:br>
              <a:rPr lang="ar-DZ" dirty="0" smtClean="0"/>
            </a:br>
            <a:r>
              <a:rPr lang="ar-DZ" b="1" dirty="0" smtClean="0"/>
              <a:t> تقييم المباني التاريخية وذات القيمة </a:t>
            </a:r>
            <a:r>
              <a:rPr lang="ar-DZ" dirty="0" smtClean="0"/>
              <a:t/>
            </a:r>
            <a:br>
              <a:rPr lang="ar-DZ" dirty="0" smtClean="0"/>
            </a:b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106690"/>
          </a:xfrm>
        </p:spPr>
        <p:txBody>
          <a:bodyPr/>
          <a:lstStyle/>
          <a:p>
            <a:r>
              <a:rPr lang="ar-DZ" b="1" dirty="0"/>
              <a:t>ب- </a:t>
            </a:r>
            <a:r>
              <a:rPr lang="ar-DZ" b="1" dirty="0">
                <a:solidFill>
                  <a:srgbClr val="FF0000"/>
                </a:solidFill>
              </a:rPr>
              <a:t>الأبنية المميزة بصريا:</a:t>
            </a:r>
            <a:r>
              <a:rPr lang="fr-FR" dirty="0"/>
              <a:t/>
            </a:r>
            <a:br>
              <a:rPr lang="fr-FR" dirty="0"/>
            </a:br>
            <a:endParaRPr lang="fr-FR" dirty="0"/>
          </a:p>
        </p:txBody>
      </p:sp>
    </p:spTree>
    <p:extLst>
      <p:ext uri="{BB962C8B-B14F-4D97-AF65-F5344CB8AC3E}">
        <p14:creationId xmlns:p14="http://schemas.microsoft.com/office/powerpoint/2010/main" val="7172024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435280" cy="6250706"/>
          </a:xfrm>
        </p:spPr>
        <p:txBody>
          <a:bodyPr>
            <a:normAutofit/>
          </a:bodyPr>
          <a:lstStyle/>
          <a:p>
            <a:pPr rtl="1"/>
            <a:r>
              <a:rPr lang="ar-DZ" sz="4000" b="1" dirty="0"/>
              <a:t>جــ- </a:t>
            </a:r>
            <a:r>
              <a:rPr lang="ar-DZ" sz="4000" b="1" dirty="0">
                <a:solidFill>
                  <a:srgbClr val="FF0000"/>
                </a:solidFill>
              </a:rPr>
              <a:t>أبنية هامة في تشكيل الطابع العام:</a:t>
            </a:r>
            <a:r>
              <a:rPr lang="fr-FR" sz="4000" dirty="0"/>
              <a:t/>
            </a:r>
            <a:br>
              <a:rPr lang="fr-FR" sz="4000" dirty="0"/>
            </a:br>
            <a:endParaRPr lang="fr-FR" sz="4000" dirty="0"/>
          </a:p>
        </p:txBody>
      </p:sp>
    </p:spTree>
    <p:extLst>
      <p:ext uri="{BB962C8B-B14F-4D97-AF65-F5344CB8AC3E}">
        <p14:creationId xmlns:p14="http://schemas.microsoft.com/office/powerpoint/2010/main" val="806337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250706"/>
          </a:xfrm>
        </p:spPr>
        <p:txBody>
          <a:bodyPr>
            <a:normAutofit/>
          </a:bodyPr>
          <a:lstStyle/>
          <a:p>
            <a:pPr rtl="1"/>
            <a:r>
              <a:rPr lang="fr-FR" dirty="0"/>
              <a:t>4</a:t>
            </a:r>
            <a:r>
              <a:rPr lang="ar-DZ" b="1" dirty="0"/>
              <a:t>- القيمة المعمارية:</a:t>
            </a:r>
            <a:r>
              <a:rPr lang="fr-FR" dirty="0"/>
              <a:t/>
            </a:r>
            <a:br>
              <a:rPr lang="fr-FR" dirty="0"/>
            </a:br>
            <a:r>
              <a:rPr lang="ar-DZ" dirty="0"/>
              <a:t>وتشمل القيمة الجمالية والوظيفية والإنشائية للمبنى:</a:t>
            </a:r>
            <a:r>
              <a:rPr lang="fr-FR" dirty="0"/>
              <a:t/>
            </a:r>
            <a:br>
              <a:rPr lang="fr-FR" dirty="0"/>
            </a:br>
            <a:r>
              <a:rPr lang="ar-DZ" b="1" dirty="0"/>
              <a:t>أ- </a:t>
            </a:r>
            <a:r>
              <a:rPr lang="ar-DZ" b="1" dirty="0">
                <a:solidFill>
                  <a:srgbClr val="FF0000"/>
                </a:solidFill>
              </a:rPr>
              <a:t>القيمة الجمالية:</a:t>
            </a:r>
            <a:r>
              <a:rPr lang="fr-FR" dirty="0"/>
              <a:t/>
            </a:r>
            <a:br>
              <a:rPr lang="fr-FR" dirty="0"/>
            </a:br>
            <a:r>
              <a:rPr lang="fr-FR" dirty="0"/>
              <a:t/>
            </a:r>
            <a:br>
              <a:rPr lang="fr-FR" dirty="0"/>
            </a:br>
            <a:endParaRPr lang="fr-FR" dirty="0"/>
          </a:p>
        </p:txBody>
      </p:sp>
    </p:spTree>
    <p:extLst>
      <p:ext uri="{BB962C8B-B14F-4D97-AF65-F5344CB8AC3E}">
        <p14:creationId xmlns:p14="http://schemas.microsoft.com/office/powerpoint/2010/main" val="27464276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568952" cy="6322714"/>
          </a:xfrm>
        </p:spPr>
        <p:txBody>
          <a:bodyPr>
            <a:normAutofit/>
          </a:bodyPr>
          <a:lstStyle/>
          <a:p>
            <a:pPr rtl="1"/>
            <a:r>
              <a:rPr lang="ar-DZ" sz="3100" b="1" dirty="0"/>
              <a:t>ب- </a:t>
            </a:r>
            <a:r>
              <a:rPr lang="ar-DZ" sz="3100" b="1" dirty="0">
                <a:solidFill>
                  <a:srgbClr val="FF0000"/>
                </a:solidFill>
              </a:rPr>
              <a:t>القيمة الوظيفية:</a:t>
            </a:r>
            <a:r>
              <a:rPr lang="fr-FR" sz="3100" dirty="0"/>
              <a:t/>
            </a:r>
            <a:br>
              <a:rPr lang="fr-FR" sz="3100" dirty="0"/>
            </a:br>
            <a:r>
              <a:rPr lang="fr-FR" sz="3100" dirty="0"/>
              <a:t/>
            </a:r>
            <a:br>
              <a:rPr lang="fr-FR" sz="3100" dirty="0"/>
            </a:br>
            <a:endParaRPr lang="fr-FR" dirty="0"/>
          </a:p>
        </p:txBody>
      </p:sp>
    </p:spTree>
    <p:extLst>
      <p:ext uri="{BB962C8B-B14F-4D97-AF65-F5344CB8AC3E}">
        <p14:creationId xmlns:p14="http://schemas.microsoft.com/office/powerpoint/2010/main" val="2905810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363272" cy="6250706"/>
          </a:xfrm>
        </p:spPr>
        <p:txBody>
          <a:bodyPr>
            <a:normAutofit/>
          </a:bodyPr>
          <a:lstStyle/>
          <a:p>
            <a:pPr rtl="1"/>
            <a:r>
              <a:rPr lang="ar-DZ" sz="3100" b="1" dirty="0"/>
              <a:t>تقييم المباني التاريخية وذات القيمة </a:t>
            </a:r>
            <a:r>
              <a:rPr lang="fr-FR" sz="3100" dirty="0"/>
              <a:t/>
            </a:r>
            <a:br>
              <a:rPr lang="fr-FR" sz="3100" dirty="0"/>
            </a:br>
            <a:r>
              <a:rPr lang="ar-DZ" sz="3100" b="1" dirty="0"/>
              <a:t> </a:t>
            </a:r>
            <a:r>
              <a:rPr lang="fr-FR" sz="3100" dirty="0"/>
              <a:t/>
            </a:r>
            <a:br>
              <a:rPr lang="fr-FR" sz="3100" dirty="0"/>
            </a:br>
            <a:r>
              <a:rPr lang="ar-DZ" sz="3100" b="1" dirty="0"/>
              <a:t>1 - القيمة التاريخية للأبنية:</a:t>
            </a:r>
            <a:r>
              <a:rPr lang="fr-FR" sz="3100" dirty="0"/>
              <a:t/>
            </a:r>
            <a:br>
              <a:rPr lang="fr-FR" sz="3100" dirty="0"/>
            </a:br>
            <a:r>
              <a:rPr lang="fr-FR" sz="3100" dirty="0"/>
              <a:t/>
            </a:r>
            <a:br>
              <a:rPr lang="fr-FR" sz="3100" dirty="0"/>
            </a:br>
            <a:r>
              <a:rPr lang="ar-DZ" sz="3100" dirty="0"/>
              <a:t>ويمكن قياس القيمة التاريخية باستخدام مؤشرين أساسيين</a:t>
            </a:r>
            <a:r>
              <a:rPr lang="ar-DZ" sz="3100" dirty="0" smtClean="0"/>
              <a:t>:</a:t>
            </a:r>
            <a:r>
              <a:rPr lang="fr-FR" sz="3100" dirty="0" smtClean="0"/>
              <a:t/>
            </a:r>
            <a:br>
              <a:rPr lang="fr-FR" sz="3100" dirty="0" smtClean="0"/>
            </a:br>
            <a:endParaRPr lang="fr-FR" dirty="0"/>
          </a:p>
        </p:txBody>
      </p:sp>
    </p:spTree>
    <p:extLst>
      <p:ext uri="{BB962C8B-B14F-4D97-AF65-F5344CB8AC3E}">
        <p14:creationId xmlns:p14="http://schemas.microsoft.com/office/powerpoint/2010/main" val="1942129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22714"/>
          </a:xfrm>
        </p:spPr>
        <p:txBody>
          <a:bodyPr/>
          <a:lstStyle/>
          <a:p>
            <a:r>
              <a:rPr lang="ar-DZ" b="1" dirty="0"/>
              <a:t>أولا- </a:t>
            </a:r>
            <a:r>
              <a:rPr lang="ar-DZ" b="1" dirty="0">
                <a:solidFill>
                  <a:srgbClr val="FF0000"/>
                </a:solidFill>
              </a:rPr>
              <a:t>المؤشر الزمني:</a:t>
            </a:r>
            <a:r>
              <a:rPr lang="fr-FR" dirty="0"/>
              <a:t/>
            </a:r>
            <a:br>
              <a:rPr lang="fr-FR" dirty="0"/>
            </a:br>
            <a:r>
              <a:rPr lang="ar-DZ" dirty="0" smtClean="0"/>
              <a:t>.</a:t>
            </a:r>
            <a:r>
              <a:rPr lang="fr-FR" dirty="0"/>
              <a:t/>
            </a:r>
            <a:br>
              <a:rPr lang="fr-FR" dirty="0"/>
            </a:br>
            <a:endParaRPr lang="fr-FR" dirty="0"/>
          </a:p>
        </p:txBody>
      </p:sp>
    </p:spTree>
    <p:extLst>
      <p:ext uri="{BB962C8B-B14F-4D97-AF65-F5344CB8AC3E}">
        <p14:creationId xmlns:p14="http://schemas.microsoft.com/office/powerpoint/2010/main" val="29346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507288" cy="6322714"/>
          </a:xfrm>
        </p:spPr>
        <p:txBody>
          <a:bodyPr>
            <a:normAutofit/>
          </a:bodyPr>
          <a:lstStyle/>
          <a:p>
            <a:pPr rtl="1"/>
            <a:r>
              <a:rPr lang="fr-FR" sz="3100" dirty="0"/>
              <a:t/>
            </a:r>
            <a:br>
              <a:rPr lang="fr-FR" sz="3100" dirty="0"/>
            </a:br>
            <a:r>
              <a:rPr lang="ar-DZ" sz="3100" b="1" dirty="0"/>
              <a:t>ثانيا- </a:t>
            </a:r>
            <a:r>
              <a:rPr lang="ar-DZ" sz="3100" b="1" dirty="0">
                <a:solidFill>
                  <a:srgbClr val="FF0000"/>
                </a:solidFill>
              </a:rPr>
              <a:t>المؤشر الرمزي:</a:t>
            </a:r>
            <a:r>
              <a:rPr lang="fr-FR" sz="3100" dirty="0"/>
              <a:t/>
            </a:r>
            <a:br>
              <a:rPr lang="fr-FR" sz="3100" dirty="0"/>
            </a:br>
            <a:r>
              <a:rPr lang="fr-FR" sz="3100" dirty="0"/>
              <a:t/>
            </a:r>
            <a:br>
              <a:rPr lang="fr-FR" sz="3100" dirty="0"/>
            </a:br>
            <a:r>
              <a:rPr lang="ar-DZ" sz="3100" dirty="0" smtClean="0"/>
              <a:t>-</a:t>
            </a:r>
            <a:endParaRPr lang="fr-FR" dirty="0"/>
          </a:p>
        </p:txBody>
      </p:sp>
    </p:spTree>
    <p:extLst>
      <p:ext uri="{BB962C8B-B14F-4D97-AF65-F5344CB8AC3E}">
        <p14:creationId xmlns:p14="http://schemas.microsoft.com/office/powerpoint/2010/main" val="23426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116632"/>
            <a:ext cx="8856984" cy="6624736"/>
          </a:xfrm>
        </p:spPr>
        <p:txBody>
          <a:bodyPr>
            <a:normAutofit/>
          </a:bodyPr>
          <a:lstStyle/>
          <a:p>
            <a:pPr rtl="1"/>
            <a:r>
              <a:rPr lang="ar-DZ" sz="3100" b="1" dirty="0"/>
              <a:t>- القيمة القومية:</a:t>
            </a:r>
            <a:r>
              <a:rPr lang="fr-FR" sz="3100" dirty="0"/>
              <a:t/>
            </a:r>
            <a:br>
              <a:rPr lang="fr-FR" sz="3100" dirty="0"/>
            </a:br>
            <a:r>
              <a:rPr lang="ar-DZ" sz="3100" dirty="0"/>
              <a:t>يمكن تقييم هذه النوعية من الأبنية إلى:</a:t>
            </a:r>
            <a:r>
              <a:rPr lang="fr-FR" sz="3100" dirty="0"/>
              <a:t/>
            </a:r>
            <a:br>
              <a:rPr lang="fr-FR" sz="3100" dirty="0"/>
            </a:br>
            <a:r>
              <a:rPr lang="ar-DZ" sz="3100" b="1" dirty="0"/>
              <a:t>أ- </a:t>
            </a:r>
            <a:r>
              <a:rPr lang="ar-DZ" sz="3100" b="1" dirty="0">
                <a:solidFill>
                  <a:srgbClr val="FF0000"/>
                </a:solidFill>
              </a:rPr>
              <a:t>المباني المرتبطة بأحداث هامة:</a:t>
            </a:r>
            <a:r>
              <a:rPr lang="fr-FR" sz="3100" dirty="0"/>
              <a:t/>
            </a:r>
            <a:br>
              <a:rPr lang="fr-FR" sz="3100" dirty="0"/>
            </a:br>
            <a:r>
              <a:rPr lang="fr-FR" sz="3100" dirty="0"/>
              <a:t/>
            </a:r>
            <a:br>
              <a:rPr lang="fr-FR" sz="3100" dirty="0"/>
            </a:br>
            <a:endParaRPr lang="fr-FR" dirty="0"/>
          </a:p>
        </p:txBody>
      </p:sp>
    </p:spTree>
    <p:extLst>
      <p:ext uri="{BB962C8B-B14F-4D97-AF65-F5344CB8AC3E}">
        <p14:creationId xmlns:p14="http://schemas.microsoft.com/office/powerpoint/2010/main" val="3916025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22714"/>
          </a:xfrm>
        </p:spPr>
        <p:txBody>
          <a:bodyPr>
            <a:normAutofit/>
          </a:bodyPr>
          <a:lstStyle/>
          <a:p>
            <a:r>
              <a:rPr lang="ar-DZ" b="1" dirty="0"/>
              <a:t>ب- </a:t>
            </a:r>
            <a:r>
              <a:rPr lang="ar-DZ" b="1" dirty="0">
                <a:solidFill>
                  <a:srgbClr val="FF0000"/>
                </a:solidFill>
              </a:rPr>
              <a:t>مباني تعبر عن سلطة هامة: (وظيفة عامة)</a:t>
            </a:r>
            <a:r>
              <a:rPr lang="fr-FR" dirty="0"/>
              <a:t/>
            </a:r>
            <a:br>
              <a:rPr lang="fr-FR" dirty="0"/>
            </a:br>
            <a:endParaRPr lang="fr-FR" dirty="0"/>
          </a:p>
        </p:txBody>
      </p:sp>
    </p:spTree>
    <p:extLst>
      <p:ext uri="{BB962C8B-B14F-4D97-AF65-F5344CB8AC3E}">
        <p14:creationId xmlns:p14="http://schemas.microsoft.com/office/powerpoint/2010/main" val="2360803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250706"/>
          </a:xfrm>
        </p:spPr>
        <p:txBody>
          <a:bodyPr/>
          <a:lstStyle/>
          <a:p>
            <a:r>
              <a:rPr lang="ar-DZ" b="1" dirty="0"/>
              <a:t>جــ- </a:t>
            </a:r>
            <a:r>
              <a:rPr lang="ar-DZ" b="1" dirty="0">
                <a:solidFill>
                  <a:srgbClr val="FF0000"/>
                </a:solidFill>
              </a:rPr>
              <a:t>مباني لها علاقة بشخصيات هامة:</a:t>
            </a:r>
            <a:r>
              <a:rPr lang="fr-FR" dirty="0"/>
              <a:t/>
            </a:r>
            <a:br>
              <a:rPr lang="fr-FR" dirty="0"/>
            </a:br>
            <a:endParaRPr lang="fr-FR" dirty="0"/>
          </a:p>
        </p:txBody>
      </p:sp>
    </p:spTree>
    <p:extLst>
      <p:ext uri="{BB962C8B-B14F-4D97-AF65-F5344CB8AC3E}">
        <p14:creationId xmlns:p14="http://schemas.microsoft.com/office/powerpoint/2010/main" val="12029652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435280" cy="6250706"/>
          </a:xfrm>
        </p:spPr>
        <p:txBody>
          <a:bodyPr>
            <a:normAutofit/>
          </a:bodyPr>
          <a:lstStyle/>
          <a:p>
            <a:pPr rtl="1"/>
            <a:r>
              <a:rPr lang="ar-DZ" sz="3100" b="1" dirty="0"/>
              <a:t>- القيمة العمرانية:</a:t>
            </a:r>
            <a:r>
              <a:rPr lang="fr-FR" sz="3100" dirty="0"/>
              <a:t/>
            </a:r>
            <a:br>
              <a:rPr lang="fr-FR" sz="3100" dirty="0"/>
            </a:br>
            <a:r>
              <a:rPr lang="fr-FR" sz="3100" dirty="0"/>
              <a:t/>
            </a:r>
            <a:br>
              <a:rPr lang="fr-FR" sz="3100" dirty="0"/>
            </a:br>
            <a:r>
              <a:rPr lang="ar-DZ" sz="3100" b="1" dirty="0"/>
              <a:t>ويمكن تقسيم هذه النوعية من المباني إلى عدة أنواع:</a:t>
            </a:r>
            <a:r>
              <a:rPr lang="fr-FR" sz="3100" dirty="0"/>
              <a:t/>
            </a:r>
            <a:br>
              <a:rPr lang="fr-FR" sz="3100" dirty="0"/>
            </a:br>
            <a:endParaRPr lang="fr-FR" dirty="0"/>
          </a:p>
        </p:txBody>
      </p:sp>
    </p:spTree>
    <p:extLst>
      <p:ext uri="{BB962C8B-B14F-4D97-AF65-F5344CB8AC3E}">
        <p14:creationId xmlns:p14="http://schemas.microsoft.com/office/powerpoint/2010/main" val="1810375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60648"/>
            <a:ext cx="8229600" cy="6250706"/>
          </a:xfrm>
        </p:spPr>
        <p:txBody>
          <a:bodyPr>
            <a:normAutofit/>
          </a:bodyPr>
          <a:lstStyle/>
          <a:p>
            <a:r>
              <a:rPr lang="ar-DZ" b="1" dirty="0"/>
              <a:t>أ- </a:t>
            </a:r>
            <a:r>
              <a:rPr lang="ar-DZ" b="1" dirty="0">
                <a:solidFill>
                  <a:srgbClr val="FF0000"/>
                </a:solidFill>
              </a:rPr>
              <a:t>المباني ذات الطابع المحلي:</a:t>
            </a:r>
            <a:r>
              <a:rPr lang="fr-FR" dirty="0"/>
              <a:t/>
            </a:r>
            <a:br>
              <a:rPr lang="fr-FR" dirty="0"/>
            </a:br>
            <a:endParaRPr lang="fr-FR" dirty="0"/>
          </a:p>
        </p:txBody>
      </p:sp>
    </p:spTree>
    <p:extLst>
      <p:ext uri="{BB962C8B-B14F-4D97-AF65-F5344CB8AC3E}">
        <p14:creationId xmlns:p14="http://schemas.microsoft.com/office/powerpoint/2010/main" val="1710018962"/>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64</Words>
  <Application>Microsoft Office PowerPoint</Application>
  <PresentationFormat>Affichage à l'écran (4:3)</PresentationFormat>
  <Paragraphs>13</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Thème Office</vt:lpstr>
      <vt:lpstr>المحاضرة3  تقييم المباني التاريخية وذات القيمة  </vt:lpstr>
      <vt:lpstr>تقييم المباني التاريخية وذات القيمة    1 - القيمة التاريخية للأبنية:  ويمكن قياس القيمة التاريخية باستخدام مؤشرين أساسيين: </vt:lpstr>
      <vt:lpstr>أولا- المؤشر الزمني: . </vt:lpstr>
      <vt:lpstr> ثانيا- المؤشر الرمزي:  -</vt:lpstr>
      <vt:lpstr>- القيمة القومية: يمكن تقييم هذه النوعية من الأبنية إلى: أ- المباني المرتبطة بأحداث هامة:  </vt:lpstr>
      <vt:lpstr>ب- مباني تعبر عن سلطة هامة: (وظيفة عامة) </vt:lpstr>
      <vt:lpstr>جــ- مباني لها علاقة بشخصيات هامة: </vt:lpstr>
      <vt:lpstr>- القيمة العمرانية:  ويمكن تقسيم هذه النوعية من المباني إلى عدة أنواع: </vt:lpstr>
      <vt:lpstr>أ- المباني ذات الطابع المحلي: </vt:lpstr>
      <vt:lpstr>ب- الأبنية المميزة بصريا: </vt:lpstr>
      <vt:lpstr>جــ- أبنية هامة في تشكيل الطابع العام: </vt:lpstr>
      <vt:lpstr>4- القيمة المعمارية: وتشمل القيمة الجمالية والوظيفية والإنشائية للمبنى: أ- القيمة الجمالية:  </vt:lpstr>
      <vt:lpstr>ب- القيمة الوظيفية: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تقييم المباني التاريخية وذات القيمة    1 - القيمة التاريخية للأبنية: وهي الأبنية القديمة من العصور الماضية، وتعتبر كسجل لمجتمع ما، والقيمة العامة لهذه الأبنية تزداد بزيادة قدم المبنى ومدى تمييزه عن عصره وأصالة مواد بناءه وما طرأ عليه من تغيرات. ولا تتأثر هذه القيمة بحالة الأثر فقد يكون كاملاً، أو بقايا حجرية يتم الحصول عليها من عمليات الحفر والتنقيب. فقد تكون هذه الأخيرة ذات قيمة تاريخية لا تعوض. ويمكن قياس القيمة التاريخية باستخدام مؤشرين أساسيين: </dc:title>
  <dc:creator>aicha</dc:creator>
  <cp:lastModifiedBy>pc</cp:lastModifiedBy>
  <cp:revision>8</cp:revision>
  <dcterms:created xsi:type="dcterms:W3CDTF">2021-11-15T15:28:12Z</dcterms:created>
  <dcterms:modified xsi:type="dcterms:W3CDTF">2024-01-07T08:35:02Z</dcterms:modified>
</cp:coreProperties>
</file>