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DBF78-D912-4684-B35C-3D6BA35A790C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CB3D76-19ED-44C2-8F0A-02DA718BFE4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CB3D76-19ED-44C2-8F0A-02DA718BFE4D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5245B-BD04-4AEE-9C5C-8C9DE9E305C0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E350B-25A6-4570-A268-08C45B3CD31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755576" y="2496088"/>
            <a:ext cx="766834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المنافسة التامة هي النموذج المثالي لاقتصاد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السوق.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تشترط تعدد البائعين و المشترين، بحيث لا يمكن لأي كان أن يتحكم في السوق بائعا كان أم مشتر.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19048" y="908720"/>
            <a:ext cx="25490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المنافسة التامة: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267744" y="251937"/>
            <a:ext cx="42484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فرضيات المنافسة التامة</a:t>
            </a:r>
            <a:endParaRPr kumimoji="0" lang="ar-DZ" sz="36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755576" y="1581150"/>
            <a:ext cx="7416824" cy="4152106"/>
            <a:chOff x="1305" y="2490"/>
            <a:chExt cx="9660" cy="4365"/>
          </a:xfrm>
        </p:grpSpPr>
        <p:sp>
          <p:nvSpPr>
            <p:cNvPr id="13315" name="AutoShape 3"/>
            <p:cNvSpPr>
              <a:spLocks noChangeArrowheads="1"/>
            </p:cNvSpPr>
            <p:nvPr/>
          </p:nvSpPr>
          <p:spPr bwMode="auto">
            <a:xfrm>
              <a:off x="2865" y="2490"/>
              <a:ext cx="2760" cy="1035"/>
            </a:xfrm>
            <a:prstGeom prst="roundRect">
              <a:avLst>
                <a:gd name="adj" fmla="val 16667"/>
              </a:avLst>
            </a:prstGeom>
            <a:solidFill>
              <a:srgbClr val="DDD8C2"/>
            </a:solidFill>
            <a:ln w="9525">
              <a:solidFill>
                <a:srgbClr val="0D0D0D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rgbClr val="1D1B11"/>
                  </a:solidFill>
                  <a:effectLst/>
                  <a:latin typeface="Sakkal Majalla" pitchFamily="2" charset="-78"/>
                  <a:ea typeface="Arial" pitchFamily="34" charset="0"/>
                  <a:cs typeface="Sakkal Majalla" pitchFamily="2" charset="-78"/>
                </a:rPr>
                <a:t>حرية تنقل عناصر الإنتاج</a:t>
              </a:r>
              <a:endPara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16" name="AutoShape 4"/>
            <p:cNvSpPr>
              <a:spLocks noChangeArrowheads="1"/>
            </p:cNvSpPr>
            <p:nvPr/>
          </p:nvSpPr>
          <p:spPr bwMode="auto">
            <a:xfrm>
              <a:off x="6615" y="2490"/>
              <a:ext cx="2760" cy="1035"/>
            </a:xfrm>
            <a:prstGeom prst="roundRect">
              <a:avLst>
                <a:gd name="adj" fmla="val 16667"/>
              </a:avLst>
            </a:prstGeom>
            <a:solidFill>
              <a:srgbClr val="DDD8C2"/>
            </a:solidFill>
            <a:ln w="9525">
              <a:solidFill>
                <a:srgbClr val="0D0D0D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rgbClr val="1D1B11"/>
                  </a:solidFill>
                  <a:effectLst/>
                  <a:latin typeface="Sakkal Majalla" pitchFamily="2" charset="-78"/>
                  <a:ea typeface="Arial" pitchFamily="34" charset="0"/>
                  <a:cs typeface="Sakkal Majalla" pitchFamily="2" charset="-78"/>
                </a:rPr>
                <a:t>حرية الدخول و الخروج من السوق</a:t>
              </a:r>
              <a:endPara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17" name="AutoShape 5"/>
            <p:cNvSpPr>
              <a:spLocks noChangeArrowheads="1"/>
            </p:cNvSpPr>
            <p:nvPr/>
          </p:nvSpPr>
          <p:spPr bwMode="auto">
            <a:xfrm>
              <a:off x="6810" y="6000"/>
              <a:ext cx="2760" cy="855"/>
            </a:xfrm>
            <a:prstGeom prst="roundRect">
              <a:avLst>
                <a:gd name="adj" fmla="val 16667"/>
              </a:avLst>
            </a:prstGeom>
            <a:solidFill>
              <a:srgbClr val="DDD8C2"/>
            </a:solidFill>
            <a:ln w="9525">
              <a:solidFill>
                <a:srgbClr val="0D0D0D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rgbClr val="1D1B11"/>
                  </a:solidFill>
                  <a:effectLst/>
                  <a:latin typeface="Sakkal Majalla" pitchFamily="2" charset="-78"/>
                  <a:ea typeface="Arial" pitchFamily="34" charset="0"/>
                  <a:cs typeface="Sakkal Majalla" pitchFamily="2" charset="-78"/>
                </a:rPr>
                <a:t>حجم المتعاملين في السوق</a:t>
              </a:r>
              <a:endPara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18" name="AutoShape 6"/>
            <p:cNvSpPr>
              <a:spLocks noChangeArrowheads="1"/>
            </p:cNvSpPr>
            <p:nvPr/>
          </p:nvSpPr>
          <p:spPr bwMode="auto">
            <a:xfrm>
              <a:off x="8205" y="4110"/>
              <a:ext cx="2760" cy="840"/>
            </a:xfrm>
            <a:prstGeom prst="roundRect">
              <a:avLst>
                <a:gd name="adj" fmla="val 16667"/>
              </a:avLst>
            </a:prstGeom>
            <a:solidFill>
              <a:srgbClr val="DDD8C2"/>
            </a:solidFill>
            <a:ln w="9525">
              <a:solidFill>
                <a:srgbClr val="0D0D0D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rgbClr val="1D1B11"/>
                  </a:solidFill>
                  <a:effectLst/>
                  <a:latin typeface="Sakkal Majalla" pitchFamily="2" charset="-78"/>
                  <a:ea typeface="Arial" pitchFamily="34" charset="0"/>
                  <a:cs typeface="Sakkal Majalla" pitchFamily="2" charset="-78"/>
                </a:rPr>
                <a:t>حرية تنقل السلع</a:t>
              </a:r>
              <a:endPara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19" name="AutoShape 7"/>
            <p:cNvSpPr>
              <a:spLocks noChangeArrowheads="1"/>
            </p:cNvSpPr>
            <p:nvPr/>
          </p:nvSpPr>
          <p:spPr bwMode="auto">
            <a:xfrm>
              <a:off x="1305" y="4095"/>
              <a:ext cx="2760" cy="855"/>
            </a:xfrm>
            <a:prstGeom prst="roundRect">
              <a:avLst>
                <a:gd name="adj" fmla="val 16667"/>
              </a:avLst>
            </a:prstGeom>
            <a:solidFill>
              <a:srgbClr val="DDD8C2"/>
            </a:solidFill>
            <a:ln w="9525">
              <a:solidFill>
                <a:srgbClr val="0D0D0D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rgbClr val="1D1B11"/>
                  </a:solidFill>
                  <a:effectLst/>
                  <a:latin typeface="Sakkal Majalla" pitchFamily="2" charset="-78"/>
                  <a:ea typeface="Arial" pitchFamily="34" charset="0"/>
                  <a:cs typeface="Sakkal Majalla" pitchFamily="2" charset="-78"/>
                </a:rPr>
                <a:t>حرية انتقال المعلومات</a:t>
              </a:r>
              <a:endPara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20" name="AutoShape 8"/>
            <p:cNvSpPr>
              <a:spLocks noChangeArrowheads="1"/>
            </p:cNvSpPr>
            <p:nvPr/>
          </p:nvSpPr>
          <p:spPr bwMode="auto">
            <a:xfrm>
              <a:off x="2895" y="6015"/>
              <a:ext cx="2760" cy="840"/>
            </a:xfrm>
            <a:prstGeom prst="roundRect">
              <a:avLst>
                <a:gd name="adj" fmla="val 16667"/>
              </a:avLst>
            </a:prstGeom>
            <a:solidFill>
              <a:srgbClr val="DDD8C2"/>
            </a:solidFill>
            <a:ln w="9525">
              <a:solidFill>
                <a:srgbClr val="0D0D0D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rgbClr val="1D1B11"/>
                  </a:solidFill>
                  <a:effectLst/>
                  <a:latin typeface="Sakkal Majalla" pitchFamily="2" charset="-78"/>
                  <a:ea typeface="Arial" pitchFamily="34" charset="0"/>
                  <a:cs typeface="Sakkal Majalla" pitchFamily="2" charset="-78"/>
                </a:rPr>
                <a:t>تجانس </a:t>
              </a:r>
              <a:r>
                <a:rPr kumimoji="0" lang="ar-DZ" sz="2000" b="1" i="0" u="none" strike="noStrike" cap="none" normalizeH="0" baseline="0" dirty="0" err="1" smtClean="0">
                  <a:ln>
                    <a:noFill/>
                  </a:ln>
                  <a:solidFill>
                    <a:srgbClr val="1D1B11"/>
                  </a:solidFill>
                  <a:effectLst/>
                  <a:latin typeface="Sakkal Majalla" pitchFamily="2" charset="-78"/>
                  <a:ea typeface="Arial" pitchFamily="34" charset="0"/>
                  <a:cs typeface="Sakkal Majalla" pitchFamily="2" charset="-78"/>
                </a:rPr>
                <a:t>المنتوج</a:t>
              </a:r>
              <a:endPara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21" name="Oval 9"/>
            <p:cNvSpPr>
              <a:spLocks noChangeArrowheads="1"/>
            </p:cNvSpPr>
            <p:nvPr/>
          </p:nvSpPr>
          <p:spPr bwMode="auto">
            <a:xfrm>
              <a:off x="4710" y="3855"/>
              <a:ext cx="2850" cy="1440"/>
            </a:xfrm>
            <a:prstGeom prst="ellipse">
              <a:avLst/>
            </a:prstGeom>
            <a:solidFill>
              <a:srgbClr val="DDD8C2"/>
            </a:solidFill>
            <a:ln w="9525">
              <a:solidFill>
                <a:srgbClr val="C4BC96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شروط المنافسة التامة</a:t>
              </a:r>
              <a:endPara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187560" y="68940"/>
            <a:ext cx="7622664" cy="992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تعظيم الربح في ظل المنافسة التامة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هدف كل مؤسسة هو تعظيم </a:t>
            </a:r>
            <a:r>
              <a:rPr kumimoji="0" lang="ar-D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الربح.</a:t>
            </a: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و نعلم أن الربح هو الفرق بين الإيرادات و التكاليف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251520" y="1196752"/>
            <a:ext cx="57606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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=  RT - CT     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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=  P × Q - CT               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MAX  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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</a:t>
            </a:r>
            <a:r>
              <a:rPr kumimoji="0" lang="fr-F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Sakkal Majalla" pitchFamily="2" charset="-78"/>
              </a:rPr>
              <a:t>’</a:t>
            </a:r>
            <a:r>
              <a:rPr kumimoji="0" lang="fr-F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= 0</a:t>
            </a:r>
          </a:p>
        </p:txBody>
      </p:sp>
      <p:pic>
        <p:nvPicPr>
          <p:cNvPr id="12318" name="Picture 3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4060" y="2348880"/>
            <a:ext cx="1151756" cy="792088"/>
          </a:xfrm>
          <a:prstGeom prst="rect">
            <a:avLst/>
          </a:prstGeom>
          <a:noFill/>
        </p:spPr>
      </p:pic>
      <p:pic>
        <p:nvPicPr>
          <p:cNvPr id="12317" name="Picture 2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3140968"/>
            <a:ext cx="2592288" cy="1080120"/>
          </a:xfrm>
          <a:prstGeom prst="rect">
            <a:avLst/>
          </a:prstGeom>
          <a:noFill/>
        </p:spPr>
      </p:pic>
      <p:pic>
        <p:nvPicPr>
          <p:cNvPr id="12316" name="Picture 2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4293096"/>
            <a:ext cx="1977380" cy="936104"/>
          </a:xfrm>
          <a:prstGeom prst="rect">
            <a:avLst/>
          </a:prstGeom>
          <a:noFill/>
        </p:spPr>
      </p:pic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0" y="59323"/>
            <a:ext cx="7633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               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  <a:sym typeface="Symbol" pitchFamily="18" charset="2"/>
            </a:endParaRPr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0" y="754648"/>
            <a:ext cx="702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             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  <a:sym typeface="Symbol" pitchFamily="18" charset="2"/>
            </a:endParaRP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0" y="1221373"/>
            <a:ext cx="702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             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  <a:sym typeface="Symbol" pitchFamily="18" charset="2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043608" y="2420888"/>
            <a:ext cx="538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endParaRPr lang="fr-FR" sz="2800" dirty="0"/>
          </a:p>
        </p:txBody>
      </p:sp>
      <p:sp>
        <p:nvSpPr>
          <p:cNvPr id="40" name="Rectangle 39"/>
          <p:cNvSpPr/>
          <p:nvPr/>
        </p:nvSpPr>
        <p:spPr>
          <a:xfrm>
            <a:off x="1043608" y="3356992"/>
            <a:ext cx="538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endParaRPr lang="fr-FR" sz="2800" dirty="0"/>
          </a:p>
        </p:txBody>
      </p:sp>
      <p:sp>
        <p:nvSpPr>
          <p:cNvPr id="41" name="Rectangle 40"/>
          <p:cNvSpPr/>
          <p:nvPr/>
        </p:nvSpPr>
        <p:spPr>
          <a:xfrm>
            <a:off x="1043608" y="4437112"/>
            <a:ext cx="538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endParaRPr lang="fr-FR" sz="2800" dirty="0"/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179512" y="5301208"/>
            <a:ext cx="345638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            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P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Sakkal Majalla" pitchFamily="2" charset="-78"/>
              </a:rPr>
              <a:t>–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Cmg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= 0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</a:t>
            </a: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P = </a:t>
            </a:r>
            <a:r>
              <a:rPr kumimoji="0" lang="fr-FR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Cmg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23528" y="653787"/>
            <a:ext cx="85329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أما عن الشرط الثاني فنلاحظ أننا عندما نشتق دالة الربح للمرة الثانية فإننا نحصل على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القيمة: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1916832"/>
            <a:ext cx="2160240" cy="11422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138</Words>
  <Application>Microsoft Office PowerPoint</Application>
  <PresentationFormat>Affichage à l'écran (4:3)</PresentationFormat>
  <Paragraphs>25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Hidayat</dc:creator>
  <cp:lastModifiedBy>Hidayat</cp:lastModifiedBy>
  <cp:revision>7</cp:revision>
  <dcterms:created xsi:type="dcterms:W3CDTF">2023-06-08T10:22:33Z</dcterms:created>
  <dcterms:modified xsi:type="dcterms:W3CDTF">2023-06-08T10:47:15Z</dcterms:modified>
</cp:coreProperties>
</file>