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66" r:id="rId5"/>
    <p:sldId id="259" r:id="rId6"/>
    <p:sldId id="260" r:id="rId7"/>
    <p:sldId id="261" r:id="rId8"/>
    <p:sldId id="262" r:id="rId9"/>
    <p:sldId id="263" r:id="rId10"/>
    <p:sldId id="264" r:id="rId11"/>
    <p:sldId id="265" r:id="rId12"/>
  </p:sldIdLst>
  <p:sldSz cx="14630400" cy="8229600"/>
  <p:notesSz cx="8229600" cy="14630400"/>
  <p:embeddedFontLst>
    <p:embeddedFont>
      <p:font typeface="Kanit Light" panose="020B0604020202020204" charset="-34"/>
      <p:regular r:id="rId14"/>
    </p:embeddedFont>
    <p:embeddedFont>
      <p:font typeface="Martel Sans" panose="020B0604020202020204" charset="0"/>
      <p:regular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109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ADE24-1134-3CC3-AF73-7139069BA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A9E40-E315-7292-1918-7C7CC93ECA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A8F6F-B16B-D538-3742-9F7FA17E44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E55626-78AE-7D96-EA10-CB9D8234CE37}"/>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88970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823079"/>
            <a:ext cx="13042821" cy="1956435"/>
          </a:xfrm>
          <a:prstGeom prst="rect">
            <a:avLst/>
          </a:prstGeom>
          <a:noFill/>
          <a:ln/>
        </p:spPr>
        <p:txBody>
          <a:bodyPr wrap="square" lIns="0" tIns="0" rIns="0" bIns="0" rtlCol="0" anchor="t"/>
          <a:lstStyle/>
          <a:p>
            <a:pPr marL="0" indent="0">
              <a:lnSpc>
                <a:spcPts val="7700"/>
              </a:lnSpc>
              <a:buNone/>
            </a:pPr>
            <a:r>
              <a:rPr lang="en-US" sz="6150" b="1" dirty="0">
                <a:solidFill>
                  <a:srgbClr val="FF0000"/>
                </a:solidFill>
                <a:latin typeface="Kanit Light" pitchFamily="34" charset="0"/>
                <a:ea typeface="Kanit Light" pitchFamily="34" charset="-122"/>
                <a:cs typeface="Kanit Light" pitchFamily="34" charset="-120"/>
              </a:rPr>
              <a:t>Meiosis: The Essential Process of Sexual Reproduction</a:t>
            </a:r>
            <a:endParaRPr lang="en-US" sz="6150" b="1" dirty="0">
              <a:solidFill>
                <a:srgbClr val="FF0000"/>
              </a:solidFill>
            </a:endParaRPr>
          </a:p>
        </p:txBody>
      </p:sp>
      <p:sp>
        <p:nvSpPr>
          <p:cNvPr id="3" name="Text 1"/>
          <p:cNvSpPr/>
          <p:nvPr/>
        </p:nvSpPr>
        <p:spPr>
          <a:xfrm>
            <a:off x="793790" y="3233142"/>
            <a:ext cx="13042821" cy="1814513"/>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Meiosis, a fundamental process in sexual reproduction, is the cornerstone of genetic diversity in eukaryotic organisms. This intricate cellular division mechanism produces gametes with half the chromosome number of the parent cell, ensuring the maintenance of species-specific chromosome counts across generations. Meiosis plays a crucial role in creating genetic variability through the shuffling and recombination of genetic material, leading to the production of unique offspring.</a:t>
            </a:r>
            <a:endParaRPr lang="en-US" sz="1750" dirty="0"/>
          </a:p>
        </p:txBody>
      </p:sp>
      <p:sp>
        <p:nvSpPr>
          <p:cNvPr id="4" name="Text 2"/>
          <p:cNvSpPr/>
          <p:nvPr/>
        </p:nvSpPr>
        <p:spPr>
          <a:xfrm>
            <a:off x="793790" y="5302806"/>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Unlike mitosis, which results in genetically identical daughter cells, meiosis generates haploid cells with novel genetic combinations. This process is essential for the survival and adaptation of species, allowing them to evolve and respond to changing environmental pressures. The significance of meiosis extends beyond reproduction, influencing fields such as genetics, evolution, and reproductive medicine.</a:t>
            </a:r>
            <a:endParaRPr lang="en-US" sz="1750" dirty="0"/>
          </a:p>
        </p:txBody>
      </p:sp>
      <p:sp>
        <p:nvSpPr>
          <p:cNvPr id="7" name="Text 5"/>
          <p:cNvSpPr/>
          <p:nvPr/>
        </p:nvSpPr>
        <p:spPr>
          <a:xfrm>
            <a:off x="12229588" y="7220403"/>
            <a:ext cx="2041446" cy="396835"/>
          </a:xfrm>
          <a:prstGeom prst="rect">
            <a:avLst/>
          </a:prstGeom>
          <a:noFill/>
          <a:ln/>
        </p:spPr>
        <p:txBody>
          <a:bodyPr wrap="none" lIns="0" tIns="0" rIns="0" bIns="0" rtlCol="0" anchor="t"/>
          <a:lstStyle/>
          <a:p>
            <a:pPr marL="0" indent="0" algn="l">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MOUDERAS F.</a:t>
            </a:r>
            <a:endParaRPr lang="en-US" sz="2200" dirty="0"/>
          </a:p>
        </p:txBody>
      </p:sp>
      <p:sp>
        <p:nvSpPr>
          <p:cNvPr id="8" name="ZoneTexte 7">
            <a:extLst>
              <a:ext uri="{FF2B5EF4-FFF2-40B4-BE49-F238E27FC236}">
                <a16:creationId xmlns:a16="http://schemas.microsoft.com/office/drawing/2014/main" id="{B326BB4C-92F0-2588-AD8D-82269A6D30BA}"/>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flipH="1">
            <a:off x="14630399" y="0"/>
            <a:ext cx="45719" cy="8231029"/>
          </a:xfrm>
          <a:prstGeom prst="rect">
            <a:avLst/>
          </a:prstGeom>
        </p:spPr>
      </p:pic>
      <p:pic>
        <p:nvPicPr>
          <p:cNvPr id="3" name="Image 1" descr="preencoded.png"/>
          <p:cNvPicPr>
            <a:picLocks noChangeAspect="1"/>
          </p:cNvPicPr>
          <p:nvPr/>
        </p:nvPicPr>
        <p:blipFill>
          <a:blip r:embed="rId4"/>
          <a:stretch>
            <a:fillRect/>
          </a:stretch>
        </p:blipFill>
        <p:spPr>
          <a:xfrm>
            <a:off x="9380101" y="1073427"/>
            <a:ext cx="5014079" cy="6917634"/>
          </a:xfrm>
          <a:prstGeom prst="rect">
            <a:avLst/>
          </a:prstGeom>
          <a:ln w="19050">
            <a:solidFill>
              <a:srgbClr val="FF0000"/>
            </a:solidFill>
          </a:ln>
        </p:spPr>
      </p:pic>
      <p:sp>
        <p:nvSpPr>
          <p:cNvPr id="4" name="Text 0"/>
          <p:cNvSpPr/>
          <p:nvPr/>
        </p:nvSpPr>
        <p:spPr>
          <a:xfrm>
            <a:off x="661154" y="519470"/>
            <a:ext cx="7821692" cy="1180624"/>
          </a:xfrm>
          <a:prstGeom prst="rect">
            <a:avLst/>
          </a:prstGeom>
          <a:noFill/>
          <a:ln/>
        </p:spPr>
        <p:txBody>
          <a:bodyPr wrap="square" lIns="0" tIns="0" rIns="0" bIns="0" rtlCol="0" anchor="t"/>
          <a:lstStyle/>
          <a:p>
            <a:pPr indent="0">
              <a:lnSpc>
                <a:spcPts val="5550"/>
              </a:lnSpc>
              <a:buNone/>
            </a:pPr>
            <a:r>
              <a:rPr lang="en-US" sz="3200" b="1" dirty="0">
                <a:solidFill>
                  <a:srgbClr val="FF0000"/>
                </a:solidFill>
                <a:latin typeface="Kanit Light" pitchFamily="34" charset="0"/>
                <a:cs typeface="Kanit Light" pitchFamily="34" charset="-120"/>
              </a:rPr>
              <a:t>Importance of Meiosis in Genetic Diversity</a:t>
            </a:r>
          </a:p>
        </p:txBody>
      </p:sp>
      <p:pic>
        <p:nvPicPr>
          <p:cNvPr id="5" name="Image 2" descr="preencoded.png"/>
          <p:cNvPicPr>
            <a:picLocks noChangeAspect="1"/>
          </p:cNvPicPr>
          <p:nvPr/>
        </p:nvPicPr>
        <p:blipFill>
          <a:blip r:embed="rId5"/>
          <a:stretch>
            <a:fillRect/>
          </a:stretch>
        </p:blipFill>
        <p:spPr>
          <a:xfrm>
            <a:off x="661154" y="1983343"/>
            <a:ext cx="472202" cy="472202"/>
          </a:xfrm>
          <a:prstGeom prst="rect">
            <a:avLst/>
          </a:prstGeom>
        </p:spPr>
      </p:pic>
      <p:sp>
        <p:nvSpPr>
          <p:cNvPr id="6" name="Text 1"/>
          <p:cNvSpPr/>
          <p:nvPr/>
        </p:nvSpPr>
        <p:spPr>
          <a:xfrm>
            <a:off x="661154" y="2644378"/>
            <a:ext cx="2419112" cy="295037"/>
          </a:xfrm>
          <a:prstGeom prst="rect">
            <a:avLst/>
          </a:prstGeom>
          <a:noFill/>
          <a:ln/>
        </p:spPr>
        <p:txBody>
          <a:bodyPr wrap="none" lIns="0" tIns="0" rIns="0" bIns="0" rtlCol="0" anchor="t"/>
          <a:lstStyle/>
          <a:p>
            <a:pPr marL="0" indent="0" algn="l">
              <a:lnSpc>
                <a:spcPts val="2300"/>
              </a:lnSpc>
              <a:buNone/>
            </a:pPr>
            <a:r>
              <a:rPr lang="en-US" sz="2200" b="1" dirty="0">
                <a:solidFill>
                  <a:srgbClr val="C00000"/>
                </a:solidFill>
                <a:latin typeface="Kanit Light" pitchFamily="34" charset="0"/>
                <a:cs typeface="Kanit Light" pitchFamily="34" charset="-120"/>
              </a:rPr>
              <a:t>Genetic Recombination</a:t>
            </a:r>
          </a:p>
        </p:txBody>
      </p:sp>
      <p:sp>
        <p:nvSpPr>
          <p:cNvPr id="7" name="Text 2"/>
          <p:cNvSpPr/>
          <p:nvPr/>
        </p:nvSpPr>
        <p:spPr>
          <a:xfrm>
            <a:off x="661154" y="3052643"/>
            <a:ext cx="3769162" cy="1209199"/>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Meiosis facilitates genetic recombination through crossing over and independent assortment, creating unique combinations of alleles in each gamete.</a:t>
            </a:r>
            <a:endParaRPr lang="en-US" sz="1450" dirty="0"/>
          </a:p>
        </p:txBody>
      </p:sp>
      <p:pic>
        <p:nvPicPr>
          <p:cNvPr id="8" name="Image 3" descr="preencoded.png"/>
          <p:cNvPicPr>
            <a:picLocks noChangeAspect="1"/>
          </p:cNvPicPr>
          <p:nvPr/>
        </p:nvPicPr>
        <p:blipFill>
          <a:blip r:embed="rId6"/>
          <a:stretch>
            <a:fillRect/>
          </a:stretch>
        </p:blipFill>
        <p:spPr>
          <a:xfrm>
            <a:off x="4713565" y="1983343"/>
            <a:ext cx="472202" cy="472202"/>
          </a:xfrm>
          <a:prstGeom prst="rect">
            <a:avLst/>
          </a:prstGeom>
        </p:spPr>
      </p:pic>
      <p:sp>
        <p:nvSpPr>
          <p:cNvPr id="9" name="Text 3"/>
          <p:cNvSpPr/>
          <p:nvPr/>
        </p:nvSpPr>
        <p:spPr>
          <a:xfrm>
            <a:off x="4713565" y="2644378"/>
            <a:ext cx="2539960" cy="295037"/>
          </a:xfrm>
          <a:prstGeom prst="rect">
            <a:avLst/>
          </a:prstGeom>
          <a:noFill/>
          <a:ln/>
        </p:spPr>
        <p:txBody>
          <a:bodyPr wrap="none" lIns="0" tIns="0" rIns="0" bIns="0" rtlCol="0" anchor="t"/>
          <a:lstStyle/>
          <a:p>
            <a:pPr indent="0">
              <a:lnSpc>
                <a:spcPts val="2300"/>
              </a:lnSpc>
              <a:buNone/>
            </a:pPr>
            <a:r>
              <a:rPr lang="en-US" sz="2200" b="1" dirty="0">
                <a:solidFill>
                  <a:srgbClr val="C00000"/>
                </a:solidFill>
                <a:latin typeface="Kanit Light" pitchFamily="34" charset="0"/>
                <a:cs typeface="Kanit Light" pitchFamily="34" charset="-120"/>
              </a:rPr>
              <a:t>Evolutionary Adaptation</a:t>
            </a:r>
          </a:p>
        </p:txBody>
      </p:sp>
      <p:sp>
        <p:nvSpPr>
          <p:cNvPr id="10" name="Text 4"/>
          <p:cNvSpPr/>
          <p:nvPr/>
        </p:nvSpPr>
        <p:spPr>
          <a:xfrm>
            <a:off x="4713565" y="3052643"/>
            <a:ext cx="3769281" cy="1511498"/>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The genetic diversity produced by meiosis provides the raw material for natural selection, enabling species to adapt to changing environments over time.</a:t>
            </a:r>
            <a:endParaRPr lang="en-US" sz="1450" dirty="0"/>
          </a:p>
        </p:txBody>
      </p:sp>
      <p:pic>
        <p:nvPicPr>
          <p:cNvPr id="11" name="Image 4" descr="preencoded.png"/>
          <p:cNvPicPr>
            <a:picLocks noChangeAspect="1"/>
          </p:cNvPicPr>
          <p:nvPr/>
        </p:nvPicPr>
        <p:blipFill>
          <a:blip r:embed="rId7"/>
          <a:stretch>
            <a:fillRect/>
          </a:stretch>
        </p:blipFill>
        <p:spPr>
          <a:xfrm>
            <a:off x="661154" y="5130760"/>
            <a:ext cx="472202" cy="472202"/>
          </a:xfrm>
          <a:prstGeom prst="rect">
            <a:avLst/>
          </a:prstGeom>
        </p:spPr>
      </p:pic>
      <p:sp>
        <p:nvSpPr>
          <p:cNvPr id="12" name="Text 5"/>
          <p:cNvSpPr/>
          <p:nvPr/>
        </p:nvSpPr>
        <p:spPr>
          <a:xfrm>
            <a:off x="661154" y="5791795"/>
            <a:ext cx="2361367" cy="295037"/>
          </a:xfrm>
          <a:prstGeom prst="rect">
            <a:avLst/>
          </a:prstGeom>
          <a:noFill/>
          <a:ln/>
        </p:spPr>
        <p:txBody>
          <a:bodyPr wrap="none" lIns="0" tIns="0" rIns="0" bIns="0" rtlCol="0" anchor="t"/>
          <a:lstStyle/>
          <a:p>
            <a:pPr>
              <a:lnSpc>
                <a:spcPts val="2300"/>
              </a:lnSpc>
            </a:pPr>
            <a:r>
              <a:rPr lang="en-US" sz="2200" b="1" dirty="0">
                <a:solidFill>
                  <a:srgbClr val="C00000"/>
                </a:solidFill>
                <a:latin typeface="Kanit Light" pitchFamily="34" charset="0"/>
                <a:cs typeface="Kanit Light" pitchFamily="34" charset="-120"/>
              </a:rPr>
              <a:t>Disease Resistance</a:t>
            </a:r>
          </a:p>
        </p:txBody>
      </p:sp>
      <p:sp>
        <p:nvSpPr>
          <p:cNvPr id="13" name="Text 6"/>
          <p:cNvSpPr/>
          <p:nvPr/>
        </p:nvSpPr>
        <p:spPr>
          <a:xfrm>
            <a:off x="661154" y="6200061"/>
            <a:ext cx="3769162" cy="1511498"/>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Genetic variability can contribute to increased disease resistance within populations, as some individuals may possess advantageous genetic combinations.</a:t>
            </a:r>
            <a:endParaRPr lang="en-US" sz="1450" dirty="0"/>
          </a:p>
        </p:txBody>
      </p:sp>
      <p:pic>
        <p:nvPicPr>
          <p:cNvPr id="14" name="Image 5" descr="preencoded.png"/>
          <p:cNvPicPr>
            <a:picLocks noChangeAspect="1"/>
          </p:cNvPicPr>
          <p:nvPr/>
        </p:nvPicPr>
        <p:blipFill>
          <a:blip r:embed="rId8"/>
          <a:stretch>
            <a:fillRect/>
          </a:stretch>
        </p:blipFill>
        <p:spPr>
          <a:xfrm>
            <a:off x="4713565" y="5130760"/>
            <a:ext cx="472202" cy="472202"/>
          </a:xfrm>
          <a:prstGeom prst="rect">
            <a:avLst/>
          </a:prstGeom>
        </p:spPr>
      </p:pic>
      <p:sp>
        <p:nvSpPr>
          <p:cNvPr id="15" name="Text 7"/>
          <p:cNvSpPr/>
          <p:nvPr/>
        </p:nvSpPr>
        <p:spPr>
          <a:xfrm>
            <a:off x="4713565" y="5791795"/>
            <a:ext cx="2361367" cy="295037"/>
          </a:xfrm>
          <a:prstGeom prst="rect">
            <a:avLst/>
          </a:prstGeom>
          <a:noFill/>
          <a:ln/>
        </p:spPr>
        <p:txBody>
          <a:bodyPr wrap="none" lIns="0" tIns="0" rIns="0" bIns="0" rtlCol="0" anchor="t"/>
          <a:lstStyle/>
          <a:p>
            <a:pPr>
              <a:lnSpc>
                <a:spcPts val="2300"/>
              </a:lnSpc>
            </a:pPr>
            <a:r>
              <a:rPr lang="en-US" sz="2200" b="1" dirty="0">
                <a:solidFill>
                  <a:srgbClr val="C00000"/>
                </a:solidFill>
                <a:latin typeface="Kanit Light" pitchFamily="34" charset="0"/>
                <a:cs typeface="Kanit Light" pitchFamily="34" charset="-120"/>
              </a:rPr>
              <a:t>Biodiversity</a:t>
            </a:r>
          </a:p>
        </p:txBody>
      </p:sp>
      <p:sp>
        <p:nvSpPr>
          <p:cNvPr id="16" name="Text 8"/>
          <p:cNvSpPr/>
          <p:nvPr/>
        </p:nvSpPr>
        <p:spPr>
          <a:xfrm>
            <a:off x="4713565" y="6200061"/>
            <a:ext cx="3769281" cy="1511498"/>
          </a:xfrm>
          <a:prstGeom prst="rect">
            <a:avLst/>
          </a:prstGeom>
          <a:noFill/>
          <a:ln/>
        </p:spPr>
        <p:txBody>
          <a:bodyPr wrap="square" lIns="0" tIns="0" rIns="0" bIns="0" rtlCol="0" anchor="t"/>
          <a:lstStyle/>
          <a:p>
            <a:pPr marL="0" indent="0" algn="l">
              <a:lnSpc>
                <a:spcPts val="2350"/>
              </a:lnSpc>
              <a:buNone/>
            </a:pPr>
            <a:r>
              <a:rPr lang="en-US" sz="1450" dirty="0">
                <a:solidFill>
                  <a:srgbClr val="2C3249"/>
                </a:solidFill>
                <a:latin typeface="Martel Sans" pitchFamily="34" charset="0"/>
                <a:ea typeface="Martel Sans" pitchFamily="34" charset="-122"/>
                <a:cs typeface="Martel Sans" pitchFamily="34" charset="-120"/>
              </a:rPr>
              <a:t>Meiosis plays a crucial role in maintaining biodiversity by ensuring that each offspring has a unique genetic makeup, contributing to the richness of life on Earth.</a:t>
            </a:r>
            <a:endParaRPr lang="en-US" sz="1450" dirty="0"/>
          </a:p>
        </p:txBody>
      </p:sp>
      <p:sp>
        <p:nvSpPr>
          <p:cNvPr id="17" name="ZoneTexte 16">
            <a:extLst>
              <a:ext uri="{FF2B5EF4-FFF2-40B4-BE49-F238E27FC236}">
                <a16:creationId xmlns:a16="http://schemas.microsoft.com/office/drawing/2014/main" id="{21BEE751-7DA8-20A7-F48F-9A69E24ABC2B}"/>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29615" y="573643"/>
            <a:ext cx="13171170" cy="1303020"/>
          </a:xfrm>
          <a:prstGeom prst="rect">
            <a:avLst/>
          </a:prstGeom>
          <a:noFill/>
          <a:ln/>
        </p:spPr>
        <p:txBody>
          <a:bodyPr wrap="square" lIns="0" tIns="0" rIns="0" bIns="0" rtlCol="0" anchor="t"/>
          <a:lstStyle/>
          <a:p>
            <a:pPr>
              <a:lnSpc>
                <a:spcPts val="5550"/>
              </a:lnSpc>
            </a:pPr>
            <a:r>
              <a:rPr lang="en-US" sz="3200" b="1" dirty="0">
                <a:solidFill>
                  <a:srgbClr val="FF0000"/>
                </a:solidFill>
                <a:latin typeface="Kanit Light" pitchFamily="34" charset="0"/>
                <a:cs typeface="Kanit Light" pitchFamily="34" charset="-120"/>
              </a:rPr>
              <a:t>Clinical Applications: Meiosis and Assisted Reproductive Technologies</a:t>
            </a:r>
          </a:p>
        </p:txBody>
      </p:sp>
      <p:sp>
        <p:nvSpPr>
          <p:cNvPr id="3" name="Shape 1"/>
          <p:cNvSpPr/>
          <p:nvPr/>
        </p:nvSpPr>
        <p:spPr>
          <a:xfrm>
            <a:off x="729615" y="2606278"/>
            <a:ext cx="13171170" cy="22860"/>
          </a:xfrm>
          <a:prstGeom prst="roundRect">
            <a:avLst>
              <a:gd name="adj" fmla="val 383050"/>
            </a:avLst>
          </a:prstGeom>
          <a:solidFill>
            <a:srgbClr val="C5D2CF"/>
          </a:solidFill>
          <a:ln/>
        </p:spPr>
      </p:sp>
      <p:sp>
        <p:nvSpPr>
          <p:cNvPr id="4" name="Shape 2"/>
          <p:cNvSpPr/>
          <p:nvPr/>
        </p:nvSpPr>
        <p:spPr>
          <a:xfrm>
            <a:off x="2286238" y="2606219"/>
            <a:ext cx="22860" cy="729615"/>
          </a:xfrm>
          <a:prstGeom prst="roundRect">
            <a:avLst>
              <a:gd name="adj" fmla="val 383050"/>
            </a:avLst>
          </a:prstGeom>
          <a:solidFill>
            <a:srgbClr val="C5D2CF"/>
          </a:solidFill>
          <a:ln/>
        </p:spPr>
      </p:sp>
      <p:sp>
        <p:nvSpPr>
          <p:cNvPr id="5" name="Shape 3"/>
          <p:cNvSpPr/>
          <p:nvPr/>
        </p:nvSpPr>
        <p:spPr>
          <a:xfrm>
            <a:off x="2063234" y="2371785"/>
            <a:ext cx="468987" cy="468987"/>
          </a:xfrm>
          <a:prstGeom prst="roundRect">
            <a:avLst>
              <a:gd name="adj" fmla="val 18671"/>
            </a:avLst>
          </a:prstGeom>
          <a:solidFill>
            <a:srgbClr val="DFECE9"/>
          </a:solidFill>
          <a:ln w="7620">
            <a:solidFill>
              <a:srgbClr val="C5D2CF"/>
            </a:solidFill>
            <a:prstDash val="solid"/>
          </a:ln>
        </p:spPr>
      </p:sp>
      <p:sp>
        <p:nvSpPr>
          <p:cNvPr id="6" name="Text 4"/>
          <p:cNvSpPr/>
          <p:nvPr/>
        </p:nvSpPr>
        <p:spPr>
          <a:xfrm>
            <a:off x="2250162" y="2449890"/>
            <a:ext cx="95131" cy="312777"/>
          </a:xfrm>
          <a:prstGeom prst="rect">
            <a:avLst/>
          </a:prstGeom>
          <a:noFill/>
          <a:ln/>
        </p:spPr>
        <p:txBody>
          <a:bodyPr wrap="none" lIns="0" tIns="0" rIns="0" bIns="0" rtlCol="0" anchor="t"/>
          <a:lstStyle/>
          <a:p>
            <a:pPr marL="0" indent="0" algn="ctr">
              <a:lnSpc>
                <a:spcPts val="2450"/>
              </a:lnSpc>
              <a:buNone/>
            </a:pPr>
            <a:r>
              <a:rPr lang="en-US" sz="2450" dirty="0">
                <a:solidFill>
                  <a:srgbClr val="2C3249"/>
                </a:solidFill>
                <a:latin typeface="Kanit Light" pitchFamily="34" charset="0"/>
                <a:ea typeface="Kanit Light" pitchFamily="34" charset="-122"/>
                <a:cs typeface="Kanit Light" pitchFamily="34" charset="-120"/>
              </a:rPr>
              <a:t>1</a:t>
            </a:r>
            <a:endParaRPr lang="en-US" sz="2450" dirty="0"/>
          </a:p>
        </p:txBody>
      </p:sp>
      <p:sp>
        <p:nvSpPr>
          <p:cNvPr id="7" name="Text 5"/>
          <p:cNvSpPr/>
          <p:nvPr/>
        </p:nvSpPr>
        <p:spPr>
          <a:xfrm>
            <a:off x="938093" y="3544372"/>
            <a:ext cx="2719387" cy="651510"/>
          </a:xfrm>
          <a:prstGeom prst="rect">
            <a:avLst/>
          </a:prstGeom>
          <a:noFill/>
          <a:ln/>
        </p:spPr>
        <p:txBody>
          <a:bodyPr wrap="square" lIns="0" tIns="0" rIns="0" bIns="0" rtlCol="0" anchor="t"/>
          <a:lstStyle/>
          <a:p>
            <a:pPr indent="0">
              <a:lnSpc>
                <a:spcPts val="2300"/>
              </a:lnSpc>
              <a:buNone/>
            </a:pPr>
            <a:r>
              <a:rPr lang="en-US" sz="2200" b="1" dirty="0">
                <a:solidFill>
                  <a:srgbClr val="C00000"/>
                </a:solidFill>
                <a:latin typeface="Kanit Light" pitchFamily="34" charset="0"/>
                <a:cs typeface="Kanit Light" pitchFamily="34" charset="-120"/>
              </a:rPr>
              <a:t>In Vitro Fertilization (IVF)</a:t>
            </a:r>
          </a:p>
        </p:txBody>
      </p:sp>
      <p:sp>
        <p:nvSpPr>
          <p:cNvPr id="8" name="Text 6"/>
          <p:cNvSpPr/>
          <p:nvPr/>
        </p:nvSpPr>
        <p:spPr>
          <a:xfrm>
            <a:off x="938093" y="4320897"/>
            <a:ext cx="2719387" cy="3001447"/>
          </a:xfrm>
          <a:prstGeom prst="rect">
            <a:avLst/>
          </a:prstGeom>
          <a:noFill/>
          <a:ln/>
        </p:spPr>
        <p:txBody>
          <a:bodyPr wrap="square" lIns="0" tIns="0" rIns="0" bIns="0" rtlCol="0" anchor="t"/>
          <a:lstStyle/>
          <a:p>
            <a:pPr marL="0" indent="0" algn="ctr">
              <a:lnSpc>
                <a:spcPts val="2600"/>
              </a:lnSpc>
              <a:buNone/>
            </a:pPr>
            <a:r>
              <a:rPr lang="en-US" sz="1600" dirty="0">
                <a:solidFill>
                  <a:srgbClr val="2C3249"/>
                </a:solidFill>
                <a:latin typeface="Martel Sans" pitchFamily="34" charset="0"/>
                <a:ea typeface="Martel Sans" pitchFamily="34" charset="-122"/>
                <a:cs typeface="Martel Sans" pitchFamily="34" charset="-120"/>
              </a:rPr>
              <a:t>IVF involves the extraction of eggs and sperm, which have undergone meiosis, for fertilization outside the body. Understanding meiosis is crucial for optimizing the timing of egg retrieval and sperm collection.</a:t>
            </a:r>
            <a:endParaRPr lang="en-US" sz="1600" dirty="0"/>
          </a:p>
        </p:txBody>
      </p:sp>
      <p:sp>
        <p:nvSpPr>
          <p:cNvPr id="9" name="Shape 7"/>
          <p:cNvSpPr/>
          <p:nvPr/>
        </p:nvSpPr>
        <p:spPr>
          <a:xfrm>
            <a:off x="5631061" y="2606219"/>
            <a:ext cx="22860" cy="729615"/>
          </a:xfrm>
          <a:prstGeom prst="roundRect">
            <a:avLst>
              <a:gd name="adj" fmla="val 383050"/>
            </a:avLst>
          </a:prstGeom>
          <a:solidFill>
            <a:srgbClr val="C5D2CF"/>
          </a:solidFill>
          <a:ln/>
        </p:spPr>
      </p:sp>
      <p:sp>
        <p:nvSpPr>
          <p:cNvPr id="10" name="Shape 8"/>
          <p:cNvSpPr/>
          <p:nvPr/>
        </p:nvSpPr>
        <p:spPr>
          <a:xfrm>
            <a:off x="5408057" y="2371785"/>
            <a:ext cx="468987" cy="468987"/>
          </a:xfrm>
          <a:prstGeom prst="roundRect">
            <a:avLst>
              <a:gd name="adj" fmla="val 18671"/>
            </a:avLst>
          </a:prstGeom>
          <a:solidFill>
            <a:srgbClr val="DFECE9"/>
          </a:solidFill>
          <a:ln w="7620">
            <a:solidFill>
              <a:srgbClr val="C5D2CF"/>
            </a:solidFill>
            <a:prstDash val="solid"/>
          </a:ln>
        </p:spPr>
      </p:sp>
      <p:sp>
        <p:nvSpPr>
          <p:cNvPr id="11" name="Text 9"/>
          <p:cNvSpPr/>
          <p:nvPr/>
        </p:nvSpPr>
        <p:spPr>
          <a:xfrm>
            <a:off x="5563433" y="2449890"/>
            <a:ext cx="158234" cy="312777"/>
          </a:xfrm>
          <a:prstGeom prst="rect">
            <a:avLst/>
          </a:prstGeom>
          <a:noFill/>
          <a:ln/>
        </p:spPr>
        <p:txBody>
          <a:bodyPr wrap="none" lIns="0" tIns="0" rIns="0" bIns="0" rtlCol="0" anchor="t"/>
          <a:lstStyle/>
          <a:p>
            <a:pPr marL="0" indent="0" algn="ctr">
              <a:lnSpc>
                <a:spcPts val="2450"/>
              </a:lnSpc>
              <a:buNone/>
            </a:pPr>
            <a:r>
              <a:rPr lang="en-US" sz="2450" dirty="0">
                <a:solidFill>
                  <a:srgbClr val="2C3249"/>
                </a:solidFill>
                <a:latin typeface="Kanit Light" pitchFamily="34" charset="0"/>
                <a:ea typeface="Kanit Light" pitchFamily="34" charset="-122"/>
                <a:cs typeface="Kanit Light" pitchFamily="34" charset="-120"/>
              </a:rPr>
              <a:t>2</a:t>
            </a:r>
            <a:endParaRPr lang="en-US" sz="2450" dirty="0"/>
          </a:p>
        </p:txBody>
      </p:sp>
      <p:sp>
        <p:nvSpPr>
          <p:cNvPr id="12" name="Text 10"/>
          <p:cNvSpPr/>
          <p:nvPr/>
        </p:nvSpPr>
        <p:spPr>
          <a:xfrm>
            <a:off x="4282916" y="3544372"/>
            <a:ext cx="2719507" cy="651510"/>
          </a:xfrm>
          <a:prstGeom prst="rect">
            <a:avLst/>
          </a:prstGeom>
          <a:noFill/>
          <a:ln/>
        </p:spPr>
        <p:txBody>
          <a:bodyPr wrap="square" lIns="0" tIns="0" rIns="0" bIns="0" rtlCol="0" anchor="t"/>
          <a:lstStyle/>
          <a:p>
            <a:pPr>
              <a:lnSpc>
                <a:spcPts val="2300"/>
              </a:lnSpc>
            </a:pPr>
            <a:r>
              <a:rPr lang="en-US" sz="2200" b="1" dirty="0">
                <a:solidFill>
                  <a:srgbClr val="C00000"/>
                </a:solidFill>
                <a:latin typeface="Kanit Light" pitchFamily="34" charset="0"/>
                <a:cs typeface="Kanit Light" pitchFamily="34" charset="-120"/>
              </a:rPr>
              <a:t>Preimplantation Genetic Testing</a:t>
            </a:r>
          </a:p>
        </p:txBody>
      </p:sp>
      <p:sp>
        <p:nvSpPr>
          <p:cNvPr id="13" name="Text 11"/>
          <p:cNvSpPr/>
          <p:nvPr/>
        </p:nvSpPr>
        <p:spPr>
          <a:xfrm>
            <a:off x="4282916" y="4320897"/>
            <a:ext cx="2719507" cy="3334941"/>
          </a:xfrm>
          <a:prstGeom prst="rect">
            <a:avLst/>
          </a:prstGeom>
          <a:noFill/>
          <a:ln/>
        </p:spPr>
        <p:txBody>
          <a:bodyPr wrap="square" lIns="0" tIns="0" rIns="0" bIns="0" rtlCol="0" anchor="t"/>
          <a:lstStyle/>
          <a:p>
            <a:pPr marL="0" indent="0" algn="ctr">
              <a:lnSpc>
                <a:spcPts val="2600"/>
              </a:lnSpc>
              <a:buNone/>
            </a:pPr>
            <a:r>
              <a:rPr lang="en-US" sz="1600" dirty="0">
                <a:solidFill>
                  <a:srgbClr val="2C3249"/>
                </a:solidFill>
                <a:latin typeface="Martel Sans" pitchFamily="34" charset="0"/>
                <a:ea typeface="Martel Sans" pitchFamily="34" charset="-122"/>
                <a:cs typeface="Martel Sans" pitchFamily="34" charset="-120"/>
              </a:rPr>
              <a:t>This technique allows for the screening of embryos for genetic abnormalities before implantation. It relies on our understanding of meiosis and potential chromosomal errors that can occur during the process.</a:t>
            </a:r>
            <a:endParaRPr lang="en-US" sz="1600" dirty="0"/>
          </a:p>
        </p:txBody>
      </p:sp>
      <p:sp>
        <p:nvSpPr>
          <p:cNvPr id="14" name="Shape 12"/>
          <p:cNvSpPr/>
          <p:nvPr/>
        </p:nvSpPr>
        <p:spPr>
          <a:xfrm>
            <a:off x="8976003" y="2606219"/>
            <a:ext cx="22860" cy="729615"/>
          </a:xfrm>
          <a:prstGeom prst="roundRect">
            <a:avLst>
              <a:gd name="adj" fmla="val 383050"/>
            </a:avLst>
          </a:prstGeom>
          <a:solidFill>
            <a:srgbClr val="C5D2CF"/>
          </a:solidFill>
          <a:ln/>
        </p:spPr>
      </p:sp>
      <p:sp>
        <p:nvSpPr>
          <p:cNvPr id="15" name="Shape 13"/>
          <p:cNvSpPr/>
          <p:nvPr/>
        </p:nvSpPr>
        <p:spPr>
          <a:xfrm>
            <a:off x="8752999" y="2371785"/>
            <a:ext cx="468987" cy="468987"/>
          </a:xfrm>
          <a:prstGeom prst="roundRect">
            <a:avLst>
              <a:gd name="adj" fmla="val 18671"/>
            </a:avLst>
          </a:prstGeom>
          <a:solidFill>
            <a:srgbClr val="DFECE9"/>
          </a:solidFill>
          <a:ln w="7620">
            <a:solidFill>
              <a:srgbClr val="C5D2CF"/>
            </a:solidFill>
            <a:prstDash val="solid"/>
          </a:ln>
        </p:spPr>
      </p:sp>
      <p:sp>
        <p:nvSpPr>
          <p:cNvPr id="16" name="Text 14"/>
          <p:cNvSpPr/>
          <p:nvPr/>
        </p:nvSpPr>
        <p:spPr>
          <a:xfrm>
            <a:off x="8907066" y="2449890"/>
            <a:ext cx="160734" cy="312777"/>
          </a:xfrm>
          <a:prstGeom prst="rect">
            <a:avLst/>
          </a:prstGeom>
          <a:noFill/>
          <a:ln/>
        </p:spPr>
        <p:txBody>
          <a:bodyPr wrap="none" lIns="0" tIns="0" rIns="0" bIns="0" rtlCol="0" anchor="t"/>
          <a:lstStyle/>
          <a:p>
            <a:pPr marL="0" indent="0" algn="ctr">
              <a:lnSpc>
                <a:spcPts val="2450"/>
              </a:lnSpc>
              <a:buNone/>
            </a:pPr>
            <a:r>
              <a:rPr lang="en-US" sz="2450" dirty="0">
                <a:solidFill>
                  <a:srgbClr val="2C3249"/>
                </a:solidFill>
                <a:latin typeface="Kanit Light" pitchFamily="34" charset="0"/>
                <a:ea typeface="Kanit Light" pitchFamily="34" charset="-122"/>
                <a:cs typeface="Kanit Light" pitchFamily="34" charset="-120"/>
              </a:rPr>
              <a:t>3</a:t>
            </a:r>
            <a:endParaRPr lang="en-US" sz="2450" dirty="0"/>
          </a:p>
        </p:txBody>
      </p:sp>
      <p:sp>
        <p:nvSpPr>
          <p:cNvPr id="17" name="Text 15"/>
          <p:cNvSpPr/>
          <p:nvPr/>
        </p:nvSpPr>
        <p:spPr>
          <a:xfrm>
            <a:off x="7684532" y="3544372"/>
            <a:ext cx="2606040" cy="325755"/>
          </a:xfrm>
          <a:prstGeom prst="rect">
            <a:avLst/>
          </a:prstGeom>
          <a:noFill/>
          <a:ln/>
        </p:spPr>
        <p:txBody>
          <a:bodyPr wrap="none" lIns="0" tIns="0" rIns="0" bIns="0" rtlCol="0" anchor="t"/>
          <a:lstStyle/>
          <a:p>
            <a:pPr indent="0">
              <a:lnSpc>
                <a:spcPts val="2300"/>
              </a:lnSpc>
              <a:buNone/>
            </a:pPr>
            <a:r>
              <a:rPr lang="en-US" sz="2200" b="1" dirty="0">
                <a:solidFill>
                  <a:srgbClr val="C00000"/>
                </a:solidFill>
                <a:latin typeface="Kanit Light" pitchFamily="34" charset="0"/>
                <a:cs typeface="Kanit Light" pitchFamily="34" charset="-120"/>
              </a:rPr>
              <a:t>Gamete Donation</a:t>
            </a:r>
          </a:p>
        </p:txBody>
      </p:sp>
      <p:sp>
        <p:nvSpPr>
          <p:cNvPr id="18" name="Text 16"/>
          <p:cNvSpPr/>
          <p:nvPr/>
        </p:nvSpPr>
        <p:spPr>
          <a:xfrm>
            <a:off x="7627858" y="3995142"/>
            <a:ext cx="2719507" cy="2667953"/>
          </a:xfrm>
          <a:prstGeom prst="rect">
            <a:avLst/>
          </a:prstGeom>
          <a:noFill/>
          <a:ln/>
        </p:spPr>
        <p:txBody>
          <a:bodyPr wrap="square" lIns="0" tIns="0" rIns="0" bIns="0" rtlCol="0" anchor="t"/>
          <a:lstStyle/>
          <a:p>
            <a:pPr marL="0" indent="0" algn="ctr">
              <a:lnSpc>
                <a:spcPts val="2600"/>
              </a:lnSpc>
              <a:buNone/>
            </a:pPr>
            <a:r>
              <a:rPr lang="en-US" sz="1600" dirty="0">
                <a:solidFill>
                  <a:srgbClr val="2C3249"/>
                </a:solidFill>
                <a:latin typeface="Martel Sans" pitchFamily="34" charset="0"/>
                <a:ea typeface="Martel Sans" pitchFamily="34" charset="-122"/>
                <a:cs typeface="Martel Sans" pitchFamily="34" charset="-120"/>
              </a:rPr>
              <a:t>Egg and sperm donation programs depend on the successful completion of meiosis in donors to provide viable gametes for assisted reproduction in individuals or couples struggling with infertility.</a:t>
            </a:r>
            <a:endParaRPr lang="en-US" sz="1600" dirty="0"/>
          </a:p>
        </p:txBody>
      </p:sp>
      <p:sp>
        <p:nvSpPr>
          <p:cNvPr id="19" name="Shape 17"/>
          <p:cNvSpPr/>
          <p:nvPr/>
        </p:nvSpPr>
        <p:spPr>
          <a:xfrm>
            <a:off x="12320945" y="2606219"/>
            <a:ext cx="22860" cy="729615"/>
          </a:xfrm>
          <a:prstGeom prst="roundRect">
            <a:avLst>
              <a:gd name="adj" fmla="val 383050"/>
            </a:avLst>
          </a:prstGeom>
          <a:solidFill>
            <a:srgbClr val="C5D2CF"/>
          </a:solidFill>
          <a:ln/>
        </p:spPr>
      </p:sp>
      <p:sp>
        <p:nvSpPr>
          <p:cNvPr id="20" name="Shape 18"/>
          <p:cNvSpPr/>
          <p:nvPr/>
        </p:nvSpPr>
        <p:spPr>
          <a:xfrm>
            <a:off x="12097941" y="2371785"/>
            <a:ext cx="468987" cy="468987"/>
          </a:xfrm>
          <a:prstGeom prst="roundRect">
            <a:avLst>
              <a:gd name="adj" fmla="val 18671"/>
            </a:avLst>
          </a:prstGeom>
          <a:solidFill>
            <a:srgbClr val="DFECE9"/>
          </a:solidFill>
          <a:ln w="7620">
            <a:solidFill>
              <a:srgbClr val="C5D2CF"/>
            </a:solidFill>
            <a:prstDash val="solid"/>
          </a:ln>
        </p:spPr>
      </p:sp>
      <p:sp>
        <p:nvSpPr>
          <p:cNvPr id="21" name="Text 19"/>
          <p:cNvSpPr/>
          <p:nvPr/>
        </p:nvSpPr>
        <p:spPr>
          <a:xfrm>
            <a:off x="12247840" y="2449890"/>
            <a:ext cx="169188" cy="312777"/>
          </a:xfrm>
          <a:prstGeom prst="rect">
            <a:avLst/>
          </a:prstGeom>
          <a:noFill/>
          <a:ln/>
        </p:spPr>
        <p:txBody>
          <a:bodyPr wrap="none" lIns="0" tIns="0" rIns="0" bIns="0" rtlCol="0" anchor="t"/>
          <a:lstStyle/>
          <a:p>
            <a:pPr marL="0" indent="0" algn="ctr">
              <a:lnSpc>
                <a:spcPts val="2450"/>
              </a:lnSpc>
              <a:buNone/>
            </a:pPr>
            <a:r>
              <a:rPr lang="en-US" sz="2450" dirty="0">
                <a:solidFill>
                  <a:srgbClr val="2C3249"/>
                </a:solidFill>
                <a:latin typeface="Kanit Light" pitchFamily="34" charset="0"/>
                <a:ea typeface="Kanit Light" pitchFamily="34" charset="-122"/>
                <a:cs typeface="Kanit Light" pitchFamily="34" charset="-120"/>
              </a:rPr>
              <a:t>4</a:t>
            </a:r>
            <a:endParaRPr lang="en-US" sz="2450" dirty="0"/>
          </a:p>
        </p:txBody>
      </p:sp>
      <p:sp>
        <p:nvSpPr>
          <p:cNvPr id="22" name="Text 20"/>
          <p:cNvSpPr/>
          <p:nvPr/>
        </p:nvSpPr>
        <p:spPr>
          <a:xfrm>
            <a:off x="11029474" y="3544372"/>
            <a:ext cx="2606040" cy="325755"/>
          </a:xfrm>
          <a:prstGeom prst="rect">
            <a:avLst/>
          </a:prstGeom>
          <a:noFill/>
          <a:ln/>
        </p:spPr>
        <p:txBody>
          <a:bodyPr wrap="none" lIns="0" tIns="0" rIns="0" bIns="0" rtlCol="0" anchor="t"/>
          <a:lstStyle/>
          <a:p>
            <a:pPr>
              <a:lnSpc>
                <a:spcPts val="2300"/>
              </a:lnSpc>
            </a:pPr>
            <a:r>
              <a:rPr lang="en-US" sz="2200" b="1" dirty="0">
                <a:solidFill>
                  <a:srgbClr val="C00000"/>
                </a:solidFill>
                <a:latin typeface="Kanit Light" pitchFamily="34" charset="0"/>
                <a:cs typeface="Kanit Light" pitchFamily="34" charset="-120"/>
              </a:rPr>
              <a:t>Genetic Counseling</a:t>
            </a:r>
          </a:p>
        </p:txBody>
      </p:sp>
      <p:sp>
        <p:nvSpPr>
          <p:cNvPr id="23" name="Text 21"/>
          <p:cNvSpPr/>
          <p:nvPr/>
        </p:nvSpPr>
        <p:spPr>
          <a:xfrm>
            <a:off x="10972800" y="3995142"/>
            <a:ext cx="2719507" cy="2667953"/>
          </a:xfrm>
          <a:prstGeom prst="rect">
            <a:avLst/>
          </a:prstGeom>
          <a:noFill/>
          <a:ln/>
        </p:spPr>
        <p:txBody>
          <a:bodyPr wrap="square" lIns="0" tIns="0" rIns="0" bIns="0" rtlCol="0" anchor="t"/>
          <a:lstStyle/>
          <a:p>
            <a:pPr marL="0" indent="0" algn="ctr">
              <a:lnSpc>
                <a:spcPts val="2600"/>
              </a:lnSpc>
              <a:buNone/>
            </a:pPr>
            <a:r>
              <a:rPr lang="en-US" sz="1600" dirty="0">
                <a:solidFill>
                  <a:srgbClr val="2C3249"/>
                </a:solidFill>
                <a:latin typeface="Martel Sans" pitchFamily="34" charset="0"/>
                <a:ea typeface="Martel Sans" pitchFamily="34" charset="-122"/>
                <a:cs typeface="Martel Sans" pitchFamily="34" charset="-120"/>
              </a:rPr>
              <a:t>Knowledge of meiosis and its potential errors informs genetic counseling practices, helping individuals understand their risk of passing on genetic disorders to their offspring.</a:t>
            </a:r>
            <a:endParaRPr lang="en-US" sz="1600" dirty="0"/>
          </a:p>
        </p:txBody>
      </p:sp>
      <p:sp>
        <p:nvSpPr>
          <p:cNvPr id="24" name="ZoneTexte 23">
            <a:extLst>
              <a:ext uri="{FF2B5EF4-FFF2-40B4-BE49-F238E27FC236}">
                <a16:creationId xmlns:a16="http://schemas.microsoft.com/office/drawing/2014/main" id="{8F086E08-0008-B119-7E5A-22D6DE87E0BA}"/>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263703" y="979620"/>
            <a:ext cx="10405229" cy="708779"/>
          </a:xfrm>
          <a:prstGeom prst="rect">
            <a:avLst/>
          </a:prstGeom>
          <a:noFill/>
          <a:ln/>
        </p:spPr>
        <p:txBody>
          <a:bodyPr wrap="none" lIns="0" tIns="0" rIns="0" bIns="0" rtlCol="0" anchor="t"/>
          <a:lstStyle/>
          <a:p>
            <a:pPr>
              <a:lnSpc>
                <a:spcPts val="7700"/>
              </a:lnSpc>
            </a:pPr>
            <a:r>
              <a:rPr lang="en-US" sz="6150" b="1" dirty="0">
                <a:solidFill>
                  <a:srgbClr val="FF0000"/>
                </a:solidFill>
                <a:latin typeface="Kanit Light" pitchFamily="34" charset="0"/>
                <a:cs typeface="Kanit Light" pitchFamily="34" charset="-120"/>
              </a:rPr>
              <a:t>Understanding the Significance of Meiosis</a:t>
            </a:r>
          </a:p>
        </p:txBody>
      </p:sp>
      <p:sp>
        <p:nvSpPr>
          <p:cNvPr id="3" name="Text 1"/>
          <p:cNvSpPr/>
          <p:nvPr/>
        </p:nvSpPr>
        <p:spPr>
          <a:xfrm>
            <a:off x="793790" y="290845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C00000"/>
                </a:solidFill>
                <a:latin typeface="Kanit Light" pitchFamily="34" charset="0"/>
                <a:ea typeface="Kanit Light" pitchFamily="34" charset="-122"/>
                <a:cs typeface="Kanit Light" pitchFamily="34" charset="-120"/>
              </a:rPr>
              <a:t>Genetic Variation</a:t>
            </a:r>
            <a:endParaRPr lang="en-US" sz="2200" b="1" dirty="0">
              <a:solidFill>
                <a:srgbClr val="C00000"/>
              </a:solidFill>
            </a:endParaRPr>
          </a:p>
        </p:txBody>
      </p:sp>
      <p:sp>
        <p:nvSpPr>
          <p:cNvPr id="4" name="Text 2"/>
          <p:cNvSpPr/>
          <p:nvPr/>
        </p:nvSpPr>
        <p:spPr>
          <a:xfrm>
            <a:off x="793790" y="3489603"/>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Meiosis generates genetic diversity through crossing over and independent assortment of chromosomes. This shuffling of genetic material creates unique combinations, contributing to the vast array of traits observed within species.</a:t>
            </a:r>
            <a:endParaRPr lang="en-US" sz="1750" dirty="0"/>
          </a:p>
        </p:txBody>
      </p:sp>
      <p:sp>
        <p:nvSpPr>
          <p:cNvPr id="5" name="Text 3"/>
          <p:cNvSpPr/>
          <p:nvPr/>
        </p:nvSpPr>
        <p:spPr>
          <a:xfrm>
            <a:off x="5332928" y="2908459"/>
            <a:ext cx="3049905" cy="354330"/>
          </a:xfrm>
          <a:prstGeom prst="rect">
            <a:avLst/>
          </a:prstGeom>
          <a:noFill/>
          <a:ln/>
        </p:spPr>
        <p:txBody>
          <a:bodyPr wrap="none" lIns="0" tIns="0" rIns="0" bIns="0" rtlCol="0" anchor="t"/>
          <a:lstStyle/>
          <a:p>
            <a:pPr>
              <a:lnSpc>
                <a:spcPts val="2750"/>
              </a:lnSpc>
            </a:pPr>
            <a:r>
              <a:rPr lang="en-US" sz="2200" b="1" dirty="0">
                <a:solidFill>
                  <a:srgbClr val="C00000"/>
                </a:solidFill>
                <a:latin typeface="Kanit Light" pitchFamily="34" charset="0"/>
                <a:cs typeface="Kanit Light" pitchFamily="34" charset="-120"/>
              </a:rPr>
              <a:t>Evolutionary Adaptation</a:t>
            </a:r>
          </a:p>
        </p:txBody>
      </p:sp>
      <p:sp>
        <p:nvSpPr>
          <p:cNvPr id="6" name="Text 4"/>
          <p:cNvSpPr/>
          <p:nvPr/>
        </p:nvSpPr>
        <p:spPr>
          <a:xfrm>
            <a:off x="5332928" y="3489603"/>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The genetic variability produced by meiosis provides the raw material for natural selection. This allows species to adapt to changing environments and evolve over time, enhancing their chances of survival.</a:t>
            </a:r>
            <a:endParaRPr lang="en-US" sz="1750" dirty="0"/>
          </a:p>
        </p:txBody>
      </p:sp>
      <p:sp>
        <p:nvSpPr>
          <p:cNvPr id="7" name="Text 5"/>
          <p:cNvSpPr/>
          <p:nvPr/>
        </p:nvSpPr>
        <p:spPr>
          <a:xfrm>
            <a:off x="9872067" y="2908459"/>
            <a:ext cx="2835235" cy="354330"/>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Kanit Light" pitchFamily="34" charset="0"/>
                <a:cs typeface="Kanit Light" pitchFamily="34" charset="-120"/>
              </a:rPr>
              <a:t>Species Continuation</a:t>
            </a:r>
          </a:p>
        </p:txBody>
      </p:sp>
      <p:sp>
        <p:nvSpPr>
          <p:cNvPr id="8" name="Text 6"/>
          <p:cNvSpPr/>
          <p:nvPr/>
        </p:nvSpPr>
        <p:spPr>
          <a:xfrm>
            <a:off x="9872067" y="3489603"/>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By halving the chromosome number, meiosis ensures that the fusion of gametes during fertilization maintains the species-specific chromosome count. This is crucial for the continuity of species across generations.</a:t>
            </a:r>
            <a:endParaRPr lang="en-US" sz="1750" dirty="0"/>
          </a:p>
        </p:txBody>
      </p:sp>
      <p:sp>
        <p:nvSpPr>
          <p:cNvPr id="9" name="ZoneTexte 8">
            <a:extLst>
              <a:ext uri="{FF2B5EF4-FFF2-40B4-BE49-F238E27FC236}">
                <a16:creationId xmlns:a16="http://schemas.microsoft.com/office/drawing/2014/main" id="{28313493-2B89-A9B5-E210-0F66D1DFD14C}"/>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1"/>
          <p:cNvSpPr/>
          <p:nvPr/>
        </p:nvSpPr>
        <p:spPr>
          <a:xfrm>
            <a:off x="806887" y="3253978"/>
            <a:ext cx="22860" cy="4524613"/>
          </a:xfrm>
          <a:prstGeom prst="roundRect">
            <a:avLst>
              <a:gd name="adj" fmla="val 300740"/>
            </a:avLst>
          </a:prstGeom>
          <a:solidFill>
            <a:srgbClr val="C5D2CF"/>
          </a:solidFill>
          <a:ln/>
        </p:spPr>
      </p:sp>
      <p:sp>
        <p:nvSpPr>
          <p:cNvPr id="6" name="Shape 2"/>
          <p:cNvSpPr/>
          <p:nvPr/>
        </p:nvSpPr>
        <p:spPr>
          <a:xfrm>
            <a:off x="979587" y="3610689"/>
            <a:ext cx="572810" cy="22860"/>
          </a:xfrm>
          <a:prstGeom prst="roundRect">
            <a:avLst>
              <a:gd name="adj" fmla="val 300740"/>
            </a:avLst>
          </a:prstGeom>
          <a:solidFill>
            <a:srgbClr val="C5D2CF"/>
          </a:solidFill>
          <a:ln/>
        </p:spPr>
      </p:sp>
      <p:sp>
        <p:nvSpPr>
          <p:cNvPr id="8" name="Text 4"/>
          <p:cNvSpPr/>
          <p:nvPr/>
        </p:nvSpPr>
        <p:spPr>
          <a:xfrm>
            <a:off x="780990" y="3499366"/>
            <a:ext cx="74652" cy="245507"/>
          </a:xfrm>
          <a:prstGeom prst="rect">
            <a:avLst/>
          </a:prstGeom>
          <a:noFill/>
          <a:ln/>
        </p:spPr>
        <p:txBody>
          <a:bodyPr wrap="none" lIns="0" tIns="0" rIns="0" bIns="0" rtlCol="0" anchor="t"/>
          <a:lstStyle/>
          <a:p>
            <a:pPr marL="0" indent="0" algn="ctr">
              <a:lnSpc>
                <a:spcPts val="1900"/>
              </a:lnSpc>
              <a:buNone/>
            </a:pPr>
            <a:r>
              <a:rPr lang="en-US" sz="1900" dirty="0">
                <a:solidFill>
                  <a:srgbClr val="2C3249"/>
                </a:solidFill>
                <a:latin typeface="Kanit Light" pitchFamily="34" charset="0"/>
                <a:ea typeface="Kanit Light" pitchFamily="34" charset="-122"/>
                <a:cs typeface="Kanit Light" pitchFamily="34" charset="-120"/>
              </a:rPr>
              <a:t>1</a:t>
            </a:r>
            <a:endParaRPr lang="en-US" sz="1900" dirty="0"/>
          </a:p>
        </p:txBody>
      </p:sp>
      <p:sp>
        <p:nvSpPr>
          <p:cNvPr id="11" name="Shape 7"/>
          <p:cNvSpPr/>
          <p:nvPr/>
        </p:nvSpPr>
        <p:spPr>
          <a:xfrm>
            <a:off x="979587" y="4979194"/>
            <a:ext cx="572810" cy="22860"/>
          </a:xfrm>
          <a:prstGeom prst="roundRect">
            <a:avLst>
              <a:gd name="adj" fmla="val 300740"/>
            </a:avLst>
          </a:prstGeom>
          <a:solidFill>
            <a:srgbClr val="C5D2CF"/>
          </a:solidFill>
          <a:ln/>
        </p:spPr>
      </p:sp>
      <p:sp>
        <p:nvSpPr>
          <p:cNvPr id="13" name="Text 9"/>
          <p:cNvSpPr/>
          <p:nvPr/>
        </p:nvSpPr>
        <p:spPr>
          <a:xfrm>
            <a:off x="756106" y="4867870"/>
            <a:ext cx="124301" cy="245507"/>
          </a:xfrm>
          <a:prstGeom prst="rect">
            <a:avLst/>
          </a:prstGeom>
          <a:noFill/>
          <a:ln/>
        </p:spPr>
        <p:txBody>
          <a:bodyPr wrap="none" lIns="0" tIns="0" rIns="0" bIns="0" rtlCol="0" anchor="t"/>
          <a:lstStyle/>
          <a:p>
            <a:pPr marL="0" indent="0" algn="ctr">
              <a:lnSpc>
                <a:spcPts val="1900"/>
              </a:lnSpc>
              <a:buNone/>
            </a:pPr>
            <a:r>
              <a:rPr lang="en-US" sz="1900" dirty="0">
                <a:solidFill>
                  <a:srgbClr val="2C3249"/>
                </a:solidFill>
                <a:latin typeface="Kanit Light" pitchFamily="34" charset="0"/>
                <a:ea typeface="Kanit Light" pitchFamily="34" charset="-122"/>
                <a:cs typeface="Kanit Light" pitchFamily="34" charset="-120"/>
              </a:rPr>
              <a:t>2</a:t>
            </a:r>
            <a:endParaRPr lang="en-US" sz="1900" dirty="0"/>
          </a:p>
        </p:txBody>
      </p:sp>
      <p:sp>
        <p:nvSpPr>
          <p:cNvPr id="16" name="Shape 12"/>
          <p:cNvSpPr/>
          <p:nvPr/>
        </p:nvSpPr>
        <p:spPr>
          <a:xfrm>
            <a:off x="979587" y="6085761"/>
            <a:ext cx="572810" cy="22860"/>
          </a:xfrm>
          <a:prstGeom prst="roundRect">
            <a:avLst>
              <a:gd name="adj" fmla="val 300740"/>
            </a:avLst>
          </a:prstGeom>
          <a:solidFill>
            <a:srgbClr val="C5D2CF"/>
          </a:solidFill>
          <a:ln/>
        </p:spPr>
      </p:sp>
      <p:sp>
        <p:nvSpPr>
          <p:cNvPr id="17" name="Shape 13"/>
          <p:cNvSpPr/>
          <p:nvPr/>
        </p:nvSpPr>
        <p:spPr>
          <a:xfrm>
            <a:off x="634186" y="5913120"/>
            <a:ext cx="368260" cy="368260"/>
          </a:xfrm>
          <a:prstGeom prst="roundRect">
            <a:avLst>
              <a:gd name="adj" fmla="val 18669"/>
            </a:avLst>
          </a:prstGeom>
          <a:solidFill>
            <a:srgbClr val="DFECE9"/>
          </a:solidFill>
          <a:ln w="7620">
            <a:solidFill>
              <a:srgbClr val="C5D2CF"/>
            </a:solidFill>
            <a:prstDash val="solid"/>
          </a:ln>
        </p:spPr>
      </p:sp>
      <p:sp>
        <p:nvSpPr>
          <p:cNvPr id="21" name="Shape 17"/>
          <p:cNvSpPr/>
          <p:nvPr/>
        </p:nvSpPr>
        <p:spPr>
          <a:xfrm>
            <a:off x="979587" y="7192328"/>
            <a:ext cx="572810" cy="22860"/>
          </a:xfrm>
          <a:prstGeom prst="roundRect">
            <a:avLst>
              <a:gd name="adj" fmla="val 300740"/>
            </a:avLst>
          </a:prstGeom>
          <a:solidFill>
            <a:srgbClr val="C5D2CF"/>
          </a:solidFill>
          <a:ln/>
        </p:spPr>
      </p:sp>
      <p:sp>
        <p:nvSpPr>
          <p:cNvPr id="23" name="Text 19"/>
          <p:cNvSpPr/>
          <p:nvPr/>
        </p:nvSpPr>
        <p:spPr>
          <a:xfrm>
            <a:off x="751820" y="7081004"/>
            <a:ext cx="132874" cy="245507"/>
          </a:xfrm>
          <a:prstGeom prst="rect">
            <a:avLst/>
          </a:prstGeom>
          <a:noFill/>
          <a:ln/>
        </p:spPr>
        <p:txBody>
          <a:bodyPr wrap="none" lIns="0" tIns="0" rIns="0" bIns="0" rtlCol="0" anchor="t"/>
          <a:lstStyle/>
          <a:p>
            <a:pPr marL="0" indent="0" algn="ctr">
              <a:lnSpc>
                <a:spcPts val="1900"/>
              </a:lnSpc>
              <a:buNone/>
            </a:pPr>
            <a:r>
              <a:rPr lang="en-US" sz="1900" dirty="0">
                <a:solidFill>
                  <a:srgbClr val="2C3249"/>
                </a:solidFill>
                <a:latin typeface="Kanit Light" pitchFamily="34" charset="0"/>
                <a:ea typeface="Kanit Light" pitchFamily="34" charset="-122"/>
                <a:cs typeface="Kanit Light" pitchFamily="34" charset="-120"/>
              </a:rPr>
              <a:t>4</a:t>
            </a:r>
            <a:endParaRPr lang="en-US" sz="1900" dirty="0"/>
          </a:p>
        </p:txBody>
      </p:sp>
      <p:sp>
        <p:nvSpPr>
          <p:cNvPr id="26" name="ZoneTexte 25">
            <a:extLst>
              <a:ext uri="{FF2B5EF4-FFF2-40B4-BE49-F238E27FC236}">
                <a16:creationId xmlns:a16="http://schemas.microsoft.com/office/drawing/2014/main" id="{31649381-C97E-2F02-2F62-2A473BC0A664}"/>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pic>
        <p:nvPicPr>
          <p:cNvPr id="27" name="Image 1" descr="preencoded.png">
            <a:extLst>
              <a:ext uri="{FF2B5EF4-FFF2-40B4-BE49-F238E27FC236}">
                <a16:creationId xmlns:a16="http://schemas.microsoft.com/office/drawing/2014/main" id="{2D643174-E238-6CF9-CBC1-517935E7E4C9}"/>
              </a:ext>
            </a:extLst>
          </p:cNvPr>
          <p:cNvPicPr>
            <a:picLocks noChangeAspect="1"/>
          </p:cNvPicPr>
          <p:nvPr/>
        </p:nvPicPr>
        <p:blipFill>
          <a:blip r:embed="rId4"/>
          <a:stretch>
            <a:fillRect/>
          </a:stretch>
        </p:blipFill>
        <p:spPr>
          <a:xfrm>
            <a:off x="132522" y="204549"/>
            <a:ext cx="14497878" cy="79322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51B4A-2D09-D989-4F03-F8ECC3A2A8F5}"/>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02222A35-F98A-5CD2-3973-A7DAAD00112B}"/>
              </a:ext>
            </a:extLst>
          </p:cNvPr>
          <p:cNvPicPr>
            <a:picLocks noChangeAspect="1"/>
          </p:cNvPicPr>
          <p:nvPr/>
        </p:nvPicPr>
        <p:blipFill>
          <a:blip r:embed="rId3"/>
          <a:stretch>
            <a:fillRect/>
          </a:stretch>
        </p:blipFill>
        <p:spPr>
          <a:xfrm>
            <a:off x="0" y="8165902"/>
            <a:ext cx="14630400" cy="63698"/>
          </a:xfrm>
          <a:prstGeom prst="rect">
            <a:avLst/>
          </a:prstGeom>
        </p:spPr>
      </p:pic>
      <p:sp>
        <p:nvSpPr>
          <p:cNvPr id="4" name="Text 0">
            <a:extLst>
              <a:ext uri="{FF2B5EF4-FFF2-40B4-BE49-F238E27FC236}">
                <a16:creationId xmlns:a16="http://schemas.microsoft.com/office/drawing/2014/main" id="{C0416952-8379-DA3B-6E81-A28F3C889457}"/>
              </a:ext>
            </a:extLst>
          </p:cNvPr>
          <p:cNvSpPr/>
          <p:nvPr/>
        </p:nvSpPr>
        <p:spPr>
          <a:xfrm>
            <a:off x="572810" y="2496979"/>
            <a:ext cx="12624792" cy="511493"/>
          </a:xfrm>
          <a:prstGeom prst="rect">
            <a:avLst/>
          </a:prstGeom>
          <a:noFill/>
          <a:ln/>
        </p:spPr>
        <p:txBody>
          <a:bodyPr wrap="none" lIns="0" tIns="0" rIns="0" bIns="0" rtlCol="0" anchor="t"/>
          <a:lstStyle/>
          <a:p>
            <a:pPr marL="0" indent="0">
              <a:lnSpc>
                <a:spcPts val="4000"/>
              </a:lnSpc>
              <a:buNone/>
            </a:pPr>
            <a:r>
              <a:rPr lang="en-US" sz="3200" b="1" dirty="0">
                <a:solidFill>
                  <a:srgbClr val="FF0000"/>
                </a:solidFill>
                <a:latin typeface="Kanit Light" pitchFamily="34" charset="0"/>
                <a:cs typeface="Kanit Light" pitchFamily="34" charset="-120"/>
              </a:rPr>
              <a:t>The Stages of Meiosis: Prophase I, Metaphase I, Anaphase I, Telophase I</a:t>
            </a:r>
          </a:p>
        </p:txBody>
      </p:sp>
      <p:sp>
        <p:nvSpPr>
          <p:cNvPr id="5" name="Shape 1">
            <a:extLst>
              <a:ext uri="{FF2B5EF4-FFF2-40B4-BE49-F238E27FC236}">
                <a16:creationId xmlns:a16="http://schemas.microsoft.com/office/drawing/2014/main" id="{20CD771D-593B-BF51-D48D-289E31BC5F65}"/>
              </a:ext>
            </a:extLst>
          </p:cNvPr>
          <p:cNvSpPr/>
          <p:nvPr/>
        </p:nvSpPr>
        <p:spPr>
          <a:xfrm>
            <a:off x="806887" y="3253978"/>
            <a:ext cx="22860" cy="4524613"/>
          </a:xfrm>
          <a:prstGeom prst="roundRect">
            <a:avLst>
              <a:gd name="adj" fmla="val 300740"/>
            </a:avLst>
          </a:prstGeom>
          <a:solidFill>
            <a:srgbClr val="C5D2CF"/>
          </a:solidFill>
          <a:ln/>
        </p:spPr>
      </p:sp>
      <p:sp>
        <p:nvSpPr>
          <p:cNvPr id="6" name="Shape 2">
            <a:extLst>
              <a:ext uri="{FF2B5EF4-FFF2-40B4-BE49-F238E27FC236}">
                <a16:creationId xmlns:a16="http://schemas.microsoft.com/office/drawing/2014/main" id="{2CA8A077-506E-1CA4-09F3-7F3AD4FDB3D5}"/>
              </a:ext>
            </a:extLst>
          </p:cNvPr>
          <p:cNvSpPr/>
          <p:nvPr/>
        </p:nvSpPr>
        <p:spPr>
          <a:xfrm>
            <a:off x="979587" y="3610689"/>
            <a:ext cx="572810" cy="22860"/>
          </a:xfrm>
          <a:prstGeom prst="roundRect">
            <a:avLst>
              <a:gd name="adj" fmla="val 300740"/>
            </a:avLst>
          </a:prstGeom>
          <a:solidFill>
            <a:srgbClr val="C5D2CF"/>
          </a:solidFill>
          <a:ln/>
        </p:spPr>
      </p:sp>
      <p:sp>
        <p:nvSpPr>
          <p:cNvPr id="7" name="Shape 3">
            <a:extLst>
              <a:ext uri="{FF2B5EF4-FFF2-40B4-BE49-F238E27FC236}">
                <a16:creationId xmlns:a16="http://schemas.microsoft.com/office/drawing/2014/main" id="{8B205A70-9976-49A3-2D9D-72ABB2DF0C98}"/>
              </a:ext>
            </a:extLst>
          </p:cNvPr>
          <p:cNvSpPr/>
          <p:nvPr/>
        </p:nvSpPr>
        <p:spPr>
          <a:xfrm>
            <a:off x="634186" y="3438049"/>
            <a:ext cx="368260" cy="368260"/>
          </a:xfrm>
          <a:prstGeom prst="roundRect">
            <a:avLst>
              <a:gd name="adj" fmla="val 18669"/>
            </a:avLst>
          </a:prstGeom>
          <a:solidFill>
            <a:srgbClr val="DFECE9"/>
          </a:solidFill>
          <a:ln w="7620">
            <a:solidFill>
              <a:srgbClr val="C5D2CF"/>
            </a:solidFill>
            <a:prstDash val="solid"/>
          </a:ln>
        </p:spPr>
      </p:sp>
      <p:sp>
        <p:nvSpPr>
          <p:cNvPr id="8" name="Text 4">
            <a:extLst>
              <a:ext uri="{FF2B5EF4-FFF2-40B4-BE49-F238E27FC236}">
                <a16:creationId xmlns:a16="http://schemas.microsoft.com/office/drawing/2014/main" id="{985CCBE0-4CDF-C8B3-A741-6BCEBAB333C1}"/>
              </a:ext>
            </a:extLst>
          </p:cNvPr>
          <p:cNvSpPr/>
          <p:nvPr/>
        </p:nvSpPr>
        <p:spPr>
          <a:xfrm>
            <a:off x="780990" y="3499366"/>
            <a:ext cx="74652" cy="245507"/>
          </a:xfrm>
          <a:prstGeom prst="rect">
            <a:avLst/>
          </a:prstGeom>
          <a:noFill/>
          <a:ln/>
        </p:spPr>
        <p:txBody>
          <a:bodyPr wrap="none" lIns="0" tIns="0" rIns="0" bIns="0" rtlCol="0" anchor="t"/>
          <a:lstStyle/>
          <a:p>
            <a:pPr marL="0" indent="0" algn="ctr">
              <a:lnSpc>
                <a:spcPts val="1900"/>
              </a:lnSpc>
              <a:buNone/>
            </a:pPr>
            <a:r>
              <a:rPr lang="en-US" sz="1900" dirty="0">
                <a:solidFill>
                  <a:srgbClr val="2C3249"/>
                </a:solidFill>
                <a:latin typeface="Kanit Light" pitchFamily="34" charset="0"/>
                <a:ea typeface="Kanit Light" pitchFamily="34" charset="-122"/>
                <a:cs typeface="Kanit Light" pitchFamily="34" charset="-120"/>
              </a:rPr>
              <a:t>1</a:t>
            </a:r>
            <a:endParaRPr lang="en-US" sz="1900" dirty="0"/>
          </a:p>
        </p:txBody>
      </p:sp>
      <p:sp>
        <p:nvSpPr>
          <p:cNvPr id="9" name="Text 5">
            <a:extLst>
              <a:ext uri="{FF2B5EF4-FFF2-40B4-BE49-F238E27FC236}">
                <a16:creationId xmlns:a16="http://schemas.microsoft.com/office/drawing/2014/main" id="{65A57988-EB9F-39CA-0117-A774B3FD783B}"/>
              </a:ext>
            </a:extLst>
          </p:cNvPr>
          <p:cNvSpPr/>
          <p:nvPr/>
        </p:nvSpPr>
        <p:spPr>
          <a:xfrm>
            <a:off x="1718548" y="3417570"/>
            <a:ext cx="2046089" cy="255746"/>
          </a:xfrm>
          <a:prstGeom prst="rect">
            <a:avLst/>
          </a:prstGeom>
          <a:noFill/>
          <a:ln/>
        </p:spPr>
        <p:txBody>
          <a:bodyPr wrap="none" lIns="0" tIns="0" rIns="0" bIns="0" rtlCol="0" anchor="t"/>
          <a:lstStyle/>
          <a:p>
            <a:pPr marL="0" indent="0" algn="l">
              <a:lnSpc>
                <a:spcPts val="2000"/>
              </a:lnSpc>
              <a:buNone/>
            </a:pPr>
            <a:r>
              <a:rPr lang="en-US" sz="2200" b="1" dirty="0">
                <a:solidFill>
                  <a:srgbClr val="C00000"/>
                </a:solidFill>
                <a:latin typeface="Kanit Light" pitchFamily="34" charset="0"/>
                <a:cs typeface="Kanit Light" pitchFamily="34" charset="-120"/>
              </a:rPr>
              <a:t>Prophase I</a:t>
            </a:r>
          </a:p>
        </p:txBody>
      </p:sp>
      <p:sp>
        <p:nvSpPr>
          <p:cNvPr id="10" name="Text 6">
            <a:extLst>
              <a:ext uri="{FF2B5EF4-FFF2-40B4-BE49-F238E27FC236}">
                <a16:creationId xmlns:a16="http://schemas.microsoft.com/office/drawing/2014/main" id="{3EEB9A07-885C-099D-AFC0-29767C4292E0}"/>
              </a:ext>
            </a:extLst>
          </p:cNvPr>
          <p:cNvSpPr/>
          <p:nvPr/>
        </p:nvSpPr>
        <p:spPr>
          <a:xfrm>
            <a:off x="1718548" y="3771424"/>
            <a:ext cx="12339042" cy="523875"/>
          </a:xfrm>
          <a:prstGeom prst="rect">
            <a:avLst/>
          </a:prstGeom>
          <a:noFill/>
          <a:ln/>
        </p:spPr>
        <p:txBody>
          <a:bodyPr wrap="square" lIns="0" tIns="0" rIns="0" bIns="0" rtlCol="0" anchor="t"/>
          <a:lstStyle/>
          <a:p>
            <a:pPr marL="0" indent="0" algn="l">
              <a:lnSpc>
                <a:spcPts val="2050"/>
              </a:lnSpc>
              <a:buNone/>
            </a:pPr>
            <a:r>
              <a:rPr lang="en-US" sz="1250" dirty="0">
                <a:solidFill>
                  <a:srgbClr val="2C3249"/>
                </a:solidFill>
                <a:latin typeface="Martel Sans" pitchFamily="34" charset="0"/>
                <a:ea typeface="Martel Sans" pitchFamily="34" charset="-122"/>
                <a:cs typeface="Martel Sans" pitchFamily="34" charset="-120"/>
              </a:rPr>
              <a:t>Chromosomes condense and homologous pairs align. Crossing over occurs, exchanging genetic material between non-sister chromatids. The nuclear envelope breaks down, and spindle fibers form.</a:t>
            </a:r>
            <a:endParaRPr lang="en-US" sz="1250" dirty="0"/>
          </a:p>
        </p:txBody>
      </p:sp>
      <p:sp>
        <p:nvSpPr>
          <p:cNvPr id="11" name="Shape 7">
            <a:extLst>
              <a:ext uri="{FF2B5EF4-FFF2-40B4-BE49-F238E27FC236}">
                <a16:creationId xmlns:a16="http://schemas.microsoft.com/office/drawing/2014/main" id="{2BE1B033-1F01-C68A-CD51-F4FC8B75F048}"/>
              </a:ext>
            </a:extLst>
          </p:cNvPr>
          <p:cNvSpPr/>
          <p:nvPr/>
        </p:nvSpPr>
        <p:spPr>
          <a:xfrm>
            <a:off x="979587" y="4979194"/>
            <a:ext cx="572810" cy="22860"/>
          </a:xfrm>
          <a:prstGeom prst="roundRect">
            <a:avLst>
              <a:gd name="adj" fmla="val 300740"/>
            </a:avLst>
          </a:prstGeom>
          <a:solidFill>
            <a:srgbClr val="C5D2CF"/>
          </a:solidFill>
          <a:ln/>
        </p:spPr>
      </p:sp>
      <p:sp>
        <p:nvSpPr>
          <p:cNvPr id="12" name="Shape 8">
            <a:extLst>
              <a:ext uri="{FF2B5EF4-FFF2-40B4-BE49-F238E27FC236}">
                <a16:creationId xmlns:a16="http://schemas.microsoft.com/office/drawing/2014/main" id="{60DBB775-6E1D-5FA2-1080-A284247F558C}"/>
              </a:ext>
            </a:extLst>
          </p:cNvPr>
          <p:cNvSpPr/>
          <p:nvPr/>
        </p:nvSpPr>
        <p:spPr>
          <a:xfrm>
            <a:off x="634186" y="4806553"/>
            <a:ext cx="368260" cy="368260"/>
          </a:xfrm>
          <a:prstGeom prst="roundRect">
            <a:avLst>
              <a:gd name="adj" fmla="val 18669"/>
            </a:avLst>
          </a:prstGeom>
          <a:solidFill>
            <a:srgbClr val="DFECE9"/>
          </a:solidFill>
          <a:ln w="7620">
            <a:solidFill>
              <a:srgbClr val="C5D2CF"/>
            </a:solidFill>
            <a:prstDash val="solid"/>
          </a:ln>
        </p:spPr>
      </p:sp>
      <p:sp>
        <p:nvSpPr>
          <p:cNvPr id="13" name="Text 9">
            <a:extLst>
              <a:ext uri="{FF2B5EF4-FFF2-40B4-BE49-F238E27FC236}">
                <a16:creationId xmlns:a16="http://schemas.microsoft.com/office/drawing/2014/main" id="{45E8A1A0-D4AE-301F-01C2-EFB41FA2190B}"/>
              </a:ext>
            </a:extLst>
          </p:cNvPr>
          <p:cNvSpPr/>
          <p:nvPr/>
        </p:nvSpPr>
        <p:spPr>
          <a:xfrm>
            <a:off x="756106" y="4867870"/>
            <a:ext cx="124301" cy="245507"/>
          </a:xfrm>
          <a:prstGeom prst="rect">
            <a:avLst/>
          </a:prstGeom>
          <a:noFill/>
          <a:ln/>
        </p:spPr>
        <p:txBody>
          <a:bodyPr wrap="none" lIns="0" tIns="0" rIns="0" bIns="0" rtlCol="0" anchor="t"/>
          <a:lstStyle/>
          <a:p>
            <a:pPr marL="0" indent="0" algn="ctr">
              <a:lnSpc>
                <a:spcPts val="1900"/>
              </a:lnSpc>
              <a:buNone/>
            </a:pPr>
            <a:r>
              <a:rPr lang="en-US" sz="1900" dirty="0">
                <a:solidFill>
                  <a:srgbClr val="2C3249"/>
                </a:solidFill>
                <a:latin typeface="Kanit Light" pitchFamily="34" charset="0"/>
                <a:ea typeface="Kanit Light" pitchFamily="34" charset="-122"/>
                <a:cs typeface="Kanit Light" pitchFamily="34" charset="-120"/>
              </a:rPr>
              <a:t>2</a:t>
            </a:r>
            <a:endParaRPr lang="en-US" sz="1900" dirty="0"/>
          </a:p>
        </p:txBody>
      </p:sp>
      <p:sp>
        <p:nvSpPr>
          <p:cNvPr id="14" name="Text 10">
            <a:extLst>
              <a:ext uri="{FF2B5EF4-FFF2-40B4-BE49-F238E27FC236}">
                <a16:creationId xmlns:a16="http://schemas.microsoft.com/office/drawing/2014/main" id="{36B33903-0FEF-602B-CD8C-A6ECAA1C5A5B}"/>
              </a:ext>
            </a:extLst>
          </p:cNvPr>
          <p:cNvSpPr/>
          <p:nvPr/>
        </p:nvSpPr>
        <p:spPr>
          <a:xfrm>
            <a:off x="1718548" y="4786074"/>
            <a:ext cx="2046089" cy="255746"/>
          </a:xfrm>
          <a:prstGeom prst="rect">
            <a:avLst/>
          </a:prstGeom>
          <a:noFill/>
          <a:ln/>
        </p:spPr>
        <p:txBody>
          <a:bodyPr wrap="none" lIns="0" tIns="0" rIns="0" bIns="0" rtlCol="0" anchor="t"/>
          <a:lstStyle/>
          <a:p>
            <a:pPr marL="0" indent="0" algn="l">
              <a:lnSpc>
                <a:spcPts val="2000"/>
              </a:lnSpc>
              <a:buNone/>
            </a:pPr>
            <a:r>
              <a:rPr lang="en-US" sz="2200" b="1" dirty="0">
                <a:solidFill>
                  <a:srgbClr val="C00000"/>
                </a:solidFill>
                <a:latin typeface="Kanit Light" pitchFamily="34" charset="0"/>
                <a:cs typeface="Kanit Light" pitchFamily="34" charset="-120"/>
              </a:rPr>
              <a:t>Metaphase I</a:t>
            </a:r>
          </a:p>
        </p:txBody>
      </p:sp>
      <p:sp>
        <p:nvSpPr>
          <p:cNvPr id="15" name="Text 11">
            <a:extLst>
              <a:ext uri="{FF2B5EF4-FFF2-40B4-BE49-F238E27FC236}">
                <a16:creationId xmlns:a16="http://schemas.microsoft.com/office/drawing/2014/main" id="{A6416DC4-ACA4-A9BD-D3A0-0EA5D0267DE1}"/>
              </a:ext>
            </a:extLst>
          </p:cNvPr>
          <p:cNvSpPr/>
          <p:nvPr/>
        </p:nvSpPr>
        <p:spPr>
          <a:xfrm>
            <a:off x="1718548" y="5139928"/>
            <a:ext cx="12339042" cy="261937"/>
          </a:xfrm>
          <a:prstGeom prst="rect">
            <a:avLst/>
          </a:prstGeom>
          <a:noFill/>
          <a:ln/>
        </p:spPr>
        <p:txBody>
          <a:bodyPr wrap="none" lIns="0" tIns="0" rIns="0" bIns="0" rtlCol="0" anchor="t"/>
          <a:lstStyle/>
          <a:p>
            <a:pPr marL="0" indent="0" algn="l">
              <a:lnSpc>
                <a:spcPts val="2050"/>
              </a:lnSpc>
              <a:buNone/>
            </a:pPr>
            <a:r>
              <a:rPr lang="en-US" sz="1250" dirty="0">
                <a:solidFill>
                  <a:srgbClr val="2C3249"/>
                </a:solidFill>
                <a:latin typeface="Martel Sans" pitchFamily="34" charset="0"/>
                <a:ea typeface="Martel Sans" pitchFamily="34" charset="-122"/>
                <a:cs typeface="Martel Sans" pitchFamily="34" charset="-120"/>
              </a:rPr>
              <a:t>Homologous chromosome pairs align along the cell's equator. Spindle fibers attach to the kinetochores of each chromosome, preparing for separation.</a:t>
            </a:r>
            <a:endParaRPr lang="en-US" sz="1250" dirty="0"/>
          </a:p>
        </p:txBody>
      </p:sp>
      <p:sp>
        <p:nvSpPr>
          <p:cNvPr id="16" name="Shape 12">
            <a:extLst>
              <a:ext uri="{FF2B5EF4-FFF2-40B4-BE49-F238E27FC236}">
                <a16:creationId xmlns:a16="http://schemas.microsoft.com/office/drawing/2014/main" id="{FCA389D9-0938-22EF-5099-37A421931D46}"/>
              </a:ext>
            </a:extLst>
          </p:cNvPr>
          <p:cNvSpPr/>
          <p:nvPr/>
        </p:nvSpPr>
        <p:spPr>
          <a:xfrm>
            <a:off x="979587" y="6085761"/>
            <a:ext cx="572810" cy="22860"/>
          </a:xfrm>
          <a:prstGeom prst="roundRect">
            <a:avLst>
              <a:gd name="adj" fmla="val 300740"/>
            </a:avLst>
          </a:prstGeom>
          <a:solidFill>
            <a:srgbClr val="C5D2CF"/>
          </a:solidFill>
          <a:ln/>
        </p:spPr>
      </p:sp>
      <p:sp>
        <p:nvSpPr>
          <p:cNvPr id="17" name="Shape 13">
            <a:extLst>
              <a:ext uri="{FF2B5EF4-FFF2-40B4-BE49-F238E27FC236}">
                <a16:creationId xmlns:a16="http://schemas.microsoft.com/office/drawing/2014/main" id="{B6798D2B-4E89-3BEB-8BEE-105410F7FB06}"/>
              </a:ext>
            </a:extLst>
          </p:cNvPr>
          <p:cNvSpPr/>
          <p:nvPr/>
        </p:nvSpPr>
        <p:spPr>
          <a:xfrm>
            <a:off x="634186" y="5913120"/>
            <a:ext cx="368260" cy="368260"/>
          </a:xfrm>
          <a:prstGeom prst="roundRect">
            <a:avLst>
              <a:gd name="adj" fmla="val 18669"/>
            </a:avLst>
          </a:prstGeom>
          <a:solidFill>
            <a:srgbClr val="DFECE9"/>
          </a:solidFill>
          <a:ln w="7620">
            <a:solidFill>
              <a:srgbClr val="C5D2CF"/>
            </a:solidFill>
            <a:prstDash val="solid"/>
          </a:ln>
        </p:spPr>
      </p:sp>
      <p:sp>
        <p:nvSpPr>
          <p:cNvPr id="18" name="Text 14">
            <a:extLst>
              <a:ext uri="{FF2B5EF4-FFF2-40B4-BE49-F238E27FC236}">
                <a16:creationId xmlns:a16="http://schemas.microsoft.com/office/drawing/2014/main" id="{6C74E145-AB9D-9A82-C77D-15748C4EB643}"/>
              </a:ext>
            </a:extLst>
          </p:cNvPr>
          <p:cNvSpPr/>
          <p:nvPr/>
        </p:nvSpPr>
        <p:spPr>
          <a:xfrm>
            <a:off x="755154" y="5974437"/>
            <a:ext cx="126206" cy="245507"/>
          </a:xfrm>
          <a:prstGeom prst="rect">
            <a:avLst/>
          </a:prstGeom>
          <a:noFill/>
          <a:ln/>
        </p:spPr>
        <p:txBody>
          <a:bodyPr wrap="none" lIns="0" tIns="0" rIns="0" bIns="0" rtlCol="0" anchor="t"/>
          <a:lstStyle/>
          <a:p>
            <a:pPr marL="0" indent="0" algn="ctr">
              <a:lnSpc>
                <a:spcPts val="1900"/>
              </a:lnSpc>
              <a:buNone/>
            </a:pPr>
            <a:r>
              <a:rPr lang="en-US" sz="1900" dirty="0">
                <a:solidFill>
                  <a:srgbClr val="2C3249"/>
                </a:solidFill>
                <a:latin typeface="Kanit Light" pitchFamily="34" charset="0"/>
                <a:ea typeface="Kanit Light" pitchFamily="34" charset="-122"/>
                <a:cs typeface="Kanit Light" pitchFamily="34" charset="-120"/>
              </a:rPr>
              <a:t>3</a:t>
            </a:r>
            <a:endParaRPr lang="en-US" sz="1900" dirty="0"/>
          </a:p>
        </p:txBody>
      </p:sp>
      <p:sp>
        <p:nvSpPr>
          <p:cNvPr id="19" name="Text 15">
            <a:extLst>
              <a:ext uri="{FF2B5EF4-FFF2-40B4-BE49-F238E27FC236}">
                <a16:creationId xmlns:a16="http://schemas.microsoft.com/office/drawing/2014/main" id="{33352334-1AEF-3487-03A2-8377A007F074}"/>
              </a:ext>
            </a:extLst>
          </p:cNvPr>
          <p:cNvSpPr/>
          <p:nvPr/>
        </p:nvSpPr>
        <p:spPr>
          <a:xfrm>
            <a:off x="1718548" y="5892641"/>
            <a:ext cx="2046089" cy="255746"/>
          </a:xfrm>
          <a:prstGeom prst="rect">
            <a:avLst/>
          </a:prstGeom>
          <a:noFill/>
          <a:ln/>
        </p:spPr>
        <p:txBody>
          <a:bodyPr wrap="none" lIns="0" tIns="0" rIns="0" bIns="0" rtlCol="0" anchor="t"/>
          <a:lstStyle/>
          <a:p>
            <a:pPr>
              <a:lnSpc>
                <a:spcPts val="2000"/>
              </a:lnSpc>
            </a:pPr>
            <a:r>
              <a:rPr lang="en-US" sz="2200" b="1" dirty="0">
                <a:solidFill>
                  <a:srgbClr val="C00000"/>
                </a:solidFill>
                <a:latin typeface="Kanit Light" pitchFamily="34" charset="0"/>
                <a:cs typeface="Kanit Light" pitchFamily="34" charset="-120"/>
              </a:rPr>
              <a:t>Anaphase I</a:t>
            </a:r>
          </a:p>
        </p:txBody>
      </p:sp>
      <p:sp>
        <p:nvSpPr>
          <p:cNvPr id="20" name="Text 16">
            <a:extLst>
              <a:ext uri="{FF2B5EF4-FFF2-40B4-BE49-F238E27FC236}">
                <a16:creationId xmlns:a16="http://schemas.microsoft.com/office/drawing/2014/main" id="{5DDC3A2C-9C77-6CC3-617C-8EAE704DB183}"/>
              </a:ext>
            </a:extLst>
          </p:cNvPr>
          <p:cNvSpPr/>
          <p:nvPr/>
        </p:nvSpPr>
        <p:spPr>
          <a:xfrm>
            <a:off x="1718548" y="6246495"/>
            <a:ext cx="12339042" cy="261937"/>
          </a:xfrm>
          <a:prstGeom prst="rect">
            <a:avLst/>
          </a:prstGeom>
          <a:noFill/>
          <a:ln/>
        </p:spPr>
        <p:txBody>
          <a:bodyPr wrap="none" lIns="0" tIns="0" rIns="0" bIns="0" rtlCol="0" anchor="t"/>
          <a:lstStyle/>
          <a:p>
            <a:pPr marL="0" indent="0" algn="l">
              <a:lnSpc>
                <a:spcPts val="2050"/>
              </a:lnSpc>
              <a:buNone/>
            </a:pPr>
            <a:r>
              <a:rPr lang="en-US" sz="1250" dirty="0">
                <a:solidFill>
                  <a:srgbClr val="2C3249"/>
                </a:solidFill>
                <a:latin typeface="Martel Sans" pitchFamily="34" charset="0"/>
                <a:ea typeface="Martel Sans" pitchFamily="34" charset="-122"/>
                <a:cs typeface="Martel Sans" pitchFamily="34" charset="-120"/>
              </a:rPr>
              <a:t>Homologous chromosomes separate and move to opposite poles of the cell. This step reduces the chromosome number by half, creating haploid cells.</a:t>
            </a:r>
            <a:endParaRPr lang="en-US" sz="1250" dirty="0"/>
          </a:p>
        </p:txBody>
      </p:sp>
      <p:sp>
        <p:nvSpPr>
          <p:cNvPr id="21" name="Shape 17">
            <a:extLst>
              <a:ext uri="{FF2B5EF4-FFF2-40B4-BE49-F238E27FC236}">
                <a16:creationId xmlns:a16="http://schemas.microsoft.com/office/drawing/2014/main" id="{08426D03-39D1-2AF3-3792-9BB5154FBDCD}"/>
              </a:ext>
            </a:extLst>
          </p:cNvPr>
          <p:cNvSpPr/>
          <p:nvPr/>
        </p:nvSpPr>
        <p:spPr>
          <a:xfrm>
            <a:off x="979587" y="7192328"/>
            <a:ext cx="572810" cy="22860"/>
          </a:xfrm>
          <a:prstGeom prst="roundRect">
            <a:avLst>
              <a:gd name="adj" fmla="val 300740"/>
            </a:avLst>
          </a:prstGeom>
          <a:solidFill>
            <a:srgbClr val="C5D2CF"/>
          </a:solidFill>
          <a:ln/>
        </p:spPr>
      </p:sp>
      <p:sp>
        <p:nvSpPr>
          <p:cNvPr id="22" name="Shape 18">
            <a:extLst>
              <a:ext uri="{FF2B5EF4-FFF2-40B4-BE49-F238E27FC236}">
                <a16:creationId xmlns:a16="http://schemas.microsoft.com/office/drawing/2014/main" id="{6CD5B812-E67A-8FFE-702F-95908D73F0E2}"/>
              </a:ext>
            </a:extLst>
          </p:cNvPr>
          <p:cNvSpPr/>
          <p:nvPr/>
        </p:nvSpPr>
        <p:spPr>
          <a:xfrm>
            <a:off x="634186" y="7019687"/>
            <a:ext cx="368260" cy="368260"/>
          </a:xfrm>
          <a:prstGeom prst="roundRect">
            <a:avLst>
              <a:gd name="adj" fmla="val 18669"/>
            </a:avLst>
          </a:prstGeom>
          <a:solidFill>
            <a:srgbClr val="DFECE9"/>
          </a:solidFill>
          <a:ln w="7620">
            <a:solidFill>
              <a:srgbClr val="C5D2CF"/>
            </a:solidFill>
            <a:prstDash val="solid"/>
          </a:ln>
        </p:spPr>
      </p:sp>
      <p:sp>
        <p:nvSpPr>
          <p:cNvPr id="23" name="Text 19">
            <a:extLst>
              <a:ext uri="{FF2B5EF4-FFF2-40B4-BE49-F238E27FC236}">
                <a16:creationId xmlns:a16="http://schemas.microsoft.com/office/drawing/2014/main" id="{415BE12F-A531-014E-7B33-C0D43E8462EE}"/>
              </a:ext>
            </a:extLst>
          </p:cNvPr>
          <p:cNvSpPr/>
          <p:nvPr/>
        </p:nvSpPr>
        <p:spPr>
          <a:xfrm>
            <a:off x="751820" y="7081004"/>
            <a:ext cx="132874" cy="245507"/>
          </a:xfrm>
          <a:prstGeom prst="rect">
            <a:avLst/>
          </a:prstGeom>
          <a:noFill/>
          <a:ln/>
        </p:spPr>
        <p:txBody>
          <a:bodyPr wrap="none" lIns="0" tIns="0" rIns="0" bIns="0" rtlCol="0" anchor="t"/>
          <a:lstStyle/>
          <a:p>
            <a:pPr marL="0" indent="0" algn="ctr">
              <a:lnSpc>
                <a:spcPts val="1900"/>
              </a:lnSpc>
              <a:buNone/>
            </a:pPr>
            <a:r>
              <a:rPr lang="en-US" sz="1900" dirty="0">
                <a:solidFill>
                  <a:srgbClr val="2C3249"/>
                </a:solidFill>
                <a:latin typeface="Kanit Light" pitchFamily="34" charset="0"/>
                <a:ea typeface="Kanit Light" pitchFamily="34" charset="-122"/>
                <a:cs typeface="Kanit Light" pitchFamily="34" charset="-120"/>
              </a:rPr>
              <a:t>4</a:t>
            </a:r>
            <a:endParaRPr lang="en-US" sz="1900" dirty="0"/>
          </a:p>
        </p:txBody>
      </p:sp>
      <p:sp>
        <p:nvSpPr>
          <p:cNvPr id="24" name="Text 20">
            <a:extLst>
              <a:ext uri="{FF2B5EF4-FFF2-40B4-BE49-F238E27FC236}">
                <a16:creationId xmlns:a16="http://schemas.microsoft.com/office/drawing/2014/main" id="{284A6BC3-28D4-9829-A3FF-F4546DB742E6}"/>
              </a:ext>
            </a:extLst>
          </p:cNvPr>
          <p:cNvSpPr/>
          <p:nvPr/>
        </p:nvSpPr>
        <p:spPr>
          <a:xfrm>
            <a:off x="1718548" y="6999208"/>
            <a:ext cx="2046089" cy="255746"/>
          </a:xfrm>
          <a:prstGeom prst="rect">
            <a:avLst/>
          </a:prstGeom>
          <a:noFill/>
          <a:ln/>
        </p:spPr>
        <p:txBody>
          <a:bodyPr wrap="none" lIns="0" tIns="0" rIns="0" bIns="0" rtlCol="0" anchor="t"/>
          <a:lstStyle/>
          <a:p>
            <a:pPr indent="0">
              <a:lnSpc>
                <a:spcPts val="2000"/>
              </a:lnSpc>
              <a:buNone/>
            </a:pPr>
            <a:r>
              <a:rPr lang="en-US" sz="2200" b="1" dirty="0">
                <a:solidFill>
                  <a:srgbClr val="C00000"/>
                </a:solidFill>
                <a:latin typeface="Kanit Light" pitchFamily="34" charset="0"/>
                <a:cs typeface="Kanit Light" pitchFamily="34" charset="-120"/>
              </a:rPr>
              <a:t>Telophase I</a:t>
            </a:r>
          </a:p>
        </p:txBody>
      </p:sp>
      <p:sp>
        <p:nvSpPr>
          <p:cNvPr id="25" name="Text 21">
            <a:extLst>
              <a:ext uri="{FF2B5EF4-FFF2-40B4-BE49-F238E27FC236}">
                <a16:creationId xmlns:a16="http://schemas.microsoft.com/office/drawing/2014/main" id="{42C0FCF6-9F31-432A-461C-E5BF4CCCFF45}"/>
              </a:ext>
            </a:extLst>
          </p:cNvPr>
          <p:cNvSpPr/>
          <p:nvPr/>
        </p:nvSpPr>
        <p:spPr>
          <a:xfrm>
            <a:off x="1718548" y="7353062"/>
            <a:ext cx="12339042" cy="261937"/>
          </a:xfrm>
          <a:prstGeom prst="rect">
            <a:avLst/>
          </a:prstGeom>
          <a:noFill/>
          <a:ln/>
        </p:spPr>
        <p:txBody>
          <a:bodyPr wrap="none" lIns="0" tIns="0" rIns="0" bIns="0" rtlCol="0" anchor="t"/>
          <a:lstStyle/>
          <a:p>
            <a:pPr marL="0" indent="0" algn="l">
              <a:lnSpc>
                <a:spcPts val="2050"/>
              </a:lnSpc>
              <a:buNone/>
            </a:pPr>
            <a:r>
              <a:rPr lang="en-US" sz="1250" dirty="0">
                <a:solidFill>
                  <a:srgbClr val="2C3249"/>
                </a:solidFill>
                <a:latin typeface="Martel Sans" pitchFamily="34" charset="0"/>
                <a:ea typeface="Martel Sans" pitchFamily="34" charset="-122"/>
                <a:cs typeface="Martel Sans" pitchFamily="34" charset="-120"/>
              </a:rPr>
              <a:t>Chromosomes decondense, and the nuclear envelope may reform. The cell prepares for cytokinesis, which will result in two haploid daughter cells.</a:t>
            </a:r>
            <a:endParaRPr lang="en-US" sz="1250" dirty="0"/>
          </a:p>
        </p:txBody>
      </p:sp>
      <p:sp>
        <p:nvSpPr>
          <p:cNvPr id="26" name="ZoneTexte 25">
            <a:extLst>
              <a:ext uri="{FF2B5EF4-FFF2-40B4-BE49-F238E27FC236}">
                <a16:creationId xmlns:a16="http://schemas.microsoft.com/office/drawing/2014/main" id="{133047F2-6431-38CD-BE12-468173181F52}"/>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92678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28719" y="1457801"/>
            <a:ext cx="5028843" cy="5313878"/>
          </a:xfrm>
          <a:prstGeom prst="rect">
            <a:avLst/>
          </a:prstGeom>
        </p:spPr>
      </p:pic>
      <p:sp>
        <p:nvSpPr>
          <p:cNvPr id="4" name="Text 0"/>
          <p:cNvSpPr/>
          <p:nvPr/>
        </p:nvSpPr>
        <p:spPr>
          <a:xfrm>
            <a:off x="6127075" y="959048"/>
            <a:ext cx="7862649" cy="1144191"/>
          </a:xfrm>
          <a:prstGeom prst="rect">
            <a:avLst/>
          </a:prstGeom>
          <a:noFill/>
          <a:ln/>
        </p:spPr>
        <p:txBody>
          <a:bodyPr wrap="square" lIns="0" tIns="0" rIns="0" bIns="0" rtlCol="0" anchor="t"/>
          <a:lstStyle/>
          <a:p>
            <a:pPr marL="0" indent="0">
              <a:lnSpc>
                <a:spcPts val="4500"/>
              </a:lnSpc>
              <a:buNone/>
            </a:pPr>
            <a:r>
              <a:rPr lang="en-US" sz="3200" b="1" dirty="0">
                <a:solidFill>
                  <a:srgbClr val="FF0000"/>
                </a:solidFill>
                <a:latin typeface="Kanit Light" pitchFamily="34" charset="0"/>
                <a:cs typeface="Kanit Light" pitchFamily="34" charset="-120"/>
              </a:rPr>
              <a:t>Crossing Over: Genetic Recombination During Meiosis</a:t>
            </a:r>
          </a:p>
        </p:txBody>
      </p:sp>
      <p:sp>
        <p:nvSpPr>
          <p:cNvPr id="5" name="Shape 1"/>
          <p:cNvSpPr/>
          <p:nvPr/>
        </p:nvSpPr>
        <p:spPr>
          <a:xfrm>
            <a:off x="6127075" y="2583656"/>
            <a:ext cx="411837" cy="411837"/>
          </a:xfrm>
          <a:prstGeom prst="roundRect">
            <a:avLst>
              <a:gd name="adj" fmla="val 18668"/>
            </a:avLst>
          </a:prstGeom>
          <a:solidFill>
            <a:srgbClr val="DFECE9"/>
          </a:solidFill>
          <a:ln w="7620">
            <a:solidFill>
              <a:srgbClr val="C5D2CF"/>
            </a:solidFill>
            <a:prstDash val="solid"/>
          </a:ln>
        </p:spPr>
      </p:sp>
      <p:sp>
        <p:nvSpPr>
          <p:cNvPr id="6" name="Text 2"/>
          <p:cNvSpPr/>
          <p:nvPr/>
        </p:nvSpPr>
        <p:spPr>
          <a:xfrm>
            <a:off x="6291263" y="2652236"/>
            <a:ext cx="83463" cy="274558"/>
          </a:xfrm>
          <a:prstGeom prst="rect">
            <a:avLst/>
          </a:prstGeom>
          <a:noFill/>
          <a:ln/>
        </p:spPr>
        <p:txBody>
          <a:bodyPr wrap="none" lIns="0" tIns="0" rIns="0" bIns="0" rtlCol="0" anchor="t"/>
          <a:lstStyle/>
          <a:p>
            <a:pPr marL="0" indent="0" algn="ctr">
              <a:lnSpc>
                <a:spcPts val="2150"/>
              </a:lnSpc>
              <a:buNone/>
            </a:pPr>
            <a:r>
              <a:rPr lang="en-US" sz="2150" dirty="0">
                <a:solidFill>
                  <a:srgbClr val="2C3249"/>
                </a:solidFill>
                <a:latin typeface="Kanit Light" pitchFamily="34" charset="0"/>
                <a:ea typeface="Kanit Light" pitchFamily="34" charset="-122"/>
                <a:cs typeface="Kanit Light" pitchFamily="34" charset="-120"/>
              </a:rPr>
              <a:t>1</a:t>
            </a:r>
            <a:endParaRPr lang="en-US" sz="2150" dirty="0"/>
          </a:p>
        </p:txBody>
      </p:sp>
      <p:sp>
        <p:nvSpPr>
          <p:cNvPr id="7" name="Text 3"/>
          <p:cNvSpPr/>
          <p:nvPr/>
        </p:nvSpPr>
        <p:spPr>
          <a:xfrm>
            <a:off x="6721912" y="2583656"/>
            <a:ext cx="3245048" cy="571976"/>
          </a:xfrm>
          <a:prstGeom prst="rect">
            <a:avLst/>
          </a:prstGeom>
          <a:noFill/>
          <a:ln/>
        </p:spPr>
        <p:txBody>
          <a:bodyPr wrap="square" lIns="0" tIns="0" rIns="0" bIns="0" rtlCol="0" anchor="t"/>
          <a:lstStyle/>
          <a:p>
            <a:pPr marL="0" indent="0">
              <a:lnSpc>
                <a:spcPts val="2250"/>
              </a:lnSpc>
              <a:buNone/>
            </a:pPr>
            <a:r>
              <a:rPr lang="en-US" sz="2200" b="1" dirty="0">
                <a:solidFill>
                  <a:srgbClr val="C00000"/>
                </a:solidFill>
                <a:latin typeface="Kanit Light" pitchFamily="34" charset="0"/>
                <a:cs typeface="Kanit Light" pitchFamily="34" charset="-120"/>
              </a:rPr>
              <a:t>Synapsis and Chiasma Formation</a:t>
            </a:r>
          </a:p>
        </p:txBody>
      </p:sp>
      <p:sp>
        <p:nvSpPr>
          <p:cNvPr id="8" name="Text 4"/>
          <p:cNvSpPr/>
          <p:nvPr/>
        </p:nvSpPr>
        <p:spPr>
          <a:xfrm>
            <a:off x="6721912" y="3265408"/>
            <a:ext cx="3245048" cy="1756648"/>
          </a:xfrm>
          <a:prstGeom prst="rect">
            <a:avLst/>
          </a:prstGeom>
          <a:noFill/>
          <a:ln/>
        </p:spPr>
        <p:txBody>
          <a:bodyPr wrap="square" lIns="0" tIns="0" rIns="0" bIns="0" rtlCol="0" anchor="t"/>
          <a:lstStyle/>
          <a:p>
            <a:pPr marL="0" indent="0">
              <a:lnSpc>
                <a:spcPts val="2300"/>
              </a:lnSpc>
              <a:buNone/>
            </a:pPr>
            <a:r>
              <a:rPr lang="en-US" sz="1400" dirty="0">
                <a:solidFill>
                  <a:srgbClr val="2C3249"/>
                </a:solidFill>
                <a:latin typeface="Martel Sans" pitchFamily="34" charset="0"/>
                <a:ea typeface="Martel Sans" pitchFamily="34" charset="-122"/>
                <a:cs typeface="Martel Sans" pitchFamily="34" charset="-120"/>
              </a:rPr>
              <a:t>During prophase I, homologous chromosomes align closely in a process called synapsis. Physical connections called chiasmata form at points where genetic material will be exchanged.</a:t>
            </a:r>
            <a:endParaRPr lang="en-US" sz="1400" dirty="0"/>
          </a:p>
        </p:txBody>
      </p:sp>
      <p:sp>
        <p:nvSpPr>
          <p:cNvPr id="9" name="Shape 5"/>
          <p:cNvSpPr/>
          <p:nvPr/>
        </p:nvSpPr>
        <p:spPr>
          <a:xfrm>
            <a:off x="10149959" y="2583656"/>
            <a:ext cx="411837" cy="411837"/>
          </a:xfrm>
          <a:prstGeom prst="roundRect">
            <a:avLst>
              <a:gd name="adj" fmla="val 18668"/>
            </a:avLst>
          </a:prstGeom>
          <a:solidFill>
            <a:srgbClr val="DFECE9"/>
          </a:solidFill>
          <a:ln w="7620">
            <a:solidFill>
              <a:srgbClr val="C5D2CF"/>
            </a:solidFill>
            <a:prstDash val="solid"/>
          </a:ln>
        </p:spPr>
      </p:sp>
      <p:sp>
        <p:nvSpPr>
          <p:cNvPr id="10" name="Text 6"/>
          <p:cNvSpPr/>
          <p:nvPr/>
        </p:nvSpPr>
        <p:spPr>
          <a:xfrm>
            <a:off x="10286405" y="2652236"/>
            <a:ext cx="138946" cy="274558"/>
          </a:xfrm>
          <a:prstGeom prst="rect">
            <a:avLst/>
          </a:prstGeom>
          <a:noFill/>
          <a:ln/>
        </p:spPr>
        <p:txBody>
          <a:bodyPr wrap="none" lIns="0" tIns="0" rIns="0" bIns="0" rtlCol="0" anchor="t"/>
          <a:lstStyle/>
          <a:p>
            <a:pPr marL="0" indent="0" algn="ctr">
              <a:lnSpc>
                <a:spcPts val="2150"/>
              </a:lnSpc>
              <a:buNone/>
            </a:pPr>
            <a:r>
              <a:rPr lang="en-US" sz="2150" dirty="0">
                <a:solidFill>
                  <a:srgbClr val="2C3249"/>
                </a:solidFill>
                <a:latin typeface="Kanit Light" pitchFamily="34" charset="0"/>
                <a:ea typeface="Kanit Light" pitchFamily="34" charset="-122"/>
                <a:cs typeface="Kanit Light" pitchFamily="34" charset="-120"/>
              </a:rPr>
              <a:t>2</a:t>
            </a:r>
            <a:endParaRPr lang="en-US" sz="2150" dirty="0"/>
          </a:p>
        </p:txBody>
      </p:sp>
      <p:sp>
        <p:nvSpPr>
          <p:cNvPr id="11" name="Text 7"/>
          <p:cNvSpPr/>
          <p:nvPr/>
        </p:nvSpPr>
        <p:spPr>
          <a:xfrm>
            <a:off x="10744795" y="2583656"/>
            <a:ext cx="2288143" cy="285988"/>
          </a:xfrm>
          <a:prstGeom prst="rect">
            <a:avLst/>
          </a:prstGeom>
          <a:noFill/>
          <a:ln/>
        </p:spPr>
        <p:txBody>
          <a:bodyPr wrap="none" lIns="0" tIns="0" rIns="0" bIns="0" rtlCol="0" anchor="t"/>
          <a:lstStyle/>
          <a:p>
            <a:pPr>
              <a:lnSpc>
                <a:spcPts val="2250"/>
              </a:lnSpc>
            </a:pPr>
            <a:r>
              <a:rPr lang="en-US" sz="2200" b="1" dirty="0">
                <a:solidFill>
                  <a:srgbClr val="C00000"/>
                </a:solidFill>
                <a:latin typeface="Kanit Light" pitchFamily="34" charset="0"/>
                <a:cs typeface="Kanit Light" pitchFamily="34" charset="-120"/>
              </a:rPr>
              <a:t>DNA Exchange</a:t>
            </a:r>
          </a:p>
        </p:txBody>
      </p:sp>
      <p:sp>
        <p:nvSpPr>
          <p:cNvPr id="12" name="Text 8"/>
          <p:cNvSpPr/>
          <p:nvPr/>
        </p:nvSpPr>
        <p:spPr>
          <a:xfrm>
            <a:off x="10744795" y="2979420"/>
            <a:ext cx="3245048" cy="1463873"/>
          </a:xfrm>
          <a:prstGeom prst="rect">
            <a:avLst/>
          </a:prstGeom>
          <a:noFill/>
          <a:ln/>
        </p:spPr>
        <p:txBody>
          <a:bodyPr wrap="square" lIns="0" tIns="0" rIns="0" bIns="0" rtlCol="0" anchor="t"/>
          <a:lstStyle/>
          <a:p>
            <a:pPr marL="0" indent="0">
              <a:lnSpc>
                <a:spcPts val="2300"/>
              </a:lnSpc>
              <a:buNone/>
            </a:pPr>
            <a:r>
              <a:rPr lang="en-US" sz="1400" dirty="0">
                <a:solidFill>
                  <a:srgbClr val="2C3249"/>
                </a:solidFill>
                <a:latin typeface="Martel Sans" pitchFamily="34" charset="0"/>
                <a:ea typeface="Martel Sans" pitchFamily="34" charset="-122"/>
                <a:cs typeface="Martel Sans" pitchFamily="34" charset="-120"/>
              </a:rPr>
              <a:t>Segments of DNA are swapped between non-sister chromatids of homologous chromosomes. This exchange creates new combinations of alleles on each chromosome.</a:t>
            </a:r>
            <a:endParaRPr lang="en-US" sz="1400" dirty="0"/>
          </a:p>
        </p:txBody>
      </p:sp>
      <p:sp>
        <p:nvSpPr>
          <p:cNvPr id="13" name="Shape 9"/>
          <p:cNvSpPr/>
          <p:nvPr/>
        </p:nvSpPr>
        <p:spPr>
          <a:xfrm>
            <a:off x="6127075" y="5410914"/>
            <a:ext cx="411837" cy="411837"/>
          </a:xfrm>
          <a:prstGeom prst="roundRect">
            <a:avLst>
              <a:gd name="adj" fmla="val 18668"/>
            </a:avLst>
          </a:prstGeom>
          <a:solidFill>
            <a:srgbClr val="DFECE9"/>
          </a:solidFill>
          <a:ln w="7620">
            <a:solidFill>
              <a:srgbClr val="C5D2CF"/>
            </a:solidFill>
            <a:prstDash val="solid"/>
          </a:ln>
        </p:spPr>
      </p:sp>
      <p:sp>
        <p:nvSpPr>
          <p:cNvPr id="14" name="Text 10"/>
          <p:cNvSpPr/>
          <p:nvPr/>
        </p:nvSpPr>
        <p:spPr>
          <a:xfrm>
            <a:off x="6262449" y="5479494"/>
            <a:ext cx="141089" cy="274558"/>
          </a:xfrm>
          <a:prstGeom prst="rect">
            <a:avLst/>
          </a:prstGeom>
          <a:noFill/>
          <a:ln/>
        </p:spPr>
        <p:txBody>
          <a:bodyPr wrap="none" lIns="0" tIns="0" rIns="0" bIns="0" rtlCol="0" anchor="t"/>
          <a:lstStyle/>
          <a:p>
            <a:pPr marL="0" indent="0" algn="ctr">
              <a:lnSpc>
                <a:spcPts val="2150"/>
              </a:lnSpc>
              <a:buNone/>
            </a:pPr>
            <a:r>
              <a:rPr lang="en-US" sz="2150" dirty="0">
                <a:solidFill>
                  <a:srgbClr val="2C3249"/>
                </a:solidFill>
                <a:latin typeface="Kanit Light" pitchFamily="34" charset="0"/>
                <a:ea typeface="Kanit Light" pitchFamily="34" charset="-122"/>
                <a:cs typeface="Kanit Light" pitchFamily="34" charset="-120"/>
              </a:rPr>
              <a:t>3</a:t>
            </a:r>
            <a:endParaRPr lang="en-US" sz="2150" dirty="0"/>
          </a:p>
        </p:txBody>
      </p:sp>
      <p:sp>
        <p:nvSpPr>
          <p:cNvPr id="15" name="Text 11"/>
          <p:cNvSpPr/>
          <p:nvPr/>
        </p:nvSpPr>
        <p:spPr>
          <a:xfrm>
            <a:off x="6721912" y="5410914"/>
            <a:ext cx="2837140" cy="285988"/>
          </a:xfrm>
          <a:prstGeom prst="rect">
            <a:avLst/>
          </a:prstGeom>
          <a:noFill/>
          <a:ln/>
        </p:spPr>
        <p:txBody>
          <a:bodyPr wrap="none" lIns="0" tIns="0" rIns="0" bIns="0" rtlCol="0" anchor="t"/>
          <a:lstStyle/>
          <a:p>
            <a:pPr indent="0">
              <a:lnSpc>
                <a:spcPts val="2250"/>
              </a:lnSpc>
              <a:buNone/>
            </a:pPr>
            <a:r>
              <a:rPr lang="en-US" sz="2200" b="1" dirty="0">
                <a:solidFill>
                  <a:srgbClr val="C00000"/>
                </a:solidFill>
                <a:latin typeface="Kanit Light" pitchFamily="34" charset="0"/>
                <a:cs typeface="Kanit Light" pitchFamily="34" charset="-120"/>
              </a:rPr>
              <a:t>Recombinant Chromosomes</a:t>
            </a:r>
          </a:p>
        </p:txBody>
      </p:sp>
      <p:sp>
        <p:nvSpPr>
          <p:cNvPr id="16" name="Text 12"/>
          <p:cNvSpPr/>
          <p:nvPr/>
        </p:nvSpPr>
        <p:spPr>
          <a:xfrm>
            <a:off x="6721912" y="5806678"/>
            <a:ext cx="3245048" cy="1463873"/>
          </a:xfrm>
          <a:prstGeom prst="rect">
            <a:avLst/>
          </a:prstGeom>
          <a:noFill/>
          <a:ln/>
        </p:spPr>
        <p:txBody>
          <a:bodyPr wrap="square" lIns="0" tIns="0" rIns="0" bIns="0" rtlCol="0" anchor="t"/>
          <a:lstStyle/>
          <a:p>
            <a:pPr marL="0" indent="0">
              <a:lnSpc>
                <a:spcPts val="2300"/>
              </a:lnSpc>
              <a:buNone/>
            </a:pPr>
            <a:r>
              <a:rPr lang="en-US" sz="1400" dirty="0">
                <a:solidFill>
                  <a:srgbClr val="2C3249"/>
                </a:solidFill>
                <a:latin typeface="Martel Sans" pitchFamily="34" charset="0"/>
                <a:ea typeface="Martel Sans" pitchFamily="34" charset="-122"/>
                <a:cs typeface="Martel Sans" pitchFamily="34" charset="-120"/>
              </a:rPr>
              <a:t>The resulting chromosomes contain a unique mix of maternal and paternal genetic information, increasing genetic diversity in the gametes produced.</a:t>
            </a:r>
            <a:endParaRPr lang="en-US" sz="1400" dirty="0"/>
          </a:p>
        </p:txBody>
      </p:sp>
      <p:sp>
        <p:nvSpPr>
          <p:cNvPr id="17" name="Shape 13"/>
          <p:cNvSpPr/>
          <p:nvPr/>
        </p:nvSpPr>
        <p:spPr>
          <a:xfrm>
            <a:off x="10149959" y="5410914"/>
            <a:ext cx="411837" cy="411837"/>
          </a:xfrm>
          <a:prstGeom prst="roundRect">
            <a:avLst>
              <a:gd name="adj" fmla="val 18668"/>
            </a:avLst>
          </a:prstGeom>
          <a:solidFill>
            <a:srgbClr val="DFECE9"/>
          </a:solidFill>
          <a:ln w="7620">
            <a:solidFill>
              <a:srgbClr val="C5D2CF"/>
            </a:solidFill>
            <a:prstDash val="solid"/>
          </a:ln>
        </p:spPr>
      </p:sp>
      <p:sp>
        <p:nvSpPr>
          <p:cNvPr id="18" name="Text 14"/>
          <p:cNvSpPr/>
          <p:nvPr/>
        </p:nvSpPr>
        <p:spPr>
          <a:xfrm>
            <a:off x="10281523" y="5479494"/>
            <a:ext cx="148590" cy="274558"/>
          </a:xfrm>
          <a:prstGeom prst="rect">
            <a:avLst/>
          </a:prstGeom>
          <a:noFill/>
          <a:ln/>
        </p:spPr>
        <p:txBody>
          <a:bodyPr wrap="none" lIns="0" tIns="0" rIns="0" bIns="0" rtlCol="0" anchor="t"/>
          <a:lstStyle/>
          <a:p>
            <a:pPr marL="0" indent="0" algn="ctr">
              <a:lnSpc>
                <a:spcPts val="2150"/>
              </a:lnSpc>
              <a:buNone/>
            </a:pPr>
            <a:r>
              <a:rPr lang="en-US" sz="2150" dirty="0">
                <a:solidFill>
                  <a:srgbClr val="2C3249"/>
                </a:solidFill>
                <a:latin typeface="Kanit Light" pitchFamily="34" charset="0"/>
                <a:ea typeface="Kanit Light" pitchFamily="34" charset="-122"/>
                <a:cs typeface="Kanit Light" pitchFamily="34" charset="-120"/>
              </a:rPr>
              <a:t>4</a:t>
            </a:r>
            <a:endParaRPr lang="en-US" sz="2150" dirty="0"/>
          </a:p>
        </p:txBody>
      </p:sp>
      <p:sp>
        <p:nvSpPr>
          <p:cNvPr id="19" name="Text 15"/>
          <p:cNvSpPr/>
          <p:nvPr/>
        </p:nvSpPr>
        <p:spPr>
          <a:xfrm>
            <a:off x="10744795" y="5410914"/>
            <a:ext cx="2530197" cy="285988"/>
          </a:xfrm>
          <a:prstGeom prst="rect">
            <a:avLst/>
          </a:prstGeom>
          <a:noFill/>
          <a:ln/>
        </p:spPr>
        <p:txBody>
          <a:bodyPr wrap="none" lIns="0" tIns="0" rIns="0" bIns="0" rtlCol="0" anchor="t"/>
          <a:lstStyle/>
          <a:p>
            <a:pPr>
              <a:lnSpc>
                <a:spcPts val="2250"/>
              </a:lnSpc>
            </a:pPr>
            <a:r>
              <a:rPr lang="en-US" sz="2200" b="1" dirty="0">
                <a:solidFill>
                  <a:srgbClr val="C00000"/>
                </a:solidFill>
                <a:latin typeface="Kanit Light" pitchFamily="34" charset="0"/>
                <a:cs typeface="Kanit Light" pitchFamily="34" charset="-120"/>
              </a:rPr>
              <a:t>Evolutionary Significance</a:t>
            </a:r>
          </a:p>
        </p:txBody>
      </p:sp>
      <p:sp>
        <p:nvSpPr>
          <p:cNvPr id="20" name="Text 16"/>
          <p:cNvSpPr/>
          <p:nvPr/>
        </p:nvSpPr>
        <p:spPr>
          <a:xfrm>
            <a:off x="10744795" y="5806678"/>
            <a:ext cx="3245048" cy="1171099"/>
          </a:xfrm>
          <a:prstGeom prst="rect">
            <a:avLst/>
          </a:prstGeom>
          <a:noFill/>
          <a:ln/>
        </p:spPr>
        <p:txBody>
          <a:bodyPr wrap="square" lIns="0" tIns="0" rIns="0" bIns="0" rtlCol="0" anchor="t"/>
          <a:lstStyle/>
          <a:p>
            <a:pPr marL="0" indent="0">
              <a:lnSpc>
                <a:spcPts val="2300"/>
              </a:lnSpc>
              <a:buNone/>
            </a:pPr>
            <a:r>
              <a:rPr lang="en-US" sz="1400" dirty="0">
                <a:solidFill>
                  <a:srgbClr val="2C3249"/>
                </a:solidFill>
                <a:latin typeface="Martel Sans" pitchFamily="34" charset="0"/>
                <a:ea typeface="Martel Sans" pitchFamily="34" charset="-122"/>
                <a:cs typeface="Martel Sans" pitchFamily="34" charset="-120"/>
              </a:rPr>
              <a:t>Crossing over contributes to genetic variation within populations, providing the raw material for natural selection and evolution.</a:t>
            </a:r>
            <a:endParaRPr lang="en-US" sz="1400" dirty="0"/>
          </a:p>
        </p:txBody>
      </p:sp>
      <p:sp>
        <p:nvSpPr>
          <p:cNvPr id="21" name="ZoneTexte 20">
            <a:extLst>
              <a:ext uri="{FF2B5EF4-FFF2-40B4-BE49-F238E27FC236}">
                <a16:creationId xmlns:a16="http://schemas.microsoft.com/office/drawing/2014/main" id="{F6C8F135-DFC7-A6B2-CAB1-AFBDAA3810B2}"/>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3" name="Image 1" descr="preencoded.png"/>
          <p:cNvPicPr>
            <a:picLocks noChangeAspect="1"/>
          </p:cNvPicPr>
          <p:nvPr/>
        </p:nvPicPr>
        <p:blipFill>
          <a:blip r:embed="rId4"/>
          <a:stretch>
            <a:fillRect/>
          </a:stretch>
        </p:blipFill>
        <p:spPr>
          <a:xfrm>
            <a:off x="222528" y="106017"/>
            <a:ext cx="5041225" cy="8030818"/>
          </a:xfrm>
          <a:prstGeom prst="rect">
            <a:avLst/>
          </a:prstGeom>
        </p:spPr>
      </p:pic>
      <p:sp>
        <p:nvSpPr>
          <p:cNvPr id="4" name="Text 0"/>
          <p:cNvSpPr/>
          <p:nvPr/>
        </p:nvSpPr>
        <p:spPr>
          <a:xfrm>
            <a:off x="6109573" y="575905"/>
            <a:ext cx="7897654" cy="1112758"/>
          </a:xfrm>
          <a:prstGeom prst="rect">
            <a:avLst/>
          </a:prstGeom>
          <a:noFill/>
          <a:ln/>
        </p:spPr>
        <p:txBody>
          <a:bodyPr wrap="square" lIns="0" tIns="0" rIns="0" bIns="0" rtlCol="0" anchor="t"/>
          <a:lstStyle/>
          <a:p>
            <a:pPr>
              <a:lnSpc>
                <a:spcPts val="4500"/>
              </a:lnSpc>
            </a:pPr>
            <a:r>
              <a:rPr lang="en-US" sz="3200" b="1" dirty="0">
                <a:solidFill>
                  <a:srgbClr val="FF0000"/>
                </a:solidFill>
                <a:latin typeface="Kanit Light" pitchFamily="34" charset="0"/>
                <a:cs typeface="Kanit Light" pitchFamily="34" charset="-120"/>
              </a:rPr>
              <a:t>Chromosome Segregation: Reduction in Chromosome Number</a:t>
            </a:r>
          </a:p>
        </p:txBody>
      </p:sp>
      <p:pic>
        <p:nvPicPr>
          <p:cNvPr id="5" name="Image 2" descr="preencoded.png"/>
          <p:cNvPicPr>
            <a:picLocks noChangeAspect="1"/>
          </p:cNvPicPr>
          <p:nvPr/>
        </p:nvPicPr>
        <p:blipFill>
          <a:blip r:embed="rId5"/>
          <a:stretch>
            <a:fillRect/>
          </a:stretch>
        </p:blipFill>
        <p:spPr>
          <a:xfrm>
            <a:off x="6109573" y="1955721"/>
            <a:ext cx="890230" cy="1424464"/>
          </a:xfrm>
          <a:prstGeom prst="rect">
            <a:avLst/>
          </a:prstGeom>
        </p:spPr>
      </p:pic>
      <p:sp>
        <p:nvSpPr>
          <p:cNvPr id="6" name="Text 1"/>
          <p:cNvSpPr/>
          <p:nvPr/>
        </p:nvSpPr>
        <p:spPr>
          <a:xfrm>
            <a:off x="7266861" y="2133719"/>
            <a:ext cx="2738438" cy="278130"/>
          </a:xfrm>
          <a:prstGeom prst="rect">
            <a:avLst/>
          </a:prstGeom>
          <a:noFill/>
          <a:ln/>
        </p:spPr>
        <p:txBody>
          <a:bodyPr wrap="none" lIns="0" tIns="0" rIns="0" bIns="0" rtlCol="0" anchor="t"/>
          <a:lstStyle/>
          <a:p>
            <a:pPr indent="0">
              <a:lnSpc>
                <a:spcPts val="2250"/>
              </a:lnSpc>
              <a:buNone/>
            </a:pPr>
            <a:r>
              <a:rPr lang="en-US" sz="2200" b="1" dirty="0">
                <a:solidFill>
                  <a:srgbClr val="C00000"/>
                </a:solidFill>
                <a:latin typeface="Kanit Light" pitchFamily="34" charset="0"/>
                <a:cs typeface="Kanit Light" pitchFamily="34" charset="-120"/>
              </a:rPr>
              <a:t>Homologous Pair Alignment</a:t>
            </a:r>
          </a:p>
        </p:txBody>
      </p:sp>
      <p:sp>
        <p:nvSpPr>
          <p:cNvPr id="7" name="Text 2"/>
          <p:cNvSpPr/>
          <p:nvPr/>
        </p:nvSpPr>
        <p:spPr>
          <a:xfrm>
            <a:off x="7266861" y="2518648"/>
            <a:ext cx="6740366" cy="569833"/>
          </a:xfrm>
          <a:prstGeom prst="rect">
            <a:avLst/>
          </a:prstGeom>
          <a:noFill/>
          <a:ln/>
        </p:spPr>
        <p:txBody>
          <a:bodyPr wrap="square" lIns="0" tIns="0" rIns="0" bIns="0" rtlCol="0" anchor="t"/>
          <a:lstStyle/>
          <a:p>
            <a:pPr marL="0" indent="0" algn="l">
              <a:lnSpc>
                <a:spcPts val="2200"/>
              </a:lnSpc>
              <a:buNone/>
            </a:pPr>
            <a:r>
              <a:rPr lang="en-US" sz="1400" dirty="0">
                <a:solidFill>
                  <a:srgbClr val="2C3249"/>
                </a:solidFill>
                <a:latin typeface="Martel Sans" pitchFamily="34" charset="0"/>
                <a:ea typeface="Martel Sans" pitchFamily="34" charset="-122"/>
                <a:cs typeface="Martel Sans" pitchFamily="34" charset="-120"/>
              </a:rPr>
              <a:t>Homologous chromosome pairs align along the metaphase plate during metaphase I, with each pair oriented independently of other pairs.</a:t>
            </a:r>
            <a:endParaRPr lang="en-US" sz="1400" dirty="0"/>
          </a:p>
        </p:txBody>
      </p:sp>
      <p:pic>
        <p:nvPicPr>
          <p:cNvPr id="8" name="Image 3" descr="preencoded.png"/>
          <p:cNvPicPr>
            <a:picLocks noChangeAspect="1"/>
          </p:cNvPicPr>
          <p:nvPr/>
        </p:nvPicPr>
        <p:blipFill>
          <a:blip r:embed="rId6"/>
          <a:stretch>
            <a:fillRect/>
          </a:stretch>
        </p:blipFill>
        <p:spPr>
          <a:xfrm>
            <a:off x="6109573" y="3380184"/>
            <a:ext cx="890230" cy="1424464"/>
          </a:xfrm>
          <a:prstGeom prst="rect">
            <a:avLst/>
          </a:prstGeom>
        </p:spPr>
      </p:pic>
      <p:sp>
        <p:nvSpPr>
          <p:cNvPr id="9" name="Text 3"/>
          <p:cNvSpPr/>
          <p:nvPr/>
        </p:nvSpPr>
        <p:spPr>
          <a:xfrm>
            <a:off x="7266861" y="3558183"/>
            <a:ext cx="2225754" cy="278130"/>
          </a:xfrm>
          <a:prstGeom prst="rect">
            <a:avLst/>
          </a:prstGeom>
          <a:noFill/>
          <a:ln/>
        </p:spPr>
        <p:txBody>
          <a:bodyPr wrap="none" lIns="0" tIns="0" rIns="0" bIns="0" rtlCol="0" anchor="t"/>
          <a:lstStyle/>
          <a:p>
            <a:pPr>
              <a:lnSpc>
                <a:spcPts val="2250"/>
              </a:lnSpc>
            </a:pPr>
            <a:r>
              <a:rPr lang="en-US" sz="2200" b="1" dirty="0">
                <a:solidFill>
                  <a:srgbClr val="C00000"/>
                </a:solidFill>
                <a:latin typeface="Kanit Light" pitchFamily="34" charset="0"/>
                <a:cs typeface="Kanit Light" pitchFamily="34" charset="-120"/>
              </a:rPr>
              <a:t>Random Orientation</a:t>
            </a:r>
          </a:p>
        </p:txBody>
      </p:sp>
      <p:sp>
        <p:nvSpPr>
          <p:cNvPr id="10" name="Text 4"/>
          <p:cNvSpPr/>
          <p:nvPr/>
        </p:nvSpPr>
        <p:spPr>
          <a:xfrm>
            <a:off x="7266861" y="3943112"/>
            <a:ext cx="6740366" cy="569833"/>
          </a:xfrm>
          <a:prstGeom prst="rect">
            <a:avLst/>
          </a:prstGeom>
          <a:noFill/>
          <a:ln/>
        </p:spPr>
        <p:txBody>
          <a:bodyPr wrap="square" lIns="0" tIns="0" rIns="0" bIns="0" rtlCol="0" anchor="t"/>
          <a:lstStyle/>
          <a:p>
            <a:pPr marL="0" indent="0" algn="l">
              <a:lnSpc>
                <a:spcPts val="2200"/>
              </a:lnSpc>
              <a:buNone/>
            </a:pPr>
            <a:r>
              <a:rPr lang="en-US" sz="1400" dirty="0">
                <a:solidFill>
                  <a:srgbClr val="2C3249"/>
                </a:solidFill>
                <a:latin typeface="Martel Sans" pitchFamily="34" charset="0"/>
                <a:ea typeface="Martel Sans" pitchFamily="34" charset="-122"/>
                <a:cs typeface="Martel Sans" pitchFamily="34" charset="-120"/>
              </a:rPr>
              <a:t>The orientation of each homologous pair is random, leading to different combinations of maternal and paternal chromosomes in the resulting gametes.</a:t>
            </a:r>
            <a:endParaRPr lang="en-US" sz="1400" dirty="0"/>
          </a:p>
        </p:txBody>
      </p:sp>
      <p:pic>
        <p:nvPicPr>
          <p:cNvPr id="11" name="Image 4" descr="preencoded.png"/>
          <p:cNvPicPr>
            <a:picLocks noChangeAspect="1"/>
          </p:cNvPicPr>
          <p:nvPr/>
        </p:nvPicPr>
        <p:blipFill>
          <a:blip r:embed="rId7"/>
          <a:stretch>
            <a:fillRect/>
          </a:stretch>
        </p:blipFill>
        <p:spPr>
          <a:xfrm>
            <a:off x="6109573" y="4804648"/>
            <a:ext cx="890230" cy="1424464"/>
          </a:xfrm>
          <a:prstGeom prst="rect">
            <a:avLst/>
          </a:prstGeom>
        </p:spPr>
      </p:pic>
      <p:sp>
        <p:nvSpPr>
          <p:cNvPr id="12" name="Text 5"/>
          <p:cNvSpPr/>
          <p:nvPr/>
        </p:nvSpPr>
        <p:spPr>
          <a:xfrm>
            <a:off x="7266861" y="4982647"/>
            <a:ext cx="2225754" cy="278130"/>
          </a:xfrm>
          <a:prstGeom prst="rect">
            <a:avLst/>
          </a:prstGeom>
          <a:noFill/>
          <a:ln/>
        </p:spPr>
        <p:txBody>
          <a:bodyPr wrap="none" lIns="0" tIns="0" rIns="0" bIns="0" rtlCol="0" anchor="t"/>
          <a:lstStyle/>
          <a:p>
            <a:pPr indent="0">
              <a:lnSpc>
                <a:spcPts val="2250"/>
              </a:lnSpc>
              <a:buNone/>
            </a:pPr>
            <a:r>
              <a:rPr lang="en-US" sz="2200" b="1" dirty="0">
                <a:solidFill>
                  <a:srgbClr val="C00000"/>
                </a:solidFill>
                <a:latin typeface="Kanit Light" pitchFamily="34" charset="0"/>
                <a:cs typeface="Kanit Light" pitchFamily="34" charset="-120"/>
              </a:rPr>
              <a:t>Separation to Poles</a:t>
            </a:r>
          </a:p>
        </p:txBody>
      </p:sp>
      <p:sp>
        <p:nvSpPr>
          <p:cNvPr id="13" name="Text 6"/>
          <p:cNvSpPr/>
          <p:nvPr/>
        </p:nvSpPr>
        <p:spPr>
          <a:xfrm>
            <a:off x="7266861" y="5367576"/>
            <a:ext cx="6740366" cy="569833"/>
          </a:xfrm>
          <a:prstGeom prst="rect">
            <a:avLst/>
          </a:prstGeom>
          <a:noFill/>
          <a:ln/>
        </p:spPr>
        <p:txBody>
          <a:bodyPr wrap="square" lIns="0" tIns="0" rIns="0" bIns="0" rtlCol="0" anchor="t"/>
          <a:lstStyle/>
          <a:p>
            <a:pPr marL="0" indent="0" algn="l">
              <a:lnSpc>
                <a:spcPts val="2200"/>
              </a:lnSpc>
              <a:buNone/>
            </a:pPr>
            <a:r>
              <a:rPr lang="en-US" sz="1400" dirty="0">
                <a:solidFill>
                  <a:srgbClr val="2C3249"/>
                </a:solidFill>
                <a:latin typeface="Martel Sans" pitchFamily="34" charset="0"/>
                <a:ea typeface="Martel Sans" pitchFamily="34" charset="-122"/>
                <a:cs typeface="Martel Sans" pitchFamily="34" charset="-120"/>
              </a:rPr>
              <a:t>During anaphase I, homologous chromosomes separate and move to opposite poles of the cell, reducing the chromosome number by half.</a:t>
            </a:r>
            <a:endParaRPr lang="en-US" sz="1400" dirty="0"/>
          </a:p>
        </p:txBody>
      </p:sp>
      <p:pic>
        <p:nvPicPr>
          <p:cNvPr id="14" name="Image 5" descr="preencoded.png"/>
          <p:cNvPicPr>
            <a:picLocks noChangeAspect="1"/>
          </p:cNvPicPr>
          <p:nvPr/>
        </p:nvPicPr>
        <p:blipFill>
          <a:blip r:embed="rId8"/>
          <a:stretch>
            <a:fillRect/>
          </a:stretch>
        </p:blipFill>
        <p:spPr>
          <a:xfrm>
            <a:off x="6109573" y="6229112"/>
            <a:ext cx="890230" cy="1424464"/>
          </a:xfrm>
          <a:prstGeom prst="rect">
            <a:avLst/>
          </a:prstGeom>
        </p:spPr>
      </p:pic>
      <p:sp>
        <p:nvSpPr>
          <p:cNvPr id="15" name="Text 7"/>
          <p:cNvSpPr/>
          <p:nvPr/>
        </p:nvSpPr>
        <p:spPr>
          <a:xfrm>
            <a:off x="7266861" y="6407110"/>
            <a:ext cx="2596515" cy="278130"/>
          </a:xfrm>
          <a:prstGeom prst="rect">
            <a:avLst/>
          </a:prstGeom>
          <a:noFill/>
          <a:ln/>
        </p:spPr>
        <p:txBody>
          <a:bodyPr wrap="none" lIns="0" tIns="0" rIns="0" bIns="0" rtlCol="0" anchor="t"/>
          <a:lstStyle/>
          <a:p>
            <a:pPr>
              <a:lnSpc>
                <a:spcPts val="2250"/>
              </a:lnSpc>
            </a:pPr>
            <a:r>
              <a:rPr lang="en-US" sz="2200" b="1" dirty="0">
                <a:solidFill>
                  <a:srgbClr val="C00000"/>
                </a:solidFill>
                <a:latin typeface="Kanit Light" pitchFamily="34" charset="0"/>
                <a:cs typeface="Kanit Light" pitchFamily="34" charset="-120"/>
              </a:rPr>
              <a:t>Formation of Haploid Cells</a:t>
            </a:r>
          </a:p>
        </p:txBody>
      </p:sp>
      <p:sp>
        <p:nvSpPr>
          <p:cNvPr id="16" name="Text 8"/>
          <p:cNvSpPr/>
          <p:nvPr/>
        </p:nvSpPr>
        <p:spPr>
          <a:xfrm>
            <a:off x="7266861" y="6792039"/>
            <a:ext cx="6740366" cy="569833"/>
          </a:xfrm>
          <a:prstGeom prst="rect">
            <a:avLst/>
          </a:prstGeom>
          <a:noFill/>
          <a:ln/>
        </p:spPr>
        <p:txBody>
          <a:bodyPr wrap="square" lIns="0" tIns="0" rIns="0" bIns="0" rtlCol="0" anchor="t"/>
          <a:lstStyle/>
          <a:p>
            <a:pPr marL="0" indent="0" algn="l">
              <a:lnSpc>
                <a:spcPts val="2200"/>
              </a:lnSpc>
              <a:buNone/>
            </a:pPr>
            <a:r>
              <a:rPr lang="en-US" sz="1400" dirty="0">
                <a:solidFill>
                  <a:srgbClr val="2C3249"/>
                </a:solidFill>
                <a:latin typeface="Martel Sans" pitchFamily="34" charset="0"/>
                <a:ea typeface="Martel Sans" pitchFamily="34" charset="-122"/>
                <a:cs typeface="Martel Sans" pitchFamily="34" charset="-120"/>
              </a:rPr>
              <a:t>The process results in the formation of haploid cells, each containing a single set of chromosomes, essential for sexual reproduction.</a:t>
            </a:r>
            <a:endParaRPr lang="en-US" sz="1400" dirty="0"/>
          </a:p>
        </p:txBody>
      </p:sp>
      <p:sp>
        <p:nvSpPr>
          <p:cNvPr id="17" name="ZoneTexte 16">
            <a:extLst>
              <a:ext uri="{FF2B5EF4-FFF2-40B4-BE49-F238E27FC236}">
                <a16:creationId xmlns:a16="http://schemas.microsoft.com/office/drawing/2014/main" id="{0554E545-31D4-31BE-D41B-D037B96D00E7}"/>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6162261" cy="8229600"/>
          </a:xfrm>
          <a:prstGeom prst="rect">
            <a:avLst/>
          </a:prstGeom>
        </p:spPr>
      </p:pic>
      <p:pic>
        <p:nvPicPr>
          <p:cNvPr id="3" name="Image 1" descr="preencoded.png"/>
          <p:cNvPicPr>
            <a:picLocks noChangeAspect="1"/>
          </p:cNvPicPr>
          <p:nvPr/>
        </p:nvPicPr>
        <p:blipFill>
          <a:blip r:embed="rId4"/>
          <a:stretch>
            <a:fillRect/>
          </a:stretch>
        </p:blipFill>
        <p:spPr>
          <a:xfrm>
            <a:off x="283488" y="185530"/>
            <a:ext cx="5769888" cy="7779027"/>
          </a:xfrm>
          <a:prstGeom prst="rect">
            <a:avLst/>
          </a:prstGeom>
        </p:spPr>
      </p:pic>
      <p:sp>
        <p:nvSpPr>
          <p:cNvPr id="4" name="Text 0"/>
          <p:cNvSpPr/>
          <p:nvPr/>
        </p:nvSpPr>
        <p:spPr>
          <a:xfrm>
            <a:off x="6280190" y="876657"/>
            <a:ext cx="7556421" cy="1417558"/>
          </a:xfrm>
          <a:prstGeom prst="rect">
            <a:avLst/>
          </a:prstGeom>
          <a:noFill/>
          <a:ln/>
        </p:spPr>
        <p:txBody>
          <a:bodyPr wrap="square" lIns="0" tIns="0" rIns="0" bIns="0" rtlCol="0" anchor="t"/>
          <a:lstStyle/>
          <a:p>
            <a:pPr indent="0">
              <a:lnSpc>
                <a:spcPts val="4500"/>
              </a:lnSpc>
              <a:buNone/>
            </a:pPr>
            <a:r>
              <a:rPr lang="en-US" sz="3200" b="1" dirty="0">
                <a:solidFill>
                  <a:srgbClr val="FF0000"/>
                </a:solidFill>
                <a:latin typeface="Kanit Light" pitchFamily="34" charset="0"/>
                <a:cs typeface="Kanit Light" pitchFamily="34" charset="-120"/>
              </a:rPr>
              <a:t>Cytoplasmic Division: Forming Haploid Gametes</a:t>
            </a:r>
          </a:p>
        </p:txBody>
      </p:sp>
      <p:sp>
        <p:nvSpPr>
          <p:cNvPr id="5" name="Shape 1"/>
          <p:cNvSpPr/>
          <p:nvPr/>
        </p:nvSpPr>
        <p:spPr>
          <a:xfrm>
            <a:off x="6280190" y="2634377"/>
            <a:ext cx="7556421" cy="4718447"/>
          </a:xfrm>
          <a:prstGeom prst="roundRect">
            <a:avLst>
              <a:gd name="adj" fmla="val 2019"/>
            </a:avLst>
          </a:prstGeom>
          <a:noFill/>
          <a:ln w="7620">
            <a:solidFill>
              <a:srgbClr val="000000">
                <a:alpha val="8000"/>
              </a:srgbClr>
            </a:solidFill>
            <a:prstDash val="solid"/>
          </a:ln>
        </p:spPr>
      </p:sp>
      <p:sp>
        <p:nvSpPr>
          <p:cNvPr id="6" name="Shape 2"/>
          <p:cNvSpPr/>
          <p:nvPr/>
        </p:nvSpPr>
        <p:spPr>
          <a:xfrm>
            <a:off x="6287810" y="2641997"/>
            <a:ext cx="7540347" cy="650319"/>
          </a:xfrm>
          <a:prstGeom prst="rect">
            <a:avLst/>
          </a:prstGeom>
          <a:solidFill>
            <a:srgbClr val="FFFFFF">
              <a:alpha val="4000"/>
            </a:srgbClr>
          </a:solidFill>
          <a:ln/>
        </p:spPr>
      </p:sp>
      <p:sp>
        <p:nvSpPr>
          <p:cNvPr id="7" name="Text 3"/>
          <p:cNvSpPr/>
          <p:nvPr/>
        </p:nvSpPr>
        <p:spPr>
          <a:xfrm>
            <a:off x="6515457" y="2785705"/>
            <a:ext cx="205573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Process</a:t>
            </a:r>
            <a:endParaRPr lang="en-US" sz="1750" dirty="0"/>
          </a:p>
        </p:txBody>
      </p:sp>
      <p:sp>
        <p:nvSpPr>
          <p:cNvPr id="8" name="Text 4"/>
          <p:cNvSpPr/>
          <p:nvPr/>
        </p:nvSpPr>
        <p:spPr>
          <a:xfrm>
            <a:off x="9032438" y="2785705"/>
            <a:ext cx="205192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Animal Cells</a:t>
            </a:r>
            <a:endParaRPr lang="en-US" sz="1750" dirty="0"/>
          </a:p>
        </p:txBody>
      </p:sp>
      <p:sp>
        <p:nvSpPr>
          <p:cNvPr id="9" name="Text 5"/>
          <p:cNvSpPr/>
          <p:nvPr/>
        </p:nvSpPr>
        <p:spPr>
          <a:xfrm>
            <a:off x="11545610" y="2785705"/>
            <a:ext cx="205573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Plant Cells</a:t>
            </a:r>
            <a:endParaRPr lang="en-US" sz="1750" dirty="0"/>
          </a:p>
        </p:txBody>
      </p:sp>
      <p:sp>
        <p:nvSpPr>
          <p:cNvPr id="10" name="Shape 6"/>
          <p:cNvSpPr/>
          <p:nvPr/>
        </p:nvSpPr>
        <p:spPr>
          <a:xfrm>
            <a:off x="6287810" y="3292316"/>
            <a:ext cx="7540347" cy="1013222"/>
          </a:xfrm>
          <a:prstGeom prst="rect">
            <a:avLst/>
          </a:prstGeom>
          <a:solidFill>
            <a:srgbClr val="000000">
              <a:alpha val="4000"/>
            </a:srgbClr>
          </a:solidFill>
          <a:ln/>
        </p:spPr>
      </p:sp>
      <p:sp>
        <p:nvSpPr>
          <p:cNvPr id="11" name="Text 7"/>
          <p:cNvSpPr/>
          <p:nvPr/>
        </p:nvSpPr>
        <p:spPr>
          <a:xfrm>
            <a:off x="6515457" y="3436025"/>
            <a:ext cx="205573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Mechanism</a:t>
            </a:r>
            <a:endParaRPr lang="en-US" sz="1750" dirty="0"/>
          </a:p>
        </p:txBody>
      </p:sp>
      <p:sp>
        <p:nvSpPr>
          <p:cNvPr id="12" name="Text 8"/>
          <p:cNvSpPr/>
          <p:nvPr/>
        </p:nvSpPr>
        <p:spPr>
          <a:xfrm>
            <a:off x="9032438" y="3436025"/>
            <a:ext cx="205192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Contractile ring formation</a:t>
            </a:r>
            <a:endParaRPr lang="en-US" sz="1750" dirty="0"/>
          </a:p>
        </p:txBody>
      </p:sp>
      <p:sp>
        <p:nvSpPr>
          <p:cNvPr id="13" name="Text 9"/>
          <p:cNvSpPr/>
          <p:nvPr/>
        </p:nvSpPr>
        <p:spPr>
          <a:xfrm>
            <a:off x="11545610" y="3436025"/>
            <a:ext cx="205573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Cell plate formation</a:t>
            </a:r>
            <a:endParaRPr lang="en-US" sz="1750" dirty="0"/>
          </a:p>
        </p:txBody>
      </p:sp>
      <p:sp>
        <p:nvSpPr>
          <p:cNvPr id="14" name="Shape 10"/>
          <p:cNvSpPr/>
          <p:nvPr/>
        </p:nvSpPr>
        <p:spPr>
          <a:xfrm>
            <a:off x="6287810" y="4305538"/>
            <a:ext cx="7540347" cy="1013222"/>
          </a:xfrm>
          <a:prstGeom prst="rect">
            <a:avLst/>
          </a:prstGeom>
          <a:solidFill>
            <a:srgbClr val="FFFFFF">
              <a:alpha val="4000"/>
            </a:srgbClr>
          </a:solidFill>
          <a:ln/>
        </p:spPr>
      </p:sp>
      <p:sp>
        <p:nvSpPr>
          <p:cNvPr id="15" name="Text 11"/>
          <p:cNvSpPr/>
          <p:nvPr/>
        </p:nvSpPr>
        <p:spPr>
          <a:xfrm>
            <a:off x="6515457" y="4449247"/>
            <a:ext cx="205573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Timing</a:t>
            </a:r>
            <a:endParaRPr lang="en-US" sz="1750" dirty="0"/>
          </a:p>
        </p:txBody>
      </p:sp>
      <p:sp>
        <p:nvSpPr>
          <p:cNvPr id="16" name="Text 12"/>
          <p:cNvSpPr/>
          <p:nvPr/>
        </p:nvSpPr>
        <p:spPr>
          <a:xfrm>
            <a:off x="9032438" y="4449247"/>
            <a:ext cx="205192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After telophase I and II</a:t>
            </a:r>
            <a:endParaRPr lang="en-US" sz="1750" dirty="0"/>
          </a:p>
        </p:txBody>
      </p:sp>
      <p:sp>
        <p:nvSpPr>
          <p:cNvPr id="17" name="Text 13"/>
          <p:cNvSpPr/>
          <p:nvPr/>
        </p:nvSpPr>
        <p:spPr>
          <a:xfrm>
            <a:off x="11545610" y="4449247"/>
            <a:ext cx="205573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After telophase I and II</a:t>
            </a:r>
            <a:endParaRPr lang="en-US" sz="1750" dirty="0"/>
          </a:p>
        </p:txBody>
      </p:sp>
      <p:sp>
        <p:nvSpPr>
          <p:cNvPr id="18" name="Shape 14"/>
          <p:cNvSpPr/>
          <p:nvPr/>
        </p:nvSpPr>
        <p:spPr>
          <a:xfrm>
            <a:off x="6287810" y="5318760"/>
            <a:ext cx="7540347" cy="1013222"/>
          </a:xfrm>
          <a:prstGeom prst="rect">
            <a:avLst/>
          </a:prstGeom>
          <a:solidFill>
            <a:srgbClr val="000000">
              <a:alpha val="4000"/>
            </a:srgbClr>
          </a:solidFill>
          <a:ln/>
        </p:spPr>
      </p:sp>
      <p:sp>
        <p:nvSpPr>
          <p:cNvPr id="19" name="Text 15"/>
          <p:cNvSpPr/>
          <p:nvPr/>
        </p:nvSpPr>
        <p:spPr>
          <a:xfrm>
            <a:off x="6515457" y="5462468"/>
            <a:ext cx="205573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Result</a:t>
            </a:r>
            <a:endParaRPr lang="en-US" sz="1750" dirty="0"/>
          </a:p>
        </p:txBody>
      </p:sp>
      <p:sp>
        <p:nvSpPr>
          <p:cNvPr id="20" name="Text 16"/>
          <p:cNvSpPr/>
          <p:nvPr/>
        </p:nvSpPr>
        <p:spPr>
          <a:xfrm>
            <a:off x="9032438" y="5462468"/>
            <a:ext cx="205192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Four haploid gametes</a:t>
            </a:r>
            <a:endParaRPr lang="en-US" sz="1750" dirty="0"/>
          </a:p>
        </p:txBody>
      </p:sp>
      <p:sp>
        <p:nvSpPr>
          <p:cNvPr id="21" name="Text 17"/>
          <p:cNvSpPr/>
          <p:nvPr/>
        </p:nvSpPr>
        <p:spPr>
          <a:xfrm>
            <a:off x="11545610" y="5462468"/>
            <a:ext cx="205573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Four haploid spores</a:t>
            </a:r>
            <a:endParaRPr lang="en-US" sz="1750" dirty="0"/>
          </a:p>
        </p:txBody>
      </p:sp>
      <p:sp>
        <p:nvSpPr>
          <p:cNvPr id="22" name="Shape 18"/>
          <p:cNvSpPr/>
          <p:nvPr/>
        </p:nvSpPr>
        <p:spPr>
          <a:xfrm>
            <a:off x="6287810" y="6331982"/>
            <a:ext cx="7540347" cy="1013222"/>
          </a:xfrm>
          <a:prstGeom prst="rect">
            <a:avLst/>
          </a:prstGeom>
          <a:solidFill>
            <a:srgbClr val="FFFFFF">
              <a:alpha val="4000"/>
            </a:srgbClr>
          </a:solidFill>
          <a:ln/>
        </p:spPr>
      </p:sp>
      <p:sp>
        <p:nvSpPr>
          <p:cNvPr id="23" name="Text 19"/>
          <p:cNvSpPr/>
          <p:nvPr/>
        </p:nvSpPr>
        <p:spPr>
          <a:xfrm>
            <a:off x="6515457" y="6475690"/>
            <a:ext cx="205573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Cytokinesis type</a:t>
            </a:r>
            <a:endParaRPr lang="en-US" sz="1750" dirty="0"/>
          </a:p>
        </p:txBody>
      </p:sp>
      <p:sp>
        <p:nvSpPr>
          <p:cNvPr id="24" name="Text 20"/>
          <p:cNvSpPr/>
          <p:nvPr/>
        </p:nvSpPr>
        <p:spPr>
          <a:xfrm>
            <a:off x="9032438" y="6475690"/>
            <a:ext cx="2051923" cy="362903"/>
          </a:xfrm>
          <a:prstGeom prst="rect">
            <a:avLst/>
          </a:prstGeom>
          <a:noFill/>
          <a:ln/>
        </p:spPr>
        <p:txBody>
          <a:bodyPr wrap="non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Complete division</a:t>
            </a:r>
            <a:endParaRPr lang="en-US" sz="1750" dirty="0"/>
          </a:p>
        </p:txBody>
      </p:sp>
      <p:sp>
        <p:nvSpPr>
          <p:cNvPr id="25" name="Text 21"/>
          <p:cNvSpPr/>
          <p:nvPr/>
        </p:nvSpPr>
        <p:spPr>
          <a:xfrm>
            <a:off x="11545610" y="6475690"/>
            <a:ext cx="2055733" cy="725805"/>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Partial division (initially)</a:t>
            </a:r>
            <a:endParaRPr lang="en-US" sz="1750" dirty="0"/>
          </a:p>
        </p:txBody>
      </p:sp>
      <p:sp>
        <p:nvSpPr>
          <p:cNvPr id="26" name="ZoneTexte 25">
            <a:extLst>
              <a:ext uri="{FF2B5EF4-FFF2-40B4-BE49-F238E27FC236}">
                <a16:creationId xmlns:a16="http://schemas.microsoft.com/office/drawing/2014/main" id="{3D6BBCE3-984A-343A-9BF9-894C6DCA5658}"/>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Ref idx="1001">
        <a:schemeClr val="bg1"/>
      </p:bgRef>
    </p:bg>
    <p:spTree>
      <p:nvGrpSpPr>
        <p:cNvPr id="1" name=""/>
        <p:cNvGrpSpPr/>
        <p:nvPr/>
      </p:nvGrpSpPr>
      <p:grpSpPr>
        <a:xfrm>
          <a:off x="0" y="0"/>
          <a:ext cx="0" cy="0"/>
          <a:chOff x="0" y="0"/>
          <a:chExt cx="0" cy="0"/>
        </a:xfrm>
      </p:grpSpPr>
      <p:sp>
        <p:nvSpPr>
          <p:cNvPr id="2" name="Text 0"/>
          <p:cNvSpPr/>
          <p:nvPr/>
        </p:nvSpPr>
        <p:spPr>
          <a:xfrm>
            <a:off x="793790" y="1278255"/>
            <a:ext cx="13042821" cy="1417558"/>
          </a:xfrm>
          <a:prstGeom prst="rect">
            <a:avLst/>
          </a:prstGeom>
          <a:noFill/>
          <a:ln/>
        </p:spPr>
        <p:txBody>
          <a:bodyPr wrap="square" lIns="0" tIns="0" rIns="0" bIns="0" rtlCol="0" anchor="t"/>
          <a:lstStyle/>
          <a:p>
            <a:pPr marL="0" indent="0">
              <a:lnSpc>
                <a:spcPts val="5550"/>
              </a:lnSpc>
              <a:buNone/>
            </a:pPr>
            <a:r>
              <a:rPr lang="en-US" sz="3200" b="1" dirty="0">
                <a:solidFill>
                  <a:srgbClr val="FF0000"/>
                </a:solidFill>
                <a:latin typeface="Kanit Light" pitchFamily="34" charset="0"/>
                <a:cs typeface="Kanit Light" pitchFamily="34" charset="-120"/>
              </a:rPr>
              <a:t>Meiosis in Animals vs. Plants: Similarities and Differences</a:t>
            </a:r>
          </a:p>
        </p:txBody>
      </p:sp>
      <p:sp>
        <p:nvSpPr>
          <p:cNvPr id="3" name="Text 1"/>
          <p:cNvSpPr/>
          <p:nvPr/>
        </p:nvSpPr>
        <p:spPr>
          <a:xfrm>
            <a:off x="793790" y="326278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C00000"/>
                </a:solidFill>
                <a:latin typeface="Kanit Light" pitchFamily="34" charset="0"/>
                <a:cs typeface="Kanit Light" pitchFamily="34" charset="-120"/>
              </a:rPr>
              <a:t>Animals</a:t>
            </a:r>
          </a:p>
        </p:txBody>
      </p:sp>
      <p:sp>
        <p:nvSpPr>
          <p:cNvPr id="4" name="Text 2"/>
          <p:cNvSpPr/>
          <p:nvPr/>
        </p:nvSpPr>
        <p:spPr>
          <a:xfrm>
            <a:off x="793790" y="3843933"/>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In animals, meiosis directly produces gametes (sperm or eggs). The process occurs in specialized reproductive organs and results in four haploid cells, each of which can potentially become a functional gamete.</a:t>
            </a:r>
            <a:endParaRPr lang="en-US" sz="1750" dirty="0"/>
          </a:p>
        </p:txBody>
      </p:sp>
      <p:sp>
        <p:nvSpPr>
          <p:cNvPr id="5" name="Text 3"/>
          <p:cNvSpPr/>
          <p:nvPr/>
        </p:nvSpPr>
        <p:spPr>
          <a:xfrm>
            <a:off x="5332928" y="3262789"/>
            <a:ext cx="2835235" cy="354330"/>
          </a:xfrm>
          <a:prstGeom prst="rect">
            <a:avLst/>
          </a:prstGeom>
          <a:noFill/>
          <a:ln/>
        </p:spPr>
        <p:txBody>
          <a:bodyPr wrap="none" lIns="0" tIns="0" rIns="0" bIns="0" rtlCol="0" anchor="t"/>
          <a:lstStyle/>
          <a:p>
            <a:pPr>
              <a:lnSpc>
                <a:spcPts val="2750"/>
              </a:lnSpc>
            </a:pPr>
            <a:r>
              <a:rPr lang="en-US" sz="2200" b="1" dirty="0">
                <a:solidFill>
                  <a:srgbClr val="C00000"/>
                </a:solidFill>
                <a:latin typeface="Kanit Light" pitchFamily="34" charset="0"/>
                <a:cs typeface="Kanit Light" pitchFamily="34" charset="-120"/>
              </a:rPr>
              <a:t>Plants</a:t>
            </a:r>
          </a:p>
        </p:txBody>
      </p:sp>
      <p:sp>
        <p:nvSpPr>
          <p:cNvPr id="6" name="Text 4"/>
          <p:cNvSpPr/>
          <p:nvPr/>
        </p:nvSpPr>
        <p:spPr>
          <a:xfrm>
            <a:off x="5332928" y="3843933"/>
            <a:ext cx="3978116" cy="2540318"/>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Plant meiosis produces spores rather than gametes. These spores undergo mitosis to form gametophytes, which then produce gametes. This additional step in plants is part of their alternation of generations life cycle.</a:t>
            </a:r>
            <a:endParaRPr lang="en-US" sz="1750" dirty="0"/>
          </a:p>
        </p:txBody>
      </p:sp>
      <p:sp>
        <p:nvSpPr>
          <p:cNvPr id="7" name="Text 5"/>
          <p:cNvSpPr/>
          <p:nvPr/>
        </p:nvSpPr>
        <p:spPr>
          <a:xfrm>
            <a:off x="9872067" y="3262789"/>
            <a:ext cx="2835235" cy="354330"/>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Kanit Light" pitchFamily="34" charset="0"/>
                <a:cs typeface="Kanit Light" pitchFamily="34" charset="-120"/>
              </a:rPr>
              <a:t>Similarities</a:t>
            </a:r>
          </a:p>
        </p:txBody>
      </p:sp>
      <p:sp>
        <p:nvSpPr>
          <p:cNvPr id="8" name="Text 6"/>
          <p:cNvSpPr/>
          <p:nvPr/>
        </p:nvSpPr>
        <p:spPr>
          <a:xfrm>
            <a:off x="9872067" y="3843933"/>
            <a:ext cx="3978116" cy="2903220"/>
          </a:xfrm>
          <a:prstGeom prst="rect">
            <a:avLst/>
          </a:prstGeom>
          <a:noFill/>
          <a:ln/>
        </p:spPr>
        <p:txBody>
          <a:bodyPr wrap="square" lIns="0" tIns="0" rIns="0" bIns="0" rtlCol="0" anchor="t"/>
          <a:lstStyle/>
          <a:p>
            <a:pPr marL="0" indent="0">
              <a:lnSpc>
                <a:spcPts val="2850"/>
              </a:lnSpc>
              <a:buNone/>
            </a:pPr>
            <a:r>
              <a:rPr lang="en-US" sz="1750" dirty="0">
                <a:solidFill>
                  <a:srgbClr val="2C3249"/>
                </a:solidFill>
                <a:latin typeface="Martel Sans" pitchFamily="34" charset="0"/>
                <a:ea typeface="Martel Sans" pitchFamily="34" charset="-122"/>
                <a:cs typeface="Martel Sans" pitchFamily="34" charset="-120"/>
              </a:rPr>
              <a:t>Both animals and plants use meiosis to reduce chromosome number, create genetic diversity through crossing over, and produce cells essential for sexual reproduction. The fundamental stages of meiosis are conserved across both kingdoms.</a:t>
            </a:r>
            <a:endParaRPr lang="en-US" sz="1750" dirty="0"/>
          </a:p>
        </p:txBody>
      </p:sp>
      <p:sp>
        <p:nvSpPr>
          <p:cNvPr id="9" name="ZoneTexte 8">
            <a:extLst>
              <a:ext uri="{FF2B5EF4-FFF2-40B4-BE49-F238E27FC236}">
                <a16:creationId xmlns:a16="http://schemas.microsoft.com/office/drawing/2014/main" id="{E14E7888-A0F0-40ED-86F1-DF1E2555BD36}"/>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Ref idx="1001">
        <a:schemeClr val="bg1"/>
      </p:bgRef>
    </p:bg>
    <p:spTree>
      <p:nvGrpSpPr>
        <p:cNvPr id="1" name=""/>
        <p:cNvGrpSpPr/>
        <p:nvPr/>
      </p:nvGrpSpPr>
      <p:grpSpPr>
        <a:xfrm>
          <a:off x="0" y="0"/>
          <a:ext cx="0" cy="0"/>
          <a:chOff x="0" y="0"/>
          <a:chExt cx="0" cy="0"/>
        </a:xfrm>
      </p:grpSpPr>
      <p:sp>
        <p:nvSpPr>
          <p:cNvPr id="2" name="Text 0"/>
          <p:cNvSpPr/>
          <p:nvPr/>
        </p:nvSpPr>
        <p:spPr>
          <a:xfrm>
            <a:off x="766167" y="601980"/>
            <a:ext cx="13098066" cy="1368266"/>
          </a:xfrm>
          <a:prstGeom prst="rect">
            <a:avLst/>
          </a:prstGeom>
          <a:noFill/>
          <a:ln/>
        </p:spPr>
        <p:txBody>
          <a:bodyPr wrap="square" lIns="0" tIns="0" rIns="0" bIns="0" rtlCol="0" anchor="t"/>
          <a:lstStyle/>
          <a:p>
            <a:pPr>
              <a:lnSpc>
                <a:spcPts val="5550"/>
              </a:lnSpc>
            </a:pPr>
            <a:r>
              <a:rPr lang="en-US" sz="3200" b="1" dirty="0">
                <a:solidFill>
                  <a:srgbClr val="FF0000"/>
                </a:solidFill>
                <a:latin typeface="Kanit Light" pitchFamily="34" charset="0"/>
                <a:cs typeface="Kanit Light" pitchFamily="34" charset="-120"/>
              </a:rPr>
              <a:t>Disorders Related to Meiosis: Nondisjunction and Aneuploidy</a:t>
            </a:r>
          </a:p>
        </p:txBody>
      </p:sp>
      <p:sp>
        <p:nvSpPr>
          <p:cNvPr id="3" name="Shape 1"/>
          <p:cNvSpPr/>
          <p:nvPr/>
        </p:nvSpPr>
        <p:spPr>
          <a:xfrm>
            <a:off x="766167" y="2408039"/>
            <a:ext cx="6439614" cy="2677597"/>
          </a:xfrm>
          <a:prstGeom prst="roundRect">
            <a:avLst>
              <a:gd name="adj" fmla="val 3434"/>
            </a:avLst>
          </a:prstGeom>
          <a:solidFill>
            <a:srgbClr val="DFECE9"/>
          </a:solidFill>
          <a:ln w="7620">
            <a:solidFill>
              <a:srgbClr val="C5D2CF"/>
            </a:solidFill>
            <a:prstDash val="solid"/>
          </a:ln>
        </p:spPr>
      </p:sp>
      <p:sp>
        <p:nvSpPr>
          <p:cNvPr id="4" name="Text 2"/>
          <p:cNvSpPr/>
          <p:nvPr/>
        </p:nvSpPr>
        <p:spPr>
          <a:xfrm>
            <a:off x="992624" y="2634496"/>
            <a:ext cx="2736413" cy="341948"/>
          </a:xfrm>
          <a:prstGeom prst="rect">
            <a:avLst/>
          </a:prstGeom>
          <a:noFill/>
          <a:ln/>
        </p:spPr>
        <p:txBody>
          <a:bodyPr wrap="none" lIns="0" tIns="0" rIns="0" bIns="0" rtlCol="0" anchor="t"/>
          <a:lstStyle/>
          <a:p>
            <a:pPr>
              <a:lnSpc>
                <a:spcPts val="2750"/>
              </a:lnSpc>
            </a:pPr>
            <a:r>
              <a:rPr lang="en-US" sz="2200" b="1" dirty="0">
                <a:solidFill>
                  <a:srgbClr val="C00000"/>
                </a:solidFill>
                <a:latin typeface="Kanit Light" pitchFamily="34" charset="0"/>
                <a:cs typeface="Kanit Light" pitchFamily="34" charset="-120"/>
              </a:rPr>
              <a:t>Nondisjunction</a:t>
            </a:r>
          </a:p>
        </p:txBody>
      </p:sp>
      <p:sp>
        <p:nvSpPr>
          <p:cNvPr id="5" name="Text 3"/>
          <p:cNvSpPr/>
          <p:nvPr/>
        </p:nvSpPr>
        <p:spPr>
          <a:xfrm>
            <a:off x="992624" y="3107769"/>
            <a:ext cx="5986701" cy="1401128"/>
          </a:xfrm>
          <a:prstGeom prst="rect">
            <a:avLst/>
          </a:prstGeom>
          <a:noFill/>
          <a:ln/>
        </p:spPr>
        <p:txBody>
          <a:bodyPr wrap="square" lIns="0" tIns="0" rIns="0" bIns="0" rtlCol="0" anchor="t"/>
          <a:lstStyle/>
          <a:p>
            <a:pPr marL="0" indent="0">
              <a:lnSpc>
                <a:spcPts val="2750"/>
              </a:lnSpc>
              <a:buNone/>
            </a:pPr>
            <a:r>
              <a:rPr lang="en-US" sz="1700" dirty="0">
                <a:solidFill>
                  <a:srgbClr val="2C3249"/>
                </a:solidFill>
                <a:latin typeface="Martel Sans" pitchFamily="34" charset="0"/>
                <a:ea typeface="Martel Sans" pitchFamily="34" charset="-122"/>
                <a:cs typeface="Martel Sans" pitchFamily="34" charset="-120"/>
              </a:rPr>
              <a:t>Nondisjunction occurs when homologous chromosomes or sister chromatids fail to separate properly during meiosis. This can lead to gametes with an abnormal number of chromosomes.</a:t>
            </a:r>
            <a:endParaRPr lang="en-US" sz="1700" dirty="0"/>
          </a:p>
        </p:txBody>
      </p:sp>
      <p:sp>
        <p:nvSpPr>
          <p:cNvPr id="6" name="Shape 4"/>
          <p:cNvSpPr/>
          <p:nvPr/>
        </p:nvSpPr>
        <p:spPr>
          <a:xfrm>
            <a:off x="7424618" y="2408039"/>
            <a:ext cx="6439614" cy="2677597"/>
          </a:xfrm>
          <a:prstGeom prst="roundRect">
            <a:avLst>
              <a:gd name="adj" fmla="val 3434"/>
            </a:avLst>
          </a:prstGeom>
          <a:solidFill>
            <a:srgbClr val="DFECE9"/>
          </a:solidFill>
          <a:ln w="7620">
            <a:solidFill>
              <a:srgbClr val="C5D2CF"/>
            </a:solidFill>
            <a:prstDash val="solid"/>
          </a:ln>
        </p:spPr>
      </p:sp>
      <p:sp>
        <p:nvSpPr>
          <p:cNvPr id="7" name="Text 5"/>
          <p:cNvSpPr/>
          <p:nvPr/>
        </p:nvSpPr>
        <p:spPr>
          <a:xfrm>
            <a:off x="7651075" y="2634496"/>
            <a:ext cx="2736413" cy="341948"/>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Kanit Light" pitchFamily="34" charset="0"/>
                <a:cs typeface="Kanit Light" pitchFamily="34" charset="-120"/>
              </a:rPr>
              <a:t>Aneuploidy</a:t>
            </a:r>
          </a:p>
        </p:txBody>
      </p:sp>
      <p:sp>
        <p:nvSpPr>
          <p:cNvPr id="8" name="Text 6"/>
          <p:cNvSpPr/>
          <p:nvPr/>
        </p:nvSpPr>
        <p:spPr>
          <a:xfrm>
            <a:off x="7651075" y="3107769"/>
            <a:ext cx="5986701" cy="1751409"/>
          </a:xfrm>
          <a:prstGeom prst="rect">
            <a:avLst/>
          </a:prstGeom>
          <a:noFill/>
          <a:ln/>
        </p:spPr>
        <p:txBody>
          <a:bodyPr wrap="square" lIns="0" tIns="0" rIns="0" bIns="0" rtlCol="0" anchor="t"/>
          <a:lstStyle/>
          <a:p>
            <a:pPr marL="0" indent="0">
              <a:lnSpc>
                <a:spcPts val="2750"/>
              </a:lnSpc>
              <a:buNone/>
            </a:pPr>
            <a:r>
              <a:rPr lang="en-US" sz="1700" dirty="0">
                <a:solidFill>
                  <a:srgbClr val="2C3249"/>
                </a:solidFill>
                <a:latin typeface="Martel Sans" pitchFamily="34" charset="0"/>
                <a:ea typeface="Martel Sans" pitchFamily="34" charset="-122"/>
                <a:cs typeface="Martel Sans" pitchFamily="34" charset="-120"/>
              </a:rPr>
              <a:t>Aneuploidy is the condition of having an abnormal number of chromosomes. It can result from nondisjunction and lead to genetic disorders such as Down syndrome, Turner syndrome, or Klinefelter syndrome.</a:t>
            </a:r>
            <a:endParaRPr lang="en-US" sz="1700" dirty="0"/>
          </a:p>
        </p:txBody>
      </p:sp>
      <p:sp>
        <p:nvSpPr>
          <p:cNvPr id="9" name="Shape 7"/>
          <p:cNvSpPr/>
          <p:nvPr/>
        </p:nvSpPr>
        <p:spPr>
          <a:xfrm>
            <a:off x="766167" y="5304473"/>
            <a:ext cx="6439614" cy="2327315"/>
          </a:xfrm>
          <a:prstGeom prst="roundRect">
            <a:avLst>
              <a:gd name="adj" fmla="val 3951"/>
            </a:avLst>
          </a:prstGeom>
          <a:solidFill>
            <a:srgbClr val="DFECE9"/>
          </a:solidFill>
          <a:ln w="7620">
            <a:solidFill>
              <a:srgbClr val="C5D2CF"/>
            </a:solidFill>
            <a:prstDash val="solid"/>
          </a:ln>
        </p:spPr>
      </p:sp>
      <p:sp>
        <p:nvSpPr>
          <p:cNvPr id="10" name="Text 8"/>
          <p:cNvSpPr/>
          <p:nvPr/>
        </p:nvSpPr>
        <p:spPr>
          <a:xfrm>
            <a:off x="992624" y="5530929"/>
            <a:ext cx="2882741" cy="341948"/>
          </a:xfrm>
          <a:prstGeom prst="rect">
            <a:avLst/>
          </a:prstGeom>
          <a:noFill/>
          <a:ln/>
        </p:spPr>
        <p:txBody>
          <a:bodyPr wrap="none" lIns="0" tIns="0" rIns="0" bIns="0" rtlCol="0" anchor="t"/>
          <a:lstStyle/>
          <a:p>
            <a:pPr>
              <a:lnSpc>
                <a:spcPts val="2750"/>
              </a:lnSpc>
            </a:pPr>
            <a:r>
              <a:rPr lang="en-US" sz="2200" b="1" dirty="0">
                <a:solidFill>
                  <a:srgbClr val="C00000"/>
                </a:solidFill>
                <a:latin typeface="Kanit Light" pitchFamily="34" charset="0"/>
                <a:cs typeface="Kanit Light" pitchFamily="34" charset="-120"/>
              </a:rPr>
              <a:t>Trisomy and Monosomy</a:t>
            </a:r>
          </a:p>
        </p:txBody>
      </p:sp>
      <p:sp>
        <p:nvSpPr>
          <p:cNvPr id="11" name="Text 9"/>
          <p:cNvSpPr/>
          <p:nvPr/>
        </p:nvSpPr>
        <p:spPr>
          <a:xfrm>
            <a:off x="992624" y="6004203"/>
            <a:ext cx="5986701" cy="1401128"/>
          </a:xfrm>
          <a:prstGeom prst="rect">
            <a:avLst/>
          </a:prstGeom>
          <a:noFill/>
          <a:ln/>
        </p:spPr>
        <p:txBody>
          <a:bodyPr wrap="square" lIns="0" tIns="0" rIns="0" bIns="0" rtlCol="0" anchor="t"/>
          <a:lstStyle/>
          <a:p>
            <a:pPr marL="0" indent="0">
              <a:lnSpc>
                <a:spcPts val="2750"/>
              </a:lnSpc>
              <a:buNone/>
            </a:pPr>
            <a:r>
              <a:rPr lang="en-US" sz="1700" dirty="0">
                <a:solidFill>
                  <a:srgbClr val="2C3249"/>
                </a:solidFill>
                <a:latin typeface="Martel Sans" pitchFamily="34" charset="0"/>
                <a:ea typeface="Martel Sans" pitchFamily="34" charset="-122"/>
                <a:cs typeface="Martel Sans" pitchFamily="34" charset="-120"/>
              </a:rPr>
              <a:t>Trisomy occurs when there are three copies of a particular chromosome instead of two. Monosomy is the presence of only one copy of a chromosome instead of the normal two.</a:t>
            </a:r>
            <a:endParaRPr lang="en-US" sz="1700" dirty="0"/>
          </a:p>
        </p:txBody>
      </p:sp>
      <p:sp>
        <p:nvSpPr>
          <p:cNvPr id="12" name="Shape 10"/>
          <p:cNvSpPr/>
          <p:nvPr/>
        </p:nvSpPr>
        <p:spPr>
          <a:xfrm>
            <a:off x="7424618" y="5304473"/>
            <a:ext cx="6439614" cy="2327315"/>
          </a:xfrm>
          <a:prstGeom prst="roundRect">
            <a:avLst>
              <a:gd name="adj" fmla="val 3951"/>
            </a:avLst>
          </a:prstGeom>
          <a:solidFill>
            <a:srgbClr val="DFECE9"/>
          </a:solidFill>
          <a:ln w="7620">
            <a:solidFill>
              <a:srgbClr val="C5D2CF"/>
            </a:solidFill>
            <a:prstDash val="solid"/>
          </a:ln>
        </p:spPr>
      </p:sp>
      <p:sp>
        <p:nvSpPr>
          <p:cNvPr id="13" name="Text 11"/>
          <p:cNvSpPr/>
          <p:nvPr/>
        </p:nvSpPr>
        <p:spPr>
          <a:xfrm>
            <a:off x="7651075" y="5530929"/>
            <a:ext cx="2866311" cy="341948"/>
          </a:xfrm>
          <a:prstGeom prst="rect">
            <a:avLst/>
          </a:prstGeom>
          <a:noFill/>
          <a:ln/>
        </p:spPr>
        <p:txBody>
          <a:bodyPr wrap="none" lIns="0" tIns="0" rIns="0" bIns="0" rtlCol="0" anchor="t"/>
          <a:lstStyle/>
          <a:p>
            <a:pPr indent="0">
              <a:lnSpc>
                <a:spcPts val="2750"/>
              </a:lnSpc>
              <a:buNone/>
            </a:pPr>
            <a:r>
              <a:rPr lang="en-US" sz="2200" b="1" dirty="0">
                <a:solidFill>
                  <a:srgbClr val="C00000"/>
                </a:solidFill>
                <a:latin typeface="Kanit Light" pitchFamily="34" charset="0"/>
                <a:cs typeface="Kanit Light" pitchFamily="34" charset="-120"/>
              </a:rPr>
              <a:t>Impact on Development</a:t>
            </a:r>
          </a:p>
        </p:txBody>
      </p:sp>
      <p:sp>
        <p:nvSpPr>
          <p:cNvPr id="14" name="Text 12"/>
          <p:cNvSpPr/>
          <p:nvPr/>
        </p:nvSpPr>
        <p:spPr>
          <a:xfrm>
            <a:off x="7651075" y="6004203"/>
            <a:ext cx="5986701" cy="1401128"/>
          </a:xfrm>
          <a:prstGeom prst="rect">
            <a:avLst/>
          </a:prstGeom>
          <a:noFill/>
          <a:ln/>
        </p:spPr>
        <p:txBody>
          <a:bodyPr wrap="square" lIns="0" tIns="0" rIns="0" bIns="0" rtlCol="0" anchor="t"/>
          <a:lstStyle/>
          <a:p>
            <a:pPr marL="0" indent="0">
              <a:lnSpc>
                <a:spcPts val="2750"/>
              </a:lnSpc>
              <a:buNone/>
            </a:pPr>
            <a:r>
              <a:rPr lang="en-US" sz="1700" dirty="0">
                <a:solidFill>
                  <a:srgbClr val="2C3249"/>
                </a:solidFill>
                <a:latin typeface="Martel Sans" pitchFamily="34" charset="0"/>
                <a:ea typeface="Martel Sans" pitchFamily="34" charset="-122"/>
                <a:cs typeface="Martel Sans" pitchFamily="34" charset="-120"/>
              </a:rPr>
              <a:t>These disorders can have significant impacts on fetal development, leading to developmental delays, physical abnormalities, or in severe cases, spontaneous miscarriage.</a:t>
            </a:r>
            <a:endParaRPr lang="en-US" sz="1700" dirty="0"/>
          </a:p>
        </p:txBody>
      </p:sp>
      <p:sp>
        <p:nvSpPr>
          <p:cNvPr id="15" name="ZoneTexte 14">
            <a:extLst>
              <a:ext uri="{FF2B5EF4-FFF2-40B4-BE49-F238E27FC236}">
                <a16:creationId xmlns:a16="http://schemas.microsoft.com/office/drawing/2014/main" id="{B0EE4BAD-52A9-0A55-CA87-4D395BBBEC29}"/>
              </a:ext>
            </a:extLst>
          </p:cNvPr>
          <p:cNvSpPr txBox="1"/>
          <p:nvPr/>
        </p:nvSpPr>
        <p:spPr>
          <a:xfrm>
            <a:off x="12814852" y="7726017"/>
            <a:ext cx="1815548" cy="410818"/>
          </a:xfrm>
          <a:prstGeom prst="rect">
            <a:avLst/>
          </a:prstGeom>
          <a:solidFill>
            <a:schemeClr val="bg1"/>
          </a:solidFill>
        </p:spPr>
        <p:txBody>
          <a:bodyPr wrap="square" rtlCol="0">
            <a:spAutoFit/>
          </a:bodyPr>
          <a:lstStyle/>
          <a:p>
            <a:endParaRPr lang="fr-FR" dirty="0"/>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TotalTime>
  <Words>1176</Words>
  <Application>Microsoft Office PowerPoint</Application>
  <PresentationFormat>Personnalisé</PresentationFormat>
  <Paragraphs>114</Paragraphs>
  <Slides>11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Kanit Light</vt:lpstr>
      <vt:lpstr>Martel Sans Bold</vt:lpstr>
      <vt:lpstr>Martel Sans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3</cp:revision>
  <dcterms:created xsi:type="dcterms:W3CDTF">2024-10-22T22:40:57Z</dcterms:created>
  <dcterms:modified xsi:type="dcterms:W3CDTF">2024-11-30T11:13:32Z</dcterms:modified>
</cp:coreProperties>
</file>