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Spline Sans"/>
      <p:regular r:id="rId27"/>
    </p:embeddedFont>
    <p:embeddedFont>
      <p:font typeface="Spline Sans"/>
      <p:regular r:id="rId28"/>
    </p:embeddedFont>
    <p:embeddedFont>
      <p:font typeface="Barlow"/>
      <p:regular r:id="rId29"/>
    </p:embeddedFont>
    <p:embeddedFont>
      <p:font typeface="Barlow"/>
      <p:regular r:id="rId30"/>
    </p:embeddedFont>
    <p:embeddedFont>
      <p:font typeface="Barlow"/>
      <p:regular r:id="rId31"/>
    </p:embeddedFont>
    <p:embeddedFont>
      <p:font typeface="Barlow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20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960126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Mastering Data Analysis Techniques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3702010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Data analysis transforms raw information into actionable insights. It spans quantitative, qualitative, and mixed methods approaches.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437" y="4769763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presentation explores core techniques you'll need for robust research and business applications.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6350437" y="5855970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57" y="5863590"/>
            <a:ext cx="379690" cy="3796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68716" y="5837515"/>
            <a:ext cx="1916549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0E4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by Djazia CHIB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32071"/>
            <a:ext cx="845653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Interpreting Quantitative Results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64037" y="2511623"/>
            <a:ext cx="2150269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578" y="2984421"/>
            <a:ext cx="347186" cy="4339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1122" y="2758440"/>
            <a:ext cx="298811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Statistical Significance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261122" y="3249454"/>
            <a:ext cx="427220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 the result unlikely to occur by chance?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3137654" y="3876080"/>
            <a:ext cx="10505361" cy="15240"/>
          </a:xfrm>
          <a:prstGeom prst="roundRect">
            <a:avLst>
              <a:gd name="adj" fmla="val 2430000"/>
            </a:avLst>
          </a:prstGeom>
          <a:solidFill>
            <a:srgbClr val="16FFBB"/>
          </a:solidFill>
          <a:ln/>
        </p:spPr>
      </p:sp>
      <p:sp>
        <p:nvSpPr>
          <p:cNvPr id="8" name="Shape 5"/>
          <p:cNvSpPr/>
          <p:nvPr/>
        </p:nvSpPr>
        <p:spPr>
          <a:xfrm>
            <a:off x="864037" y="4014668"/>
            <a:ext cx="4300657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12" y="4487466"/>
            <a:ext cx="347186" cy="4339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1510" y="4261485"/>
            <a:ext cx="282916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Practical Significance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411510" y="4752499"/>
            <a:ext cx="516659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Is the effect size meaningful in real-world terms?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288042" y="5379125"/>
            <a:ext cx="8354973" cy="15240"/>
          </a:xfrm>
          <a:prstGeom prst="roundRect">
            <a:avLst>
              <a:gd name="adj" fmla="val 2430000"/>
            </a:avLst>
          </a:prstGeom>
          <a:solidFill>
            <a:srgbClr val="29DDDA"/>
          </a:solidFill>
          <a:ln/>
        </p:spPr>
      </p:sp>
      <p:sp>
        <p:nvSpPr>
          <p:cNvPr id="13" name="Shape 9"/>
          <p:cNvSpPr/>
          <p:nvPr/>
        </p:nvSpPr>
        <p:spPr>
          <a:xfrm>
            <a:off x="864037" y="5517713"/>
            <a:ext cx="6451163" cy="1379696"/>
          </a:xfrm>
          <a:prstGeom prst="roundRect">
            <a:avLst>
              <a:gd name="adj" fmla="val 26842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66" y="5990511"/>
            <a:ext cx="347186" cy="4339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62017" y="5764530"/>
            <a:ext cx="2909054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Context Consideration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62017" y="6255544"/>
            <a:ext cx="449806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How does this fit with existing knowledge?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382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0702" y="3706654"/>
            <a:ext cx="9042678" cy="675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Qualitative Data Analysis: Overview</a:t>
            </a:r>
            <a:endParaRPr lang="en-US" sz="42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2" y="4788932"/>
            <a:ext cx="607576" cy="6075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01284" y="4746427"/>
            <a:ext cx="2108240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Interviews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701284" y="5229701"/>
            <a:ext cx="2108240" cy="233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In-depth conversations that explore experiences, perspectives, and meanings.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093" y="4788932"/>
            <a:ext cx="607576" cy="6075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024676" y="4746427"/>
            <a:ext cx="2108240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Observations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024676" y="5229701"/>
            <a:ext cx="2108240" cy="1943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Systematic watching and documenting of behaviours in natural settings.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485" y="4788932"/>
            <a:ext cx="607576" cy="6075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48067" y="4746427"/>
            <a:ext cx="2108240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Documents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8348067" y="5229701"/>
            <a:ext cx="2108240" cy="1554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Analysis of texts, reports, diaries, and other written materials.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876" y="4788932"/>
            <a:ext cx="607576" cy="6075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671459" y="4746427"/>
            <a:ext cx="2108240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Visual Data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11671459" y="5229701"/>
            <a:ext cx="2108240" cy="1554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Examination of images, videos, and other visual representations.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836" y="616744"/>
            <a:ext cx="4970859" cy="621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Thematic Analysis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299960" y="1685330"/>
            <a:ext cx="30480" cy="5927527"/>
          </a:xfrm>
          <a:prstGeom prst="roundRect">
            <a:avLst>
              <a:gd name="adj" fmla="val 110083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6423005" y="2173248"/>
            <a:ext cx="671036" cy="30480"/>
          </a:xfrm>
          <a:prstGeom prst="roundRect">
            <a:avLst>
              <a:gd name="adj" fmla="val 1100838"/>
            </a:avLst>
          </a:prstGeom>
          <a:solidFill>
            <a:srgbClr val="16FFBB"/>
          </a:solidFill>
          <a:ln/>
        </p:spPr>
      </p:sp>
      <p:sp>
        <p:nvSpPr>
          <p:cNvPr id="5" name="Shape 3"/>
          <p:cNvSpPr/>
          <p:nvPr/>
        </p:nvSpPr>
        <p:spPr>
          <a:xfrm>
            <a:off x="7063561" y="1936909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6015" y="2002095"/>
            <a:ext cx="298252" cy="37278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711416" y="1908929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Familiarisation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82836" y="2353866"/>
            <a:ext cx="541401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Immerse yourself in the data through repeated reading.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536359" y="3291602"/>
            <a:ext cx="671036" cy="30480"/>
          </a:xfrm>
          <a:prstGeom prst="roundRect">
            <a:avLst>
              <a:gd name="adj" fmla="val 1100838"/>
            </a:avLst>
          </a:prstGeom>
          <a:solidFill>
            <a:srgbClr val="29DDDA"/>
          </a:solidFill>
          <a:ln/>
        </p:spPr>
      </p:sp>
      <p:sp>
        <p:nvSpPr>
          <p:cNvPr id="10" name="Shape 7"/>
          <p:cNvSpPr/>
          <p:nvPr/>
        </p:nvSpPr>
        <p:spPr>
          <a:xfrm>
            <a:off x="7063561" y="3055263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15" y="3120450"/>
            <a:ext cx="298252" cy="37278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33554" y="3027283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Initial Coding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8433554" y="3472220"/>
            <a:ext cx="541401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Label segments with descriptive codes.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6423005" y="4298156"/>
            <a:ext cx="671036" cy="30480"/>
          </a:xfrm>
          <a:prstGeom prst="roundRect">
            <a:avLst>
              <a:gd name="adj" fmla="val 1100838"/>
            </a:avLst>
          </a:prstGeom>
          <a:solidFill>
            <a:srgbClr val="37A7E7"/>
          </a:solidFill>
          <a:ln/>
        </p:spPr>
      </p:sp>
      <p:sp>
        <p:nvSpPr>
          <p:cNvPr id="15" name="Shape 11"/>
          <p:cNvSpPr/>
          <p:nvPr/>
        </p:nvSpPr>
        <p:spPr>
          <a:xfrm>
            <a:off x="7063561" y="4061817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7166015" y="4127004"/>
            <a:ext cx="298252" cy="372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3"/>
          <p:cNvSpPr/>
          <p:nvPr/>
        </p:nvSpPr>
        <p:spPr>
          <a:xfrm>
            <a:off x="3711416" y="4033838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Theme Development</a:t>
            </a:r>
            <a:endParaRPr lang="en-US" sz="1950" dirty="0"/>
          </a:p>
        </p:txBody>
      </p:sp>
      <p:sp>
        <p:nvSpPr>
          <p:cNvPr id="18" name="Text 14"/>
          <p:cNvSpPr/>
          <p:nvPr/>
        </p:nvSpPr>
        <p:spPr>
          <a:xfrm>
            <a:off x="782836" y="4478774"/>
            <a:ext cx="541401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Group related codes into potential themes.</a:t>
            </a:r>
            <a:endParaRPr lang="en-US" sz="1750" dirty="0"/>
          </a:p>
        </p:txBody>
      </p:sp>
      <p:sp>
        <p:nvSpPr>
          <p:cNvPr id="19" name="Shape 15"/>
          <p:cNvSpPr/>
          <p:nvPr/>
        </p:nvSpPr>
        <p:spPr>
          <a:xfrm>
            <a:off x="7536359" y="5304711"/>
            <a:ext cx="671036" cy="30480"/>
          </a:xfrm>
          <a:prstGeom prst="roundRect">
            <a:avLst>
              <a:gd name="adj" fmla="val 1100838"/>
            </a:avLst>
          </a:prstGeom>
          <a:solidFill>
            <a:srgbClr val="091231"/>
          </a:solidFill>
          <a:ln/>
        </p:spPr>
      </p:sp>
      <p:sp>
        <p:nvSpPr>
          <p:cNvPr id="20" name="Shape 16"/>
          <p:cNvSpPr/>
          <p:nvPr/>
        </p:nvSpPr>
        <p:spPr>
          <a:xfrm>
            <a:off x="7063561" y="5068372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15" y="5133558"/>
            <a:ext cx="298252" cy="372785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8433554" y="5040392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Theme Review</a:t>
            </a:r>
            <a:endParaRPr lang="en-US" sz="1950" dirty="0"/>
          </a:p>
        </p:txBody>
      </p:sp>
      <p:sp>
        <p:nvSpPr>
          <p:cNvPr id="23" name="Text 18"/>
          <p:cNvSpPr/>
          <p:nvPr/>
        </p:nvSpPr>
        <p:spPr>
          <a:xfrm>
            <a:off x="8433554" y="5485328"/>
            <a:ext cx="541401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Refine themes to ensure coherence and distinction.</a:t>
            </a:r>
            <a:endParaRPr lang="en-US" sz="1750" dirty="0"/>
          </a:p>
        </p:txBody>
      </p:sp>
      <p:sp>
        <p:nvSpPr>
          <p:cNvPr id="24" name="Shape 19"/>
          <p:cNvSpPr/>
          <p:nvPr/>
        </p:nvSpPr>
        <p:spPr>
          <a:xfrm>
            <a:off x="6423005" y="6311265"/>
            <a:ext cx="671036" cy="30480"/>
          </a:xfrm>
          <a:prstGeom prst="roundRect">
            <a:avLst>
              <a:gd name="adj" fmla="val 1100838"/>
            </a:avLst>
          </a:prstGeom>
          <a:solidFill>
            <a:srgbClr val="16FFBB"/>
          </a:solidFill>
          <a:ln/>
        </p:spPr>
      </p:sp>
      <p:sp>
        <p:nvSpPr>
          <p:cNvPr id="25" name="Shape 20"/>
          <p:cNvSpPr/>
          <p:nvPr/>
        </p:nvSpPr>
        <p:spPr>
          <a:xfrm>
            <a:off x="7063561" y="6074926"/>
            <a:ext cx="503277" cy="503277"/>
          </a:xfrm>
          <a:prstGeom prst="roundRect">
            <a:avLst>
              <a:gd name="adj" fmla="val 6667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pic>
        <p:nvPicPr>
          <p:cNvPr id="2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015" y="6140113"/>
            <a:ext cx="298252" cy="372785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3711416" y="6046946"/>
            <a:ext cx="2485430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Theme Definition</a:t>
            </a:r>
            <a:endParaRPr lang="en-US" sz="1950" dirty="0"/>
          </a:p>
        </p:txBody>
      </p:sp>
      <p:sp>
        <p:nvSpPr>
          <p:cNvPr id="28" name="Text 22"/>
          <p:cNvSpPr/>
          <p:nvPr/>
        </p:nvSpPr>
        <p:spPr>
          <a:xfrm>
            <a:off x="782836" y="6491883"/>
            <a:ext cx="541401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Name and clearly define each theme's essence.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6468" y="424815"/>
            <a:ext cx="3429000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Content Analysis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6026468" y="1162050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1.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9201150" y="1864042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Define Units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026468" y="2170867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Select appropriate text segments for analysis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026468" y="2957751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29DDDA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2.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9201150" y="3659743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Create Codebook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026468" y="3966567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Develop systematic categories and rules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6026468" y="4753451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7A7E7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3.</a:t>
            </a:r>
            <a:endParaRPr lang="en-US" sz="4000" dirty="0"/>
          </a:p>
        </p:txBody>
      </p:sp>
      <p:sp>
        <p:nvSpPr>
          <p:cNvPr id="11" name="Text 8"/>
          <p:cNvSpPr/>
          <p:nvPr/>
        </p:nvSpPr>
        <p:spPr>
          <a:xfrm>
            <a:off x="9201150" y="5455444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Code Content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026468" y="5762268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Apply codes consistently across materials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026468" y="6549152"/>
            <a:ext cx="8063865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091231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4.</a:t>
            </a:r>
            <a:endParaRPr lang="en-US" sz="4000" dirty="0"/>
          </a:p>
        </p:txBody>
      </p:sp>
      <p:sp>
        <p:nvSpPr>
          <p:cNvPr id="14" name="Text 11"/>
          <p:cNvSpPr/>
          <p:nvPr/>
        </p:nvSpPr>
        <p:spPr>
          <a:xfrm>
            <a:off x="9201150" y="7251144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Analyse Patterns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026468" y="7557968"/>
            <a:ext cx="8063865" cy="246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Identify frequencies and relationships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699617"/>
            <a:ext cx="1042558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Grounded Theory and Narrative Analysis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00251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Grounded Theory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592235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Develops theoretical explanations from data without preconceived hypotheses.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6045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Iterative data collection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508587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Constant comparison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567243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Theoretical sampling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64037" y="6048613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Memo-writing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23929" y="300251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Narrative Analysis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623929" y="3592235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Examines how stories are constructed and the meanings they convey.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929" y="46045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Chronological sequencing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23929" y="508587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Character development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7623929" y="5567243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Plot analysis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3929" y="6048613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Contextual interpretation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202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3663" y="3196590"/>
            <a:ext cx="6673096" cy="582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Validating Qualitative Findings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733663" y="5036344"/>
            <a:ext cx="3055025" cy="209550"/>
          </a:xfrm>
          <a:prstGeom prst="roundRect">
            <a:avLst>
              <a:gd name="adj" fmla="val 150051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33663" y="5560219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Triangulation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733663" y="5977057"/>
            <a:ext cx="3055025" cy="1676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Use multiple data sources, methods, or researchers to enhance credibility. Compare findings across different perspectives.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103013" y="4721900"/>
            <a:ext cx="3055025" cy="209550"/>
          </a:xfrm>
          <a:prstGeom prst="roundRect">
            <a:avLst>
              <a:gd name="adj" fmla="val 150051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03013" y="5245775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Member Checking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103013" y="5662613"/>
            <a:ext cx="3055025" cy="1006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Share findings with participants to verify accuracy. Incorporate their feedback into final analysis.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72363" y="4407456"/>
            <a:ext cx="3055025" cy="209550"/>
          </a:xfrm>
          <a:prstGeom prst="roundRect">
            <a:avLst>
              <a:gd name="adj" fmla="val 150051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2363" y="4931331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Audit Trail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472363" y="5348168"/>
            <a:ext cx="3055025" cy="1341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Document all methodological decisions and analytical steps. Create transparent record of research process.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10841712" y="4093131"/>
            <a:ext cx="3055025" cy="209550"/>
          </a:xfrm>
          <a:prstGeom prst="roundRect">
            <a:avLst>
              <a:gd name="adj" fmla="val 150051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41712" y="4617006"/>
            <a:ext cx="2329101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Reflexivity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0841712" y="5033843"/>
            <a:ext cx="3055025" cy="1341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Acknowledge researcher's position and potential biases. Consider how these might influence interpretation.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721113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Mixed Methods Approaches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616988" y="2743676"/>
            <a:ext cx="344031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Complementary Strengths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234690"/>
            <a:ext cx="419326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Offsets weaknesses of single methods. Provides more comprehensive evidence.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361" y="3665220"/>
            <a:ext cx="347186" cy="4339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73101" y="274367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Complex Questions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573101" y="3234690"/>
            <a:ext cx="419326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Addresses multifaceted research problems. Examines both breadth and depth.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733" y="3665220"/>
            <a:ext cx="347186" cy="4339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73101" y="538424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Enhanced Validity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573101" y="5875258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Corroborates findings through multiple approaches. Strengthens conclusions.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733" y="5309592"/>
            <a:ext cx="347186" cy="4339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314099" y="538424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Innovation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875258"/>
            <a:ext cx="41932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Encourages methodological creativity. Develops new research techniques.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361" y="5309592"/>
            <a:ext cx="347186" cy="4339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178" y="521017"/>
            <a:ext cx="6208395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Types of Mixed Methods Design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78" y="1426250"/>
            <a:ext cx="13304044" cy="74502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6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5056" y="533281"/>
            <a:ext cx="5934908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Challenges in Mixed Methods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165056" y="1362908"/>
            <a:ext cx="7786688" cy="1439585"/>
          </a:xfrm>
          <a:prstGeom prst="roundRect">
            <a:avLst>
              <a:gd name="adj" fmla="val 20207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81750" y="1579602"/>
            <a:ext cx="2154793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Resource Intensity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381750" y="1965246"/>
            <a:ext cx="735330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Mixed methods require more time, funding, and expertise. Projects often face constraints in all three areas.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65056" y="2996327"/>
            <a:ext cx="7786688" cy="1439585"/>
          </a:xfrm>
          <a:prstGeom prst="roundRect">
            <a:avLst>
              <a:gd name="adj" fmla="val 20207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81750" y="3213021"/>
            <a:ext cx="2154793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Integration Difficulty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381750" y="3598664"/>
            <a:ext cx="735330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Merging different data types poses analytical challenges. Researchers must develop coherent frameworks.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165056" y="4629745"/>
            <a:ext cx="7786688" cy="1439585"/>
          </a:xfrm>
          <a:prstGeom prst="roundRect">
            <a:avLst>
              <a:gd name="adj" fmla="val 20207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81750" y="4846439"/>
            <a:ext cx="2316480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Philosophical Tensions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381750" y="5232083"/>
            <a:ext cx="735330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Quantitative and qualitative approaches have different epistemological foundations. Reconciling these can be problematic.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65056" y="6263164"/>
            <a:ext cx="7786688" cy="1439585"/>
          </a:xfrm>
          <a:prstGeom prst="roundRect">
            <a:avLst>
              <a:gd name="adj" fmla="val 20207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81750" y="6479858"/>
            <a:ext cx="2213967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Reporting Complexity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6381750" y="6865501"/>
            <a:ext cx="735330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Communicating findings requires balancing detail with clarity. Publication formats often limit comprehensive presentation.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884873"/>
            <a:ext cx="901969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Tools, Software, and Best Practices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064425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487846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Quantitative Tools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369481"/>
            <a:ext cx="40538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SPSS offers user-friendly statistical analysis. R provides flexible programming for advanced methods. Excel handles basic analysis and visualisation.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064425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487846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Qualitative Tools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88161" y="5369481"/>
            <a:ext cx="4053959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NVivo organises unstructured data efficiently. ATLAS.ti excels at visual mapping. MAXQDA bridges quantitative and qualitative approaches.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064425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4878467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Best Practices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712404" y="5369481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Thorough data cleaning ensures quality. Documentation creates audit trails. Regular peer debriefing reduces bias.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8527" y="1033939"/>
            <a:ext cx="5220533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Analyse Data?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308527" y="2038826"/>
            <a:ext cx="3632478" cy="3187660"/>
          </a:xfrm>
          <a:prstGeom prst="roundRect">
            <a:avLst>
              <a:gd name="adj" fmla="val 1105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66297" y="2296597"/>
            <a:ext cx="3116937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Evidence-Based Decisions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566297" y="3089910"/>
            <a:ext cx="3116937" cy="1878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Data analysis replaces gut feelings with solid evidence. It provides a foundation for strategic choices in complex environments.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10175915" y="2038826"/>
            <a:ext cx="3632478" cy="3187660"/>
          </a:xfrm>
          <a:prstGeom prst="roundRect">
            <a:avLst>
              <a:gd name="adj" fmla="val 1105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33685" y="2296597"/>
            <a:ext cx="3116937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Performance Optimisation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433685" y="3089910"/>
            <a:ext cx="3116937" cy="1878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Regular analysis helps identify bottlenecks, inefficiencies, and opportunities. This leads to continuous improvement cycles.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308527" y="5461397"/>
            <a:ext cx="7499747" cy="1734145"/>
          </a:xfrm>
          <a:prstGeom prst="roundRect">
            <a:avLst>
              <a:gd name="adj" fmla="val 2032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66297" y="5719167"/>
            <a:ext cx="2610207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Risk Mitigation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566297" y="6186249"/>
            <a:ext cx="6984206" cy="751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Proper data analysis reveals patterns and anomalies. These insights help organisations prepare for and respond to challenges.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587931"/>
            <a:ext cx="6933128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Conclusion and Key Takeaways</a:t>
            </a:r>
            <a:endParaRPr lang="en-US" sz="3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874" y="1501378"/>
            <a:ext cx="1067753" cy="15350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21905" y="1714857"/>
            <a:ext cx="2942034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Match Method to Question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621905" y="2139553"/>
            <a:ext cx="626102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Select techniques based on your research aims. Let questions drive methodological choices.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74" y="3036451"/>
            <a:ext cx="1067753" cy="15350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21905" y="3249930"/>
            <a:ext cx="2372916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Consider Integration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621905" y="3674626"/>
            <a:ext cx="626102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Plan how different data types will work together. Design integration strategies early.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4571524"/>
            <a:ext cx="1067753" cy="15350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21905" y="4785003"/>
            <a:ext cx="2372916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Maintain Rigor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621905" y="5209699"/>
            <a:ext cx="626102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Apply appropriate quality criteria to each method. Document processes thoroughly.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6106597"/>
            <a:ext cx="1067753" cy="153507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21905" y="6320076"/>
            <a:ext cx="2372916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Engage Stakeholders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621905" y="6744772"/>
            <a:ext cx="626102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Involve end users in design and interpretation. Ensure findings are relevant.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965007"/>
            <a:ext cx="9560719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Quantitative Data Analysis: Overview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3267908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Characteristics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85762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Uses numerical data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433899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Applies statistical techniques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82036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Seeks objectivity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30173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Aims for generalisation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64037" y="57831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Tests hypotheses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23929" y="3267908"/>
            <a:ext cx="285988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Common Applications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623929" y="385762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Market research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929" y="4338995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Sales forecasting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23929" y="482036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Clinical trials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7623929" y="530173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Quality control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3929" y="5783104"/>
            <a:ext cx="61500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Economic modelling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93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101" y="3529727"/>
            <a:ext cx="8717756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Descriptive Statistics: Key Concepts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01" y="4519851"/>
            <a:ext cx="4336733" cy="92583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41559" y="5792867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Central Tendency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041559" y="6253163"/>
            <a:ext cx="3873818" cy="740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Mean, median and mode identify the middle or typical values in a dataset.</a:t>
            </a:r>
            <a:endParaRPr lang="en-US" sz="18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34" y="4519851"/>
            <a:ext cx="4336733" cy="9258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78291" y="5792867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Dispersion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5378291" y="6253163"/>
            <a:ext cx="3873818" cy="1110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Range, variance and standard deviation measure how spread out the data points are.</a:t>
            </a:r>
            <a:endParaRPr lang="en-US" sz="18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566" y="4519851"/>
            <a:ext cx="4336733" cy="92583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024" y="5792867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Distribution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9715024" y="6253163"/>
            <a:ext cx="3873818" cy="1110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Frequency distributions and percentiles show the overall shape and pattern.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95995"/>
            <a:ext cx="747117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Visualising Quantitative Data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57" y="2633782"/>
            <a:ext cx="3073718" cy="307371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80" y="2633782"/>
            <a:ext cx="3073718" cy="307371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903" y="2633782"/>
            <a:ext cx="3073718" cy="3073718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026" y="2633782"/>
            <a:ext cx="3073718" cy="307371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4037" y="6143387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Effective visualisations reveal patterns that might be missed in raw data tables. They make complex information accessible at a glance.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489" y="679728"/>
            <a:ext cx="10494526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Inferential Statistics: Making Predictions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0292" y="1856899"/>
            <a:ext cx="1596985" cy="137707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89" y="2498408"/>
            <a:ext cx="346472" cy="4331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33618" y="2103239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Conclusion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133618" y="2593300"/>
            <a:ext cx="3838337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Draw conclusions about populations</a:t>
            </a:r>
            <a:endParaRPr lang="en-US" sz="1900" dirty="0"/>
          </a:p>
        </p:txBody>
      </p:sp>
      <p:sp>
        <p:nvSpPr>
          <p:cNvPr id="7" name="Shape 3"/>
          <p:cNvSpPr/>
          <p:nvPr/>
        </p:nvSpPr>
        <p:spPr>
          <a:xfrm>
            <a:off x="4948833" y="3249454"/>
            <a:ext cx="8757523" cy="15240"/>
          </a:xfrm>
          <a:prstGeom prst="roundRect">
            <a:avLst>
              <a:gd name="adj" fmla="val 2425506"/>
            </a:avLst>
          </a:prstGeom>
          <a:solidFill>
            <a:srgbClr val="16FFBB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40" y="3295531"/>
            <a:ext cx="3194090" cy="1377077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89" y="3767495"/>
            <a:ext cx="346472" cy="43314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32170" y="3541871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Significance Testing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5932170" y="4031933"/>
            <a:ext cx="4235410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Determine if results occurred by chance</a:t>
            </a:r>
            <a:endParaRPr lang="en-US" sz="1900" dirty="0"/>
          </a:p>
        </p:txBody>
      </p:sp>
      <p:sp>
        <p:nvSpPr>
          <p:cNvPr id="12" name="Shape 6"/>
          <p:cNvSpPr/>
          <p:nvPr/>
        </p:nvSpPr>
        <p:spPr>
          <a:xfrm>
            <a:off x="5747385" y="4688086"/>
            <a:ext cx="7958971" cy="15240"/>
          </a:xfrm>
          <a:prstGeom prst="roundRect">
            <a:avLst>
              <a:gd name="adj" fmla="val 2425506"/>
            </a:avLst>
          </a:prstGeom>
          <a:solidFill>
            <a:srgbClr val="29DDDA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188" y="4734163"/>
            <a:ext cx="4791075" cy="1377077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89" y="5206127"/>
            <a:ext cx="346472" cy="43314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30603" y="4980503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Sampling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6730603" y="5470565"/>
            <a:ext cx="3069193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Select representative subset</a:t>
            </a:r>
            <a:endParaRPr lang="en-US" sz="1900" dirty="0"/>
          </a:p>
        </p:txBody>
      </p:sp>
      <p:sp>
        <p:nvSpPr>
          <p:cNvPr id="17" name="Shape 9"/>
          <p:cNvSpPr/>
          <p:nvPr/>
        </p:nvSpPr>
        <p:spPr>
          <a:xfrm>
            <a:off x="6545818" y="6126718"/>
            <a:ext cx="7160538" cy="15240"/>
          </a:xfrm>
          <a:prstGeom prst="roundRect">
            <a:avLst>
              <a:gd name="adj" fmla="val 2425506"/>
            </a:avLst>
          </a:prstGeom>
          <a:solidFill>
            <a:srgbClr val="37A7E7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36" y="6172795"/>
            <a:ext cx="6388179" cy="1377077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489" y="6644759"/>
            <a:ext cx="346472" cy="43314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9155" y="6419136"/>
            <a:ext cx="306705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Hypothesis Formulation</a:t>
            </a:r>
            <a:endParaRPr lang="en-US" sz="2150" dirty="0"/>
          </a:p>
        </p:txBody>
      </p:sp>
      <p:sp>
        <p:nvSpPr>
          <p:cNvPr id="21" name="Text 11"/>
          <p:cNvSpPr/>
          <p:nvPr/>
        </p:nvSpPr>
        <p:spPr>
          <a:xfrm>
            <a:off x="7529155" y="6909197"/>
            <a:ext cx="3067050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Create testable questions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069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570" y="3278743"/>
            <a:ext cx="4765715" cy="595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T-Tests and ANOVA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50570" y="4196001"/>
            <a:ext cx="13129260" cy="3435429"/>
          </a:xfrm>
          <a:prstGeom prst="roundRect">
            <a:avLst>
              <a:gd name="adj" fmla="val 9364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8190" y="4203621"/>
            <a:ext cx="13112591" cy="61543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4288" y="4339828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Test Type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5348407" y="4339828"/>
            <a:ext cx="393382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Application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9718715" y="4339828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Example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58190" y="4819055"/>
            <a:ext cx="13112591" cy="6154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74288" y="4955262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Independent t-test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5348407" y="4955262"/>
            <a:ext cx="393382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Compare means of two unrelated groups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9718715" y="4955262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Version A vs B in marketing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58190" y="5434489"/>
            <a:ext cx="13112591" cy="95845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74288" y="5570696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Paired t-test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5348407" y="5570696"/>
            <a:ext cx="3933825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Compare means from same group at different times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9718715" y="5570696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Before/after training scores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58190" y="6392942"/>
            <a:ext cx="13112591" cy="6154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4288" y="6529149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One-way ANOVA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5348407" y="6529149"/>
            <a:ext cx="393382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Compare means across 3+ groups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9718715" y="6529149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Campaign results across regions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758190" y="7008376"/>
            <a:ext cx="13112591" cy="61543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974288" y="7144583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Two-way ANOVA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5348407" y="7144583"/>
            <a:ext cx="393382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Examine interaction between two factors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9718715" y="7144583"/>
            <a:ext cx="3937635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Age &amp; gender effects on response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995124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Correlation and Regression Analysis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50437" y="3014663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546" y="3086576"/>
            <a:ext cx="329089" cy="411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2680" y="301466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Correlation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7152680" y="3505676"/>
            <a:ext cx="278237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Measures strength and direction of relationship between variables. Ranges from -1 to +1.</a:t>
            </a:r>
            <a:endParaRPr lang="en-US" sz="1900" dirty="0"/>
          </a:p>
        </p:txBody>
      </p:sp>
      <p:sp>
        <p:nvSpPr>
          <p:cNvPr id="8" name="Shape 4"/>
          <p:cNvSpPr/>
          <p:nvPr/>
        </p:nvSpPr>
        <p:spPr>
          <a:xfrm>
            <a:off x="10181868" y="3014663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977" y="3086576"/>
            <a:ext cx="329089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84111" y="3014663"/>
            <a:ext cx="2782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Simple Linear Regression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0984111" y="3848576"/>
            <a:ext cx="2782372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Models relationship between one predictor and one outcome. Creates equation for prediction.</a:t>
            </a:r>
            <a:endParaRPr lang="en-US" sz="1900" dirty="0"/>
          </a:p>
        </p:txBody>
      </p:sp>
      <p:sp>
        <p:nvSpPr>
          <p:cNvPr id="12" name="Shape 7"/>
          <p:cNvSpPr/>
          <p:nvPr/>
        </p:nvSpPr>
        <p:spPr>
          <a:xfrm>
            <a:off x="6350437" y="5953244"/>
            <a:ext cx="555427" cy="555427"/>
          </a:xfrm>
          <a:prstGeom prst="roundRect">
            <a:avLst>
              <a:gd name="adj" fmla="val 66675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46" y="6025158"/>
            <a:ext cx="329089" cy="411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52680" y="595324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Multiple Regression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7152680" y="6444258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Incorporates multiple predictors for more complex modelling. Controls for confounding variables.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896874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Advanced Quantitative Techniques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43814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Factor Analysis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Reduces many variables to fewer underlying factors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2842379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Cluster Analysis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333393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Groups similar data points into meaningful segments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Path Analysis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Maps causal relationships between multiple variables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43814" y="528542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Time Series Analysis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776436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Examines data points collected over time intervals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2025-04-17T19:31:59Z</dcterms:created>
  <dcterms:modified xsi:type="dcterms:W3CDTF">2025-04-17T19:31:59Z</dcterms:modified>
</cp:coreProperties>
</file>