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298" r:id="rId3"/>
    <p:sldId id="257" r:id="rId4"/>
    <p:sldId id="297" r:id="rId5"/>
    <p:sldId id="258" r:id="rId6"/>
    <p:sldId id="274" r:id="rId7"/>
    <p:sldId id="259" r:id="rId8"/>
    <p:sldId id="276" r:id="rId9"/>
    <p:sldId id="260" r:id="rId10"/>
    <p:sldId id="278" r:id="rId11"/>
    <p:sldId id="279" r:id="rId12"/>
    <p:sldId id="261" r:id="rId13"/>
    <p:sldId id="280" r:id="rId14"/>
    <p:sldId id="262" r:id="rId15"/>
    <p:sldId id="281" r:id="rId16"/>
    <p:sldId id="263" r:id="rId17"/>
    <p:sldId id="282" r:id="rId18"/>
    <p:sldId id="264" r:id="rId19"/>
    <p:sldId id="283" r:id="rId20"/>
    <p:sldId id="265" r:id="rId21"/>
    <p:sldId id="284" r:id="rId22"/>
    <p:sldId id="266" r:id="rId23"/>
    <p:sldId id="267" r:id="rId24"/>
    <p:sldId id="286" r:id="rId25"/>
    <p:sldId id="288" r:id="rId26"/>
    <p:sldId id="268" r:id="rId27"/>
    <p:sldId id="269" r:id="rId28"/>
    <p:sldId id="289" r:id="rId29"/>
    <p:sldId id="270" r:id="rId30"/>
    <p:sldId id="291" r:id="rId31"/>
    <p:sldId id="271" r:id="rId32"/>
    <p:sldId id="293" r:id="rId33"/>
    <p:sldId id="272" r:id="rId34"/>
    <p:sldId id="295" r:id="rId35"/>
    <p:sldId id="273" r:id="rId36"/>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55" d="100"/>
          <a:sy n="55" d="100"/>
        </p:scale>
        <p:origin x="-970" y="-77"/>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bg>
      <p:bgRef idx="1001">
        <a:schemeClr val="bg2"/>
      </p:bgRef>
    </p:bg>
    <p:spTree>
      <p:nvGrpSpPr>
        <p:cNvPr id="1" name=""/>
        <p:cNvGrpSpPr/>
        <p:nvPr/>
      </p:nvGrpSpPr>
      <p:grpSpPr>
        <a:xfrm>
          <a:off x="0" y="0"/>
          <a:ext cx="0" cy="0"/>
          <a:chOff x="0" y="0"/>
          <a:chExt cx="0" cy="0"/>
        </a:xfrm>
      </p:grpSpPr>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8991600" y="3048"/>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25146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Sous-titre 8"/>
          <p:cNvSpPr>
            <a:spLocks noGrp="1"/>
          </p:cNvSpPr>
          <p:nvPr>
            <p:ph type="subTitle" idx="1"/>
          </p:nvPr>
        </p:nvSpPr>
        <p:spPr>
          <a:xfrm>
            <a:off x="1371600" y="2819400"/>
            <a:ext cx="6400800" cy="1752600"/>
          </a:xfrm>
        </p:spPr>
        <p:txBody>
          <a:bodyPr/>
          <a:lstStyle>
            <a:lvl1pPr marL="0" indent="0" algn="ctr">
              <a:buNone/>
              <a:defRPr sz="1600" b="1" cap="all" spc="25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fr-FR" smtClean="0"/>
              <a:t>Cliquez pour modifier le style des sous-titres du masque</a:t>
            </a:r>
            <a:endParaRPr kumimoji="0" lang="en-US"/>
          </a:p>
        </p:txBody>
      </p:sp>
      <p:sp>
        <p:nvSpPr>
          <p:cNvPr id="28" name="Espace réservé de la date 27"/>
          <p:cNvSpPr>
            <a:spLocks noGrp="1"/>
          </p:cNvSpPr>
          <p:nvPr>
            <p:ph type="dt" sz="half" idx="10"/>
          </p:nvPr>
        </p:nvSpPr>
        <p:spPr/>
        <p:txBody>
          <a:bodyPr/>
          <a:lstStyle/>
          <a:p>
            <a:fld id="{79A28308-83C0-4326-B0E0-F1120499C941}" type="datetimeFigureOut">
              <a:rPr lang="fr-FR" smtClean="0"/>
              <a:pPr/>
              <a:t>18/06/2020</a:t>
            </a:fld>
            <a:endParaRPr lang="fr-FR"/>
          </a:p>
        </p:txBody>
      </p:sp>
      <p:sp>
        <p:nvSpPr>
          <p:cNvPr id="17" name="Espace réservé du pied de page 16"/>
          <p:cNvSpPr>
            <a:spLocks noGrp="1"/>
          </p:cNvSpPr>
          <p:nvPr>
            <p:ph type="ftr" sz="quarter" idx="11"/>
          </p:nvPr>
        </p:nvSpPr>
        <p:spPr/>
        <p:txBody>
          <a:bodyPr/>
          <a:lstStyle/>
          <a:p>
            <a:endParaRPr lang="fr-FR"/>
          </a:p>
        </p:txBody>
      </p:sp>
      <p:sp>
        <p:nvSpPr>
          <p:cNvPr id="7" name="Connecteur droit 6"/>
          <p:cNvSpPr>
            <a:spLocks noChangeShapeType="1"/>
          </p:cNvSpPr>
          <p:nvPr/>
        </p:nvSpPr>
        <p:spPr bwMode="auto">
          <a:xfrm>
            <a:off x="155448" y="2420112"/>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Ellipse 12"/>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Ellipse 13"/>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Espace réservé du numéro de diapositive 28"/>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21435BD8-02B6-4456-A186-CA12462A0046}" type="slidenum">
              <a:rPr lang="fr-FR" smtClean="0"/>
              <a:pPr/>
              <a:t>‹N°›</a:t>
            </a:fld>
            <a:endParaRPr lang="fr-FR"/>
          </a:p>
        </p:txBody>
      </p:sp>
      <p:sp>
        <p:nvSpPr>
          <p:cNvPr id="8" name="Titre 7"/>
          <p:cNvSpPr>
            <a:spLocks noGrp="1"/>
          </p:cNvSpPr>
          <p:nvPr>
            <p:ph type="ctrTitle"/>
          </p:nvPr>
        </p:nvSpPr>
        <p:spPr>
          <a:xfrm>
            <a:off x="685800" y="381000"/>
            <a:ext cx="7772400" cy="1752600"/>
          </a:xfrm>
        </p:spPr>
        <p:txBody>
          <a:bodyPr anchor="b"/>
          <a:lstStyle>
            <a:lvl1pPr>
              <a:defRPr sz="4200">
                <a:solidFill>
                  <a:schemeClr val="accent1"/>
                </a:solidFill>
              </a:defRPr>
            </a:lvl1pPr>
          </a:lstStyle>
          <a:p>
            <a:r>
              <a:rPr kumimoji="0" lang="fr-FR" smtClean="0"/>
              <a:t>Cliquez pour modifier le style du titre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bg>
      <p:bgRef idx="1001">
        <a:schemeClr val="bg2"/>
      </p:bgRef>
    </p:bg>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p:txBody>
          <a:bodyPr vert="eaVer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79A28308-83C0-4326-B0E0-F1120499C941}" type="datetimeFigureOut">
              <a:rPr lang="fr-FR" smtClean="0"/>
              <a:pPr/>
              <a:t>18/06/2020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21435BD8-02B6-4456-A186-CA12462A0046}" type="slidenum">
              <a:rPr lang="fr-FR" smtClean="0"/>
              <a:pPr/>
              <a:t>‹N°›</a:t>
            </a:fld>
            <a:endParaRPr lang="fr-FR"/>
          </a:p>
        </p:txBody>
      </p:sp>
    </p:spTree>
  </p:cSld>
  <p:clrMapOvr>
    <a:overrideClrMapping bg1="lt1" tx1="dk1" bg2="lt2" tx2="dk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Titre vertical et texte">
    <p:bg>
      <p:bgRef idx="1001">
        <a:schemeClr val="bg2"/>
      </p:bgRef>
    </p:bg>
    <p:spTree>
      <p:nvGrpSpPr>
        <p:cNvPr id="1" name=""/>
        <p:cNvGrpSpPr/>
        <p:nvPr/>
      </p:nvGrpSpPr>
      <p:grpSpPr>
        <a:xfrm>
          <a:off x="0" y="0"/>
          <a:ext cx="0" cy="0"/>
          <a:chOff x="0" y="0"/>
          <a:chExt cx="0" cy="0"/>
        </a:xfrm>
      </p:grpSpPr>
      <p:sp>
        <p:nvSpPr>
          <p:cNvPr id="7" name="Rectangle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a:spLocks noChangeArrowheads="1"/>
          </p:cNvSpPr>
          <p:nvPr/>
        </p:nvSpPr>
        <p:spPr bwMode="white">
          <a:xfrm>
            <a:off x="7010400" y="0"/>
            <a:ext cx="21336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Rectangle 10"/>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Connecteur droit 12"/>
          <p:cNvSpPr>
            <a:spLocks noChangeShapeType="1"/>
          </p:cNvSpPr>
          <p:nvPr/>
        </p:nvSpPr>
        <p:spPr bwMode="auto">
          <a:xfrm rot="5400000">
            <a:off x="4021836" y="3278124"/>
            <a:ext cx="6245352"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4" name="Ellipse 13"/>
          <p:cNvSpPr/>
          <p:nvPr/>
        </p:nvSpPr>
        <p:spPr>
          <a:xfrm>
            <a:off x="6839712" y="2925763"/>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Ellipse 14"/>
          <p:cNvSpPr/>
          <p:nvPr/>
        </p:nvSpPr>
        <p:spPr>
          <a:xfrm>
            <a:off x="6934200" y="3020251"/>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Espace réservé du numéro de diapositive 5"/>
          <p:cNvSpPr>
            <a:spLocks noGrp="1"/>
          </p:cNvSpPr>
          <p:nvPr>
            <p:ph type="sldNum" sz="quarter" idx="12"/>
          </p:nvPr>
        </p:nvSpPr>
        <p:spPr>
          <a:xfrm>
            <a:off x="6915912" y="3009901"/>
            <a:ext cx="457200" cy="441325"/>
          </a:xfrm>
        </p:spPr>
        <p:txBody>
          <a:bodyPr/>
          <a:lstStyle/>
          <a:p>
            <a:fld id="{21435BD8-02B6-4456-A186-CA12462A0046}" type="slidenum">
              <a:rPr lang="fr-FR" smtClean="0"/>
              <a:pPr/>
              <a:t>‹N°›</a:t>
            </a:fld>
            <a:endParaRPr lang="fr-FR"/>
          </a:p>
        </p:txBody>
      </p:sp>
      <p:sp>
        <p:nvSpPr>
          <p:cNvPr id="3" name="Espace réservé du texte vertical 2"/>
          <p:cNvSpPr>
            <a:spLocks noGrp="1"/>
          </p:cNvSpPr>
          <p:nvPr>
            <p:ph type="body" orient="vert" idx="1"/>
          </p:nvPr>
        </p:nvSpPr>
        <p:spPr>
          <a:xfrm>
            <a:off x="304800" y="304800"/>
            <a:ext cx="6553200" cy="5821366"/>
          </a:xfrm>
        </p:spPr>
        <p:txBody>
          <a:bodyPr vert="eaVer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79A28308-83C0-4326-B0E0-F1120499C941}" type="datetimeFigureOut">
              <a:rPr lang="fr-FR" smtClean="0"/>
              <a:pPr/>
              <a:t>18/06/2020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2" name="Titre vertical 1"/>
          <p:cNvSpPr>
            <a:spLocks noGrp="1"/>
          </p:cNvSpPr>
          <p:nvPr>
            <p:ph type="title" orient="vert"/>
          </p:nvPr>
        </p:nvSpPr>
        <p:spPr>
          <a:xfrm>
            <a:off x="7391400" y="304801"/>
            <a:ext cx="1447800" cy="5851525"/>
          </a:xfrm>
        </p:spPr>
        <p:txBody>
          <a:bodyPr vert="eaVert"/>
          <a:lstStyle/>
          <a:p>
            <a:r>
              <a:rPr kumimoji="0" lang="fr-FR" smtClean="0"/>
              <a:t>Cliquez pour modifier le style du titre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bg>
      <p:bgRef idx="1001">
        <a:schemeClr val="bg2"/>
      </p:bgRef>
    </p:bg>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solidFill>
                  <a:schemeClr val="accent3">
                    <a:shade val="75000"/>
                  </a:schemeClr>
                </a:solidFill>
              </a:defRPr>
            </a:lvl1pPr>
          </a:lstStyle>
          <a:p>
            <a:r>
              <a:rPr kumimoji="0" lang="fr-FR" smtClean="0"/>
              <a:t>Cliquez pour modifier le style du titre</a:t>
            </a:r>
            <a:endParaRPr kumimoji="0" lang="en-US"/>
          </a:p>
        </p:txBody>
      </p:sp>
      <p:sp>
        <p:nvSpPr>
          <p:cNvPr id="4" name="Espace réservé de la date 3"/>
          <p:cNvSpPr>
            <a:spLocks noGrp="1"/>
          </p:cNvSpPr>
          <p:nvPr>
            <p:ph type="dt" sz="half" idx="10"/>
          </p:nvPr>
        </p:nvSpPr>
        <p:spPr/>
        <p:txBody>
          <a:bodyPr/>
          <a:lstStyle/>
          <a:p>
            <a:fld id="{79A28308-83C0-4326-B0E0-F1120499C941}" type="datetimeFigureOut">
              <a:rPr lang="fr-FR" smtClean="0"/>
              <a:pPr/>
              <a:t>18/06/2020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a:xfrm>
            <a:off x="4361688" y="1026372"/>
            <a:ext cx="457200" cy="441325"/>
          </a:xfrm>
        </p:spPr>
        <p:txBody>
          <a:bodyPr/>
          <a:lstStyle/>
          <a:p>
            <a:fld id="{21435BD8-02B6-4456-A186-CA12462A0046}" type="slidenum">
              <a:rPr lang="fr-FR" smtClean="0"/>
              <a:pPr/>
              <a:t>‹N°›</a:t>
            </a:fld>
            <a:endParaRPr lang="fr-FR"/>
          </a:p>
        </p:txBody>
      </p:sp>
      <p:sp>
        <p:nvSpPr>
          <p:cNvPr id="8" name="Espace réservé du contenu 7"/>
          <p:cNvSpPr>
            <a:spLocks noGrp="1"/>
          </p:cNvSpPr>
          <p:nvPr>
            <p:ph sz="quarter" idx="1"/>
          </p:nvPr>
        </p:nvSpPr>
        <p:spPr>
          <a:xfrm>
            <a:off x="301752" y="1527048"/>
            <a:ext cx="8503920" cy="4572000"/>
          </a:xfrm>
        </p:spPr>
        <p:txBody>
          <a:body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Titre de section">
    <p:bg>
      <p:bgRef idx="1001">
        <a:schemeClr val="bg1"/>
      </p:bgRef>
    </p:bg>
    <p:spTree>
      <p:nvGrpSpPr>
        <p:cNvPr id="1" name=""/>
        <p:cNvGrpSpPr/>
        <p:nvPr/>
      </p:nvGrpSpPr>
      <p:grpSpPr>
        <a:xfrm>
          <a:off x="0" y="0"/>
          <a:ext cx="0" cy="0"/>
          <a:chOff x="0" y="0"/>
          <a:chExt cx="0" cy="0"/>
        </a:xfrm>
      </p:grpSpPr>
      <p:sp>
        <p:nvSpPr>
          <p:cNvPr id="17" name="Rectangle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8991600" y="1905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152400" y="2286000"/>
            <a:ext cx="8833104" cy="304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155448" y="142352"/>
            <a:ext cx="8833104" cy="2139696"/>
          </a:xfrm>
          <a:prstGeom prst="rect">
            <a:avLst/>
          </a:prstGeom>
          <a:solidFill>
            <a:schemeClr val="accent1"/>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Espace réservé du texte 2"/>
          <p:cNvSpPr>
            <a:spLocks noGrp="1"/>
          </p:cNvSpPr>
          <p:nvPr>
            <p:ph type="body" idx="1"/>
          </p:nvPr>
        </p:nvSpPr>
        <p:spPr>
          <a:xfrm>
            <a:off x="1368426" y="2743200"/>
            <a:ext cx="6480174" cy="1673225"/>
          </a:xfrm>
        </p:spPr>
        <p:txBody>
          <a:bodyPr anchor="t"/>
          <a:lstStyle>
            <a:lvl1pPr marL="0" indent="0" algn="ctr">
              <a:buNone/>
              <a:defRPr sz="1600" b="1" cap="all" spc="25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fr-FR" smtClean="0"/>
              <a:t>Cliquez pour modifier les styles du texte du masque</a:t>
            </a:r>
          </a:p>
        </p:txBody>
      </p:sp>
      <p:sp>
        <p:nvSpPr>
          <p:cNvPr id="13" name="Rectangle 12"/>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Rectangle 13"/>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5" name="Espace réservé du pied de page 4"/>
          <p:cNvSpPr>
            <a:spLocks noGrp="1"/>
          </p:cNvSpPr>
          <p:nvPr>
            <p:ph type="ftr" sz="quarter" idx="11"/>
          </p:nvPr>
        </p:nvSpPr>
        <p:spPr/>
        <p:txBody>
          <a:bodyPr/>
          <a:lstStyle/>
          <a:p>
            <a:endParaRPr lang="fr-FR"/>
          </a:p>
        </p:txBody>
      </p:sp>
      <p:sp>
        <p:nvSpPr>
          <p:cNvPr id="4" name="Espace réservé de la date 3"/>
          <p:cNvSpPr>
            <a:spLocks noGrp="1"/>
          </p:cNvSpPr>
          <p:nvPr>
            <p:ph type="dt" sz="half" idx="10"/>
          </p:nvPr>
        </p:nvSpPr>
        <p:spPr/>
        <p:txBody>
          <a:bodyPr/>
          <a:lstStyle/>
          <a:p>
            <a:fld id="{79A28308-83C0-4326-B0E0-F1120499C941}" type="datetimeFigureOut">
              <a:rPr lang="fr-FR" smtClean="0"/>
              <a:pPr/>
              <a:t>18/06/2020</a:t>
            </a:fld>
            <a:endParaRPr lang="fr-FR"/>
          </a:p>
        </p:txBody>
      </p:sp>
      <p:sp>
        <p:nvSpPr>
          <p:cNvPr id="8" name="Connecteur droit 7"/>
          <p:cNvSpPr>
            <a:spLocks noChangeShapeType="1"/>
          </p:cNvSpPr>
          <p:nvPr/>
        </p:nvSpPr>
        <p:spPr bwMode="auto">
          <a:xfrm>
            <a:off x="152400" y="2438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Ellipse 9"/>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Ellipse 10"/>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Espace réservé du numéro de diapositive 5"/>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21435BD8-02B6-4456-A186-CA12462A0046}" type="slidenum">
              <a:rPr lang="fr-FR" smtClean="0"/>
              <a:pPr/>
              <a:t>‹N°›</a:t>
            </a:fld>
            <a:endParaRPr lang="fr-FR"/>
          </a:p>
        </p:txBody>
      </p:sp>
      <p:sp>
        <p:nvSpPr>
          <p:cNvPr id="2" name="Titre 1"/>
          <p:cNvSpPr>
            <a:spLocks noGrp="1"/>
          </p:cNvSpPr>
          <p:nvPr>
            <p:ph type="title"/>
          </p:nvPr>
        </p:nvSpPr>
        <p:spPr>
          <a:xfrm>
            <a:off x="722313" y="533400"/>
            <a:ext cx="7772400" cy="1524000"/>
          </a:xfrm>
        </p:spPr>
        <p:txBody>
          <a:bodyPr anchor="b"/>
          <a:lstStyle>
            <a:lvl1pPr algn="ctr">
              <a:buNone/>
              <a:defRPr sz="4200" b="0" cap="none" baseline="0">
                <a:solidFill>
                  <a:srgbClr val="FFFFFF"/>
                </a:solidFill>
              </a:defRPr>
            </a:lvl1pPr>
          </a:lstStyle>
          <a:p>
            <a:r>
              <a:rPr kumimoji="0" lang="fr-FR" smtClean="0"/>
              <a:t>Cliquez pour modifier le style du titre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bg>
      <p:bgRef idx="1001">
        <a:schemeClr val="bg2"/>
      </p:bgRef>
    </p:bg>
    <p:spTree>
      <p:nvGrpSpPr>
        <p:cNvPr id="1" name=""/>
        <p:cNvGrpSpPr/>
        <p:nvPr/>
      </p:nvGrpSpPr>
      <p:grpSpPr>
        <a:xfrm>
          <a:off x="0" y="0"/>
          <a:ext cx="0" cy="0"/>
          <a:chOff x="0" y="0"/>
          <a:chExt cx="0" cy="0"/>
        </a:xfrm>
      </p:grpSpPr>
      <p:sp>
        <p:nvSpPr>
          <p:cNvPr id="2" name="Titre 1"/>
          <p:cNvSpPr>
            <a:spLocks noGrp="1"/>
          </p:cNvSpPr>
          <p:nvPr>
            <p:ph type="title"/>
          </p:nvPr>
        </p:nvSpPr>
        <p:spPr>
          <a:xfrm>
            <a:off x="301752" y="228600"/>
            <a:ext cx="8534400" cy="758952"/>
          </a:xfrm>
        </p:spPr>
        <p:txBody>
          <a:bodyPr/>
          <a:lstStyle/>
          <a:p>
            <a:r>
              <a:rPr kumimoji="0" lang="fr-FR" smtClean="0"/>
              <a:t>Cliquez pour modifier le style du titre</a:t>
            </a:r>
            <a:endParaRPr kumimoji="0" lang="en-US"/>
          </a:p>
        </p:txBody>
      </p:sp>
      <p:sp>
        <p:nvSpPr>
          <p:cNvPr id="5" name="Espace réservé de la date 4"/>
          <p:cNvSpPr>
            <a:spLocks noGrp="1"/>
          </p:cNvSpPr>
          <p:nvPr>
            <p:ph type="dt" sz="half" idx="10"/>
          </p:nvPr>
        </p:nvSpPr>
        <p:spPr>
          <a:xfrm>
            <a:off x="5791200" y="6409944"/>
            <a:ext cx="3044952" cy="365760"/>
          </a:xfrm>
        </p:spPr>
        <p:txBody>
          <a:bodyPr/>
          <a:lstStyle/>
          <a:p>
            <a:fld id="{79A28308-83C0-4326-B0E0-F1120499C941}" type="datetimeFigureOut">
              <a:rPr lang="fr-FR" smtClean="0"/>
              <a:pPr/>
              <a:t>18/06/2020</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21435BD8-02B6-4456-A186-CA12462A0046}" type="slidenum">
              <a:rPr lang="fr-FR" smtClean="0"/>
              <a:pPr/>
              <a:t>‹N°›</a:t>
            </a:fld>
            <a:endParaRPr lang="fr-FR"/>
          </a:p>
        </p:txBody>
      </p:sp>
      <p:sp>
        <p:nvSpPr>
          <p:cNvPr id="8" name="Connecteur droit 7"/>
          <p:cNvSpPr>
            <a:spLocks noChangeShapeType="1"/>
          </p:cNvSpPr>
          <p:nvPr/>
        </p:nvSpPr>
        <p:spPr bwMode="auto">
          <a:xfrm flipV="1">
            <a:off x="4563080" y="1575652"/>
            <a:ext cx="8921" cy="4819557"/>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Espace réservé du contenu 9"/>
          <p:cNvSpPr>
            <a:spLocks noGrp="1"/>
          </p:cNvSpPr>
          <p:nvPr>
            <p:ph sz="half" idx="1"/>
          </p:nvPr>
        </p:nvSpPr>
        <p:spPr>
          <a:xfrm>
            <a:off x="301752" y="1371600"/>
            <a:ext cx="4038600" cy="4681728"/>
          </a:xfrm>
        </p:spPr>
        <p:txBody>
          <a:bodyPr/>
          <a:lstStyle>
            <a:lvl1pPr>
              <a:defRPr sz="2500"/>
            </a:lvl1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12" name="Espace réservé du contenu 11"/>
          <p:cNvSpPr>
            <a:spLocks noGrp="1"/>
          </p:cNvSpPr>
          <p:nvPr>
            <p:ph sz="half" idx="2"/>
          </p:nvPr>
        </p:nvSpPr>
        <p:spPr>
          <a:xfrm>
            <a:off x="4800600" y="1371600"/>
            <a:ext cx="4038600" cy="4681728"/>
          </a:xfrm>
        </p:spPr>
        <p:txBody>
          <a:bodyPr/>
          <a:lstStyle>
            <a:lvl1pPr>
              <a:defRPr sz="2500"/>
            </a:lvl1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aison">
    <p:bg>
      <p:bgRef idx="1001">
        <a:schemeClr val="bg2"/>
      </p:bgRef>
    </p:bg>
    <p:spTree>
      <p:nvGrpSpPr>
        <p:cNvPr id="1" name=""/>
        <p:cNvGrpSpPr/>
        <p:nvPr/>
      </p:nvGrpSpPr>
      <p:grpSpPr>
        <a:xfrm>
          <a:off x="0" y="0"/>
          <a:ext cx="0" cy="0"/>
          <a:chOff x="0" y="0"/>
          <a:chExt cx="0" cy="0"/>
        </a:xfrm>
      </p:grpSpPr>
      <p:sp>
        <p:nvSpPr>
          <p:cNvPr id="10" name="Connecteur droit 9"/>
          <p:cNvSpPr>
            <a:spLocks noChangeShapeType="1"/>
          </p:cNvSpPr>
          <p:nvPr/>
        </p:nvSpPr>
        <p:spPr bwMode="auto">
          <a:xfrm flipV="1">
            <a:off x="4572000" y="2200275"/>
            <a:ext cx="0" cy="4187952"/>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Rectangle 19"/>
          <p:cNvSpPr>
            <a:spLocks noChangeArrowheads="1"/>
          </p:cNvSpPr>
          <p:nvPr/>
        </p:nvSpPr>
        <p:spPr bwMode="white">
          <a:xfrm>
            <a:off x="0" y="0"/>
            <a:ext cx="9144000" cy="1447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1" name="Rectangle 20"/>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2" name="Rectangle 21"/>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Rectangle 10"/>
          <p:cNvSpPr/>
          <p:nvPr/>
        </p:nvSpPr>
        <p:spPr>
          <a:xfrm>
            <a:off x="152400" y="1371600"/>
            <a:ext cx="8833104" cy="914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Rectangle 12"/>
          <p:cNvSpPr>
            <a:spLocks noChangeArrowheads="1"/>
          </p:cNvSpPr>
          <p:nvPr/>
        </p:nvSpPr>
        <p:spPr bwMode="auto">
          <a:xfrm>
            <a:off x="145923" y="6391656"/>
            <a:ext cx="8833104" cy="310896"/>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Espace réservé du texte 2"/>
          <p:cNvSpPr>
            <a:spLocks noGrp="1"/>
          </p:cNvSpPr>
          <p:nvPr>
            <p:ph type="body" idx="1"/>
          </p:nvPr>
        </p:nvSpPr>
        <p:spPr>
          <a:xfrm>
            <a:off x="301752" y="1524000"/>
            <a:ext cx="4040188" cy="732974"/>
          </a:xfrm>
          <a:noFill/>
          <a:ln w="15875" cap="rnd" cmpd="sng" algn="ctr">
            <a:noFill/>
            <a:prstDash val="solid"/>
          </a:ln>
        </p:spPr>
        <p:style>
          <a:lnRef idx="3">
            <a:schemeClr val="lt1"/>
          </a:lnRef>
          <a:fillRef idx="1">
            <a:schemeClr val="accent1"/>
          </a:fillRef>
          <a:effectRef idx="1">
            <a:schemeClr val="accent1"/>
          </a:effectRef>
          <a:fontRef idx="minor">
            <a:schemeClr val="lt1"/>
          </a:fontRef>
        </p:style>
        <p:txBody>
          <a:bodyPr anchor="ctr">
            <a:noAutofit/>
          </a:bodyPr>
          <a:lstStyle>
            <a:lvl1pPr marL="0" indent="0">
              <a:buNone/>
              <a:defRPr lang="en-US" sz="2200" b="1" dirty="0" smtClean="0">
                <a:solidFill>
                  <a:srgbClr val="FFFFFF"/>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Cliquez pour modifier les styles du texte du masque</a:t>
            </a:r>
          </a:p>
        </p:txBody>
      </p:sp>
      <p:sp>
        <p:nvSpPr>
          <p:cNvPr id="4" name="Espace réservé du texte 3"/>
          <p:cNvSpPr>
            <a:spLocks noGrp="1"/>
          </p:cNvSpPr>
          <p:nvPr>
            <p:ph type="body" sz="half" idx="3"/>
          </p:nvPr>
        </p:nvSpPr>
        <p:spPr>
          <a:xfrm>
            <a:off x="4791330" y="1524000"/>
            <a:ext cx="4041775" cy="731520"/>
          </a:xfrm>
          <a:noFill/>
          <a:ln w="15875" cap="rnd" cmpd="sng" algn="ctr">
            <a:noFill/>
            <a:prstDash val="solid"/>
          </a:ln>
        </p:spPr>
        <p:style>
          <a:lnRef idx="3">
            <a:schemeClr val="lt1"/>
          </a:lnRef>
          <a:fillRef idx="1">
            <a:schemeClr val="accent2"/>
          </a:fillRef>
          <a:effectRef idx="1">
            <a:schemeClr val="accent2"/>
          </a:effectRef>
          <a:fontRef idx="minor">
            <a:schemeClr val="lt1"/>
          </a:fontRef>
        </p:style>
        <p:txBody>
          <a:bodyPr anchor="ctr">
            <a:noAutofit/>
          </a:bodyPr>
          <a:lstStyle>
            <a:lvl1pPr marL="0" indent="0">
              <a:buNone/>
              <a:defRPr sz="2200" b="1"/>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Cliquez pour modifier les styles du texte du masque</a:t>
            </a:r>
          </a:p>
        </p:txBody>
      </p:sp>
      <p:sp>
        <p:nvSpPr>
          <p:cNvPr id="7" name="Espace réservé de la date 6"/>
          <p:cNvSpPr>
            <a:spLocks noGrp="1"/>
          </p:cNvSpPr>
          <p:nvPr>
            <p:ph type="dt" sz="half" idx="10"/>
          </p:nvPr>
        </p:nvSpPr>
        <p:spPr/>
        <p:txBody>
          <a:bodyPr/>
          <a:lstStyle/>
          <a:p>
            <a:fld id="{79A28308-83C0-4326-B0E0-F1120499C941}" type="datetimeFigureOut">
              <a:rPr lang="fr-FR" smtClean="0"/>
              <a:pPr/>
              <a:t>18/06/2020</a:t>
            </a:fld>
            <a:endParaRPr lang="fr-FR"/>
          </a:p>
        </p:txBody>
      </p:sp>
      <p:sp>
        <p:nvSpPr>
          <p:cNvPr id="8" name="Espace réservé du pied de page 7"/>
          <p:cNvSpPr>
            <a:spLocks noGrp="1"/>
          </p:cNvSpPr>
          <p:nvPr>
            <p:ph type="ftr" sz="quarter" idx="11"/>
          </p:nvPr>
        </p:nvSpPr>
        <p:spPr>
          <a:xfrm>
            <a:off x="304800" y="6409944"/>
            <a:ext cx="3581400" cy="365760"/>
          </a:xfrm>
        </p:spPr>
        <p:txBody>
          <a:bodyPr/>
          <a:lstStyle/>
          <a:p>
            <a:endParaRPr lang="fr-FR"/>
          </a:p>
        </p:txBody>
      </p:sp>
      <p:sp>
        <p:nvSpPr>
          <p:cNvPr id="15" name="Connecteur droit 14"/>
          <p:cNvSpPr>
            <a:spLocks noChangeShapeType="1"/>
          </p:cNvSpPr>
          <p:nvPr/>
        </p:nvSpPr>
        <p:spPr bwMode="auto">
          <a:xfrm>
            <a:off x="152400" y="128016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4" name="Espace réservé du contenu 23"/>
          <p:cNvSpPr>
            <a:spLocks noGrp="1"/>
          </p:cNvSpPr>
          <p:nvPr>
            <p:ph sz="quarter" idx="2"/>
          </p:nvPr>
        </p:nvSpPr>
        <p:spPr>
          <a:xfrm>
            <a:off x="301752" y="2471383"/>
            <a:ext cx="4041648" cy="3818404"/>
          </a:xfrm>
        </p:spPr>
        <p:txBody>
          <a:body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26" name="Espace réservé du contenu 25"/>
          <p:cNvSpPr>
            <a:spLocks noGrp="1"/>
          </p:cNvSpPr>
          <p:nvPr>
            <p:ph sz="quarter" idx="4"/>
          </p:nvPr>
        </p:nvSpPr>
        <p:spPr>
          <a:xfrm>
            <a:off x="4800600" y="2471383"/>
            <a:ext cx="4038600" cy="3822192"/>
          </a:xfrm>
        </p:spPr>
        <p:txBody>
          <a:body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25" name="Ellipse 24"/>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7" name="Ellipse 26"/>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Espace réservé du numéro de diapositive 8"/>
          <p:cNvSpPr>
            <a:spLocks noGrp="1"/>
          </p:cNvSpPr>
          <p:nvPr>
            <p:ph type="sldNum" sz="quarter" idx="12"/>
          </p:nvPr>
        </p:nvSpPr>
        <p:spPr>
          <a:xfrm>
            <a:off x="4343400" y="1042416"/>
            <a:ext cx="457200" cy="441325"/>
          </a:xfrm>
        </p:spPr>
        <p:txBody>
          <a:bodyPr/>
          <a:lstStyle>
            <a:lvl1pPr algn="ctr">
              <a:defRPr/>
            </a:lvl1pPr>
          </a:lstStyle>
          <a:p>
            <a:fld id="{21435BD8-02B6-4456-A186-CA12462A0046}" type="slidenum">
              <a:rPr lang="fr-FR" smtClean="0"/>
              <a:pPr/>
              <a:t>‹N°›</a:t>
            </a:fld>
            <a:endParaRPr lang="fr-FR"/>
          </a:p>
        </p:txBody>
      </p:sp>
      <p:sp>
        <p:nvSpPr>
          <p:cNvPr id="23" name="Titre 22"/>
          <p:cNvSpPr>
            <a:spLocks noGrp="1"/>
          </p:cNvSpPr>
          <p:nvPr>
            <p:ph type="title"/>
          </p:nvPr>
        </p:nvSpPr>
        <p:spPr/>
        <p:txBody>
          <a:bodyPr rtlCol="0" anchor="b" anchorCtr="0"/>
          <a:lstStyle/>
          <a:p>
            <a:r>
              <a:rPr kumimoji="0" lang="fr-FR" smtClean="0"/>
              <a:t>Cliquez pour modifier le style du titre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3" name="Espace réservé de la date 2"/>
          <p:cNvSpPr>
            <a:spLocks noGrp="1"/>
          </p:cNvSpPr>
          <p:nvPr>
            <p:ph type="dt" sz="half" idx="10"/>
          </p:nvPr>
        </p:nvSpPr>
        <p:spPr/>
        <p:txBody>
          <a:bodyPr/>
          <a:lstStyle/>
          <a:p>
            <a:fld id="{79A28308-83C0-4326-B0E0-F1120499C941}" type="datetimeFigureOut">
              <a:rPr lang="fr-FR" smtClean="0"/>
              <a:pPr/>
              <a:t>18/06/2020</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a:xfrm>
            <a:off x="4343400" y="1036020"/>
            <a:ext cx="457200" cy="441325"/>
          </a:xfrm>
        </p:spPr>
        <p:txBody>
          <a:bodyPr/>
          <a:lstStyle/>
          <a:p>
            <a:fld id="{21435BD8-02B6-4456-A186-CA12462A0046}" type="slidenum">
              <a:rPr lang="fr-FR" smtClean="0"/>
              <a:pPr/>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Vide">
    <p:spTree>
      <p:nvGrpSpPr>
        <p:cNvPr id="1" name=""/>
        <p:cNvGrpSpPr/>
        <p:nvPr/>
      </p:nvGrpSpPr>
      <p:grpSpPr>
        <a:xfrm>
          <a:off x="0" y="0"/>
          <a:ext cx="0" cy="0"/>
          <a:chOff x="0" y="0"/>
          <a:chExt cx="0" cy="0"/>
        </a:xfrm>
      </p:grpSpPr>
      <p:sp>
        <p:nvSpPr>
          <p:cNvPr id="7" name="Rectangle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Rectangle 4"/>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6" name="Rectangle 5"/>
          <p:cNvSpPr>
            <a:spLocks noChangeArrowheads="1"/>
          </p:cNvSpPr>
          <p:nvPr/>
        </p:nvSpPr>
        <p:spPr bwMode="auto">
          <a:xfrm>
            <a:off x="152400" y="158496"/>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 name="Espace réservé de la date 1"/>
          <p:cNvSpPr>
            <a:spLocks noGrp="1"/>
          </p:cNvSpPr>
          <p:nvPr>
            <p:ph type="dt" sz="half" idx="10"/>
          </p:nvPr>
        </p:nvSpPr>
        <p:spPr/>
        <p:txBody>
          <a:bodyPr/>
          <a:lstStyle/>
          <a:p>
            <a:fld id="{79A28308-83C0-4326-B0E0-F1120499C941}" type="datetimeFigureOut">
              <a:rPr lang="fr-FR" smtClean="0"/>
              <a:pPr/>
              <a:t>18/06/2020</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a:xfrm>
            <a:off x="4267200" y="6324600"/>
            <a:ext cx="609600" cy="441324"/>
          </a:xfrm>
        </p:spPr>
        <p:txBody>
          <a:bodyPr/>
          <a:lstStyle>
            <a:lvl1pPr>
              <a:defRPr>
                <a:solidFill>
                  <a:srgbClr val="FFFFFF"/>
                </a:solidFill>
              </a:defRPr>
            </a:lvl1pPr>
          </a:lstStyle>
          <a:p>
            <a:fld id="{21435BD8-02B6-4456-A186-CA12462A0046}" type="slidenum">
              <a:rPr lang="fr-FR" smtClean="0"/>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 avec légende">
    <p:bg>
      <p:bgRef idx="1001">
        <a:schemeClr val="bg1"/>
      </p:bgRef>
    </p:bg>
    <p:spTree>
      <p:nvGrpSpPr>
        <p:cNvPr id="1" name=""/>
        <p:cNvGrpSpPr/>
        <p:nvPr/>
      </p:nvGrpSpPr>
      <p:grpSpPr>
        <a:xfrm>
          <a:off x="0" y="0"/>
          <a:ext cx="0" cy="0"/>
          <a:chOff x="0" y="0"/>
          <a:chExt cx="0" cy="0"/>
        </a:xfrm>
      </p:grpSpPr>
      <p:sp>
        <p:nvSpPr>
          <p:cNvPr id="19" name="Rectangle 18"/>
          <p:cNvSpPr>
            <a:spLocks noChangeArrowheads="1"/>
          </p:cNvSpPr>
          <p:nvPr/>
        </p:nvSpPr>
        <p:spPr bwMode="auto">
          <a:xfrm>
            <a:off x="152400" y="152400"/>
            <a:ext cx="8833104" cy="304800"/>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118872"/>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Rectangle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3" name="Rectangle 12"/>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re 1"/>
          <p:cNvSpPr>
            <a:spLocks noGrp="1"/>
          </p:cNvSpPr>
          <p:nvPr>
            <p:ph type="title"/>
          </p:nvPr>
        </p:nvSpPr>
        <p:spPr>
          <a:xfrm>
            <a:off x="381000" y="914400"/>
            <a:ext cx="2362200" cy="990600"/>
          </a:xfrm>
        </p:spPr>
        <p:txBody>
          <a:bodyPr anchor="b">
            <a:noAutofit/>
          </a:bodyPr>
          <a:lstStyle>
            <a:lvl1pPr algn="l">
              <a:buNone/>
              <a:defRPr sz="2200" b="1">
                <a:solidFill>
                  <a:srgbClr val="FFFFFF"/>
                </a:solidFill>
              </a:defRPr>
            </a:lvl1pPr>
          </a:lstStyle>
          <a:p>
            <a:r>
              <a:rPr kumimoji="0" lang="fr-FR" smtClean="0"/>
              <a:t>Cliquez pour modifier le style du titre</a:t>
            </a:r>
            <a:endParaRPr kumimoji="0" lang="en-US"/>
          </a:p>
        </p:txBody>
      </p:sp>
      <p:sp>
        <p:nvSpPr>
          <p:cNvPr id="3" name="Espace réservé du texte 2"/>
          <p:cNvSpPr>
            <a:spLocks noGrp="1"/>
          </p:cNvSpPr>
          <p:nvPr>
            <p:ph type="body" idx="2"/>
          </p:nvPr>
        </p:nvSpPr>
        <p:spPr>
          <a:xfrm>
            <a:off x="381000" y="1981200"/>
            <a:ext cx="2362200" cy="4144963"/>
          </a:xfrm>
        </p:spPr>
        <p:txBody>
          <a:bodyPr/>
          <a:lstStyle>
            <a:lvl1pPr marL="0" indent="0">
              <a:spcAft>
                <a:spcPts val="1000"/>
              </a:spcAft>
              <a:buNone/>
              <a:defRPr sz="1600">
                <a:solidFill>
                  <a:srgbClr val="FFFFFF"/>
                </a:solidFill>
              </a:defRPr>
            </a:lvl1pPr>
            <a:lvl2pPr>
              <a:buNone/>
              <a:defRPr sz="1200"/>
            </a:lvl2pPr>
            <a:lvl3pPr>
              <a:buNone/>
              <a:defRPr sz="1000"/>
            </a:lvl3pPr>
            <a:lvl4pPr>
              <a:buNone/>
              <a:defRPr sz="900"/>
            </a:lvl4pPr>
            <a:lvl5pPr>
              <a:buNone/>
              <a:defRPr sz="900"/>
            </a:lvl5pPr>
          </a:lstStyle>
          <a:p>
            <a:pPr lvl="0" eaLnBrk="1" latinLnBrk="0" hangingPunct="1"/>
            <a:r>
              <a:rPr kumimoji="0" lang="fr-FR" smtClean="0"/>
              <a:t>Cliquez pour modifier les styles du texte du masque</a:t>
            </a:r>
          </a:p>
        </p:txBody>
      </p:sp>
      <p:sp>
        <p:nvSpPr>
          <p:cNvPr id="8" name="Rectangle 7"/>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9" name="Connecteur droit 8"/>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Espace réservé du contenu 19"/>
          <p:cNvSpPr>
            <a:spLocks noGrp="1"/>
          </p:cNvSpPr>
          <p:nvPr>
            <p:ph sz="quarter" idx="1"/>
          </p:nvPr>
        </p:nvSpPr>
        <p:spPr>
          <a:xfrm>
            <a:off x="3124200" y="685800"/>
            <a:ext cx="5638800" cy="5410200"/>
          </a:xfrm>
        </p:spPr>
        <p:txBody>
          <a:body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10" name="Ellipse 9"/>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Ellipse 10"/>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Espace réservé du numéro de diapositive 6"/>
          <p:cNvSpPr>
            <a:spLocks noGrp="1"/>
          </p:cNvSpPr>
          <p:nvPr>
            <p:ph type="sldNum" sz="quarter" idx="12"/>
          </p:nvPr>
        </p:nvSpPr>
        <p:spPr>
          <a:xfrm>
            <a:off x="1371600" y="312738"/>
            <a:ext cx="457200" cy="441325"/>
          </a:xfrm>
        </p:spPr>
        <p:txBody>
          <a:bodyPr/>
          <a:lstStyle>
            <a:lvl1pPr>
              <a:defRPr>
                <a:solidFill>
                  <a:schemeClr val="accent3">
                    <a:shade val="75000"/>
                  </a:schemeClr>
                </a:solidFill>
              </a:defRPr>
            </a:lvl1pPr>
          </a:lstStyle>
          <a:p>
            <a:fld id="{21435BD8-02B6-4456-A186-CA12462A0046}" type="slidenum">
              <a:rPr lang="fr-FR" smtClean="0"/>
              <a:pPr/>
              <a:t>‹N°›</a:t>
            </a:fld>
            <a:endParaRPr lang="fr-FR"/>
          </a:p>
        </p:txBody>
      </p:sp>
      <p:sp>
        <p:nvSpPr>
          <p:cNvPr id="21" name="Rectangle 20"/>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Espace réservé de la date 4"/>
          <p:cNvSpPr>
            <a:spLocks noGrp="1"/>
          </p:cNvSpPr>
          <p:nvPr>
            <p:ph type="dt" sz="half" idx="10"/>
          </p:nvPr>
        </p:nvSpPr>
        <p:spPr/>
        <p:txBody>
          <a:bodyPr/>
          <a:lstStyle/>
          <a:p>
            <a:fld id="{79A28308-83C0-4326-B0E0-F1120499C941}" type="datetimeFigureOut">
              <a:rPr lang="fr-FR" smtClean="0"/>
              <a:pPr/>
              <a:t>18/06/2020</a:t>
            </a:fld>
            <a:endParaRPr lang="fr-FR"/>
          </a:p>
        </p:txBody>
      </p:sp>
      <p:sp>
        <p:nvSpPr>
          <p:cNvPr id="6" name="Espace réservé du pied de page 5"/>
          <p:cNvSpPr>
            <a:spLocks noGrp="1"/>
          </p:cNvSpPr>
          <p:nvPr>
            <p:ph type="ftr" sz="quarter" idx="11"/>
          </p:nvPr>
        </p:nvSpPr>
        <p:spPr>
          <a:xfrm>
            <a:off x="301752" y="6410848"/>
            <a:ext cx="3383280" cy="365760"/>
          </a:xfrm>
        </p:spPr>
        <p:txBody>
          <a:bodyPr/>
          <a:lstStyle/>
          <a:p>
            <a:endParaRPr lang="fr-FR"/>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sp>
        <p:nvSpPr>
          <p:cNvPr id="21" name="Connecteur droit 20"/>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Rectangle 16"/>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0" name="Rectangle 19"/>
          <p:cNvSpPr>
            <a:spLocks noChangeArrowheads="1"/>
          </p:cNvSpPr>
          <p:nvPr/>
        </p:nvSpPr>
        <p:spPr bwMode="auto">
          <a:xfrm>
            <a:off x="152400" y="152400"/>
            <a:ext cx="8833104" cy="301752"/>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Rectangle 14"/>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2" name="Ellipse 11"/>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Ellipse 12"/>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Espace réservé du numéro de diapositive 6"/>
          <p:cNvSpPr>
            <a:spLocks noGrp="1"/>
          </p:cNvSpPr>
          <p:nvPr>
            <p:ph type="sldNum" sz="quarter" idx="12"/>
          </p:nvPr>
        </p:nvSpPr>
        <p:spPr>
          <a:xfrm>
            <a:off x="1371600" y="312738"/>
            <a:ext cx="457200" cy="441325"/>
          </a:xfrm>
        </p:spPr>
        <p:txBody>
          <a:bodyPr/>
          <a:lstStyle/>
          <a:p>
            <a:fld id="{21435BD8-02B6-4456-A186-CA12462A0046}" type="slidenum">
              <a:rPr lang="fr-FR" smtClean="0"/>
              <a:pPr/>
              <a:t>‹N°›</a:t>
            </a:fld>
            <a:endParaRPr lang="fr-FR"/>
          </a:p>
        </p:txBody>
      </p:sp>
      <p:sp>
        <p:nvSpPr>
          <p:cNvPr id="2" name="Titre 1"/>
          <p:cNvSpPr>
            <a:spLocks noGrp="1"/>
          </p:cNvSpPr>
          <p:nvPr>
            <p:ph type="title"/>
          </p:nvPr>
        </p:nvSpPr>
        <p:spPr>
          <a:xfrm>
            <a:off x="3000375" y="5029200"/>
            <a:ext cx="5867400" cy="1219200"/>
          </a:xfrm>
        </p:spPr>
        <p:txBody>
          <a:bodyPr anchor="t">
            <a:noAutofit/>
          </a:bodyPr>
          <a:lstStyle>
            <a:lvl1pPr algn="l">
              <a:buNone/>
              <a:defRPr sz="2400" b="1">
                <a:solidFill>
                  <a:schemeClr val="tx2"/>
                </a:solidFill>
              </a:defRPr>
            </a:lvl1pPr>
          </a:lstStyle>
          <a:p>
            <a:r>
              <a:rPr kumimoji="0" lang="fr-FR" smtClean="0"/>
              <a:t>Cliquez pour modifier le style du titre</a:t>
            </a:r>
            <a:endParaRPr kumimoji="0" lang="en-US"/>
          </a:p>
        </p:txBody>
      </p:sp>
      <p:sp>
        <p:nvSpPr>
          <p:cNvPr id="3" name="Espace réservé pour une image  2"/>
          <p:cNvSpPr>
            <a:spLocks noGrp="1"/>
          </p:cNvSpPr>
          <p:nvPr>
            <p:ph type="pic" idx="1"/>
          </p:nvPr>
        </p:nvSpPr>
        <p:spPr>
          <a:xfrm>
            <a:off x="3000375" y="609600"/>
            <a:ext cx="5867400" cy="4267200"/>
          </a:xfrm>
        </p:spPr>
        <p:txBody>
          <a:bodyPr/>
          <a:lstStyle>
            <a:lvl1pPr marL="0" indent="0">
              <a:buNone/>
              <a:defRPr sz="3200"/>
            </a:lvl1pPr>
          </a:lstStyle>
          <a:p>
            <a:r>
              <a:rPr kumimoji="0" lang="fr-FR" smtClean="0"/>
              <a:t>Cliquez sur l'icône pour ajouter une image</a:t>
            </a:r>
            <a:endParaRPr kumimoji="0" lang="en-US" dirty="0"/>
          </a:p>
        </p:txBody>
      </p:sp>
      <p:sp>
        <p:nvSpPr>
          <p:cNvPr id="4" name="Espace réservé du texte 3"/>
          <p:cNvSpPr>
            <a:spLocks noGrp="1"/>
          </p:cNvSpPr>
          <p:nvPr>
            <p:ph type="body" sz="half" idx="2"/>
          </p:nvPr>
        </p:nvSpPr>
        <p:spPr>
          <a:xfrm>
            <a:off x="381000" y="990600"/>
            <a:ext cx="2438400" cy="5257800"/>
          </a:xfrm>
        </p:spPr>
        <p:txBody>
          <a:bodyPr/>
          <a:lstStyle>
            <a:lvl1pPr marL="0" indent="0">
              <a:spcAft>
                <a:spcPts val="1000"/>
              </a:spcAft>
              <a:buFontTx/>
              <a:buNone/>
              <a:defRPr sz="1600">
                <a:solidFill>
                  <a:srgbClr val="FFFFFF"/>
                </a:solidFill>
              </a:defRPr>
            </a:lvl1pPr>
            <a:lvl2pPr>
              <a:defRPr sz="1200"/>
            </a:lvl2pPr>
            <a:lvl3pPr>
              <a:defRPr sz="1000"/>
            </a:lvl3pPr>
            <a:lvl4pPr>
              <a:defRPr sz="900"/>
            </a:lvl4pPr>
            <a:lvl5pPr>
              <a:defRPr sz="900"/>
            </a:lvl5pPr>
          </a:lstStyle>
          <a:p>
            <a:pPr lvl="0" eaLnBrk="1" latinLnBrk="0" hangingPunct="1"/>
            <a:r>
              <a:rPr kumimoji="0" lang="fr-FR" smtClean="0"/>
              <a:t>Cliquez pour modifier les styles du texte du masque</a:t>
            </a:r>
          </a:p>
        </p:txBody>
      </p:sp>
      <p:sp>
        <p:nvSpPr>
          <p:cNvPr id="22" name="Rectangle 21"/>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Espace réservé de la date 4"/>
          <p:cNvSpPr>
            <a:spLocks noGrp="1"/>
          </p:cNvSpPr>
          <p:nvPr>
            <p:ph type="dt" sz="half" idx="10"/>
          </p:nvPr>
        </p:nvSpPr>
        <p:spPr>
          <a:xfrm>
            <a:off x="5788152" y="6404984"/>
            <a:ext cx="3044952" cy="365760"/>
          </a:xfrm>
        </p:spPr>
        <p:txBody>
          <a:bodyPr/>
          <a:lstStyle/>
          <a:p>
            <a:fld id="{79A28308-83C0-4326-B0E0-F1120499C941}" type="datetimeFigureOut">
              <a:rPr lang="fr-FR" smtClean="0"/>
              <a:pPr/>
              <a:t>18/06/2020</a:t>
            </a:fld>
            <a:endParaRPr lang="fr-FR"/>
          </a:p>
        </p:txBody>
      </p:sp>
      <p:sp>
        <p:nvSpPr>
          <p:cNvPr id="6" name="Espace réservé du pied de page 5"/>
          <p:cNvSpPr>
            <a:spLocks noGrp="1"/>
          </p:cNvSpPr>
          <p:nvPr>
            <p:ph type="ftr" sz="quarter" idx="11"/>
          </p:nvPr>
        </p:nvSpPr>
        <p:spPr>
          <a:xfrm>
            <a:off x="301752" y="6410848"/>
            <a:ext cx="3584448" cy="365760"/>
          </a:xfrm>
        </p:spPr>
        <p:txBody>
          <a:bodyPr/>
          <a:lstStyle/>
          <a:p>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7" name="Rectangle 1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1393371"/>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Espace réservé de la date 13"/>
          <p:cNvSpPr>
            <a:spLocks noGrp="1"/>
          </p:cNvSpPr>
          <p:nvPr>
            <p:ph type="dt" sz="half" idx="2"/>
          </p:nvPr>
        </p:nvSpPr>
        <p:spPr>
          <a:xfrm>
            <a:off x="5791200" y="6404984"/>
            <a:ext cx="3044952" cy="365760"/>
          </a:xfrm>
          <a:prstGeom prst="rect">
            <a:avLst/>
          </a:prstGeom>
        </p:spPr>
        <p:txBody>
          <a:bodyPr vert="horz"/>
          <a:lstStyle>
            <a:lvl1pPr algn="r" eaLnBrk="1" latinLnBrk="0" hangingPunct="1">
              <a:defRPr kumimoji="0" sz="1400">
                <a:solidFill>
                  <a:srgbClr val="FFFFFF"/>
                </a:solidFill>
              </a:defRPr>
            </a:lvl1pPr>
          </a:lstStyle>
          <a:p>
            <a:fld id="{79A28308-83C0-4326-B0E0-F1120499C941}" type="datetimeFigureOut">
              <a:rPr lang="fr-FR" smtClean="0"/>
              <a:pPr/>
              <a:t>18/06/2020</a:t>
            </a:fld>
            <a:endParaRPr lang="fr-FR"/>
          </a:p>
        </p:txBody>
      </p:sp>
      <p:sp>
        <p:nvSpPr>
          <p:cNvPr id="3" name="Espace réservé du pied de page 2"/>
          <p:cNvSpPr>
            <a:spLocks noGrp="1"/>
          </p:cNvSpPr>
          <p:nvPr>
            <p:ph type="ftr" sz="quarter" idx="3"/>
          </p:nvPr>
        </p:nvSpPr>
        <p:spPr>
          <a:xfrm>
            <a:off x="304800" y="6410848"/>
            <a:ext cx="3581400" cy="365760"/>
          </a:xfrm>
          <a:prstGeom prst="rect">
            <a:avLst/>
          </a:prstGeom>
        </p:spPr>
        <p:txBody>
          <a:bodyPr vert="horz"/>
          <a:lstStyle>
            <a:lvl1pPr algn="l" eaLnBrk="1" latinLnBrk="0" hangingPunct="1">
              <a:defRPr kumimoji="0" sz="1200">
                <a:solidFill>
                  <a:srgbClr val="FFFFFF"/>
                </a:solidFill>
              </a:defRPr>
            </a:lvl1pPr>
          </a:lstStyle>
          <a:p>
            <a:endParaRPr lang="fr-FR"/>
          </a:p>
        </p:txBody>
      </p:sp>
      <p:sp>
        <p:nvSpPr>
          <p:cNvPr id="8" name="Rectangle 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0" name="Connecteur droit 9"/>
          <p:cNvSpPr>
            <a:spLocks noChangeShapeType="1"/>
          </p:cNvSpPr>
          <p:nvPr/>
        </p:nvSpPr>
        <p:spPr bwMode="auto">
          <a:xfrm>
            <a:off x="152400" y="1276743"/>
            <a:ext cx="8833104"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2" name="Ellipse 11"/>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Ellipse 14"/>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3" name="Espace réservé du numéro de diapositive 22"/>
          <p:cNvSpPr>
            <a:spLocks noGrp="1"/>
          </p:cNvSpPr>
          <p:nvPr>
            <p:ph type="sldNum" sz="quarter" idx="4"/>
          </p:nvPr>
        </p:nvSpPr>
        <p:spPr>
          <a:xfrm>
            <a:off x="4343400" y="1040174"/>
            <a:ext cx="457200" cy="441325"/>
          </a:xfrm>
          <a:prstGeom prst="rect">
            <a:avLst/>
          </a:prstGeom>
        </p:spPr>
        <p:txBody>
          <a:bodyPr vert="horz" lIns="45720" rIns="45720" anchor="ctr">
            <a:normAutofit/>
          </a:bodyPr>
          <a:lstStyle>
            <a:lvl1pPr algn="ctr" eaLnBrk="1" latinLnBrk="0" hangingPunct="1">
              <a:defRPr kumimoji="0" sz="1600">
                <a:solidFill>
                  <a:schemeClr val="accent3">
                    <a:shade val="75000"/>
                  </a:schemeClr>
                </a:solidFill>
              </a:defRPr>
            </a:lvl1pPr>
          </a:lstStyle>
          <a:p>
            <a:fld id="{21435BD8-02B6-4456-A186-CA12462A0046}" type="slidenum">
              <a:rPr lang="fr-FR" smtClean="0"/>
              <a:pPr/>
              <a:t>‹N°›</a:t>
            </a:fld>
            <a:endParaRPr lang="fr-FR"/>
          </a:p>
        </p:txBody>
      </p:sp>
      <p:sp>
        <p:nvSpPr>
          <p:cNvPr id="22" name="Espace réservé du titre 21"/>
          <p:cNvSpPr>
            <a:spLocks noGrp="1"/>
          </p:cNvSpPr>
          <p:nvPr>
            <p:ph type="title"/>
          </p:nvPr>
        </p:nvSpPr>
        <p:spPr>
          <a:xfrm>
            <a:off x="301752" y="228600"/>
            <a:ext cx="8534400" cy="758952"/>
          </a:xfrm>
          <a:prstGeom prst="rect">
            <a:avLst/>
          </a:prstGeom>
        </p:spPr>
        <p:txBody>
          <a:bodyPr vert="horz" anchor="b">
            <a:normAutofit/>
          </a:bodyPr>
          <a:lstStyle/>
          <a:p>
            <a:r>
              <a:rPr kumimoji="0" lang="fr-FR" smtClean="0"/>
              <a:t>Cliquez pour modifier le style du titre</a:t>
            </a:r>
            <a:endParaRPr kumimoji="0" lang="en-US"/>
          </a:p>
        </p:txBody>
      </p:sp>
      <p:sp>
        <p:nvSpPr>
          <p:cNvPr id="13" name="Espace réservé du texte 12"/>
          <p:cNvSpPr>
            <a:spLocks noGrp="1"/>
          </p:cNvSpPr>
          <p:nvPr>
            <p:ph type="body" idx="1"/>
          </p:nvPr>
        </p:nvSpPr>
        <p:spPr>
          <a:xfrm>
            <a:off x="301752" y="1524000"/>
            <a:ext cx="8534400" cy="4599432"/>
          </a:xfrm>
          <a:prstGeom prst="rect">
            <a:avLst/>
          </a:prstGeom>
        </p:spPr>
        <p:txBody>
          <a:bodyPr vert="horz">
            <a:normAutofit/>
          </a:bodyPr>
          <a:lstStyle/>
          <a:p>
            <a:pPr lvl="0" eaLnBrk="1" latinLnBrk="0" hangingPunct="1"/>
            <a:r>
              <a:rPr kumimoji="0" lang="fr-FR" smtClean="0"/>
              <a:t>Cliquez pour modifier les styles du texte du masque</a:t>
            </a:r>
          </a:p>
          <a:p>
            <a:pPr lvl="1" eaLnBrk="1" latinLnBrk="0" hangingPunct="1"/>
            <a:r>
              <a:rPr kumimoji="0" lang="fr-FR" smtClean="0"/>
              <a:t>Deuxième niveau</a:t>
            </a:r>
          </a:p>
          <a:p>
            <a:pPr lvl="2" eaLnBrk="1" latinLnBrk="0" hangingPunct="1"/>
            <a:r>
              <a:rPr kumimoji="0" lang="fr-FR" smtClean="0"/>
              <a:t>Troisième niveau</a:t>
            </a:r>
          </a:p>
          <a:p>
            <a:pPr lvl="3" eaLnBrk="1" latinLnBrk="0" hangingPunct="1"/>
            <a:r>
              <a:rPr kumimoji="0" lang="fr-FR" smtClean="0"/>
              <a:t>Quatrième niveau</a:t>
            </a:r>
          </a:p>
          <a:p>
            <a:pPr lvl="4" eaLnBrk="1" latinLnBrk="0" hangingPunct="1"/>
            <a:r>
              <a:rPr kumimoji="0" lang="fr-FR" smtClean="0"/>
              <a:t>Cinquième niveau</a:t>
            </a:r>
            <a:endParaRPr kumimoji="0" lang="en-US"/>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rtl="0" eaLnBrk="1" latinLnBrk="0" hangingPunct="1">
        <a:spcBef>
          <a:spcPct val="0"/>
        </a:spcBef>
        <a:buNone/>
        <a:defRPr kumimoji="0" sz="3300" kern="1200">
          <a:solidFill>
            <a:schemeClr val="accent3">
              <a:shade val="75000"/>
            </a:schemeClr>
          </a:solidFill>
          <a:latin typeface="+mj-lt"/>
          <a:ea typeface="+mj-ea"/>
          <a:cs typeface="+mj-cs"/>
        </a:defRPr>
      </a:lvl1pPr>
    </p:titleStyle>
    <p:bodyStyle>
      <a:lvl1pPr marL="274320" indent="-274320" algn="l" rtl="0"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l" rtl="0"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l" rtl="0"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l" rtl="0"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hyperlink" Target="https://www.dentaltix.com/fr/alicates-dentaires" TargetMode="Externa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hyperlink" Target="https://www.dentaltix.com/fr/turbines" TargetMode="Externa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hyperlink" Target="https://www.dentaltix.com/fr/turbines" TargetMode="Externa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hyperlink" Target="https://www.dentaltix.com/fr/micromoteurs" TargetMode="Externa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hyperlink" Target="https://www.dentaltix.com/fr/micromoteurs" TargetMode="Externa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hyperlink" Target="https://www.dentaltix.com/fr/piece-main" TargetMode="Externa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hyperlink" Target="https://www.dentaltix.com/fr/contre-angle"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hyperlink" Target="https://www.dentaltix.com/fr/contre-angle" TargetMode="Externa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hyperlink" Target="https://www.dentaltix.com/fr/lampes-photopolymeriser" TargetMode="Externa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hyperlink" Target="https://www.dentaltix.com/fr/lampes-photopolymeriser" TargetMode="Externa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hyperlink" Target="https://www.dentaltix.com/fr/localisateurs-dapex" TargetMode="Externa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hyperlink" Target="https://www.dentaltix.com/fr/localisateurs-dapex" TargetMode="Externa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hyperlink" Target="https://www.dentaltix.com/fr/autoclaves" TargetMode="Externa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hyperlink" Target="https://www.dentaltix.com/fr/autoclaves" TargetMode="Externa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hyperlink" Target="https://www.dentaltix.com/fr/radiographie" TargetMode="Externa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hyperlink" Target="https://www.dentaltix.com/fr/lames-pour-bloc-operatoire"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hyperlink" Target="https://www.dentaltix.com/fr/lames-pour-bloc-operatoire" TargetMode="Externa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hyperlink" Target="https://www.dentaltix.com/fr/tabourets" TargetMode="Externa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hyperlink" Target="https://www.dentaltix.com/fr/tabourets" TargetMode="Externa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hyperlink" Target="https://www.dentaltix.com/fr/fauteuils-dentaires" TargetMode="Externa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hyperlink" Target="https://www.dentaltix.com/fr/fauteuils-dentaires" TargetMode="Externa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8" Type="http://schemas.openxmlformats.org/officeDocument/2006/relationships/hyperlink" Target="https://www.dentaltix.com/fr/sutures" TargetMode="External"/><Relationship Id="rId3" Type="http://schemas.openxmlformats.org/officeDocument/2006/relationships/hyperlink" Target="https://www.dentaltix.com/fr/gants-latex" TargetMode="External"/><Relationship Id="rId7" Type="http://schemas.openxmlformats.org/officeDocument/2006/relationships/hyperlink" Target="https://www.dentaltix.com/fr/orthodontie" TargetMode="External"/><Relationship Id="rId2" Type="http://schemas.openxmlformats.org/officeDocument/2006/relationships/hyperlink" Target="https://www.dentaltix.com/fr/composites" TargetMode="External"/><Relationship Id="rId1" Type="http://schemas.openxmlformats.org/officeDocument/2006/relationships/slideLayout" Target="../slideLayouts/slideLayout2.xml"/><Relationship Id="rId6" Type="http://schemas.openxmlformats.org/officeDocument/2006/relationships/hyperlink" Target="https://www.dentaltix.com/fr/instrumentation-endodontie" TargetMode="External"/><Relationship Id="rId5" Type="http://schemas.openxmlformats.org/officeDocument/2006/relationships/hyperlink" Target="https://www.dentaltix.com/fr/fraises" TargetMode="External"/><Relationship Id="rId4" Type="http://schemas.openxmlformats.org/officeDocument/2006/relationships/hyperlink" Target="https://www.dentaltix.com/fr/lingettes-usage-unique" TargetMode="External"/></Relationships>
</file>

<file path=ppt/slides/_rels/slide4.xml.rels><?xml version="1.0" encoding="UTF-8" standalone="yes"?>
<Relationships xmlns="http://schemas.openxmlformats.org/package/2006/relationships"><Relationship Id="rId2" Type="http://schemas.openxmlformats.org/officeDocument/2006/relationships/hyperlink" Target="https://www.dentaltix.com/fr/miroirs"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hyperlink" Target="https://www.dentaltix.com/fr/sondes"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hyperlink" Target="https://www.dentaltix.com/fr/pinces"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hyperlink" Target="https://www.dentaltix.com/fr/pinces" TargetMode="Externa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hyperlink" Target="https://www.dentaltix.com/fr/alicates-dentaires"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us-titre 2"/>
          <p:cNvSpPr>
            <a:spLocks noGrp="1"/>
          </p:cNvSpPr>
          <p:nvPr>
            <p:ph type="subTitle" idx="1"/>
          </p:nvPr>
        </p:nvSpPr>
        <p:spPr/>
        <p:txBody>
          <a:bodyPr/>
          <a:lstStyle/>
          <a:p>
            <a:r>
              <a:rPr lang="fr-FR" dirty="0" smtClean="0"/>
              <a:t>Présenté par Pr Meziane</a:t>
            </a:r>
          </a:p>
          <a:p>
            <a:r>
              <a:rPr lang="fr-FR" smtClean="0"/>
              <a:t>Médecin </a:t>
            </a:r>
            <a:r>
              <a:rPr lang="fr-FR" dirty="0" smtClean="0"/>
              <a:t>du </a:t>
            </a:r>
            <a:r>
              <a:rPr lang="fr-FR" smtClean="0"/>
              <a:t>Travail </a:t>
            </a:r>
          </a:p>
          <a:p>
            <a:r>
              <a:rPr lang="fr-FR" smtClean="0"/>
              <a:t>et </a:t>
            </a:r>
            <a:r>
              <a:rPr lang="fr-FR" dirty="0" smtClean="0"/>
              <a:t>Ergonome </a:t>
            </a:r>
            <a:endParaRPr lang="fr-FR" dirty="0"/>
          </a:p>
        </p:txBody>
      </p:sp>
      <p:sp>
        <p:nvSpPr>
          <p:cNvPr id="2" name="Titre 1"/>
          <p:cNvSpPr>
            <a:spLocks noGrp="1"/>
          </p:cNvSpPr>
          <p:nvPr>
            <p:ph type="ctrTitle"/>
          </p:nvPr>
        </p:nvSpPr>
        <p:spPr/>
        <p:txBody>
          <a:bodyPr/>
          <a:lstStyle/>
          <a:p>
            <a:r>
              <a:rPr lang="fr-FR" dirty="0" smtClean="0"/>
              <a:t>Le </a:t>
            </a:r>
            <a:r>
              <a:rPr lang="fr-FR" dirty="0" smtClean="0"/>
              <a:t>matériel </a:t>
            </a:r>
            <a:r>
              <a:rPr lang="fr-FR" dirty="0" smtClean="0"/>
              <a:t>dans le cabinet dentaire </a:t>
            </a:r>
            <a:endParaRPr lang="fr-FR"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b="1" dirty="0" err="1" smtClean="0">
                <a:hlinkClick r:id="rId2"/>
              </a:rPr>
              <a:t>Alicates</a:t>
            </a:r>
            <a:r>
              <a:rPr lang="fr-FR" b="1" dirty="0" smtClean="0">
                <a:hlinkClick r:id="rId2"/>
              </a:rPr>
              <a:t>:</a:t>
            </a:r>
            <a:r>
              <a:rPr lang="fr-FR" dirty="0" smtClean="0"/>
              <a:t> </a:t>
            </a:r>
            <a:endParaRPr lang="fr-FR" dirty="0"/>
          </a:p>
        </p:txBody>
      </p:sp>
      <p:sp>
        <p:nvSpPr>
          <p:cNvPr id="3" name="Espace réservé du contenu 2"/>
          <p:cNvSpPr>
            <a:spLocks noGrp="1"/>
          </p:cNvSpPr>
          <p:nvPr>
            <p:ph sz="quarter" idx="1"/>
          </p:nvPr>
        </p:nvSpPr>
        <p:spPr>
          <a:xfrm>
            <a:off x="0" y="1643050"/>
            <a:ext cx="9144000" cy="5214950"/>
          </a:xfrm>
        </p:spPr>
        <p:txBody>
          <a:bodyPr>
            <a:normAutofit/>
          </a:bodyPr>
          <a:lstStyle/>
          <a:p>
            <a:pPr>
              <a:buNone/>
            </a:pPr>
            <a:r>
              <a:rPr lang="fr-FR" dirty="0" smtClean="0"/>
              <a:t>Les </a:t>
            </a:r>
            <a:r>
              <a:rPr lang="fr-FR" dirty="0" err="1"/>
              <a:t>alicates</a:t>
            </a:r>
            <a:r>
              <a:rPr lang="fr-FR" dirty="0"/>
              <a:t> (style tenaille) sont des instruments utilisés en odontologie pour une multitude de traitements, en particulier en orthodontie ou en laboratoire, tels que la coupe de fils et de tiges ou encore les doubles crochets, et bien d'autres. </a:t>
            </a:r>
            <a:endParaRPr lang="fr-FR" dirty="0" smtClean="0"/>
          </a:p>
          <a:p>
            <a:pPr>
              <a:buNone/>
            </a:pPr>
            <a:endParaRPr lang="fr-FR" dirty="0"/>
          </a:p>
          <a:p>
            <a:pPr>
              <a:buNone/>
            </a:pPr>
            <a:r>
              <a:rPr lang="fr-FR" dirty="0" smtClean="0"/>
              <a:t>Il </a:t>
            </a:r>
            <a:r>
              <a:rPr lang="fr-FR" dirty="0"/>
              <a:t>existe une multitude de types en fonction de son utilisation : pour couper des matériaux tels que le plâtre avec différents types de pointes.</a:t>
            </a: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Les </a:t>
            </a:r>
            <a:r>
              <a:rPr lang="fr-FR" b="1" dirty="0" smtClean="0"/>
              <a:t>instruments rotatifs</a:t>
            </a:r>
            <a:endParaRPr lang="fr-FR" dirty="0"/>
          </a:p>
        </p:txBody>
      </p:sp>
      <p:pic>
        <p:nvPicPr>
          <p:cNvPr id="4" name="Espace réservé du contenu 3" descr="index&amp;.jpg"/>
          <p:cNvPicPr>
            <a:picLocks noGrp="1" noChangeAspect="1"/>
          </p:cNvPicPr>
          <p:nvPr>
            <p:ph sz="quarter" idx="1"/>
          </p:nvPr>
        </p:nvPicPr>
        <p:blipFill>
          <a:blip r:embed="rId2"/>
          <a:stretch>
            <a:fillRect/>
          </a:stretch>
        </p:blipFill>
        <p:spPr>
          <a:xfrm>
            <a:off x="1714480" y="1223151"/>
            <a:ext cx="5429288" cy="5429288"/>
          </a:xfr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Les </a:t>
            </a:r>
            <a:r>
              <a:rPr lang="fr-FR" b="1" dirty="0" smtClean="0"/>
              <a:t>instruments rotatifs</a:t>
            </a:r>
            <a:endParaRPr lang="fr-FR" dirty="0"/>
          </a:p>
        </p:txBody>
      </p:sp>
      <p:sp>
        <p:nvSpPr>
          <p:cNvPr id="3" name="Espace réservé du contenu 2"/>
          <p:cNvSpPr>
            <a:spLocks noGrp="1"/>
          </p:cNvSpPr>
          <p:nvPr>
            <p:ph sz="quarter" idx="1"/>
          </p:nvPr>
        </p:nvSpPr>
        <p:spPr/>
        <p:txBody>
          <a:bodyPr>
            <a:normAutofit/>
          </a:bodyPr>
          <a:lstStyle/>
          <a:p>
            <a:r>
              <a:rPr lang="fr-FR" dirty="0" smtClean="0"/>
              <a:t>Sont composées </a:t>
            </a:r>
            <a:r>
              <a:rPr lang="fr-FR" dirty="0"/>
              <a:t>d'instruments qui effectuent des mouvements de rotation à différentes vitesses qui permettent à une </a:t>
            </a:r>
            <a:r>
              <a:rPr lang="fr-FR" b="1" dirty="0"/>
              <a:t>fraise dentaire </a:t>
            </a:r>
            <a:r>
              <a:rPr lang="fr-FR" dirty="0"/>
              <a:t>placée à </a:t>
            </a:r>
            <a:r>
              <a:rPr lang="fr-FR" dirty="0" smtClean="0"/>
              <a:t>l'extrémité </a:t>
            </a:r>
            <a:r>
              <a:rPr lang="fr-FR" dirty="0"/>
              <a:t>de tourner sur elle-même. </a:t>
            </a:r>
            <a:endParaRPr lang="fr-FR" dirty="0" smtClean="0"/>
          </a:p>
          <a:p>
            <a:endParaRPr lang="fr-FR" dirty="0"/>
          </a:p>
          <a:p>
            <a:r>
              <a:rPr lang="fr-FR" dirty="0" smtClean="0"/>
              <a:t>Pour </a:t>
            </a:r>
            <a:r>
              <a:rPr lang="fr-FR" dirty="0"/>
              <a:t>son fonctionnement il doit être raccordé aux tuyaux de l'équipement dentaire, pour lesquels il existe différents raccords selon le type de connexion.</a:t>
            </a: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b="1" dirty="0" smtClean="0">
                <a:hlinkClick r:id="rId2"/>
              </a:rPr>
              <a:t>Turbines dentaires :</a:t>
            </a:r>
            <a:endParaRPr lang="fr-FR" dirty="0"/>
          </a:p>
        </p:txBody>
      </p:sp>
      <p:pic>
        <p:nvPicPr>
          <p:cNvPr id="4" name="Espace réservé du contenu 3" descr="téléchargement (8).jpg"/>
          <p:cNvPicPr>
            <a:picLocks noGrp="1" noChangeAspect="1"/>
          </p:cNvPicPr>
          <p:nvPr>
            <p:ph sz="quarter" idx="1"/>
          </p:nvPr>
        </p:nvPicPr>
        <p:blipFill>
          <a:blip r:embed="rId3"/>
          <a:stretch>
            <a:fillRect/>
          </a:stretch>
        </p:blipFill>
        <p:spPr>
          <a:xfrm>
            <a:off x="1314804" y="1357298"/>
            <a:ext cx="5614650" cy="5500702"/>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b="1" dirty="0" smtClean="0">
                <a:hlinkClick r:id="rId2"/>
              </a:rPr>
              <a:t>Turbines dentaires :</a:t>
            </a:r>
            <a:endParaRPr lang="fr-FR" dirty="0"/>
          </a:p>
        </p:txBody>
      </p:sp>
      <p:sp>
        <p:nvSpPr>
          <p:cNvPr id="3" name="Espace réservé du contenu 2"/>
          <p:cNvSpPr>
            <a:spLocks noGrp="1"/>
          </p:cNvSpPr>
          <p:nvPr>
            <p:ph sz="quarter" idx="1"/>
          </p:nvPr>
        </p:nvSpPr>
        <p:spPr>
          <a:xfrm>
            <a:off x="0" y="1500174"/>
            <a:ext cx="9144000" cy="5357826"/>
          </a:xfrm>
        </p:spPr>
        <p:txBody>
          <a:bodyPr>
            <a:normAutofit/>
          </a:bodyPr>
          <a:lstStyle/>
          <a:p>
            <a:r>
              <a:rPr lang="fr-FR" dirty="0"/>
              <a:t> Une turbine dentaire est un instrument rotatif qui est entraîné par compression d'air directement à travers le tuyau de l'unité dentaire par l'intermédiaire d'un raccord. De tous les matériaux en rotation, c'est celui qui a la vitesse de rotation la plus élevée mais le couple le plus faible. </a:t>
            </a:r>
            <a:endParaRPr lang="fr-FR" dirty="0" smtClean="0"/>
          </a:p>
          <a:p>
            <a:endParaRPr lang="fr-FR" dirty="0"/>
          </a:p>
          <a:p>
            <a:r>
              <a:rPr lang="fr-FR" dirty="0" smtClean="0"/>
              <a:t>Il </a:t>
            </a:r>
            <a:r>
              <a:rPr lang="fr-FR" dirty="0"/>
              <a:t>est utilisé pour les travaux qui exigent une plus grande résistance au traitement, en enlevant les tissus durs de la dent, comme l'émail ou le matériel de la prothèse.</a:t>
            </a:r>
          </a:p>
          <a:p>
            <a:endParaRPr lang="fr-FR"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b="1" dirty="0" smtClean="0">
                <a:hlinkClick r:id="rId2"/>
              </a:rPr>
              <a:t>Micromoteurs</a:t>
            </a:r>
            <a:r>
              <a:rPr lang="fr-FR" b="1" dirty="0" smtClean="0"/>
              <a:t>:</a:t>
            </a:r>
            <a:endParaRPr lang="fr-FR" dirty="0"/>
          </a:p>
        </p:txBody>
      </p:sp>
      <p:pic>
        <p:nvPicPr>
          <p:cNvPr id="4" name="Espace réservé du contenu 3" descr="téléchargement (7).jpg"/>
          <p:cNvPicPr>
            <a:picLocks noGrp="1" noChangeAspect="1"/>
          </p:cNvPicPr>
          <p:nvPr>
            <p:ph sz="quarter" idx="1"/>
          </p:nvPr>
        </p:nvPicPr>
        <p:blipFill>
          <a:blip r:embed="rId3"/>
          <a:stretch>
            <a:fillRect/>
          </a:stretch>
        </p:blipFill>
        <p:spPr>
          <a:xfrm>
            <a:off x="1857356" y="1294589"/>
            <a:ext cx="5214974" cy="5214974"/>
          </a:xfrm>
          <a:prstGeom prst="rect">
            <a:avLst/>
          </a:prstGeo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00034" y="0"/>
            <a:ext cx="8229600" cy="1143000"/>
          </a:xfrm>
        </p:spPr>
        <p:txBody>
          <a:bodyPr/>
          <a:lstStyle/>
          <a:p>
            <a:r>
              <a:rPr lang="fr-FR" b="1" dirty="0" smtClean="0">
                <a:hlinkClick r:id="rId2"/>
              </a:rPr>
              <a:t>Micromoteurs</a:t>
            </a:r>
            <a:r>
              <a:rPr lang="fr-FR" b="1" dirty="0" smtClean="0"/>
              <a:t>:</a:t>
            </a:r>
            <a:endParaRPr lang="fr-FR" dirty="0"/>
          </a:p>
        </p:txBody>
      </p:sp>
      <p:sp>
        <p:nvSpPr>
          <p:cNvPr id="3" name="Espace réservé du contenu 2"/>
          <p:cNvSpPr>
            <a:spLocks noGrp="1"/>
          </p:cNvSpPr>
          <p:nvPr>
            <p:ph sz="quarter" idx="1"/>
          </p:nvPr>
        </p:nvSpPr>
        <p:spPr>
          <a:xfrm>
            <a:off x="142844" y="1714488"/>
            <a:ext cx="9001156" cy="5143512"/>
          </a:xfrm>
        </p:spPr>
        <p:txBody>
          <a:bodyPr>
            <a:normAutofit/>
          </a:bodyPr>
          <a:lstStyle/>
          <a:p>
            <a:r>
              <a:rPr lang="fr-FR" dirty="0"/>
              <a:t> Les micromoteurs sont utilisés pour le traitement des tissus dentaires semi-durs. Cet instrument est connecté aux tuyaux de l'équipement dentaire avec un système de connexion variable. </a:t>
            </a:r>
            <a:endParaRPr lang="fr-FR" dirty="0" smtClean="0"/>
          </a:p>
          <a:p>
            <a:endParaRPr lang="fr-FR" dirty="0" smtClean="0"/>
          </a:p>
          <a:p>
            <a:r>
              <a:rPr lang="fr-FR" dirty="0" smtClean="0"/>
              <a:t>La </a:t>
            </a:r>
            <a:r>
              <a:rPr lang="fr-FR" dirty="0"/>
              <a:t>vitesse et le couple sont également variables. </a:t>
            </a:r>
            <a:endParaRPr lang="fr-FR" dirty="0" smtClean="0"/>
          </a:p>
          <a:p>
            <a:endParaRPr lang="fr-FR" dirty="0" smtClean="0"/>
          </a:p>
          <a:p>
            <a:r>
              <a:rPr lang="fr-FR" dirty="0" smtClean="0"/>
              <a:t>Deux </a:t>
            </a:r>
            <a:r>
              <a:rPr lang="fr-FR" dirty="0"/>
              <a:t>types d'instruments différents peuvent être placés sur le micromoteur : pièce à main et </a:t>
            </a:r>
            <a:r>
              <a:rPr lang="fr-FR" dirty="0" err="1"/>
              <a:t>contre-angle</a:t>
            </a:r>
            <a:r>
              <a:rPr lang="fr-FR" dirty="0"/>
              <a:t>.</a:t>
            </a:r>
          </a:p>
          <a:p>
            <a:endParaRPr lang="fr-FR"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Pièces à main </a:t>
            </a:r>
            <a:endParaRPr lang="fr-FR" dirty="0"/>
          </a:p>
        </p:txBody>
      </p:sp>
      <p:pic>
        <p:nvPicPr>
          <p:cNvPr id="4" name="Espace réservé du contenu 3" descr="téléchargement (6).jpg"/>
          <p:cNvPicPr>
            <a:picLocks noGrp="1" noChangeAspect="1"/>
          </p:cNvPicPr>
          <p:nvPr>
            <p:ph sz="quarter" idx="1"/>
          </p:nvPr>
        </p:nvPicPr>
        <p:blipFill>
          <a:blip r:embed="rId2"/>
          <a:stretch>
            <a:fillRect/>
          </a:stretch>
        </p:blipFill>
        <p:spPr>
          <a:xfrm rot="5228060">
            <a:off x="3298571" y="2166735"/>
            <a:ext cx="4377188" cy="4022587"/>
          </a:xfrm>
          <a:prstGeom prst="rect">
            <a:avLst/>
          </a:prstGeom>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b="1" dirty="0" smtClean="0">
                <a:hlinkClick r:id="rId2"/>
              </a:rPr>
              <a:t>Pièce à main :</a:t>
            </a:r>
            <a:endParaRPr lang="fr-FR" dirty="0"/>
          </a:p>
        </p:txBody>
      </p:sp>
      <p:sp>
        <p:nvSpPr>
          <p:cNvPr id="3" name="Espace réservé du contenu 2"/>
          <p:cNvSpPr>
            <a:spLocks noGrp="1"/>
          </p:cNvSpPr>
          <p:nvPr>
            <p:ph sz="quarter" idx="1"/>
          </p:nvPr>
        </p:nvSpPr>
        <p:spPr>
          <a:xfrm>
            <a:off x="0" y="1571612"/>
            <a:ext cx="8929718" cy="5286388"/>
          </a:xfrm>
        </p:spPr>
        <p:txBody>
          <a:bodyPr>
            <a:normAutofit/>
          </a:bodyPr>
          <a:lstStyle/>
          <a:p>
            <a:r>
              <a:rPr lang="fr-FR" dirty="0"/>
              <a:t> sont des instruments rotatifs à vitesse plus  et ne sont généralement pas utilisés dans la bouche. </a:t>
            </a:r>
            <a:endParaRPr lang="fr-FR" dirty="0" smtClean="0"/>
          </a:p>
          <a:p>
            <a:endParaRPr lang="fr-FR" dirty="0"/>
          </a:p>
          <a:p>
            <a:r>
              <a:rPr lang="fr-FR" dirty="0" smtClean="0"/>
              <a:t>Ils </a:t>
            </a:r>
            <a:r>
              <a:rPr lang="fr-FR" dirty="0"/>
              <a:t>sont utilisés pour retoucher la prothèse et sont toujours rattachés au micromoteur. </a:t>
            </a:r>
            <a:endParaRPr lang="fr-FR" dirty="0" smtClean="0"/>
          </a:p>
          <a:p>
            <a:endParaRPr lang="fr-FR" dirty="0"/>
          </a:p>
          <a:p>
            <a:r>
              <a:rPr lang="fr-FR" dirty="0" smtClean="0"/>
              <a:t>Enfin</a:t>
            </a:r>
            <a:r>
              <a:rPr lang="fr-FR" dirty="0"/>
              <a:t>, ces instruments peuvent être avec ou sans lumière.</a:t>
            </a:r>
          </a:p>
          <a:p>
            <a:endParaRPr lang="fr-FR"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b="1" dirty="0" smtClean="0">
                <a:hlinkClick r:id="rId2"/>
              </a:rPr>
              <a:t>Contre angles :</a:t>
            </a:r>
            <a:endParaRPr lang="fr-FR" dirty="0"/>
          </a:p>
        </p:txBody>
      </p:sp>
      <p:pic>
        <p:nvPicPr>
          <p:cNvPr id="4" name="Espace réservé du contenu 3" descr="indexb.jpg"/>
          <p:cNvPicPr>
            <a:picLocks noGrp="1" noChangeAspect="1"/>
          </p:cNvPicPr>
          <p:nvPr>
            <p:ph sz="quarter" idx="1"/>
          </p:nvPr>
        </p:nvPicPr>
        <p:blipFill>
          <a:blip r:embed="rId3"/>
          <a:stretch>
            <a:fillRect/>
          </a:stretch>
        </p:blipFill>
        <p:spPr>
          <a:xfrm>
            <a:off x="1643042" y="1580311"/>
            <a:ext cx="5429288" cy="4813360"/>
          </a:xfr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Introduction </a:t>
            </a:r>
            <a:endParaRPr lang="fr-FR" dirty="0"/>
          </a:p>
        </p:txBody>
      </p:sp>
      <p:sp>
        <p:nvSpPr>
          <p:cNvPr id="3" name="Espace réservé du contenu 2"/>
          <p:cNvSpPr>
            <a:spLocks noGrp="1"/>
          </p:cNvSpPr>
          <p:nvPr>
            <p:ph sz="quarter" idx="1"/>
          </p:nvPr>
        </p:nvSpPr>
        <p:spPr/>
        <p:txBody>
          <a:bodyPr/>
          <a:lstStyle/>
          <a:p>
            <a:r>
              <a:rPr lang="fr-FR" dirty="0" smtClean="0"/>
              <a:t>L'</a:t>
            </a:r>
            <a:r>
              <a:rPr lang="fr-FR" b="1" dirty="0" smtClean="0"/>
              <a:t>ergonomie</a:t>
            </a:r>
            <a:r>
              <a:rPr lang="fr-FR" dirty="0" smtClean="0"/>
              <a:t> ne se limite pas uniquement au travail « au fauteuil », où elle est certes importante mais pas suffisante. </a:t>
            </a:r>
          </a:p>
          <a:p>
            <a:endParaRPr lang="fr-FR" dirty="0" smtClean="0"/>
          </a:p>
          <a:p>
            <a:r>
              <a:rPr lang="fr-FR" smtClean="0"/>
              <a:t>Pour </a:t>
            </a:r>
            <a:r>
              <a:rPr lang="fr-FR" dirty="0" smtClean="0"/>
              <a:t>un exercice serein, c'est l'ensemble des locaux, </a:t>
            </a:r>
            <a:r>
              <a:rPr lang="fr-FR" b="1" dirty="0" smtClean="0"/>
              <a:t>matériels</a:t>
            </a:r>
            <a:r>
              <a:rPr lang="fr-FR" dirty="0" smtClean="0"/>
              <a:t> et logiciels qui doit être le plus </a:t>
            </a:r>
            <a:r>
              <a:rPr lang="fr-FR" b="1" smtClean="0"/>
              <a:t>ergonomique</a:t>
            </a:r>
            <a:r>
              <a:rPr lang="fr-FR" smtClean="0"/>
              <a:t> possible.</a:t>
            </a:r>
            <a:endParaRPr lang="fr-FR"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b="1" dirty="0" smtClean="0">
                <a:hlinkClick r:id="rId2"/>
              </a:rPr>
              <a:t>Contre angles :</a:t>
            </a:r>
            <a:endParaRPr lang="fr-FR" dirty="0"/>
          </a:p>
        </p:txBody>
      </p:sp>
      <p:sp>
        <p:nvSpPr>
          <p:cNvPr id="3" name="Espace réservé du contenu 2"/>
          <p:cNvSpPr>
            <a:spLocks noGrp="1"/>
          </p:cNvSpPr>
          <p:nvPr>
            <p:ph sz="quarter" idx="1"/>
          </p:nvPr>
        </p:nvSpPr>
        <p:spPr>
          <a:xfrm>
            <a:off x="0" y="1928802"/>
            <a:ext cx="9144000" cy="4929198"/>
          </a:xfrm>
        </p:spPr>
        <p:txBody>
          <a:bodyPr>
            <a:normAutofit/>
          </a:bodyPr>
          <a:lstStyle/>
          <a:p>
            <a:r>
              <a:rPr lang="fr-FR" dirty="0"/>
              <a:t> Ils sont utilisés pour travailler dans la bouche </a:t>
            </a:r>
            <a:endParaRPr lang="fr-FR" dirty="0" smtClean="0"/>
          </a:p>
          <a:p>
            <a:pPr lvl="1"/>
            <a:r>
              <a:rPr lang="fr-FR" b="1" dirty="0" smtClean="0">
                <a:solidFill>
                  <a:schemeClr val="tx1"/>
                </a:solidFill>
              </a:rPr>
              <a:t>dans </a:t>
            </a:r>
            <a:r>
              <a:rPr lang="fr-FR" b="1" dirty="0">
                <a:solidFill>
                  <a:schemeClr val="tx1"/>
                </a:solidFill>
              </a:rPr>
              <a:t>l'élimination des caries, </a:t>
            </a:r>
            <a:endParaRPr lang="fr-FR" b="1" dirty="0" smtClean="0">
              <a:solidFill>
                <a:schemeClr val="tx1"/>
              </a:solidFill>
            </a:endParaRPr>
          </a:p>
          <a:p>
            <a:pPr lvl="1"/>
            <a:r>
              <a:rPr lang="fr-FR" b="1" dirty="0" smtClean="0">
                <a:solidFill>
                  <a:schemeClr val="tx1"/>
                </a:solidFill>
              </a:rPr>
              <a:t>la </a:t>
            </a:r>
            <a:r>
              <a:rPr lang="fr-FR" b="1" dirty="0">
                <a:solidFill>
                  <a:schemeClr val="tx1"/>
                </a:solidFill>
              </a:rPr>
              <a:t>préparation des cavités et des couronnes</a:t>
            </a:r>
            <a:r>
              <a:rPr lang="fr-FR" b="1" dirty="0" smtClean="0">
                <a:solidFill>
                  <a:schemeClr val="tx1"/>
                </a:solidFill>
              </a:rPr>
              <a:t>,</a:t>
            </a:r>
          </a:p>
          <a:p>
            <a:pPr lvl="1"/>
            <a:r>
              <a:rPr lang="fr-FR" b="1" dirty="0" smtClean="0">
                <a:solidFill>
                  <a:schemeClr val="tx1"/>
                </a:solidFill>
              </a:rPr>
              <a:t> </a:t>
            </a:r>
            <a:r>
              <a:rPr lang="fr-FR" b="1" dirty="0">
                <a:solidFill>
                  <a:schemeClr val="tx1"/>
                </a:solidFill>
              </a:rPr>
              <a:t>l'élimination des obturations, </a:t>
            </a:r>
            <a:endParaRPr lang="fr-FR" b="1" dirty="0" smtClean="0">
              <a:solidFill>
                <a:schemeClr val="tx1"/>
              </a:solidFill>
            </a:endParaRPr>
          </a:p>
          <a:p>
            <a:pPr lvl="1"/>
            <a:r>
              <a:rPr lang="fr-FR" b="1" dirty="0" smtClean="0">
                <a:solidFill>
                  <a:schemeClr val="tx1"/>
                </a:solidFill>
              </a:rPr>
              <a:t>la </a:t>
            </a:r>
            <a:r>
              <a:rPr lang="fr-FR" b="1" dirty="0">
                <a:solidFill>
                  <a:schemeClr val="tx1"/>
                </a:solidFill>
              </a:rPr>
              <a:t>finition et le polissage des surfaces dentaires </a:t>
            </a:r>
            <a:endParaRPr lang="fr-FR" b="1" dirty="0" smtClean="0">
              <a:solidFill>
                <a:schemeClr val="tx1"/>
              </a:solidFill>
            </a:endParaRPr>
          </a:p>
          <a:p>
            <a:pPr lvl="1"/>
            <a:r>
              <a:rPr lang="fr-FR" b="1" dirty="0" smtClean="0">
                <a:solidFill>
                  <a:schemeClr val="tx1"/>
                </a:solidFill>
              </a:rPr>
              <a:t>et </a:t>
            </a:r>
            <a:r>
              <a:rPr lang="fr-FR" b="1" dirty="0">
                <a:solidFill>
                  <a:schemeClr val="tx1"/>
                </a:solidFill>
              </a:rPr>
              <a:t>de restauration. </a:t>
            </a:r>
            <a:endParaRPr lang="fr-FR" b="1" dirty="0" smtClean="0">
              <a:solidFill>
                <a:schemeClr val="tx1"/>
              </a:solidFill>
            </a:endParaRPr>
          </a:p>
          <a:p>
            <a:endParaRPr lang="fr-FR" dirty="0" smtClean="0"/>
          </a:p>
          <a:p>
            <a:endParaRPr lang="fr-FR" dirty="0" smtClean="0"/>
          </a:p>
          <a:p>
            <a:r>
              <a:rPr lang="fr-FR" dirty="0" smtClean="0"/>
              <a:t>Ce </a:t>
            </a:r>
            <a:r>
              <a:rPr lang="fr-FR" dirty="0"/>
              <a:t>sont des instruments à faible vitesse et à couple élevé.</a:t>
            </a:r>
          </a:p>
          <a:p>
            <a:endParaRPr lang="fr-FR"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b="1" dirty="0" smtClean="0">
                <a:hlinkClick r:id="rId2"/>
              </a:rPr>
              <a:t>Lampes dentaires à </a:t>
            </a:r>
            <a:r>
              <a:rPr lang="fr-FR" b="1" dirty="0" err="1" smtClean="0">
                <a:hlinkClick r:id="rId2"/>
              </a:rPr>
              <a:t>photopolymérisation</a:t>
            </a:r>
            <a:r>
              <a:rPr lang="fr-FR" b="1" dirty="0" smtClean="0">
                <a:hlinkClick r:id="rId2"/>
              </a:rPr>
              <a:t> </a:t>
            </a:r>
            <a:endParaRPr lang="fr-FR" dirty="0"/>
          </a:p>
        </p:txBody>
      </p:sp>
      <p:sp>
        <p:nvSpPr>
          <p:cNvPr id="3" name="Espace réservé du contenu 2"/>
          <p:cNvSpPr>
            <a:spLocks noGrp="1"/>
          </p:cNvSpPr>
          <p:nvPr>
            <p:ph sz="quarter" idx="1"/>
          </p:nvPr>
        </p:nvSpPr>
        <p:spPr/>
        <p:txBody>
          <a:bodyPr/>
          <a:lstStyle/>
          <a:p>
            <a:endParaRPr lang="fr-FR"/>
          </a:p>
        </p:txBody>
      </p:sp>
      <p:pic>
        <p:nvPicPr>
          <p:cNvPr id="4" name="Image 3" descr="téléchargement (4).jpg"/>
          <p:cNvPicPr>
            <a:picLocks noChangeAspect="1"/>
          </p:cNvPicPr>
          <p:nvPr/>
        </p:nvPicPr>
        <p:blipFill>
          <a:blip r:embed="rId3"/>
          <a:stretch>
            <a:fillRect/>
          </a:stretch>
        </p:blipFill>
        <p:spPr>
          <a:xfrm>
            <a:off x="928662" y="1571612"/>
            <a:ext cx="7358082" cy="5072074"/>
          </a:xfrm>
          <a:prstGeom prst="rect">
            <a:avLst/>
          </a:prstGeom>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b="1" dirty="0" smtClean="0">
                <a:hlinkClick r:id="rId2"/>
              </a:rPr>
              <a:t>Lampes dentaires à </a:t>
            </a:r>
            <a:r>
              <a:rPr lang="fr-FR" b="1" dirty="0" err="1" smtClean="0">
                <a:hlinkClick r:id="rId2"/>
              </a:rPr>
              <a:t>photopolymérisation</a:t>
            </a:r>
            <a:r>
              <a:rPr lang="fr-FR" b="1" dirty="0" smtClean="0">
                <a:hlinkClick r:id="rId2"/>
              </a:rPr>
              <a:t> </a:t>
            </a:r>
            <a:endParaRPr lang="fr-FR" dirty="0"/>
          </a:p>
        </p:txBody>
      </p:sp>
      <p:sp>
        <p:nvSpPr>
          <p:cNvPr id="3" name="Espace réservé du contenu 2"/>
          <p:cNvSpPr>
            <a:spLocks noGrp="1"/>
          </p:cNvSpPr>
          <p:nvPr>
            <p:ph sz="quarter" idx="1"/>
          </p:nvPr>
        </p:nvSpPr>
        <p:spPr>
          <a:xfrm>
            <a:off x="0" y="1785926"/>
            <a:ext cx="8929718" cy="5072074"/>
          </a:xfrm>
        </p:spPr>
        <p:txBody>
          <a:bodyPr>
            <a:normAutofit/>
          </a:bodyPr>
          <a:lstStyle/>
          <a:p>
            <a:r>
              <a:rPr lang="fr-FR" dirty="0"/>
              <a:t> Ces lampes sont utilisées pour les matériaux dentaires </a:t>
            </a:r>
            <a:r>
              <a:rPr lang="fr-FR" dirty="0" err="1"/>
              <a:t>photopolymérisables</a:t>
            </a:r>
            <a:r>
              <a:rPr lang="fr-FR" dirty="0"/>
              <a:t>, en particulier les adhésifs et les composites. </a:t>
            </a:r>
            <a:endParaRPr lang="fr-FR" dirty="0" smtClean="0"/>
          </a:p>
          <a:p>
            <a:endParaRPr lang="fr-FR" dirty="0"/>
          </a:p>
          <a:p>
            <a:r>
              <a:rPr lang="fr-FR" dirty="0" smtClean="0"/>
              <a:t>Ils </a:t>
            </a:r>
            <a:r>
              <a:rPr lang="fr-FR" dirty="0"/>
              <a:t>ont une lumière ultraviolette qui agit sur les matériaux </a:t>
            </a:r>
            <a:r>
              <a:rPr lang="fr-FR" dirty="0" err="1"/>
              <a:t>photopolymérisables</a:t>
            </a:r>
            <a:r>
              <a:rPr lang="fr-FR" dirty="0"/>
              <a:t>, ce qui les fait polymériser et durcir en peu de temps.</a:t>
            </a: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b="1" dirty="0" smtClean="0">
                <a:hlinkClick r:id="rId2"/>
              </a:rPr>
              <a:t>Localisateurs d'apex :</a:t>
            </a:r>
            <a:endParaRPr lang="fr-FR" dirty="0"/>
          </a:p>
        </p:txBody>
      </p:sp>
      <p:pic>
        <p:nvPicPr>
          <p:cNvPr id="4" name="Image 3" descr="téléchargement (3).jpg"/>
          <p:cNvPicPr>
            <a:picLocks noChangeAspect="1"/>
          </p:cNvPicPr>
          <p:nvPr/>
        </p:nvPicPr>
        <p:blipFill>
          <a:blip r:embed="rId3"/>
          <a:stretch>
            <a:fillRect/>
          </a:stretch>
        </p:blipFill>
        <p:spPr>
          <a:xfrm>
            <a:off x="714349" y="2214555"/>
            <a:ext cx="7912190" cy="4108252"/>
          </a:xfrm>
          <a:prstGeom prst="rect">
            <a:avLst/>
          </a:prstGeom>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b="1" dirty="0" smtClean="0">
                <a:hlinkClick r:id="rId2"/>
              </a:rPr>
              <a:t>Localisateurs d'apex :</a:t>
            </a:r>
            <a:endParaRPr lang="fr-FR" dirty="0"/>
          </a:p>
        </p:txBody>
      </p:sp>
      <p:sp>
        <p:nvSpPr>
          <p:cNvPr id="3" name="Espace réservé du contenu 2"/>
          <p:cNvSpPr>
            <a:spLocks noGrp="1"/>
          </p:cNvSpPr>
          <p:nvPr>
            <p:ph sz="quarter" idx="1"/>
          </p:nvPr>
        </p:nvSpPr>
        <p:spPr>
          <a:xfrm>
            <a:off x="0" y="1571612"/>
            <a:ext cx="9144000" cy="5000660"/>
          </a:xfrm>
        </p:spPr>
        <p:txBody>
          <a:bodyPr>
            <a:normAutofit/>
          </a:bodyPr>
          <a:lstStyle/>
          <a:p>
            <a:pPr>
              <a:buNone/>
            </a:pPr>
            <a:r>
              <a:rPr lang="fr-FR" dirty="0"/>
              <a:t> Les localisateurs apicaux sont des dispositifs endodontiques dentaires qui </a:t>
            </a:r>
            <a:r>
              <a:rPr lang="fr-FR" dirty="0" smtClean="0"/>
              <a:t>mesurent</a:t>
            </a:r>
          </a:p>
          <a:p>
            <a:pPr>
              <a:buNone/>
            </a:pPr>
            <a:endParaRPr lang="fr-FR" dirty="0" smtClean="0"/>
          </a:p>
          <a:p>
            <a:r>
              <a:rPr lang="fr-FR" dirty="0" smtClean="0"/>
              <a:t>l'impédance,</a:t>
            </a:r>
          </a:p>
          <a:p>
            <a:r>
              <a:rPr lang="fr-FR" dirty="0" smtClean="0"/>
              <a:t> </a:t>
            </a:r>
            <a:r>
              <a:rPr lang="fr-FR" dirty="0"/>
              <a:t>la fréquence </a:t>
            </a:r>
            <a:endParaRPr lang="fr-FR" dirty="0" smtClean="0"/>
          </a:p>
          <a:p>
            <a:r>
              <a:rPr lang="fr-FR" dirty="0" smtClean="0"/>
              <a:t>et </a:t>
            </a:r>
            <a:r>
              <a:rPr lang="fr-FR" dirty="0"/>
              <a:t>la résistance du matériau environnant pour localiser la longueur de travail du canal radiculaire à </a:t>
            </a:r>
            <a:r>
              <a:rPr lang="fr-FR" dirty="0" err="1"/>
              <a:t>endodontiser</a:t>
            </a:r>
            <a:r>
              <a:rPr lang="fr-FR" dirty="0"/>
              <a:t>.</a:t>
            </a: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b="1" dirty="0" smtClean="0">
                <a:hlinkClick r:id="rId2"/>
              </a:rPr>
              <a:t>Autoclaves : </a:t>
            </a:r>
            <a:endParaRPr lang="fr-FR" dirty="0"/>
          </a:p>
        </p:txBody>
      </p:sp>
      <p:pic>
        <p:nvPicPr>
          <p:cNvPr id="4" name="Image 3" descr="téléchargement (2).jpg"/>
          <p:cNvPicPr>
            <a:picLocks noChangeAspect="1"/>
          </p:cNvPicPr>
          <p:nvPr/>
        </p:nvPicPr>
        <p:blipFill>
          <a:blip r:embed="rId3"/>
          <a:stretch>
            <a:fillRect/>
          </a:stretch>
        </p:blipFill>
        <p:spPr>
          <a:xfrm>
            <a:off x="1357290" y="2000240"/>
            <a:ext cx="6062623" cy="4402893"/>
          </a:xfrm>
          <a:prstGeom prst="rect">
            <a:avLst/>
          </a:prstGeom>
        </p:spPr>
      </p:pic>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b="1" dirty="0" smtClean="0">
                <a:hlinkClick r:id="rId2"/>
              </a:rPr>
              <a:t>Autoclaves : </a:t>
            </a:r>
            <a:endParaRPr lang="fr-FR" dirty="0"/>
          </a:p>
        </p:txBody>
      </p:sp>
      <p:sp>
        <p:nvSpPr>
          <p:cNvPr id="3" name="Espace réservé du contenu 2"/>
          <p:cNvSpPr>
            <a:spLocks noGrp="1"/>
          </p:cNvSpPr>
          <p:nvPr>
            <p:ph sz="quarter" idx="1"/>
          </p:nvPr>
        </p:nvSpPr>
        <p:spPr>
          <a:xfrm>
            <a:off x="285720" y="1600200"/>
            <a:ext cx="8858280" cy="4829196"/>
          </a:xfrm>
        </p:spPr>
        <p:txBody>
          <a:bodyPr/>
          <a:lstStyle/>
          <a:p>
            <a:r>
              <a:rPr lang="fr-FR" dirty="0" smtClean="0"/>
              <a:t>Pour </a:t>
            </a:r>
            <a:r>
              <a:rPr lang="fr-FR" dirty="0"/>
              <a:t>effectuer la stérilisation à la vapeur d'eau, à une température supérieure à 100°C, </a:t>
            </a:r>
            <a:endParaRPr lang="fr-FR" dirty="0" smtClean="0"/>
          </a:p>
          <a:p>
            <a:endParaRPr lang="fr-FR" dirty="0" smtClean="0"/>
          </a:p>
          <a:p>
            <a:r>
              <a:rPr lang="fr-FR" dirty="0" smtClean="0"/>
              <a:t>un </a:t>
            </a:r>
            <a:r>
              <a:rPr lang="fr-FR" dirty="0"/>
              <a:t>autoclave de classe B, est nécessaire dans </a:t>
            </a:r>
            <a:r>
              <a:rPr lang="fr-FR" dirty="0" smtClean="0"/>
              <a:t>le  cabinet dentaire .</a:t>
            </a:r>
            <a:endParaRPr lang="fr-FR" dirty="0"/>
          </a:p>
          <a:p>
            <a:endParaRPr lang="fr-FR" dirty="0"/>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b="1" dirty="0" smtClean="0">
                <a:hlinkClick r:id="rId2"/>
              </a:rPr>
              <a:t>Rayons X :</a:t>
            </a:r>
            <a:endParaRPr lang="fr-FR" dirty="0"/>
          </a:p>
        </p:txBody>
      </p:sp>
      <p:sp>
        <p:nvSpPr>
          <p:cNvPr id="3" name="Espace réservé du contenu 2"/>
          <p:cNvSpPr>
            <a:spLocks noGrp="1"/>
          </p:cNvSpPr>
          <p:nvPr>
            <p:ph sz="quarter" idx="1"/>
          </p:nvPr>
        </p:nvSpPr>
        <p:spPr/>
        <p:txBody>
          <a:bodyPr>
            <a:normAutofit/>
          </a:bodyPr>
          <a:lstStyle/>
          <a:p>
            <a:r>
              <a:rPr lang="fr-FR" dirty="0" smtClean="0"/>
              <a:t>Pour le </a:t>
            </a:r>
            <a:r>
              <a:rPr lang="fr-FR" dirty="0"/>
              <a:t>diagnostic et le traitement dentaire, il est très répandu en dentisterie la réalisation d'examens radiographiques. </a:t>
            </a:r>
            <a:endParaRPr lang="fr-FR" dirty="0" smtClean="0"/>
          </a:p>
          <a:p>
            <a:endParaRPr lang="fr-FR" dirty="0"/>
          </a:p>
          <a:p>
            <a:endParaRPr lang="fr-FR" dirty="0"/>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sz="quarter" idx="1"/>
          </p:nvPr>
        </p:nvSpPr>
        <p:spPr>
          <a:xfrm>
            <a:off x="214282" y="1500174"/>
            <a:ext cx="8591390" cy="5214974"/>
          </a:xfrm>
        </p:spPr>
        <p:txBody>
          <a:bodyPr>
            <a:normAutofit fontScale="77500" lnSpcReduction="20000"/>
          </a:bodyPr>
          <a:lstStyle/>
          <a:p>
            <a:pPr>
              <a:buNone/>
            </a:pPr>
            <a:r>
              <a:rPr lang="fr-FR" dirty="0" smtClean="0"/>
              <a:t>Matériaux pour la réalisation de rayons X tels que </a:t>
            </a:r>
          </a:p>
          <a:p>
            <a:pPr>
              <a:buNone/>
            </a:pPr>
            <a:endParaRPr lang="fr-FR" dirty="0" smtClean="0"/>
          </a:p>
          <a:p>
            <a:r>
              <a:rPr lang="fr-FR" dirty="0" smtClean="0"/>
              <a:t>les boîtes de développement, </a:t>
            </a:r>
          </a:p>
          <a:p>
            <a:r>
              <a:rPr lang="fr-FR" dirty="0" smtClean="0"/>
              <a:t>les écrans intensificateurs,</a:t>
            </a:r>
          </a:p>
          <a:p>
            <a:r>
              <a:rPr lang="fr-FR" dirty="0" smtClean="0"/>
              <a:t> les négatoscopes, </a:t>
            </a:r>
          </a:p>
          <a:p>
            <a:r>
              <a:rPr lang="fr-FR" dirty="0" smtClean="0"/>
              <a:t>les films,</a:t>
            </a:r>
          </a:p>
          <a:p>
            <a:r>
              <a:rPr lang="fr-FR" dirty="0" smtClean="0"/>
              <a:t> les supports de rayons X,</a:t>
            </a:r>
          </a:p>
          <a:p>
            <a:r>
              <a:rPr lang="fr-FR" dirty="0" smtClean="0"/>
              <a:t> les positionneurs de rayons X, </a:t>
            </a:r>
          </a:p>
          <a:p>
            <a:r>
              <a:rPr lang="fr-FR" dirty="0" smtClean="0"/>
              <a:t>les matériaux de protection,</a:t>
            </a:r>
          </a:p>
          <a:p>
            <a:r>
              <a:rPr lang="fr-FR" dirty="0" smtClean="0"/>
              <a:t> les matériaux de nettoyage,</a:t>
            </a:r>
          </a:p>
          <a:p>
            <a:r>
              <a:rPr lang="fr-FR" dirty="0" smtClean="0"/>
              <a:t> les protecteurs de rayons X,</a:t>
            </a:r>
          </a:p>
          <a:p>
            <a:r>
              <a:rPr lang="fr-FR" dirty="0" smtClean="0"/>
              <a:t> les protecteurs de capteurs, </a:t>
            </a:r>
          </a:p>
          <a:p>
            <a:r>
              <a:rPr lang="fr-FR" dirty="0" smtClean="0"/>
              <a:t>les détacheurs, </a:t>
            </a:r>
          </a:p>
          <a:p>
            <a:r>
              <a:rPr lang="fr-FR" dirty="0" smtClean="0"/>
              <a:t>les développeurs,</a:t>
            </a:r>
          </a:p>
          <a:p>
            <a:r>
              <a:rPr lang="fr-FR" dirty="0" smtClean="0"/>
              <a:t> les fixateurs, les fixateurs, etc.…</a:t>
            </a:r>
          </a:p>
          <a:p>
            <a:endParaRPr lang="fr-FR"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b="1" dirty="0" smtClean="0">
                <a:hlinkClick r:id="rId2"/>
              </a:rPr>
              <a:t>Lampes de cabinet :</a:t>
            </a:r>
            <a:endParaRPr lang="fr-FR" dirty="0"/>
          </a:p>
        </p:txBody>
      </p:sp>
      <p:pic>
        <p:nvPicPr>
          <p:cNvPr id="4" name="Image 3" descr="téléchargement (1).jpg"/>
          <p:cNvPicPr>
            <a:picLocks noChangeAspect="1"/>
          </p:cNvPicPr>
          <p:nvPr/>
        </p:nvPicPr>
        <p:blipFill>
          <a:blip r:embed="rId3"/>
          <a:stretch>
            <a:fillRect/>
          </a:stretch>
        </p:blipFill>
        <p:spPr>
          <a:xfrm>
            <a:off x="1000100" y="1428736"/>
            <a:ext cx="7176771" cy="5192285"/>
          </a:xfrm>
          <a:prstGeom prst="rect">
            <a:avLst/>
          </a:prstGeom>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0"/>
            <a:ext cx="8229600" cy="1417638"/>
          </a:xfrm>
        </p:spPr>
        <p:txBody>
          <a:bodyPr>
            <a:normAutofit fontScale="90000"/>
          </a:bodyPr>
          <a:lstStyle/>
          <a:p>
            <a:r>
              <a:rPr lang="fr-FR" b="1" dirty="0" smtClean="0"/>
              <a:t>Le matériel nécessaire dans un cabinet dentaire</a:t>
            </a:r>
            <a:br>
              <a:rPr lang="fr-FR" b="1" dirty="0" smtClean="0"/>
            </a:br>
            <a:endParaRPr lang="fr-FR" dirty="0"/>
          </a:p>
        </p:txBody>
      </p:sp>
      <p:pic>
        <p:nvPicPr>
          <p:cNvPr id="4" name="Image 3" descr="téléchargement (12).jpg"/>
          <p:cNvPicPr>
            <a:picLocks noChangeAspect="1"/>
          </p:cNvPicPr>
          <p:nvPr/>
        </p:nvPicPr>
        <p:blipFill>
          <a:blip r:embed="rId2"/>
          <a:stretch>
            <a:fillRect/>
          </a:stretch>
        </p:blipFill>
        <p:spPr>
          <a:xfrm>
            <a:off x="1254792" y="1386523"/>
            <a:ext cx="4960282" cy="5185749"/>
          </a:xfrm>
          <a:prstGeom prst="rect">
            <a:avLst/>
          </a:prstGeom>
        </p:spPr>
      </p:pic>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b="1" dirty="0" smtClean="0">
                <a:hlinkClick r:id="rId2"/>
              </a:rPr>
              <a:t>Lampes de cabinet :</a:t>
            </a:r>
            <a:endParaRPr lang="fr-FR" dirty="0"/>
          </a:p>
        </p:txBody>
      </p:sp>
      <p:sp>
        <p:nvSpPr>
          <p:cNvPr id="3" name="Espace réservé du contenu 2"/>
          <p:cNvSpPr>
            <a:spLocks noGrp="1"/>
          </p:cNvSpPr>
          <p:nvPr>
            <p:ph sz="quarter" idx="1"/>
          </p:nvPr>
        </p:nvSpPr>
        <p:spPr>
          <a:xfrm>
            <a:off x="0" y="1571612"/>
            <a:ext cx="9144000" cy="5286388"/>
          </a:xfrm>
        </p:spPr>
        <p:txBody>
          <a:bodyPr>
            <a:normAutofit/>
          </a:bodyPr>
          <a:lstStyle/>
          <a:p>
            <a:pPr>
              <a:buNone/>
            </a:pPr>
            <a:r>
              <a:rPr lang="fr-FR" b="1" dirty="0"/>
              <a:t> </a:t>
            </a:r>
            <a:r>
              <a:rPr lang="fr-FR" dirty="0"/>
              <a:t>Les lampes de cabinet sont un instrument essentiel dans les cliniques dentaires pour faire un travail correct de façon confortable. </a:t>
            </a:r>
            <a:endParaRPr lang="fr-FR" dirty="0" smtClean="0"/>
          </a:p>
          <a:p>
            <a:pPr>
              <a:buNone/>
            </a:pPr>
            <a:endParaRPr lang="fr-FR" dirty="0" smtClean="0"/>
          </a:p>
          <a:p>
            <a:pPr>
              <a:buNone/>
            </a:pPr>
            <a:r>
              <a:rPr lang="fr-FR" dirty="0" smtClean="0"/>
              <a:t>Elle </a:t>
            </a:r>
            <a:r>
              <a:rPr lang="fr-FR" dirty="0"/>
              <a:t>est composée d'un bras et d'une tête articulée, conçue avec une surface concave qui réfléchit la lumière halogène ou LED, à une température kelvin appropriée et aussi naturelle que possible, aidant le professionnel sans se fatiguer les yeux, à identifier des couleurs réalistes lors des traitements et dans est plus confortable pour le patient. Ces lampes peuvent être fixées au sol ou au mur.</a:t>
            </a:r>
          </a:p>
          <a:p>
            <a:endParaRPr lang="fr-FR" dirty="0"/>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b="1" dirty="0" smtClean="0">
                <a:hlinkClick r:id="rId2"/>
              </a:rPr>
              <a:t>Tabourets pour cliniques dentaires :</a:t>
            </a:r>
            <a:r>
              <a:rPr lang="fr-FR" dirty="0" smtClean="0"/>
              <a:t> </a:t>
            </a:r>
            <a:endParaRPr lang="fr-FR" dirty="0"/>
          </a:p>
        </p:txBody>
      </p:sp>
      <p:pic>
        <p:nvPicPr>
          <p:cNvPr id="4" name="Image 3" descr="téléchargement.jpg"/>
          <p:cNvPicPr>
            <a:picLocks noChangeAspect="1"/>
          </p:cNvPicPr>
          <p:nvPr/>
        </p:nvPicPr>
        <p:blipFill>
          <a:blip r:embed="rId3"/>
          <a:stretch>
            <a:fillRect/>
          </a:stretch>
        </p:blipFill>
        <p:spPr>
          <a:xfrm>
            <a:off x="1785918" y="1428736"/>
            <a:ext cx="5490866" cy="5429264"/>
          </a:xfrm>
          <a:prstGeom prst="rect">
            <a:avLst/>
          </a:prstGeom>
        </p:spPr>
      </p:pic>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b="1" dirty="0" smtClean="0">
                <a:hlinkClick r:id="rId2"/>
              </a:rPr>
              <a:t>Tabourets pour cliniques dentaires :</a:t>
            </a:r>
            <a:r>
              <a:rPr lang="fr-FR" dirty="0" smtClean="0"/>
              <a:t> </a:t>
            </a:r>
            <a:endParaRPr lang="fr-FR" dirty="0"/>
          </a:p>
        </p:txBody>
      </p:sp>
      <p:sp>
        <p:nvSpPr>
          <p:cNvPr id="3" name="Espace réservé du contenu 2"/>
          <p:cNvSpPr>
            <a:spLocks noGrp="1"/>
          </p:cNvSpPr>
          <p:nvPr>
            <p:ph sz="quarter" idx="1"/>
          </p:nvPr>
        </p:nvSpPr>
        <p:spPr>
          <a:xfrm>
            <a:off x="0" y="1857364"/>
            <a:ext cx="8929718" cy="4786346"/>
          </a:xfrm>
        </p:spPr>
        <p:txBody>
          <a:bodyPr>
            <a:normAutofit/>
          </a:bodyPr>
          <a:lstStyle/>
          <a:p>
            <a:r>
              <a:rPr lang="fr-FR" dirty="0" smtClean="0"/>
              <a:t>Les </a:t>
            </a:r>
            <a:r>
              <a:rPr lang="fr-FR" dirty="0"/>
              <a:t>tabourets médicaux pour les cliniques dentaires sont une décision importante, car le dentiste doit travailler aussi confortablement que possible, l'ergonomie est essentielle et un bon support de trépied est essentiel pour éviter les douleurs à long terme. </a:t>
            </a:r>
            <a:endParaRPr lang="fr-FR" dirty="0" smtClean="0"/>
          </a:p>
          <a:p>
            <a:endParaRPr lang="fr-FR" dirty="0"/>
          </a:p>
          <a:p>
            <a:r>
              <a:rPr lang="fr-FR" dirty="0" smtClean="0"/>
              <a:t>En </a:t>
            </a:r>
            <a:r>
              <a:rPr lang="fr-FR" dirty="0"/>
              <a:t>fonction du confort du dentiste ou des tâches à effectuer, il existe différents types de tabourets : avec ou sans accoudoirs, spécifiques aux salles d'opération.</a:t>
            </a:r>
          </a:p>
          <a:p>
            <a:endParaRPr lang="fr-FR" dirty="0"/>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b="1" u="sng" dirty="0" smtClean="0">
                <a:hlinkClick r:id="rId2"/>
              </a:rPr>
              <a:t>Fauteuil dentaire avec unité dentaire</a:t>
            </a:r>
            <a:endParaRPr lang="fr-FR" dirty="0"/>
          </a:p>
        </p:txBody>
      </p:sp>
      <p:sp>
        <p:nvSpPr>
          <p:cNvPr id="2050" name="AutoShape 2" descr="Fauteuil dentaire Bader"/>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2052" name="AutoShape 4" descr="Fauteuil dentaire Bader"/>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pic>
        <p:nvPicPr>
          <p:cNvPr id="6" name="Image 5" descr="fauteuil-bader.jpg"/>
          <p:cNvPicPr>
            <a:picLocks noChangeAspect="1"/>
          </p:cNvPicPr>
          <p:nvPr/>
        </p:nvPicPr>
        <p:blipFill>
          <a:blip r:embed="rId3"/>
          <a:stretch>
            <a:fillRect/>
          </a:stretch>
        </p:blipFill>
        <p:spPr>
          <a:xfrm>
            <a:off x="1142976" y="1428736"/>
            <a:ext cx="7143800" cy="4963201"/>
          </a:xfrm>
          <a:prstGeom prst="rect">
            <a:avLst/>
          </a:prstGeom>
        </p:spPr>
      </p:pic>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b="1" u="sng" dirty="0" smtClean="0">
                <a:hlinkClick r:id="rId2"/>
              </a:rPr>
              <a:t>Fauteuil dentaire avec unité dentaire</a:t>
            </a:r>
            <a:endParaRPr lang="fr-FR" dirty="0"/>
          </a:p>
        </p:txBody>
      </p:sp>
      <p:sp>
        <p:nvSpPr>
          <p:cNvPr id="3" name="Espace réservé du contenu 2"/>
          <p:cNvSpPr>
            <a:spLocks noGrp="1"/>
          </p:cNvSpPr>
          <p:nvPr>
            <p:ph sz="quarter" idx="1"/>
          </p:nvPr>
        </p:nvSpPr>
        <p:spPr>
          <a:xfrm>
            <a:off x="0" y="1500174"/>
            <a:ext cx="9144000" cy="5072098"/>
          </a:xfrm>
        </p:spPr>
        <p:txBody>
          <a:bodyPr>
            <a:normAutofit/>
          </a:bodyPr>
          <a:lstStyle/>
          <a:p>
            <a:r>
              <a:rPr lang="fr-FR" dirty="0" smtClean="0"/>
              <a:t>un </a:t>
            </a:r>
            <a:r>
              <a:rPr lang="fr-FR" dirty="0"/>
              <a:t>fauteuil dentaire pour les cliniques dentaires peut inclure seulement le fauteuil </a:t>
            </a:r>
            <a:endParaRPr lang="fr-FR" dirty="0" smtClean="0"/>
          </a:p>
          <a:p>
            <a:endParaRPr lang="fr-FR" dirty="0" smtClean="0"/>
          </a:p>
          <a:p>
            <a:r>
              <a:rPr lang="fr-FR" dirty="0" smtClean="0"/>
              <a:t>ou </a:t>
            </a:r>
            <a:r>
              <a:rPr lang="fr-FR" dirty="0"/>
              <a:t>former une unité entière avec l'équipement habituel de pièce à main (micromoteur, </a:t>
            </a:r>
            <a:r>
              <a:rPr lang="fr-FR" dirty="0" err="1"/>
              <a:t>contre-angle</a:t>
            </a:r>
            <a:r>
              <a:rPr lang="fr-FR" dirty="0"/>
              <a:t>, turbine, ultrasons, etc.) ainsi que d'autres éléments de base tels que les autoclaves, distillateurs d'eau, remplissage de tasse, etc. </a:t>
            </a:r>
          </a:p>
        </p:txBody>
      </p:sp>
      <p:sp>
        <p:nvSpPr>
          <p:cNvPr id="2050" name="AutoShape 2" descr="Fauteuil dentaire Bader"/>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2052" name="AutoShape 4" descr="Fauteuil dentaire Bader"/>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b="1" dirty="0" smtClean="0"/>
              <a:t>les consommables</a:t>
            </a:r>
            <a:endParaRPr lang="fr-FR" dirty="0"/>
          </a:p>
        </p:txBody>
      </p:sp>
      <p:sp>
        <p:nvSpPr>
          <p:cNvPr id="3" name="Espace réservé du contenu 2"/>
          <p:cNvSpPr>
            <a:spLocks noGrp="1"/>
          </p:cNvSpPr>
          <p:nvPr>
            <p:ph sz="quarter" idx="1"/>
          </p:nvPr>
        </p:nvSpPr>
        <p:spPr/>
        <p:txBody>
          <a:bodyPr>
            <a:normAutofit lnSpcReduction="10000"/>
          </a:bodyPr>
          <a:lstStyle/>
          <a:p>
            <a:r>
              <a:rPr lang="fr-FR" dirty="0" smtClean="0"/>
              <a:t>des </a:t>
            </a:r>
            <a:r>
              <a:rPr lang="fr-FR" dirty="0"/>
              <a:t>matériaux qui ne devraient pas manquer dans </a:t>
            </a:r>
            <a:r>
              <a:rPr lang="fr-FR" dirty="0" smtClean="0"/>
              <a:t>le cabinet </a:t>
            </a:r>
            <a:r>
              <a:rPr lang="fr-FR" dirty="0"/>
              <a:t>dentaire et qui sont tout aussi importants que ceux mentionnés ci-dessus, comme par exemple</a:t>
            </a:r>
          </a:p>
          <a:p>
            <a:r>
              <a:rPr lang="fr-FR" b="1" dirty="0">
                <a:hlinkClick r:id="rId2"/>
              </a:rPr>
              <a:t>Composites dentaires</a:t>
            </a:r>
            <a:endParaRPr lang="fr-FR" b="1" dirty="0"/>
          </a:p>
          <a:p>
            <a:r>
              <a:rPr lang="fr-FR" b="1" dirty="0">
                <a:hlinkClick r:id="rId3"/>
              </a:rPr>
              <a:t>Gants jetables</a:t>
            </a:r>
            <a:endParaRPr lang="fr-FR" b="1" dirty="0"/>
          </a:p>
          <a:p>
            <a:r>
              <a:rPr lang="fr-FR" b="1" dirty="0">
                <a:hlinkClick r:id="rId4"/>
              </a:rPr>
              <a:t>Lingettes porte-bavoirs</a:t>
            </a:r>
            <a:endParaRPr lang="fr-FR" b="1" dirty="0"/>
          </a:p>
          <a:p>
            <a:r>
              <a:rPr lang="fr-FR" b="1" dirty="0">
                <a:hlinkClick r:id="rId5"/>
              </a:rPr>
              <a:t>Fraises dentaires</a:t>
            </a:r>
            <a:endParaRPr lang="fr-FR" b="1" dirty="0"/>
          </a:p>
          <a:p>
            <a:r>
              <a:rPr lang="fr-FR" b="1" dirty="0">
                <a:hlinkClick r:id="rId6"/>
              </a:rPr>
              <a:t>Matériels d'endodontie</a:t>
            </a:r>
            <a:endParaRPr lang="fr-FR" b="1" dirty="0"/>
          </a:p>
          <a:p>
            <a:r>
              <a:rPr lang="fr-FR" b="1" dirty="0">
                <a:hlinkClick r:id="rId7"/>
              </a:rPr>
              <a:t>Matériels pour l'orthodontie</a:t>
            </a:r>
            <a:endParaRPr lang="fr-FR" b="1" dirty="0"/>
          </a:p>
          <a:p>
            <a:r>
              <a:rPr lang="fr-FR" b="1" dirty="0">
                <a:hlinkClick r:id="rId8"/>
              </a:rPr>
              <a:t>Sutures dentaire</a:t>
            </a:r>
            <a:r>
              <a:rPr lang="fr-FR" dirty="0">
                <a:hlinkClick r:id="rId8"/>
              </a:rPr>
              <a:t>s</a:t>
            </a:r>
            <a:endParaRPr lang="fr-FR" dirty="0"/>
          </a:p>
          <a:p>
            <a:endParaRPr lang="fr-FR"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0"/>
            <a:ext cx="8229600" cy="1417638"/>
          </a:xfrm>
        </p:spPr>
        <p:txBody>
          <a:bodyPr>
            <a:normAutofit fontScale="90000"/>
          </a:bodyPr>
          <a:lstStyle/>
          <a:p>
            <a:r>
              <a:rPr lang="fr-FR" b="1" dirty="0" smtClean="0"/>
              <a:t>Le matériel nécessaire dans un cabinet dentaire</a:t>
            </a:r>
            <a:br>
              <a:rPr lang="fr-FR" b="1" dirty="0" smtClean="0"/>
            </a:br>
            <a:endParaRPr lang="fr-FR" dirty="0"/>
          </a:p>
        </p:txBody>
      </p:sp>
      <p:sp>
        <p:nvSpPr>
          <p:cNvPr id="3" name="Espace réservé du contenu 2"/>
          <p:cNvSpPr>
            <a:spLocks noGrp="1"/>
          </p:cNvSpPr>
          <p:nvPr>
            <p:ph sz="quarter" idx="1"/>
          </p:nvPr>
        </p:nvSpPr>
        <p:spPr>
          <a:xfrm>
            <a:off x="0" y="2071678"/>
            <a:ext cx="9144000" cy="4786322"/>
          </a:xfrm>
        </p:spPr>
        <p:txBody>
          <a:bodyPr>
            <a:normAutofit/>
          </a:bodyPr>
          <a:lstStyle/>
          <a:p>
            <a:r>
              <a:rPr lang="fr-FR" b="1" dirty="0">
                <a:hlinkClick r:id="rId2"/>
              </a:rPr>
              <a:t>Miroir d'</a:t>
            </a:r>
            <a:r>
              <a:rPr lang="fr-FR" b="1" dirty="0" err="1">
                <a:hlinkClick r:id="rId2"/>
              </a:rPr>
              <a:t>exploiration</a:t>
            </a:r>
            <a:r>
              <a:rPr lang="fr-FR" b="1" dirty="0">
                <a:hlinkClick r:id="rId2"/>
              </a:rPr>
              <a:t> dentaire </a:t>
            </a:r>
            <a:r>
              <a:rPr lang="fr-FR" dirty="0"/>
              <a:t> le miroir est un instrument dentaire essentiel pour explorer la cavité buccale du patient, tant pour la vision directe que pour la technique de vision indirecte, mais aussi pour agir comme un séparateur buccal. </a:t>
            </a:r>
            <a:endParaRPr lang="fr-FR" dirty="0" smtClean="0"/>
          </a:p>
          <a:p>
            <a:endParaRPr lang="fr-FR" dirty="0"/>
          </a:p>
          <a:p>
            <a:r>
              <a:rPr lang="fr-FR" dirty="0" smtClean="0"/>
              <a:t>Sa </a:t>
            </a:r>
            <a:r>
              <a:rPr lang="fr-FR" dirty="0"/>
              <a:t>petite taille et sa grande adaptabilité en font un instrument dentaire de base pour une vision de travail parfaite.</a:t>
            </a:r>
          </a:p>
          <a:p>
            <a:endParaRPr lang="fr-FR"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b="1" dirty="0" smtClean="0">
                <a:hlinkClick r:id="rId2"/>
              </a:rPr>
              <a:t>Sondes dentaires </a:t>
            </a:r>
            <a:endParaRPr lang="fr-FR" dirty="0"/>
          </a:p>
        </p:txBody>
      </p:sp>
      <p:sp>
        <p:nvSpPr>
          <p:cNvPr id="3" name="Espace réservé du contenu 2"/>
          <p:cNvSpPr>
            <a:spLocks noGrp="1"/>
          </p:cNvSpPr>
          <p:nvPr>
            <p:ph sz="quarter" idx="1"/>
          </p:nvPr>
        </p:nvSpPr>
        <p:spPr>
          <a:xfrm>
            <a:off x="0" y="1571612"/>
            <a:ext cx="9144000" cy="5286388"/>
          </a:xfrm>
        </p:spPr>
        <p:txBody>
          <a:bodyPr>
            <a:normAutofit/>
          </a:bodyPr>
          <a:lstStyle/>
          <a:p>
            <a:pPr>
              <a:buNone/>
            </a:pPr>
            <a:r>
              <a:rPr lang="fr-FR" dirty="0"/>
              <a:t> La sonde est l'instrument qui se termine par une pointe longue et fine et existe en deux types </a:t>
            </a:r>
            <a:r>
              <a:rPr lang="fr-FR" dirty="0" smtClean="0"/>
              <a:t>:</a:t>
            </a:r>
          </a:p>
          <a:p>
            <a:endParaRPr lang="fr-FR" dirty="0"/>
          </a:p>
          <a:p>
            <a:pPr marL="514350" indent="-514350">
              <a:buFont typeface="+mj-lt"/>
              <a:buAutoNum type="arabicPeriod"/>
            </a:pPr>
            <a:r>
              <a:rPr lang="fr-FR" b="1" dirty="0"/>
              <a:t>Sonde parodontale</a:t>
            </a:r>
            <a:r>
              <a:rPr lang="fr-FR" dirty="0"/>
              <a:t> utilisée pour l'exploration et la mesure des poches gingivales</a:t>
            </a:r>
            <a:r>
              <a:rPr lang="fr-FR" dirty="0" smtClean="0"/>
              <a:t>.</a:t>
            </a:r>
          </a:p>
          <a:p>
            <a:pPr marL="514350" indent="-514350">
              <a:buFont typeface="+mj-lt"/>
              <a:buAutoNum type="arabicPeriod"/>
            </a:pPr>
            <a:endParaRPr lang="fr-FR" dirty="0"/>
          </a:p>
          <a:p>
            <a:pPr marL="514350" indent="-514350">
              <a:buFont typeface="+mj-lt"/>
              <a:buAutoNum type="arabicPeriod"/>
            </a:pPr>
            <a:r>
              <a:rPr lang="fr-FR" b="1" dirty="0" smtClean="0"/>
              <a:t>Sonde </a:t>
            </a:r>
            <a:r>
              <a:rPr lang="fr-FR" b="1" dirty="0"/>
              <a:t>d'exploration :</a:t>
            </a:r>
            <a:r>
              <a:rPr lang="fr-FR" dirty="0"/>
              <a:t> est un instrument plus classique, mais tout aussi fondamental, utilisé pour déterminer le niveau de plaque bactérienne, de caries et autres, etc.</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Espace réservé du contenu 3" descr="téléchargement (11).jpg"/>
          <p:cNvPicPr>
            <a:picLocks noGrp="1" noChangeAspect="1"/>
          </p:cNvPicPr>
          <p:nvPr>
            <p:ph sz="quarter" idx="1"/>
          </p:nvPr>
        </p:nvPicPr>
        <p:blipFill>
          <a:blip r:embed="rId2"/>
          <a:stretch>
            <a:fillRect/>
          </a:stretch>
        </p:blipFill>
        <p:spPr>
          <a:xfrm>
            <a:off x="239501" y="1928802"/>
            <a:ext cx="8588861" cy="3786214"/>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b="1" dirty="0" smtClean="0">
                <a:hlinkClick r:id="rId2"/>
              </a:rPr>
              <a:t>Pinces dentaires </a:t>
            </a:r>
            <a:endParaRPr lang="fr-FR" dirty="0"/>
          </a:p>
        </p:txBody>
      </p:sp>
      <p:pic>
        <p:nvPicPr>
          <p:cNvPr id="4" name="Image 3" descr="téléchargement (10).jpg"/>
          <p:cNvPicPr>
            <a:picLocks noChangeAspect="1"/>
          </p:cNvPicPr>
          <p:nvPr/>
        </p:nvPicPr>
        <p:blipFill>
          <a:blip r:embed="rId3"/>
          <a:stretch>
            <a:fillRect/>
          </a:stretch>
        </p:blipFill>
        <p:spPr>
          <a:xfrm>
            <a:off x="1285852" y="1357298"/>
            <a:ext cx="6500858" cy="5011550"/>
          </a:xfrm>
          <a:prstGeom prst="rect">
            <a:avLst/>
          </a:prstGeom>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b="1" dirty="0" smtClean="0">
                <a:hlinkClick r:id="rId2"/>
              </a:rPr>
              <a:t>Pinces dentaires </a:t>
            </a:r>
            <a:endParaRPr lang="fr-FR" dirty="0"/>
          </a:p>
        </p:txBody>
      </p:sp>
      <p:sp>
        <p:nvSpPr>
          <p:cNvPr id="3" name="Espace réservé du contenu 2"/>
          <p:cNvSpPr>
            <a:spLocks noGrp="1"/>
          </p:cNvSpPr>
          <p:nvPr>
            <p:ph sz="quarter" idx="1"/>
          </p:nvPr>
        </p:nvSpPr>
        <p:spPr>
          <a:xfrm>
            <a:off x="0" y="1785926"/>
            <a:ext cx="8929718" cy="5072074"/>
          </a:xfrm>
        </p:spPr>
        <p:txBody>
          <a:bodyPr>
            <a:normAutofit/>
          </a:bodyPr>
          <a:lstStyle/>
          <a:p>
            <a:r>
              <a:rPr lang="fr-FR" dirty="0" smtClean="0"/>
              <a:t>Une </a:t>
            </a:r>
            <a:r>
              <a:rPr lang="fr-FR" dirty="0"/>
              <a:t>pince dentaire est un instrument de base utilisé en odontologie pour une multitude de tâches : elle peut être utilisée pour séparer les tissus, les tenir, les suturer et transporter de petits objets dans la cavité buccale ou hors de celle-ci... </a:t>
            </a:r>
            <a:endParaRPr lang="fr-FR" dirty="0" smtClean="0"/>
          </a:p>
          <a:p>
            <a:endParaRPr lang="fr-FR" dirty="0"/>
          </a:p>
          <a:p>
            <a:r>
              <a:rPr lang="fr-FR" dirty="0" smtClean="0"/>
              <a:t>Selon </a:t>
            </a:r>
            <a:r>
              <a:rPr lang="fr-FR" dirty="0"/>
              <a:t>la tâche à accomplir, il existe différents types de forceps : chirurgicaux, pour ligatures, hémostatiques, </a:t>
            </a:r>
            <a:r>
              <a:rPr lang="fr-FR" dirty="0" err="1"/>
              <a:t>etc</a:t>
            </a:r>
            <a:r>
              <a:rPr lang="fr-FR" dirty="0"/>
              <a:t>…</a:t>
            </a:r>
          </a:p>
          <a:p>
            <a:endParaRPr lang="fr-FR"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b="1" dirty="0" err="1" smtClean="0">
                <a:hlinkClick r:id="rId2"/>
              </a:rPr>
              <a:t>Alicates</a:t>
            </a:r>
            <a:r>
              <a:rPr lang="fr-FR" b="1" dirty="0" smtClean="0">
                <a:hlinkClick r:id="rId2"/>
              </a:rPr>
              <a:t>:</a:t>
            </a:r>
            <a:r>
              <a:rPr lang="fr-FR" dirty="0" smtClean="0"/>
              <a:t> </a:t>
            </a:r>
            <a:endParaRPr lang="fr-FR" dirty="0"/>
          </a:p>
        </p:txBody>
      </p:sp>
      <p:pic>
        <p:nvPicPr>
          <p:cNvPr id="4" name="Image 3" descr="téléchargement (9).jpg"/>
          <p:cNvPicPr>
            <a:picLocks noChangeAspect="1"/>
          </p:cNvPicPr>
          <p:nvPr/>
        </p:nvPicPr>
        <p:blipFill>
          <a:blip r:embed="rId3"/>
          <a:stretch>
            <a:fillRect/>
          </a:stretch>
        </p:blipFill>
        <p:spPr>
          <a:xfrm>
            <a:off x="1643042" y="1214430"/>
            <a:ext cx="5643570" cy="5643570"/>
          </a:xfrm>
          <a:prstGeom prst="rect">
            <a:avLst/>
          </a:prstGeom>
        </p:spPr>
      </p:pic>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Civil">
  <a:themeElements>
    <a:clrScheme name="Civil">
      <a:dk1>
        <a:sysClr val="windowText" lastClr="000000"/>
      </a:dk1>
      <a:lt1>
        <a:sysClr val="window" lastClr="FFFFFF"/>
      </a:lt1>
      <a:dk2>
        <a:srgbClr val="646B86"/>
      </a:dk2>
      <a:lt2>
        <a:srgbClr val="C5D1D7"/>
      </a:lt2>
      <a:accent1>
        <a:srgbClr val="D16349"/>
      </a:accent1>
      <a:accent2>
        <a:srgbClr val="CCB400"/>
      </a:accent2>
      <a:accent3>
        <a:srgbClr val="8CADAE"/>
      </a:accent3>
      <a:accent4>
        <a:srgbClr val="8C7B70"/>
      </a:accent4>
      <a:accent5>
        <a:srgbClr val="8FB08C"/>
      </a:accent5>
      <a:accent6>
        <a:srgbClr val="D19049"/>
      </a:accent6>
      <a:hlink>
        <a:srgbClr val="00A3D6"/>
      </a:hlink>
      <a:folHlink>
        <a:srgbClr val="694F07"/>
      </a:folHlink>
    </a:clrScheme>
    <a:fontScheme name="Civil">
      <a:majorFont>
        <a:latin typeface="Georgia"/>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Georgia"/>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Civil">
      <a:fillStyleLst>
        <a:solidFill>
          <a:schemeClr val="phClr"/>
        </a:solidFill>
        <a:solidFill>
          <a:schemeClr val="phClr">
            <a:tint val="45000"/>
          </a:schemeClr>
        </a:solidFill>
        <a:solidFill>
          <a:schemeClr val="phClr">
            <a:tint val="95000"/>
          </a:schemeClr>
        </a:solidFill>
      </a:fillStyleLst>
      <a:lnStyleLst>
        <a:ln w="9525" cap="flat" cmpd="sng" algn="ctr">
          <a:solidFill>
            <a:schemeClr val="phClr"/>
          </a:solidFill>
          <a:prstDash val="solid"/>
        </a:ln>
        <a:ln w="11429" cap="flat" cmpd="sng" algn="ctr">
          <a:solidFill>
            <a:schemeClr val="phClr"/>
          </a:solidFill>
          <a:prstDash val="sysDash"/>
        </a:ln>
        <a:ln w="20000" cap="flat" cmpd="sng" algn="ctr">
          <a:solidFill>
            <a:schemeClr val="phClr"/>
          </a:solidFill>
          <a:prstDash val="solid"/>
        </a:ln>
      </a:lnStyleLst>
      <a:effectStyleLst>
        <a:effectStyle>
          <a:effectLst>
            <a:outerShdw blurRad="50800" dist="25400" dir="5400000" rotWithShape="0">
              <a:srgbClr val="000000">
                <a:alpha val="3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threePt" dir="t">
              <a:rot lat="0" lon="0" rev="0"/>
            </a:lightRig>
          </a:scene3d>
          <a:sp3d contourW="9525" prstMaterial="matte">
            <a:bevelT w="0" h="0"/>
            <a:contourClr>
              <a:schemeClr val="phClr">
                <a:shade val="70000"/>
                <a:satMod val="105000"/>
              </a:schemeClr>
            </a:contourClr>
          </a:sp3d>
        </a:effectStyle>
        <a:effectStyle>
          <a:effectLst>
            <a:outerShdw blurRad="50800" dist="25400" dir="5400000" rotWithShape="0">
              <a:srgbClr val="000000">
                <a:alpha val="45000"/>
              </a:srgbClr>
            </a:outerShdw>
          </a:effectLst>
          <a:scene3d>
            <a:camera prst="orthographicFront" fov="0">
              <a:rot lat="0" lon="0" rev="0"/>
            </a:camera>
            <a:lightRig rig="soft" dir="b">
              <a:rot lat="0" lon="0" rev="0"/>
            </a:lightRig>
          </a:scene3d>
          <a:sp3d prstMaterial="dkEdge">
            <a:bevelT w="63500" h="63500" prst="cross"/>
            <a:contourClr>
              <a:schemeClr val="phClr"/>
            </a:contourClr>
          </a:sp3d>
        </a:effectStyle>
      </a:effectStyleLst>
      <a:bgFillStyleLst>
        <a:solidFill>
          <a:schemeClr val="phClr"/>
        </a:solidFill>
        <a:blipFill>
          <a:blip xmlns:r="http://schemas.openxmlformats.org/officeDocument/2006/relationships" r:embed="rId1">
            <a:duotone>
              <a:schemeClr val="phClr">
                <a:shade val="70000"/>
                <a:satMod val="115000"/>
              </a:schemeClr>
              <a:schemeClr val="phClr">
                <a:tint val="85000"/>
              </a:schemeClr>
            </a:duotone>
          </a:blip>
          <a:tile tx="0" ty="0" sx="85000" sy="85000" flip="none" algn="tl"/>
        </a:blipFill>
        <a:blipFill>
          <a:blip xmlns:r="http://schemas.openxmlformats.org/officeDocument/2006/relationships" r:embed="rId2">
            <a:duotone>
              <a:schemeClr val="phClr">
                <a:shade val="65000"/>
                <a:satMod val="115000"/>
              </a:schemeClr>
              <a:schemeClr val="phClr">
                <a:tint val="85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Civic</Template>
  <TotalTime>75</TotalTime>
  <Words>558</Words>
  <Application>Microsoft Office PowerPoint</Application>
  <PresentationFormat>Affichage à l'écran (4:3)</PresentationFormat>
  <Paragraphs>122</Paragraphs>
  <Slides>35</Slides>
  <Notes>0</Notes>
  <HiddenSlides>0</HiddenSlides>
  <MMClips>0</MMClips>
  <ScaleCrop>false</ScaleCrop>
  <HeadingPairs>
    <vt:vector size="4" baseType="variant">
      <vt:variant>
        <vt:lpstr>Thème</vt:lpstr>
      </vt:variant>
      <vt:variant>
        <vt:i4>1</vt:i4>
      </vt:variant>
      <vt:variant>
        <vt:lpstr>Titres des diapositives</vt:lpstr>
      </vt:variant>
      <vt:variant>
        <vt:i4>35</vt:i4>
      </vt:variant>
    </vt:vector>
  </HeadingPairs>
  <TitlesOfParts>
    <vt:vector size="36" baseType="lpstr">
      <vt:lpstr>Civil</vt:lpstr>
      <vt:lpstr>Le matériel dans le cabinet dentaire </vt:lpstr>
      <vt:lpstr>Introduction </vt:lpstr>
      <vt:lpstr>Le matériel nécessaire dans un cabinet dentaire </vt:lpstr>
      <vt:lpstr>Le matériel nécessaire dans un cabinet dentaire </vt:lpstr>
      <vt:lpstr>Sondes dentaires </vt:lpstr>
      <vt:lpstr>Diapositive 6</vt:lpstr>
      <vt:lpstr>Pinces dentaires </vt:lpstr>
      <vt:lpstr>Pinces dentaires </vt:lpstr>
      <vt:lpstr>Alicates: </vt:lpstr>
      <vt:lpstr>Alicates: </vt:lpstr>
      <vt:lpstr>Les instruments rotatifs</vt:lpstr>
      <vt:lpstr>Les instruments rotatifs</vt:lpstr>
      <vt:lpstr>Turbines dentaires :</vt:lpstr>
      <vt:lpstr>Turbines dentaires :</vt:lpstr>
      <vt:lpstr>Micromoteurs:</vt:lpstr>
      <vt:lpstr>Micromoteurs:</vt:lpstr>
      <vt:lpstr>Pièces à main </vt:lpstr>
      <vt:lpstr>Pièce à main :</vt:lpstr>
      <vt:lpstr>Contre angles :</vt:lpstr>
      <vt:lpstr>Contre angles :</vt:lpstr>
      <vt:lpstr>Lampes dentaires à photopolymérisation </vt:lpstr>
      <vt:lpstr>Lampes dentaires à photopolymérisation </vt:lpstr>
      <vt:lpstr>Localisateurs d'apex :</vt:lpstr>
      <vt:lpstr>Localisateurs d'apex :</vt:lpstr>
      <vt:lpstr>Autoclaves : </vt:lpstr>
      <vt:lpstr>Autoclaves : </vt:lpstr>
      <vt:lpstr>Rayons X :</vt:lpstr>
      <vt:lpstr>Diapositive 28</vt:lpstr>
      <vt:lpstr>Lampes de cabinet :</vt:lpstr>
      <vt:lpstr>Lampes de cabinet :</vt:lpstr>
      <vt:lpstr>Tabourets pour cliniques dentaires : </vt:lpstr>
      <vt:lpstr>Tabourets pour cliniques dentaires : </vt:lpstr>
      <vt:lpstr>Fauteuil dentaire avec unité dentaire</vt:lpstr>
      <vt:lpstr>Fauteuil dentaire avec unité dentaire</vt:lpstr>
      <vt:lpstr>les consommables</vt:lpstr>
    </vt:vector>
  </TitlesOfParts>
  <Company>Home</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ergonomie</dc:creator>
  <cp:lastModifiedBy>N'TIC</cp:lastModifiedBy>
  <cp:revision>13</cp:revision>
  <dcterms:created xsi:type="dcterms:W3CDTF">2019-03-06T20:47:48Z</dcterms:created>
  <dcterms:modified xsi:type="dcterms:W3CDTF">2020-06-18T12:47:14Z</dcterms:modified>
</cp:coreProperties>
</file>