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8" r:id="rId3"/>
    <p:sldId id="257" r:id="rId4"/>
    <p:sldId id="297" r:id="rId5"/>
    <p:sldId id="258" r:id="rId6"/>
    <p:sldId id="274" r:id="rId7"/>
    <p:sldId id="259" r:id="rId8"/>
    <p:sldId id="276" r:id="rId9"/>
    <p:sldId id="260" r:id="rId10"/>
    <p:sldId id="278" r:id="rId11"/>
    <p:sldId id="279" r:id="rId12"/>
    <p:sldId id="261" r:id="rId13"/>
    <p:sldId id="280" r:id="rId14"/>
    <p:sldId id="262" r:id="rId15"/>
    <p:sldId id="281" r:id="rId16"/>
    <p:sldId id="263" r:id="rId17"/>
    <p:sldId id="282" r:id="rId18"/>
    <p:sldId id="264" r:id="rId19"/>
    <p:sldId id="283" r:id="rId20"/>
    <p:sldId id="265" r:id="rId21"/>
    <p:sldId id="284" r:id="rId22"/>
    <p:sldId id="266" r:id="rId23"/>
    <p:sldId id="267" r:id="rId24"/>
    <p:sldId id="286" r:id="rId25"/>
    <p:sldId id="288" r:id="rId26"/>
    <p:sldId id="268" r:id="rId27"/>
    <p:sldId id="269" r:id="rId28"/>
    <p:sldId id="289" r:id="rId29"/>
    <p:sldId id="270" r:id="rId30"/>
    <p:sldId id="291" r:id="rId31"/>
    <p:sldId id="271" r:id="rId32"/>
    <p:sldId id="293" r:id="rId33"/>
    <p:sldId id="272" r:id="rId34"/>
    <p:sldId id="295" r:id="rId35"/>
    <p:sldId id="273"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5" d="100"/>
          <a:sy n="55" d="100"/>
        </p:scale>
        <p:origin x="-970"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79A28308-83C0-4326-B0E0-F1120499C941}" type="datetimeFigureOut">
              <a:rPr lang="fr-FR" smtClean="0"/>
              <a:pPr/>
              <a:t>18/06/2020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1435BD8-02B6-4456-A186-CA12462A0046}" type="slidenum">
              <a:rPr lang="fr-FR" smtClean="0"/>
              <a:pPr/>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9A28308-83C0-4326-B0E0-F1120499C941}" type="datetimeFigureOut">
              <a:rPr lang="fr-FR" smtClean="0"/>
              <a:pPr/>
              <a:t>18/06/2020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435BD8-02B6-4456-A186-CA12462A0046}"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21435BD8-02B6-4456-A186-CA12462A0046}" type="slidenum">
              <a:rPr lang="fr-FR" smtClean="0"/>
              <a:pPr/>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9A28308-83C0-4326-B0E0-F1120499C941}" type="datetimeFigureOut">
              <a:rPr lang="fr-FR" smtClean="0"/>
              <a:pPr/>
              <a:t>18/06/2020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79A28308-83C0-4326-B0E0-F1120499C941}" type="datetimeFigureOut">
              <a:rPr lang="fr-FR" smtClean="0"/>
              <a:pPr/>
              <a:t>18/06/2020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21435BD8-02B6-4456-A186-CA12462A0046}" type="slidenum">
              <a:rPr lang="fr-FR" smtClean="0"/>
              <a:pPr/>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79A28308-83C0-4326-B0E0-F1120499C941}" type="datetimeFigureOut">
              <a:rPr lang="fr-FR" smtClean="0"/>
              <a:pPr/>
              <a:t>18/06/2020</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1435BD8-02B6-4456-A186-CA12462A0046}" type="slidenum">
              <a:rPr lang="fr-FR" smtClean="0"/>
              <a:pPr/>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79A28308-83C0-4326-B0E0-F1120499C941}" type="datetimeFigureOut">
              <a:rPr lang="fr-FR" smtClean="0"/>
              <a:pPr/>
              <a:t>18/06/2020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435BD8-02B6-4456-A186-CA12462A0046}" type="slidenum">
              <a:rPr lang="fr-FR" smtClean="0"/>
              <a:pPr/>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79A28308-83C0-4326-B0E0-F1120499C941}" type="datetimeFigureOut">
              <a:rPr lang="fr-FR" smtClean="0"/>
              <a:pPr/>
              <a:t>18/06/2020</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21435BD8-02B6-4456-A186-CA12462A0046}" type="slidenum">
              <a:rPr lang="fr-FR" smtClean="0"/>
              <a:pPr/>
              <a:t>‹N°›</a:t>
            </a:fld>
            <a:endParaRPr lang="fr-FR"/>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9A28308-83C0-4326-B0E0-F1120499C941}" type="datetimeFigureOut">
              <a:rPr lang="fr-FR" smtClean="0"/>
              <a:pPr/>
              <a:t>18/06/2020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21435BD8-02B6-4456-A186-CA12462A004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79A28308-83C0-4326-B0E0-F1120499C941}" type="datetimeFigureOut">
              <a:rPr lang="fr-FR" smtClean="0"/>
              <a:pPr/>
              <a:t>18/06/2020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1435BD8-02B6-4456-A186-CA12462A004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1435BD8-02B6-4456-A186-CA12462A0046}" type="slidenum">
              <a:rPr lang="fr-FR" smtClean="0"/>
              <a:pPr/>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79A28308-83C0-4326-B0E0-F1120499C941}" type="datetimeFigureOut">
              <a:rPr lang="fr-FR" smtClean="0"/>
              <a:pPr/>
              <a:t>18/06/2020</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21435BD8-02B6-4456-A186-CA12462A0046}" type="slidenum">
              <a:rPr lang="fr-FR" smtClean="0"/>
              <a:pPr/>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79A28308-83C0-4326-B0E0-F1120499C941}" type="datetimeFigureOut">
              <a:rPr lang="fr-FR" smtClean="0"/>
              <a:pPr/>
              <a:t>18/06/2020</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9A28308-83C0-4326-B0E0-F1120499C941}" type="datetimeFigureOut">
              <a:rPr lang="fr-FR" smtClean="0"/>
              <a:pPr/>
              <a:t>18/06/2020</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1435BD8-02B6-4456-A186-CA12462A0046}" type="slidenum">
              <a:rPr lang="fr-FR" smtClean="0"/>
              <a:pPr/>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dentaltix.com/fr/alicates-dentair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dentaltix.com/fr/turbine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dentaltix.com/fr/turbin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dentaltix.com/fr/micromoteur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dentaltix.com/fr/micromoteur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dentaltix.com/fr/piece-main"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s://www.dentaltix.com/fr/contre-angl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dentaltix.com/fr/contre-angle"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s://www.dentaltix.com/fr/lampes-photopolymeriser"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dentaltix.com/fr/lampes-photopolymeriser"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www.dentaltix.com/fr/localisateurs-dapex"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dentaltix.com/fr/localisateurs-dapex"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s://www.dentaltix.com/fr/autoclave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dentaltix.com/fr/autoclaves"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dentaltix.com/fr/radiographi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s://www.dentaltix.com/fr/lames-pour-bloc-operatoir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dentaltix.com/fr/lames-pour-bloc-operatoire"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s://www.dentaltix.com/fr/tabouret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dentaltix.com/fr/tabouret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s://www.dentaltix.com/fr/fauteuils-dentaires"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dentaltix.com/fr/fauteuils-dentaires"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s://www.dentaltix.com/fr/sutures" TargetMode="External"/><Relationship Id="rId3" Type="http://schemas.openxmlformats.org/officeDocument/2006/relationships/hyperlink" Target="https://www.dentaltix.com/fr/gants-latex" TargetMode="External"/><Relationship Id="rId7" Type="http://schemas.openxmlformats.org/officeDocument/2006/relationships/hyperlink" Target="https://www.dentaltix.com/fr/orthodontie" TargetMode="External"/><Relationship Id="rId2" Type="http://schemas.openxmlformats.org/officeDocument/2006/relationships/hyperlink" Target="https://www.dentaltix.com/fr/composites" TargetMode="External"/><Relationship Id="rId1" Type="http://schemas.openxmlformats.org/officeDocument/2006/relationships/slideLayout" Target="../slideLayouts/slideLayout2.xml"/><Relationship Id="rId6" Type="http://schemas.openxmlformats.org/officeDocument/2006/relationships/hyperlink" Target="https://www.dentaltix.com/fr/instrumentation-endodontie" TargetMode="External"/><Relationship Id="rId5" Type="http://schemas.openxmlformats.org/officeDocument/2006/relationships/hyperlink" Target="https://www.dentaltix.com/fr/fraises" TargetMode="External"/><Relationship Id="rId4" Type="http://schemas.openxmlformats.org/officeDocument/2006/relationships/hyperlink" Target="https://www.dentaltix.com/fr/lingettes-usage-unique"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dentaltix.com/fr/miroir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dentaltix.com/fr/sond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dentaltix.com/fr/pinc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dentaltix.com/fr/pinc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dentaltix.com/fr/alicates-dentair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fr-FR" dirty="0" smtClean="0"/>
              <a:t>Présenté par Pr Meziane</a:t>
            </a:r>
          </a:p>
          <a:p>
            <a:r>
              <a:rPr lang="fr-FR" smtClean="0"/>
              <a:t>Médecin </a:t>
            </a:r>
            <a:r>
              <a:rPr lang="fr-FR" dirty="0" smtClean="0"/>
              <a:t>du </a:t>
            </a:r>
            <a:r>
              <a:rPr lang="fr-FR" smtClean="0"/>
              <a:t>Travail </a:t>
            </a:r>
          </a:p>
          <a:p>
            <a:r>
              <a:rPr lang="fr-FR" smtClean="0"/>
              <a:t>et </a:t>
            </a:r>
            <a:r>
              <a:rPr lang="fr-FR" dirty="0" smtClean="0"/>
              <a:t>Ergonome </a:t>
            </a:r>
            <a:endParaRPr lang="fr-FR" dirty="0"/>
          </a:p>
        </p:txBody>
      </p:sp>
      <p:sp>
        <p:nvSpPr>
          <p:cNvPr id="2" name="Titre 1"/>
          <p:cNvSpPr>
            <a:spLocks noGrp="1"/>
          </p:cNvSpPr>
          <p:nvPr>
            <p:ph type="ctrTitle"/>
          </p:nvPr>
        </p:nvSpPr>
        <p:spPr/>
        <p:txBody>
          <a:bodyPr/>
          <a:lstStyle/>
          <a:p>
            <a:r>
              <a:rPr lang="fr-FR" dirty="0" smtClean="0"/>
              <a:t>Le </a:t>
            </a:r>
            <a:r>
              <a:rPr lang="fr-FR" dirty="0" smtClean="0"/>
              <a:t>matériel </a:t>
            </a:r>
            <a:r>
              <a:rPr lang="fr-FR" dirty="0" smtClean="0"/>
              <a:t>dans le cabinet dentaire </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hlinkClick r:id="rId2"/>
              </a:rPr>
              <a:t>Alicates</a:t>
            </a:r>
            <a:r>
              <a:rPr lang="fr-FR" b="1" dirty="0" smtClean="0">
                <a:hlinkClick r:id="rId2"/>
              </a:rPr>
              <a:t>:</a:t>
            </a:r>
            <a:r>
              <a:rPr lang="fr-FR" dirty="0" smtClean="0"/>
              <a:t> </a:t>
            </a:r>
            <a:endParaRPr lang="fr-FR" dirty="0"/>
          </a:p>
        </p:txBody>
      </p:sp>
      <p:sp>
        <p:nvSpPr>
          <p:cNvPr id="3" name="Espace réservé du contenu 2"/>
          <p:cNvSpPr>
            <a:spLocks noGrp="1"/>
          </p:cNvSpPr>
          <p:nvPr>
            <p:ph sz="quarter" idx="1"/>
          </p:nvPr>
        </p:nvSpPr>
        <p:spPr>
          <a:xfrm>
            <a:off x="0" y="1643050"/>
            <a:ext cx="9144000" cy="5214950"/>
          </a:xfrm>
        </p:spPr>
        <p:txBody>
          <a:bodyPr>
            <a:normAutofit/>
          </a:bodyPr>
          <a:lstStyle/>
          <a:p>
            <a:pPr>
              <a:buNone/>
            </a:pPr>
            <a:r>
              <a:rPr lang="fr-FR" dirty="0" smtClean="0"/>
              <a:t>Les </a:t>
            </a:r>
            <a:r>
              <a:rPr lang="fr-FR" dirty="0" err="1"/>
              <a:t>alicates</a:t>
            </a:r>
            <a:r>
              <a:rPr lang="fr-FR" dirty="0"/>
              <a:t> (style tenaille) sont des instruments utilisés en odontologie pour une multitude de traitements, en particulier en orthodontie ou en laboratoire, tels que la coupe de fils et de tiges ou encore les doubles crochets, et bien d'autres. </a:t>
            </a:r>
            <a:endParaRPr lang="fr-FR" dirty="0" smtClean="0"/>
          </a:p>
          <a:p>
            <a:pPr>
              <a:buNone/>
            </a:pPr>
            <a:endParaRPr lang="fr-FR" dirty="0"/>
          </a:p>
          <a:p>
            <a:pPr>
              <a:buNone/>
            </a:pPr>
            <a:r>
              <a:rPr lang="fr-FR" dirty="0" smtClean="0"/>
              <a:t>Il </a:t>
            </a:r>
            <a:r>
              <a:rPr lang="fr-FR" dirty="0"/>
              <a:t>existe une multitude de types en fonction de son utilisation : pour couper des matériaux tels que le plâtre avec différents types de pointes.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t>
            </a:r>
            <a:r>
              <a:rPr lang="fr-FR" b="1" dirty="0" smtClean="0"/>
              <a:t>instruments rotatifs</a:t>
            </a:r>
            <a:endParaRPr lang="fr-FR" dirty="0"/>
          </a:p>
        </p:txBody>
      </p:sp>
      <p:pic>
        <p:nvPicPr>
          <p:cNvPr id="4" name="Espace réservé du contenu 3" descr="index&amp;.jpg"/>
          <p:cNvPicPr>
            <a:picLocks noGrp="1" noChangeAspect="1"/>
          </p:cNvPicPr>
          <p:nvPr>
            <p:ph sz="quarter" idx="1"/>
          </p:nvPr>
        </p:nvPicPr>
        <p:blipFill>
          <a:blip r:embed="rId2"/>
          <a:stretch>
            <a:fillRect/>
          </a:stretch>
        </p:blipFill>
        <p:spPr>
          <a:xfrm>
            <a:off x="1714480" y="1223151"/>
            <a:ext cx="5429288" cy="5429288"/>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t>
            </a:r>
            <a:r>
              <a:rPr lang="fr-FR" b="1" dirty="0" smtClean="0"/>
              <a:t>instruments rotatifs</a:t>
            </a:r>
            <a:endParaRPr lang="fr-FR" dirty="0"/>
          </a:p>
        </p:txBody>
      </p:sp>
      <p:sp>
        <p:nvSpPr>
          <p:cNvPr id="3" name="Espace réservé du contenu 2"/>
          <p:cNvSpPr>
            <a:spLocks noGrp="1"/>
          </p:cNvSpPr>
          <p:nvPr>
            <p:ph sz="quarter" idx="1"/>
          </p:nvPr>
        </p:nvSpPr>
        <p:spPr/>
        <p:txBody>
          <a:bodyPr>
            <a:normAutofit/>
          </a:bodyPr>
          <a:lstStyle/>
          <a:p>
            <a:r>
              <a:rPr lang="fr-FR" dirty="0" smtClean="0"/>
              <a:t>Sont composées </a:t>
            </a:r>
            <a:r>
              <a:rPr lang="fr-FR" dirty="0"/>
              <a:t>d'instruments qui effectuent des mouvements de rotation à différentes vitesses qui permettent à une </a:t>
            </a:r>
            <a:r>
              <a:rPr lang="fr-FR" b="1" dirty="0"/>
              <a:t>fraise dentaire </a:t>
            </a:r>
            <a:r>
              <a:rPr lang="fr-FR" dirty="0"/>
              <a:t>placée à </a:t>
            </a:r>
            <a:r>
              <a:rPr lang="fr-FR" dirty="0" smtClean="0"/>
              <a:t>l'extrémité </a:t>
            </a:r>
            <a:r>
              <a:rPr lang="fr-FR" dirty="0"/>
              <a:t>de tourner sur elle-même. </a:t>
            </a:r>
            <a:endParaRPr lang="fr-FR" dirty="0" smtClean="0"/>
          </a:p>
          <a:p>
            <a:endParaRPr lang="fr-FR" dirty="0"/>
          </a:p>
          <a:p>
            <a:r>
              <a:rPr lang="fr-FR" dirty="0" smtClean="0"/>
              <a:t>Pour </a:t>
            </a:r>
            <a:r>
              <a:rPr lang="fr-FR" dirty="0"/>
              <a:t>son fonctionnement il doit être raccordé aux tuyaux de l'équipement dentaire, pour lesquels il existe différents raccords selon le type de connexion.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Turbines dentaires :</a:t>
            </a:r>
            <a:endParaRPr lang="fr-FR" dirty="0"/>
          </a:p>
        </p:txBody>
      </p:sp>
      <p:pic>
        <p:nvPicPr>
          <p:cNvPr id="4" name="Espace réservé du contenu 3" descr="téléchargement (8).jpg"/>
          <p:cNvPicPr>
            <a:picLocks noGrp="1" noChangeAspect="1"/>
          </p:cNvPicPr>
          <p:nvPr>
            <p:ph sz="quarter" idx="1"/>
          </p:nvPr>
        </p:nvPicPr>
        <p:blipFill>
          <a:blip r:embed="rId3"/>
          <a:stretch>
            <a:fillRect/>
          </a:stretch>
        </p:blipFill>
        <p:spPr>
          <a:xfrm>
            <a:off x="1314804" y="1357298"/>
            <a:ext cx="5614650" cy="550070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Turbines dentaires :</a:t>
            </a:r>
            <a:endParaRPr lang="fr-FR" dirty="0"/>
          </a:p>
        </p:txBody>
      </p:sp>
      <p:sp>
        <p:nvSpPr>
          <p:cNvPr id="3" name="Espace réservé du contenu 2"/>
          <p:cNvSpPr>
            <a:spLocks noGrp="1"/>
          </p:cNvSpPr>
          <p:nvPr>
            <p:ph sz="quarter" idx="1"/>
          </p:nvPr>
        </p:nvSpPr>
        <p:spPr>
          <a:xfrm>
            <a:off x="0" y="1500174"/>
            <a:ext cx="9144000" cy="5357826"/>
          </a:xfrm>
        </p:spPr>
        <p:txBody>
          <a:bodyPr>
            <a:normAutofit/>
          </a:bodyPr>
          <a:lstStyle/>
          <a:p>
            <a:r>
              <a:rPr lang="fr-FR" dirty="0"/>
              <a:t> Une turbine dentaire est un instrument rotatif qui est entraîné par compression d'air directement à travers le tuyau de l'unité dentaire par l'intermédiaire d'un raccord. De tous les matériaux en rotation, c'est celui qui a la vitesse de rotation la plus élevée mais le couple le plus faible. </a:t>
            </a:r>
            <a:endParaRPr lang="fr-FR" dirty="0" smtClean="0"/>
          </a:p>
          <a:p>
            <a:endParaRPr lang="fr-FR" dirty="0"/>
          </a:p>
          <a:p>
            <a:r>
              <a:rPr lang="fr-FR" dirty="0" smtClean="0"/>
              <a:t>Il </a:t>
            </a:r>
            <a:r>
              <a:rPr lang="fr-FR" dirty="0"/>
              <a:t>est utilisé pour les travaux qui exigent une plus grande résistance au traitement, en enlevant les tissus durs de la dent, comme l'émail ou le matériel de la prothèse.</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Micromoteurs</a:t>
            </a:r>
            <a:r>
              <a:rPr lang="fr-FR" b="1" dirty="0" smtClean="0"/>
              <a:t>:</a:t>
            </a:r>
            <a:endParaRPr lang="fr-FR" dirty="0"/>
          </a:p>
        </p:txBody>
      </p:sp>
      <p:pic>
        <p:nvPicPr>
          <p:cNvPr id="4" name="Espace réservé du contenu 3" descr="téléchargement (7).jpg"/>
          <p:cNvPicPr>
            <a:picLocks noGrp="1" noChangeAspect="1"/>
          </p:cNvPicPr>
          <p:nvPr>
            <p:ph sz="quarter" idx="1"/>
          </p:nvPr>
        </p:nvPicPr>
        <p:blipFill>
          <a:blip r:embed="rId3"/>
          <a:stretch>
            <a:fillRect/>
          </a:stretch>
        </p:blipFill>
        <p:spPr>
          <a:xfrm>
            <a:off x="1857356" y="1294589"/>
            <a:ext cx="5214974" cy="521497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lstStyle/>
          <a:p>
            <a:r>
              <a:rPr lang="fr-FR" b="1" dirty="0" smtClean="0">
                <a:hlinkClick r:id="rId2"/>
              </a:rPr>
              <a:t>Micromoteurs</a:t>
            </a:r>
            <a:r>
              <a:rPr lang="fr-FR" b="1" dirty="0" smtClean="0"/>
              <a:t>:</a:t>
            </a:r>
            <a:endParaRPr lang="fr-FR" dirty="0"/>
          </a:p>
        </p:txBody>
      </p:sp>
      <p:sp>
        <p:nvSpPr>
          <p:cNvPr id="3" name="Espace réservé du contenu 2"/>
          <p:cNvSpPr>
            <a:spLocks noGrp="1"/>
          </p:cNvSpPr>
          <p:nvPr>
            <p:ph sz="quarter" idx="1"/>
          </p:nvPr>
        </p:nvSpPr>
        <p:spPr>
          <a:xfrm>
            <a:off x="142844" y="1714488"/>
            <a:ext cx="9001156" cy="5143512"/>
          </a:xfrm>
        </p:spPr>
        <p:txBody>
          <a:bodyPr>
            <a:normAutofit/>
          </a:bodyPr>
          <a:lstStyle/>
          <a:p>
            <a:r>
              <a:rPr lang="fr-FR" dirty="0"/>
              <a:t> Les micromoteurs sont utilisés pour le traitement des tissus dentaires semi-durs. Cet instrument est connecté aux tuyaux de l'équipement dentaire avec un système de connexion variable. </a:t>
            </a:r>
            <a:endParaRPr lang="fr-FR" dirty="0" smtClean="0"/>
          </a:p>
          <a:p>
            <a:endParaRPr lang="fr-FR" dirty="0" smtClean="0"/>
          </a:p>
          <a:p>
            <a:r>
              <a:rPr lang="fr-FR" dirty="0" smtClean="0"/>
              <a:t>La </a:t>
            </a:r>
            <a:r>
              <a:rPr lang="fr-FR" dirty="0"/>
              <a:t>vitesse et le couple sont également variables. </a:t>
            </a:r>
            <a:endParaRPr lang="fr-FR" dirty="0" smtClean="0"/>
          </a:p>
          <a:p>
            <a:endParaRPr lang="fr-FR" dirty="0" smtClean="0"/>
          </a:p>
          <a:p>
            <a:r>
              <a:rPr lang="fr-FR" dirty="0" smtClean="0"/>
              <a:t>Deux </a:t>
            </a:r>
            <a:r>
              <a:rPr lang="fr-FR" dirty="0"/>
              <a:t>types d'instruments différents peuvent être placés sur le micromoteur : pièce à main et </a:t>
            </a:r>
            <a:r>
              <a:rPr lang="fr-FR" dirty="0" err="1"/>
              <a:t>contre-angle</a:t>
            </a:r>
            <a:r>
              <a:rPr lang="fr-FR" dirty="0"/>
              <a:t>.</a:t>
            </a: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Pièces à main </a:t>
            </a:r>
            <a:endParaRPr lang="fr-FR" dirty="0"/>
          </a:p>
        </p:txBody>
      </p:sp>
      <p:pic>
        <p:nvPicPr>
          <p:cNvPr id="4" name="Espace réservé du contenu 3" descr="téléchargement (6).jpg"/>
          <p:cNvPicPr>
            <a:picLocks noGrp="1" noChangeAspect="1"/>
          </p:cNvPicPr>
          <p:nvPr>
            <p:ph sz="quarter" idx="1"/>
          </p:nvPr>
        </p:nvPicPr>
        <p:blipFill>
          <a:blip r:embed="rId2"/>
          <a:stretch>
            <a:fillRect/>
          </a:stretch>
        </p:blipFill>
        <p:spPr>
          <a:xfrm rot="5228060">
            <a:off x="3298571" y="2166735"/>
            <a:ext cx="4377188" cy="4022587"/>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Pièce à main :</a:t>
            </a:r>
            <a:endParaRPr lang="fr-FR" dirty="0"/>
          </a:p>
        </p:txBody>
      </p:sp>
      <p:sp>
        <p:nvSpPr>
          <p:cNvPr id="3" name="Espace réservé du contenu 2"/>
          <p:cNvSpPr>
            <a:spLocks noGrp="1"/>
          </p:cNvSpPr>
          <p:nvPr>
            <p:ph sz="quarter" idx="1"/>
          </p:nvPr>
        </p:nvSpPr>
        <p:spPr>
          <a:xfrm>
            <a:off x="0" y="1571612"/>
            <a:ext cx="8929718" cy="5286388"/>
          </a:xfrm>
        </p:spPr>
        <p:txBody>
          <a:bodyPr>
            <a:normAutofit/>
          </a:bodyPr>
          <a:lstStyle/>
          <a:p>
            <a:r>
              <a:rPr lang="fr-FR" dirty="0"/>
              <a:t> sont des instruments rotatifs à vitesse plus  et ne sont généralement pas utilisés dans la bouche. </a:t>
            </a:r>
            <a:endParaRPr lang="fr-FR" dirty="0" smtClean="0"/>
          </a:p>
          <a:p>
            <a:endParaRPr lang="fr-FR" dirty="0"/>
          </a:p>
          <a:p>
            <a:r>
              <a:rPr lang="fr-FR" dirty="0" smtClean="0"/>
              <a:t>Ils </a:t>
            </a:r>
            <a:r>
              <a:rPr lang="fr-FR" dirty="0"/>
              <a:t>sont utilisés pour retoucher la prothèse et sont toujours rattachés au micromoteur. </a:t>
            </a:r>
            <a:endParaRPr lang="fr-FR" dirty="0" smtClean="0"/>
          </a:p>
          <a:p>
            <a:endParaRPr lang="fr-FR" dirty="0"/>
          </a:p>
          <a:p>
            <a:r>
              <a:rPr lang="fr-FR" dirty="0" smtClean="0"/>
              <a:t>Enfin</a:t>
            </a:r>
            <a:r>
              <a:rPr lang="fr-FR" dirty="0"/>
              <a:t>, ces instruments peuvent être avec ou sans lumière.</a:t>
            </a:r>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Contre angles :</a:t>
            </a:r>
            <a:endParaRPr lang="fr-FR" dirty="0"/>
          </a:p>
        </p:txBody>
      </p:sp>
      <p:pic>
        <p:nvPicPr>
          <p:cNvPr id="4" name="Espace réservé du contenu 3" descr="indexb.jpg"/>
          <p:cNvPicPr>
            <a:picLocks noGrp="1" noChangeAspect="1"/>
          </p:cNvPicPr>
          <p:nvPr>
            <p:ph sz="quarter" idx="1"/>
          </p:nvPr>
        </p:nvPicPr>
        <p:blipFill>
          <a:blip r:embed="rId3"/>
          <a:stretch>
            <a:fillRect/>
          </a:stretch>
        </p:blipFill>
        <p:spPr>
          <a:xfrm>
            <a:off x="1643042" y="1580311"/>
            <a:ext cx="5429288" cy="481336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a:t>
            </a:r>
            <a:endParaRPr lang="fr-FR" dirty="0"/>
          </a:p>
        </p:txBody>
      </p:sp>
      <p:sp>
        <p:nvSpPr>
          <p:cNvPr id="3" name="Espace réservé du contenu 2"/>
          <p:cNvSpPr>
            <a:spLocks noGrp="1"/>
          </p:cNvSpPr>
          <p:nvPr>
            <p:ph sz="quarter" idx="1"/>
          </p:nvPr>
        </p:nvSpPr>
        <p:spPr/>
        <p:txBody>
          <a:bodyPr/>
          <a:lstStyle/>
          <a:p>
            <a:r>
              <a:rPr lang="fr-FR" dirty="0" smtClean="0"/>
              <a:t>L'</a:t>
            </a:r>
            <a:r>
              <a:rPr lang="fr-FR" b="1" dirty="0" smtClean="0"/>
              <a:t>ergonomie</a:t>
            </a:r>
            <a:r>
              <a:rPr lang="fr-FR" dirty="0" smtClean="0"/>
              <a:t> ne se limite pas uniquement au travail « au fauteuil », où elle est certes importante mais pas suffisante. </a:t>
            </a:r>
          </a:p>
          <a:p>
            <a:endParaRPr lang="fr-FR" dirty="0" smtClean="0"/>
          </a:p>
          <a:p>
            <a:r>
              <a:rPr lang="fr-FR" smtClean="0"/>
              <a:t>Pour </a:t>
            </a:r>
            <a:r>
              <a:rPr lang="fr-FR" dirty="0" smtClean="0"/>
              <a:t>un exercice serein, c'est l'ensemble des locaux, </a:t>
            </a:r>
            <a:r>
              <a:rPr lang="fr-FR" b="1" dirty="0" smtClean="0"/>
              <a:t>matériels</a:t>
            </a:r>
            <a:r>
              <a:rPr lang="fr-FR" dirty="0" smtClean="0"/>
              <a:t> et logiciels qui doit être le plus </a:t>
            </a:r>
            <a:r>
              <a:rPr lang="fr-FR" b="1" smtClean="0"/>
              <a:t>ergonomique</a:t>
            </a:r>
            <a:r>
              <a:rPr lang="fr-FR" smtClean="0"/>
              <a:t> possible.</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Contre angles :</a:t>
            </a:r>
            <a:endParaRPr lang="fr-FR" dirty="0"/>
          </a:p>
        </p:txBody>
      </p:sp>
      <p:sp>
        <p:nvSpPr>
          <p:cNvPr id="3" name="Espace réservé du contenu 2"/>
          <p:cNvSpPr>
            <a:spLocks noGrp="1"/>
          </p:cNvSpPr>
          <p:nvPr>
            <p:ph sz="quarter" idx="1"/>
          </p:nvPr>
        </p:nvSpPr>
        <p:spPr>
          <a:xfrm>
            <a:off x="0" y="1928802"/>
            <a:ext cx="9144000" cy="4929198"/>
          </a:xfrm>
        </p:spPr>
        <p:txBody>
          <a:bodyPr>
            <a:normAutofit/>
          </a:bodyPr>
          <a:lstStyle/>
          <a:p>
            <a:r>
              <a:rPr lang="fr-FR" dirty="0"/>
              <a:t> Ils sont utilisés pour travailler dans la bouche </a:t>
            </a:r>
            <a:endParaRPr lang="fr-FR" dirty="0" smtClean="0"/>
          </a:p>
          <a:p>
            <a:pPr lvl="1"/>
            <a:r>
              <a:rPr lang="fr-FR" b="1" dirty="0" smtClean="0">
                <a:solidFill>
                  <a:schemeClr val="tx1"/>
                </a:solidFill>
              </a:rPr>
              <a:t>dans </a:t>
            </a:r>
            <a:r>
              <a:rPr lang="fr-FR" b="1" dirty="0">
                <a:solidFill>
                  <a:schemeClr val="tx1"/>
                </a:solidFill>
              </a:rPr>
              <a:t>l'élimination des caries, </a:t>
            </a:r>
            <a:endParaRPr lang="fr-FR" b="1" dirty="0" smtClean="0">
              <a:solidFill>
                <a:schemeClr val="tx1"/>
              </a:solidFill>
            </a:endParaRPr>
          </a:p>
          <a:p>
            <a:pPr lvl="1"/>
            <a:r>
              <a:rPr lang="fr-FR" b="1" dirty="0" smtClean="0">
                <a:solidFill>
                  <a:schemeClr val="tx1"/>
                </a:solidFill>
              </a:rPr>
              <a:t>la </a:t>
            </a:r>
            <a:r>
              <a:rPr lang="fr-FR" b="1" dirty="0">
                <a:solidFill>
                  <a:schemeClr val="tx1"/>
                </a:solidFill>
              </a:rPr>
              <a:t>préparation des cavités et des couronnes</a:t>
            </a:r>
            <a:r>
              <a:rPr lang="fr-FR" b="1" dirty="0" smtClean="0">
                <a:solidFill>
                  <a:schemeClr val="tx1"/>
                </a:solidFill>
              </a:rPr>
              <a:t>,</a:t>
            </a:r>
          </a:p>
          <a:p>
            <a:pPr lvl="1"/>
            <a:r>
              <a:rPr lang="fr-FR" b="1" dirty="0" smtClean="0">
                <a:solidFill>
                  <a:schemeClr val="tx1"/>
                </a:solidFill>
              </a:rPr>
              <a:t> </a:t>
            </a:r>
            <a:r>
              <a:rPr lang="fr-FR" b="1" dirty="0">
                <a:solidFill>
                  <a:schemeClr val="tx1"/>
                </a:solidFill>
              </a:rPr>
              <a:t>l'élimination des obturations, </a:t>
            </a:r>
            <a:endParaRPr lang="fr-FR" b="1" dirty="0" smtClean="0">
              <a:solidFill>
                <a:schemeClr val="tx1"/>
              </a:solidFill>
            </a:endParaRPr>
          </a:p>
          <a:p>
            <a:pPr lvl="1"/>
            <a:r>
              <a:rPr lang="fr-FR" b="1" dirty="0" smtClean="0">
                <a:solidFill>
                  <a:schemeClr val="tx1"/>
                </a:solidFill>
              </a:rPr>
              <a:t>la </a:t>
            </a:r>
            <a:r>
              <a:rPr lang="fr-FR" b="1" dirty="0">
                <a:solidFill>
                  <a:schemeClr val="tx1"/>
                </a:solidFill>
              </a:rPr>
              <a:t>finition et le polissage des surfaces dentaires </a:t>
            </a:r>
            <a:endParaRPr lang="fr-FR" b="1" dirty="0" smtClean="0">
              <a:solidFill>
                <a:schemeClr val="tx1"/>
              </a:solidFill>
            </a:endParaRPr>
          </a:p>
          <a:p>
            <a:pPr lvl="1"/>
            <a:r>
              <a:rPr lang="fr-FR" b="1" dirty="0" smtClean="0">
                <a:solidFill>
                  <a:schemeClr val="tx1"/>
                </a:solidFill>
              </a:rPr>
              <a:t>et </a:t>
            </a:r>
            <a:r>
              <a:rPr lang="fr-FR" b="1" dirty="0">
                <a:solidFill>
                  <a:schemeClr val="tx1"/>
                </a:solidFill>
              </a:rPr>
              <a:t>de restauration. </a:t>
            </a:r>
            <a:endParaRPr lang="fr-FR" b="1" dirty="0" smtClean="0">
              <a:solidFill>
                <a:schemeClr val="tx1"/>
              </a:solidFill>
            </a:endParaRPr>
          </a:p>
          <a:p>
            <a:endParaRPr lang="fr-FR" dirty="0" smtClean="0"/>
          </a:p>
          <a:p>
            <a:endParaRPr lang="fr-FR" dirty="0" smtClean="0"/>
          </a:p>
          <a:p>
            <a:r>
              <a:rPr lang="fr-FR" dirty="0" smtClean="0"/>
              <a:t>Ce </a:t>
            </a:r>
            <a:r>
              <a:rPr lang="fr-FR" dirty="0"/>
              <a:t>sont des instruments à faible vitesse et à couple élevé.</a:t>
            </a:r>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hlinkClick r:id="rId2"/>
              </a:rPr>
              <a:t>Lampes dentaires à </a:t>
            </a:r>
            <a:r>
              <a:rPr lang="fr-FR" b="1" dirty="0" err="1" smtClean="0">
                <a:hlinkClick r:id="rId2"/>
              </a:rPr>
              <a:t>photopolymérisation</a:t>
            </a:r>
            <a:r>
              <a:rPr lang="fr-FR" b="1" dirty="0" smtClean="0">
                <a:hlinkClick r:id="rId2"/>
              </a:rPr>
              <a:t> </a:t>
            </a:r>
            <a:endParaRPr lang="fr-FR" dirty="0"/>
          </a:p>
        </p:txBody>
      </p:sp>
      <p:sp>
        <p:nvSpPr>
          <p:cNvPr id="3" name="Espace réservé du contenu 2"/>
          <p:cNvSpPr>
            <a:spLocks noGrp="1"/>
          </p:cNvSpPr>
          <p:nvPr>
            <p:ph sz="quarter" idx="1"/>
          </p:nvPr>
        </p:nvSpPr>
        <p:spPr/>
        <p:txBody>
          <a:bodyPr/>
          <a:lstStyle/>
          <a:p>
            <a:endParaRPr lang="fr-FR"/>
          </a:p>
        </p:txBody>
      </p:sp>
      <p:pic>
        <p:nvPicPr>
          <p:cNvPr id="4" name="Image 3" descr="téléchargement (4).jpg"/>
          <p:cNvPicPr>
            <a:picLocks noChangeAspect="1"/>
          </p:cNvPicPr>
          <p:nvPr/>
        </p:nvPicPr>
        <p:blipFill>
          <a:blip r:embed="rId3"/>
          <a:stretch>
            <a:fillRect/>
          </a:stretch>
        </p:blipFill>
        <p:spPr>
          <a:xfrm>
            <a:off x="928662" y="1571612"/>
            <a:ext cx="7358082" cy="507207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hlinkClick r:id="rId2"/>
              </a:rPr>
              <a:t>Lampes dentaires à </a:t>
            </a:r>
            <a:r>
              <a:rPr lang="fr-FR" b="1" dirty="0" err="1" smtClean="0">
                <a:hlinkClick r:id="rId2"/>
              </a:rPr>
              <a:t>photopolymérisation</a:t>
            </a:r>
            <a:r>
              <a:rPr lang="fr-FR" b="1" dirty="0" smtClean="0">
                <a:hlinkClick r:id="rId2"/>
              </a:rPr>
              <a:t> </a:t>
            </a:r>
            <a:endParaRPr lang="fr-FR" dirty="0"/>
          </a:p>
        </p:txBody>
      </p:sp>
      <p:sp>
        <p:nvSpPr>
          <p:cNvPr id="3" name="Espace réservé du contenu 2"/>
          <p:cNvSpPr>
            <a:spLocks noGrp="1"/>
          </p:cNvSpPr>
          <p:nvPr>
            <p:ph sz="quarter" idx="1"/>
          </p:nvPr>
        </p:nvSpPr>
        <p:spPr>
          <a:xfrm>
            <a:off x="0" y="1785926"/>
            <a:ext cx="8929718" cy="5072074"/>
          </a:xfrm>
        </p:spPr>
        <p:txBody>
          <a:bodyPr>
            <a:normAutofit/>
          </a:bodyPr>
          <a:lstStyle/>
          <a:p>
            <a:r>
              <a:rPr lang="fr-FR" dirty="0"/>
              <a:t> Ces lampes sont utilisées pour les matériaux dentaires </a:t>
            </a:r>
            <a:r>
              <a:rPr lang="fr-FR" dirty="0" err="1"/>
              <a:t>photopolymérisables</a:t>
            </a:r>
            <a:r>
              <a:rPr lang="fr-FR" dirty="0"/>
              <a:t>, en particulier les adhésifs et les composites. </a:t>
            </a:r>
            <a:endParaRPr lang="fr-FR" dirty="0" smtClean="0"/>
          </a:p>
          <a:p>
            <a:endParaRPr lang="fr-FR" dirty="0"/>
          </a:p>
          <a:p>
            <a:r>
              <a:rPr lang="fr-FR" dirty="0" smtClean="0"/>
              <a:t>Ils </a:t>
            </a:r>
            <a:r>
              <a:rPr lang="fr-FR" dirty="0"/>
              <a:t>ont une lumière ultraviolette qui agit sur les matériaux </a:t>
            </a:r>
            <a:r>
              <a:rPr lang="fr-FR" dirty="0" err="1"/>
              <a:t>photopolymérisables</a:t>
            </a:r>
            <a:r>
              <a:rPr lang="fr-FR" dirty="0"/>
              <a:t>, ce qui les fait polymériser et durcir en peu de temps.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Localisateurs d'apex :</a:t>
            </a:r>
            <a:endParaRPr lang="fr-FR" dirty="0"/>
          </a:p>
        </p:txBody>
      </p:sp>
      <p:pic>
        <p:nvPicPr>
          <p:cNvPr id="4" name="Image 3" descr="téléchargement (3).jpg"/>
          <p:cNvPicPr>
            <a:picLocks noChangeAspect="1"/>
          </p:cNvPicPr>
          <p:nvPr/>
        </p:nvPicPr>
        <p:blipFill>
          <a:blip r:embed="rId3"/>
          <a:stretch>
            <a:fillRect/>
          </a:stretch>
        </p:blipFill>
        <p:spPr>
          <a:xfrm>
            <a:off x="714349" y="2214555"/>
            <a:ext cx="7912190" cy="4108252"/>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Localisateurs d'apex :</a:t>
            </a:r>
            <a:endParaRPr lang="fr-FR" dirty="0"/>
          </a:p>
        </p:txBody>
      </p:sp>
      <p:sp>
        <p:nvSpPr>
          <p:cNvPr id="3" name="Espace réservé du contenu 2"/>
          <p:cNvSpPr>
            <a:spLocks noGrp="1"/>
          </p:cNvSpPr>
          <p:nvPr>
            <p:ph sz="quarter" idx="1"/>
          </p:nvPr>
        </p:nvSpPr>
        <p:spPr>
          <a:xfrm>
            <a:off x="0" y="1571612"/>
            <a:ext cx="9144000" cy="5000660"/>
          </a:xfrm>
        </p:spPr>
        <p:txBody>
          <a:bodyPr>
            <a:normAutofit/>
          </a:bodyPr>
          <a:lstStyle/>
          <a:p>
            <a:pPr>
              <a:buNone/>
            </a:pPr>
            <a:r>
              <a:rPr lang="fr-FR" dirty="0"/>
              <a:t> Les localisateurs apicaux sont des dispositifs endodontiques dentaires qui </a:t>
            </a:r>
            <a:r>
              <a:rPr lang="fr-FR" dirty="0" smtClean="0"/>
              <a:t>mesurent</a:t>
            </a:r>
          </a:p>
          <a:p>
            <a:pPr>
              <a:buNone/>
            </a:pPr>
            <a:endParaRPr lang="fr-FR" dirty="0" smtClean="0"/>
          </a:p>
          <a:p>
            <a:r>
              <a:rPr lang="fr-FR" dirty="0" smtClean="0"/>
              <a:t>l'impédance,</a:t>
            </a:r>
          </a:p>
          <a:p>
            <a:r>
              <a:rPr lang="fr-FR" dirty="0" smtClean="0"/>
              <a:t> </a:t>
            </a:r>
            <a:r>
              <a:rPr lang="fr-FR" dirty="0"/>
              <a:t>la fréquence </a:t>
            </a:r>
            <a:endParaRPr lang="fr-FR" dirty="0" smtClean="0"/>
          </a:p>
          <a:p>
            <a:r>
              <a:rPr lang="fr-FR" dirty="0" smtClean="0"/>
              <a:t>et </a:t>
            </a:r>
            <a:r>
              <a:rPr lang="fr-FR" dirty="0"/>
              <a:t>la résistance du matériau environnant pour localiser la longueur de travail du canal radiculaire à </a:t>
            </a:r>
            <a:r>
              <a:rPr lang="fr-FR" dirty="0" err="1"/>
              <a:t>endodontiser</a:t>
            </a:r>
            <a:r>
              <a:rPr lang="fr-FR" dirty="0"/>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Autoclaves : </a:t>
            </a:r>
            <a:endParaRPr lang="fr-FR" dirty="0"/>
          </a:p>
        </p:txBody>
      </p:sp>
      <p:pic>
        <p:nvPicPr>
          <p:cNvPr id="4" name="Image 3" descr="téléchargement (2).jpg"/>
          <p:cNvPicPr>
            <a:picLocks noChangeAspect="1"/>
          </p:cNvPicPr>
          <p:nvPr/>
        </p:nvPicPr>
        <p:blipFill>
          <a:blip r:embed="rId3"/>
          <a:stretch>
            <a:fillRect/>
          </a:stretch>
        </p:blipFill>
        <p:spPr>
          <a:xfrm>
            <a:off x="1357290" y="2000240"/>
            <a:ext cx="6062623" cy="4402893"/>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Autoclaves : </a:t>
            </a:r>
            <a:endParaRPr lang="fr-FR" dirty="0"/>
          </a:p>
        </p:txBody>
      </p:sp>
      <p:sp>
        <p:nvSpPr>
          <p:cNvPr id="3" name="Espace réservé du contenu 2"/>
          <p:cNvSpPr>
            <a:spLocks noGrp="1"/>
          </p:cNvSpPr>
          <p:nvPr>
            <p:ph sz="quarter" idx="1"/>
          </p:nvPr>
        </p:nvSpPr>
        <p:spPr>
          <a:xfrm>
            <a:off x="285720" y="1600200"/>
            <a:ext cx="8858280" cy="4829196"/>
          </a:xfrm>
        </p:spPr>
        <p:txBody>
          <a:bodyPr/>
          <a:lstStyle/>
          <a:p>
            <a:r>
              <a:rPr lang="fr-FR" dirty="0" smtClean="0"/>
              <a:t>Pour </a:t>
            </a:r>
            <a:r>
              <a:rPr lang="fr-FR" dirty="0"/>
              <a:t>effectuer la stérilisation à la vapeur d'eau, à une température supérieure à 100°C, </a:t>
            </a:r>
            <a:endParaRPr lang="fr-FR" dirty="0" smtClean="0"/>
          </a:p>
          <a:p>
            <a:endParaRPr lang="fr-FR" dirty="0" smtClean="0"/>
          </a:p>
          <a:p>
            <a:r>
              <a:rPr lang="fr-FR" dirty="0" smtClean="0"/>
              <a:t>un </a:t>
            </a:r>
            <a:r>
              <a:rPr lang="fr-FR" dirty="0"/>
              <a:t>autoclave de classe B, est nécessaire dans </a:t>
            </a:r>
            <a:r>
              <a:rPr lang="fr-FR" dirty="0" smtClean="0"/>
              <a:t>le  cabinet dentaire .</a:t>
            </a:r>
            <a:endParaRPr lang="fr-FR" dirty="0"/>
          </a:p>
          <a:p>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Rayons X :</a:t>
            </a:r>
            <a:endParaRPr lang="fr-FR" dirty="0"/>
          </a:p>
        </p:txBody>
      </p:sp>
      <p:sp>
        <p:nvSpPr>
          <p:cNvPr id="3" name="Espace réservé du contenu 2"/>
          <p:cNvSpPr>
            <a:spLocks noGrp="1"/>
          </p:cNvSpPr>
          <p:nvPr>
            <p:ph sz="quarter" idx="1"/>
          </p:nvPr>
        </p:nvSpPr>
        <p:spPr/>
        <p:txBody>
          <a:bodyPr>
            <a:normAutofit/>
          </a:bodyPr>
          <a:lstStyle/>
          <a:p>
            <a:r>
              <a:rPr lang="fr-FR" dirty="0" smtClean="0"/>
              <a:t>Pour le </a:t>
            </a:r>
            <a:r>
              <a:rPr lang="fr-FR" dirty="0"/>
              <a:t>diagnostic et le traitement dentaire, il est très répandu en dentisterie la réalisation d'examens radiographiques. </a:t>
            </a:r>
            <a:endParaRPr lang="fr-FR" dirty="0" smtClean="0"/>
          </a:p>
          <a:p>
            <a:endParaRPr lang="fr-FR" dirty="0"/>
          </a:p>
          <a:p>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214282" y="1500174"/>
            <a:ext cx="8591390" cy="5214974"/>
          </a:xfrm>
        </p:spPr>
        <p:txBody>
          <a:bodyPr>
            <a:normAutofit fontScale="77500" lnSpcReduction="20000"/>
          </a:bodyPr>
          <a:lstStyle/>
          <a:p>
            <a:pPr>
              <a:buNone/>
            </a:pPr>
            <a:r>
              <a:rPr lang="fr-FR" dirty="0" smtClean="0"/>
              <a:t>Matériaux pour la réalisation de rayons X tels que </a:t>
            </a:r>
          </a:p>
          <a:p>
            <a:pPr>
              <a:buNone/>
            </a:pPr>
            <a:endParaRPr lang="fr-FR" dirty="0" smtClean="0"/>
          </a:p>
          <a:p>
            <a:r>
              <a:rPr lang="fr-FR" dirty="0" smtClean="0"/>
              <a:t>les boîtes de développement, </a:t>
            </a:r>
          </a:p>
          <a:p>
            <a:r>
              <a:rPr lang="fr-FR" dirty="0" smtClean="0"/>
              <a:t>les écrans intensificateurs,</a:t>
            </a:r>
          </a:p>
          <a:p>
            <a:r>
              <a:rPr lang="fr-FR" dirty="0" smtClean="0"/>
              <a:t> les négatoscopes, </a:t>
            </a:r>
          </a:p>
          <a:p>
            <a:r>
              <a:rPr lang="fr-FR" dirty="0" smtClean="0"/>
              <a:t>les films,</a:t>
            </a:r>
          </a:p>
          <a:p>
            <a:r>
              <a:rPr lang="fr-FR" dirty="0" smtClean="0"/>
              <a:t> les supports de rayons X,</a:t>
            </a:r>
          </a:p>
          <a:p>
            <a:r>
              <a:rPr lang="fr-FR" dirty="0" smtClean="0"/>
              <a:t> les positionneurs de rayons X, </a:t>
            </a:r>
          </a:p>
          <a:p>
            <a:r>
              <a:rPr lang="fr-FR" dirty="0" smtClean="0"/>
              <a:t>les matériaux de protection,</a:t>
            </a:r>
          </a:p>
          <a:p>
            <a:r>
              <a:rPr lang="fr-FR" dirty="0" smtClean="0"/>
              <a:t> les matériaux de nettoyage,</a:t>
            </a:r>
          </a:p>
          <a:p>
            <a:r>
              <a:rPr lang="fr-FR" dirty="0" smtClean="0"/>
              <a:t> les protecteurs de rayons X,</a:t>
            </a:r>
          </a:p>
          <a:p>
            <a:r>
              <a:rPr lang="fr-FR" dirty="0" smtClean="0"/>
              <a:t> les protecteurs de capteurs, </a:t>
            </a:r>
          </a:p>
          <a:p>
            <a:r>
              <a:rPr lang="fr-FR" dirty="0" smtClean="0"/>
              <a:t>les détacheurs, </a:t>
            </a:r>
          </a:p>
          <a:p>
            <a:r>
              <a:rPr lang="fr-FR" dirty="0" smtClean="0"/>
              <a:t>les développeurs,</a:t>
            </a:r>
          </a:p>
          <a:p>
            <a:r>
              <a:rPr lang="fr-FR" dirty="0" smtClean="0"/>
              <a:t> les fixateurs, les fixateurs, etc.…</a:t>
            </a:r>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Lampes de cabinet :</a:t>
            </a:r>
            <a:endParaRPr lang="fr-FR" dirty="0"/>
          </a:p>
        </p:txBody>
      </p:sp>
      <p:pic>
        <p:nvPicPr>
          <p:cNvPr id="4" name="Image 3" descr="téléchargement (1).jpg"/>
          <p:cNvPicPr>
            <a:picLocks noChangeAspect="1"/>
          </p:cNvPicPr>
          <p:nvPr/>
        </p:nvPicPr>
        <p:blipFill>
          <a:blip r:embed="rId3"/>
          <a:stretch>
            <a:fillRect/>
          </a:stretch>
        </p:blipFill>
        <p:spPr>
          <a:xfrm>
            <a:off x="1000100" y="1428736"/>
            <a:ext cx="7176771" cy="519228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417638"/>
          </a:xfrm>
        </p:spPr>
        <p:txBody>
          <a:bodyPr>
            <a:normAutofit fontScale="90000"/>
          </a:bodyPr>
          <a:lstStyle/>
          <a:p>
            <a:r>
              <a:rPr lang="fr-FR" b="1" dirty="0" smtClean="0"/>
              <a:t>Le matériel nécessaire dans un cabinet dentaire</a:t>
            </a:r>
            <a:br>
              <a:rPr lang="fr-FR" b="1" dirty="0" smtClean="0"/>
            </a:br>
            <a:endParaRPr lang="fr-FR" dirty="0"/>
          </a:p>
        </p:txBody>
      </p:sp>
      <p:pic>
        <p:nvPicPr>
          <p:cNvPr id="4" name="Image 3" descr="téléchargement (12).jpg"/>
          <p:cNvPicPr>
            <a:picLocks noChangeAspect="1"/>
          </p:cNvPicPr>
          <p:nvPr/>
        </p:nvPicPr>
        <p:blipFill>
          <a:blip r:embed="rId2"/>
          <a:stretch>
            <a:fillRect/>
          </a:stretch>
        </p:blipFill>
        <p:spPr>
          <a:xfrm>
            <a:off x="1254792" y="1386523"/>
            <a:ext cx="4960282" cy="5185749"/>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Lampes de cabinet :</a:t>
            </a:r>
            <a:endParaRPr lang="fr-FR" dirty="0"/>
          </a:p>
        </p:txBody>
      </p:sp>
      <p:sp>
        <p:nvSpPr>
          <p:cNvPr id="3" name="Espace réservé du contenu 2"/>
          <p:cNvSpPr>
            <a:spLocks noGrp="1"/>
          </p:cNvSpPr>
          <p:nvPr>
            <p:ph sz="quarter" idx="1"/>
          </p:nvPr>
        </p:nvSpPr>
        <p:spPr>
          <a:xfrm>
            <a:off x="0" y="1571612"/>
            <a:ext cx="9144000" cy="5286388"/>
          </a:xfrm>
        </p:spPr>
        <p:txBody>
          <a:bodyPr>
            <a:normAutofit/>
          </a:bodyPr>
          <a:lstStyle/>
          <a:p>
            <a:pPr>
              <a:buNone/>
            </a:pPr>
            <a:r>
              <a:rPr lang="fr-FR" b="1" dirty="0"/>
              <a:t> </a:t>
            </a:r>
            <a:r>
              <a:rPr lang="fr-FR" dirty="0"/>
              <a:t>Les lampes de cabinet sont un instrument essentiel dans les cliniques dentaires pour faire un travail correct de façon confortable. </a:t>
            </a:r>
            <a:endParaRPr lang="fr-FR" dirty="0" smtClean="0"/>
          </a:p>
          <a:p>
            <a:pPr>
              <a:buNone/>
            </a:pPr>
            <a:endParaRPr lang="fr-FR" dirty="0" smtClean="0"/>
          </a:p>
          <a:p>
            <a:pPr>
              <a:buNone/>
            </a:pPr>
            <a:r>
              <a:rPr lang="fr-FR" dirty="0" smtClean="0"/>
              <a:t>Elle </a:t>
            </a:r>
            <a:r>
              <a:rPr lang="fr-FR" dirty="0"/>
              <a:t>est composée d'un bras et d'une tête articulée, conçue avec une surface concave qui réfléchit la lumière halogène ou LED, à une température kelvin appropriée et aussi naturelle que possible, aidant le professionnel sans se fatiguer les yeux, à identifier des couleurs réalistes lors des traitements et dans est plus confortable pour le patient. Ces lampes peuvent être fixées au sol ou au mur.</a:t>
            </a:r>
          </a:p>
          <a:p>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hlinkClick r:id="rId2"/>
              </a:rPr>
              <a:t>Tabourets pour cliniques dentaires :</a:t>
            </a:r>
            <a:r>
              <a:rPr lang="fr-FR" dirty="0" smtClean="0"/>
              <a:t> </a:t>
            </a:r>
            <a:endParaRPr lang="fr-FR" dirty="0"/>
          </a:p>
        </p:txBody>
      </p:sp>
      <p:pic>
        <p:nvPicPr>
          <p:cNvPr id="4" name="Image 3" descr="téléchargement.jpg"/>
          <p:cNvPicPr>
            <a:picLocks noChangeAspect="1"/>
          </p:cNvPicPr>
          <p:nvPr/>
        </p:nvPicPr>
        <p:blipFill>
          <a:blip r:embed="rId3"/>
          <a:stretch>
            <a:fillRect/>
          </a:stretch>
        </p:blipFill>
        <p:spPr>
          <a:xfrm>
            <a:off x="1785918" y="1428736"/>
            <a:ext cx="5490866" cy="5429264"/>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hlinkClick r:id="rId2"/>
              </a:rPr>
              <a:t>Tabourets pour cliniques dentaires :</a:t>
            </a:r>
            <a:r>
              <a:rPr lang="fr-FR" dirty="0" smtClean="0"/>
              <a:t> </a:t>
            </a:r>
            <a:endParaRPr lang="fr-FR" dirty="0"/>
          </a:p>
        </p:txBody>
      </p:sp>
      <p:sp>
        <p:nvSpPr>
          <p:cNvPr id="3" name="Espace réservé du contenu 2"/>
          <p:cNvSpPr>
            <a:spLocks noGrp="1"/>
          </p:cNvSpPr>
          <p:nvPr>
            <p:ph sz="quarter" idx="1"/>
          </p:nvPr>
        </p:nvSpPr>
        <p:spPr>
          <a:xfrm>
            <a:off x="0" y="1857364"/>
            <a:ext cx="8929718" cy="4786346"/>
          </a:xfrm>
        </p:spPr>
        <p:txBody>
          <a:bodyPr>
            <a:normAutofit/>
          </a:bodyPr>
          <a:lstStyle/>
          <a:p>
            <a:r>
              <a:rPr lang="fr-FR" dirty="0" smtClean="0"/>
              <a:t>Les </a:t>
            </a:r>
            <a:r>
              <a:rPr lang="fr-FR" dirty="0"/>
              <a:t>tabourets médicaux pour les cliniques dentaires sont une décision importante, car le dentiste doit travailler aussi confortablement que possible, l'ergonomie est essentielle et un bon support de trépied est essentiel pour éviter les douleurs à long terme. </a:t>
            </a:r>
            <a:endParaRPr lang="fr-FR" dirty="0" smtClean="0"/>
          </a:p>
          <a:p>
            <a:endParaRPr lang="fr-FR" dirty="0"/>
          </a:p>
          <a:p>
            <a:r>
              <a:rPr lang="fr-FR" dirty="0" smtClean="0"/>
              <a:t>En </a:t>
            </a:r>
            <a:r>
              <a:rPr lang="fr-FR" dirty="0"/>
              <a:t>fonction du confort du dentiste ou des tâches à effectuer, il existe différents types de tabourets : avec ou sans accoudoirs, spécifiques aux salles d'opération.</a:t>
            </a:r>
          </a:p>
          <a:p>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u="sng" dirty="0" smtClean="0">
                <a:hlinkClick r:id="rId2"/>
              </a:rPr>
              <a:t>Fauteuil dentaire avec unité dentaire</a:t>
            </a:r>
            <a:endParaRPr lang="fr-FR" dirty="0"/>
          </a:p>
        </p:txBody>
      </p:sp>
      <p:sp>
        <p:nvSpPr>
          <p:cNvPr id="2050" name="AutoShape 2" descr="Fauteuil dentaire Bad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052" name="AutoShape 4" descr="Fauteuil dentaire Bad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6" name="Image 5" descr="fauteuil-bader.jpg"/>
          <p:cNvPicPr>
            <a:picLocks noChangeAspect="1"/>
          </p:cNvPicPr>
          <p:nvPr/>
        </p:nvPicPr>
        <p:blipFill>
          <a:blip r:embed="rId3"/>
          <a:stretch>
            <a:fillRect/>
          </a:stretch>
        </p:blipFill>
        <p:spPr>
          <a:xfrm>
            <a:off x="1142976" y="1428736"/>
            <a:ext cx="7143800" cy="4963201"/>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u="sng" dirty="0" smtClean="0">
                <a:hlinkClick r:id="rId2"/>
              </a:rPr>
              <a:t>Fauteuil dentaire avec unité dentaire</a:t>
            </a:r>
            <a:endParaRPr lang="fr-FR" dirty="0"/>
          </a:p>
        </p:txBody>
      </p:sp>
      <p:sp>
        <p:nvSpPr>
          <p:cNvPr id="3" name="Espace réservé du contenu 2"/>
          <p:cNvSpPr>
            <a:spLocks noGrp="1"/>
          </p:cNvSpPr>
          <p:nvPr>
            <p:ph sz="quarter" idx="1"/>
          </p:nvPr>
        </p:nvSpPr>
        <p:spPr>
          <a:xfrm>
            <a:off x="0" y="1500174"/>
            <a:ext cx="9144000" cy="5072098"/>
          </a:xfrm>
        </p:spPr>
        <p:txBody>
          <a:bodyPr>
            <a:normAutofit/>
          </a:bodyPr>
          <a:lstStyle/>
          <a:p>
            <a:r>
              <a:rPr lang="fr-FR" dirty="0" smtClean="0"/>
              <a:t>un </a:t>
            </a:r>
            <a:r>
              <a:rPr lang="fr-FR" dirty="0"/>
              <a:t>fauteuil dentaire pour les cliniques dentaires peut inclure seulement le fauteuil </a:t>
            </a:r>
            <a:endParaRPr lang="fr-FR" dirty="0" smtClean="0"/>
          </a:p>
          <a:p>
            <a:endParaRPr lang="fr-FR" dirty="0" smtClean="0"/>
          </a:p>
          <a:p>
            <a:r>
              <a:rPr lang="fr-FR" dirty="0" smtClean="0"/>
              <a:t>ou </a:t>
            </a:r>
            <a:r>
              <a:rPr lang="fr-FR" dirty="0"/>
              <a:t>former une unité entière avec l'équipement habituel de pièce à main (micromoteur, </a:t>
            </a:r>
            <a:r>
              <a:rPr lang="fr-FR" dirty="0" err="1"/>
              <a:t>contre-angle</a:t>
            </a:r>
            <a:r>
              <a:rPr lang="fr-FR" dirty="0"/>
              <a:t>, turbine, ultrasons, etc.) ainsi que d'autres éléments de base tels que les autoclaves, distillateurs d'eau, remplissage de tasse, etc. </a:t>
            </a:r>
          </a:p>
        </p:txBody>
      </p:sp>
      <p:sp>
        <p:nvSpPr>
          <p:cNvPr id="2050" name="AutoShape 2" descr="Fauteuil dentaire Bad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052" name="AutoShape 4" descr="Fauteuil dentaire Bad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les consommables</a:t>
            </a:r>
            <a:endParaRPr lang="fr-FR" dirty="0"/>
          </a:p>
        </p:txBody>
      </p:sp>
      <p:sp>
        <p:nvSpPr>
          <p:cNvPr id="3" name="Espace réservé du contenu 2"/>
          <p:cNvSpPr>
            <a:spLocks noGrp="1"/>
          </p:cNvSpPr>
          <p:nvPr>
            <p:ph sz="quarter" idx="1"/>
          </p:nvPr>
        </p:nvSpPr>
        <p:spPr/>
        <p:txBody>
          <a:bodyPr>
            <a:normAutofit lnSpcReduction="10000"/>
          </a:bodyPr>
          <a:lstStyle/>
          <a:p>
            <a:r>
              <a:rPr lang="fr-FR" dirty="0" smtClean="0"/>
              <a:t>des </a:t>
            </a:r>
            <a:r>
              <a:rPr lang="fr-FR" dirty="0"/>
              <a:t>matériaux qui ne devraient pas manquer dans </a:t>
            </a:r>
            <a:r>
              <a:rPr lang="fr-FR" dirty="0" smtClean="0"/>
              <a:t>le cabinet </a:t>
            </a:r>
            <a:r>
              <a:rPr lang="fr-FR" dirty="0"/>
              <a:t>dentaire et qui sont tout aussi importants que ceux mentionnés ci-dessus, comme par exemple</a:t>
            </a:r>
          </a:p>
          <a:p>
            <a:r>
              <a:rPr lang="fr-FR" b="1" dirty="0">
                <a:hlinkClick r:id="rId2"/>
              </a:rPr>
              <a:t>Composites dentaires</a:t>
            </a:r>
            <a:endParaRPr lang="fr-FR" b="1" dirty="0"/>
          </a:p>
          <a:p>
            <a:r>
              <a:rPr lang="fr-FR" b="1" dirty="0">
                <a:hlinkClick r:id="rId3"/>
              </a:rPr>
              <a:t>Gants jetables</a:t>
            </a:r>
            <a:endParaRPr lang="fr-FR" b="1" dirty="0"/>
          </a:p>
          <a:p>
            <a:r>
              <a:rPr lang="fr-FR" b="1" dirty="0">
                <a:hlinkClick r:id="rId4"/>
              </a:rPr>
              <a:t>Lingettes porte-bavoirs</a:t>
            </a:r>
            <a:endParaRPr lang="fr-FR" b="1" dirty="0"/>
          </a:p>
          <a:p>
            <a:r>
              <a:rPr lang="fr-FR" b="1" dirty="0">
                <a:hlinkClick r:id="rId5"/>
              </a:rPr>
              <a:t>Fraises dentaires</a:t>
            </a:r>
            <a:endParaRPr lang="fr-FR" b="1" dirty="0"/>
          </a:p>
          <a:p>
            <a:r>
              <a:rPr lang="fr-FR" b="1" dirty="0">
                <a:hlinkClick r:id="rId6"/>
              </a:rPr>
              <a:t>Matériels d'endodontie</a:t>
            </a:r>
            <a:endParaRPr lang="fr-FR" b="1" dirty="0"/>
          </a:p>
          <a:p>
            <a:r>
              <a:rPr lang="fr-FR" b="1" dirty="0">
                <a:hlinkClick r:id="rId7"/>
              </a:rPr>
              <a:t>Matériels pour l'orthodontie</a:t>
            </a:r>
            <a:endParaRPr lang="fr-FR" b="1" dirty="0"/>
          </a:p>
          <a:p>
            <a:r>
              <a:rPr lang="fr-FR" b="1" dirty="0">
                <a:hlinkClick r:id="rId8"/>
              </a:rPr>
              <a:t>Sutures dentaire</a:t>
            </a:r>
            <a:r>
              <a:rPr lang="fr-FR" dirty="0">
                <a:hlinkClick r:id="rId8"/>
              </a:rPr>
              <a:t>s</a:t>
            </a:r>
            <a:endParaRPr lang="fr-FR" dirty="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417638"/>
          </a:xfrm>
        </p:spPr>
        <p:txBody>
          <a:bodyPr>
            <a:normAutofit fontScale="90000"/>
          </a:bodyPr>
          <a:lstStyle/>
          <a:p>
            <a:r>
              <a:rPr lang="fr-FR" b="1" dirty="0" smtClean="0"/>
              <a:t>Le matériel nécessaire dans un cabinet dentaire</a:t>
            </a:r>
            <a:br>
              <a:rPr lang="fr-FR" b="1" dirty="0" smtClean="0"/>
            </a:br>
            <a:endParaRPr lang="fr-FR" dirty="0"/>
          </a:p>
        </p:txBody>
      </p:sp>
      <p:sp>
        <p:nvSpPr>
          <p:cNvPr id="3" name="Espace réservé du contenu 2"/>
          <p:cNvSpPr>
            <a:spLocks noGrp="1"/>
          </p:cNvSpPr>
          <p:nvPr>
            <p:ph sz="quarter" idx="1"/>
          </p:nvPr>
        </p:nvSpPr>
        <p:spPr>
          <a:xfrm>
            <a:off x="0" y="2071678"/>
            <a:ext cx="9144000" cy="4786322"/>
          </a:xfrm>
        </p:spPr>
        <p:txBody>
          <a:bodyPr>
            <a:normAutofit/>
          </a:bodyPr>
          <a:lstStyle/>
          <a:p>
            <a:r>
              <a:rPr lang="fr-FR" b="1" dirty="0">
                <a:hlinkClick r:id="rId2"/>
              </a:rPr>
              <a:t>Miroir d'</a:t>
            </a:r>
            <a:r>
              <a:rPr lang="fr-FR" b="1" dirty="0" err="1">
                <a:hlinkClick r:id="rId2"/>
              </a:rPr>
              <a:t>exploiration</a:t>
            </a:r>
            <a:r>
              <a:rPr lang="fr-FR" b="1" dirty="0">
                <a:hlinkClick r:id="rId2"/>
              </a:rPr>
              <a:t> dentaire </a:t>
            </a:r>
            <a:r>
              <a:rPr lang="fr-FR" dirty="0"/>
              <a:t> le miroir est un instrument dentaire essentiel pour explorer la cavité buccale du patient, tant pour la vision directe que pour la technique de vision indirecte, mais aussi pour agir comme un séparateur buccal. </a:t>
            </a:r>
            <a:endParaRPr lang="fr-FR" dirty="0" smtClean="0"/>
          </a:p>
          <a:p>
            <a:endParaRPr lang="fr-FR" dirty="0"/>
          </a:p>
          <a:p>
            <a:r>
              <a:rPr lang="fr-FR" dirty="0" smtClean="0"/>
              <a:t>Sa </a:t>
            </a:r>
            <a:r>
              <a:rPr lang="fr-FR" dirty="0"/>
              <a:t>petite taille et sa grande adaptabilité en font un instrument dentaire de base pour une vision de travail parfaite.</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Sondes dentaires </a:t>
            </a:r>
            <a:endParaRPr lang="fr-FR" dirty="0"/>
          </a:p>
        </p:txBody>
      </p:sp>
      <p:sp>
        <p:nvSpPr>
          <p:cNvPr id="3" name="Espace réservé du contenu 2"/>
          <p:cNvSpPr>
            <a:spLocks noGrp="1"/>
          </p:cNvSpPr>
          <p:nvPr>
            <p:ph sz="quarter" idx="1"/>
          </p:nvPr>
        </p:nvSpPr>
        <p:spPr>
          <a:xfrm>
            <a:off x="0" y="1571612"/>
            <a:ext cx="9144000" cy="5286388"/>
          </a:xfrm>
        </p:spPr>
        <p:txBody>
          <a:bodyPr>
            <a:normAutofit/>
          </a:bodyPr>
          <a:lstStyle/>
          <a:p>
            <a:pPr>
              <a:buNone/>
            </a:pPr>
            <a:r>
              <a:rPr lang="fr-FR" dirty="0"/>
              <a:t> La sonde est l'instrument qui se termine par une pointe longue et fine et existe en deux types </a:t>
            </a:r>
            <a:r>
              <a:rPr lang="fr-FR" dirty="0" smtClean="0"/>
              <a:t>:</a:t>
            </a:r>
          </a:p>
          <a:p>
            <a:endParaRPr lang="fr-FR" dirty="0"/>
          </a:p>
          <a:p>
            <a:pPr marL="514350" indent="-514350">
              <a:buFont typeface="+mj-lt"/>
              <a:buAutoNum type="arabicPeriod"/>
            </a:pPr>
            <a:r>
              <a:rPr lang="fr-FR" b="1" dirty="0"/>
              <a:t>Sonde parodontale</a:t>
            </a:r>
            <a:r>
              <a:rPr lang="fr-FR" dirty="0"/>
              <a:t> utilisée pour l'exploration et la mesure des poches gingivales</a:t>
            </a:r>
            <a:r>
              <a:rPr lang="fr-FR" dirty="0" smtClean="0"/>
              <a:t>.</a:t>
            </a:r>
          </a:p>
          <a:p>
            <a:pPr marL="514350" indent="-514350">
              <a:buFont typeface="+mj-lt"/>
              <a:buAutoNum type="arabicPeriod"/>
            </a:pPr>
            <a:endParaRPr lang="fr-FR" dirty="0"/>
          </a:p>
          <a:p>
            <a:pPr marL="514350" indent="-514350">
              <a:buFont typeface="+mj-lt"/>
              <a:buAutoNum type="arabicPeriod"/>
            </a:pPr>
            <a:r>
              <a:rPr lang="fr-FR" b="1" dirty="0" smtClean="0"/>
              <a:t>Sonde </a:t>
            </a:r>
            <a:r>
              <a:rPr lang="fr-FR" b="1" dirty="0"/>
              <a:t>d'exploration :</a:t>
            </a:r>
            <a:r>
              <a:rPr lang="fr-FR" dirty="0"/>
              <a:t> est un instrument plus classique, mais tout aussi fondamental, utilisé pour déterminer le niveau de plaque bactérienne, de caries et autres, etc.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téléchargement (11).jpg"/>
          <p:cNvPicPr>
            <a:picLocks noGrp="1" noChangeAspect="1"/>
          </p:cNvPicPr>
          <p:nvPr>
            <p:ph sz="quarter" idx="1"/>
          </p:nvPr>
        </p:nvPicPr>
        <p:blipFill>
          <a:blip r:embed="rId2"/>
          <a:stretch>
            <a:fillRect/>
          </a:stretch>
        </p:blipFill>
        <p:spPr>
          <a:xfrm>
            <a:off x="239501" y="1928802"/>
            <a:ext cx="8588861" cy="378621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Pinces dentaires </a:t>
            </a:r>
            <a:endParaRPr lang="fr-FR" dirty="0"/>
          </a:p>
        </p:txBody>
      </p:sp>
      <p:pic>
        <p:nvPicPr>
          <p:cNvPr id="4" name="Image 3" descr="téléchargement (10).jpg"/>
          <p:cNvPicPr>
            <a:picLocks noChangeAspect="1"/>
          </p:cNvPicPr>
          <p:nvPr/>
        </p:nvPicPr>
        <p:blipFill>
          <a:blip r:embed="rId3"/>
          <a:stretch>
            <a:fillRect/>
          </a:stretch>
        </p:blipFill>
        <p:spPr>
          <a:xfrm>
            <a:off x="1285852" y="1357298"/>
            <a:ext cx="6500858" cy="501155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hlinkClick r:id="rId2"/>
              </a:rPr>
              <a:t>Pinces dentaires </a:t>
            </a:r>
            <a:endParaRPr lang="fr-FR" dirty="0"/>
          </a:p>
        </p:txBody>
      </p:sp>
      <p:sp>
        <p:nvSpPr>
          <p:cNvPr id="3" name="Espace réservé du contenu 2"/>
          <p:cNvSpPr>
            <a:spLocks noGrp="1"/>
          </p:cNvSpPr>
          <p:nvPr>
            <p:ph sz="quarter" idx="1"/>
          </p:nvPr>
        </p:nvSpPr>
        <p:spPr>
          <a:xfrm>
            <a:off x="0" y="1785926"/>
            <a:ext cx="8929718" cy="5072074"/>
          </a:xfrm>
        </p:spPr>
        <p:txBody>
          <a:bodyPr>
            <a:normAutofit/>
          </a:bodyPr>
          <a:lstStyle/>
          <a:p>
            <a:r>
              <a:rPr lang="fr-FR" dirty="0" smtClean="0"/>
              <a:t>Une </a:t>
            </a:r>
            <a:r>
              <a:rPr lang="fr-FR" dirty="0"/>
              <a:t>pince dentaire est un instrument de base utilisé en odontologie pour une multitude de tâches : elle peut être utilisée pour séparer les tissus, les tenir, les suturer et transporter de petits objets dans la cavité buccale ou hors de celle-ci... </a:t>
            </a:r>
            <a:endParaRPr lang="fr-FR" dirty="0" smtClean="0"/>
          </a:p>
          <a:p>
            <a:endParaRPr lang="fr-FR" dirty="0"/>
          </a:p>
          <a:p>
            <a:r>
              <a:rPr lang="fr-FR" dirty="0" smtClean="0"/>
              <a:t>Selon </a:t>
            </a:r>
            <a:r>
              <a:rPr lang="fr-FR" dirty="0"/>
              <a:t>la tâche à accomplir, il existe différents types de forceps : chirurgicaux, pour ligatures, hémostatiques, </a:t>
            </a:r>
            <a:r>
              <a:rPr lang="fr-FR" dirty="0" err="1"/>
              <a:t>etc</a:t>
            </a:r>
            <a:r>
              <a:rPr lang="fr-FR" dirty="0"/>
              <a:t>…</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hlinkClick r:id="rId2"/>
              </a:rPr>
              <a:t>Alicates</a:t>
            </a:r>
            <a:r>
              <a:rPr lang="fr-FR" b="1" dirty="0" smtClean="0">
                <a:hlinkClick r:id="rId2"/>
              </a:rPr>
              <a:t>:</a:t>
            </a:r>
            <a:r>
              <a:rPr lang="fr-FR" dirty="0" smtClean="0"/>
              <a:t> </a:t>
            </a:r>
            <a:endParaRPr lang="fr-FR" dirty="0"/>
          </a:p>
        </p:txBody>
      </p:sp>
      <p:pic>
        <p:nvPicPr>
          <p:cNvPr id="4" name="Image 3" descr="téléchargement (9).jpg"/>
          <p:cNvPicPr>
            <a:picLocks noChangeAspect="1"/>
          </p:cNvPicPr>
          <p:nvPr/>
        </p:nvPicPr>
        <p:blipFill>
          <a:blip r:embed="rId3"/>
          <a:stretch>
            <a:fillRect/>
          </a:stretch>
        </p:blipFill>
        <p:spPr>
          <a:xfrm>
            <a:off x="1643042" y="1214430"/>
            <a:ext cx="5643570" cy="564357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75</TotalTime>
  <Words>558</Words>
  <Application>Microsoft Office PowerPoint</Application>
  <PresentationFormat>Affichage à l'écran (4:3)</PresentationFormat>
  <Paragraphs>122</Paragraphs>
  <Slides>35</Slides>
  <Notes>0</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Civil</vt:lpstr>
      <vt:lpstr>Le matériel dans le cabinet dentaire </vt:lpstr>
      <vt:lpstr>Introduction </vt:lpstr>
      <vt:lpstr>Le matériel nécessaire dans un cabinet dentaire </vt:lpstr>
      <vt:lpstr>Le matériel nécessaire dans un cabinet dentaire </vt:lpstr>
      <vt:lpstr>Sondes dentaires </vt:lpstr>
      <vt:lpstr>Diapositive 6</vt:lpstr>
      <vt:lpstr>Pinces dentaires </vt:lpstr>
      <vt:lpstr>Pinces dentaires </vt:lpstr>
      <vt:lpstr>Alicates: </vt:lpstr>
      <vt:lpstr>Alicates: </vt:lpstr>
      <vt:lpstr>Les instruments rotatifs</vt:lpstr>
      <vt:lpstr>Les instruments rotatifs</vt:lpstr>
      <vt:lpstr>Turbines dentaires :</vt:lpstr>
      <vt:lpstr>Turbines dentaires :</vt:lpstr>
      <vt:lpstr>Micromoteurs:</vt:lpstr>
      <vt:lpstr>Micromoteurs:</vt:lpstr>
      <vt:lpstr>Pièces à main </vt:lpstr>
      <vt:lpstr>Pièce à main :</vt:lpstr>
      <vt:lpstr>Contre angles :</vt:lpstr>
      <vt:lpstr>Contre angles :</vt:lpstr>
      <vt:lpstr>Lampes dentaires à photopolymérisation </vt:lpstr>
      <vt:lpstr>Lampes dentaires à photopolymérisation </vt:lpstr>
      <vt:lpstr>Localisateurs d'apex :</vt:lpstr>
      <vt:lpstr>Localisateurs d'apex :</vt:lpstr>
      <vt:lpstr>Autoclaves : </vt:lpstr>
      <vt:lpstr>Autoclaves : </vt:lpstr>
      <vt:lpstr>Rayons X :</vt:lpstr>
      <vt:lpstr>Diapositive 28</vt:lpstr>
      <vt:lpstr>Lampes de cabinet :</vt:lpstr>
      <vt:lpstr>Lampes de cabinet :</vt:lpstr>
      <vt:lpstr>Tabourets pour cliniques dentaires : </vt:lpstr>
      <vt:lpstr>Tabourets pour cliniques dentaires : </vt:lpstr>
      <vt:lpstr>Fauteuil dentaire avec unité dentaire</vt:lpstr>
      <vt:lpstr>Fauteuil dentaire avec unité dentaire</vt:lpstr>
      <vt:lpstr>les consommables</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ergonomie</dc:creator>
  <cp:lastModifiedBy>N'TIC</cp:lastModifiedBy>
  <cp:revision>13</cp:revision>
  <dcterms:created xsi:type="dcterms:W3CDTF">2019-03-06T20:47:48Z</dcterms:created>
  <dcterms:modified xsi:type="dcterms:W3CDTF">2020-06-18T12:47:14Z</dcterms:modified>
</cp:coreProperties>
</file>