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AFB93E1-5CE1-405A-A9B1-88E4B4226DE9}"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F39994-410A-4E90-8553-8C3D5EBCE17D}"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FB93E1-5CE1-405A-A9B1-88E4B4226DE9}"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F39994-410A-4E90-8553-8C3D5EBCE17D}"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FB93E1-5CE1-405A-A9B1-88E4B4226DE9}"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F39994-410A-4E90-8553-8C3D5EBCE17D}"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EE4229-FDA3-419F-948E-EC3B542AED00}"/>
              </a:ext>
            </a:extLst>
          </p:cNvPr>
          <p:cNvSpPr>
            <a:spLocks noGrp="1"/>
          </p:cNvSpPr>
          <p:nvPr>
            <p:ph type="title"/>
          </p:nvPr>
        </p:nvSpPr>
        <p:spPr>
          <a:xfrm>
            <a:off x="628650" y="309046"/>
            <a:ext cx="7886700" cy="768096"/>
          </a:xfrm>
          <a:prstGeom prst="rect">
            <a:avLst/>
          </a:prstGeom>
        </p:spPr>
        <p:txBody>
          <a:bodyPr/>
          <a:lstStyle>
            <a:lvl1pPr algn="l">
              <a:defRPr>
                <a:solidFill>
                  <a:schemeClr val="bg1">
                    <a:lumMod val="50000"/>
                  </a:schemeClr>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xmlns="" id="{EAD5E140-8BC8-449A-8EB6-5236A46899C7}"/>
              </a:ext>
            </a:extLst>
          </p:cNvPr>
          <p:cNvSpPr>
            <a:spLocks noGrp="1"/>
          </p:cNvSpPr>
          <p:nvPr>
            <p:ph type="dt" sz="half" idx="10"/>
          </p:nvPr>
        </p:nvSpPr>
        <p:spPr/>
        <p:txBody>
          <a:bodyPr/>
          <a:lstStyle/>
          <a:p>
            <a:fld id="{A04D5C2E-AF49-4B3E-833F-5946220A398E}" type="datetime1">
              <a:rPr lang="en-US" smtClean="0"/>
              <a:pPr/>
              <a:t>7/13/2025</a:t>
            </a:fld>
            <a:endParaRPr lang="en-US"/>
          </a:p>
        </p:txBody>
      </p:sp>
      <p:sp>
        <p:nvSpPr>
          <p:cNvPr id="5" name="Footer Placeholder 4">
            <a:extLst>
              <a:ext uri="{FF2B5EF4-FFF2-40B4-BE49-F238E27FC236}">
                <a16:creationId xmlns:a16="http://schemas.microsoft.com/office/drawing/2014/main" xmlns="" id="{DAC3E766-E3A6-4451-8208-02143C37EB9C}"/>
              </a:ext>
            </a:extLst>
          </p:cNvPr>
          <p:cNvSpPr>
            <a:spLocks noGrp="1"/>
          </p:cNvSpPr>
          <p:nvPr>
            <p:ph type="ftr" sz="quarter" idx="11"/>
          </p:nvPr>
        </p:nvSpPr>
        <p:spPr/>
        <p:txBody>
          <a:bodyPr/>
          <a:lstStyle/>
          <a:p>
            <a:r>
              <a:rPr lang="en-US"/>
              <a:t>Designed by PoweredTemplate</a:t>
            </a:r>
          </a:p>
        </p:txBody>
      </p:sp>
      <p:sp>
        <p:nvSpPr>
          <p:cNvPr id="6" name="Slide Number Placeholder 5">
            <a:extLst>
              <a:ext uri="{FF2B5EF4-FFF2-40B4-BE49-F238E27FC236}">
                <a16:creationId xmlns:a16="http://schemas.microsoft.com/office/drawing/2014/main" xmlns="" id="{BEF041C4-DDAB-4C12-865A-AD93CBA2AE10}"/>
              </a:ext>
            </a:extLst>
          </p:cNvPr>
          <p:cNvSpPr>
            <a:spLocks noGrp="1"/>
          </p:cNvSpPr>
          <p:nvPr>
            <p:ph type="sldNum" sz="quarter" idx="12"/>
          </p:nvPr>
        </p:nvSpPr>
        <p:spPr/>
        <p:txBody>
          <a:bodyPr/>
          <a:lstStyle/>
          <a:p>
            <a:fld id="{5F294920-2F4F-4D88-AD0A-053AE5A679D0}" type="slidenum">
              <a:rPr lang="en-US" smtClean="0"/>
              <a:pPr/>
              <a:t>‹N°›</a:t>
            </a:fld>
            <a:endParaRPr lang="en-US"/>
          </a:p>
        </p:txBody>
      </p:sp>
      <p:sp>
        <p:nvSpPr>
          <p:cNvPr id="7" name="Content Placeholder 6">
            <a:extLst>
              <a:ext uri="{FF2B5EF4-FFF2-40B4-BE49-F238E27FC236}">
                <a16:creationId xmlns:a16="http://schemas.microsoft.com/office/drawing/2014/main" xmlns="" id="{A4006058-9E86-4433-82D8-5D7E3A9AFAB5}"/>
              </a:ext>
            </a:extLst>
          </p:cNvPr>
          <p:cNvSpPr>
            <a:spLocks noGrp="1"/>
          </p:cNvSpPr>
          <p:nvPr>
            <p:ph sz="quarter" idx="13"/>
          </p:nvPr>
        </p:nvSpPr>
        <p:spPr>
          <a:xfrm>
            <a:off x="628651" y="1775641"/>
            <a:ext cx="3943350" cy="4091759"/>
          </a:xfrm>
        </p:spPr>
        <p:txBody>
          <a:bodyPr>
            <a:normAutofit/>
          </a:bodyPr>
          <a:lstStyle>
            <a:lvl1pPr marL="0" indent="0">
              <a:buNone/>
              <a:defRPr sz="1600">
                <a:solidFill>
                  <a:schemeClr val="bg1">
                    <a:lumMod val="50000"/>
                  </a:schemeClr>
                </a:solidFill>
              </a:defRPr>
            </a:lvl1pPr>
            <a:lvl2pPr marL="457200" indent="0">
              <a:buNone/>
              <a:defRPr sz="1600">
                <a:solidFill>
                  <a:schemeClr val="bg1">
                    <a:lumMod val="50000"/>
                  </a:schemeClr>
                </a:solidFill>
              </a:defRPr>
            </a:lvl2pPr>
            <a:lvl3pPr marL="914400" indent="0">
              <a:buNone/>
              <a:defRPr sz="1600">
                <a:solidFill>
                  <a:schemeClr val="bg1">
                    <a:lumMod val="50000"/>
                  </a:schemeClr>
                </a:solidFill>
              </a:defRPr>
            </a:lvl3pPr>
            <a:lvl4pPr marL="1371600" indent="0">
              <a:buNone/>
              <a:defRPr sz="1600">
                <a:solidFill>
                  <a:schemeClr val="bg1">
                    <a:lumMod val="50000"/>
                  </a:schemeClr>
                </a:solidFill>
              </a:defRPr>
            </a:lvl4pPr>
            <a:lvl5pPr marL="1828800" indent="0">
              <a:buNone/>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xmlns="" id="{BCD0BE3C-5DD6-4796-8AA2-9BF0A1388DE6}"/>
              </a:ext>
            </a:extLst>
          </p:cNvPr>
          <p:cNvSpPr>
            <a:spLocks noGrp="1"/>
          </p:cNvSpPr>
          <p:nvPr>
            <p:ph type="body" sz="quarter" idx="14"/>
          </p:nvPr>
        </p:nvSpPr>
        <p:spPr>
          <a:xfrm>
            <a:off x="628650" y="1243830"/>
            <a:ext cx="7886700" cy="365125"/>
          </a:xfrm>
        </p:spPr>
        <p:txBody>
          <a:bodyPr>
            <a:noAutofit/>
          </a:bodyPr>
          <a:lstStyle>
            <a:lvl1pPr marL="0" indent="0">
              <a:buNone/>
              <a:defRPr sz="1400">
                <a:solidFill>
                  <a:schemeClr val="bg1">
                    <a:lumMod val="50000"/>
                  </a:schemeClr>
                </a:solidFill>
              </a:defRPr>
            </a:lvl1pPr>
            <a:lvl2pPr marL="457200" indent="0">
              <a:buNone/>
              <a:defRPr sz="1400">
                <a:solidFill>
                  <a:schemeClr val="bg1">
                    <a:lumMod val="50000"/>
                  </a:schemeClr>
                </a:solidFill>
              </a:defRPr>
            </a:lvl2pPr>
            <a:lvl3pPr marL="914400" indent="0">
              <a:buNone/>
              <a:defRPr sz="1400">
                <a:solidFill>
                  <a:schemeClr val="bg1">
                    <a:lumMod val="50000"/>
                  </a:schemeClr>
                </a:solidFill>
              </a:defRPr>
            </a:lvl3pPr>
            <a:lvl4pPr marL="1371600" indent="0">
              <a:buNone/>
              <a:defRPr sz="1400">
                <a:solidFill>
                  <a:schemeClr val="bg1">
                    <a:lumMod val="50000"/>
                  </a:schemeClr>
                </a:solidFill>
              </a:defRPr>
            </a:lvl4pPr>
            <a:lvl5pPr marL="1828800" indent="0">
              <a:buNone/>
              <a:defRPr sz="14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75230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FB93E1-5CE1-405A-A9B1-88E4B4226DE9}"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F39994-410A-4E90-8553-8C3D5EBCE17D}"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AFB93E1-5CE1-405A-A9B1-88E4B4226DE9}" type="datetimeFigureOut">
              <a:rPr lang="fr-FR" smtClean="0"/>
              <a:t>13/07/2025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F39994-410A-4E90-8553-8C3D5EBCE17D}"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AFB93E1-5CE1-405A-A9B1-88E4B4226DE9}" type="datetimeFigureOut">
              <a:rPr lang="fr-FR" smtClean="0"/>
              <a:t>13/07/2025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F39994-410A-4E90-8553-8C3D5EBCE17D}"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AFB93E1-5CE1-405A-A9B1-88E4B4226DE9}" type="datetimeFigureOut">
              <a:rPr lang="fr-FR" smtClean="0"/>
              <a:t>13/07/2025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3F39994-410A-4E90-8553-8C3D5EBCE17D}"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AFB93E1-5CE1-405A-A9B1-88E4B4226DE9}" type="datetimeFigureOut">
              <a:rPr lang="fr-FR" smtClean="0"/>
              <a:t>13/07/2025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3F39994-410A-4E90-8553-8C3D5EBCE17D}"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FB93E1-5CE1-405A-A9B1-88E4B4226DE9}" type="datetimeFigureOut">
              <a:rPr lang="fr-FR" smtClean="0"/>
              <a:t>13/07/2025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3F39994-410A-4E90-8553-8C3D5EBCE17D}"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AFB93E1-5CE1-405A-A9B1-88E4B4226DE9}" type="datetimeFigureOut">
              <a:rPr lang="fr-FR" smtClean="0"/>
              <a:t>13/07/2025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F39994-410A-4E90-8553-8C3D5EBCE17D}"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AFB93E1-5CE1-405A-A9B1-88E4B4226DE9}" type="datetimeFigureOut">
              <a:rPr lang="fr-FR" smtClean="0"/>
              <a:t>13/07/2025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F39994-410A-4E90-8553-8C3D5EBCE17D}"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B93E1-5CE1-405A-A9B1-88E4B4226DE9}" type="datetimeFigureOut">
              <a:rPr lang="fr-FR" smtClean="0"/>
              <a:t>13/07/2025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39994-410A-4E90-8553-8C3D5EBCE17D}"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81.mp3"/><Relationship Id="rId5" Type="http://schemas.microsoft.com/office/2007/relationships/hdphoto" Target="../media/hdphoto5.wdp"/></Relationships>
</file>

<file path=ppt/slides/_rels/slide10.xml.rels><?xml version="1.0" encoding="UTF-8" standalone="yes"?>
<Relationships xmlns="http://schemas.openxmlformats.org/package/2006/relationships"><Relationship Id="rId3" Type="http://schemas.microsoft.com/office/2007/relationships/media" Target="../media/media94.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media" Target="../media/media95.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media" Target="../media/media96.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82.mp3"/><Relationship Id="rId5"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83.mp3"/><Relationship Id="rId5"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84.mp3"/><Relationship Id="rId5"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media" Target="../media/media88.mp3"/><Relationship Id="rId3" Type="http://schemas.openxmlformats.org/officeDocument/2006/relationships/image" Target="../media/image4.png"/><Relationship Id="rId7" Type="http://schemas.microsoft.com/office/2007/relationships/media" Target="../media/media87.mp3"/><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microsoft.com/office/2007/relationships/media" Target="../media/media86.mp3"/><Relationship Id="rId5" Type="http://schemas.openxmlformats.org/officeDocument/2006/relationships/image" Target="../media/image2.png"/><Relationship Id="rId4" Type="http://schemas.microsoft.com/office/2007/relationships/media" Target="../media/media85.mp3"/><Relationship Id="rId9" Type="http://schemas.microsoft.com/office/2007/relationships/media" Target="../media/media89.mp3"/></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NULL" TargetMode="External"/><Relationship Id="rId5" Type="http://schemas.openxmlformats.org/officeDocument/2006/relationships/image" Target="../media/image2.png"/><Relationship Id="rId4" Type="http://schemas.microsoft.com/office/2007/relationships/media" Target="../media/media90.mp3"/></Relationships>
</file>

<file path=ppt/slides/_rels/slide7.xml.rels><?xml version="1.0" encoding="UTF-8" standalone="yes"?>
<Relationships xmlns="http://schemas.openxmlformats.org/package/2006/relationships"><Relationship Id="rId3" Type="http://schemas.microsoft.com/office/2007/relationships/media" Target="../media/media91.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media" Target="../media/media92.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media" Target="../media/media93.mp3"/><Relationship Id="rId2" Type="http://schemas.openxmlformats.org/officeDocument/2006/relationships/slideLayout" Target="../slideLayouts/slideLayout12.xml"/><Relationship Id="rId1" Type="http://schemas.openxmlformats.org/officeDocument/2006/relationships/video" Target="NULL"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9">
            <a:extLst>
              <a:ext uri="{FF2B5EF4-FFF2-40B4-BE49-F238E27FC236}">
                <a16:creationId xmlns:a16="http://schemas.microsoft.com/office/drawing/2014/main" xmlns="" id="{05139028-B11B-4EAF-B7EA-81430AF85676}"/>
              </a:ext>
            </a:extLst>
          </p:cNvPr>
          <p:cNvSpPr txBox="1">
            <a:spLocks/>
          </p:cNvSpPr>
          <p:nvPr/>
        </p:nvSpPr>
        <p:spPr>
          <a:xfrm>
            <a:off x="1285127" y="5195613"/>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 name="Rectangle 1">
            <a:extLst>
              <a:ext uri="{FF2B5EF4-FFF2-40B4-BE49-F238E27FC236}">
                <a16:creationId xmlns:a16="http://schemas.microsoft.com/office/drawing/2014/main" xmlns="" id="{ACF87704-99FA-B8B6-3EA5-7AFE92BF6317}"/>
              </a:ext>
            </a:extLst>
          </p:cNvPr>
          <p:cNvSpPr/>
          <p:nvPr/>
        </p:nvSpPr>
        <p:spPr>
          <a:xfrm>
            <a:off x="-1" y="7278095"/>
            <a:ext cx="9144001" cy="1032410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xmlns="" id="{92B65408-1B58-77C2-E489-FC01EA2CBFC3}"/>
              </a:ext>
            </a:extLst>
          </p:cNvPr>
          <p:cNvPicPr>
            <a:picLocks noChangeAspect="1" noChangeArrowheads="1"/>
          </p:cNvPicPr>
          <p:nvPr/>
        </p:nvPicPr>
        <p:blipFill>
          <a:blip r:embed="rId3">
            <a:extLst>
              <a:ext uri="{BEBA8EAE-BF5A-486C-A8C5-ECC9F3942E4B}">
                <a14:imgProps xmlns:a14="http://schemas.microsoft.com/office/drawing/2010/main" xmlns="">
                  <a14:imgLayer r:embed="rId5">
                    <a14:imgEffect>
                      <a14:artisticBlur/>
                    </a14:imgEffect>
                  </a14:imgLayer>
                </a14:imgProps>
              </a:ext>
              <a:ext uri="{28A0092B-C50C-407E-A947-70E740481C1C}">
                <a14:useLocalDpi xmlns:a14="http://schemas.microsoft.com/office/drawing/2010/main" xmlns="" val="0"/>
              </a:ext>
            </a:extLst>
          </a:blip>
          <a:srcRect/>
          <a:stretch/>
        </p:blipFill>
        <p:spPr bwMode="auto">
          <a:xfrm>
            <a:off x="1" y="6625"/>
            <a:ext cx="9143999" cy="696515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ZoneTexte 5">
            <a:extLst>
              <a:ext uri="{FF2B5EF4-FFF2-40B4-BE49-F238E27FC236}">
                <a16:creationId xmlns:a16="http://schemas.microsoft.com/office/drawing/2014/main" xmlns="" id="{6C2F7598-912A-2D90-BD0F-93050E2C9A40}"/>
              </a:ext>
            </a:extLst>
          </p:cNvPr>
          <p:cNvSpPr txBox="1"/>
          <p:nvPr/>
        </p:nvSpPr>
        <p:spPr>
          <a:xfrm>
            <a:off x="80253" y="655735"/>
            <a:ext cx="8983493" cy="3808735"/>
          </a:xfrm>
          <a:prstGeom prst="rect">
            <a:avLst/>
          </a:prstGeom>
          <a:noFill/>
        </p:spPr>
        <p:txBody>
          <a:bodyPr wrap="square">
            <a:spAutoFit/>
          </a:bodyPr>
          <a:lstStyle/>
          <a:p>
            <a:pPr algn="ctr" rtl="1">
              <a:lnSpc>
                <a:spcPct val="115000"/>
              </a:lnSpc>
              <a:spcAft>
                <a:spcPts val="1000"/>
              </a:spcAft>
            </a:pPr>
            <a:r>
              <a:rPr lang="ar-DZ" sz="10500" dirty="0">
                <a:ln>
                  <a:solidFill>
                    <a:schemeClr val="tx1"/>
                  </a:solidFill>
                </a:ln>
                <a:solidFill>
                  <a:schemeClr val="accent3">
                    <a:lumMod val="60000"/>
                    <a:lumOff val="40000"/>
                  </a:schemeClr>
                </a:solidFill>
                <a:effectLst/>
                <a:latin typeface="Changa ExtraBold" pitchFamily="2" charset="-78"/>
                <a:ea typeface="Calibri" panose="020F0502020204030204" pitchFamily="34" charset="0"/>
                <a:cs typeface="Changa ExtraBold" pitchFamily="2" charset="-78"/>
              </a:rPr>
              <a:t>المحاضرة الرابعة : استراتيجيات </a:t>
            </a:r>
            <a:r>
              <a:rPr lang="ar-DZ" sz="10500" dirty="0" err="1">
                <a:ln>
                  <a:solidFill>
                    <a:schemeClr val="tx1"/>
                  </a:solidFill>
                </a:ln>
                <a:solidFill>
                  <a:schemeClr val="accent3">
                    <a:lumMod val="60000"/>
                    <a:lumOff val="40000"/>
                  </a:schemeClr>
                </a:solidFill>
                <a:effectLst/>
                <a:latin typeface="Changa ExtraBold" pitchFamily="2" charset="-78"/>
                <a:ea typeface="Calibri" panose="020F0502020204030204" pitchFamily="34" charset="0"/>
                <a:cs typeface="Changa ExtraBold" pitchFamily="2" charset="-78"/>
              </a:rPr>
              <a:t>المقاولاتية</a:t>
            </a:r>
            <a:endParaRPr lang="fr-FR" sz="5400" dirty="0">
              <a:ln>
                <a:solidFill>
                  <a:schemeClr val="tx1"/>
                </a:solidFill>
              </a:ln>
              <a:solidFill>
                <a:schemeClr val="accent3">
                  <a:lumMod val="60000"/>
                  <a:lumOff val="40000"/>
                </a:schemeClr>
              </a:solidFill>
              <a:latin typeface="Changa ExtraBold" pitchFamily="2" charset="-78"/>
              <a:cs typeface="Changa ExtraBold" pitchFamily="2" charset="-78"/>
            </a:endParaRPr>
          </a:p>
        </p:txBody>
      </p:sp>
      <p:sp>
        <p:nvSpPr>
          <p:cNvPr id="7" name="ZoneTexte 6">
            <a:extLst>
              <a:ext uri="{FF2B5EF4-FFF2-40B4-BE49-F238E27FC236}">
                <a16:creationId xmlns:a16="http://schemas.microsoft.com/office/drawing/2014/main" xmlns="" id="{D63325C6-F616-0A33-7B29-6D0A1B87BCA5}"/>
              </a:ext>
            </a:extLst>
          </p:cNvPr>
          <p:cNvSpPr txBox="1"/>
          <p:nvPr/>
        </p:nvSpPr>
        <p:spPr>
          <a:xfrm>
            <a:off x="0" y="-875961"/>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الرابعة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استراتيجيات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3600" dirty="0">
              <a:solidFill>
                <a:schemeClr val="bg1"/>
              </a:solidFill>
              <a:latin typeface="Aljazeera" panose="02000000000000000000" pitchFamily="2" charset="-78"/>
              <a:cs typeface="Aljazeera" panose="02000000000000000000" pitchFamily="2" charset="-78"/>
            </a:endParaRPr>
          </a:p>
        </p:txBody>
      </p:sp>
      <p:sp>
        <p:nvSpPr>
          <p:cNvPr id="3" name="ZoneTexte 2">
            <a:extLst>
              <a:ext uri="{FF2B5EF4-FFF2-40B4-BE49-F238E27FC236}">
                <a16:creationId xmlns:a16="http://schemas.microsoft.com/office/drawing/2014/main" xmlns="" id="{A557BA0E-2832-E305-F7D1-BAC8474F4B0C}"/>
              </a:ext>
            </a:extLst>
          </p:cNvPr>
          <p:cNvSpPr txBox="1"/>
          <p:nvPr/>
        </p:nvSpPr>
        <p:spPr>
          <a:xfrm>
            <a:off x="-5060563" y="-5909310"/>
            <a:ext cx="4665920" cy="7848302"/>
          </a:xfrm>
          <a:prstGeom prst="rect">
            <a:avLst/>
          </a:prstGeom>
          <a:noFill/>
        </p:spPr>
        <p:txBody>
          <a:bodyPr wrap="square">
            <a:spAutoFit/>
          </a:bodyPr>
          <a:lstStyle/>
          <a:p>
            <a:pPr algn="just" rtl="1"/>
            <a:r>
              <a:rPr lang="ar-DZ" sz="42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يسعى المقاول من خلال تجسيد مشروعه </a:t>
            </a:r>
            <a:r>
              <a:rPr lang="ar-DZ" sz="42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المقاولاتي</a:t>
            </a:r>
            <a:r>
              <a:rPr lang="ar-DZ" sz="42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إلى تحقيق مجموعة من الأهداف وذلك على عدة مستويات، وبالتالي فهو ملزم باختيار عدة </a:t>
            </a:r>
            <a:r>
              <a:rPr lang="ar-DZ" sz="42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استراتجيات</a:t>
            </a:r>
            <a:r>
              <a:rPr lang="ar-DZ" sz="42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تتلاءم والأهداف الموضوعة، وكما أنها تساهم في ضبط القرارات التي تتخذ وفق القدرات الإمكانيات المتاحة.</a:t>
            </a:r>
          </a:p>
        </p:txBody>
      </p:sp>
      <p:pic>
        <p:nvPicPr>
          <p:cNvPr id="4" name="ElevenLabs_2024-07-09T10_45_51_Sarah_pre_s50_sb75_se0_b_m2">
            <a:hlinkClick r:id="" action="ppaction://media"/>
            <a:extLst>
              <a:ext uri="{FF2B5EF4-FFF2-40B4-BE49-F238E27FC236}">
                <a16:creationId xmlns:a16="http://schemas.microsoft.com/office/drawing/2014/main" xmlns="" id="{F0E730A9-C1CC-ED21-C49C-8071FFD66104}"/>
              </a:ext>
            </a:extLst>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985941" y="3185319"/>
            <a:ext cx="365522" cy="487363"/>
          </a:xfrm>
          <a:prstGeom prst="rect">
            <a:avLst/>
          </a:prstGeom>
        </p:spPr>
      </p:pic>
    </p:spTree>
    <p:extLst>
      <p:ext uri="{BB962C8B-B14F-4D97-AF65-F5344CB8AC3E}">
        <p14:creationId xmlns:p14="http://schemas.microsoft.com/office/powerpoint/2010/main" xmlns="" val="10347260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الرابعة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استراتيجيات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3600" dirty="0">
              <a:solidFill>
                <a:schemeClr val="bg1"/>
              </a:solidFill>
              <a:latin typeface="Aljazeera" panose="02000000000000000000" pitchFamily="2" charset="-78"/>
              <a:cs typeface="Aljazeera" panose="02000000000000000000" pitchFamily="2" charset="-78"/>
            </a:endParaRPr>
          </a:p>
        </p:txBody>
      </p:sp>
      <p:sp>
        <p:nvSpPr>
          <p:cNvPr id="5" name="ZoneTexte 4">
            <a:extLst>
              <a:ext uri="{FF2B5EF4-FFF2-40B4-BE49-F238E27FC236}">
                <a16:creationId xmlns:a16="http://schemas.microsoft.com/office/drawing/2014/main" xmlns="" id="{DEE01C1E-7FF5-C413-0169-4ED0457DEC6C}"/>
              </a:ext>
            </a:extLst>
          </p:cNvPr>
          <p:cNvSpPr txBox="1"/>
          <p:nvPr/>
        </p:nvSpPr>
        <p:spPr>
          <a:xfrm>
            <a:off x="357406" y="928530"/>
            <a:ext cx="4521323" cy="1200329"/>
          </a:xfrm>
          <a:prstGeom prst="rect">
            <a:avLst/>
          </a:prstGeom>
          <a:noFill/>
        </p:spPr>
        <p:txBody>
          <a:bodyPr wrap="square">
            <a:spAutoFit/>
          </a:bodyPr>
          <a:lstStyle/>
          <a:p>
            <a:pPr algn="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سيتم التركيز في هذه النقطة على أهم الاستراتيجيات المتبعة لتحقيق أهداف المؤسسة</a:t>
            </a:r>
            <a:endParaRPr lang="fr-FR" sz="2400" dirty="0">
              <a:solidFill>
                <a:srgbClr val="002060"/>
              </a:solidFill>
              <a:latin typeface="Aljazeera" panose="02000000000000000000" pitchFamily="2" charset="-78"/>
              <a:cs typeface="Aljazeera" panose="02000000000000000000" pitchFamily="2" charset="-78"/>
            </a:endParaRPr>
          </a:p>
        </p:txBody>
      </p:sp>
      <p:sp>
        <p:nvSpPr>
          <p:cNvPr id="9" name="Rectangle 8">
            <a:extLst>
              <a:ext uri="{FF2B5EF4-FFF2-40B4-BE49-F238E27FC236}">
                <a16:creationId xmlns:a16="http://schemas.microsoft.com/office/drawing/2014/main" xmlns="" id="{876FECB8-8999-041D-5CD8-88976147953B}"/>
              </a:ext>
            </a:extLst>
          </p:cNvPr>
          <p:cNvSpPr/>
          <p:nvPr/>
        </p:nvSpPr>
        <p:spPr>
          <a:xfrm>
            <a:off x="8603740" y="1092029"/>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02</a:t>
            </a:r>
          </a:p>
        </p:txBody>
      </p:sp>
      <p:sp>
        <p:nvSpPr>
          <p:cNvPr id="10" name="ZoneTexte 9">
            <a:extLst>
              <a:ext uri="{FF2B5EF4-FFF2-40B4-BE49-F238E27FC236}">
                <a16:creationId xmlns:a16="http://schemas.microsoft.com/office/drawing/2014/main" xmlns="" id="{BF05FCAB-F1C3-C77D-8E96-3745F81438F5}"/>
              </a:ext>
            </a:extLst>
          </p:cNvPr>
          <p:cNvSpPr txBox="1"/>
          <p:nvPr/>
        </p:nvSpPr>
        <p:spPr>
          <a:xfrm>
            <a:off x="5208608" y="1051642"/>
            <a:ext cx="3390955"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الاستراتجيات</a:t>
            </a:r>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01AA3EAA-9320-8B3D-889A-36EDC9E8764D}"/>
              </a:ext>
            </a:extLst>
          </p:cNvPr>
          <p:cNvSpPr/>
          <p:nvPr/>
        </p:nvSpPr>
        <p:spPr>
          <a:xfrm flipH="1">
            <a:off x="6438899" y="2867292"/>
            <a:ext cx="2705100" cy="550861"/>
          </a:xfrm>
          <a:prstGeom prst="rect">
            <a:avLst/>
          </a:prstGeom>
          <a:gradFill>
            <a:gsLst>
              <a:gs pos="0">
                <a:schemeClr val="accent2"/>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7218A7A-F448-72F5-3DDC-20BA4620B0CB}"/>
              </a:ext>
            </a:extLst>
          </p:cNvPr>
          <p:cNvSpPr/>
          <p:nvPr/>
        </p:nvSpPr>
        <p:spPr>
          <a:xfrm flipH="1">
            <a:off x="6493363" y="2059719"/>
            <a:ext cx="2650637" cy="550861"/>
          </a:xfrm>
          <a:prstGeom prst="rect">
            <a:avLst/>
          </a:prstGeom>
          <a:gradFill>
            <a:gsLst>
              <a:gs pos="0">
                <a:schemeClr val="accent1"/>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DB779BF-6B04-368F-6A7C-A12FED28CAC6}"/>
              </a:ext>
            </a:extLst>
          </p:cNvPr>
          <p:cNvSpPr/>
          <p:nvPr/>
        </p:nvSpPr>
        <p:spPr>
          <a:xfrm flipH="1">
            <a:off x="6438898" y="3674865"/>
            <a:ext cx="2705102" cy="550861"/>
          </a:xfrm>
          <a:prstGeom prst="rect">
            <a:avLst/>
          </a:prstGeom>
          <a:gradFill>
            <a:gsLst>
              <a:gs pos="0">
                <a:schemeClr val="accent3"/>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ZoneTexte 11">
            <a:extLst>
              <a:ext uri="{FF2B5EF4-FFF2-40B4-BE49-F238E27FC236}">
                <a16:creationId xmlns:a16="http://schemas.microsoft.com/office/drawing/2014/main" xmlns="" id="{9316D476-0ACF-19ED-740B-ED613FB146A0}"/>
              </a:ext>
            </a:extLst>
          </p:cNvPr>
          <p:cNvSpPr txBox="1"/>
          <p:nvPr/>
        </p:nvSpPr>
        <p:spPr>
          <a:xfrm>
            <a:off x="6493361" y="2127741"/>
            <a:ext cx="262072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1.2 		</a:t>
            </a:r>
            <a:r>
              <a:rPr lang="ar-DZ"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الإبداع</a:t>
            </a:r>
            <a:endParaRPr lang="fr-FR" sz="2000" dirty="0">
              <a:solidFill>
                <a:srgbClr val="002060"/>
              </a:solidFill>
              <a:latin typeface="AlGhadTV" panose="01000500000000020004" pitchFamily="2" charset="-78"/>
              <a:cs typeface="AlGhadTV" panose="01000500000000020004" pitchFamily="2" charset="-78"/>
            </a:endParaRPr>
          </a:p>
        </p:txBody>
      </p:sp>
      <p:sp>
        <p:nvSpPr>
          <p:cNvPr id="13" name="ZoneTexte 12">
            <a:extLst>
              <a:ext uri="{FF2B5EF4-FFF2-40B4-BE49-F238E27FC236}">
                <a16:creationId xmlns:a16="http://schemas.microsoft.com/office/drawing/2014/main" xmlns="" id="{D2FE3537-1B0E-C70D-3D5C-3D246AABC4F8}"/>
              </a:ext>
            </a:extLst>
          </p:cNvPr>
          <p:cNvSpPr txBox="1"/>
          <p:nvPr/>
        </p:nvSpPr>
        <p:spPr>
          <a:xfrm>
            <a:off x="6493362" y="2938990"/>
            <a:ext cx="2650639"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2.2		            الابتكار</a:t>
            </a:r>
            <a:endParaRPr lang="fr-FR" sz="2000" dirty="0">
              <a:solidFill>
                <a:srgbClr val="002060"/>
              </a:solidFill>
              <a:latin typeface="AlGhadTV" panose="01000500000000020004" pitchFamily="2" charset="-78"/>
              <a:cs typeface="AlGhadTV" panose="01000500000000020004" pitchFamily="2" charset="-78"/>
            </a:endParaRPr>
          </a:p>
        </p:txBody>
      </p:sp>
      <p:sp>
        <p:nvSpPr>
          <p:cNvPr id="14" name="ZoneTexte 13">
            <a:extLst>
              <a:ext uri="{FF2B5EF4-FFF2-40B4-BE49-F238E27FC236}">
                <a16:creationId xmlns:a16="http://schemas.microsoft.com/office/drawing/2014/main" xmlns="" id="{A25D28F2-F1D9-8E58-00BD-9EC5B87E49E5}"/>
              </a:ext>
            </a:extLst>
          </p:cNvPr>
          <p:cNvSpPr txBox="1"/>
          <p:nvPr/>
        </p:nvSpPr>
        <p:spPr>
          <a:xfrm>
            <a:off x="6493362" y="3745740"/>
            <a:ext cx="2650639" cy="400110"/>
          </a:xfrm>
          <a:prstGeom prst="rect">
            <a:avLst/>
          </a:prstGeom>
          <a:noFill/>
        </p:spPr>
        <p:txBody>
          <a:bodyPr wrap="square">
            <a:spAutoFit/>
          </a:bodyPr>
          <a:lstStyle/>
          <a:p>
            <a:pPr algn="r" rtl="1"/>
            <a:r>
              <a:rPr lang="ar-DZ"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3.2	        </a:t>
            </a:r>
            <a:r>
              <a:rPr lang="fr-FR"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التميز (التفرد)</a:t>
            </a:r>
            <a:endParaRPr lang="fr-FR" sz="2000" dirty="0">
              <a:solidFill>
                <a:srgbClr val="002060"/>
              </a:solidFill>
              <a:latin typeface="AlGhadTV" panose="01000500000000020004" pitchFamily="2" charset="-78"/>
              <a:cs typeface="AlGhadTV" panose="01000500000000020004" pitchFamily="2" charset="-78"/>
            </a:endParaRPr>
          </a:p>
        </p:txBody>
      </p:sp>
      <p:sp>
        <p:nvSpPr>
          <p:cNvPr id="15" name="Rectangle 14">
            <a:extLst>
              <a:ext uri="{FF2B5EF4-FFF2-40B4-BE49-F238E27FC236}">
                <a16:creationId xmlns:a16="http://schemas.microsoft.com/office/drawing/2014/main" xmlns="" id="{C6762536-FA76-4C95-76FA-E8C473246B80}"/>
              </a:ext>
            </a:extLst>
          </p:cNvPr>
          <p:cNvSpPr/>
          <p:nvPr/>
        </p:nvSpPr>
        <p:spPr>
          <a:xfrm flipH="1">
            <a:off x="6493361" y="4466087"/>
            <a:ext cx="2650639" cy="550861"/>
          </a:xfrm>
          <a:prstGeom prst="rect">
            <a:avLst/>
          </a:prstGeom>
          <a:gradFill>
            <a:gsLst>
              <a:gs pos="0">
                <a:schemeClr val="accent4"/>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6E0E837-E34F-91A5-A3D0-30750952D45A}"/>
              </a:ext>
            </a:extLst>
          </p:cNvPr>
          <p:cNvSpPr/>
          <p:nvPr/>
        </p:nvSpPr>
        <p:spPr>
          <a:xfrm flipH="1">
            <a:off x="6493361" y="5257309"/>
            <a:ext cx="2650639" cy="550861"/>
          </a:xfrm>
          <a:prstGeom prst="rect">
            <a:avLst/>
          </a:prstGeom>
          <a:gradFill>
            <a:gsLst>
              <a:gs pos="0">
                <a:schemeClr val="accent5"/>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ZoneTexte 16">
            <a:extLst>
              <a:ext uri="{FF2B5EF4-FFF2-40B4-BE49-F238E27FC236}">
                <a16:creationId xmlns:a16="http://schemas.microsoft.com/office/drawing/2014/main" xmlns="" id="{F77C20CA-238A-FACB-CA6E-3E2528695EAE}"/>
              </a:ext>
            </a:extLst>
          </p:cNvPr>
          <p:cNvSpPr txBox="1"/>
          <p:nvPr/>
        </p:nvSpPr>
        <p:spPr>
          <a:xfrm>
            <a:off x="6493360" y="4497073"/>
            <a:ext cx="2650640" cy="492443"/>
          </a:xfrm>
          <a:prstGeom prst="rect">
            <a:avLst/>
          </a:prstGeom>
          <a:noFill/>
        </p:spPr>
        <p:txBody>
          <a:bodyPr wrap="square">
            <a:spAutoFit/>
          </a:bodyPr>
          <a:lstStyle/>
          <a:p>
            <a:pPr algn="r" rtl="1"/>
            <a:r>
              <a:rPr lang="ar-DZ" sz="2600" b="1" dirty="0">
                <a:solidFill>
                  <a:srgbClr val="C00000"/>
                </a:solidFill>
                <a:effectLst/>
                <a:latin typeface="AlGhadTV" panose="01000500000000020004" pitchFamily="2" charset="-78"/>
                <a:ea typeface="Calibri" panose="020F0502020204030204" pitchFamily="34" charset="0"/>
                <a:cs typeface="AlGhadTV" panose="01000500000000020004" pitchFamily="2" charset="-78"/>
              </a:rPr>
              <a:t>4.2</a:t>
            </a:r>
            <a:r>
              <a:rPr lang="fr-FR" sz="2600" b="1" dirty="0">
                <a:solidFill>
                  <a:srgbClr val="C00000"/>
                </a:solidFill>
                <a:latin typeface="AlGhadTV" panose="01000500000000020004" pitchFamily="2" charset="-78"/>
                <a:ea typeface="Calibri" panose="020F0502020204030204" pitchFamily="34" charset="0"/>
                <a:cs typeface="AlGhadTV" panose="01000500000000020004" pitchFamily="2" charset="-78"/>
              </a:rPr>
              <a:t>            </a:t>
            </a:r>
            <a:r>
              <a:rPr lang="ar-DZ" sz="2600" b="1" dirty="0">
                <a:solidFill>
                  <a:srgbClr val="C00000"/>
                </a:solidFill>
                <a:effectLst/>
                <a:latin typeface="AlGhadTV" panose="01000500000000020004" pitchFamily="2" charset="-78"/>
                <a:ea typeface="Calibri" panose="020F0502020204030204" pitchFamily="34" charset="0"/>
                <a:cs typeface="AlGhadTV" panose="01000500000000020004" pitchFamily="2" charset="-78"/>
              </a:rPr>
              <a:t>   أخذ المخاطرة</a:t>
            </a:r>
            <a:endParaRPr lang="fr-FR" sz="2600" dirty="0">
              <a:solidFill>
                <a:srgbClr val="C00000"/>
              </a:solidFill>
              <a:latin typeface="AlGhadTV" panose="01000500000000020004" pitchFamily="2" charset="-78"/>
              <a:cs typeface="AlGhadTV" panose="01000500000000020004" pitchFamily="2" charset="-78"/>
            </a:endParaRPr>
          </a:p>
        </p:txBody>
      </p:sp>
      <p:sp>
        <p:nvSpPr>
          <p:cNvPr id="18" name="ZoneTexte 17">
            <a:extLst>
              <a:ext uri="{FF2B5EF4-FFF2-40B4-BE49-F238E27FC236}">
                <a16:creationId xmlns:a16="http://schemas.microsoft.com/office/drawing/2014/main" xmlns="" id="{D2D4476D-5D60-D2D2-E81C-D7C27A607EFE}"/>
              </a:ext>
            </a:extLst>
          </p:cNvPr>
          <p:cNvSpPr txBox="1"/>
          <p:nvPr/>
        </p:nvSpPr>
        <p:spPr>
          <a:xfrm>
            <a:off x="6493360" y="5332683"/>
            <a:ext cx="265064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5.2		             </a:t>
            </a:r>
            <a:r>
              <a:rPr lang="ar-DZ" sz="2000" b="1" dirty="0" err="1">
                <a:solidFill>
                  <a:srgbClr val="002060"/>
                </a:solidFill>
                <a:effectLst/>
                <a:latin typeface="AlGhadTV" panose="01000500000000020004" pitchFamily="2" charset="-78"/>
                <a:ea typeface="Calibri" panose="020F0502020204030204" pitchFamily="34" charset="0"/>
                <a:cs typeface="AlGhadTV" panose="01000500000000020004" pitchFamily="2" charset="-78"/>
              </a:rPr>
              <a:t>المبدأة</a:t>
            </a:r>
            <a:endParaRPr lang="fr-FR" sz="2000" dirty="0">
              <a:solidFill>
                <a:srgbClr val="002060"/>
              </a:solidFill>
              <a:latin typeface="AlGhadTV" panose="01000500000000020004" pitchFamily="2" charset="-78"/>
              <a:cs typeface="AlGhadTV" panose="01000500000000020004" pitchFamily="2" charset="-78"/>
            </a:endParaRPr>
          </a:p>
        </p:txBody>
      </p:sp>
      <p:sp>
        <p:nvSpPr>
          <p:cNvPr id="19" name="ZoneTexte 18">
            <a:extLst>
              <a:ext uri="{FF2B5EF4-FFF2-40B4-BE49-F238E27FC236}">
                <a16:creationId xmlns:a16="http://schemas.microsoft.com/office/drawing/2014/main" xmlns="" id="{7BA5B124-B96D-4BEC-39FB-6C63B13DE02F}"/>
              </a:ext>
            </a:extLst>
          </p:cNvPr>
          <p:cNvSpPr txBox="1"/>
          <p:nvPr/>
        </p:nvSpPr>
        <p:spPr>
          <a:xfrm>
            <a:off x="182394" y="1978047"/>
            <a:ext cx="5887991" cy="4616648"/>
          </a:xfrm>
          <a:prstGeom prst="rect">
            <a:avLst/>
          </a:prstGeom>
          <a:noFill/>
        </p:spPr>
        <p:txBody>
          <a:bodyPr wrap="square">
            <a:spAutoFit/>
          </a:bodyPr>
          <a:lstStyle/>
          <a:p>
            <a:pPr algn="just" rtl="1">
              <a:lnSpc>
                <a:spcPct val="150000"/>
              </a:lnSpc>
            </a:pPr>
            <a:r>
              <a:rPr lang="ar-DZ" sz="2800" dirty="0">
                <a:solidFill>
                  <a:srgbClr val="002060"/>
                </a:solidFill>
                <a:latin typeface="Aljazeera" panose="02000000000000000000" pitchFamily="2" charset="-78"/>
                <a:ea typeface="Calibri" panose="020F0502020204030204" pitchFamily="34" charset="0"/>
                <a:cs typeface="Aljazeera" panose="02000000000000000000" pitchFamily="2" charset="-78"/>
              </a:rPr>
              <a:t>تعد المخاطرة أحد العناصر المكونة للعمل </a:t>
            </a:r>
            <a:r>
              <a:rPr lang="ar-DZ" sz="28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a:t>
            </a:r>
            <a:r>
              <a:rPr lang="ar-DZ" sz="2800" dirty="0">
                <a:solidFill>
                  <a:srgbClr val="002060"/>
                </a:solidFill>
                <a:latin typeface="Aljazeera" panose="02000000000000000000" pitchFamily="2" charset="-78"/>
                <a:ea typeface="Calibri" panose="020F0502020204030204" pitchFamily="34" charset="0"/>
                <a:cs typeface="Aljazeera" panose="02000000000000000000" pitchFamily="2" charset="-78"/>
              </a:rPr>
              <a:t>، حيث أن المقاول يسعى دائما إلى البحث عن أفكار جديدة أو تطوير فكرة قائمة وهما أمران مرتبطان بالمخاطرة. إلا أن المقاول يمتلك مقارنة ببقية رجال الأعمال مهارات أخذ المخاطرة فهو يهتم بالتنبؤ بالأعمال الأكثر ايجابية</a:t>
            </a:r>
            <a:endParaRPr lang="fr-FR" sz="2800" dirty="0">
              <a:solidFill>
                <a:srgbClr val="002060"/>
              </a:solidFill>
              <a:latin typeface="Aljazeera" panose="02000000000000000000" pitchFamily="2" charset="-78"/>
              <a:ea typeface="Calibri" panose="020F0502020204030204" pitchFamily="34" charset="0"/>
              <a:cs typeface="Aljazeera" panose="02000000000000000000" pitchFamily="2" charset="-78"/>
            </a:endParaRPr>
          </a:p>
        </p:txBody>
      </p:sp>
      <p:pic>
        <p:nvPicPr>
          <p:cNvPr id="4" name="ElevenLabs_2024-07-09T11_42_34_Sarah_pre_s50_sb75_se0_b_m2">
            <a:hlinkClick r:id="" action="ppaction://media"/>
            <a:extLst>
              <a:ext uri="{FF2B5EF4-FFF2-40B4-BE49-F238E27FC236}">
                <a16:creationId xmlns:a16="http://schemas.microsoft.com/office/drawing/2014/main" xmlns="" id="{3EF2FD88-5103-8A91-81D2-091602223F3A}"/>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120616" y="4009710"/>
            <a:ext cx="365522" cy="487363"/>
          </a:xfrm>
          <a:prstGeom prst="rect">
            <a:avLst/>
          </a:prstGeom>
        </p:spPr>
      </p:pic>
    </p:spTree>
    <p:extLst>
      <p:ext uri="{BB962C8B-B14F-4D97-AF65-F5344CB8AC3E}">
        <p14:creationId xmlns:p14="http://schemas.microsoft.com/office/powerpoint/2010/main" xmlns="" val="8279799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237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4"/>
                </p:tgtEl>
              </p:cMediaNode>
            </p:video>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الرابعة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استراتيجيات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3600" dirty="0">
              <a:solidFill>
                <a:schemeClr val="bg1"/>
              </a:solidFill>
              <a:latin typeface="Aljazeera" panose="02000000000000000000" pitchFamily="2" charset="-78"/>
              <a:cs typeface="Aljazeera" panose="02000000000000000000" pitchFamily="2" charset="-78"/>
            </a:endParaRPr>
          </a:p>
        </p:txBody>
      </p:sp>
      <p:sp>
        <p:nvSpPr>
          <p:cNvPr id="5" name="ZoneTexte 4">
            <a:extLst>
              <a:ext uri="{FF2B5EF4-FFF2-40B4-BE49-F238E27FC236}">
                <a16:creationId xmlns:a16="http://schemas.microsoft.com/office/drawing/2014/main" xmlns="" id="{DEE01C1E-7FF5-C413-0169-4ED0457DEC6C}"/>
              </a:ext>
            </a:extLst>
          </p:cNvPr>
          <p:cNvSpPr txBox="1"/>
          <p:nvPr/>
        </p:nvSpPr>
        <p:spPr>
          <a:xfrm>
            <a:off x="357406" y="928530"/>
            <a:ext cx="4521323" cy="1200329"/>
          </a:xfrm>
          <a:prstGeom prst="rect">
            <a:avLst/>
          </a:prstGeom>
          <a:noFill/>
        </p:spPr>
        <p:txBody>
          <a:bodyPr wrap="square">
            <a:spAutoFit/>
          </a:bodyPr>
          <a:lstStyle/>
          <a:p>
            <a:pPr algn="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سيتم التركيز في هذه النقطة على أهم الاستراتيجيات المتبعة لتحقيق أهداف المؤسسة</a:t>
            </a:r>
            <a:endParaRPr lang="fr-FR" sz="2400" dirty="0">
              <a:solidFill>
                <a:srgbClr val="002060"/>
              </a:solidFill>
              <a:latin typeface="Aljazeera" panose="02000000000000000000" pitchFamily="2" charset="-78"/>
              <a:cs typeface="Aljazeera" panose="02000000000000000000" pitchFamily="2" charset="-78"/>
            </a:endParaRPr>
          </a:p>
        </p:txBody>
      </p:sp>
      <p:sp>
        <p:nvSpPr>
          <p:cNvPr id="9" name="Rectangle 8">
            <a:extLst>
              <a:ext uri="{FF2B5EF4-FFF2-40B4-BE49-F238E27FC236}">
                <a16:creationId xmlns:a16="http://schemas.microsoft.com/office/drawing/2014/main" xmlns="" id="{876FECB8-8999-041D-5CD8-88976147953B}"/>
              </a:ext>
            </a:extLst>
          </p:cNvPr>
          <p:cNvSpPr/>
          <p:nvPr/>
        </p:nvSpPr>
        <p:spPr>
          <a:xfrm>
            <a:off x="8603740" y="1092029"/>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02</a:t>
            </a:r>
          </a:p>
        </p:txBody>
      </p:sp>
      <p:sp>
        <p:nvSpPr>
          <p:cNvPr id="10" name="ZoneTexte 9">
            <a:extLst>
              <a:ext uri="{FF2B5EF4-FFF2-40B4-BE49-F238E27FC236}">
                <a16:creationId xmlns:a16="http://schemas.microsoft.com/office/drawing/2014/main" xmlns="" id="{BF05FCAB-F1C3-C77D-8E96-3745F81438F5}"/>
              </a:ext>
            </a:extLst>
          </p:cNvPr>
          <p:cNvSpPr txBox="1"/>
          <p:nvPr/>
        </p:nvSpPr>
        <p:spPr>
          <a:xfrm>
            <a:off x="5208608" y="1051642"/>
            <a:ext cx="3390955"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الاستراتجيات</a:t>
            </a:r>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01AA3EAA-9320-8B3D-889A-36EDC9E8764D}"/>
              </a:ext>
            </a:extLst>
          </p:cNvPr>
          <p:cNvSpPr/>
          <p:nvPr/>
        </p:nvSpPr>
        <p:spPr>
          <a:xfrm flipH="1">
            <a:off x="6438899" y="2867292"/>
            <a:ext cx="2705100" cy="550861"/>
          </a:xfrm>
          <a:prstGeom prst="rect">
            <a:avLst/>
          </a:prstGeom>
          <a:gradFill>
            <a:gsLst>
              <a:gs pos="0">
                <a:schemeClr val="accent2"/>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7218A7A-F448-72F5-3DDC-20BA4620B0CB}"/>
              </a:ext>
            </a:extLst>
          </p:cNvPr>
          <p:cNvSpPr/>
          <p:nvPr/>
        </p:nvSpPr>
        <p:spPr>
          <a:xfrm flipH="1">
            <a:off x="6493363" y="2059719"/>
            <a:ext cx="2650637" cy="550861"/>
          </a:xfrm>
          <a:prstGeom prst="rect">
            <a:avLst/>
          </a:prstGeom>
          <a:gradFill>
            <a:gsLst>
              <a:gs pos="0">
                <a:schemeClr val="accent1"/>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DB779BF-6B04-368F-6A7C-A12FED28CAC6}"/>
              </a:ext>
            </a:extLst>
          </p:cNvPr>
          <p:cNvSpPr/>
          <p:nvPr/>
        </p:nvSpPr>
        <p:spPr>
          <a:xfrm flipH="1">
            <a:off x="6438898" y="3674865"/>
            <a:ext cx="2705102" cy="550861"/>
          </a:xfrm>
          <a:prstGeom prst="rect">
            <a:avLst/>
          </a:prstGeom>
          <a:gradFill>
            <a:gsLst>
              <a:gs pos="0">
                <a:schemeClr val="accent3"/>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ZoneTexte 11">
            <a:extLst>
              <a:ext uri="{FF2B5EF4-FFF2-40B4-BE49-F238E27FC236}">
                <a16:creationId xmlns:a16="http://schemas.microsoft.com/office/drawing/2014/main" xmlns="" id="{9316D476-0ACF-19ED-740B-ED613FB146A0}"/>
              </a:ext>
            </a:extLst>
          </p:cNvPr>
          <p:cNvSpPr txBox="1"/>
          <p:nvPr/>
        </p:nvSpPr>
        <p:spPr>
          <a:xfrm>
            <a:off x="6493361" y="2127741"/>
            <a:ext cx="262072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1.2 		</a:t>
            </a:r>
            <a:r>
              <a:rPr lang="ar-DZ"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الإبداع</a:t>
            </a:r>
            <a:endParaRPr lang="fr-FR" sz="2000" dirty="0">
              <a:solidFill>
                <a:srgbClr val="002060"/>
              </a:solidFill>
              <a:latin typeface="AlGhadTV" panose="01000500000000020004" pitchFamily="2" charset="-78"/>
              <a:cs typeface="AlGhadTV" panose="01000500000000020004" pitchFamily="2" charset="-78"/>
            </a:endParaRPr>
          </a:p>
        </p:txBody>
      </p:sp>
      <p:sp>
        <p:nvSpPr>
          <p:cNvPr id="13" name="ZoneTexte 12">
            <a:extLst>
              <a:ext uri="{FF2B5EF4-FFF2-40B4-BE49-F238E27FC236}">
                <a16:creationId xmlns:a16="http://schemas.microsoft.com/office/drawing/2014/main" xmlns="" id="{D2FE3537-1B0E-C70D-3D5C-3D246AABC4F8}"/>
              </a:ext>
            </a:extLst>
          </p:cNvPr>
          <p:cNvSpPr txBox="1"/>
          <p:nvPr/>
        </p:nvSpPr>
        <p:spPr>
          <a:xfrm>
            <a:off x="6493362" y="2938990"/>
            <a:ext cx="2650639"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2.2		            الابتكار</a:t>
            </a:r>
            <a:endParaRPr lang="fr-FR" sz="2000" dirty="0">
              <a:solidFill>
                <a:srgbClr val="002060"/>
              </a:solidFill>
              <a:latin typeface="AlGhadTV" panose="01000500000000020004" pitchFamily="2" charset="-78"/>
              <a:cs typeface="AlGhadTV" panose="01000500000000020004" pitchFamily="2" charset="-78"/>
            </a:endParaRPr>
          </a:p>
        </p:txBody>
      </p:sp>
      <p:sp>
        <p:nvSpPr>
          <p:cNvPr id="14" name="ZoneTexte 13">
            <a:extLst>
              <a:ext uri="{FF2B5EF4-FFF2-40B4-BE49-F238E27FC236}">
                <a16:creationId xmlns:a16="http://schemas.microsoft.com/office/drawing/2014/main" xmlns="" id="{A25D28F2-F1D9-8E58-00BD-9EC5B87E49E5}"/>
              </a:ext>
            </a:extLst>
          </p:cNvPr>
          <p:cNvSpPr txBox="1"/>
          <p:nvPr/>
        </p:nvSpPr>
        <p:spPr>
          <a:xfrm>
            <a:off x="6493362" y="3745740"/>
            <a:ext cx="2650639" cy="400110"/>
          </a:xfrm>
          <a:prstGeom prst="rect">
            <a:avLst/>
          </a:prstGeom>
          <a:noFill/>
        </p:spPr>
        <p:txBody>
          <a:bodyPr wrap="square">
            <a:spAutoFit/>
          </a:bodyPr>
          <a:lstStyle/>
          <a:p>
            <a:pPr algn="r" rtl="1"/>
            <a:r>
              <a:rPr lang="ar-DZ"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3.2	        </a:t>
            </a:r>
            <a:r>
              <a:rPr lang="fr-FR"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التميز (التفرد)</a:t>
            </a:r>
            <a:endParaRPr lang="fr-FR" sz="2000" dirty="0">
              <a:solidFill>
                <a:srgbClr val="002060"/>
              </a:solidFill>
              <a:latin typeface="AlGhadTV" panose="01000500000000020004" pitchFamily="2" charset="-78"/>
              <a:cs typeface="AlGhadTV" panose="01000500000000020004" pitchFamily="2" charset="-78"/>
            </a:endParaRPr>
          </a:p>
        </p:txBody>
      </p:sp>
      <p:sp>
        <p:nvSpPr>
          <p:cNvPr id="15" name="Rectangle 14">
            <a:extLst>
              <a:ext uri="{FF2B5EF4-FFF2-40B4-BE49-F238E27FC236}">
                <a16:creationId xmlns:a16="http://schemas.microsoft.com/office/drawing/2014/main" xmlns="" id="{C6762536-FA76-4C95-76FA-E8C473246B80}"/>
              </a:ext>
            </a:extLst>
          </p:cNvPr>
          <p:cNvSpPr/>
          <p:nvPr/>
        </p:nvSpPr>
        <p:spPr>
          <a:xfrm flipH="1">
            <a:off x="6493361" y="4466087"/>
            <a:ext cx="2650639" cy="550861"/>
          </a:xfrm>
          <a:prstGeom prst="rect">
            <a:avLst/>
          </a:prstGeom>
          <a:gradFill>
            <a:gsLst>
              <a:gs pos="0">
                <a:schemeClr val="accent4"/>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6E0E837-E34F-91A5-A3D0-30750952D45A}"/>
              </a:ext>
            </a:extLst>
          </p:cNvPr>
          <p:cNvSpPr/>
          <p:nvPr/>
        </p:nvSpPr>
        <p:spPr>
          <a:xfrm flipH="1">
            <a:off x="6493361" y="5257309"/>
            <a:ext cx="2650639" cy="550861"/>
          </a:xfrm>
          <a:prstGeom prst="rect">
            <a:avLst/>
          </a:prstGeom>
          <a:gradFill>
            <a:gsLst>
              <a:gs pos="0">
                <a:schemeClr val="accent5"/>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ZoneTexte 16">
            <a:extLst>
              <a:ext uri="{FF2B5EF4-FFF2-40B4-BE49-F238E27FC236}">
                <a16:creationId xmlns:a16="http://schemas.microsoft.com/office/drawing/2014/main" xmlns="" id="{F77C20CA-238A-FACB-CA6E-3E2528695EAE}"/>
              </a:ext>
            </a:extLst>
          </p:cNvPr>
          <p:cNvSpPr txBox="1"/>
          <p:nvPr/>
        </p:nvSpPr>
        <p:spPr>
          <a:xfrm>
            <a:off x="6493360" y="4536963"/>
            <a:ext cx="2650640" cy="400110"/>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4.2</a:t>
            </a:r>
            <a:r>
              <a:rPr lang="fr-FR"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  </a:t>
            </a:r>
            <a:r>
              <a:rPr lang="fr-FR"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 أخذ المخاطرة</a:t>
            </a:r>
            <a:endParaRPr lang="fr-FR" sz="2000" dirty="0">
              <a:solidFill>
                <a:srgbClr val="002060"/>
              </a:solidFill>
              <a:latin typeface="AlGhadTV" panose="01000500000000020004" pitchFamily="2" charset="-78"/>
              <a:cs typeface="AlGhadTV" panose="01000500000000020004" pitchFamily="2" charset="-78"/>
            </a:endParaRPr>
          </a:p>
        </p:txBody>
      </p:sp>
      <p:sp>
        <p:nvSpPr>
          <p:cNvPr id="18" name="ZoneTexte 17">
            <a:extLst>
              <a:ext uri="{FF2B5EF4-FFF2-40B4-BE49-F238E27FC236}">
                <a16:creationId xmlns:a16="http://schemas.microsoft.com/office/drawing/2014/main" xmlns="" id="{D2D4476D-5D60-D2D2-E81C-D7C27A607EFE}"/>
              </a:ext>
            </a:extLst>
          </p:cNvPr>
          <p:cNvSpPr txBox="1"/>
          <p:nvPr/>
        </p:nvSpPr>
        <p:spPr>
          <a:xfrm>
            <a:off x="6493360" y="5286517"/>
            <a:ext cx="2650640" cy="892552"/>
          </a:xfrm>
          <a:prstGeom prst="rect">
            <a:avLst/>
          </a:prstGeom>
          <a:noFill/>
        </p:spPr>
        <p:txBody>
          <a:bodyPr wrap="square">
            <a:spAutoFit/>
          </a:bodyPr>
          <a:lstStyle/>
          <a:p>
            <a:pPr algn="r" rtl="1"/>
            <a:r>
              <a:rPr lang="ar-DZ" sz="2600" b="1" dirty="0">
                <a:solidFill>
                  <a:srgbClr val="C00000"/>
                </a:solidFill>
                <a:effectLst/>
                <a:latin typeface="AlGhadTV" panose="01000500000000020004" pitchFamily="2" charset="-78"/>
                <a:ea typeface="Calibri" panose="020F0502020204030204" pitchFamily="34" charset="0"/>
                <a:cs typeface="AlGhadTV" panose="01000500000000020004" pitchFamily="2" charset="-78"/>
              </a:rPr>
              <a:t>5.2		</a:t>
            </a:r>
            <a:r>
              <a:rPr lang="fr-FR" sz="2600" b="1" dirty="0">
                <a:solidFill>
                  <a:srgbClr val="C00000"/>
                </a:solidFill>
                <a:latin typeface="AlGhadTV" panose="01000500000000020004" pitchFamily="2" charset="-78"/>
                <a:ea typeface="Calibri" panose="020F0502020204030204" pitchFamily="34" charset="0"/>
                <a:cs typeface="AlGhadTV" panose="01000500000000020004" pitchFamily="2" charset="-78"/>
              </a:rPr>
              <a:t> </a:t>
            </a:r>
            <a:r>
              <a:rPr lang="ar-DZ" sz="2600" b="1" dirty="0">
                <a:solidFill>
                  <a:srgbClr val="C00000"/>
                </a:solidFill>
                <a:effectLst/>
                <a:latin typeface="AlGhadTV" panose="01000500000000020004" pitchFamily="2" charset="-78"/>
                <a:ea typeface="Calibri" panose="020F0502020204030204" pitchFamily="34" charset="0"/>
                <a:cs typeface="AlGhadTV" panose="01000500000000020004" pitchFamily="2" charset="-78"/>
              </a:rPr>
              <a:t>      </a:t>
            </a:r>
            <a:r>
              <a:rPr lang="ar-DZ" sz="2600" b="1" dirty="0" err="1">
                <a:solidFill>
                  <a:srgbClr val="C00000"/>
                </a:solidFill>
                <a:effectLst/>
                <a:latin typeface="AlGhadTV" panose="01000500000000020004" pitchFamily="2" charset="-78"/>
                <a:ea typeface="Calibri" panose="020F0502020204030204" pitchFamily="34" charset="0"/>
                <a:cs typeface="AlGhadTV" panose="01000500000000020004" pitchFamily="2" charset="-78"/>
              </a:rPr>
              <a:t>المبدأة</a:t>
            </a:r>
            <a:endParaRPr lang="fr-FR" sz="2600" dirty="0">
              <a:solidFill>
                <a:srgbClr val="C00000"/>
              </a:solidFill>
              <a:latin typeface="AlGhadTV" panose="01000500000000020004" pitchFamily="2" charset="-78"/>
              <a:cs typeface="AlGhadTV" panose="01000500000000020004" pitchFamily="2" charset="-78"/>
            </a:endParaRPr>
          </a:p>
        </p:txBody>
      </p:sp>
      <p:sp>
        <p:nvSpPr>
          <p:cNvPr id="19" name="ZoneTexte 18">
            <a:extLst>
              <a:ext uri="{FF2B5EF4-FFF2-40B4-BE49-F238E27FC236}">
                <a16:creationId xmlns:a16="http://schemas.microsoft.com/office/drawing/2014/main" xmlns="" id="{7BA5B124-B96D-4BEC-39FB-6C63B13DE02F}"/>
              </a:ext>
            </a:extLst>
          </p:cNvPr>
          <p:cNvSpPr txBox="1"/>
          <p:nvPr/>
        </p:nvSpPr>
        <p:spPr>
          <a:xfrm>
            <a:off x="182394" y="1978047"/>
            <a:ext cx="5887991" cy="6555641"/>
          </a:xfrm>
          <a:prstGeom prst="rect">
            <a:avLst/>
          </a:prstGeom>
          <a:noFill/>
        </p:spPr>
        <p:txBody>
          <a:bodyPr wrap="square">
            <a:spAutoFit/>
          </a:bodyPr>
          <a:lstStyle/>
          <a:p>
            <a:pPr algn="just" rtl="1"/>
            <a:r>
              <a:rPr lang="ar-DZ" sz="28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القدرة على اخذ مخاطرة عالية أكثر من الظروف البيئية المحيطة بالمقاولة، وبالتالي هي الاستعداد المقدم للتعامل مع صعوبة محتملة من خلال المشاركة في التغيرات والانتباه للبيئة. </a:t>
            </a:r>
          </a:p>
          <a:p>
            <a:pPr algn="just" rtl="1"/>
            <a:r>
              <a:rPr lang="ar-DZ" sz="2800" dirty="0">
                <a:solidFill>
                  <a:srgbClr val="002060"/>
                </a:solidFill>
                <a:latin typeface="Aljazeera" panose="02000000000000000000" pitchFamily="2" charset="-78"/>
                <a:ea typeface="Calibri" panose="020F0502020204030204" pitchFamily="34" charset="0"/>
                <a:cs typeface="Aljazeera" panose="02000000000000000000" pitchFamily="2" charset="-78"/>
              </a:rPr>
              <a:t>كما ينظر إلى </a:t>
            </a:r>
            <a:r>
              <a:rPr lang="ar-DZ" sz="28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المبدأة</a:t>
            </a:r>
            <a:r>
              <a:rPr lang="ar-DZ" sz="2800" dirty="0">
                <a:solidFill>
                  <a:srgbClr val="002060"/>
                </a:solidFill>
                <a:latin typeface="Aljazeera" panose="02000000000000000000" pitchFamily="2" charset="-78"/>
                <a:ea typeface="Calibri" panose="020F0502020204030204" pitchFamily="34" charset="0"/>
                <a:cs typeface="Aljazeera" panose="02000000000000000000" pitchFamily="2" charset="-78"/>
              </a:rPr>
              <a:t> على أنها القدرة على إيجاد الفرص عن القيام بطرح منتجات في السوق، وتكون الاستجابة للتغيرات وليس كرد فعل للأحداث ويكون ذلك من خلال الحصول على المعلومات عن الوضع الحالي والسابق وفي المستقبل. وتتميز </a:t>
            </a:r>
            <a:r>
              <a:rPr lang="ar-DZ" sz="28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المبدأة</a:t>
            </a:r>
            <a:r>
              <a:rPr lang="ar-DZ" sz="2800" dirty="0">
                <a:solidFill>
                  <a:srgbClr val="002060"/>
                </a:solidFill>
                <a:latin typeface="Aljazeera" panose="02000000000000000000" pitchFamily="2" charset="-78"/>
                <a:ea typeface="Calibri" panose="020F0502020204030204" pitchFamily="34" charset="0"/>
                <a:cs typeface="Aljazeera" panose="02000000000000000000" pitchFamily="2" charset="-78"/>
              </a:rPr>
              <a:t> بكونها عملية مكلفة تنطوي على الرقابة على الزبائن والمنافسين ومسح للسوق على المدى الطويل والبحث عن الموارد النادرة، وبالتالي فهي تمثل مختلف جهود المؤسسة في تحديد حجم الفرص المستقبلية ومحاولة اغتنامها. </a:t>
            </a:r>
          </a:p>
        </p:txBody>
      </p:sp>
      <p:pic>
        <p:nvPicPr>
          <p:cNvPr id="4" name="ElevenLabs_2024-07-09T11_43_55_Sarah_pre_s50_sb75_se0_b_m2">
            <a:hlinkClick r:id="" action="ppaction://media"/>
            <a:extLst>
              <a:ext uri="{FF2B5EF4-FFF2-40B4-BE49-F238E27FC236}">
                <a16:creationId xmlns:a16="http://schemas.microsoft.com/office/drawing/2014/main" xmlns="" id="{0FF9BC7D-4DBC-8FB4-30AD-C386DFF18302}"/>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360646" y="4693392"/>
            <a:ext cx="365522" cy="487363"/>
          </a:xfrm>
          <a:prstGeom prst="rect">
            <a:avLst/>
          </a:prstGeom>
        </p:spPr>
      </p:pic>
    </p:spTree>
    <p:extLst>
      <p:ext uri="{BB962C8B-B14F-4D97-AF65-F5344CB8AC3E}">
        <p14:creationId xmlns:p14="http://schemas.microsoft.com/office/powerpoint/2010/main" xmlns="" val="5019499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507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4"/>
                </p:tgtEl>
              </p:cMediaNode>
            </p:video>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الرابعة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استراتيجيات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3600" dirty="0">
              <a:solidFill>
                <a:schemeClr val="bg1"/>
              </a:solidFill>
              <a:latin typeface="Aljazeera" panose="02000000000000000000" pitchFamily="2" charset="-78"/>
              <a:cs typeface="Aljazeera" panose="02000000000000000000" pitchFamily="2" charset="-78"/>
            </a:endParaRPr>
          </a:p>
        </p:txBody>
      </p:sp>
      <p:sp>
        <p:nvSpPr>
          <p:cNvPr id="5" name="ZoneTexte 4">
            <a:extLst>
              <a:ext uri="{FF2B5EF4-FFF2-40B4-BE49-F238E27FC236}">
                <a16:creationId xmlns:a16="http://schemas.microsoft.com/office/drawing/2014/main" xmlns="" id="{DEE01C1E-7FF5-C413-0169-4ED0457DEC6C}"/>
              </a:ext>
            </a:extLst>
          </p:cNvPr>
          <p:cNvSpPr txBox="1"/>
          <p:nvPr/>
        </p:nvSpPr>
        <p:spPr>
          <a:xfrm>
            <a:off x="357406" y="928530"/>
            <a:ext cx="4521323" cy="1200329"/>
          </a:xfrm>
          <a:prstGeom prst="rect">
            <a:avLst/>
          </a:prstGeom>
          <a:noFill/>
        </p:spPr>
        <p:txBody>
          <a:bodyPr wrap="square">
            <a:spAutoFit/>
          </a:bodyPr>
          <a:lstStyle/>
          <a:p>
            <a:pPr algn="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سيتم التركيز في هذه النقطة على أهم الاستراتيجيات المتبعة لتحقيق أهداف المؤسسة</a:t>
            </a:r>
            <a:endParaRPr lang="fr-FR" sz="2400" dirty="0">
              <a:solidFill>
                <a:srgbClr val="002060"/>
              </a:solidFill>
              <a:latin typeface="Aljazeera" panose="02000000000000000000" pitchFamily="2" charset="-78"/>
              <a:cs typeface="Aljazeera" panose="02000000000000000000" pitchFamily="2" charset="-78"/>
            </a:endParaRPr>
          </a:p>
        </p:txBody>
      </p:sp>
      <p:sp>
        <p:nvSpPr>
          <p:cNvPr id="9" name="Rectangle 8">
            <a:extLst>
              <a:ext uri="{FF2B5EF4-FFF2-40B4-BE49-F238E27FC236}">
                <a16:creationId xmlns:a16="http://schemas.microsoft.com/office/drawing/2014/main" xmlns="" id="{876FECB8-8999-041D-5CD8-88976147953B}"/>
              </a:ext>
            </a:extLst>
          </p:cNvPr>
          <p:cNvSpPr/>
          <p:nvPr/>
        </p:nvSpPr>
        <p:spPr>
          <a:xfrm>
            <a:off x="8603740" y="1092029"/>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02</a:t>
            </a:r>
          </a:p>
        </p:txBody>
      </p:sp>
      <p:sp>
        <p:nvSpPr>
          <p:cNvPr id="10" name="ZoneTexte 9">
            <a:extLst>
              <a:ext uri="{FF2B5EF4-FFF2-40B4-BE49-F238E27FC236}">
                <a16:creationId xmlns:a16="http://schemas.microsoft.com/office/drawing/2014/main" xmlns="" id="{BF05FCAB-F1C3-C77D-8E96-3745F81438F5}"/>
              </a:ext>
            </a:extLst>
          </p:cNvPr>
          <p:cNvSpPr txBox="1"/>
          <p:nvPr/>
        </p:nvSpPr>
        <p:spPr>
          <a:xfrm>
            <a:off x="5208608" y="1051642"/>
            <a:ext cx="3390955"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الاستراتجيات</a:t>
            </a:r>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01AA3EAA-9320-8B3D-889A-36EDC9E8764D}"/>
              </a:ext>
            </a:extLst>
          </p:cNvPr>
          <p:cNvSpPr/>
          <p:nvPr/>
        </p:nvSpPr>
        <p:spPr>
          <a:xfrm flipH="1">
            <a:off x="6438899" y="2867292"/>
            <a:ext cx="2705100" cy="550861"/>
          </a:xfrm>
          <a:prstGeom prst="rect">
            <a:avLst/>
          </a:prstGeom>
          <a:gradFill>
            <a:gsLst>
              <a:gs pos="0">
                <a:schemeClr val="accent2"/>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7218A7A-F448-72F5-3DDC-20BA4620B0CB}"/>
              </a:ext>
            </a:extLst>
          </p:cNvPr>
          <p:cNvSpPr/>
          <p:nvPr/>
        </p:nvSpPr>
        <p:spPr>
          <a:xfrm flipH="1">
            <a:off x="6493363" y="2059719"/>
            <a:ext cx="2650637" cy="550861"/>
          </a:xfrm>
          <a:prstGeom prst="rect">
            <a:avLst/>
          </a:prstGeom>
          <a:gradFill>
            <a:gsLst>
              <a:gs pos="0">
                <a:schemeClr val="accent1"/>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DB779BF-6B04-368F-6A7C-A12FED28CAC6}"/>
              </a:ext>
            </a:extLst>
          </p:cNvPr>
          <p:cNvSpPr/>
          <p:nvPr/>
        </p:nvSpPr>
        <p:spPr>
          <a:xfrm flipH="1">
            <a:off x="6438898" y="3674865"/>
            <a:ext cx="2705102" cy="550861"/>
          </a:xfrm>
          <a:prstGeom prst="rect">
            <a:avLst/>
          </a:prstGeom>
          <a:gradFill>
            <a:gsLst>
              <a:gs pos="0">
                <a:schemeClr val="accent3"/>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ZoneTexte 11">
            <a:extLst>
              <a:ext uri="{FF2B5EF4-FFF2-40B4-BE49-F238E27FC236}">
                <a16:creationId xmlns:a16="http://schemas.microsoft.com/office/drawing/2014/main" xmlns="" id="{9316D476-0ACF-19ED-740B-ED613FB146A0}"/>
              </a:ext>
            </a:extLst>
          </p:cNvPr>
          <p:cNvSpPr txBox="1"/>
          <p:nvPr/>
        </p:nvSpPr>
        <p:spPr>
          <a:xfrm>
            <a:off x="6493361" y="2127741"/>
            <a:ext cx="262072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1.2 		</a:t>
            </a:r>
            <a:r>
              <a:rPr lang="ar-DZ"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الإبداع</a:t>
            </a:r>
            <a:endParaRPr lang="fr-FR" sz="2000" dirty="0">
              <a:solidFill>
                <a:srgbClr val="002060"/>
              </a:solidFill>
              <a:latin typeface="AlGhadTV" panose="01000500000000020004" pitchFamily="2" charset="-78"/>
              <a:cs typeface="AlGhadTV" panose="01000500000000020004" pitchFamily="2" charset="-78"/>
            </a:endParaRPr>
          </a:p>
        </p:txBody>
      </p:sp>
      <p:sp>
        <p:nvSpPr>
          <p:cNvPr id="13" name="ZoneTexte 12">
            <a:extLst>
              <a:ext uri="{FF2B5EF4-FFF2-40B4-BE49-F238E27FC236}">
                <a16:creationId xmlns:a16="http://schemas.microsoft.com/office/drawing/2014/main" xmlns="" id="{D2FE3537-1B0E-C70D-3D5C-3D246AABC4F8}"/>
              </a:ext>
            </a:extLst>
          </p:cNvPr>
          <p:cNvSpPr txBox="1"/>
          <p:nvPr/>
        </p:nvSpPr>
        <p:spPr>
          <a:xfrm>
            <a:off x="6493362" y="2938990"/>
            <a:ext cx="2650639"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2.2		            الابتكار</a:t>
            </a:r>
            <a:endParaRPr lang="fr-FR" sz="2000" dirty="0">
              <a:solidFill>
                <a:srgbClr val="002060"/>
              </a:solidFill>
              <a:latin typeface="AlGhadTV" panose="01000500000000020004" pitchFamily="2" charset="-78"/>
              <a:cs typeface="AlGhadTV" panose="01000500000000020004" pitchFamily="2" charset="-78"/>
            </a:endParaRPr>
          </a:p>
        </p:txBody>
      </p:sp>
      <p:sp>
        <p:nvSpPr>
          <p:cNvPr id="14" name="ZoneTexte 13">
            <a:extLst>
              <a:ext uri="{FF2B5EF4-FFF2-40B4-BE49-F238E27FC236}">
                <a16:creationId xmlns:a16="http://schemas.microsoft.com/office/drawing/2014/main" xmlns="" id="{A25D28F2-F1D9-8E58-00BD-9EC5B87E49E5}"/>
              </a:ext>
            </a:extLst>
          </p:cNvPr>
          <p:cNvSpPr txBox="1"/>
          <p:nvPr/>
        </p:nvSpPr>
        <p:spPr>
          <a:xfrm>
            <a:off x="6493362" y="3745740"/>
            <a:ext cx="2650639" cy="400110"/>
          </a:xfrm>
          <a:prstGeom prst="rect">
            <a:avLst/>
          </a:prstGeom>
          <a:noFill/>
        </p:spPr>
        <p:txBody>
          <a:bodyPr wrap="square">
            <a:spAutoFit/>
          </a:bodyPr>
          <a:lstStyle/>
          <a:p>
            <a:pPr algn="r" rtl="1"/>
            <a:r>
              <a:rPr lang="ar-DZ"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3.2	        </a:t>
            </a:r>
            <a:r>
              <a:rPr lang="fr-FR"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التميز (التفرد)</a:t>
            </a:r>
            <a:endParaRPr lang="fr-FR" sz="2000" dirty="0">
              <a:solidFill>
                <a:srgbClr val="002060"/>
              </a:solidFill>
              <a:latin typeface="AlGhadTV" panose="01000500000000020004" pitchFamily="2" charset="-78"/>
              <a:cs typeface="AlGhadTV" panose="01000500000000020004" pitchFamily="2" charset="-78"/>
            </a:endParaRPr>
          </a:p>
        </p:txBody>
      </p:sp>
      <p:sp>
        <p:nvSpPr>
          <p:cNvPr id="15" name="Rectangle 14">
            <a:extLst>
              <a:ext uri="{FF2B5EF4-FFF2-40B4-BE49-F238E27FC236}">
                <a16:creationId xmlns:a16="http://schemas.microsoft.com/office/drawing/2014/main" xmlns="" id="{C6762536-FA76-4C95-76FA-E8C473246B80}"/>
              </a:ext>
            </a:extLst>
          </p:cNvPr>
          <p:cNvSpPr/>
          <p:nvPr/>
        </p:nvSpPr>
        <p:spPr>
          <a:xfrm flipH="1">
            <a:off x="6493361" y="4466087"/>
            <a:ext cx="2650639" cy="550861"/>
          </a:xfrm>
          <a:prstGeom prst="rect">
            <a:avLst/>
          </a:prstGeom>
          <a:gradFill>
            <a:gsLst>
              <a:gs pos="0">
                <a:schemeClr val="accent4"/>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6E0E837-E34F-91A5-A3D0-30750952D45A}"/>
              </a:ext>
            </a:extLst>
          </p:cNvPr>
          <p:cNvSpPr/>
          <p:nvPr/>
        </p:nvSpPr>
        <p:spPr>
          <a:xfrm flipH="1">
            <a:off x="6493361" y="5257309"/>
            <a:ext cx="2650639" cy="550861"/>
          </a:xfrm>
          <a:prstGeom prst="rect">
            <a:avLst/>
          </a:prstGeom>
          <a:gradFill>
            <a:gsLst>
              <a:gs pos="0">
                <a:schemeClr val="accent5"/>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ZoneTexte 16">
            <a:extLst>
              <a:ext uri="{FF2B5EF4-FFF2-40B4-BE49-F238E27FC236}">
                <a16:creationId xmlns:a16="http://schemas.microsoft.com/office/drawing/2014/main" xmlns="" id="{F77C20CA-238A-FACB-CA6E-3E2528695EAE}"/>
              </a:ext>
            </a:extLst>
          </p:cNvPr>
          <p:cNvSpPr txBox="1"/>
          <p:nvPr/>
        </p:nvSpPr>
        <p:spPr>
          <a:xfrm>
            <a:off x="6493360" y="4536963"/>
            <a:ext cx="2650640" cy="400110"/>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4.2</a:t>
            </a:r>
            <a:r>
              <a:rPr lang="fr-FR"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  </a:t>
            </a:r>
            <a:r>
              <a:rPr lang="fr-FR"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 أخذ المخاطرة</a:t>
            </a:r>
            <a:endParaRPr lang="fr-FR" sz="2000" dirty="0">
              <a:solidFill>
                <a:srgbClr val="002060"/>
              </a:solidFill>
              <a:latin typeface="AlGhadTV" panose="01000500000000020004" pitchFamily="2" charset="-78"/>
              <a:cs typeface="AlGhadTV" panose="01000500000000020004" pitchFamily="2" charset="-78"/>
            </a:endParaRPr>
          </a:p>
        </p:txBody>
      </p:sp>
      <p:sp>
        <p:nvSpPr>
          <p:cNvPr id="18" name="ZoneTexte 17">
            <a:extLst>
              <a:ext uri="{FF2B5EF4-FFF2-40B4-BE49-F238E27FC236}">
                <a16:creationId xmlns:a16="http://schemas.microsoft.com/office/drawing/2014/main" xmlns="" id="{D2D4476D-5D60-D2D2-E81C-D7C27A607EFE}"/>
              </a:ext>
            </a:extLst>
          </p:cNvPr>
          <p:cNvSpPr txBox="1"/>
          <p:nvPr/>
        </p:nvSpPr>
        <p:spPr>
          <a:xfrm>
            <a:off x="6493360" y="5332683"/>
            <a:ext cx="265064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5.2		</a:t>
            </a:r>
            <a:r>
              <a:rPr lang="fr-FR"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  </a:t>
            </a:r>
            <a:r>
              <a:rPr lang="fr-FR"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    </a:t>
            </a:r>
            <a:r>
              <a:rPr lang="ar-DZ" sz="2000" b="1" dirty="0" err="1">
                <a:solidFill>
                  <a:srgbClr val="002060"/>
                </a:solidFill>
                <a:effectLst/>
                <a:latin typeface="AlGhadTV" panose="01000500000000020004" pitchFamily="2" charset="-78"/>
                <a:ea typeface="Calibri" panose="020F0502020204030204" pitchFamily="34" charset="0"/>
                <a:cs typeface="AlGhadTV" panose="01000500000000020004" pitchFamily="2" charset="-78"/>
              </a:rPr>
              <a:t>المبدأة</a:t>
            </a:r>
            <a:endParaRPr lang="fr-FR" sz="2000" dirty="0">
              <a:solidFill>
                <a:srgbClr val="002060"/>
              </a:solidFill>
              <a:latin typeface="AlGhadTV" panose="01000500000000020004" pitchFamily="2" charset="-78"/>
              <a:cs typeface="AlGhadTV" panose="01000500000000020004" pitchFamily="2" charset="-78"/>
            </a:endParaRPr>
          </a:p>
        </p:txBody>
      </p:sp>
      <p:sp>
        <p:nvSpPr>
          <p:cNvPr id="19" name="ZoneTexte 18">
            <a:extLst>
              <a:ext uri="{FF2B5EF4-FFF2-40B4-BE49-F238E27FC236}">
                <a16:creationId xmlns:a16="http://schemas.microsoft.com/office/drawing/2014/main" xmlns="" id="{7BA5B124-B96D-4BEC-39FB-6C63B13DE02F}"/>
              </a:ext>
            </a:extLst>
          </p:cNvPr>
          <p:cNvSpPr txBox="1"/>
          <p:nvPr/>
        </p:nvSpPr>
        <p:spPr>
          <a:xfrm>
            <a:off x="182394" y="1978047"/>
            <a:ext cx="5887991" cy="4524315"/>
          </a:xfrm>
          <a:prstGeom prst="rect">
            <a:avLst/>
          </a:prstGeom>
          <a:noFill/>
        </p:spPr>
        <p:txBody>
          <a:bodyPr wrap="square">
            <a:spAutoFit/>
          </a:bodyPr>
          <a:lstStyle/>
          <a:p>
            <a:pPr algn="just" rtl="1">
              <a:lnSpc>
                <a:spcPct val="150000"/>
              </a:lnSpc>
            </a:pPr>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وهكذا فاختيار المقاول لأحد الاستراتيجيات متوقف بالدرجة الأولى هذا القدرات والإمكانيات التي يحوز عليها، حتى يتمكن من وضع خطوة ثابتة في المستقبل، تمكنه من ضمان استمرارية مؤسسته في ظل بيئة معقدة وكثيرة التغيرات.</a:t>
            </a:r>
          </a:p>
        </p:txBody>
      </p:sp>
      <p:pic>
        <p:nvPicPr>
          <p:cNvPr id="4" name="ElevenLabs_2024-07-09T11_44_14_Sarah_pre_s50_sb75_se0_b_m2">
            <a:hlinkClick r:id="" action="ppaction://media"/>
            <a:extLst>
              <a:ext uri="{FF2B5EF4-FFF2-40B4-BE49-F238E27FC236}">
                <a16:creationId xmlns:a16="http://schemas.microsoft.com/office/drawing/2014/main" xmlns="" id="{E618891F-33E1-A3E1-0E46-F931CBB74CD5}"/>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440656" y="3227897"/>
            <a:ext cx="365522" cy="487363"/>
          </a:xfrm>
          <a:prstGeom prst="rect">
            <a:avLst/>
          </a:prstGeom>
        </p:spPr>
      </p:pic>
      <p:sp>
        <p:nvSpPr>
          <p:cNvPr id="8" name="ZoneTexte 7">
            <a:extLst>
              <a:ext uri="{FF2B5EF4-FFF2-40B4-BE49-F238E27FC236}">
                <a16:creationId xmlns:a16="http://schemas.microsoft.com/office/drawing/2014/main" xmlns="" id="{7840AF56-39A7-B9EE-F86C-AD5A02194963}"/>
              </a:ext>
            </a:extLst>
          </p:cNvPr>
          <p:cNvSpPr txBox="1"/>
          <p:nvPr/>
        </p:nvSpPr>
        <p:spPr>
          <a:xfrm>
            <a:off x="1" y="7199517"/>
            <a:ext cx="8983493" cy="3490186"/>
          </a:xfrm>
          <a:prstGeom prst="rect">
            <a:avLst/>
          </a:prstGeom>
          <a:noFill/>
        </p:spPr>
        <p:txBody>
          <a:bodyPr wrap="square">
            <a:spAutoFit/>
          </a:bodyPr>
          <a:lstStyle/>
          <a:p>
            <a:pPr algn="ctr" rtl="1">
              <a:lnSpc>
                <a:spcPct val="115000"/>
              </a:lnSpc>
              <a:spcAft>
                <a:spcPts val="1000"/>
              </a:spcAft>
            </a:pPr>
            <a:r>
              <a:rPr lang="ar-DZ" sz="9600" dirty="0">
                <a:ln w="19050">
                  <a:solidFill>
                    <a:schemeClr val="tx1"/>
                  </a:solidFill>
                </a:ln>
                <a:solidFill>
                  <a:srgbClr val="FFFF00"/>
                </a:solidFill>
                <a:effectLst>
                  <a:outerShdw blurRad="266700" dist="38100" dir="2700000" algn="tl" rotWithShape="0">
                    <a:prstClr val="black">
                      <a:alpha val="68000"/>
                    </a:prstClr>
                  </a:outerShdw>
                </a:effectLst>
                <a:latin typeface="Changa ExtraBold" pitchFamily="2" charset="-78"/>
                <a:ea typeface="Calibri" panose="020F0502020204030204" pitchFamily="34" charset="0"/>
                <a:cs typeface="Changa ExtraBold" pitchFamily="2" charset="-78"/>
              </a:rPr>
              <a:t>المحاضرة الخامسة: المقاولاتية والتوجهات الحديثة</a:t>
            </a:r>
            <a:endParaRPr lang="fr-FR" sz="4800" dirty="0">
              <a:ln w="19050">
                <a:solidFill>
                  <a:schemeClr val="tx1"/>
                </a:solidFill>
              </a:ln>
              <a:solidFill>
                <a:srgbClr val="FFFF00"/>
              </a:solidFill>
              <a:effectLst>
                <a:outerShdw blurRad="266700" dist="38100" dir="2700000" algn="tl" rotWithShape="0">
                  <a:prstClr val="black">
                    <a:alpha val="68000"/>
                  </a:prstClr>
                </a:outerShdw>
              </a:effectLst>
              <a:latin typeface="Changa ExtraBold" pitchFamily="2" charset="-78"/>
              <a:cs typeface="Changa ExtraBold" pitchFamily="2" charset="-78"/>
            </a:endParaRPr>
          </a:p>
        </p:txBody>
      </p:sp>
    </p:spTree>
    <p:extLst>
      <p:ext uri="{BB962C8B-B14F-4D97-AF65-F5344CB8AC3E}">
        <p14:creationId xmlns:p14="http://schemas.microsoft.com/office/powerpoint/2010/main" xmlns="" val="34547612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210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4"/>
                </p:tgtEl>
              </p:cMediaNode>
            </p:video>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الرابعة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استراتيجيات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3600" dirty="0">
              <a:solidFill>
                <a:schemeClr val="bg1"/>
              </a:solidFill>
              <a:latin typeface="Aljazeera" panose="02000000000000000000" pitchFamily="2" charset="-78"/>
              <a:cs typeface="Aljazeera" panose="02000000000000000000" pitchFamily="2" charset="-78"/>
            </a:endParaRPr>
          </a:p>
        </p:txBody>
      </p:sp>
      <p:sp>
        <p:nvSpPr>
          <p:cNvPr id="7" name="ZoneTexte 6">
            <a:extLst>
              <a:ext uri="{FF2B5EF4-FFF2-40B4-BE49-F238E27FC236}">
                <a16:creationId xmlns:a16="http://schemas.microsoft.com/office/drawing/2014/main" xmlns="" id="{5F3D42E8-8FE4-15DB-61D4-15FC85A46DA3}"/>
              </a:ext>
            </a:extLst>
          </p:cNvPr>
          <p:cNvSpPr txBox="1"/>
          <p:nvPr/>
        </p:nvSpPr>
        <p:spPr>
          <a:xfrm>
            <a:off x="4366549" y="1115414"/>
            <a:ext cx="4665920" cy="7848302"/>
          </a:xfrm>
          <a:prstGeom prst="rect">
            <a:avLst/>
          </a:prstGeom>
          <a:noFill/>
        </p:spPr>
        <p:txBody>
          <a:bodyPr wrap="square">
            <a:spAutoFit/>
          </a:bodyPr>
          <a:lstStyle/>
          <a:p>
            <a:pPr algn="just" rtl="1"/>
            <a:r>
              <a:rPr lang="ar-DZ" sz="42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يسعى المقاول من خلال تجسيد مشروعه </a:t>
            </a:r>
            <a:r>
              <a:rPr lang="ar-DZ" sz="42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المقاولاتي</a:t>
            </a:r>
            <a:r>
              <a:rPr lang="ar-DZ" sz="42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إلى تحقيق مجموعة من الأهداف وذلك على عدة مستويات، وبالتالي فهو ملزم باختيار عدة استراتيجيات تتلاءم والأهداف الموضوعة، وكما أنها تساهم في ضبط القرارات التي تتخذ وفق القدرات الإمكانيات المتاحة.</a:t>
            </a:r>
          </a:p>
        </p:txBody>
      </p:sp>
      <p:pic>
        <p:nvPicPr>
          <p:cNvPr id="8" name="Image 7">
            <a:extLst>
              <a:ext uri="{FF2B5EF4-FFF2-40B4-BE49-F238E27FC236}">
                <a16:creationId xmlns:a16="http://schemas.microsoft.com/office/drawing/2014/main" xmlns="" id="{CA94578F-9950-7AC0-FA97-7C525BC8E4F0}"/>
              </a:ext>
            </a:extLst>
          </p:cNvPr>
          <p:cNvPicPr>
            <a:picLocks noChangeAspect="1"/>
          </p:cNvPicPr>
          <p:nvPr/>
        </p:nvPicPr>
        <p:blipFill rotWithShape="1">
          <a:blip r:embed="rId3">
            <a:extLst>
              <a:ext uri="{BEBA8EAE-BF5A-486C-A8C5-ECC9F3942E4B}">
                <a14:imgProps xmlns:a14="http://schemas.microsoft.com/office/drawing/2010/main" xmlns="">
                  <a14:imgLayer r:embed="rId5">
                    <a14:imgEffect>
                      <a14:colorTemperature colorTemp="5300"/>
                    </a14:imgEffect>
                  </a14:imgLayer>
                </a14:imgProps>
              </a:ext>
              <a:ext uri="{28A0092B-C50C-407E-A947-70E740481C1C}">
                <a14:useLocalDpi xmlns:a14="http://schemas.microsoft.com/office/drawing/2010/main" xmlns="" val="0"/>
              </a:ext>
            </a:extLst>
          </a:blip>
          <a:srcRect t="26748" b="19628"/>
          <a:stretch/>
        </p:blipFill>
        <p:spPr>
          <a:xfrm>
            <a:off x="35527" y="742679"/>
            <a:ext cx="4838059" cy="6149502"/>
          </a:xfrm>
          <a:prstGeom prst="rect">
            <a:avLst/>
          </a:prstGeom>
          <a:effectLst>
            <a:outerShdw blurRad="50800" dist="38100" dir="18900000" algn="bl" rotWithShape="0">
              <a:prstClr val="black">
                <a:alpha val="40000"/>
              </a:prstClr>
            </a:outerShdw>
          </a:effectLst>
        </p:spPr>
      </p:pic>
      <p:sp>
        <p:nvSpPr>
          <p:cNvPr id="3" name="ZoneTexte 2">
            <a:extLst>
              <a:ext uri="{FF2B5EF4-FFF2-40B4-BE49-F238E27FC236}">
                <a16:creationId xmlns:a16="http://schemas.microsoft.com/office/drawing/2014/main" xmlns="" id="{ABEA4D6C-7107-01E0-BDE6-4E609706714E}"/>
              </a:ext>
            </a:extLst>
          </p:cNvPr>
          <p:cNvSpPr txBox="1"/>
          <p:nvPr/>
        </p:nvSpPr>
        <p:spPr>
          <a:xfrm>
            <a:off x="4404168" y="7174476"/>
            <a:ext cx="4739832" cy="6001643"/>
          </a:xfrm>
          <a:prstGeom prst="rect">
            <a:avLst/>
          </a:prstGeom>
          <a:noFill/>
        </p:spPr>
        <p:txBody>
          <a:bodyPr wrap="square">
            <a:spAutoFit/>
          </a:bodyPr>
          <a:lstStyle/>
          <a:p>
            <a:pPr algn="ctr" rtl="1"/>
            <a:r>
              <a:rPr lang="ar-DZ" sz="9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1. مفهوم </a:t>
            </a:r>
            <a:r>
              <a:rPr lang="ar-DZ" sz="9600" b="1" dirty="0" err="1">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استراتجيات</a:t>
            </a:r>
            <a:r>
              <a:rPr lang="ar-DZ" sz="9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 </a:t>
            </a:r>
            <a:r>
              <a:rPr lang="ar-DZ" sz="9600" b="1" dirty="0" err="1">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96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4" name="ElevenLabs_2024-07-09T10_46_32_Sarah_pre_s50_sb75_se0_b_m2">
            <a:hlinkClick r:id="" action="ppaction://media"/>
            <a:extLst>
              <a:ext uri="{FF2B5EF4-FFF2-40B4-BE49-F238E27FC236}">
                <a16:creationId xmlns:a16="http://schemas.microsoft.com/office/drawing/2014/main" xmlns="" id="{7F8DC9B6-CAB3-6689-BC64-9398BC5F85D6}"/>
              </a:ext>
            </a:extLst>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532952" y="2260398"/>
            <a:ext cx="365522" cy="487363"/>
          </a:xfrm>
          <a:prstGeom prst="rect">
            <a:avLst/>
          </a:prstGeom>
        </p:spPr>
      </p:pic>
    </p:spTree>
    <p:extLst>
      <p:ext uri="{BB962C8B-B14F-4D97-AF65-F5344CB8AC3E}">
        <p14:creationId xmlns:p14="http://schemas.microsoft.com/office/powerpoint/2010/main" xmlns="" val="5146900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الرابعة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استراتيجيات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3600" dirty="0">
              <a:solidFill>
                <a:schemeClr val="bg1"/>
              </a:solidFill>
              <a:latin typeface="Aljazeera" panose="02000000000000000000" pitchFamily="2" charset="-78"/>
              <a:cs typeface="Aljazeera" panose="02000000000000000000" pitchFamily="2" charset="-78"/>
            </a:endParaRPr>
          </a:p>
        </p:txBody>
      </p:sp>
      <p:sp>
        <p:nvSpPr>
          <p:cNvPr id="4" name="ZoneTexte 3">
            <a:extLst>
              <a:ext uri="{FF2B5EF4-FFF2-40B4-BE49-F238E27FC236}">
                <a16:creationId xmlns:a16="http://schemas.microsoft.com/office/drawing/2014/main" xmlns="" id="{CA651336-F603-D172-0E19-4A71977E31D6}"/>
              </a:ext>
            </a:extLst>
          </p:cNvPr>
          <p:cNvSpPr txBox="1"/>
          <p:nvPr/>
        </p:nvSpPr>
        <p:spPr>
          <a:xfrm>
            <a:off x="4368641" y="1555273"/>
            <a:ext cx="4739832" cy="6001643"/>
          </a:xfrm>
          <a:prstGeom prst="rect">
            <a:avLst/>
          </a:prstGeom>
          <a:noFill/>
        </p:spPr>
        <p:txBody>
          <a:bodyPr wrap="square">
            <a:spAutoFit/>
          </a:bodyPr>
          <a:lstStyle/>
          <a:p>
            <a:pPr algn="ctr" rtl="1"/>
            <a:r>
              <a:rPr lang="ar-DZ" sz="9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1. مفهوم </a:t>
            </a:r>
            <a:r>
              <a:rPr lang="ar-DZ" sz="9600" b="1" dirty="0" err="1">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استراتجيات</a:t>
            </a:r>
            <a:r>
              <a:rPr lang="ar-DZ" sz="9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 </a:t>
            </a:r>
            <a:r>
              <a:rPr lang="ar-DZ" sz="9600" b="1" dirty="0" err="1">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96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sp>
        <p:nvSpPr>
          <p:cNvPr id="7" name="ZoneTexte 6">
            <a:extLst>
              <a:ext uri="{FF2B5EF4-FFF2-40B4-BE49-F238E27FC236}">
                <a16:creationId xmlns:a16="http://schemas.microsoft.com/office/drawing/2014/main" xmlns="" id="{5F3D42E8-8FE4-15DB-61D4-15FC85A46DA3}"/>
              </a:ext>
            </a:extLst>
          </p:cNvPr>
          <p:cNvSpPr txBox="1"/>
          <p:nvPr/>
        </p:nvSpPr>
        <p:spPr>
          <a:xfrm>
            <a:off x="9994787" y="-5070664"/>
            <a:ext cx="5487897" cy="8956298"/>
          </a:xfrm>
          <a:prstGeom prst="rect">
            <a:avLst/>
          </a:prstGeom>
          <a:noFill/>
        </p:spPr>
        <p:txBody>
          <a:bodyPr wrap="square">
            <a:spAutoFit/>
          </a:bodyPr>
          <a:lstStyle/>
          <a:p>
            <a:pPr algn="just" rtl="1"/>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يسعى المقاول من خلال تجسيد مشروعه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المقاولاتي</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إلى تحقيق مجموعة من الأهداف وذلك على عدة مستويات، وبالتالي فهو ملزم باختيار عدة </a:t>
            </a:r>
            <a:r>
              <a:rPr lang="ar-DZ" sz="4800" dirty="0" err="1">
                <a:solidFill>
                  <a:srgbClr val="002060"/>
                </a:solidFill>
                <a:effectLst/>
                <a:latin typeface="Aljazeera" panose="02000000000000000000" pitchFamily="2" charset="-78"/>
                <a:ea typeface="Alameen" panose="02000503020000020004" pitchFamily="2" charset="-78"/>
                <a:cs typeface="Aljazeera" panose="02000000000000000000" pitchFamily="2" charset="-78"/>
              </a:rPr>
              <a:t>استراتجيات</a:t>
            </a:r>
            <a:r>
              <a:rPr lang="ar-DZ" sz="4800" dirty="0">
                <a:solidFill>
                  <a:srgbClr val="002060"/>
                </a:solidFill>
                <a:effectLst/>
                <a:latin typeface="Aljazeera" panose="02000000000000000000" pitchFamily="2" charset="-78"/>
                <a:ea typeface="Alameen" panose="02000503020000020004" pitchFamily="2" charset="-78"/>
                <a:cs typeface="Aljazeera" panose="02000000000000000000" pitchFamily="2" charset="-78"/>
              </a:rPr>
              <a:t> تتلاءم والأهداف الموضوعة، وكما أنها تساهم في ضبط القرارات التي تتخذ وفق القدرات الإمكانيات المتاحة.</a:t>
            </a:r>
          </a:p>
        </p:txBody>
      </p:sp>
      <p:pic>
        <p:nvPicPr>
          <p:cNvPr id="8" name="Image 7">
            <a:extLst>
              <a:ext uri="{FF2B5EF4-FFF2-40B4-BE49-F238E27FC236}">
                <a16:creationId xmlns:a16="http://schemas.microsoft.com/office/drawing/2014/main" xmlns="" id="{CA94578F-9950-7AC0-FA97-7C525BC8E4F0}"/>
              </a:ext>
            </a:extLst>
          </p:cNvPr>
          <p:cNvPicPr>
            <a:picLocks noChangeAspect="1"/>
          </p:cNvPicPr>
          <p:nvPr/>
        </p:nvPicPr>
        <p:blipFill rotWithShape="1">
          <a:blip r:embed="rId3">
            <a:extLst>
              <a:ext uri="{BEBA8EAE-BF5A-486C-A8C5-ECC9F3942E4B}">
                <a14:imgProps xmlns:a14="http://schemas.microsoft.com/office/drawing/2010/main" xmlns="">
                  <a14:imgLayer r:embed="rId5">
                    <a14:imgEffect>
                      <a14:colorTemperature colorTemp="5300"/>
                    </a14:imgEffect>
                  </a14:imgLayer>
                </a14:imgProps>
              </a:ext>
              <a:ext uri="{28A0092B-C50C-407E-A947-70E740481C1C}">
                <a14:useLocalDpi xmlns:a14="http://schemas.microsoft.com/office/drawing/2010/main" xmlns="" val="0"/>
              </a:ext>
            </a:extLst>
          </a:blip>
          <a:srcRect t="26748" b="19628"/>
          <a:stretch/>
        </p:blipFill>
        <p:spPr>
          <a:xfrm>
            <a:off x="35527" y="742679"/>
            <a:ext cx="4838059" cy="6149502"/>
          </a:xfrm>
          <a:prstGeom prst="rect">
            <a:avLst/>
          </a:prstGeom>
          <a:effectLst>
            <a:outerShdw blurRad="50800" dist="38100" dir="18900000" algn="bl" rotWithShape="0">
              <a:prstClr val="black">
                <a:alpha val="40000"/>
              </a:prstClr>
            </a:outerShdw>
          </a:effectLst>
        </p:spPr>
      </p:pic>
      <p:sp>
        <p:nvSpPr>
          <p:cNvPr id="3" name="ZoneTexte 2">
            <a:extLst>
              <a:ext uri="{FF2B5EF4-FFF2-40B4-BE49-F238E27FC236}">
                <a16:creationId xmlns:a16="http://schemas.microsoft.com/office/drawing/2014/main" xmlns="" id="{82892D5F-589B-1C26-F600-27CCBF74C345}"/>
              </a:ext>
            </a:extLst>
          </p:cNvPr>
          <p:cNvSpPr txBox="1"/>
          <p:nvPr/>
        </p:nvSpPr>
        <p:spPr>
          <a:xfrm>
            <a:off x="2117403" y="7178844"/>
            <a:ext cx="5512365" cy="3785652"/>
          </a:xfrm>
          <a:prstGeom prst="rect">
            <a:avLst/>
          </a:prstGeom>
          <a:noFill/>
        </p:spPr>
        <p:txBody>
          <a:bodyPr wrap="square">
            <a:spAutoFit/>
          </a:bodyPr>
          <a:lstStyle/>
          <a:p>
            <a:pPr algn="ctr" rtl="1">
              <a:lnSpc>
                <a:spcPct val="150000"/>
              </a:lnSpc>
            </a:pPr>
            <a:r>
              <a:rPr lang="ar-DZ" sz="32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هناك العديد من المفاهيم التي تم صياغتها وفق زوايا معينة، لكنها تشير في مجملها إلى أخذ موقع مناسب للمقاولة في ظل البيئة التي تنشط بها. ومن بين هذه المفاهيم نجد:</a:t>
            </a:r>
            <a:endParaRPr lang="fr-FR" sz="3200" dirty="0">
              <a:solidFill>
                <a:srgbClr val="002060"/>
              </a:solidFill>
              <a:latin typeface="Aljazeera" panose="02000000000000000000" pitchFamily="2" charset="-78"/>
              <a:cs typeface="Aljazeera" panose="02000000000000000000" pitchFamily="2" charset="-78"/>
            </a:endParaRPr>
          </a:p>
        </p:txBody>
      </p:sp>
      <p:pic>
        <p:nvPicPr>
          <p:cNvPr id="5" name="ElevenLabs_2024-07-09T10_47_45_Sarah_pre_s50_sb75_se0_b_m2">
            <a:hlinkClick r:id="" action="ppaction://media"/>
            <a:extLst>
              <a:ext uri="{FF2B5EF4-FFF2-40B4-BE49-F238E27FC236}">
                <a16:creationId xmlns:a16="http://schemas.microsoft.com/office/drawing/2014/main" xmlns="" id="{7D0EEA89-2E23-87AC-15BC-DBA33186F605}"/>
              </a:ext>
            </a:extLst>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4388644" y="3184526"/>
            <a:ext cx="365522" cy="487363"/>
          </a:xfrm>
          <a:prstGeom prst="rect">
            <a:avLst/>
          </a:prstGeom>
        </p:spPr>
      </p:pic>
    </p:spTree>
    <p:extLst>
      <p:ext uri="{BB962C8B-B14F-4D97-AF65-F5344CB8AC3E}">
        <p14:creationId xmlns:p14="http://schemas.microsoft.com/office/powerpoint/2010/main" xmlns="" val="30305325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الرابعة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استراتيجيات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3600" dirty="0">
              <a:solidFill>
                <a:schemeClr val="bg1"/>
              </a:solidFill>
              <a:latin typeface="Aljazeera" panose="02000000000000000000" pitchFamily="2" charset="-78"/>
              <a:cs typeface="Aljazeera" panose="02000000000000000000" pitchFamily="2" charset="-78"/>
            </a:endParaRPr>
          </a:p>
        </p:txBody>
      </p:sp>
      <p:sp>
        <p:nvSpPr>
          <p:cNvPr id="4" name="ZoneTexte 3">
            <a:extLst>
              <a:ext uri="{FF2B5EF4-FFF2-40B4-BE49-F238E27FC236}">
                <a16:creationId xmlns:a16="http://schemas.microsoft.com/office/drawing/2014/main" xmlns="" id="{CA651336-F603-D172-0E19-4A71977E31D6}"/>
              </a:ext>
            </a:extLst>
          </p:cNvPr>
          <p:cNvSpPr txBox="1"/>
          <p:nvPr/>
        </p:nvSpPr>
        <p:spPr>
          <a:xfrm>
            <a:off x="9485764" y="-4524315"/>
            <a:ext cx="4739832" cy="6001643"/>
          </a:xfrm>
          <a:prstGeom prst="rect">
            <a:avLst/>
          </a:prstGeom>
          <a:noFill/>
        </p:spPr>
        <p:txBody>
          <a:bodyPr wrap="square">
            <a:spAutoFit/>
          </a:bodyPr>
          <a:lstStyle/>
          <a:p>
            <a:pPr algn="ctr" rtl="1"/>
            <a:r>
              <a:rPr lang="ar-DZ" sz="9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1. مفهوم </a:t>
            </a:r>
            <a:r>
              <a:rPr lang="ar-DZ" sz="9600" b="1" dirty="0" err="1">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استراتجيات</a:t>
            </a:r>
            <a:r>
              <a:rPr lang="ar-DZ" sz="9600" b="1" dirty="0">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 </a:t>
            </a:r>
            <a:r>
              <a:rPr lang="ar-DZ" sz="9600" b="1" dirty="0" err="1">
                <a:solidFill>
                  <a:srgbClr val="002060"/>
                </a:solidFill>
                <a:effectLst>
                  <a:reflection blurRad="6350" stA="55000" endA="300" endPos="45500" dir="5400000" sy="-100000" algn="bl" rotWithShape="0"/>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9600" dirty="0">
              <a:solidFill>
                <a:srgbClr val="002060"/>
              </a:solidFill>
              <a:effectLst>
                <a:reflection blurRad="6350" stA="55000" endA="300" endPos="45500" dir="5400000" sy="-100000" algn="bl" rotWithShape="0"/>
              </a:effectLst>
              <a:latin typeface="Aljazeera" panose="02000000000000000000" pitchFamily="2" charset="-78"/>
              <a:cs typeface="Aljazeera" panose="02000000000000000000" pitchFamily="2" charset="-78"/>
            </a:endParaRPr>
          </a:p>
        </p:txBody>
      </p:sp>
      <p:pic>
        <p:nvPicPr>
          <p:cNvPr id="8" name="Image 7">
            <a:extLst>
              <a:ext uri="{FF2B5EF4-FFF2-40B4-BE49-F238E27FC236}">
                <a16:creationId xmlns:a16="http://schemas.microsoft.com/office/drawing/2014/main" xmlns="" id="{CA94578F-9950-7AC0-FA97-7C525BC8E4F0}"/>
              </a:ext>
            </a:extLst>
          </p:cNvPr>
          <p:cNvPicPr>
            <a:picLocks noChangeAspect="1"/>
          </p:cNvPicPr>
          <p:nvPr/>
        </p:nvPicPr>
        <p:blipFill rotWithShape="1">
          <a:blip r:embed="rId3">
            <a:extLst>
              <a:ext uri="{BEBA8EAE-BF5A-486C-A8C5-ECC9F3942E4B}">
                <a14:imgProps xmlns:a14="http://schemas.microsoft.com/office/drawing/2010/main" xmlns="">
                  <a14:imgLayer r:embed="rId5">
                    <a14:imgEffect>
                      <a14:colorTemperature colorTemp="5300"/>
                    </a14:imgEffect>
                  </a14:imgLayer>
                </a14:imgProps>
              </a:ext>
              <a:ext uri="{28A0092B-C50C-407E-A947-70E740481C1C}">
                <a14:useLocalDpi xmlns:a14="http://schemas.microsoft.com/office/drawing/2010/main" xmlns="" val="0"/>
              </a:ext>
            </a:extLst>
          </a:blip>
          <a:srcRect t="26748" b="19628"/>
          <a:stretch/>
        </p:blipFill>
        <p:spPr>
          <a:xfrm>
            <a:off x="-4838059" y="7143479"/>
            <a:ext cx="4838059" cy="6149502"/>
          </a:xfrm>
          <a:prstGeom prst="rect">
            <a:avLst/>
          </a:prstGeom>
          <a:effectLst>
            <a:outerShdw blurRad="50800" dist="38100" dir="18900000" algn="bl" rotWithShape="0">
              <a:prstClr val="black">
                <a:alpha val="40000"/>
              </a:prstClr>
            </a:outerShdw>
          </a:effectLst>
        </p:spPr>
      </p:pic>
      <p:sp>
        <p:nvSpPr>
          <p:cNvPr id="5" name="ZoneTexte 4">
            <a:extLst>
              <a:ext uri="{FF2B5EF4-FFF2-40B4-BE49-F238E27FC236}">
                <a16:creationId xmlns:a16="http://schemas.microsoft.com/office/drawing/2014/main" xmlns="" id="{DEE01C1E-7FF5-C413-0169-4ED0457DEC6C}"/>
              </a:ext>
            </a:extLst>
          </p:cNvPr>
          <p:cNvSpPr txBox="1"/>
          <p:nvPr/>
        </p:nvSpPr>
        <p:spPr>
          <a:xfrm>
            <a:off x="1815817" y="1936284"/>
            <a:ext cx="5512365" cy="3785652"/>
          </a:xfrm>
          <a:prstGeom prst="rect">
            <a:avLst/>
          </a:prstGeom>
          <a:noFill/>
        </p:spPr>
        <p:txBody>
          <a:bodyPr wrap="square">
            <a:spAutoFit/>
          </a:bodyPr>
          <a:lstStyle/>
          <a:p>
            <a:pPr algn="ctr" rtl="1">
              <a:lnSpc>
                <a:spcPct val="150000"/>
              </a:lnSpc>
            </a:pPr>
            <a:r>
              <a:rPr lang="ar-DZ" sz="32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هناك العديد من المفاهيم التي تم صياغتها وفق زوايا معينة، لكنها تشير في مجملها إلى أخذ موقع مناسب للمقاولة في ظل البيئة التي تنشط بها. ومن بين هذه المفاهيم نجد:</a:t>
            </a:r>
            <a:endParaRPr lang="fr-FR" sz="3200" dirty="0">
              <a:solidFill>
                <a:srgbClr val="002060"/>
              </a:solidFill>
              <a:latin typeface="Aljazeera" panose="02000000000000000000" pitchFamily="2" charset="-78"/>
              <a:cs typeface="Aljazeera" panose="02000000000000000000" pitchFamily="2" charset="-78"/>
            </a:endParaRPr>
          </a:p>
        </p:txBody>
      </p:sp>
      <p:sp>
        <p:nvSpPr>
          <p:cNvPr id="9" name="Rectangle 8">
            <a:extLst>
              <a:ext uri="{FF2B5EF4-FFF2-40B4-BE49-F238E27FC236}">
                <a16:creationId xmlns:a16="http://schemas.microsoft.com/office/drawing/2014/main" xmlns="" id="{876FECB8-8999-041D-5CD8-88976147953B}"/>
              </a:ext>
            </a:extLst>
          </p:cNvPr>
          <p:cNvSpPr/>
          <p:nvPr/>
        </p:nvSpPr>
        <p:spPr>
          <a:xfrm>
            <a:off x="8603740" y="1092029"/>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2000" dirty="0">
                <a:latin typeface="Changa ExtraBold" pitchFamily="2" charset="-78"/>
                <a:cs typeface="Changa ExtraBold" pitchFamily="2" charset="-78"/>
              </a:rPr>
              <a:t>01</a:t>
            </a:r>
            <a:endParaRPr lang="fr-FR" dirty="0">
              <a:latin typeface="Changa ExtraBold" pitchFamily="2" charset="-78"/>
              <a:cs typeface="Changa ExtraBold" pitchFamily="2" charset="-78"/>
            </a:endParaRPr>
          </a:p>
        </p:txBody>
      </p:sp>
      <p:sp>
        <p:nvSpPr>
          <p:cNvPr id="10" name="ZoneTexte 9">
            <a:extLst>
              <a:ext uri="{FF2B5EF4-FFF2-40B4-BE49-F238E27FC236}">
                <a16:creationId xmlns:a16="http://schemas.microsoft.com/office/drawing/2014/main" xmlns="" id="{BF05FCAB-F1C3-C77D-8E96-3745F81438F5}"/>
              </a:ext>
            </a:extLst>
          </p:cNvPr>
          <p:cNvSpPr txBox="1"/>
          <p:nvPr/>
        </p:nvSpPr>
        <p:spPr>
          <a:xfrm>
            <a:off x="5208608" y="1051642"/>
            <a:ext cx="3390955"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مفهوم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استراتجيات</a:t>
            </a:r>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pic>
        <p:nvPicPr>
          <p:cNvPr id="3" name="ElevenLabs_2024-07-09T10_48_12_Sarah_pre_s50_sb75_se0_b_m2(1)">
            <a:hlinkClick r:id="" action="ppaction://media"/>
            <a:extLst>
              <a:ext uri="{FF2B5EF4-FFF2-40B4-BE49-F238E27FC236}">
                <a16:creationId xmlns:a16="http://schemas.microsoft.com/office/drawing/2014/main" xmlns="" id="{41D9D413-7D54-556C-6BFC-38742D066078}"/>
              </a:ext>
            </a:extLst>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1463516" y="2941637"/>
            <a:ext cx="365522" cy="487363"/>
          </a:xfrm>
          <a:prstGeom prst="rect">
            <a:avLst/>
          </a:prstGeom>
        </p:spPr>
      </p:pic>
    </p:spTree>
    <p:extLst>
      <p:ext uri="{BB962C8B-B14F-4D97-AF65-F5344CB8AC3E}">
        <p14:creationId xmlns:p14="http://schemas.microsoft.com/office/powerpoint/2010/main" xmlns="" val="30926652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499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endCondLst>
                    <p:cond evt="onStopAudio" delay="0">
                      <p:tgtEl>
                        <p:sldTgt/>
                      </p:tgtEl>
                    </p:cond>
                  </p:endCondLst>
                </p:cTn>
                <p:tgtEl>
                  <p:spTgt spid="3"/>
                </p:tgtEl>
              </p:cMediaNode>
            </p:video>
          </p:childTnLst>
        </p:cTn>
      </p:par>
    </p:tnLst>
    <p:bldLst>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الرابعة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استراتيجيات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3600" dirty="0">
              <a:solidFill>
                <a:schemeClr val="bg1"/>
              </a:solidFill>
              <a:latin typeface="Aljazeera" panose="02000000000000000000" pitchFamily="2" charset="-78"/>
              <a:cs typeface="Aljazeera" panose="02000000000000000000" pitchFamily="2" charset="-78"/>
            </a:endParaRPr>
          </a:p>
        </p:txBody>
      </p:sp>
      <p:sp>
        <p:nvSpPr>
          <p:cNvPr id="5" name="ZoneTexte 4">
            <a:extLst>
              <a:ext uri="{FF2B5EF4-FFF2-40B4-BE49-F238E27FC236}">
                <a16:creationId xmlns:a16="http://schemas.microsoft.com/office/drawing/2014/main" xmlns="" id="{DEE01C1E-7FF5-C413-0169-4ED0457DEC6C}"/>
              </a:ext>
            </a:extLst>
          </p:cNvPr>
          <p:cNvSpPr txBox="1"/>
          <p:nvPr/>
        </p:nvSpPr>
        <p:spPr>
          <a:xfrm>
            <a:off x="162261" y="839745"/>
            <a:ext cx="5204431" cy="1323439"/>
          </a:xfrm>
          <a:prstGeom prst="rect">
            <a:avLst/>
          </a:prstGeom>
          <a:noFill/>
        </p:spPr>
        <p:txBody>
          <a:bodyPr wrap="square">
            <a:spAutoFit/>
          </a:bodyPr>
          <a:lstStyle/>
          <a:p>
            <a:pPr algn="r" rtl="1"/>
            <a:r>
              <a:rPr lang="ar-DZ" sz="20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هناك العديد من المفاهيم التي تم صياغتها وفق زوايا معينة، لكنها تشير في مجملها إلى أخذ موقع مناسب للمقاولة في ظل البيئة التي تنشط بها. ومن بين هذه المفاهيم نجد:</a:t>
            </a:r>
            <a:endParaRPr lang="fr-FR" sz="2000" dirty="0">
              <a:solidFill>
                <a:srgbClr val="002060"/>
              </a:solidFill>
              <a:latin typeface="Aljazeera" panose="02000000000000000000" pitchFamily="2" charset="-78"/>
              <a:cs typeface="Aljazeera" panose="02000000000000000000" pitchFamily="2" charset="-78"/>
            </a:endParaRPr>
          </a:p>
        </p:txBody>
      </p:sp>
      <p:sp>
        <p:nvSpPr>
          <p:cNvPr id="9" name="Rectangle 8">
            <a:extLst>
              <a:ext uri="{FF2B5EF4-FFF2-40B4-BE49-F238E27FC236}">
                <a16:creationId xmlns:a16="http://schemas.microsoft.com/office/drawing/2014/main" xmlns="" id="{876FECB8-8999-041D-5CD8-88976147953B}"/>
              </a:ext>
            </a:extLst>
          </p:cNvPr>
          <p:cNvSpPr/>
          <p:nvPr/>
        </p:nvSpPr>
        <p:spPr>
          <a:xfrm>
            <a:off x="8603740" y="1092029"/>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2000" dirty="0">
                <a:latin typeface="Changa ExtraBold" pitchFamily="2" charset="-78"/>
                <a:cs typeface="Changa ExtraBold" pitchFamily="2" charset="-78"/>
              </a:rPr>
              <a:t>01</a:t>
            </a:r>
            <a:endParaRPr lang="fr-FR" dirty="0">
              <a:latin typeface="Changa ExtraBold" pitchFamily="2" charset="-78"/>
              <a:cs typeface="Changa ExtraBold" pitchFamily="2" charset="-78"/>
            </a:endParaRPr>
          </a:p>
        </p:txBody>
      </p:sp>
      <p:sp>
        <p:nvSpPr>
          <p:cNvPr id="10" name="ZoneTexte 9">
            <a:extLst>
              <a:ext uri="{FF2B5EF4-FFF2-40B4-BE49-F238E27FC236}">
                <a16:creationId xmlns:a16="http://schemas.microsoft.com/office/drawing/2014/main" xmlns="" id="{BF05FCAB-F1C3-C77D-8E96-3745F81438F5}"/>
              </a:ext>
            </a:extLst>
          </p:cNvPr>
          <p:cNvSpPr txBox="1"/>
          <p:nvPr/>
        </p:nvSpPr>
        <p:spPr>
          <a:xfrm>
            <a:off x="5208608" y="1051642"/>
            <a:ext cx="3390955"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مفهوم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استراتجيات</a:t>
            </a:r>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18" name="ROUND RECT 02">
            <a:extLst>
              <a:ext uri="{FF2B5EF4-FFF2-40B4-BE49-F238E27FC236}">
                <a16:creationId xmlns:a16="http://schemas.microsoft.com/office/drawing/2014/main" xmlns="" id="{FAA5A3D8-01C9-A470-5D74-56B737F12BAC}"/>
              </a:ext>
            </a:extLst>
          </p:cNvPr>
          <p:cNvSpPr/>
          <p:nvPr/>
        </p:nvSpPr>
        <p:spPr>
          <a:xfrm>
            <a:off x="7322130" y="2309148"/>
            <a:ext cx="1518590" cy="4228812"/>
          </a:xfrm>
          <a:prstGeom prst="roundRect">
            <a:avLst/>
          </a:prstGeom>
          <a:solidFill>
            <a:srgbClr val="FFFF00">
              <a:alpha val="61961"/>
            </a:srgb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solidFill>
                <a:latin typeface="Aljazeera" panose="02000000000000000000" pitchFamily="2" charset="-78"/>
                <a:cs typeface="Aljazeera" panose="02000000000000000000" pitchFamily="2" charset="-78"/>
              </a:rPr>
              <a:t> استغلال توسع الفرص في السوق ووجود موارد جديدة والتكامل ما بين الموارد والزبائن والأسواق</a:t>
            </a:r>
            <a:endParaRPr lang="en-US" sz="2800" b="0" i="0" dirty="0">
              <a:solidFill>
                <a:schemeClr val="tx1"/>
              </a:solidFill>
              <a:latin typeface="Aljazeera" panose="02000000000000000000" pitchFamily="2" charset="-78"/>
              <a:cs typeface="Aljazeera" panose="02000000000000000000" pitchFamily="2" charset="-78"/>
            </a:endParaRPr>
          </a:p>
        </p:txBody>
      </p:sp>
      <p:sp>
        <p:nvSpPr>
          <p:cNvPr id="21" name="ROUND RECT 02">
            <a:extLst>
              <a:ext uri="{FF2B5EF4-FFF2-40B4-BE49-F238E27FC236}">
                <a16:creationId xmlns:a16="http://schemas.microsoft.com/office/drawing/2014/main" xmlns="" id="{C3F43EBB-45EF-F01E-7FB6-CF5FBDAA5EE0}"/>
              </a:ext>
            </a:extLst>
          </p:cNvPr>
          <p:cNvSpPr/>
          <p:nvPr/>
        </p:nvSpPr>
        <p:spPr>
          <a:xfrm>
            <a:off x="5556582" y="2353325"/>
            <a:ext cx="1518590" cy="4228812"/>
          </a:xfrm>
          <a:prstGeom prst="roundRect">
            <a:avLst/>
          </a:prstGeom>
          <a:solidFill>
            <a:srgbClr val="FFFF00">
              <a:alpha val="61961"/>
            </a:srgb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solidFill>
                <a:latin typeface="Aljazeera" panose="02000000000000000000" pitchFamily="2" charset="-78"/>
                <a:cs typeface="Aljazeera" panose="02000000000000000000" pitchFamily="2" charset="-78"/>
              </a:rPr>
              <a:t>هي عبارة عن الابتكار والإبداع الذي يحدث داخل وخارج المؤسسة</a:t>
            </a:r>
            <a:endParaRPr lang="en-US" sz="2800" b="0" i="0" dirty="0">
              <a:solidFill>
                <a:schemeClr val="tx1"/>
              </a:solidFill>
              <a:latin typeface="Aljazeera" panose="02000000000000000000" pitchFamily="2" charset="-78"/>
              <a:cs typeface="Aljazeera" panose="02000000000000000000" pitchFamily="2" charset="-78"/>
            </a:endParaRPr>
          </a:p>
        </p:txBody>
      </p:sp>
      <p:sp>
        <p:nvSpPr>
          <p:cNvPr id="22" name="ROUND RECT 02">
            <a:extLst>
              <a:ext uri="{FF2B5EF4-FFF2-40B4-BE49-F238E27FC236}">
                <a16:creationId xmlns:a16="http://schemas.microsoft.com/office/drawing/2014/main" xmlns="" id="{3872CF99-BA27-F2E9-4A63-21BC915E864B}"/>
              </a:ext>
            </a:extLst>
          </p:cNvPr>
          <p:cNvSpPr/>
          <p:nvPr/>
        </p:nvSpPr>
        <p:spPr>
          <a:xfrm>
            <a:off x="3791034" y="2309148"/>
            <a:ext cx="1518590" cy="4228812"/>
          </a:xfrm>
          <a:prstGeom prst="roundRect">
            <a:avLst/>
          </a:prstGeom>
          <a:solidFill>
            <a:srgbClr val="FFFF00">
              <a:alpha val="61961"/>
            </a:srgb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500" dirty="0">
                <a:solidFill>
                  <a:schemeClr val="tx1"/>
                </a:solidFill>
                <a:latin typeface="Aljazeera" panose="02000000000000000000" pitchFamily="2" charset="-78"/>
                <a:cs typeface="Aljazeera" panose="02000000000000000000" pitchFamily="2" charset="-78"/>
              </a:rPr>
              <a:t>القدرة على إجراء التغييرات السريعة المرتبطة بالصناعة وهيكلة السوق وحاجات الزبائن والتكنولوجيا والقيم الاجتماعية</a:t>
            </a:r>
            <a:endParaRPr lang="en-US" sz="2500" b="0" i="0" dirty="0">
              <a:solidFill>
                <a:schemeClr val="tx1"/>
              </a:solidFill>
              <a:latin typeface="Aljazeera" panose="02000000000000000000" pitchFamily="2" charset="-78"/>
              <a:cs typeface="Aljazeera" panose="02000000000000000000" pitchFamily="2" charset="-78"/>
            </a:endParaRPr>
          </a:p>
        </p:txBody>
      </p:sp>
      <p:sp>
        <p:nvSpPr>
          <p:cNvPr id="23" name="ROUND RECT 02">
            <a:extLst>
              <a:ext uri="{FF2B5EF4-FFF2-40B4-BE49-F238E27FC236}">
                <a16:creationId xmlns:a16="http://schemas.microsoft.com/office/drawing/2014/main" xmlns="" id="{0906DADC-C79F-4FC1-712E-9A469D96CA4A}"/>
              </a:ext>
            </a:extLst>
          </p:cNvPr>
          <p:cNvSpPr/>
          <p:nvPr/>
        </p:nvSpPr>
        <p:spPr>
          <a:xfrm>
            <a:off x="2025486" y="2353325"/>
            <a:ext cx="1518590" cy="4228812"/>
          </a:xfrm>
          <a:prstGeom prst="roundRect">
            <a:avLst/>
          </a:prstGeom>
          <a:solidFill>
            <a:srgbClr val="FFFF00">
              <a:alpha val="61961"/>
            </a:srgb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solidFill>
                <a:latin typeface="Aljazeera" panose="02000000000000000000" pitchFamily="2" charset="-78"/>
                <a:cs typeface="Aljazeera" panose="02000000000000000000" pitchFamily="2" charset="-78"/>
              </a:rPr>
              <a:t>الالتزام بالتطوير والتوسع في الميزة التنافسية في الأسواق</a:t>
            </a:r>
            <a:endParaRPr lang="en-US" sz="2800" b="0" i="0" dirty="0">
              <a:solidFill>
                <a:schemeClr val="tx1"/>
              </a:solidFill>
              <a:latin typeface="Aljazeera" panose="02000000000000000000" pitchFamily="2" charset="-78"/>
              <a:cs typeface="Aljazeera" panose="02000000000000000000" pitchFamily="2" charset="-78"/>
            </a:endParaRPr>
          </a:p>
        </p:txBody>
      </p:sp>
      <p:sp>
        <p:nvSpPr>
          <p:cNvPr id="24" name="ROUND RECT 02">
            <a:extLst>
              <a:ext uri="{FF2B5EF4-FFF2-40B4-BE49-F238E27FC236}">
                <a16:creationId xmlns:a16="http://schemas.microsoft.com/office/drawing/2014/main" xmlns="" id="{5440B3E6-8476-AACE-9F80-E8DB1B93B993}"/>
              </a:ext>
            </a:extLst>
          </p:cNvPr>
          <p:cNvSpPr/>
          <p:nvPr/>
        </p:nvSpPr>
        <p:spPr>
          <a:xfrm>
            <a:off x="259938" y="2353325"/>
            <a:ext cx="1518590" cy="4228812"/>
          </a:xfrm>
          <a:prstGeom prst="roundRect">
            <a:avLst/>
          </a:prstGeom>
          <a:solidFill>
            <a:srgbClr val="FFFF00">
              <a:alpha val="61961"/>
            </a:srgb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solidFill>
                <a:latin typeface="Aljazeera" panose="02000000000000000000" pitchFamily="2" charset="-78"/>
                <a:cs typeface="Aljazeera" panose="02000000000000000000" pitchFamily="2" charset="-78"/>
              </a:rPr>
              <a:t>القدرة على تحقيق النجاحات المالية والنمو واستمرارية البقاء على المدى الطويل</a:t>
            </a:r>
            <a:endParaRPr lang="en-US" sz="2800" b="0" i="0" dirty="0">
              <a:solidFill>
                <a:schemeClr val="tx1"/>
              </a:solidFill>
              <a:latin typeface="Aljazeera" panose="02000000000000000000" pitchFamily="2" charset="-78"/>
              <a:cs typeface="Aljazeera" panose="02000000000000000000" pitchFamily="2" charset="-78"/>
            </a:endParaRPr>
          </a:p>
        </p:txBody>
      </p:sp>
      <p:grpSp>
        <p:nvGrpSpPr>
          <p:cNvPr id="12" name="Groupe 26">
            <a:extLst>
              <a:ext uri="{FF2B5EF4-FFF2-40B4-BE49-F238E27FC236}">
                <a16:creationId xmlns:a16="http://schemas.microsoft.com/office/drawing/2014/main" xmlns="" id="{41241E33-0B00-409B-8B89-39F812E59A48}"/>
              </a:ext>
            </a:extLst>
          </p:cNvPr>
          <p:cNvGrpSpPr/>
          <p:nvPr/>
        </p:nvGrpSpPr>
        <p:grpSpPr>
          <a:xfrm>
            <a:off x="8619004" y="2057985"/>
            <a:ext cx="434663" cy="579550"/>
            <a:chOff x="10008813" y="1662814"/>
            <a:chExt cx="579550" cy="579550"/>
          </a:xfrm>
        </p:grpSpPr>
        <p:sp>
          <p:nvSpPr>
            <p:cNvPr id="25" name="Ellipse 24">
              <a:extLst>
                <a:ext uri="{FF2B5EF4-FFF2-40B4-BE49-F238E27FC236}">
                  <a16:creationId xmlns:a16="http://schemas.microsoft.com/office/drawing/2014/main" xmlns="" id="{5BE6DD2C-6063-D990-30E0-312F93BB6970}"/>
                </a:ext>
              </a:extLst>
            </p:cNvPr>
            <p:cNvSpPr/>
            <p:nvPr/>
          </p:nvSpPr>
          <p:spPr>
            <a:xfrm>
              <a:off x="10012363" y="1664589"/>
              <a:ext cx="576000" cy="576000"/>
            </a:xfrm>
            <a:prstGeom prst="ellipse">
              <a:avLst/>
            </a:prstGeom>
            <a:solidFill>
              <a:srgbClr val="FFFF00">
                <a:alpha val="6117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Picture 2" descr="Vérifié - Icônes panneaux gratuites">
              <a:extLst>
                <a:ext uri="{FF2B5EF4-FFF2-40B4-BE49-F238E27FC236}">
                  <a16:creationId xmlns:a16="http://schemas.microsoft.com/office/drawing/2014/main" xmlns="" id="{E6EA3534-EB75-48DD-4F62-7F9F1D1EE1B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8813" y="1662814"/>
              <a:ext cx="579550" cy="57955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grpSp>
        <p:nvGrpSpPr>
          <p:cNvPr id="13" name="Groupe 27">
            <a:extLst>
              <a:ext uri="{FF2B5EF4-FFF2-40B4-BE49-F238E27FC236}">
                <a16:creationId xmlns:a16="http://schemas.microsoft.com/office/drawing/2014/main" xmlns="" id="{FD7038FB-449F-64FA-85B8-A03C489EA980}"/>
              </a:ext>
            </a:extLst>
          </p:cNvPr>
          <p:cNvGrpSpPr/>
          <p:nvPr/>
        </p:nvGrpSpPr>
        <p:grpSpPr>
          <a:xfrm>
            <a:off x="6793529" y="2057985"/>
            <a:ext cx="434663" cy="579550"/>
            <a:chOff x="10008813" y="1662814"/>
            <a:chExt cx="579550" cy="579550"/>
          </a:xfrm>
        </p:grpSpPr>
        <p:sp>
          <p:nvSpPr>
            <p:cNvPr id="29" name="Ellipse 28">
              <a:extLst>
                <a:ext uri="{FF2B5EF4-FFF2-40B4-BE49-F238E27FC236}">
                  <a16:creationId xmlns:a16="http://schemas.microsoft.com/office/drawing/2014/main" xmlns="" id="{8F394D77-2093-DBBB-137A-D6E4203E7FE0}"/>
                </a:ext>
              </a:extLst>
            </p:cNvPr>
            <p:cNvSpPr/>
            <p:nvPr/>
          </p:nvSpPr>
          <p:spPr>
            <a:xfrm>
              <a:off x="10012363" y="1664589"/>
              <a:ext cx="576000" cy="576000"/>
            </a:xfrm>
            <a:prstGeom prst="ellipse">
              <a:avLst/>
            </a:prstGeom>
            <a:solidFill>
              <a:srgbClr val="FFFF00">
                <a:alpha val="6117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Picture 2" descr="Vérifié - Icônes panneaux gratuites">
              <a:extLst>
                <a:ext uri="{FF2B5EF4-FFF2-40B4-BE49-F238E27FC236}">
                  <a16:creationId xmlns:a16="http://schemas.microsoft.com/office/drawing/2014/main" xmlns="" id="{C9EA0BB5-5197-9E38-2DFF-CA99ECDDEF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8813" y="1662814"/>
              <a:ext cx="579550" cy="57955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grpSp>
        <p:nvGrpSpPr>
          <p:cNvPr id="14" name="Groupe 30">
            <a:extLst>
              <a:ext uri="{FF2B5EF4-FFF2-40B4-BE49-F238E27FC236}">
                <a16:creationId xmlns:a16="http://schemas.microsoft.com/office/drawing/2014/main" xmlns="" id="{96FAB021-10C3-325D-ABA1-E125ED5E7CFB}"/>
              </a:ext>
            </a:extLst>
          </p:cNvPr>
          <p:cNvGrpSpPr/>
          <p:nvPr/>
        </p:nvGrpSpPr>
        <p:grpSpPr>
          <a:xfrm>
            <a:off x="5074951" y="2057985"/>
            <a:ext cx="434663" cy="579550"/>
            <a:chOff x="10008813" y="1662814"/>
            <a:chExt cx="579550" cy="579550"/>
          </a:xfrm>
        </p:grpSpPr>
        <p:sp>
          <p:nvSpPr>
            <p:cNvPr id="1024" name="Ellipse 1023">
              <a:extLst>
                <a:ext uri="{FF2B5EF4-FFF2-40B4-BE49-F238E27FC236}">
                  <a16:creationId xmlns:a16="http://schemas.microsoft.com/office/drawing/2014/main" xmlns="" id="{76C18D88-254F-9C59-8A4D-447B8926532A}"/>
                </a:ext>
              </a:extLst>
            </p:cNvPr>
            <p:cNvSpPr/>
            <p:nvPr/>
          </p:nvSpPr>
          <p:spPr>
            <a:xfrm>
              <a:off x="10012363" y="1664589"/>
              <a:ext cx="576000" cy="576000"/>
            </a:xfrm>
            <a:prstGeom prst="ellipse">
              <a:avLst/>
            </a:prstGeom>
            <a:solidFill>
              <a:srgbClr val="FFFF00">
                <a:alpha val="6117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5" name="Picture 2" descr="Vérifié - Icônes panneaux gratuites">
              <a:extLst>
                <a:ext uri="{FF2B5EF4-FFF2-40B4-BE49-F238E27FC236}">
                  <a16:creationId xmlns:a16="http://schemas.microsoft.com/office/drawing/2014/main" xmlns="" id="{43189A1E-DE52-CA72-DE19-E6300D22248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8813" y="1662814"/>
              <a:ext cx="579550" cy="57955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grpSp>
        <p:nvGrpSpPr>
          <p:cNvPr id="15" name="Groupe 1026">
            <a:extLst>
              <a:ext uri="{FF2B5EF4-FFF2-40B4-BE49-F238E27FC236}">
                <a16:creationId xmlns:a16="http://schemas.microsoft.com/office/drawing/2014/main" xmlns="" id="{688FF671-57E9-C71E-580D-B3850A109EDD}"/>
              </a:ext>
            </a:extLst>
          </p:cNvPr>
          <p:cNvGrpSpPr/>
          <p:nvPr/>
        </p:nvGrpSpPr>
        <p:grpSpPr>
          <a:xfrm>
            <a:off x="3276777" y="2057985"/>
            <a:ext cx="434663" cy="579550"/>
            <a:chOff x="10008813" y="1662814"/>
            <a:chExt cx="579550" cy="579550"/>
          </a:xfrm>
        </p:grpSpPr>
        <p:sp>
          <p:nvSpPr>
            <p:cNvPr id="1028" name="Ellipse 1027">
              <a:extLst>
                <a:ext uri="{FF2B5EF4-FFF2-40B4-BE49-F238E27FC236}">
                  <a16:creationId xmlns:a16="http://schemas.microsoft.com/office/drawing/2014/main" xmlns="" id="{44F4A267-7140-3D6F-E3E0-D0747956A2AC}"/>
                </a:ext>
              </a:extLst>
            </p:cNvPr>
            <p:cNvSpPr/>
            <p:nvPr/>
          </p:nvSpPr>
          <p:spPr>
            <a:xfrm>
              <a:off x="10012363" y="1664589"/>
              <a:ext cx="576000" cy="576000"/>
            </a:xfrm>
            <a:prstGeom prst="ellipse">
              <a:avLst/>
            </a:prstGeom>
            <a:solidFill>
              <a:srgbClr val="FFFF00">
                <a:alpha val="6117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9" name="Picture 2" descr="Vérifié - Icônes panneaux gratuites">
              <a:extLst>
                <a:ext uri="{FF2B5EF4-FFF2-40B4-BE49-F238E27FC236}">
                  <a16:creationId xmlns:a16="http://schemas.microsoft.com/office/drawing/2014/main" xmlns="" id="{840BB978-53EC-594D-CEFC-3E9558A0359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8813" y="1662814"/>
              <a:ext cx="579550" cy="57955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grpSp>
        <p:nvGrpSpPr>
          <p:cNvPr id="16" name="Groupe 1029">
            <a:extLst>
              <a:ext uri="{FF2B5EF4-FFF2-40B4-BE49-F238E27FC236}">
                <a16:creationId xmlns:a16="http://schemas.microsoft.com/office/drawing/2014/main" xmlns="" id="{35C39494-6819-FB9B-BC4B-FB7A846556B1}"/>
              </a:ext>
            </a:extLst>
          </p:cNvPr>
          <p:cNvGrpSpPr/>
          <p:nvPr/>
        </p:nvGrpSpPr>
        <p:grpSpPr>
          <a:xfrm>
            <a:off x="1515803" y="2057985"/>
            <a:ext cx="434663" cy="579550"/>
            <a:chOff x="10008813" y="1662814"/>
            <a:chExt cx="579550" cy="579550"/>
          </a:xfrm>
        </p:grpSpPr>
        <p:sp>
          <p:nvSpPr>
            <p:cNvPr id="1031" name="Ellipse 1030">
              <a:extLst>
                <a:ext uri="{FF2B5EF4-FFF2-40B4-BE49-F238E27FC236}">
                  <a16:creationId xmlns:a16="http://schemas.microsoft.com/office/drawing/2014/main" xmlns="" id="{BFBD48D5-2A45-FBCC-2BEB-85E0E6D91B60}"/>
                </a:ext>
              </a:extLst>
            </p:cNvPr>
            <p:cNvSpPr/>
            <p:nvPr/>
          </p:nvSpPr>
          <p:spPr>
            <a:xfrm>
              <a:off x="10012363" y="1664589"/>
              <a:ext cx="576000" cy="576000"/>
            </a:xfrm>
            <a:prstGeom prst="ellipse">
              <a:avLst/>
            </a:prstGeom>
            <a:solidFill>
              <a:srgbClr val="FFFF00">
                <a:alpha val="6117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2" name="Picture 2" descr="Vérifié - Icônes panneaux gratuites">
              <a:extLst>
                <a:ext uri="{FF2B5EF4-FFF2-40B4-BE49-F238E27FC236}">
                  <a16:creationId xmlns:a16="http://schemas.microsoft.com/office/drawing/2014/main" xmlns="" id="{B33AC0C9-D352-1FA3-F9F4-AA495C48BCD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8813" y="1662814"/>
              <a:ext cx="579550" cy="57955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sp>
        <p:nvSpPr>
          <p:cNvPr id="1033" name="ZoneTexte 1032">
            <a:extLst>
              <a:ext uri="{FF2B5EF4-FFF2-40B4-BE49-F238E27FC236}">
                <a16:creationId xmlns:a16="http://schemas.microsoft.com/office/drawing/2014/main" xmlns="" id="{7C7C9CB5-B0A5-4E7A-21A4-CF2166097CBD}"/>
              </a:ext>
            </a:extLst>
          </p:cNvPr>
          <p:cNvSpPr txBox="1"/>
          <p:nvPr/>
        </p:nvSpPr>
        <p:spPr>
          <a:xfrm>
            <a:off x="1778528" y="7786210"/>
            <a:ext cx="5512365" cy="2308324"/>
          </a:xfrm>
          <a:prstGeom prst="rect">
            <a:avLst/>
          </a:prstGeom>
          <a:noFill/>
        </p:spPr>
        <p:txBody>
          <a:bodyPr wrap="square">
            <a:spAutoFit/>
          </a:bodyPr>
          <a:lstStyle/>
          <a:p>
            <a:pPr algn="ctr" rtl="1">
              <a:lnSpc>
                <a:spcPct val="150000"/>
              </a:lnSpc>
            </a:pPr>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سيتم التركيز في هذه النقطة على أهم الاستراتيجيات المتبعة لتحقيق أهداف المؤسسة</a:t>
            </a:r>
            <a:endParaRPr lang="fr-FR" sz="3200" dirty="0">
              <a:solidFill>
                <a:srgbClr val="002060"/>
              </a:solidFill>
              <a:latin typeface="Aljazeera" panose="02000000000000000000" pitchFamily="2" charset="-78"/>
              <a:cs typeface="Aljazeera" panose="02000000000000000000" pitchFamily="2" charset="-78"/>
            </a:endParaRPr>
          </a:p>
        </p:txBody>
      </p:sp>
      <p:pic>
        <p:nvPicPr>
          <p:cNvPr id="3" name="ElevenLabs_2024-07-09T10_49_26_Sarah_pre_s50_sb75_se0_b_m2">
            <a:hlinkClick r:id="" action="ppaction://media"/>
            <a:extLst>
              <a:ext uri="{FF2B5EF4-FFF2-40B4-BE49-F238E27FC236}">
                <a16:creationId xmlns:a16="http://schemas.microsoft.com/office/drawing/2014/main" xmlns="" id="{9A08660C-25E9-BF1C-93FC-C8D4AD826F07}"/>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03407" y="4179873"/>
            <a:ext cx="365522" cy="487363"/>
          </a:xfrm>
          <a:prstGeom prst="rect">
            <a:avLst/>
          </a:prstGeom>
        </p:spPr>
      </p:pic>
      <p:pic>
        <p:nvPicPr>
          <p:cNvPr id="4" name="ElevenLabs_2024-07-09T10_50_11_Sarah_pre_s50_sb75_se0_b_m2">
            <a:hlinkClick r:id="" action="ppaction://media"/>
            <a:extLst>
              <a:ext uri="{FF2B5EF4-FFF2-40B4-BE49-F238E27FC236}">
                <a16:creationId xmlns:a16="http://schemas.microsoft.com/office/drawing/2014/main" xmlns="" id="{E8B5A1E9-5154-F4A0-D288-C4ECE3263490}"/>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94598" y="3215006"/>
            <a:ext cx="365522" cy="487363"/>
          </a:xfrm>
          <a:prstGeom prst="rect">
            <a:avLst/>
          </a:prstGeom>
        </p:spPr>
      </p:pic>
      <p:pic>
        <p:nvPicPr>
          <p:cNvPr id="7" name="ElevenLabs_2024-07-09T10_50_51_Sarah_pre_s50_sb75_se0_b_m2">
            <a:hlinkClick r:id="" action="ppaction://media"/>
            <a:extLst>
              <a:ext uri="{FF2B5EF4-FFF2-40B4-BE49-F238E27FC236}">
                <a16:creationId xmlns:a16="http://schemas.microsoft.com/office/drawing/2014/main" xmlns="" id="{A7E1903D-4BD1-1042-08AC-19BF43294B7A}"/>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881663" y="5190460"/>
            <a:ext cx="365522" cy="487363"/>
          </a:xfrm>
          <a:prstGeom prst="rect">
            <a:avLst/>
          </a:prstGeom>
        </p:spPr>
      </p:pic>
      <p:pic>
        <p:nvPicPr>
          <p:cNvPr id="8" name="ElevenLabs_2024-07-09T10_51_27_Sarah_pre_s50_sb75_se0_b_m2">
            <a:hlinkClick r:id="" action="ppaction://media"/>
            <a:extLst>
              <a:ext uri="{FF2B5EF4-FFF2-40B4-BE49-F238E27FC236}">
                <a16:creationId xmlns:a16="http://schemas.microsoft.com/office/drawing/2014/main" xmlns="" id="{0143DD3F-2D13-B51B-955A-65DA0322DD21}"/>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064424" y="1775271"/>
            <a:ext cx="365522" cy="487363"/>
          </a:xfrm>
          <a:prstGeom prst="rect">
            <a:avLst/>
          </a:prstGeom>
        </p:spPr>
      </p:pic>
      <p:pic>
        <p:nvPicPr>
          <p:cNvPr id="11" name="ElevenLabs_2024-07-09T10_52_02_Sarah_pre_s50_sb75_se0_b_m2">
            <a:hlinkClick r:id="" action="ppaction://media"/>
            <a:extLst>
              <a:ext uri="{FF2B5EF4-FFF2-40B4-BE49-F238E27FC236}">
                <a16:creationId xmlns:a16="http://schemas.microsoft.com/office/drawing/2014/main" xmlns="" id="{B4448582-BD7A-5A20-EA54-E73900A57A10}"/>
              </a:ext>
            </a:extLst>
          </p:cNvPr>
          <p:cNvPicPr>
            <a:picLocks noChangeAspect="1"/>
          </p:cNvPicPr>
          <p:nvPr>
            <a:videoFile r:link="rId1"/>
            <p:extLst>
              <p:ext uri="{DAA4B4D4-6D71-4841-9C94-3DE7FCFB9230}">
                <p14:media xmlns:p14="http://schemas.microsoft.com/office/powerpoint/2010/main" xmlns="" r:embed="rId9"/>
              </p:ext>
            </p:extLst>
          </p:nvPr>
        </p:nvPicPr>
        <p:blipFill>
          <a:blip r:embed="rId5" cstate="print"/>
          <a:stretch>
            <a:fillRect/>
          </a:stretch>
        </p:blipFill>
        <p:spPr>
          <a:xfrm>
            <a:off x="-787257" y="6215493"/>
            <a:ext cx="365522" cy="487363"/>
          </a:xfrm>
          <a:prstGeom prst="rect">
            <a:avLst/>
          </a:prstGeom>
        </p:spPr>
      </p:pic>
    </p:spTree>
    <p:extLst>
      <p:ext uri="{BB962C8B-B14F-4D97-AF65-F5344CB8AC3E}">
        <p14:creationId xmlns:p14="http://schemas.microsoft.com/office/powerpoint/2010/main" xmlns="" val="18317404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1" presetClass="mediacall" presetSubtype="0" fill="hold" nodeType="withEffect">
                                  <p:stCondLst>
                                    <p:cond delay="0"/>
                                  </p:stCondLst>
                                  <p:childTnLst>
                                    <p:cmd type="call" cmd="playFrom(0.0)">
                                      <p:cBhvr>
                                        <p:cTn id="17" dur="7758" fill="hold"/>
                                        <p:tgtEl>
                                          <p:spTgt spid="4"/>
                                        </p:tgtEl>
                                      </p:cBhvr>
                                    </p:cmd>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500"/>
                            </p:stCondLst>
                            <p:childTnLst>
                              <p:par>
                                <p:cTn id="26" presetID="47"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1" presetClass="mediacall" presetSubtype="0" fill="hold" nodeType="withEffect">
                                  <p:stCondLst>
                                    <p:cond delay="0"/>
                                  </p:stCondLst>
                                  <p:childTnLst>
                                    <p:cmd type="call" cmd="playFrom(0.0)">
                                      <p:cBhvr>
                                        <p:cTn id="32" dur="4623" fill="hold"/>
                                        <p:tgtEl>
                                          <p:spTgt spid="3"/>
                                        </p:tgtEl>
                                      </p:cBhvr>
                                    </p:cmd>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500"/>
                            </p:stCondLst>
                            <p:childTnLst>
                              <p:par>
                                <p:cTn id="41" presetID="47"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1" presetClass="mediacall" presetSubtype="0" fill="hold" nodeType="withEffect">
                                  <p:stCondLst>
                                    <p:cond delay="0"/>
                                  </p:stCondLst>
                                  <p:childTnLst>
                                    <p:cmd type="call" cmd="playFrom(0.0)">
                                      <p:cBhvr>
                                        <p:cTn id="47" dur="8489" fill="hold"/>
                                        <p:tgtEl>
                                          <p:spTgt spid="7"/>
                                        </p:tgtEl>
                                      </p:cBhvr>
                                    </p:cmd>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par>
                          <p:cTn id="55" fill="hold">
                            <p:stCondLst>
                              <p:cond delay="500"/>
                            </p:stCondLst>
                            <p:childTnLst>
                              <p:par>
                                <p:cTn id="56" presetID="4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par>
                                <p:cTn id="61" presetID="1" presetClass="mediacall" presetSubtype="0" fill="hold" nodeType="withEffect">
                                  <p:stCondLst>
                                    <p:cond delay="0"/>
                                  </p:stCondLst>
                                  <p:childTnLst>
                                    <p:cmd type="call" cmd="playFrom(0.0)">
                                      <p:cBhvr>
                                        <p:cTn id="62" dur="3840" fill="hold"/>
                                        <p:tgtEl>
                                          <p:spTgt spid="8"/>
                                        </p:tgtEl>
                                      </p:cBhvr>
                                    </p:cmd>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childTnLst>
                          </p:cTn>
                        </p:par>
                        <p:par>
                          <p:cTn id="70" fill="hold">
                            <p:stCondLst>
                              <p:cond delay="500"/>
                            </p:stCondLst>
                            <p:childTnLst>
                              <p:par>
                                <p:cTn id="71" presetID="4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1" presetClass="mediacall" presetSubtype="0" fill="hold" nodeType="withEffect">
                                  <p:stCondLst>
                                    <p:cond delay="0"/>
                                  </p:stCondLst>
                                  <p:childTnLst>
                                    <p:cmd type="call" cmd="playFrom(0.0)">
                                      <p:cBhvr>
                                        <p:cTn id="77" dur="5877"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8" fill="hold" display="0">
                  <p:stCondLst>
                    <p:cond delay="indefinite"/>
                  </p:stCondLst>
                  <p:endCondLst>
                    <p:cond evt="onStopAudio" delay="0">
                      <p:tgtEl>
                        <p:sldTgt/>
                      </p:tgtEl>
                    </p:cond>
                  </p:endCondLst>
                </p:cTn>
                <p:tgtEl>
                  <p:spTgt spid="3"/>
                </p:tgtEl>
              </p:cMediaNode>
            </p:video>
            <p:video>
              <p:cMediaNode vol="80000">
                <p:cTn id="79" fill="hold" display="0">
                  <p:stCondLst>
                    <p:cond delay="indefinite"/>
                  </p:stCondLst>
                  <p:endCondLst>
                    <p:cond evt="onStopAudio" delay="0">
                      <p:tgtEl>
                        <p:sldTgt/>
                      </p:tgtEl>
                    </p:cond>
                  </p:endCondLst>
                </p:cTn>
                <p:tgtEl>
                  <p:spTgt spid="4"/>
                </p:tgtEl>
              </p:cMediaNode>
            </p:video>
            <p:video>
              <p:cMediaNode vol="80000">
                <p:cTn id="80" fill="hold" display="0">
                  <p:stCondLst>
                    <p:cond delay="indefinite"/>
                  </p:stCondLst>
                  <p:endCondLst>
                    <p:cond evt="onStopAudio" delay="0">
                      <p:tgtEl>
                        <p:sldTgt/>
                      </p:tgtEl>
                    </p:cond>
                  </p:endCondLst>
                </p:cTn>
                <p:tgtEl>
                  <p:spTgt spid="7"/>
                </p:tgtEl>
              </p:cMediaNode>
            </p:video>
            <p:video>
              <p:cMediaNode vol="80000">
                <p:cTn id="81" fill="hold" display="0">
                  <p:stCondLst>
                    <p:cond delay="indefinite"/>
                  </p:stCondLst>
                  <p:endCondLst>
                    <p:cond evt="onStopAudio" delay="0">
                      <p:tgtEl>
                        <p:sldTgt/>
                      </p:tgtEl>
                    </p:cond>
                  </p:endCondLst>
                </p:cTn>
                <p:tgtEl>
                  <p:spTgt spid="8"/>
                </p:tgtEl>
              </p:cMediaNode>
            </p:video>
            <p:video>
              <p:cMediaNode vol="80000">
                <p:cTn id="82" fill="hold" display="0">
                  <p:stCondLst>
                    <p:cond delay="indefinite"/>
                  </p:stCondLst>
                  <p:endCondLst>
                    <p:cond evt="onStopAudio" delay="0">
                      <p:tgtEl>
                        <p:sldTgt/>
                      </p:tgtEl>
                    </p:cond>
                  </p:endCondLst>
                </p:cTn>
                <p:tgtEl>
                  <p:spTgt spid="11"/>
                </p:tgtEl>
              </p:cMediaNode>
            </p:video>
          </p:childTnLst>
        </p:cTn>
      </p:par>
    </p:tnLst>
    <p:bldLst>
      <p:bldP spid="18"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الرابعة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استراتيجيات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3600" dirty="0">
              <a:solidFill>
                <a:schemeClr val="bg1"/>
              </a:solidFill>
              <a:latin typeface="Aljazeera" panose="02000000000000000000" pitchFamily="2" charset="-78"/>
              <a:cs typeface="Aljazeera" panose="02000000000000000000" pitchFamily="2" charset="-78"/>
            </a:endParaRPr>
          </a:p>
        </p:txBody>
      </p:sp>
      <p:sp>
        <p:nvSpPr>
          <p:cNvPr id="5" name="ZoneTexte 4">
            <a:extLst>
              <a:ext uri="{FF2B5EF4-FFF2-40B4-BE49-F238E27FC236}">
                <a16:creationId xmlns:a16="http://schemas.microsoft.com/office/drawing/2014/main" xmlns="" id="{DEE01C1E-7FF5-C413-0169-4ED0457DEC6C}"/>
              </a:ext>
            </a:extLst>
          </p:cNvPr>
          <p:cNvSpPr txBox="1"/>
          <p:nvPr/>
        </p:nvSpPr>
        <p:spPr>
          <a:xfrm>
            <a:off x="1815817" y="2674948"/>
            <a:ext cx="5512365" cy="2308324"/>
          </a:xfrm>
          <a:prstGeom prst="rect">
            <a:avLst/>
          </a:prstGeom>
          <a:noFill/>
        </p:spPr>
        <p:txBody>
          <a:bodyPr wrap="square">
            <a:spAutoFit/>
          </a:bodyPr>
          <a:lstStyle/>
          <a:p>
            <a:pPr algn="ctr" rtl="1">
              <a:lnSpc>
                <a:spcPct val="150000"/>
              </a:lnSpc>
            </a:pPr>
            <a:r>
              <a:rPr lang="ar-DZ" sz="3200" dirty="0">
                <a:solidFill>
                  <a:srgbClr val="002060"/>
                </a:solidFill>
                <a:latin typeface="Aljazeera" panose="02000000000000000000" pitchFamily="2" charset="-78"/>
                <a:ea typeface="Calibri" panose="020F0502020204030204" pitchFamily="34" charset="0"/>
                <a:cs typeface="Aljazeera" panose="02000000000000000000" pitchFamily="2" charset="-78"/>
              </a:rPr>
              <a:t>سيتم التركيز في هذه النقطة على أهم الاستراتيجيات المتبعة لتحقيق أهداف المؤسسة</a:t>
            </a:r>
            <a:endParaRPr lang="fr-FR" sz="3200" dirty="0">
              <a:solidFill>
                <a:srgbClr val="002060"/>
              </a:solidFill>
              <a:latin typeface="Aljazeera" panose="02000000000000000000" pitchFamily="2" charset="-78"/>
              <a:cs typeface="Aljazeera" panose="02000000000000000000" pitchFamily="2" charset="-78"/>
            </a:endParaRPr>
          </a:p>
        </p:txBody>
      </p:sp>
      <p:sp>
        <p:nvSpPr>
          <p:cNvPr id="9" name="Rectangle 8">
            <a:extLst>
              <a:ext uri="{FF2B5EF4-FFF2-40B4-BE49-F238E27FC236}">
                <a16:creationId xmlns:a16="http://schemas.microsoft.com/office/drawing/2014/main" xmlns="" id="{876FECB8-8999-041D-5CD8-88976147953B}"/>
              </a:ext>
            </a:extLst>
          </p:cNvPr>
          <p:cNvSpPr/>
          <p:nvPr/>
        </p:nvSpPr>
        <p:spPr>
          <a:xfrm>
            <a:off x="8603740" y="1092029"/>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02</a:t>
            </a:r>
          </a:p>
        </p:txBody>
      </p:sp>
      <p:sp>
        <p:nvSpPr>
          <p:cNvPr id="10" name="ZoneTexte 9">
            <a:extLst>
              <a:ext uri="{FF2B5EF4-FFF2-40B4-BE49-F238E27FC236}">
                <a16:creationId xmlns:a16="http://schemas.microsoft.com/office/drawing/2014/main" xmlns="" id="{BF05FCAB-F1C3-C77D-8E96-3745F81438F5}"/>
              </a:ext>
            </a:extLst>
          </p:cNvPr>
          <p:cNvSpPr txBox="1"/>
          <p:nvPr/>
        </p:nvSpPr>
        <p:spPr>
          <a:xfrm>
            <a:off x="5208608" y="1051642"/>
            <a:ext cx="3390955"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الاستراتجيات</a:t>
            </a:r>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3" name="ZoneTexte 2">
            <a:extLst>
              <a:ext uri="{FF2B5EF4-FFF2-40B4-BE49-F238E27FC236}">
                <a16:creationId xmlns:a16="http://schemas.microsoft.com/office/drawing/2014/main" xmlns="" id="{532F04D3-AEDD-E161-31B3-140826340DD4}"/>
              </a:ext>
            </a:extLst>
          </p:cNvPr>
          <p:cNvSpPr txBox="1"/>
          <p:nvPr/>
        </p:nvSpPr>
        <p:spPr>
          <a:xfrm>
            <a:off x="-6045109" y="836197"/>
            <a:ext cx="5204431" cy="1323439"/>
          </a:xfrm>
          <a:prstGeom prst="rect">
            <a:avLst/>
          </a:prstGeom>
          <a:noFill/>
        </p:spPr>
        <p:txBody>
          <a:bodyPr wrap="square">
            <a:spAutoFit/>
          </a:bodyPr>
          <a:lstStyle/>
          <a:p>
            <a:pPr algn="r" rtl="1"/>
            <a:r>
              <a:rPr lang="ar-DZ" sz="20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rPr>
              <a:t>هناك العديد من المفاهيم التي تم صياغتها وفق زوايا معينة، لكنها تشير في مجملها إلى أخذ موقع مناسب للمقاولة في ظل البيئة التي تنشط بها. ومن بين هذه المفاهيم نجد:</a:t>
            </a:r>
            <a:endParaRPr lang="fr-FR" sz="2000" dirty="0">
              <a:solidFill>
                <a:srgbClr val="002060"/>
              </a:solidFill>
              <a:latin typeface="Aljazeera" panose="02000000000000000000" pitchFamily="2" charset="-78"/>
              <a:cs typeface="Aljazeera" panose="02000000000000000000" pitchFamily="2" charset="-78"/>
            </a:endParaRPr>
          </a:p>
        </p:txBody>
      </p:sp>
      <p:sp>
        <p:nvSpPr>
          <p:cNvPr id="7" name="ROUND RECT 02">
            <a:extLst>
              <a:ext uri="{FF2B5EF4-FFF2-40B4-BE49-F238E27FC236}">
                <a16:creationId xmlns:a16="http://schemas.microsoft.com/office/drawing/2014/main" xmlns="" id="{55C7DFE8-2F58-F139-C4A7-705D1C76EF86}"/>
              </a:ext>
            </a:extLst>
          </p:cNvPr>
          <p:cNvSpPr/>
          <p:nvPr/>
        </p:nvSpPr>
        <p:spPr>
          <a:xfrm>
            <a:off x="10663207" y="-4771590"/>
            <a:ext cx="1518590" cy="4228812"/>
          </a:xfrm>
          <a:prstGeom prst="roundRect">
            <a:avLst/>
          </a:prstGeom>
          <a:solidFill>
            <a:srgbClr val="FFFF00">
              <a:alpha val="61961"/>
            </a:srgb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solidFill>
                <a:latin typeface="Aljazeera" panose="02000000000000000000" pitchFamily="2" charset="-78"/>
                <a:cs typeface="Aljazeera" panose="02000000000000000000" pitchFamily="2" charset="-78"/>
              </a:rPr>
              <a:t> استغلال توسع الفرص في السوق ووجود موارد جديدة والتكامل ما بين الموارد والزبائن والأسواق</a:t>
            </a:r>
            <a:endParaRPr lang="en-US" sz="2800" b="0" i="0" dirty="0">
              <a:solidFill>
                <a:schemeClr val="tx1"/>
              </a:solidFill>
              <a:latin typeface="Aljazeera" panose="02000000000000000000" pitchFamily="2" charset="-78"/>
              <a:cs typeface="Aljazeera" panose="02000000000000000000" pitchFamily="2" charset="-78"/>
            </a:endParaRPr>
          </a:p>
        </p:txBody>
      </p:sp>
      <p:sp>
        <p:nvSpPr>
          <p:cNvPr id="11" name="ROUND RECT 02">
            <a:extLst>
              <a:ext uri="{FF2B5EF4-FFF2-40B4-BE49-F238E27FC236}">
                <a16:creationId xmlns:a16="http://schemas.microsoft.com/office/drawing/2014/main" xmlns="" id="{5ED38E98-8BEF-5C7D-C754-6F028B0CC687}"/>
              </a:ext>
            </a:extLst>
          </p:cNvPr>
          <p:cNvSpPr/>
          <p:nvPr/>
        </p:nvSpPr>
        <p:spPr>
          <a:xfrm>
            <a:off x="10577269" y="7370802"/>
            <a:ext cx="1518590" cy="4228812"/>
          </a:xfrm>
          <a:prstGeom prst="roundRect">
            <a:avLst/>
          </a:prstGeom>
          <a:solidFill>
            <a:srgbClr val="FFFF00">
              <a:alpha val="61961"/>
            </a:srgb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solidFill>
                <a:latin typeface="Aljazeera" panose="02000000000000000000" pitchFamily="2" charset="-78"/>
                <a:cs typeface="Aljazeera" panose="02000000000000000000" pitchFamily="2" charset="-78"/>
              </a:rPr>
              <a:t>هي عبارة عن الابتكار والإبداع الذي يحدث داخل وخارج المؤسسة</a:t>
            </a:r>
            <a:endParaRPr lang="en-US" sz="2800" b="0" i="0" dirty="0">
              <a:solidFill>
                <a:schemeClr val="tx1"/>
              </a:solidFill>
              <a:latin typeface="Aljazeera" panose="02000000000000000000" pitchFamily="2" charset="-78"/>
              <a:cs typeface="Aljazeera" panose="02000000000000000000" pitchFamily="2" charset="-78"/>
            </a:endParaRPr>
          </a:p>
        </p:txBody>
      </p:sp>
      <p:sp>
        <p:nvSpPr>
          <p:cNvPr id="12" name="ROUND RECT 02">
            <a:extLst>
              <a:ext uri="{FF2B5EF4-FFF2-40B4-BE49-F238E27FC236}">
                <a16:creationId xmlns:a16="http://schemas.microsoft.com/office/drawing/2014/main" xmlns="" id="{3AB58584-8201-F54E-96D3-97647CC92401}"/>
              </a:ext>
            </a:extLst>
          </p:cNvPr>
          <p:cNvSpPr/>
          <p:nvPr/>
        </p:nvSpPr>
        <p:spPr>
          <a:xfrm>
            <a:off x="3737409" y="7370802"/>
            <a:ext cx="1518590" cy="4228812"/>
          </a:xfrm>
          <a:prstGeom prst="roundRect">
            <a:avLst/>
          </a:prstGeom>
          <a:solidFill>
            <a:srgbClr val="FFFF00">
              <a:alpha val="61961"/>
            </a:srgb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500" dirty="0">
                <a:solidFill>
                  <a:schemeClr val="tx1"/>
                </a:solidFill>
                <a:latin typeface="Aljazeera" panose="02000000000000000000" pitchFamily="2" charset="-78"/>
                <a:cs typeface="Aljazeera" panose="02000000000000000000" pitchFamily="2" charset="-78"/>
              </a:rPr>
              <a:t>القدرة على إجراء التغييرات السريعة المرتبطة بالصناعة وهيكلة السوق وحاجات الزبائن والتكنولوجيا والقيم الاجتماعية</a:t>
            </a:r>
            <a:endParaRPr lang="en-US" sz="2500" b="0" i="0" dirty="0">
              <a:solidFill>
                <a:schemeClr val="tx1"/>
              </a:solidFill>
              <a:latin typeface="Aljazeera" panose="02000000000000000000" pitchFamily="2" charset="-78"/>
              <a:cs typeface="Aljazeera" panose="02000000000000000000" pitchFamily="2" charset="-78"/>
            </a:endParaRPr>
          </a:p>
        </p:txBody>
      </p:sp>
      <p:sp>
        <p:nvSpPr>
          <p:cNvPr id="13" name="ROUND RECT 02">
            <a:extLst>
              <a:ext uri="{FF2B5EF4-FFF2-40B4-BE49-F238E27FC236}">
                <a16:creationId xmlns:a16="http://schemas.microsoft.com/office/drawing/2014/main" xmlns="" id="{D03F2713-9558-FFC6-191F-2AD3F724D302}"/>
              </a:ext>
            </a:extLst>
          </p:cNvPr>
          <p:cNvSpPr/>
          <p:nvPr/>
        </p:nvSpPr>
        <p:spPr>
          <a:xfrm>
            <a:off x="-2531206" y="7370802"/>
            <a:ext cx="1518590" cy="4228812"/>
          </a:xfrm>
          <a:prstGeom prst="roundRect">
            <a:avLst/>
          </a:prstGeom>
          <a:solidFill>
            <a:srgbClr val="FFFF00">
              <a:alpha val="61961"/>
            </a:srgb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solidFill>
                <a:latin typeface="Aljazeera" panose="02000000000000000000" pitchFamily="2" charset="-78"/>
                <a:cs typeface="Aljazeera" panose="02000000000000000000" pitchFamily="2" charset="-78"/>
              </a:rPr>
              <a:t>الالتزام بالتطوير والتوسع في الميزة التنافسية في الأسواق</a:t>
            </a:r>
            <a:endParaRPr lang="en-US" sz="2800" b="0" i="0" dirty="0">
              <a:solidFill>
                <a:schemeClr val="tx1"/>
              </a:solidFill>
              <a:latin typeface="Aljazeera" panose="02000000000000000000" pitchFamily="2" charset="-78"/>
              <a:cs typeface="Aljazeera" panose="02000000000000000000" pitchFamily="2" charset="-78"/>
            </a:endParaRPr>
          </a:p>
        </p:txBody>
      </p:sp>
      <p:sp>
        <p:nvSpPr>
          <p:cNvPr id="14" name="ROUND RECT 02">
            <a:extLst>
              <a:ext uri="{FF2B5EF4-FFF2-40B4-BE49-F238E27FC236}">
                <a16:creationId xmlns:a16="http://schemas.microsoft.com/office/drawing/2014/main" xmlns="" id="{1D6618CD-57C6-1361-C69F-89687370AE8D}"/>
              </a:ext>
            </a:extLst>
          </p:cNvPr>
          <p:cNvSpPr/>
          <p:nvPr/>
        </p:nvSpPr>
        <p:spPr>
          <a:xfrm>
            <a:off x="-2531206" y="-4771590"/>
            <a:ext cx="1518590" cy="4228812"/>
          </a:xfrm>
          <a:prstGeom prst="roundRect">
            <a:avLst/>
          </a:prstGeom>
          <a:solidFill>
            <a:srgbClr val="FFFF00">
              <a:alpha val="61961"/>
            </a:srgb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800" dirty="0">
                <a:solidFill>
                  <a:schemeClr val="tx1"/>
                </a:solidFill>
                <a:latin typeface="Aljazeera" panose="02000000000000000000" pitchFamily="2" charset="-78"/>
                <a:cs typeface="Aljazeera" panose="02000000000000000000" pitchFamily="2" charset="-78"/>
              </a:rPr>
              <a:t>القدرة على تحقيق النجاحات المالية والنمو واستمرارية البقاء على المدى الطويل</a:t>
            </a:r>
            <a:endParaRPr lang="en-US" sz="2800" b="0" i="0" dirty="0">
              <a:solidFill>
                <a:schemeClr val="tx1"/>
              </a:solidFill>
              <a:latin typeface="Aljazeera" panose="02000000000000000000" pitchFamily="2" charset="-78"/>
              <a:cs typeface="Aljazeera" panose="02000000000000000000" pitchFamily="2" charset="-78"/>
            </a:endParaRPr>
          </a:p>
        </p:txBody>
      </p:sp>
      <p:grpSp>
        <p:nvGrpSpPr>
          <p:cNvPr id="8" name="Groupe 14">
            <a:extLst>
              <a:ext uri="{FF2B5EF4-FFF2-40B4-BE49-F238E27FC236}">
                <a16:creationId xmlns:a16="http://schemas.microsoft.com/office/drawing/2014/main" xmlns="" id="{AF2836BF-9E35-2DDC-A544-35F86943A58E}"/>
              </a:ext>
            </a:extLst>
          </p:cNvPr>
          <p:cNvGrpSpPr/>
          <p:nvPr/>
        </p:nvGrpSpPr>
        <p:grpSpPr>
          <a:xfrm>
            <a:off x="11960081" y="-5022753"/>
            <a:ext cx="434663" cy="579550"/>
            <a:chOff x="10008813" y="1662814"/>
            <a:chExt cx="579550" cy="579550"/>
          </a:xfrm>
        </p:grpSpPr>
        <p:sp>
          <p:nvSpPr>
            <p:cNvPr id="16" name="Ellipse 15">
              <a:extLst>
                <a:ext uri="{FF2B5EF4-FFF2-40B4-BE49-F238E27FC236}">
                  <a16:creationId xmlns:a16="http://schemas.microsoft.com/office/drawing/2014/main" xmlns="" id="{B0086311-CFE8-909F-D51A-FE66B65EA518}"/>
                </a:ext>
              </a:extLst>
            </p:cNvPr>
            <p:cNvSpPr/>
            <p:nvPr/>
          </p:nvSpPr>
          <p:spPr>
            <a:xfrm>
              <a:off x="10012363" y="1664589"/>
              <a:ext cx="576000" cy="576000"/>
            </a:xfrm>
            <a:prstGeom prst="ellipse">
              <a:avLst/>
            </a:prstGeom>
            <a:solidFill>
              <a:srgbClr val="FFFF00">
                <a:alpha val="6117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Picture 2" descr="Vérifié - Icônes panneaux gratuites">
              <a:extLst>
                <a:ext uri="{FF2B5EF4-FFF2-40B4-BE49-F238E27FC236}">
                  <a16:creationId xmlns:a16="http://schemas.microsoft.com/office/drawing/2014/main" xmlns="" id="{9569D597-3359-3735-A5CD-012662C0FF2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8813" y="1662814"/>
              <a:ext cx="579550" cy="57955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grpSp>
        <p:nvGrpSpPr>
          <p:cNvPr id="15" name="Groupe 17">
            <a:extLst>
              <a:ext uri="{FF2B5EF4-FFF2-40B4-BE49-F238E27FC236}">
                <a16:creationId xmlns:a16="http://schemas.microsoft.com/office/drawing/2014/main" xmlns="" id="{1016209C-3F3A-0A53-429B-C1A56D5EAFAB}"/>
              </a:ext>
            </a:extLst>
          </p:cNvPr>
          <p:cNvGrpSpPr/>
          <p:nvPr/>
        </p:nvGrpSpPr>
        <p:grpSpPr>
          <a:xfrm>
            <a:off x="11814217" y="7075462"/>
            <a:ext cx="434663" cy="579550"/>
            <a:chOff x="10008813" y="1662814"/>
            <a:chExt cx="579550" cy="579550"/>
          </a:xfrm>
        </p:grpSpPr>
        <p:sp>
          <p:nvSpPr>
            <p:cNvPr id="19" name="Ellipse 18">
              <a:extLst>
                <a:ext uri="{FF2B5EF4-FFF2-40B4-BE49-F238E27FC236}">
                  <a16:creationId xmlns:a16="http://schemas.microsoft.com/office/drawing/2014/main" xmlns="" id="{63492774-7F41-01E1-2277-BA756B66285A}"/>
                </a:ext>
              </a:extLst>
            </p:cNvPr>
            <p:cNvSpPr/>
            <p:nvPr/>
          </p:nvSpPr>
          <p:spPr>
            <a:xfrm>
              <a:off x="10012363" y="1664589"/>
              <a:ext cx="576000" cy="576000"/>
            </a:xfrm>
            <a:prstGeom prst="ellipse">
              <a:avLst/>
            </a:prstGeom>
            <a:solidFill>
              <a:srgbClr val="FFFF00">
                <a:alpha val="6117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Picture 2" descr="Vérifié - Icônes panneaux gratuites">
              <a:extLst>
                <a:ext uri="{FF2B5EF4-FFF2-40B4-BE49-F238E27FC236}">
                  <a16:creationId xmlns:a16="http://schemas.microsoft.com/office/drawing/2014/main" xmlns="" id="{BC35F1B8-68D4-E418-7D65-DD8A7FA4023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8813" y="1662814"/>
              <a:ext cx="579550" cy="57955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grpSp>
        <p:nvGrpSpPr>
          <p:cNvPr id="18" name="Groupe 20">
            <a:extLst>
              <a:ext uri="{FF2B5EF4-FFF2-40B4-BE49-F238E27FC236}">
                <a16:creationId xmlns:a16="http://schemas.microsoft.com/office/drawing/2014/main" xmlns="" id="{9541FAA2-9C31-55BE-02CE-EAA28565D8DA}"/>
              </a:ext>
            </a:extLst>
          </p:cNvPr>
          <p:cNvGrpSpPr/>
          <p:nvPr/>
        </p:nvGrpSpPr>
        <p:grpSpPr>
          <a:xfrm>
            <a:off x="5021326" y="7119639"/>
            <a:ext cx="434663" cy="579550"/>
            <a:chOff x="10008813" y="1662814"/>
            <a:chExt cx="579550" cy="579550"/>
          </a:xfrm>
        </p:grpSpPr>
        <p:sp>
          <p:nvSpPr>
            <p:cNvPr id="22" name="Ellipse 21">
              <a:extLst>
                <a:ext uri="{FF2B5EF4-FFF2-40B4-BE49-F238E27FC236}">
                  <a16:creationId xmlns:a16="http://schemas.microsoft.com/office/drawing/2014/main" xmlns="" id="{09BDBAAC-5678-7CE1-6365-40F225DF5C0E}"/>
                </a:ext>
              </a:extLst>
            </p:cNvPr>
            <p:cNvSpPr/>
            <p:nvPr/>
          </p:nvSpPr>
          <p:spPr>
            <a:xfrm>
              <a:off x="10012363" y="1664589"/>
              <a:ext cx="576000" cy="576000"/>
            </a:xfrm>
            <a:prstGeom prst="ellipse">
              <a:avLst/>
            </a:prstGeom>
            <a:solidFill>
              <a:srgbClr val="FFFF00">
                <a:alpha val="6117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Picture 2" descr="Vérifié - Icônes panneaux gratuites">
              <a:extLst>
                <a:ext uri="{FF2B5EF4-FFF2-40B4-BE49-F238E27FC236}">
                  <a16:creationId xmlns:a16="http://schemas.microsoft.com/office/drawing/2014/main" xmlns="" id="{EF878368-04CA-7A0A-BF2C-E1D520A13B6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8813" y="1662814"/>
              <a:ext cx="579550" cy="57955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grpSp>
        <p:nvGrpSpPr>
          <p:cNvPr id="21" name="Groupe 23">
            <a:extLst>
              <a:ext uri="{FF2B5EF4-FFF2-40B4-BE49-F238E27FC236}">
                <a16:creationId xmlns:a16="http://schemas.microsoft.com/office/drawing/2014/main" xmlns="" id="{BBD8CC2A-6598-1882-F332-35B29C40140F}"/>
              </a:ext>
            </a:extLst>
          </p:cNvPr>
          <p:cNvGrpSpPr/>
          <p:nvPr/>
        </p:nvGrpSpPr>
        <p:grpSpPr>
          <a:xfrm>
            <a:off x="-1279915" y="7075462"/>
            <a:ext cx="434663" cy="579550"/>
            <a:chOff x="10008813" y="1662814"/>
            <a:chExt cx="579550" cy="579550"/>
          </a:xfrm>
        </p:grpSpPr>
        <p:sp>
          <p:nvSpPr>
            <p:cNvPr id="25" name="Ellipse 24">
              <a:extLst>
                <a:ext uri="{FF2B5EF4-FFF2-40B4-BE49-F238E27FC236}">
                  <a16:creationId xmlns:a16="http://schemas.microsoft.com/office/drawing/2014/main" xmlns="" id="{83624BAB-B59F-52D2-1B46-F452F195FFEC}"/>
                </a:ext>
              </a:extLst>
            </p:cNvPr>
            <p:cNvSpPr/>
            <p:nvPr/>
          </p:nvSpPr>
          <p:spPr>
            <a:xfrm>
              <a:off x="10012363" y="1664589"/>
              <a:ext cx="576000" cy="576000"/>
            </a:xfrm>
            <a:prstGeom prst="ellipse">
              <a:avLst/>
            </a:prstGeom>
            <a:solidFill>
              <a:srgbClr val="FFFF00">
                <a:alpha val="6117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Picture 2" descr="Vérifié - Icônes panneaux gratuites">
              <a:extLst>
                <a:ext uri="{FF2B5EF4-FFF2-40B4-BE49-F238E27FC236}">
                  <a16:creationId xmlns:a16="http://schemas.microsoft.com/office/drawing/2014/main" xmlns="" id="{573A5D7D-9733-25C2-C187-9A6748527E6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8813" y="1662814"/>
              <a:ext cx="579550" cy="57955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grpSp>
        <p:nvGrpSpPr>
          <p:cNvPr id="24" name="Groupe 26">
            <a:extLst>
              <a:ext uri="{FF2B5EF4-FFF2-40B4-BE49-F238E27FC236}">
                <a16:creationId xmlns:a16="http://schemas.microsoft.com/office/drawing/2014/main" xmlns="" id="{95891982-FEC2-1162-FB97-2B4AF64CA8EB}"/>
              </a:ext>
            </a:extLst>
          </p:cNvPr>
          <p:cNvGrpSpPr/>
          <p:nvPr/>
        </p:nvGrpSpPr>
        <p:grpSpPr>
          <a:xfrm>
            <a:off x="-1275341" y="-5066930"/>
            <a:ext cx="434663" cy="579550"/>
            <a:chOff x="10008813" y="1662814"/>
            <a:chExt cx="579550" cy="579550"/>
          </a:xfrm>
        </p:grpSpPr>
        <p:sp>
          <p:nvSpPr>
            <p:cNvPr id="28" name="Ellipse 27">
              <a:extLst>
                <a:ext uri="{FF2B5EF4-FFF2-40B4-BE49-F238E27FC236}">
                  <a16:creationId xmlns:a16="http://schemas.microsoft.com/office/drawing/2014/main" xmlns="" id="{C0D97CAE-85E1-74B8-8A2B-CA556A6C6615}"/>
                </a:ext>
              </a:extLst>
            </p:cNvPr>
            <p:cNvSpPr/>
            <p:nvPr/>
          </p:nvSpPr>
          <p:spPr>
            <a:xfrm>
              <a:off x="10012363" y="1664589"/>
              <a:ext cx="576000" cy="576000"/>
            </a:xfrm>
            <a:prstGeom prst="ellipse">
              <a:avLst/>
            </a:prstGeom>
            <a:solidFill>
              <a:srgbClr val="FFFF00">
                <a:alpha val="6117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Picture 2" descr="Vérifié - Icônes panneaux gratuites">
              <a:extLst>
                <a:ext uri="{FF2B5EF4-FFF2-40B4-BE49-F238E27FC236}">
                  <a16:creationId xmlns:a16="http://schemas.microsoft.com/office/drawing/2014/main" xmlns="" id="{8C72CBEE-C7C5-1D48-B51F-848F4E2F925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08813" y="1662814"/>
              <a:ext cx="579550" cy="57955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pic>
        <p:nvPicPr>
          <p:cNvPr id="4" name="ElevenLabs_2024-07-09T10_52_34_Sarah_pre_s50_sb75_se0_b_m2">
            <a:hlinkClick r:id="" action="ppaction://media"/>
            <a:extLst>
              <a:ext uri="{FF2B5EF4-FFF2-40B4-BE49-F238E27FC236}">
                <a16:creationId xmlns:a16="http://schemas.microsoft.com/office/drawing/2014/main" xmlns="" id="{2355D560-C741-5DCB-7321-7BBCE1A4FA89}"/>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833822" y="3383280"/>
            <a:ext cx="365522" cy="487363"/>
          </a:xfrm>
          <a:prstGeom prst="rect">
            <a:avLst/>
          </a:prstGeom>
        </p:spPr>
      </p:pic>
    </p:spTree>
    <p:extLst>
      <p:ext uri="{BB962C8B-B14F-4D97-AF65-F5344CB8AC3E}">
        <p14:creationId xmlns:p14="http://schemas.microsoft.com/office/powerpoint/2010/main" xmlns="" val="33538966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69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endCondLst>
                    <p:cond evt="onStopAudio" delay="0">
                      <p:tgtEl>
                        <p:sldTgt/>
                      </p:tgtEl>
                    </p:cond>
                  </p:endCondLst>
                </p:cTn>
                <p:tgtEl>
                  <p:spTgt spid="4"/>
                </p:tgtEl>
              </p:cMediaNode>
            </p:video>
          </p:childTnLst>
        </p:cTn>
      </p:par>
    </p:tnLst>
    <p:bldLst>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الرابعة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استراتيجيات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3600" dirty="0">
              <a:solidFill>
                <a:schemeClr val="bg1"/>
              </a:solidFill>
              <a:latin typeface="Aljazeera" panose="02000000000000000000" pitchFamily="2" charset="-78"/>
              <a:cs typeface="Aljazeera" panose="02000000000000000000" pitchFamily="2" charset="-78"/>
            </a:endParaRPr>
          </a:p>
        </p:txBody>
      </p:sp>
      <p:sp>
        <p:nvSpPr>
          <p:cNvPr id="5" name="ZoneTexte 4">
            <a:extLst>
              <a:ext uri="{FF2B5EF4-FFF2-40B4-BE49-F238E27FC236}">
                <a16:creationId xmlns:a16="http://schemas.microsoft.com/office/drawing/2014/main" xmlns="" id="{DEE01C1E-7FF5-C413-0169-4ED0457DEC6C}"/>
              </a:ext>
            </a:extLst>
          </p:cNvPr>
          <p:cNvSpPr txBox="1"/>
          <p:nvPr/>
        </p:nvSpPr>
        <p:spPr>
          <a:xfrm>
            <a:off x="357406" y="928530"/>
            <a:ext cx="4521323" cy="1200329"/>
          </a:xfrm>
          <a:prstGeom prst="rect">
            <a:avLst/>
          </a:prstGeom>
          <a:noFill/>
        </p:spPr>
        <p:txBody>
          <a:bodyPr wrap="square">
            <a:spAutoFit/>
          </a:bodyPr>
          <a:lstStyle/>
          <a:p>
            <a:pPr algn="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سيتم التركيز في هذه النقطة على أهم الاستراتيجيات المتبعة لتحقيق أهداف المؤسسة</a:t>
            </a:r>
            <a:endParaRPr lang="fr-FR" sz="2400" dirty="0">
              <a:solidFill>
                <a:srgbClr val="002060"/>
              </a:solidFill>
              <a:latin typeface="Aljazeera" panose="02000000000000000000" pitchFamily="2" charset="-78"/>
              <a:cs typeface="Aljazeera" panose="02000000000000000000" pitchFamily="2" charset="-78"/>
            </a:endParaRPr>
          </a:p>
        </p:txBody>
      </p:sp>
      <p:sp>
        <p:nvSpPr>
          <p:cNvPr id="9" name="Rectangle 8">
            <a:extLst>
              <a:ext uri="{FF2B5EF4-FFF2-40B4-BE49-F238E27FC236}">
                <a16:creationId xmlns:a16="http://schemas.microsoft.com/office/drawing/2014/main" xmlns="" id="{876FECB8-8999-041D-5CD8-88976147953B}"/>
              </a:ext>
            </a:extLst>
          </p:cNvPr>
          <p:cNvSpPr/>
          <p:nvPr/>
        </p:nvSpPr>
        <p:spPr>
          <a:xfrm>
            <a:off x="8603740" y="1092029"/>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02</a:t>
            </a:r>
          </a:p>
        </p:txBody>
      </p:sp>
      <p:sp>
        <p:nvSpPr>
          <p:cNvPr id="10" name="ZoneTexte 9">
            <a:extLst>
              <a:ext uri="{FF2B5EF4-FFF2-40B4-BE49-F238E27FC236}">
                <a16:creationId xmlns:a16="http://schemas.microsoft.com/office/drawing/2014/main" xmlns="" id="{BF05FCAB-F1C3-C77D-8E96-3745F81438F5}"/>
              </a:ext>
            </a:extLst>
          </p:cNvPr>
          <p:cNvSpPr txBox="1"/>
          <p:nvPr/>
        </p:nvSpPr>
        <p:spPr>
          <a:xfrm>
            <a:off x="5208608" y="1051642"/>
            <a:ext cx="3390955"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الاستراتجيات</a:t>
            </a:r>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01AA3EAA-9320-8B3D-889A-36EDC9E8764D}"/>
              </a:ext>
            </a:extLst>
          </p:cNvPr>
          <p:cNvSpPr/>
          <p:nvPr/>
        </p:nvSpPr>
        <p:spPr>
          <a:xfrm flipH="1">
            <a:off x="6438899" y="2867292"/>
            <a:ext cx="2705100" cy="550861"/>
          </a:xfrm>
          <a:prstGeom prst="rect">
            <a:avLst/>
          </a:prstGeom>
          <a:gradFill>
            <a:gsLst>
              <a:gs pos="0">
                <a:schemeClr val="accent2"/>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7218A7A-F448-72F5-3DDC-20BA4620B0CB}"/>
              </a:ext>
            </a:extLst>
          </p:cNvPr>
          <p:cNvSpPr/>
          <p:nvPr/>
        </p:nvSpPr>
        <p:spPr>
          <a:xfrm flipH="1">
            <a:off x="6493363" y="2059719"/>
            <a:ext cx="2650637" cy="550861"/>
          </a:xfrm>
          <a:prstGeom prst="rect">
            <a:avLst/>
          </a:prstGeom>
          <a:gradFill>
            <a:gsLst>
              <a:gs pos="0">
                <a:schemeClr val="accent1"/>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DB779BF-6B04-368F-6A7C-A12FED28CAC6}"/>
              </a:ext>
            </a:extLst>
          </p:cNvPr>
          <p:cNvSpPr/>
          <p:nvPr/>
        </p:nvSpPr>
        <p:spPr>
          <a:xfrm flipH="1">
            <a:off x="6438898" y="3674865"/>
            <a:ext cx="2705102" cy="550861"/>
          </a:xfrm>
          <a:prstGeom prst="rect">
            <a:avLst/>
          </a:prstGeom>
          <a:gradFill>
            <a:gsLst>
              <a:gs pos="0">
                <a:schemeClr val="accent3"/>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ZoneTexte 11">
            <a:extLst>
              <a:ext uri="{FF2B5EF4-FFF2-40B4-BE49-F238E27FC236}">
                <a16:creationId xmlns:a16="http://schemas.microsoft.com/office/drawing/2014/main" xmlns="" id="{9316D476-0ACF-19ED-740B-ED613FB146A0}"/>
              </a:ext>
            </a:extLst>
          </p:cNvPr>
          <p:cNvSpPr txBox="1"/>
          <p:nvPr/>
        </p:nvSpPr>
        <p:spPr>
          <a:xfrm>
            <a:off x="6493361" y="2100106"/>
            <a:ext cx="2620720" cy="892552"/>
          </a:xfrm>
          <a:prstGeom prst="rect">
            <a:avLst/>
          </a:prstGeom>
          <a:noFill/>
        </p:spPr>
        <p:txBody>
          <a:bodyPr wrap="square">
            <a:spAutoFit/>
          </a:bodyPr>
          <a:lstStyle/>
          <a:p>
            <a:pPr algn="r" rtl="1"/>
            <a:r>
              <a:rPr lang="ar-DZ" sz="2600" b="1" dirty="0">
                <a:solidFill>
                  <a:srgbClr val="C00000"/>
                </a:solidFill>
                <a:effectLst/>
                <a:latin typeface="AlGhadTV" panose="01000500000000020004" pitchFamily="2" charset="-78"/>
                <a:ea typeface="Calibri" panose="020F0502020204030204" pitchFamily="34" charset="0"/>
                <a:cs typeface="AlGhadTV" panose="01000500000000020004" pitchFamily="2" charset="-78"/>
              </a:rPr>
              <a:t>1.2 		</a:t>
            </a:r>
            <a:r>
              <a:rPr lang="ar-DZ" sz="2600" b="1" dirty="0">
                <a:solidFill>
                  <a:srgbClr val="C00000"/>
                </a:solidFill>
                <a:latin typeface="AlGhadTV" panose="01000500000000020004" pitchFamily="2" charset="-78"/>
                <a:ea typeface="Calibri" panose="020F0502020204030204" pitchFamily="34" charset="0"/>
                <a:cs typeface="AlGhadTV" panose="01000500000000020004" pitchFamily="2" charset="-78"/>
              </a:rPr>
              <a:t>        </a:t>
            </a:r>
            <a:r>
              <a:rPr lang="ar-DZ" sz="2600" b="1" dirty="0">
                <a:solidFill>
                  <a:srgbClr val="C00000"/>
                </a:solidFill>
                <a:effectLst/>
                <a:latin typeface="AlGhadTV" panose="01000500000000020004" pitchFamily="2" charset="-78"/>
                <a:ea typeface="Calibri" panose="020F0502020204030204" pitchFamily="34" charset="0"/>
                <a:cs typeface="AlGhadTV" panose="01000500000000020004" pitchFamily="2" charset="-78"/>
              </a:rPr>
              <a:t>الإبداع</a:t>
            </a:r>
            <a:endParaRPr lang="fr-FR" sz="2600" dirty="0">
              <a:solidFill>
                <a:srgbClr val="C00000"/>
              </a:solidFill>
              <a:latin typeface="AlGhadTV" panose="01000500000000020004" pitchFamily="2" charset="-78"/>
              <a:cs typeface="AlGhadTV" panose="01000500000000020004" pitchFamily="2" charset="-78"/>
            </a:endParaRPr>
          </a:p>
        </p:txBody>
      </p:sp>
      <p:sp>
        <p:nvSpPr>
          <p:cNvPr id="13" name="ZoneTexte 12">
            <a:extLst>
              <a:ext uri="{FF2B5EF4-FFF2-40B4-BE49-F238E27FC236}">
                <a16:creationId xmlns:a16="http://schemas.microsoft.com/office/drawing/2014/main" xmlns="" id="{D2FE3537-1B0E-C70D-3D5C-3D246AABC4F8}"/>
              </a:ext>
            </a:extLst>
          </p:cNvPr>
          <p:cNvSpPr txBox="1"/>
          <p:nvPr/>
        </p:nvSpPr>
        <p:spPr>
          <a:xfrm>
            <a:off x="6493362" y="2938990"/>
            <a:ext cx="2650639"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2.2		            الابتكار</a:t>
            </a:r>
            <a:endParaRPr lang="fr-FR" sz="2000" dirty="0">
              <a:solidFill>
                <a:srgbClr val="002060"/>
              </a:solidFill>
              <a:latin typeface="AlGhadTV" panose="01000500000000020004" pitchFamily="2" charset="-78"/>
              <a:cs typeface="AlGhadTV" panose="01000500000000020004" pitchFamily="2" charset="-78"/>
            </a:endParaRPr>
          </a:p>
        </p:txBody>
      </p:sp>
      <p:sp>
        <p:nvSpPr>
          <p:cNvPr id="14" name="ZoneTexte 13">
            <a:extLst>
              <a:ext uri="{FF2B5EF4-FFF2-40B4-BE49-F238E27FC236}">
                <a16:creationId xmlns:a16="http://schemas.microsoft.com/office/drawing/2014/main" xmlns="" id="{A25D28F2-F1D9-8E58-00BD-9EC5B87E49E5}"/>
              </a:ext>
            </a:extLst>
          </p:cNvPr>
          <p:cNvSpPr txBox="1"/>
          <p:nvPr/>
        </p:nvSpPr>
        <p:spPr>
          <a:xfrm>
            <a:off x="6493361" y="3750239"/>
            <a:ext cx="2650639" cy="707886"/>
          </a:xfrm>
          <a:prstGeom prst="rect">
            <a:avLst/>
          </a:prstGeom>
          <a:noFill/>
        </p:spPr>
        <p:txBody>
          <a:bodyPr wrap="square">
            <a:spAutoFit/>
          </a:bodyPr>
          <a:lstStyle/>
          <a:p>
            <a:pPr algn="r" rtl="1"/>
            <a:r>
              <a:rPr lang="ar-DZ"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3.2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التميز (التفرد)</a:t>
            </a:r>
            <a:endParaRPr lang="fr-FR" sz="2000" dirty="0">
              <a:solidFill>
                <a:srgbClr val="002060"/>
              </a:solidFill>
              <a:latin typeface="AlGhadTV" panose="01000500000000020004" pitchFamily="2" charset="-78"/>
              <a:cs typeface="AlGhadTV" panose="01000500000000020004" pitchFamily="2" charset="-78"/>
            </a:endParaRPr>
          </a:p>
        </p:txBody>
      </p:sp>
      <p:sp>
        <p:nvSpPr>
          <p:cNvPr id="15" name="Rectangle 14">
            <a:extLst>
              <a:ext uri="{FF2B5EF4-FFF2-40B4-BE49-F238E27FC236}">
                <a16:creationId xmlns:a16="http://schemas.microsoft.com/office/drawing/2014/main" xmlns="" id="{C6762536-FA76-4C95-76FA-E8C473246B80}"/>
              </a:ext>
            </a:extLst>
          </p:cNvPr>
          <p:cNvSpPr/>
          <p:nvPr/>
        </p:nvSpPr>
        <p:spPr>
          <a:xfrm flipH="1">
            <a:off x="6493361" y="4466087"/>
            <a:ext cx="2650639" cy="550861"/>
          </a:xfrm>
          <a:prstGeom prst="rect">
            <a:avLst/>
          </a:prstGeom>
          <a:gradFill>
            <a:gsLst>
              <a:gs pos="0">
                <a:schemeClr val="accent4"/>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6E0E837-E34F-91A5-A3D0-30750952D45A}"/>
              </a:ext>
            </a:extLst>
          </p:cNvPr>
          <p:cNvSpPr/>
          <p:nvPr/>
        </p:nvSpPr>
        <p:spPr>
          <a:xfrm flipH="1">
            <a:off x="6493361" y="5257309"/>
            <a:ext cx="2650639" cy="550861"/>
          </a:xfrm>
          <a:prstGeom prst="rect">
            <a:avLst/>
          </a:prstGeom>
          <a:gradFill>
            <a:gsLst>
              <a:gs pos="0">
                <a:schemeClr val="accent5"/>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ZoneTexte 16">
            <a:extLst>
              <a:ext uri="{FF2B5EF4-FFF2-40B4-BE49-F238E27FC236}">
                <a16:creationId xmlns:a16="http://schemas.microsoft.com/office/drawing/2014/main" xmlns="" id="{F77C20CA-238A-FACB-CA6E-3E2528695EAE}"/>
              </a:ext>
            </a:extLst>
          </p:cNvPr>
          <p:cNvSpPr txBox="1"/>
          <p:nvPr/>
        </p:nvSpPr>
        <p:spPr>
          <a:xfrm>
            <a:off x="6493361" y="4541461"/>
            <a:ext cx="265064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4.2		   أخذ المخاطرة</a:t>
            </a:r>
            <a:endParaRPr lang="fr-FR" sz="2000" dirty="0">
              <a:solidFill>
                <a:srgbClr val="002060"/>
              </a:solidFill>
              <a:latin typeface="AlGhadTV" panose="01000500000000020004" pitchFamily="2" charset="-78"/>
              <a:cs typeface="AlGhadTV" panose="01000500000000020004" pitchFamily="2" charset="-78"/>
            </a:endParaRPr>
          </a:p>
        </p:txBody>
      </p:sp>
      <p:sp>
        <p:nvSpPr>
          <p:cNvPr id="18" name="ZoneTexte 17">
            <a:extLst>
              <a:ext uri="{FF2B5EF4-FFF2-40B4-BE49-F238E27FC236}">
                <a16:creationId xmlns:a16="http://schemas.microsoft.com/office/drawing/2014/main" xmlns="" id="{D2D4476D-5D60-D2D2-E81C-D7C27A607EFE}"/>
              </a:ext>
            </a:extLst>
          </p:cNvPr>
          <p:cNvSpPr txBox="1"/>
          <p:nvPr/>
        </p:nvSpPr>
        <p:spPr>
          <a:xfrm>
            <a:off x="6493360" y="5332683"/>
            <a:ext cx="265064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5.2		             </a:t>
            </a:r>
            <a:r>
              <a:rPr lang="ar-DZ" sz="2000" b="1" dirty="0" err="1">
                <a:solidFill>
                  <a:srgbClr val="002060"/>
                </a:solidFill>
                <a:effectLst/>
                <a:latin typeface="AlGhadTV" panose="01000500000000020004" pitchFamily="2" charset="-78"/>
                <a:ea typeface="Calibri" panose="020F0502020204030204" pitchFamily="34" charset="0"/>
                <a:cs typeface="AlGhadTV" panose="01000500000000020004" pitchFamily="2" charset="-78"/>
              </a:rPr>
              <a:t>المبدأة</a:t>
            </a:r>
            <a:endParaRPr lang="fr-FR" sz="2000" dirty="0">
              <a:solidFill>
                <a:srgbClr val="002060"/>
              </a:solidFill>
              <a:latin typeface="AlGhadTV" panose="01000500000000020004" pitchFamily="2" charset="-78"/>
              <a:cs typeface="AlGhadTV" panose="01000500000000020004" pitchFamily="2" charset="-78"/>
            </a:endParaRPr>
          </a:p>
        </p:txBody>
      </p:sp>
      <p:sp>
        <p:nvSpPr>
          <p:cNvPr id="19" name="ZoneTexte 18">
            <a:extLst>
              <a:ext uri="{FF2B5EF4-FFF2-40B4-BE49-F238E27FC236}">
                <a16:creationId xmlns:a16="http://schemas.microsoft.com/office/drawing/2014/main" xmlns="" id="{7BA5B124-B96D-4BEC-39FB-6C63B13DE02F}"/>
              </a:ext>
            </a:extLst>
          </p:cNvPr>
          <p:cNvSpPr txBox="1"/>
          <p:nvPr/>
        </p:nvSpPr>
        <p:spPr>
          <a:xfrm>
            <a:off x="182880" y="1978048"/>
            <a:ext cx="5887505" cy="5262979"/>
          </a:xfrm>
          <a:prstGeom prst="rect">
            <a:avLst/>
          </a:prstGeom>
          <a:noFill/>
        </p:spPr>
        <p:txBody>
          <a:bodyPr wrap="square">
            <a:spAutoFit/>
          </a:bodyPr>
          <a:lstStyle/>
          <a:p>
            <a:pPr algn="just"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يعرفه </a:t>
            </a:r>
            <a:r>
              <a:rPr lang="fr-FR"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Smith</a:t>
            </a:r>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 على أنه عملية يتم من خلالها إيجاد علاقات بين متغيرات لم يتم التطرق لها مسبقا. وذلك في ظل وجود البيئة المناسبة لتحفيز الإبداع، وينتج عن ذلك:</a:t>
            </a:r>
          </a:p>
          <a:p>
            <a:pPr marL="342900" indent="-342900" algn="just" rtl="1">
              <a:buClr>
                <a:srgbClr val="FF0000"/>
              </a:buClr>
              <a:buFont typeface="Wingdings" panose="05000000000000000000" pitchFamily="2" charset="2"/>
              <a:buChar char="ü"/>
            </a:pPr>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توليد شيء جديد غير مسبوق، وفي حالات الإبداع العالي يمكن الحصول على منتج نادر. </a:t>
            </a:r>
          </a:p>
          <a:p>
            <a:pPr marL="342900" indent="-342900" algn="just" rtl="1">
              <a:buClr>
                <a:srgbClr val="FF0000"/>
              </a:buClr>
              <a:buFont typeface="Wingdings" panose="05000000000000000000" pitchFamily="2" charset="2"/>
              <a:buChar char="ü"/>
            </a:pPr>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توحيد أو ربط ودمج مجموعة من الأفكار بطريقة جديدة. </a:t>
            </a:r>
          </a:p>
          <a:p>
            <a:pPr marL="342900" indent="-342900" algn="just" rtl="1">
              <a:buClr>
                <a:srgbClr val="FF0000"/>
              </a:buClr>
              <a:buFont typeface="Wingdings" panose="05000000000000000000" pitchFamily="2" charset="2"/>
              <a:buChar char="ü"/>
            </a:pPr>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إيجاد أو إظهار استخدامات جديدة غير متعارف عليها للأفكار المتداولة أو لمنتج ما.</a:t>
            </a:r>
          </a:p>
          <a:p>
            <a:pPr algn="just"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وبالتالي فإن الإبداع يعد أحد أهم ركائز </a:t>
            </a:r>
            <a:r>
              <a:rPr lang="ar-DZ" sz="240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المقاولاتية</a:t>
            </a:r>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 لأنه يمنحها ميزة تنافسية، من خلال إنشاء أفكار أصيلة مختلفة عن أفكار بقية الأعوان الاقتصاديين. ومنه فغن هذه الإستراتيجية تساعد المقاولة على للمنافسة على المدى الطويل وضمان استمرارية المؤسسة في النشاط.</a:t>
            </a:r>
            <a:endParaRPr lang="ar-DZ" sz="2400" dirty="0">
              <a:solidFill>
                <a:srgbClr val="002060"/>
              </a:solidFill>
              <a:effectLst/>
              <a:latin typeface="Aljazeera" panose="02000000000000000000" pitchFamily="2" charset="-78"/>
              <a:ea typeface="Calibri" panose="020F0502020204030204" pitchFamily="34" charset="0"/>
              <a:cs typeface="Aljazeera" panose="02000000000000000000" pitchFamily="2" charset="-78"/>
            </a:endParaRPr>
          </a:p>
        </p:txBody>
      </p:sp>
      <p:pic>
        <p:nvPicPr>
          <p:cNvPr id="4" name="ElevenLabs_2024-07-09T11_17_52_Sarah_pre_s50_sb75_se0_b_m2">
            <a:hlinkClick r:id="" action="ppaction://media"/>
            <a:extLst>
              <a:ext uri="{FF2B5EF4-FFF2-40B4-BE49-F238E27FC236}">
                <a16:creationId xmlns:a16="http://schemas.microsoft.com/office/drawing/2014/main" xmlns="" id="{60D88E0B-282E-1F8D-74B8-D547C013F865}"/>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360646" y="2012920"/>
            <a:ext cx="365522" cy="487363"/>
          </a:xfrm>
          <a:prstGeom prst="rect">
            <a:avLst/>
          </a:prstGeom>
        </p:spPr>
      </p:pic>
      <p:pic>
        <p:nvPicPr>
          <p:cNvPr id="8" name="ElevenLabs_2024-07-09T11_17_52_Sarah_pre_s50_sb75_se0_b_m2">
            <a:hlinkClick r:id="" action="ppaction://media"/>
            <a:extLst>
              <a:ext uri="{FF2B5EF4-FFF2-40B4-BE49-F238E27FC236}">
                <a16:creationId xmlns:a16="http://schemas.microsoft.com/office/drawing/2014/main" xmlns="" id="{45BEF12A-5283-472A-4D80-B9EECC6B04A7}"/>
              </a:ext>
            </a:extLst>
          </p:cNvPr>
          <p:cNvPicPr>
            <a:picLocks noChangeAspect="1"/>
          </p:cNvPicPr>
          <p:nvPr>
            <a:videoFile r:link="rId1"/>
            <p:extLst>
              <p:ext uri="{DAA4B4D4-6D71-4841-9C94-3DE7FCFB9230}">
                <p14:media xmlns:p14="http://schemas.microsoft.com/office/powerpoint/2010/main" xmlns="" r:embed="rId3">
                  <p14:bmkLst>
                    <p14:bmk name="Signet 1" time="0"/>
                  </p14:bmkLst>
                </p14:media>
              </p:ext>
            </p:extLst>
          </p:nvPr>
        </p:nvPicPr>
        <p:blipFill>
          <a:blip r:embed="rId4" cstate="print"/>
          <a:stretch>
            <a:fillRect/>
          </a:stretch>
        </p:blipFill>
        <p:spPr>
          <a:xfrm>
            <a:off x="-1280636" y="3431183"/>
            <a:ext cx="365522" cy="487363"/>
          </a:xfrm>
          <a:prstGeom prst="rect">
            <a:avLst/>
          </a:prstGeom>
        </p:spPr>
      </p:pic>
      <p:pic>
        <p:nvPicPr>
          <p:cNvPr id="20" name="ElevenLabs_2024-07-09T11_17_52_Sarah_pre_s50_sb75_se0_b_m2">
            <a:hlinkClick r:id="" action="ppaction://media"/>
            <a:extLst>
              <a:ext uri="{FF2B5EF4-FFF2-40B4-BE49-F238E27FC236}">
                <a16:creationId xmlns:a16="http://schemas.microsoft.com/office/drawing/2014/main" xmlns="" id="{EA9E843E-F8AD-C6F0-DEBE-ABFA1A2CB0B6}"/>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2149316" y="4864953"/>
            <a:ext cx="365522" cy="487363"/>
          </a:xfrm>
          <a:prstGeom prst="rect">
            <a:avLst/>
          </a:prstGeom>
        </p:spPr>
      </p:pic>
    </p:spTree>
    <p:extLst>
      <p:ext uri="{BB962C8B-B14F-4D97-AF65-F5344CB8AC3E}">
        <p14:creationId xmlns:p14="http://schemas.microsoft.com/office/powerpoint/2010/main" xmlns="" val="33920385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1+#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1" presetClass="mediacall" presetSubtype="0" fill="hold" nodeType="withEffect">
                                  <p:stCondLst>
                                    <p:cond delay="0"/>
                                  </p:stCondLst>
                                  <p:childTnLst>
                                    <p:cmd type="call" cmd="playFrom(0.0)">
                                      <p:cBhvr>
                                        <p:cTn id="56" dur="5159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57" fill="hold" display="0">
                  <p:stCondLst>
                    <p:cond delay="indefinite"/>
                  </p:stCondLst>
                  <p:endCondLst>
                    <p:cond evt="onStopAudio" delay="0">
                      <p:tgtEl>
                        <p:sldTgt/>
                      </p:tgtEl>
                    </p:cond>
                  </p:endCondLst>
                </p:cTn>
                <p:tgtEl>
                  <p:spTgt spid="4"/>
                </p:tgtEl>
              </p:cMediaNode>
            </p:video>
            <p:video>
              <p:cMediaNode vol="80000" numSld="999" showWhenStopped="0">
                <p:cTn id="58" repeatCount="indefinite" fill="hold" display="0">
                  <p:stCondLst>
                    <p:cond delay="indefinite"/>
                  </p:stCondLst>
                  <p:endCondLst>
                    <p:cond evt="onStopAudio" delay="0">
                      <p:tgtEl>
                        <p:sldTgt/>
                      </p:tgtEl>
                    </p:cond>
                  </p:endCondLst>
                </p:cTn>
                <p:tgtEl>
                  <p:spTgt spid="8"/>
                </p:tgtEl>
              </p:cMediaNode>
            </p:video>
            <p:video>
              <p:cMediaNode vol="80000">
                <p:cTn id="59" fill="hold" display="0">
                  <p:stCondLst>
                    <p:cond delay="indefinite"/>
                  </p:stCondLst>
                  <p:endCondLst>
                    <p:cond evt="onStopAudio" delay="0">
                      <p:tgtEl>
                        <p:sldTgt/>
                      </p:tgtEl>
                    </p:cond>
                  </p:endCondLst>
                </p:cTn>
                <p:tgtEl>
                  <p:spTgt spid="20"/>
                </p:tgtEl>
              </p:cMediaNode>
            </p:video>
          </p:childTnLst>
        </p:cTn>
      </p:par>
    </p:tnLst>
    <p:bldLst>
      <p:bldP spid="3" grpId="0" animBg="1"/>
      <p:bldP spid="7" grpId="0" animBg="1"/>
      <p:bldP spid="11" grpId="0" animBg="1"/>
      <p:bldP spid="12" grpId="0"/>
      <p:bldP spid="13" grpId="0"/>
      <p:bldP spid="14" grpId="0"/>
      <p:bldP spid="15" grpId="0" animBg="1"/>
      <p:bldP spid="16" grpId="0" animBg="1"/>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الرابعة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استراتيجيات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3600" dirty="0">
              <a:solidFill>
                <a:schemeClr val="bg1"/>
              </a:solidFill>
              <a:latin typeface="Aljazeera" panose="02000000000000000000" pitchFamily="2" charset="-78"/>
              <a:cs typeface="Aljazeera" panose="02000000000000000000" pitchFamily="2" charset="-78"/>
            </a:endParaRPr>
          </a:p>
        </p:txBody>
      </p:sp>
      <p:sp>
        <p:nvSpPr>
          <p:cNvPr id="5" name="ZoneTexte 4">
            <a:extLst>
              <a:ext uri="{FF2B5EF4-FFF2-40B4-BE49-F238E27FC236}">
                <a16:creationId xmlns:a16="http://schemas.microsoft.com/office/drawing/2014/main" xmlns="" id="{DEE01C1E-7FF5-C413-0169-4ED0457DEC6C}"/>
              </a:ext>
            </a:extLst>
          </p:cNvPr>
          <p:cNvSpPr txBox="1"/>
          <p:nvPr/>
        </p:nvSpPr>
        <p:spPr>
          <a:xfrm>
            <a:off x="357406" y="928530"/>
            <a:ext cx="4521323" cy="1200329"/>
          </a:xfrm>
          <a:prstGeom prst="rect">
            <a:avLst/>
          </a:prstGeom>
          <a:noFill/>
        </p:spPr>
        <p:txBody>
          <a:bodyPr wrap="square">
            <a:spAutoFit/>
          </a:bodyPr>
          <a:lstStyle/>
          <a:p>
            <a:pPr algn="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سيتم التركيز في هذه النقطة على أهم الاستراتيجيات المتبعة لتحقيق أهداف المؤسسة</a:t>
            </a:r>
            <a:endParaRPr lang="fr-FR" sz="2400" dirty="0">
              <a:solidFill>
                <a:srgbClr val="002060"/>
              </a:solidFill>
              <a:latin typeface="Aljazeera" panose="02000000000000000000" pitchFamily="2" charset="-78"/>
              <a:cs typeface="Aljazeera" panose="02000000000000000000" pitchFamily="2" charset="-78"/>
            </a:endParaRPr>
          </a:p>
        </p:txBody>
      </p:sp>
      <p:sp>
        <p:nvSpPr>
          <p:cNvPr id="9" name="Rectangle 8">
            <a:extLst>
              <a:ext uri="{FF2B5EF4-FFF2-40B4-BE49-F238E27FC236}">
                <a16:creationId xmlns:a16="http://schemas.microsoft.com/office/drawing/2014/main" xmlns="" id="{876FECB8-8999-041D-5CD8-88976147953B}"/>
              </a:ext>
            </a:extLst>
          </p:cNvPr>
          <p:cNvSpPr/>
          <p:nvPr/>
        </p:nvSpPr>
        <p:spPr>
          <a:xfrm>
            <a:off x="8603740" y="1092029"/>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02</a:t>
            </a:r>
          </a:p>
        </p:txBody>
      </p:sp>
      <p:sp>
        <p:nvSpPr>
          <p:cNvPr id="10" name="ZoneTexte 9">
            <a:extLst>
              <a:ext uri="{FF2B5EF4-FFF2-40B4-BE49-F238E27FC236}">
                <a16:creationId xmlns:a16="http://schemas.microsoft.com/office/drawing/2014/main" xmlns="" id="{BF05FCAB-F1C3-C77D-8E96-3745F81438F5}"/>
              </a:ext>
            </a:extLst>
          </p:cNvPr>
          <p:cNvSpPr txBox="1"/>
          <p:nvPr/>
        </p:nvSpPr>
        <p:spPr>
          <a:xfrm>
            <a:off x="5208608" y="1051642"/>
            <a:ext cx="3390955"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الاستراتجيات</a:t>
            </a:r>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01AA3EAA-9320-8B3D-889A-36EDC9E8764D}"/>
              </a:ext>
            </a:extLst>
          </p:cNvPr>
          <p:cNvSpPr/>
          <p:nvPr/>
        </p:nvSpPr>
        <p:spPr>
          <a:xfrm flipH="1">
            <a:off x="6438899" y="2867292"/>
            <a:ext cx="2705100" cy="550861"/>
          </a:xfrm>
          <a:prstGeom prst="rect">
            <a:avLst/>
          </a:prstGeom>
          <a:gradFill>
            <a:gsLst>
              <a:gs pos="0">
                <a:schemeClr val="accent2"/>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7218A7A-F448-72F5-3DDC-20BA4620B0CB}"/>
              </a:ext>
            </a:extLst>
          </p:cNvPr>
          <p:cNvSpPr/>
          <p:nvPr/>
        </p:nvSpPr>
        <p:spPr>
          <a:xfrm flipH="1">
            <a:off x="6493363" y="2059719"/>
            <a:ext cx="2650637" cy="550861"/>
          </a:xfrm>
          <a:prstGeom prst="rect">
            <a:avLst/>
          </a:prstGeom>
          <a:gradFill>
            <a:gsLst>
              <a:gs pos="0">
                <a:schemeClr val="accent1"/>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DB779BF-6B04-368F-6A7C-A12FED28CAC6}"/>
              </a:ext>
            </a:extLst>
          </p:cNvPr>
          <p:cNvSpPr/>
          <p:nvPr/>
        </p:nvSpPr>
        <p:spPr>
          <a:xfrm flipH="1">
            <a:off x="6438898" y="3674865"/>
            <a:ext cx="2705102" cy="550861"/>
          </a:xfrm>
          <a:prstGeom prst="rect">
            <a:avLst/>
          </a:prstGeom>
          <a:gradFill>
            <a:gsLst>
              <a:gs pos="0">
                <a:schemeClr val="accent3"/>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ZoneTexte 11">
            <a:extLst>
              <a:ext uri="{FF2B5EF4-FFF2-40B4-BE49-F238E27FC236}">
                <a16:creationId xmlns:a16="http://schemas.microsoft.com/office/drawing/2014/main" xmlns="" id="{9316D476-0ACF-19ED-740B-ED613FB146A0}"/>
              </a:ext>
            </a:extLst>
          </p:cNvPr>
          <p:cNvSpPr txBox="1"/>
          <p:nvPr/>
        </p:nvSpPr>
        <p:spPr>
          <a:xfrm>
            <a:off x="6493361" y="2127741"/>
            <a:ext cx="262072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1.2 		</a:t>
            </a:r>
            <a:r>
              <a:rPr lang="ar-DZ"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الإبداع</a:t>
            </a:r>
            <a:endParaRPr lang="fr-FR" sz="2000" dirty="0">
              <a:solidFill>
                <a:srgbClr val="002060"/>
              </a:solidFill>
              <a:latin typeface="AlGhadTV" panose="01000500000000020004" pitchFamily="2" charset="-78"/>
              <a:cs typeface="AlGhadTV" panose="01000500000000020004" pitchFamily="2" charset="-78"/>
            </a:endParaRPr>
          </a:p>
        </p:txBody>
      </p:sp>
      <p:sp>
        <p:nvSpPr>
          <p:cNvPr id="13" name="ZoneTexte 12">
            <a:extLst>
              <a:ext uri="{FF2B5EF4-FFF2-40B4-BE49-F238E27FC236}">
                <a16:creationId xmlns:a16="http://schemas.microsoft.com/office/drawing/2014/main" xmlns="" id="{D2FE3537-1B0E-C70D-3D5C-3D246AABC4F8}"/>
              </a:ext>
            </a:extLst>
          </p:cNvPr>
          <p:cNvSpPr txBox="1"/>
          <p:nvPr/>
        </p:nvSpPr>
        <p:spPr>
          <a:xfrm>
            <a:off x="6493362" y="2938991"/>
            <a:ext cx="2650639" cy="892552"/>
          </a:xfrm>
          <a:prstGeom prst="rect">
            <a:avLst/>
          </a:prstGeom>
          <a:noFill/>
        </p:spPr>
        <p:txBody>
          <a:bodyPr wrap="square">
            <a:spAutoFit/>
          </a:bodyPr>
          <a:lstStyle/>
          <a:p>
            <a:pPr algn="r" rtl="1"/>
            <a:r>
              <a:rPr lang="ar-DZ" sz="2600" b="1" dirty="0">
                <a:solidFill>
                  <a:srgbClr val="C00000"/>
                </a:solidFill>
                <a:effectLst/>
                <a:latin typeface="AlGhadTV" panose="01000500000000020004" pitchFamily="2" charset="-78"/>
                <a:ea typeface="Calibri" panose="020F0502020204030204" pitchFamily="34" charset="0"/>
                <a:cs typeface="AlGhadTV" panose="01000500000000020004" pitchFamily="2" charset="-78"/>
              </a:rPr>
              <a:t>2.2		       الابتكار</a:t>
            </a:r>
            <a:endParaRPr lang="fr-FR" sz="2600" dirty="0">
              <a:solidFill>
                <a:srgbClr val="C00000"/>
              </a:solidFill>
              <a:latin typeface="AlGhadTV" panose="01000500000000020004" pitchFamily="2" charset="-78"/>
              <a:cs typeface="AlGhadTV" panose="01000500000000020004" pitchFamily="2" charset="-78"/>
            </a:endParaRPr>
          </a:p>
        </p:txBody>
      </p:sp>
      <p:sp>
        <p:nvSpPr>
          <p:cNvPr id="14" name="ZoneTexte 13">
            <a:extLst>
              <a:ext uri="{FF2B5EF4-FFF2-40B4-BE49-F238E27FC236}">
                <a16:creationId xmlns:a16="http://schemas.microsoft.com/office/drawing/2014/main" xmlns="" id="{A25D28F2-F1D9-8E58-00BD-9EC5B87E49E5}"/>
              </a:ext>
            </a:extLst>
          </p:cNvPr>
          <p:cNvSpPr txBox="1"/>
          <p:nvPr/>
        </p:nvSpPr>
        <p:spPr>
          <a:xfrm>
            <a:off x="6493361" y="3750239"/>
            <a:ext cx="2650639" cy="707886"/>
          </a:xfrm>
          <a:prstGeom prst="rect">
            <a:avLst/>
          </a:prstGeom>
          <a:noFill/>
        </p:spPr>
        <p:txBody>
          <a:bodyPr wrap="square">
            <a:spAutoFit/>
          </a:bodyPr>
          <a:lstStyle/>
          <a:p>
            <a:pPr algn="r" rtl="1"/>
            <a:r>
              <a:rPr lang="ar-DZ"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3.2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التميز (التفرد)</a:t>
            </a:r>
            <a:endParaRPr lang="fr-FR" sz="2000" dirty="0">
              <a:solidFill>
                <a:srgbClr val="002060"/>
              </a:solidFill>
              <a:latin typeface="AlGhadTV" panose="01000500000000020004" pitchFamily="2" charset="-78"/>
              <a:cs typeface="AlGhadTV" panose="01000500000000020004" pitchFamily="2" charset="-78"/>
            </a:endParaRPr>
          </a:p>
        </p:txBody>
      </p:sp>
      <p:sp>
        <p:nvSpPr>
          <p:cNvPr id="15" name="Rectangle 14">
            <a:extLst>
              <a:ext uri="{FF2B5EF4-FFF2-40B4-BE49-F238E27FC236}">
                <a16:creationId xmlns:a16="http://schemas.microsoft.com/office/drawing/2014/main" xmlns="" id="{C6762536-FA76-4C95-76FA-E8C473246B80}"/>
              </a:ext>
            </a:extLst>
          </p:cNvPr>
          <p:cNvSpPr/>
          <p:nvPr/>
        </p:nvSpPr>
        <p:spPr>
          <a:xfrm flipH="1">
            <a:off x="6493361" y="4466087"/>
            <a:ext cx="2650639" cy="550861"/>
          </a:xfrm>
          <a:prstGeom prst="rect">
            <a:avLst/>
          </a:prstGeom>
          <a:gradFill>
            <a:gsLst>
              <a:gs pos="0">
                <a:schemeClr val="accent4"/>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6E0E837-E34F-91A5-A3D0-30750952D45A}"/>
              </a:ext>
            </a:extLst>
          </p:cNvPr>
          <p:cNvSpPr/>
          <p:nvPr/>
        </p:nvSpPr>
        <p:spPr>
          <a:xfrm flipH="1">
            <a:off x="6493361" y="5257309"/>
            <a:ext cx="2650639" cy="550861"/>
          </a:xfrm>
          <a:prstGeom prst="rect">
            <a:avLst/>
          </a:prstGeom>
          <a:gradFill>
            <a:gsLst>
              <a:gs pos="0">
                <a:schemeClr val="accent5"/>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ZoneTexte 16">
            <a:extLst>
              <a:ext uri="{FF2B5EF4-FFF2-40B4-BE49-F238E27FC236}">
                <a16:creationId xmlns:a16="http://schemas.microsoft.com/office/drawing/2014/main" xmlns="" id="{F77C20CA-238A-FACB-CA6E-3E2528695EAE}"/>
              </a:ext>
            </a:extLst>
          </p:cNvPr>
          <p:cNvSpPr txBox="1"/>
          <p:nvPr/>
        </p:nvSpPr>
        <p:spPr>
          <a:xfrm>
            <a:off x="6493361" y="4541461"/>
            <a:ext cx="265064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4.2		   أخذ المخاطرة</a:t>
            </a:r>
            <a:endParaRPr lang="fr-FR" sz="2000" dirty="0">
              <a:solidFill>
                <a:srgbClr val="002060"/>
              </a:solidFill>
              <a:latin typeface="AlGhadTV" panose="01000500000000020004" pitchFamily="2" charset="-78"/>
              <a:cs typeface="AlGhadTV" panose="01000500000000020004" pitchFamily="2" charset="-78"/>
            </a:endParaRPr>
          </a:p>
        </p:txBody>
      </p:sp>
      <p:sp>
        <p:nvSpPr>
          <p:cNvPr id="18" name="ZoneTexte 17">
            <a:extLst>
              <a:ext uri="{FF2B5EF4-FFF2-40B4-BE49-F238E27FC236}">
                <a16:creationId xmlns:a16="http://schemas.microsoft.com/office/drawing/2014/main" xmlns="" id="{D2D4476D-5D60-D2D2-E81C-D7C27A607EFE}"/>
              </a:ext>
            </a:extLst>
          </p:cNvPr>
          <p:cNvSpPr txBox="1"/>
          <p:nvPr/>
        </p:nvSpPr>
        <p:spPr>
          <a:xfrm>
            <a:off x="6493360" y="5332683"/>
            <a:ext cx="265064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5.2		             </a:t>
            </a:r>
            <a:r>
              <a:rPr lang="ar-DZ" sz="2000" b="1" dirty="0" err="1">
                <a:solidFill>
                  <a:srgbClr val="002060"/>
                </a:solidFill>
                <a:effectLst/>
                <a:latin typeface="AlGhadTV" panose="01000500000000020004" pitchFamily="2" charset="-78"/>
                <a:ea typeface="Calibri" panose="020F0502020204030204" pitchFamily="34" charset="0"/>
                <a:cs typeface="AlGhadTV" panose="01000500000000020004" pitchFamily="2" charset="-78"/>
              </a:rPr>
              <a:t>المبدأة</a:t>
            </a:r>
            <a:endParaRPr lang="fr-FR" sz="2000" dirty="0">
              <a:solidFill>
                <a:srgbClr val="002060"/>
              </a:solidFill>
              <a:latin typeface="AlGhadTV" panose="01000500000000020004" pitchFamily="2" charset="-78"/>
              <a:cs typeface="AlGhadTV" panose="01000500000000020004" pitchFamily="2" charset="-78"/>
            </a:endParaRPr>
          </a:p>
        </p:txBody>
      </p:sp>
      <p:sp>
        <p:nvSpPr>
          <p:cNvPr id="19" name="ZoneTexte 18">
            <a:extLst>
              <a:ext uri="{FF2B5EF4-FFF2-40B4-BE49-F238E27FC236}">
                <a16:creationId xmlns:a16="http://schemas.microsoft.com/office/drawing/2014/main" xmlns="" id="{7BA5B124-B96D-4BEC-39FB-6C63B13DE02F}"/>
              </a:ext>
            </a:extLst>
          </p:cNvPr>
          <p:cNvSpPr txBox="1"/>
          <p:nvPr/>
        </p:nvSpPr>
        <p:spPr>
          <a:xfrm>
            <a:off x="182880" y="1978048"/>
            <a:ext cx="5887505" cy="5978560"/>
          </a:xfrm>
          <a:prstGeom prst="rect">
            <a:avLst/>
          </a:prstGeom>
          <a:noFill/>
        </p:spPr>
        <p:txBody>
          <a:bodyPr wrap="square">
            <a:spAutoFit/>
          </a:bodyPr>
          <a:lstStyle/>
          <a:p>
            <a:pPr algn="just" rtl="1"/>
            <a:r>
              <a:rPr lang="ar-DZ" sz="2250" dirty="0">
                <a:solidFill>
                  <a:srgbClr val="002060"/>
                </a:solidFill>
                <a:latin typeface="Aljazeera" panose="02000000000000000000" pitchFamily="2" charset="-78"/>
                <a:ea typeface="Calibri" panose="020F0502020204030204" pitchFamily="34" charset="0"/>
                <a:cs typeface="Aljazeera" panose="02000000000000000000" pitchFamily="2" charset="-78"/>
              </a:rPr>
              <a:t>منذ أعمال </a:t>
            </a:r>
            <a:r>
              <a:rPr lang="fr-FR" sz="2250" dirty="0">
                <a:solidFill>
                  <a:srgbClr val="002060"/>
                </a:solidFill>
                <a:latin typeface="Aljazeera" panose="02000000000000000000" pitchFamily="2" charset="-78"/>
                <a:ea typeface="Calibri" panose="020F0502020204030204" pitchFamily="34" charset="0"/>
                <a:cs typeface="Aljazeera" panose="02000000000000000000" pitchFamily="2" charset="-78"/>
              </a:rPr>
              <a:t>Schumpeter</a:t>
            </a:r>
            <a:r>
              <a:rPr lang="ar-DZ" sz="2250" dirty="0">
                <a:solidFill>
                  <a:srgbClr val="002060"/>
                </a:solidFill>
                <a:latin typeface="Aljazeera" panose="02000000000000000000" pitchFamily="2" charset="-78"/>
                <a:ea typeface="Calibri" panose="020F0502020204030204" pitchFamily="34" charset="0"/>
                <a:cs typeface="Aljazeera" panose="02000000000000000000" pitchFamily="2" charset="-78"/>
              </a:rPr>
              <a:t> اتفق الكتاب على أن الابتكار هو محرك النمو الاقتصادي، مع ذلك لم يكن هناك إجماع على مفهومه. ومن بين أهم هذه المفاهيم نجد:</a:t>
            </a:r>
          </a:p>
          <a:p>
            <a:pPr algn="just" rtl="1"/>
            <a:r>
              <a:rPr lang="ar-DZ" sz="2250" dirty="0">
                <a:solidFill>
                  <a:srgbClr val="002060"/>
                </a:solidFill>
                <a:latin typeface="Aljazeera" panose="02000000000000000000" pitchFamily="2" charset="-78"/>
                <a:ea typeface="Calibri" panose="020F0502020204030204" pitchFamily="34" charset="0"/>
                <a:cs typeface="Aljazeera" panose="02000000000000000000" pitchFamily="2" charset="-78"/>
              </a:rPr>
              <a:t>فحسب </a:t>
            </a:r>
            <a:r>
              <a:rPr lang="fr-FR" sz="2250" dirty="0">
                <a:solidFill>
                  <a:srgbClr val="002060"/>
                </a:solidFill>
                <a:latin typeface="Aljazeera" panose="02000000000000000000" pitchFamily="2" charset="-78"/>
                <a:ea typeface="Calibri" panose="020F0502020204030204" pitchFamily="34" charset="0"/>
                <a:cs typeface="Aljazeera" panose="02000000000000000000" pitchFamily="2" charset="-78"/>
              </a:rPr>
              <a:t>Julien et </a:t>
            </a:r>
            <a:r>
              <a:rPr lang="fr-FR" sz="2250" dirty="0" err="1">
                <a:solidFill>
                  <a:srgbClr val="002060"/>
                </a:solidFill>
                <a:latin typeface="Aljazeera" panose="02000000000000000000" pitchFamily="2" charset="-78"/>
                <a:ea typeface="Calibri" panose="020F0502020204030204" pitchFamily="34" charset="0"/>
                <a:cs typeface="Aljazeera" panose="02000000000000000000" pitchFamily="2" charset="-78"/>
              </a:rPr>
              <a:t>Marchesnay</a:t>
            </a:r>
            <a:r>
              <a:rPr lang="ar-DZ" sz="2250" dirty="0">
                <a:solidFill>
                  <a:srgbClr val="002060"/>
                </a:solidFill>
                <a:latin typeface="Aljazeera" panose="02000000000000000000" pitchFamily="2" charset="-78"/>
                <a:ea typeface="Calibri" panose="020F0502020204030204" pitchFamily="34" charset="0"/>
                <a:cs typeface="Aljazeera" panose="02000000000000000000" pitchFamily="2" charset="-78"/>
              </a:rPr>
              <a:t> هو إنشاء مؤسسة مختلفة عن تلك التي نعرفها من قبل، انه اكتشاف أو تحويل منتج، انه اقتراح طريقة جديدة للعمل، التوزيع أو البيع. </a:t>
            </a:r>
          </a:p>
          <a:p>
            <a:pPr algn="just" rtl="1"/>
            <a:r>
              <a:rPr lang="ar-DZ" sz="2250" dirty="0">
                <a:solidFill>
                  <a:srgbClr val="002060"/>
                </a:solidFill>
                <a:latin typeface="Aljazeera" panose="02000000000000000000" pitchFamily="2" charset="-78"/>
                <a:ea typeface="Calibri" panose="020F0502020204030204" pitchFamily="34" charset="0"/>
                <a:cs typeface="Aljazeera" panose="02000000000000000000" pitchFamily="2" charset="-78"/>
              </a:rPr>
              <a:t>ويعرف أيضا على أنه القدرة على صنع أو جلب إلى الوجود شي جديد، سواء كان حل جديد لمشكلة، طريقة جديدة أو جهاز جديد، أو شكل أو موضوع فني جديد. </a:t>
            </a:r>
          </a:p>
          <a:p>
            <a:pPr algn="just" rtl="1"/>
            <a:r>
              <a:rPr lang="ar-DZ" sz="2250" dirty="0">
                <a:solidFill>
                  <a:srgbClr val="002060"/>
                </a:solidFill>
                <a:latin typeface="Aljazeera" panose="02000000000000000000" pitchFamily="2" charset="-78"/>
                <a:ea typeface="Calibri" panose="020F0502020204030204" pitchFamily="34" charset="0"/>
                <a:cs typeface="Aljazeera" panose="02000000000000000000" pitchFamily="2" charset="-78"/>
              </a:rPr>
              <a:t>فالمقاول المبتكر يعمل بجد وبشكل مستمر لتحسين الأفكار والحلول، من خلال إدخال التعديلات التدريجية والتحسينات إلى أعماله، فالعمل </a:t>
            </a:r>
            <a:r>
              <a:rPr lang="ar-DZ" sz="2250" dirty="0" err="1">
                <a:solidFill>
                  <a:srgbClr val="002060"/>
                </a:solidFill>
                <a:latin typeface="Aljazeera" panose="02000000000000000000" pitchFamily="2" charset="-78"/>
                <a:ea typeface="Calibri" panose="020F0502020204030204" pitchFamily="34" charset="0"/>
                <a:cs typeface="Aljazeera" panose="02000000000000000000" pitchFamily="2" charset="-78"/>
              </a:rPr>
              <a:t>الإبتكاري</a:t>
            </a:r>
            <a:r>
              <a:rPr lang="ar-DZ" sz="2250" dirty="0">
                <a:solidFill>
                  <a:srgbClr val="002060"/>
                </a:solidFill>
                <a:latin typeface="Aljazeera" panose="02000000000000000000" pitchFamily="2" charset="-78"/>
                <a:ea typeface="Calibri" panose="020F0502020204030204" pitchFamily="34" charset="0"/>
                <a:cs typeface="Aljazeera" panose="02000000000000000000" pitchFamily="2" charset="-78"/>
              </a:rPr>
              <a:t> لا يحدث عند نقطة واحدة معينة من الزمن، ولكنه يعتبر امتداد لعملية مستمرة.</a:t>
            </a:r>
          </a:p>
          <a:p>
            <a:pPr algn="just" rtl="1"/>
            <a:r>
              <a:rPr lang="ar-DZ" sz="2250" dirty="0">
                <a:solidFill>
                  <a:srgbClr val="002060"/>
                </a:solidFill>
                <a:latin typeface="Aljazeera" panose="02000000000000000000" pitchFamily="2" charset="-78"/>
                <a:ea typeface="Calibri" panose="020F0502020204030204" pitchFamily="34" charset="0"/>
                <a:cs typeface="Aljazeera" panose="02000000000000000000" pitchFamily="2" charset="-78"/>
              </a:rPr>
              <a:t>وهكذا فإن هناك تكامل بين كل من الإبداع والابتكار، فالأول يركز على تحديد ملامح المشكلة التي تواجه المقاول والثانية فهي تبحث عن الأفكار التي يمكن من خلالها طرح حلول للمشكلة والخروج منها. </a:t>
            </a:r>
          </a:p>
        </p:txBody>
      </p:sp>
      <p:pic>
        <p:nvPicPr>
          <p:cNvPr id="4" name="ElevenLabs_2024-07-09T11_38_48_Sarah_pre_s50_sb75_se0_b_m2">
            <a:hlinkClick r:id="" action="ppaction://media"/>
            <a:extLst>
              <a:ext uri="{FF2B5EF4-FFF2-40B4-BE49-F238E27FC236}">
                <a16:creationId xmlns:a16="http://schemas.microsoft.com/office/drawing/2014/main" xmlns="" id="{DEF85B43-C8DB-CB04-8E66-F5A12749E2D3}"/>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097756" y="3418152"/>
            <a:ext cx="365522" cy="487363"/>
          </a:xfrm>
          <a:prstGeom prst="rect">
            <a:avLst/>
          </a:prstGeom>
        </p:spPr>
      </p:pic>
    </p:spTree>
    <p:extLst>
      <p:ext uri="{BB962C8B-B14F-4D97-AF65-F5344CB8AC3E}">
        <p14:creationId xmlns:p14="http://schemas.microsoft.com/office/powerpoint/2010/main" xmlns="" val="13605020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676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4"/>
                </p:tgtEl>
              </p:cMediaNode>
            </p:video>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F87704-99FA-B8B6-3EA5-7AFE92BF6317}"/>
              </a:ext>
            </a:extLst>
          </p:cNvPr>
          <p:cNvSpPr/>
          <p:nvPr/>
        </p:nvSpPr>
        <p:spPr>
          <a:xfrm>
            <a:off x="-1" y="2"/>
            <a:ext cx="9144001" cy="8331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xmlns="" id="{6C2F7598-912A-2D90-BD0F-93050E2C9A40}"/>
              </a:ext>
            </a:extLst>
          </p:cNvPr>
          <p:cNvSpPr txBox="1"/>
          <p:nvPr/>
        </p:nvSpPr>
        <p:spPr>
          <a:xfrm>
            <a:off x="-1" y="6625"/>
            <a:ext cx="9144002" cy="1366528"/>
          </a:xfrm>
          <a:prstGeom prst="rect">
            <a:avLst/>
          </a:prstGeom>
          <a:noFill/>
        </p:spPr>
        <p:txBody>
          <a:bodyPr wrap="square">
            <a:spAutoFit/>
          </a:bodyPr>
          <a:lstStyle/>
          <a:p>
            <a:pPr algn="r" rtl="1">
              <a:lnSpc>
                <a:spcPct val="115000"/>
              </a:lnSpc>
              <a:spcAft>
                <a:spcPts val="1000"/>
              </a:spcAft>
            </a:pP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المحاضرة الرابعة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fr-FR"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a:t>
            </a:r>
            <a:r>
              <a:rPr lang="ar-DZ" sz="3600" dirty="0">
                <a:solidFill>
                  <a:schemeClr val="bg1"/>
                </a:solidFill>
                <a:effectLst/>
                <a:latin typeface="Aljazeera" panose="02000000000000000000" pitchFamily="2" charset="-78"/>
                <a:ea typeface="Calibri" panose="020F0502020204030204" pitchFamily="34" charset="0"/>
                <a:cs typeface="Aljazeera" panose="02000000000000000000" pitchFamily="2" charset="-78"/>
              </a:rPr>
              <a:t> استراتيجيات </a:t>
            </a:r>
            <a:r>
              <a:rPr lang="ar-DZ" sz="3600" dirty="0" err="1">
                <a:solidFill>
                  <a:schemeClr val="bg1"/>
                </a:solidFill>
                <a:effectLst/>
                <a:latin typeface="Aljazeera" panose="02000000000000000000" pitchFamily="2" charset="-78"/>
                <a:ea typeface="Calibri" panose="020F0502020204030204" pitchFamily="34" charset="0"/>
                <a:cs typeface="Aljazeera" panose="02000000000000000000" pitchFamily="2" charset="-78"/>
              </a:rPr>
              <a:t>المقاولاتية</a:t>
            </a:r>
            <a:endParaRPr lang="fr-FR" sz="3600" dirty="0">
              <a:solidFill>
                <a:schemeClr val="bg1"/>
              </a:solidFill>
              <a:latin typeface="Aljazeera" panose="02000000000000000000" pitchFamily="2" charset="-78"/>
              <a:cs typeface="Aljazeera" panose="02000000000000000000" pitchFamily="2" charset="-78"/>
            </a:endParaRPr>
          </a:p>
        </p:txBody>
      </p:sp>
      <p:sp>
        <p:nvSpPr>
          <p:cNvPr id="5" name="ZoneTexte 4">
            <a:extLst>
              <a:ext uri="{FF2B5EF4-FFF2-40B4-BE49-F238E27FC236}">
                <a16:creationId xmlns:a16="http://schemas.microsoft.com/office/drawing/2014/main" xmlns="" id="{DEE01C1E-7FF5-C413-0169-4ED0457DEC6C}"/>
              </a:ext>
            </a:extLst>
          </p:cNvPr>
          <p:cNvSpPr txBox="1"/>
          <p:nvPr/>
        </p:nvSpPr>
        <p:spPr>
          <a:xfrm>
            <a:off x="357406" y="928530"/>
            <a:ext cx="4521323" cy="1200329"/>
          </a:xfrm>
          <a:prstGeom prst="rect">
            <a:avLst/>
          </a:prstGeom>
          <a:noFill/>
        </p:spPr>
        <p:txBody>
          <a:bodyPr wrap="square">
            <a:spAutoFit/>
          </a:bodyPr>
          <a:lstStyle/>
          <a:p>
            <a:pPr algn="r" rtl="1"/>
            <a:r>
              <a:rPr lang="ar-DZ" sz="2400" dirty="0">
                <a:solidFill>
                  <a:srgbClr val="002060"/>
                </a:solidFill>
                <a:latin typeface="Aljazeera" panose="02000000000000000000" pitchFamily="2" charset="-78"/>
                <a:ea typeface="Calibri" panose="020F0502020204030204" pitchFamily="34" charset="0"/>
                <a:cs typeface="Aljazeera" panose="02000000000000000000" pitchFamily="2" charset="-78"/>
              </a:rPr>
              <a:t>سيتم التركيز في هذه النقطة على أهم الاستراتيجيات المتبعة لتحقيق أهداف المؤسسة</a:t>
            </a:r>
            <a:endParaRPr lang="fr-FR" sz="2400" dirty="0">
              <a:solidFill>
                <a:srgbClr val="002060"/>
              </a:solidFill>
              <a:latin typeface="Aljazeera" panose="02000000000000000000" pitchFamily="2" charset="-78"/>
              <a:cs typeface="Aljazeera" panose="02000000000000000000" pitchFamily="2" charset="-78"/>
            </a:endParaRPr>
          </a:p>
        </p:txBody>
      </p:sp>
      <p:sp>
        <p:nvSpPr>
          <p:cNvPr id="9" name="Rectangle 8">
            <a:extLst>
              <a:ext uri="{FF2B5EF4-FFF2-40B4-BE49-F238E27FC236}">
                <a16:creationId xmlns:a16="http://schemas.microsoft.com/office/drawing/2014/main" xmlns="" id="{876FECB8-8999-041D-5CD8-88976147953B}"/>
              </a:ext>
            </a:extLst>
          </p:cNvPr>
          <p:cNvSpPr/>
          <p:nvPr/>
        </p:nvSpPr>
        <p:spPr>
          <a:xfrm>
            <a:off x="8603740" y="1092029"/>
            <a:ext cx="378000" cy="50400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fr-FR" sz="1950" dirty="0">
                <a:latin typeface="Changa ExtraBold" pitchFamily="2" charset="-78"/>
                <a:cs typeface="Changa ExtraBold" pitchFamily="2" charset="-78"/>
              </a:rPr>
              <a:t>02</a:t>
            </a:r>
          </a:p>
        </p:txBody>
      </p:sp>
      <p:sp>
        <p:nvSpPr>
          <p:cNvPr id="10" name="ZoneTexte 9">
            <a:extLst>
              <a:ext uri="{FF2B5EF4-FFF2-40B4-BE49-F238E27FC236}">
                <a16:creationId xmlns:a16="http://schemas.microsoft.com/office/drawing/2014/main" xmlns="" id="{BF05FCAB-F1C3-C77D-8E96-3745F81438F5}"/>
              </a:ext>
            </a:extLst>
          </p:cNvPr>
          <p:cNvSpPr txBox="1"/>
          <p:nvPr/>
        </p:nvSpPr>
        <p:spPr>
          <a:xfrm>
            <a:off x="5208608" y="1051642"/>
            <a:ext cx="3390955" cy="1077218"/>
          </a:xfrm>
          <a:prstGeom prst="rect">
            <a:avLst/>
          </a:prstGeom>
          <a:noFill/>
        </p:spPr>
        <p:txBody>
          <a:bodyPr wrap="square">
            <a:spAutoFit/>
          </a:bodyPr>
          <a:lstStyle/>
          <a:p>
            <a:pPr algn="r" rtl="1"/>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أنواع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الاستراتجيات</a:t>
            </a:r>
            <a:r>
              <a:rPr lang="ar-DZ" sz="3200" dirty="0">
                <a:solidFill>
                  <a:srgbClr val="00B050"/>
                </a:solidFill>
                <a:latin typeface="Aljazeera" panose="02000000000000000000" pitchFamily="2" charset="-78"/>
                <a:ea typeface="Calibri" panose="020F0502020204030204" pitchFamily="34" charset="0"/>
                <a:cs typeface="Aljazeera" panose="02000000000000000000" pitchFamily="2" charset="-78"/>
              </a:rPr>
              <a:t> </a:t>
            </a:r>
            <a:r>
              <a:rPr lang="ar-DZ" sz="3200" dirty="0" err="1">
                <a:solidFill>
                  <a:srgbClr val="00B050"/>
                </a:solidFill>
                <a:latin typeface="Aljazeera" panose="02000000000000000000" pitchFamily="2" charset="-78"/>
                <a:ea typeface="Calibri" panose="020F0502020204030204" pitchFamily="34" charset="0"/>
                <a:cs typeface="Aljazeera" panose="02000000000000000000" pitchFamily="2" charset="-78"/>
              </a:rPr>
              <a:t>المقاولاتية</a:t>
            </a:r>
            <a:endParaRPr lang="fr-FR" sz="3200" dirty="0">
              <a:solidFill>
                <a:srgbClr val="00B050"/>
              </a:solidFill>
              <a:latin typeface="Aljazeera" panose="02000000000000000000" pitchFamily="2" charset="-78"/>
              <a:cs typeface="Aljazeera" panose="02000000000000000000" pitchFamily="2" charset="-78"/>
            </a:endParaRPr>
          </a:p>
        </p:txBody>
      </p:sp>
      <p:sp>
        <p:nvSpPr>
          <p:cNvPr id="3" name="Rectangle 2">
            <a:extLst>
              <a:ext uri="{FF2B5EF4-FFF2-40B4-BE49-F238E27FC236}">
                <a16:creationId xmlns:a16="http://schemas.microsoft.com/office/drawing/2014/main" xmlns="" id="{01AA3EAA-9320-8B3D-889A-36EDC9E8764D}"/>
              </a:ext>
            </a:extLst>
          </p:cNvPr>
          <p:cNvSpPr/>
          <p:nvPr/>
        </p:nvSpPr>
        <p:spPr>
          <a:xfrm flipH="1">
            <a:off x="6438899" y="2867292"/>
            <a:ext cx="2705100" cy="550861"/>
          </a:xfrm>
          <a:prstGeom prst="rect">
            <a:avLst/>
          </a:prstGeom>
          <a:gradFill>
            <a:gsLst>
              <a:gs pos="0">
                <a:schemeClr val="accent2"/>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7218A7A-F448-72F5-3DDC-20BA4620B0CB}"/>
              </a:ext>
            </a:extLst>
          </p:cNvPr>
          <p:cNvSpPr/>
          <p:nvPr/>
        </p:nvSpPr>
        <p:spPr>
          <a:xfrm flipH="1">
            <a:off x="6493363" y="2059719"/>
            <a:ext cx="2650637" cy="550861"/>
          </a:xfrm>
          <a:prstGeom prst="rect">
            <a:avLst/>
          </a:prstGeom>
          <a:gradFill>
            <a:gsLst>
              <a:gs pos="0">
                <a:schemeClr val="accent1"/>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DB779BF-6B04-368F-6A7C-A12FED28CAC6}"/>
              </a:ext>
            </a:extLst>
          </p:cNvPr>
          <p:cNvSpPr/>
          <p:nvPr/>
        </p:nvSpPr>
        <p:spPr>
          <a:xfrm flipH="1">
            <a:off x="6438898" y="3674865"/>
            <a:ext cx="2705102" cy="550861"/>
          </a:xfrm>
          <a:prstGeom prst="rect">
            <a:avLst/>
          </a:prstGeom>
          <a:gradFill>
            <a:gsLst>
              <a:gs pos="0">
                <a:schemeClr val="accent3"/>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ZoneTexte 11">
            <a:extLst>
              <a:ext uri="{FF2B5EF4-FFF2-40B4-BE49-F238E27FC236}">
                <a16:creationId xmlns:a16="http://schemas.microsoft.com/office/drawing/2014/main" xmlns="" id="{9316D476-0ACF-19ED-740B-ED613FB146A0}"/>
              </a:ext>
            </a:extLst>
          </p:cNvPr>
          <p:cNvSpPr txBox="1"/>
          <p:nvPr/>
        </p:nvSpPr>
        <p:spPr>
          <a:xfrm>
            <a:off x="6493361" y="2127741"/>
            <a:ext cx="262072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1.2 		</a:t>
            </a:r>
            <a:r>
              <a:rPr lang="ar-DZ" sz="2000" b="1" dirty="0">
                <a:solidFill>
                  <a:srgbClr val="002060"/>
                </a:solidFill>
                <a:latin typeface="AlGhadTV" panose="01000500000000020004" pitchFamily="2" charset="-78"/>
                <a:ea typeface="Calibri" panose="020F0502020204030204" pitchFamily="34" charset="0"/>
                <a:cs typeface="AlGhadTV" panose="01000500000000020004" pitchFamily="2" charset="-78"/>
              </a:rPr>
              <a:t>             </a:t>
            </a:r>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الإبداع</a:t>
            </a:r>
            <a:endParaRPr lang="fr-FR" sz="2000" dirty="0">
              <a:solidFill>
                <a:srgbClr val="002060"/>
              </a:solidFill>
              <a:latin typeface="AlGhadTV" panose="01000500000000020004" pitchFamily="2" charset="-78"/>
              <a:cs typeface="AlGhadTV" panose="01000500000000020004" pitchFamily="2" charset="-78"/>
            </a:endParaRPr>
          </a:p>
        </p:txBody>
      </p:sp>
      <p:sp>
        <p:nvSpPr>
          <p:cNvPr id="13" name="ZoneTexte 12">
            <a:extLst>
              <a:ext uri="{FF2B5EF4-FFF2-40B4-BE49-F238E27FC236}">
                <a16:creationId xmlns:a16="http://schemas.microsoft.com/office/drawing/2014/main" xmlns="" id="{D2FE3537-1B0E-C70D-3D5C-3D246AABC4F8}"/>
              </a:ext>
            </a:extLst>
          </p:cNvPr>
          <p:cNvSpPr txBox="1"/>
          <p:nvPr/>
        </p:nvSpPr>
        <p:spPr>
          <a:xfrm>
            <a:off x="6493362" y="2938990"/>
            <a:ext cx="2650639"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2.2		            الابتكار</a:t>
            </a:r>
            <a:endParaRPr lang="fr-FR" sz="2000" dirty="0">
              <a:solidFill>
                <a:srgbClr val="002060"/>
              </a:solidFill>
              <a:latin typeface="AlGhadTV" panose="01000500000000020004" pitchFamily="2" charset="-78"/>
              <a:cs typeface="AlGhadTV" panose="01000500000000020004" pitchFamily="2" charset="-78"/>
            </a:endParaRPr>
          </a:p>
        </p:txBody>
      </p:sp>
      <p:sp>
        <p:nvSpPr>
          <p:cNvPr id="14" name="ZoneTexte 13">
            <a:extLst>
              <a:ext uri="{FF2B5EF4-FFF2-40B4-BE49-F238E27FC236}">
                <a16:creationId xmlns:a16="http://schemas.microsoft.com/office/drawing/2014/main" xmlns="" id="{A25D28F2-F1D9-8E58-00BD-9EC5B87E49E5}"/>
              </a:ext>
            </a:extLst>
          </p:cNvPr>
          <p:cNvSpPr txBox="1"/>
          <p:nvPr/>
        </p:nvSpPr>
        <p:spPr>
          <a:xfrm>
            <a:off x="6493361" y="3689735"/>
            <a:ext cx="2650639" cy="492443"/>
          </a:xfrm>
          <a:prstGeom prst="rect">
            <a:avLst/>
          </a:prstGeom>
          <a:noFill/>
        </p:spPr>
        <p:txBody>
          <a:bodyPr wrap="square">
            <a:spAutoFit/>
          </a:bodyPr>
          <a:lstStyle/>
          <a:p>
            <a:pPr algn="r" rtl="1"/>
            <a:r>
              <a:rPr lang="ar-DZ" sz="2600" b="1" dirty="0">
                <a:solidFill>
                  <a:srgbClr val="C00000"/>
                </a:solidFill>
                <a:latin typeface="AlGhadTV" panose="01000500000000020004" pitchFamily="2" charset="-78"/>
                <a:ea typeface="Calibri" panose="020F0502020204030204" pitchFamily="34" charset="0"/>
                <a:cs typeface="AlGhadTV" panose="01000500000000020004" pitchFamily="2" charset="-78"/>
              </a:rPr>
              <a:t>3.2	        </a:t>
            </a:r>
            <a:r>
              <a:rPr lang="ar-DZ" sz="2600" b="1" dirty="0">
                <a:solidFill>
                  <a:srgbClr val="C00000"/>
                </a:solidFill>
                <a:effectLst/>
                <a:latin typeface="AlGhadTV" panose="01000500000000020004" pitchFamily="2" charset="-78"/>
                <a:ea typeface="Calibri" panose="020F0502020204030204" pitchFamily="34" charset="0"/>
                <a:cs typeface="AlGhadTV" panose="01000500000000020004" pitchFamily="2" charset="-78"/>
              </a:rPr>
              <a:t>التميز (التفرد)</a:t>
            </a:r>
            <a:endParaRPr lang="fr-FR" sz="2600" dirty="0">
              <a:solidFill>
                <a:srgbClr val="C00000"/>
              </a:solidFill>
              <a:latin typeface="AlGhadTV" panose="01000500000000020004" pitchFamily="2" charset="-78"/>
              <a:cs typeface="AlGhadTV" panose="01000500000000020004" pitchFamily="2" charset="-78"/>
            </a:endParaRPr>
          </a:p>
        </p:txBody>
      </p:sp>
      <p:sp>
        <p:nvSpPr>
          <p:cNvPr id="15" name="Rectangle 14">
            <a:extLst>
              <a:ext uri="{FF2B5EF4-FFF2-40B4-BE49-F238E27FC236}">
                <a16:creationId xmlns:a16="http://schemas.microsoft.com/office/drawing/2014/main" xmlns="" id="{C6762536-FA76-4C95-76FA-E8C473246B80}"/>
              </a:ext>
            </a:extLst>
          </p:cNvPr>
          <p:cNvSpPr/>
          <p:nvPr/>
        </p:nvSpPr>
        <p:spPr>
          <a:xfrm flipH="1">
            <a:off x="6493361" y="4466087"/>
            <a:ext cx="2650639" cy="550861"/>
          </a:xfrm>
          <a:prstGeom prst="rect">
            <a:avLst/>
          </a:prstGeom>
          <a:gradFill>
            <a:gsLst>
              <a:gs pos="0">
                <a:schemeClr val="accent4"/>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6E0E837-E34F-91A5-A3D0-30750952D45A}"/>
              </a:ext>
            </a:extLst>
          </p:cNvPr>
          <p:cNvSpPr/>
          <p:nvPr/>
        </p:nvSpPr>
        <p:spPr>
          <a:xfrm flipH="1">
            <a:off x="6493361" y="5257309"/>
            <a:ext cx="2650639" cy="550861"/>
          </a:xfrm>
          <a:prstGeom prst="rect">
            <a:avLst/>
          </a:prstGeom>
          <a:gradFill>
            <a:gsLst>
              <a:gs pos="0">
                <a:schemeClr val="accent5"/>
              </a:gs>
              <a:gs pos="100000">
                <a:schemeClr val="bg2">
                  <a:alpha val="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ZoneTexte 16">
            <a:extLst>
              <a:ext uri="{FF2B5EF4-FFF2-40B4-BE49-F238E27FC236}">
                <a16:creationId xmlns:a16="http://schemas.microsoft.com/office/drawing/2014/main" xmlns="" id="{F77C20CA-238A-FACB-CA6E-3E2528695EAE}"/>
              </a:ext>
            </a:extLst>
          </p:cNvPr>
          <p:cNvSpPr txBox="1"/>
          <p:nvPr/>
        </p:nvSpPr>
        <p:spPr>
          <a:xfrm>
            <a:off x="6493361" y="4541461"/>
            <a:ext cx="265064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4.2		   أخذ المخاطرة</a:t>
            </a:r>
            <a:endParaRPr lang="fr-FR" sz="2000" dirty="0">
              <a:solidFill>
                <a:srgbClr val="002060"/>
              </a:solidFill>
              <a:latin typeface="AlGhadTV" panose="01000500000000020004" pitchFamily="2" charset="-78"/>
              <a:cs typeface="AlGhadTV" panose="01000500000000020004" pitchFamily="2" charset="-78"/>
            </a:endParaRPr>
          </a:p>
        </p:txBody>
      </p:sp>
      <p:sp>
        <p:nvSpPr>
          <p:cNvPr id="18" name="ZoneTexte 17">
            <a:extLst>
              <a:ext uri="{FF2B5EF4-FFF2-40B4-BE49-F238E27FC236}">
                <a16:creationId xmlns:a16="http://schemas.microsoft.com/office/drawing/2014/main" xmlns="" id="{D2D4476D-5D60-D2D2-E81C-D7C27A607EFE}"/>
              </a:ext>
            </a:extLst>
          </p:cNvPr>
          <p:cNvSpPr txBox="1"/>
          <p:nvPr/>
        </p:nvSpPr>
        <p:spPr>
          <a:xfrm>
            <a:off x="6493360" y="5332683"/>
            <a:ext cx="2650640" cy="707886"/>
          </a:xfrm>
          <a:prstGeom prst="rect">
            <a:avLst/>
          </a:prstGeom>
          <a:noFill/>
        </p:spPr>
        <p:txBody>
          <a:bodyPr wrap="square">
            <a:spAutoFit/>
          </a:bodyPr>
          <a:lstStyle/>
          <a:p>
            <a:pPr algn="r" rtl="1"/>
            <a:r>
              <a:rPr lang="ar-DZ" sz="2000" b="1" dirty="0">
                <a:solidFill>
                  <a:srgbClr val="002060"/>
                </a:solidFill>
                <a:effectLst/>
                <a:latin typeface="AlGhadTV" panose="01000500000000020004" pitchFamily="2" charset="-78"/>
                <a:ea typeface="Calibri" panose="020F0502020204030204" pitchFamily="34" charset="0"/>
                <a:cs typeface="AlGhadTV" panose="01000500000000020004" pitchFamily="2" charset="-78"/>
              </a:rPr>
              <a:t>5.2		             </a:t>
            </a:r>
            <a:r>
              <a:rPr lang="ar-DZ" sz="2000" b="1" dirty="0" err="1">
                <a:solidFill>
                  <a:srgbClr val="002060"/>
                </a:solidFill>
                <a:effectLst/>
                <a:latin typeface="AlGhadTV" panose="01000500000000020004" pitchFamily="2" charset="-78"/>
                <a:ea typeface="Calibri" panose="020F0502020204030204" pitchFamily="34" charset="0"/>
                <a:cs typeface="AlGhadTV" panose="01000500000000020004" pitchFamily="2" charset="-78"/>
              </a:rPr>
              <a:t>المبدأة</a:t>
            </a:r>
            <a:endParaRPr lang="fr-FR" sz="2000" dirty="0">
              <a:solidFill>
                <a:srgbClr val="002060"/>
              </a:solidFill>
              <a:latin typeface="AlGhadTV" panose="01000500000000020004" pitchFamily="2" charset="-78"/>
              <a:cs typeface="AlGhadTV" panose="01000500000000020004" pitchFamily="2" charset="-78"/>
            </a:endParaRPr>
          </a:p>
        </p:txBody>
      </p:sp>
      <p:sp>
        <p:nvSpPr>
          <p:cNvPr id="19" name="ZoneTexte 18">
            <a:extLst>
              <a:ext uri="{FF2B5EF4-FFF2-40B4-BE49-F238E27FC236}">
                <a16:creationId xmlns:a16="http://schemas.microsoft.com/office/drawing/2014/main" xmlns="" id="{7BA5B124-B96D-4BEC-39FB-6C63B13DE02F}"/>
              </a:ext>
            </a:extLst>
          </p:cNvPr>
          <p:cNvSpPr txBox="1"/>
          <p:nvPr/>
        </p:nvSpPr>
        <p:spPr>
          <a:xfrm>
            <a:off x="29920" y="1978047"/>
            <a:ext cx="6040465" cy="6247864"/>
          </a:xfrm>
          <a:prstGeom prst="rect">
            <a:avLst/>
          </a:prstGeom>
          <a:noFill/>
        </p:spPr>
        <p:txBody>
          <a:bodyPr wrap="square">
            <a:spAutoFit/>
          </a:bodyPr>
          <a:lstStyle/>
          <a:p>
            <a:pPr algn="just" rtl="1"/>
            <a:r>
              <a:rPr lang="ar-DZ" sz="20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من الاستراتيجيات المهمة بالنسبة للمقاولات لأنها تعني أن تمتلك المقاولة شيئا يميزها عن بقية المنافسين من خلال الخدمات أو المنتجات التي تقدمها من جهة، ومحاولة إرضاء الزبائن من جهة أخرى. وبالتالي يعمل المقاولات على محاولة اكتساب الموارد التي تكسبها ميزة تنافسية سواء كانت مادية أو بشرية. وعموما هناك أربعة موارد تعد تحديات تواجه المقاولات لتحقيق التفرد الذي تسعى إليه: </a:t>
            </a:r>
            <a:endParaRPr lang="fr-FR" sz="2000" dirty="0">
              <a:solidFill>
                <a:srgbClr val="002060"/>
              </a:solidFill>
              <a:latin typeface="Aljazeera" panose="02000000000000000000" pitchFamily="2" charset="-78"/>
              <a:ea typeface="Calibri" panose="020F0502020204030204" pitchFamily="34" charset="0"/>
              <a:cs typeface="Aljazeera" panose="02000000000000000000" pitchFamily="2" charset="-78"/>
            </a:endParaRPr>
          </a:p>
          <a:p>
            <a:pPr marL="342900" indent="-342900" algn="just" rtl="1">
              <a:buFont typeface="Wingdings" panose="05000000000000000000" pitchFamily="2" charset="2"/>
              <a:buChar char="v"/>
            </a:pPr>
            <a:r>
              <a:rPr lang="ar-DZ" sz="2000" dirty="0">
                <a:solidFill>
                  <a:srgbClr val="C00000"/>
                </a:solidFill>
                <a:latin typeface="Aljazeera" panose="02000000000000000000" pitchFamily="2" charset="-78"/>
                <a:ea typeface="Calibri" panose="020F0502020204030204" pitchFamily="34" charset="0"/>
                <a:cs typeface="Aljazeera" panose="02000000000000000000" pitchFamily="2" charset="-78"/>
              </a:rPr>
              <a:t>أولا: </a:t>
            </a:r>
            <a:r>
              <a:rPr lang="ar-DZ" sz="2000" dirty="0">
                <a:solidFill>
                  <a:srgbClr val="7030A0"/>
                </a:solidFill>
                <a:latin typeface="Aljazeera" panose="02000000000000000000" pitchFamily="2" charset="-78"/>
                <a:ea typeface="Calibri" panose="020F0502020204030204" pitchFamily="34" charset="0"/>
                <a:cs typeface="Aljazeera" panose="02000000000000000000" pitchFamily="2" charset="-78"/>
              </a:rPr>
              <a:t>تجميع الموارد: </a:t>
            </a:r>
            <a:r>
              <a:rPr lang="ar-DZ" sz="2000" dirty="0">
                <a:solidFill>
                  <a:srgbClr val="002060"/>
                </a:solidFill>
                <a:latin typeface="Aljazeera" panose="02000000000000000000" pitchFamily="2" charset="-78"/>
                <a:ea typeface="Calibri" panose="020F0502020204030204" pitchFamily="34" charset="0"/>
                <a:cs typeface="Aljazeera" panose="02000000000000000000" pitchFamily="2" charset="-78"/>
              </a:rPr>
              <a:t>وتشمل إلى جانب الموارد المادية الموارد البشرية المؤهلة علميا وعمليا، وذلك حتى تتمكن المقاولة من تجسيد مشروعها بأقل التكاليف وبتعظيم الأرباح. </a:t>
            </a:r>
          </a:p>
          <a:p>
            <a:pPr marL="342900" indent="-342900" algn="just" rtl="1">
              <a:buFont typeface="Wingdings" panose="05000000000000000000" pitchFamily="2" charset="2"/>
              <a:buChar char="v"/>
            </a:pPr>
            <a:r>
              <a:rPr lang="ar-DZ" sz="2000" dirty="0">
                <a:solidFill>
                  <a:srgbClr val="C00000"/>
                </a:solidFill>
                <a:latin typeface="Aljazeera" panose="02000000000000000000" pitchFamily="2" charset="-78"/>
                <a:ea typeface="Calibri" panose="020F0502020204030204" pitchFamily="34" charset="0"/>
                <a:cs typeface="Aljazeera" panose="02000000000000000000" pitchFamily="2" charset="-78"/>
              </a:rPr>
              <a:t>ثانيا: </a:t>
            </a:r>
            <a:r>
              <a:rPr lang="ar-DZ" sz="2000" dirty="0">
                <a:solidFill>
                  <a:srgbClr val="7030A0"/>
                </a:solidFill>
                <a:latin typeface="Aljazeera" panose="02000000000000000000" pitchFamily="2" charset="-78"/>
                <a:ea typeface="Calibri" panose="020F0502020204030204" pitchFamily="34" charset="0"/>
                <a:cs typeface="Aljazeera" panose="02000000000000000000" pitchFamily="2" charset="-78"/>
              </a:rPr>
              <a:t>اختيار الموارد الجاذبة: </a:t>
            </a:r>
            <a:r>
              <a:rPr lang="ar-DZ" sz="2000" dirty="0">
                <a:solidFill>
                  <a:srgbClr val="002060"/>
                </a:solidFill>
                <a:latin typeface="Aljazeera" panose="02000000000000000000" pitchFamily="2" charset="-78"/>
                <a:ea typeface="Calibri" panose="020F0502020204030204" pitchFamily="34" charset="0"/>
                <a:cs typeface="Aljazeera" panose="02000000000000000000" pitchFamily="2" charset="-78"/>
              </a:rPr>
              <a:t>وهي عبارة عن مجموع المهارات (البيع، التسويق وغيرها) التي تسعى المقاولة للحصول عليها وإيجاد التناغم والانسجام بينها لضمان نجاحها وتحقيق ميزة تنافسية لها. </a:t>
            </a:r>
          </a:p>
          <a:p>
            <a:pPr marL="342900" indent="-342900" algn="just" rtl="1">
              <a:buFont typeface="Wingdings" panose="05000000000000000000" pitchFamily="2" charset="2"/>
              <a:buChar char="v"/>
            </a:pPr>
            <a:r>
              <a:rPr lang="ar-DZ" sz="2000" dirty="0">
                <a:solidFill>
                  <a:srgbClr val="C00000"/>
                </a:solidFill>
                <a:latin typeface="Aljazeera" panose="02000000000000000000" pitchFamily="2" charset="-78"/>
                <a:ea typeface="Calibri" panose="020F0502020204030204" pitchFamily="34" charset="0"/>
                <a:cs typeface="Aljazeera" panose="02000000000000000000" pitchFamily="2" charset="-78"/>
              </a:rPr>
              <a:t>ثالثا: </a:t>
            </a:r>
            <a:r>
              <a:rPr lang="ar-DZ" sz="2000" dirty="0">
                <a:solidFill>
                  <a:srgbClr val="7030A0"/>
                </a:solidFill>
                <a:latin typeface="Aljazeera" panose="02000000000000000000" pitchFamily="2" charset="-78"/>
                <a:ea typeface="Calibri" panose="020F0502020204030204" pitchFamily="34" charset="0"/>
                <a:cs typeface="Aljazeera" panose="02000000000000000000" pitchFamily="2" charset="-78"/>
              </a:rPr>
              <a:t>تجميع الموارد المختارة: </a:t>
            </a:r>
            <a:r>
              <a:rPr lang="ar-DZ" sz="2000" dirty="0">
                <a:solidFill>
                  <a:srgbClr val="002060"/>
                </a:solidFill>
                <a:latin typeface="Aljazeera" panose="02000000000000000000" pitchFamily="2" charset="-78"/>
                <a:ea typeface="Calibri" panose="020F0502020204030204" pitchFamily="34" charset="0"/>
                <a:cs typeface="Aljazeera" panose="02000000000000000000" pitchFamily="2" charset="-78"/>
              </a:rPr>
              <a:t>بعد اختيار أهم الموارد الجاذبة من قبل المقاولة والتي تتميز بتنوعها وتفردها، تعمل على تجميعها معا بالشكل الذي يتناسب مع أهدافها، وبالتالي ينتج عن هذا التجميع خلق موارد جديدة تكسب المقاولة بعد استراتيجي. </a:t>
            </a:r>
          </a:p>
          <a:p>
            <a:pPr marL="342900" indent="-342900" algn="just" rtl="1">
              <a:buFont typeface="Wingdings" panose="05000000000000000000" pitchFamily="2" charset="2"/>
              <a:buChar char="v"/>
            </a:pPr>
            <a:r>
              <a:rPr lang="ar-DZ" sz="2000" dirty="0">
                <a:solidFill>
                  <a:srgbClr val="C00000"/>
                </a:solidFill>
                <a:latin typeface="Aljazeera" panose="02000000000000000000" pitchFamily="2" charset="-78"/>
                <a:ea typeface="Calibri" panose="020F0502020204030204" pitchFamily="34" charset="0"/>
                <a:cs typeface="Aljazeera" panose="02000000000000000000" pitchFamily="2" charset="-78"/>
              </a:rPr>
              <a:t>رابعا: </a:t>
            </a:r>
            <a:r>
              <a:rPr lang="ar-DZ" sz="2000" dirty="0">
                <a:solidFill>
                  <a:srgbClr val="7030A0"/>
                </a:solidFill>
                <a:latin typeface="Aljazeera" panose="02000000000000000000" pitchFamily="2" charset="-78"/>
                <a:ea typeface="Calibri" panose="020F0502020204030204" pitchFamily="34" charset="0"/>
                <a:cs typeface="Aljazeera" panose="02000000000000000000" pitchFamily="2" charset="-78"/>
              </a:rPr>
              <a:t>الموارد الفردية التحويلية: </a:t>
            </a:r>
            <a:r>
              <a:rPr lang="ar-DZ" sz="2000" dirty="0">
                <a:solidFill>
                  <a:srgbClr val="002060"/>
                </a:solidFill>
                <a:latin typeface="Aljazeera" panose="02000000000000000000" pitchFamily="2" charset="-78"/>
                <a:ea typeface="Calibri" panose="020F0502020204030204" pitchFamily="34" charset="0"/>
                <a:cs typeface="Aljazeera" panose="02000000000000000000" pitchFamily="2" charset="-78"/>
              </a:rPr>
              <a:t>إن ضمان تفرد الموارد التي تم اختيارها وتجميعها يتطلب مرحلة مهمة وهي تحويل أو ربط قوى الأفراد بقوة المقاولة مما يضمن استمرارية هذا التميز. </a:t>
            </a:r>
          </a:p>
        </p:txBody>
      </p:sp>
      <p:pic>
        <p:nvPicPr>
          <p:cNvPr id="4" name="ElevenLabs_2024-07-09T11_40_22_Sarah_pre_s50_sb75_se0_b_m2">
            <a:hlinkClick r:id="" action="ppaction://media"/>
            <a:extLst>
              <a:ext uri="{FF2B5EF4-FFF2-40B4-BE49-F238E27FC236}">
                <a16:creationId xmlns:a16="http://schemas.microsoft.com/office/drawing/2014/main" xmlns="" id="{FC117C03-97AD-DEAF-063B-3F0DD01A5C2A}"/>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1703546" y="3462931"/>
            <a:ext cx="365522" cy="487363"/>
          </a:xfrm>
          <a:prstGeom prst="rect">
            <a:avLst/>
          </a:prstGeom>
        </p:spPr>
      </p:pic>
    </p:spTree>
    <p:extLst>
      <p:ext uri="{BB962C8B-B14F-4D97-AF65-F5344CB8AC3E}">
        <p14:creationId xmlns:p14="http://schemas.microsoft.com/office/powerpoint/2010/main" xmlns="" val="42437930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954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4"/>
                </p:tgtEl>
              </p:cMediaNode>
            </p:video>
          </p:childTnLst>
        </p:cTn>
      </p:par>
    </p:tnLst>
    <p:bldLst>
      <p:bldP spid="1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1266</Words>
  <Application>Microsoft Office PowerPoint</Application>
  <PresentationFormat>Affichage à l'écran (4:3)</PresentationFormat>
  <Paragraphs>109</Paragraphs>
  <Slides>12</Slides>
  <Notes>0</Notes>
  <HiddenSlides>0</HiddenSlides>
  <MMClips>18</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Utilisateur Windows</cp:lastModifiedBy>
  <cp:revision>1</cp:revision>
  <dcterms:created xsi:type="dcterms:W3CDTF">2025-07-13T11:03:28Z</dcterms:created>
  <dcterms:modified xsi:type="dcterms:W3CDTF">2025-07-13T11:03:50Z</dcterms:modified>
</cp:coreProperties>
</file>