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AFB93E1-5CE1-405A-A9B1-88E4B4226DE9}"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AFB93E1-5CE1-405A-A9B1-88E4B4226DE9}"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AFB93E1-5CE1-405A-A9B1-88E4B4226DE9}"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E4229-FDA3-419F-948E-EC3B542AED00}"/>
              </a:ext>
            </a:extLst>
          </p:cNvPr>
          <p:cNvSpPr>
            <a:spLocks noGrp="1"/>
          </p:cNvSpPr>
          <p:nvPr>
            <p:ph type="title"/>
          </p:nvPr>
        </p:nvSpPr>
        <p:spPr>
          <a:xfrm>
            <a:off x="628650" y="309046"/>
            <a:ext cx="78867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D5E140-8BC8-449A-8EB6-5236A46899C7}"/>
              </a:ext>
            </a:extLst>
          </p:cNvPr>
          <p:cNvSpPr>
            <a:spLocks noGrp="1"/>
          </p:cNvSpPr>
          <p:nvPr>
            <p:ph type="dt" sz="half" idx="10"/>
          </p:nvPr>
        </p:nvSpPr>
        <p:spPr/>
        <p:txBody>
          <a:bodyPr/>
          <a:lstStyle/>
          <a:p>
            <a:fld id="{A04D5C2E-AF49-4B3E-833F-5946220A398E}" type="datetime1">
              <a:rPr lang="en-US" smtClean="0"/>
              <a:pPr/>
              <a:t>7/13/2025</a:t>
            </a:fld>
            <a:endParaRPr lang="en-US"/>
          </a:p>
        </p:txBody>
      </p:sp>
      <p:sp>
        <p:nvSpPr>
          <p:cNvPr id="5" name="Footer Placeholder 4">
            <a:extLst>
              <a:ext uri="{FF2B5EF4-FFF2-40B4-BE49-F238E27FC236}">
                <a16:creationId xmlns:a16="http://schemas.microsoft.com/office/drawing/2014/main" xmlns=""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xmlns="" id="{BEF041C4-DDAB-4C12-865A-AD93CBA2AE10}"/>
              </a:ext>
            </a:extLst>
          </p:cNvPr>
          <p:cNvSpPr>
            <a:spLocks noGrp="1"/>
          </p:cNvSpPr>
          <p:nvPr>
            <p:ph type="sldNum" sz="quarter" idx="12"/>
          </p:nvPr>
        </p:nvSpPr>
        <p:spPr/>
        <p:txBody>
          <a:bodyPr/>
          <a:lstStyle/>
          <a:p>
            <a:fld id="{5F294920-2F4F-4D88-AD0A-053AE5A679D0}" type="slidenum">
              <a:rPr lang="en-US" smtClean="0"/>
              <a:pPr/>
              <a:t>‹N°›</a:t>
            </a:fld>
            <a:endParaRPr lang="en-US"/>
          </a:p>
        </p:txBody>
      </p:sp>
      <p:sp>
        <p:nvSpPr>
          <p:cNvPr id="7" name="Content Placeholder 6">
            <a:extLst>
              <a:ext uri="{FF2B5EF4-FFF2-40B4-BE49-F238E27FC236}">
                <a16:creationId xmlns:a16="http://schemas.microsoft.com/office/drawing/2014/main" xmlns="" id="{A4006058-9E86-4433-82D8-5D7E3A9AFAB5}"/>
              </a:ext>
            </a:extLst>
          </p:cNvPr>
          <p:cNvSpPr>
            <a:spLocks noGrp="1"/>
          </p:cNvSpPr>
          <p:nvPr>
            <p:ph sz="quarter" idx="13"/>
          </p:nvPr>
        </p:nvSpPr>
        <p:spPr>
          <a:xfrm>
            <a:off x="628651" y="1775641"/>
            <a:ext cx="394335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xmlns="" id="{BCD0BE3C-5DD6-4796-8AA2-9BF0A1388DE6}"/>
              </a:ext>
            </a:extLst>
          </p:cNvPr>
          <p:cNvSpPr>
            <a:spLocks noGrp="1"/>
          </p:cNvSpPr>
          <p:nvPr>
            <p:ph type="body" sz="quarter" idx="14"/>
          </p:nvPr>
        </p:nvSpPr>
        <p:spPr>
          <a:xfrm>
            <a:off x="628650" y="1243830"/>
            <a:ext cx="78867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75230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AFB93E1-5CE1-405A-A9B1-88E4B4226DE9}"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AFB93E1-5CE1-405A-A9B1-88E4B4226DE9}"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AFB93E1-5CE1-405A-A9B1-88E4B4226DE9}"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AFB93E1-5CE1-405A-A9B1-88E4B4226DE9}" type="datetimeFigureOut">
              <a:rPr lang="fr-FR" smtClean="0"/>
              <a:t>13/07/2025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AFB93E1-5CE1-405A-A9B1-88E4B4226DE9}" type="datetimeFigureOut">
              <a:rPr lang="fr-FR" smtClean="0"/>
              <a:t>13/07/2025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AFB93E1-5CE1-405A-A9B1-88E4B4226DE9}" type="datetimeFigureOut">
              <a:rPr lang="fr-FR" smtClean="0"/>
              <a:t>13/07/2025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AFB93E1-5CE1-405A-A9B1-88E4B4226DE9}"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AFB93E1-5CE1-405A-A9B1-88E4B4226DE9}"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F39994-410A-4E90-8553-8C3D5EBCE17D}"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B93E1-5CE1-405A-A9B1-88E4B4226DE9}" type="datetimeFigureOut">
              <a:rPr lang="fr-FR" smtClean="0"/>
              <a:t>13/07/2025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39994-410A-4E90-8553-8C3D5EBCE17D}"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81.mp3"/><Relationship Id="rId5" Type="http://schemas.microsoft.com/office/2007/relationships/hdphoto" Target="../media/hdphoto5.wdp"/></Relationships>
</file>

<file path=ppt/slides/_rels/slide10.xml.rels><?xml version="1.0" encoding="UTF-8" standalone="yes"?>
<Relationships xmlns="http://schemas.openxmlformats.org/package/2006/relationships"><Relationship Id="rId3" Type="http://schemas.microsoft.com/office/2007/relationships/media" Target="../media/media94.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media" Target="../media/media95.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media" Target="../media/media96.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82.mp3"/><Relationship Id="rId5"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83.mp3"/><Relationship Id="rId5"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84.mp3"/><Relationship Id="rId5" Type="http://schemas.microsoft.com/office/2007/relationships/hdphoto" Target="../media/hdphoto4.wdp"/></Relationships>
</file>

<file path=ppt/slides/_rels/slide5.xml.rels><?xml version="1.0" encoding="UTF-8" standalone="yes"?>
<Relationships xmlns="http://schemas.openxmlformats.org/package/2006/relationships"><Relationship Id="rId8" Type="http://schemas.microsoft.com/office/2007/relationships/media" Target="../media/media88.mp3"/><Relationship Id="rId3" Type="http://schemas.openxmlformats.org/officeDocument/2006/relationships/image" Target="../media/image4.png"/><Relationship Id="rId7" Type="http://schemas.microsoft.com/office/2007/relationships/media" Target="../media/media87.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86.mp3"/><Relationship Id="rId5" Type="http://schemas.openxmlformats.org/officeDocument/2006/relationships/image" Target="../media/image2.png"/><Relationship Id="rId4" Type="http://schemas.microsoft.com/office/2007/relationships/media" Target="../media/media85.mp3"/><Relationship Id="rId9" Type="http://schemas.microsoft.com/office/2007/relationships/media" Target="../media/media89.mp3"/></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90.mp3"/></Relationships>
</file>

<file path=ppt/slides/_rels/slide7.xml.rels><?xml version="1.0" encoding="UTF-8" standalone="yes"?>
<Relationships xmlns="http://schemas.openxmlformats.org/package/2006/relationships"><Relationship Id="rId3" Type="http://schemas.microsoft.com/office/2007/relationships/media" Target="../media/media91.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microsoft.com/office/2007/relationships/media" Target="../media/media92.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microsoft.com/office/2007/relationships/media" Target="../media/media93.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7278095"/>
            <a:ext cx="9144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xmlns="" id="{92B65408-1B58-77C2-E489-FC01EA2CBFC3}"/>
              </a:ext>
            </a:extLst>
          </p:cNvPr>
          <p:cNvPicPr>
            <a:picLocks noChangeAspect="1" noChangeArrowheads="1"/>
          </p:cNvPicPr>
          <p:nvPr/>
        </p:nvPicPr>
        <p:blipFill>
          <a:blip r:embed="rId3">
            <a:extLst>
              <a:ext uri="{BEBA8EAE-BF5A-486C-A8C5-ECC9F3942E4B}">
                <a14:imgProps xmlns:a14="http://schemas.microsoft.com/office/drawing/2010/main" xmlns="">
                  <a14:imgLayer r:embed="rId5">
                    <a14:imgEffect>
                      <a14:artisticBlur/>
                    </a14:imgEffect>
                  </a14:imgLayer>
                </a14:imgProps>
              </a:ext>
              <a:ext uri="{28A0092B-C50C-407E-A947-70E740481C1C}">
                <a14:useLocalDpi xmlns:a14="http://schemas.microsoft.com/office/drawing/2010/main" xmlns="" val="0"/>
              </a:ext>
            </a:extLst>
          </a:blip>
          <a:srcRect/>
          <a:stretch/>
        </p:blipFill>
        <p:spPr bwMode="auto">
          <a:xfrm>
            <a:off x="1" y="6625"/>
            <a:ext cx="9143999" cy="696515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ZoneTexte 5">
            <a:extLst>
              <a:ext uri="{FF2B5EF4-FFF2-40B4-BE49-F238E27FC236}">
                <a16:creationId xmlns:a16="http://schemas.microsoft.com/office/drawing/2014/main" xmlns="" id="{6C2F7598-912A-2D90-BD0F-93050E2C9A40}"/>
              </a:ext>
            </a:extLst>
          </p:cNvPr>
          <p:cNvSpPr txBox="1"/>
          <p:nvPr/>
        </p:nvSpPr>
        <p:spPr>
          <a:xfrm>
            <a:off x="80253" y="655735"/>
            <a:ext cx="8983493" cy="3808735"/>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المحاضرة الرابعة : استراتيجيات </a:t>
            </a:r>
            <a:r>
              <a:rPr lang="ar-DZ" sz="10500" dirty="0" err="1">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المقاولاتية</a:t>
            </a:r>
            <a:endParaRPr lang="fr-FR" sz="5400" dirty="0">
              <a:ln>
                <a:solidFill>
                  <a:schemeClr val="tx1"/>
                </a:solidFill>
              </a:ln>
              <a:solidFill>
                <a:schemeClr val="accent3">
                  <a:lumMod val="60000"/>
                  <a:lumOff val="40000"/>
                </a:schemeClr>
              </a:solidFill>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xmlns="" id="{D63325C6-F616-0A33-7B29-6D0A1B87BCA5}"/>
              </a:ext>
            </a:extLst>
          </p:cNvPr>
          <p:cNvSpPr txBox="1"/>
          <p:nvPr/>
        </p:nvSpPr>
        <p:spPr>
          <a:xfrm>
            <a:off x="0" y="-875961"/>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A557BA0E-2832-E305-F7D1-BAC8474F4B0C}"/>
              </a:ext>
            </a:extLst>
          </p:cNvPr>
          <p:cNvSpPr txBox="1"/>
          <p:nvPr/>
        </p:nvSpPr>
        <p:spPr>
          <a:xfrm>
            <a:off x="-5060563" y="-5909310"/>
            <a:ext cx="4665920" cy="7848302"/>
          </a:xfrm>
          <a:prstGeom prst="rect">
            <a:avLst/>
          </a:prstGeom>
          <a:noFill/>
        </p:spPr>
        <p:txBody>
          <a:bodyPr wrap="square">
            <a:spAutoFit/>
          </a:bodyPr>
          <a:lstStyle/>
          <a:p>
            <a:pPr algn="just" rtl="1"/>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يسعى المقاول من خلال تجسيد مشروعه </a:t>
            </a:r>
            <a:r>
              <a:rPr lang="ar-DZ" sz="42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إلى تحقيق مجموعة من الأهداف وذلك على عدة مستويات، وبالتالي فهو ملزم باختيار عدة </a:t>
            </a:r>
            <a:r>
              <a:rPr lang="ar-DZ" sz="42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استراتجيات</a:t>
            </a:r>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تتلاءم والأهداف الموضوعة، وكما أنها تساهم في ضبط القرارات التي تتخذ وفق القدرات الإمكانيات المتاحة.</a:t>
            </a:r>
          </a:p>
        </p:txBody>
      </p:sp>
      <p:pic>
        <p:nvPicPr>
          <p:cNvPr id="4" name="ElevenLabs_2024-07-09T10_45_51_Sarah_pre_s50_sb75_se0_b_m2">
            <a:hlinkClick r:id="" action="ppaction://media"/>
            <a:extLst>
              <a:ext uri="{FF2B5EF4-FFF2-40B4-BE49-F238E27FC236}">
                <a16:creationId xmlns:a16="http://schemas.microsoft.com/office/drawing/2014/main" xmlns="" id="{F0E730A9-C1CC-ED21-C49C-8071FFD66104}"/>
              </a:ext>
            </a:extLst>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985941" y="3185319"/>
            <a:ext cx="365522" cy="487363"/>
          </a:xfrm>
          <a:prstGeom prst="rect">
            <a:avLst/>
          </a:prstGeom>
        </p:spPr>
      </p:pic>
    </p:spTree>
    <p:extLst>
      <p:ext uri="{BB962C8B-B14F-4D97-AF65-F5344CB8AC3E}">
        <p14:creationId xmlns:p14="http://schemas.microsoft.com/office/powerpoint/2010/main" xmlns="" val="10347260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357406" y="928530"/>
            <a:ext cx="4521323"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01AA3EAA-9320-8B3D-889A-36EDC9E8764D}"/>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218A7A-F448-72F5-3DDC-20BA4620B0CB}"/>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4DB779BF-6B04-368F-6A7C-A12FED28CAC6}"/>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9316D476-0ACF-19ED-740B-ED613FB146A0}"/>
              </a:ext>
            </a:extLst>
          </p:cNvPr>
          <p:cNvSpPr txBox="1"/>
          <p:nvPr/>
        </p:nvSpPr>
        <p:spPr>
          <a:xfrm>
            <a:off x="6493361" y="2127741"/>
            <a:ext cx="262072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xmlns="" id="{D2FE3537-1B0E-C70D-3D5C-3D246AABC4F8}"/>
              </a:ext>
            </a:extLst>
          </p:cNvPr>
          <p:cNvSpPr txBox="1"/>
          <p:nvPr/>
        </p:nvSpPr>
        <p:spPr>
          <a:xfrm>
            <a:off x="6493362" y="2938990"/>
            <a:ext cx="2650639"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A25D28F2-F1D9-8E58-00BD-9EC5B87E49E5}"/>
              </a:ext>
            </a:extLst>
          </p:cNvPr>
          <p:cNvSpPr txBox="1"/>
          <p:nvPr/>
        </p:nvSpPr>
        <p:spPr>
          <a:xfrm>
            <a:off x="6493362" y="3745740"/>
            <a:ext cx="2650639"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xmlns="" id="{C6762536-FA76-4C95-76FA-E8C473246B80}"/>
              </a:ext>
            </a:extLst>
          </p:cNvPr>
          <p:cNvSpPr/>
          <p:nvPr/>
        </p:nvSpPr>
        <p:spPr>
          <a:xfrm flipH="1">
            <a:off x="6493361" y="4466087"/>
            <a:ext cx="2650639"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6E0E837-E34F-91A5-A3D0-30750952D45A}"/>
              </a:ext>
            </a:extLst>
          </p:cNvPr>
          <p:cNvSpPr/>
          <p:nvPr/>
        </p:nvSpPr>
        <p:spPr>
          <a:xfrm flipH="1">
            <a:off x="6493361" y="5257309"/>
            <a:ext cx="2650639"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77C20CA-238A-FACB-CA6E-3E2528695EAE}"/>
              </a:ext>
            </a:extLst>
          </p:cNvPr>
          <p:cNvSpPr txBox="1"/>
          <p:nvPr/>
        </p:nvSpPr>
        <p:spPr>
          <a:xfrm>
            <a:off x="6493360" y="4497073"/>
            <a:ext cx="2650640" cy="492443"/>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4.2</a:t>
            </a:r>
            <a:r>
              <a:rPr lang="fr-FR"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   أخذ المخاطرة</a:t>
            </a:r>
            <a:endParaRPr lang="fr-FR" sz="2600" dirty="0">
              <a:solidFill>
                <a:srgbClr val="C0000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D2D4476D-5D60-D2D2-E81C-D7C27A607EFE}"/>
              </a:ext>
            </a:extLst>
          </p:cNvPr>
          <p:cNvSpPr txBox="1"/>
          <p:nvPr/>
        </p:nvSpPr>
        <p:spPr>
          <a:xfrm>
            <a:off x="6493360" y="5332683"/>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xmlns="" id="{7BA5B124-B96D-4BEC-39FB-6C63B13DE02F}"/>
              </a:ext>
            </a:extLst>
          </p:cNvPr>
          <p:cNvSpPr txBox="1"/>
          <p:nvPr/>
        </p:nvSpPr>
        <p:spPr>
          <a:xfrm>
            <a:off x="182394" y="1978047"/>
            <a:ext cx="5887991" cy="4616648"/>
          </a:xfrm>
          <a:prstGeom prst="rect">
            <a:avLst/>
          </a:prstGeom>
          <a:noFill/>
        </p:spPr>
        <p:txBody>
          <a:bodyPr wrap="square">
            <a:spAutoFit/>
          </a:bodyPr>
          <a:lstStyle/>
          <a:p>
            <a:pPr algn="just" rtl="1">
              <a:lnSpc>
                <a:spcPct val="150000"/>
              </a:lnSpc>
            </a:pP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المخاطرة أحد العناصر المكونة للعمل </a:t>
            </a:r>
            <a:r>
              <a:rPr lang="ar-DZ" sz="28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أن المقاول يسعى دائما إلى البحث عن أفكار جديدة أو تطوير فكرة قائمة وهما أمران مرتبطان بالمخاطرة. إلا أن المقاول يمتلك مقارنة ببقية رجال الأعمال مهارات أخذ المخاطرة فهو يهتم بالتنبؤ بالأعمال الأكثر ايجابية</a:t>
            </a:r>
            <a:endParaRPr lang="fr-FR" sz="28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p:txBody>
      </p:sp>
      <p:pic>
        <p:nvPicPr>
          <p:cNvPr id="4" name="ElevenLabs_2024-07-09T11_42_34_Sarah_pre_s50_sb75_se0_b_m2">
            <a:hlinkClick r:id="" action="ppaction://media"/>
            <a:extLst>
              <a:ext uri="{FF2B5EF4-FFF2-40B4-BE49-F238E27FC236}">
                <a16:creationId xmlns:a16="http://schemas.microsoft.com/office/drawing/2014/main" xmlns="" id="{3EF2FD88-5103-8A91-81D2-091602223F3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20616" y="4009710"/>
            <a:ext cx="365522" cy="487363"/>
          </a:xfrm>
          <a:prstGeom prst="rect">
            <a:avLst/>
          </a:prstGeom>
        </p:spPr>
      </p:pic>
    </p:spTree>
    <p:extLst>
      <p:ext uri="{BB962C8B-B14F-4D97-AF65-F5344CB8AC3E}">
        <p14:creationId xmlns:p14="http://schemas.microsoft.com/office/powerpoint/2010/main" xmlns="" val="82797999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237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endCondLst>
                    <p:cond evt="onStopAudio" delay="0">
                      <p:tgtEl>
                        <p:sldTgt/>
                      </p:tgtEl>
                    </p:cond>
                  </p:endCondLst>
                </p:cTn>
                <p:tgtEl>
                  <p:spTgt spid="4"/>
                </p:tgtEl>
              </p:cMediaNode>
            </p:video>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357406" y="928530"/>
            <a:ext cx="4521323"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01AA3EAA-9320-8B3D-889A-36EDC9E8764D}"/>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218A7A-F448-72F5-3DDC-20BA4620B0CB}"/>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4DB779BF-6B04-368F-6A7C-A12FED28CAC6}"/>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9316D476-0ACF-19ED-740B-ED613FB146A0}"/>
              </a:ext>
            </a:extLst>
          </p:cNvPr>
          <p:cNvSpPr txBox="1"/>
          <p:nvPr/>
        </p:nvSpPr>
        <p:spPr>
          <a:xfrm>
            <a:off x="6493361" y="2127741"/>
            <a:ext cx="262072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xmlns="" id="{D2FE3537-1B0E-C70D-3D5C-3D246AABC4F8}"/>
              </a:ext>
            </a:extLst>
          </p:cNvPr>
          <p:cNvSpPr txBox="1"/>
          <p:nvPr/>
        </p:nvSpPr>
        <p:spPr>
          <a:xfrm>
            <a:off x="6493362" y="2938990"/>
            <a:ext cx="2650639"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A25D28F2-F1D9-8E58-00BD-9EC5B87E49E5}"/>
              </a:ext>
            </a:extLst>
          </p:cNvPr>
          <p:cNvSpPr txBox="1"/>
          <p:nvPr/>
        </p:nvSpPr>
        <p:spPr>
          <a:xfrm>
            <a:off x="6493362" y="3745740"/>
            <a:ext cx="2650639"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xmlns="" id="{C6762536-FA76-4C95-76FA-E8C473246B80}"/>
              </a:ext>
            </a:extLst>
          </p:cNvPr>
          <p:cNvSpPr/>
          <p:nvPr/>
        </p:nvSpPr>
        <p:spPr>
          <a:xfrm flipH="1">
            <a:off x="6493361" y="4466087"/>
            <a:ext cx="2650639"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6E0E837-E34F-91A5-A3D0-30750952D45A}"/>
              </a:ext>
            </a:extLst>
          </p:cNvPr>
          <p:cNvSpPr/>
          <p:nvPr/>
        </p:nvSpPr>
        <p:spPr>
          <a:xfrm flipH="1">
            <a:off x="6493361" y="5257309"/>
            <a:ext cx="2650639"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77C20CA-238A-FACB-CA6E-3E2528695EAE}"/>
              </a:ext>
            </a:extLst>
          </p:cNvPr>
          <p:cNvSpPr txBox="1"/>
          <p:nvPr/>
        </p:nvSpPr>
        <p:spPr>
          <a:xfrm>
            <a:off x="6493360" y="4536963"/>
            <a:ext cx="2650640"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fr-FR"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D2D4476D-5D60-D2D2-E81C-D7C27A607EFE}"/>
              </a:ext>
            </a:extLst>
          </p:cNvPr>
          <p:cNvSpPr txBox="1"/>
          <p:nvPr/>
        </p:nvSpPr>
        <p:spPr>
          <a:xfrm>
            <a:off x="6493360" y="5286517"/>
            <a:ext cx="2650640" cy="892552"/>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5.2		</a:t>
            </a:r>
            <a:r>
              <a:rPr lang="fr-FR"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      </a:t>
            </a:r>
            <a:r>
              <a:rPr lang="ar-DZ" sz="2600" b="1" dirty="0" err="1">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600" dirty="0">
              <a:solidFill>
                <a:srgbClr val="C0000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xmlns="" id="{7BA5B124-B96D-4BEC-39FB-6C63B13DE02F}"/>
              </a:ext>
            </a:extLst>
          </p:cNvPr>
          <p:cNvSpPr txBox="1"/>
          <p:nvPr/>
        </p:nvSpPr>
        <p:spPr>
          <a:xfrm>
            <a:off x="182394" y="1978047"/>
            <a:ext cx="5887991" cy="6555641"/>
          </a:xfrm>
          <a:prstGeom prst="rect">
            <a:avLst/>
          </a:prstGeom>
          <a:noFill/>
        </p:spPr>
        <p:txBody>
          <a:bodyPr wrap="square">
            <a:spAutoFit/>
          </a:bodyPr>
          <a:lstStyle/>
          <a:p>
            <a:pPr algn="just" rtl="1"/>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القدرة على اخذ مخاطرة عالية أكثر من الظروف البيئية المحيطة بالمقاولة، وبالتالي هي الاستعداد المقدم للتعامل مع صعوبة محتملة من خلال المشاركة في التغيرات والانتباه للبيئة. </a:t>
            </a:r>
          </a:p>
          <a:p>
            <a:pPr algn="just" rtl="1"/>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ينظر إلى </a:t>
            </a:r>
            <a:r>
              <a:rPr lang="ar-DZ" sz="28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المبدأة</a:t>
            </a: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 على أنها القدرة على إيجاد الفرص عن القيام بطرح منتجات في السوق، وتكون الاستجابة للتغيرات وليس كرد فعل للأحداث ويكون ذلك من خلال الحصول على المعلومات عن الوضع الحالي والسابق وفي المستقبل. وتتميز </a:t>
            </a:r>
            <a:r>
              <a:rPr lang="ar-DZ" sz="28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المبدأة</a:t>
            </a: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 بكونها عملية مكلفة تنطوي على الرقابة على الزبائن والمنافسين ومسح للسوق على المدى الطويل والبحث عن الموارد النادرة، وبالتالي فهي تمثل مختلف جهود المؤسسة في تحديد حجم الفرص المستقبلية ومحاولة اغتنامها. </a:t>
            </a:r>
          </a:p>
        </p:txBody>
      </p:sp>
      <p:pic>
        <p:nvPicPr>
          <p:cNvPr id="4" name="ElevenLabs_2024-07-09T11_43_55_Sarah_pre_s50_sb75_se0_b_m2">
            <a:hlinkClick r:id="" action="ppaction://media"/>
            <a:extLst>
              <a:ext uri="{FF2B5EF4-FFF2-40B4-BE49-F238E27FC236}">
                <a16:creationId xmlns:a16="http://schemas.microsoft.com/office/drawing/2014/main" xmlns="" id="{0FF9BC7D-4DBC-8FB4-30AD-C386DFF18302}"/>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360646" y="4693392"/>
            <a:ext cx="365522" cy="487363"/>
          </a:xfrm>
          <a:prstGeom prst="rect">
            <a:avLst/>
          </a:prstGeom>
        </p:spPr>
      </p:pic>
    </p:spTree>
    <p:extLst>
      <p:ext uri="{BB962C8B-B14F-4D97-AF65-F5344CB8AC3E}">
        <p14:creationId xmlns:p14="http://schemas.microsoft.com/office/powerpoint/2010/main" xmlns="" val="50194991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507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endCondLst>
                    <p:cond evt="onStopAudio" delay="0">
                      <p:tgtEl>
                        <p:sldTgt/>
                      </p:tgtEl>
                    </p:cond>
                  </p:endCondLst>
                </p:cTn>
                <p:tgtEl>
                  <p:spTgt spid="4"/>
                </p:tgtEl>
              </p:cMediaNode>
            </p:video>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357406" y="928530"/>
            <a:ext cx="4521323"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01AA3EAA-9320-8B3D-889A-36EDC9E8764D}"/>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218A7A-F448-72F5-3DDC-20BA4620B0CB}"/>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4DB779BF-6B04-368F-6A7C-A12FED28CAC6}"/>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9316D476-0ACF-19ED-740B-ED613FB146A0}"/>
              </a:ext>
            </a:extLst>
          </p:cNvPr>
          <p:cNvSpPr txBox="1"/>
          <p:nvPr/>
        </p:nvSpPr>
        <p:spPr>
          <a:xfrm>
            <a:off x="6493361" y="2127741"/>
            <a:ext cx="262072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xmlns="" id="{D2FE3537-1B0E-C70D-3D5C-3D246AABC4F8}"/>
              </a:ext>
            </a:extLst>
          </p:cNvPr>
          <p:cNvSpPr txBox="1"/>
          <p:nvPr/>
        </p:nvSpPr>
        <p:spPr>
          <a:xfrm>
            <a:off x="6493362" y="2938990"/>
            <a:ext cx="2650639"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A25D28F2-F1D9-8E58-00BD-9EC5B87E49E5}"/>
              </a:ext>
            </a:extLst>
          </p:cNvPr>
          <p:cNvSpPr txBox="1"/>
          <p:nvPr/>
        </p:nvSpPr>
        <p:spPr>
          <a:xfrm>
            <a:off x="6493362" y="3745740"/>
            <a:ext cx="2650639"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xmlns="" id="{C6762536-FA76-4C95-76FA-E8C473246B80}"/>
              </a:ext>
            </a:extLst>
          </p:cNvPr>
          <p:cNvSpPr/>
          <p:nvPr/>
        </p:nvSpPr>
        <p:spPr>
          <a:xfrm flipH="1">
            <a:off x="6493361" y="4466087"/>
            <a:ext cx="2650639"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6E0E837-E34F-91A5-A3D0-30750952D45A}"/>
              </a:ext>
            </a:extLst>
          </p:cNvPr>
          <p:cNvSpPr/>
          <p:nvPr/>
        </p:nvSpPr>
        <p:spPr>
          <a:xfrm flipH="1">
            <a:off x="6493361" y="5257309"/>
            <a:ext cx="2650639"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77C20CA-238A-FACB-CA6E-3E2528695EAE}"/>
              </a:ext>
            </a:extLst>
          </p:cNvPr>
          <p:cNvSpPr txBox="1"/>
          <p:nvPr/>
        </p:nvSpPr>
        <p:spPr>
          <a:xfrm>
            <a:off x="6493360" y="4536963"/>
            <a:ext cx="2650640"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fr-FR"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D2D4476D-5D60-D2D2-E81C-D7C27A607EFE}"/>
              </a:ext>
            </a:extLst>
          </p:cNvPr>
          <p:cNvSpPr txBox="1"/>
          <p:nvPr/>
        </p:nvSpPr>
        <p:spPr>
          <a:xfrm>
            <a:off x="6493360" y="5332683"/>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fr-FR"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xmlns="" id="{7BA5B124-B96D-4BEC-39FB-6C63B13DE02F}"/>
              </a:ext>
            </a:extLst>
          </p:cNvPr>
          <p:cNvSpPr txBox="1"/>
          <p:nvPr/>
        </p:nvSpPr>
        <p:spPr>
          <a:xfrm>
            <a:off x="182394" y="1978047"/>
            <a:ext cx="5887991" cy="4524315"/>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وهكذا فاختيار المقاول لأحد الاستراتيجيات متوقف بالدرجة الأولى هذا القدرات والإمكانيات التي يحوز عليها، حتى يتمكن من وضع خطوة ثابتة في المستقبل، تمكنه من ضمان استمرارية مؤسسته في ظل بيئة معقدة وكثيرة التغيرات.</a:t>
            </a:r>
          </a:p>
        </p:txBody>
      </p:sp>
      <p:pic>
        <p:nvPicPr>
          <p:cNvPr id="4" name="ElevenLabs_2024-07-09T11_44_14_Sarah_pre_s50_sb75_se0_b_m2">
            <a:hlinkClick r:id="" action="ppaction://media"/>
            <a:extLst>
              <a:ext uri="{FF2B5EF4-FFF2-40B4-BE49-F238E27FC236}">
                <a16:creationId xmlns:a16="http://schemas.microsoft.com/office/drawing/2014/main" xmlns="" id="{E618891F-33E1-A3E1-0E46-F931CBB74CD5}"/>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440656" y="3227897"/>
            <a:ext cx="365522" cy="487363"/>
          </a:xfrm>
          <a:prstGeom prst="rect">
            <a:avLst/>
          </a:prstGeom>
        </p:spPr>
      </p:pic>
      <p:sp>
        <p:nvSpPr>
          <p:cNvPr id="8" name="ZoneTexte 7">
            <a:extLst>
              <a:ext uri="{FF2B5EF4-FFF2-40B4-BE49-F238E27FC236}">
                <a16:creationId xmlns:a16="http://schemas.microsoft.com/office/drawing/2014/main" xmlns="" id="{7840AF56-39A7-B9EE-F86C-AD5A02194963}"/>
              </a:ext>
            </a:extLst>
          </p:cNvPr>
          <p:cNvSpPr txBox="1"/>
          <p:nvPr/>
        </p:nvSpPr>
        <p:spPr>
          <a:xfrm>
            <a:off x="1" y="7199517"/>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الخامسة: المقاولاتية والتوجهات الحديثة</a:t>
            </a:r>
            <a:endParaRPr lang="fr-FR" sz="48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xmlns="" val="34547612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210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endCondLst>
                    <p:cond evt="onStopAudio" delay="0">
                      <p:tgtEl>
                        <p:sldTgt/>
                      </p:tgtEl>
                    </p:cond>
                  </p:endCondLst>
                </p:cTn>
                <p:tgtEl>
                  <p:spTgt spid="4"/>
                </p:tgtEl>
              </p:cMediaNode>
            </p:video>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5F3D42E8-8FE4-15DB-61D4-15FC85A46DA3}"/>
              </a:ext>
            </a:extLst>
          </p:cNvPr>
          <p:cNvSpPr txBox="1"/>
          <p:nvPr/>
        </p:nvSpPr>
        <p:spPr>
          <a:xfrm>
            <a:off x="4366549" y="1115414"/>
            <a:ext cx="4665920" cy="7848302"/>
          </a:xfrm>
          <a:prstGeom prst="rect">
            <a:avLst/>
          </a:prstGeom>
          <a:noFill/>
        </p:spPr>
        <p:txBody>
          <a:bodyPr wrap="square">
            <a:spAutoFit/>
          </a:bodyPr>
          <a:lstStyle/>
          <a:p>
            <a:pPr algn="just" rtl="1"/>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يسعى المقاول من خلال تجسيد مشروعه </a:t>
            </a:r>
            <a:r>
              <a:rPr lang="ar-DZ" sz="42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إلى تحقيق مجموعة من الأهداف وذلك على عدة مستويات، وبالتالي فهو ملزم باختيار عدة استراتيجيات تتلاءم والأهداف الموضوعة، وكما أنها تساهم في ضبط القرارات التي تتخذ وفق القدرات الإمكانيات المتاحة.</a:t>
            </a:r>
          </a:p>
        </p:txBody>
      </p:sp>
      <p:pic>
        <p:nvPicPr>
          <p:cNvPr id="8" name="Image 7">
            <a:extLst>
              <a:ext uri="{FF2B5EF4-FFF2-40B4-BE49-F238E27FC236}">
                <a16:creationId xmlns:a16="http://schemas.microsoft.com/office/drawing/2014/main" xmlns="" id="{CA94578F-9950-7AC0-FA97-7C525BC8E4F0}"/>
              </a:ext>
            </a:extLst>
          </p:cNvPr>
          <p:cNvPicPr>
            <a:picLocks noChangeAspect="1"/>
          </p:cNvPicPr>
          <p:nvPr/>
        </p:nvPicPr>
        <p:blipFill rotWithShape="1">
          <a:blip r:embed="rId3">
            <a:extLst>
              <a:ext uri="{BEBA8EAE-BF5A-486C-A8C5-ECC9F3942E4B}">
                <a14:imgProps xmlns:a14="http://schemas.microsoft.com/office/drawing/2010/main" xmlns="">
                  <a14:imgLayer r:embed="rId5">
                    <a14:imgEffect>
                      <a14:colorTemperature colorTemp="5300"/>
                    </a14:imgEffect>
                  </a14:imgLayer>
                </a14:imgProps>
              </a:ext>
              <a:ext uri="{28A0092B-C50C-407E-A947-70E740481C1C}">
                <a14:useLocalDpi xmlns:a14="http://schemas.microsoft.com/office/drawing/2010/main" xmlns="" val="0"/>
              </a:ext>
            </a:extLst>
          </a:blip>
          <a:srcRect t="26748" b="19628"/>
          <a:stretch/>
        </p:blipFill>
        <p:spPr>
          <a:xfrm>
            <a:off x="35527" y="742679"/>
            <a:ext cx="4838059" cy="6149502"/>
          </a:xfrm>
          <a:prstGeom prst="rect">
            <a:avLst/>
          </a:prstGeom>
          <a:effectLst>
            <a:outerShdw blurRad="50800" dist="38100" dir="18900000" algn="bl" rotWithShape="0">
              <a:prstClr val="black">
                <a:alpha val="40000"/>
              </a:prstClr>
            </a:outerShdw>
          </a:effectLst>
        </p:spPr>
      </p:pic>
      <p:sp>
        <p:nvSpPr>
          <p:cNvPr id="3" name="ZoneTexte 2">
            <a:extLst>
              <a:ext uri="{FF2B5EF4-FFF2-40B4-BE49-F238E27FC236}">
                <a16:creationId xmlns:a16="http://schemas.microsoft.com/office/drawing/2014/main" xmlns="" id="{ABEA4D6C-7107-01E0-BDE6-4E609706714E}"/>
              </a:ext>
            </a:extLst>
          </p:cNvPr>
          <p:cNvSpPr txBox="1"/>
          <p:nvPr/>
        </p:nvSpPr>
        <p:spPr>
          <a:xfrm>
            <a:off x="4404168" y="7174476"/>
            <a:ext cx="4739832" cy="6001643"/>
          </a:xfrm>
          <a:prstGeom prst="rect">
            <a:avLst/>
          </a:prstGeom>
          <a:noFill/>
        </p:spPr>
        <p:txBody>
          <a:bodyPr wrap="square">
            <a:spAutoFit/>
          </a:bodyPr>
          <a:lstStyle/>
          <a:p>
            <a:pPr algn="ct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ElevenLabs_2024-07-09T10_46_32_Sarah_pre_s50_sb75_se0_b_m2">
            <a:hlinkClick r:id="" action="ppaction://media"/>
            <a:extLst>
              <a:ext uri="{FF2B5EF4-FFF2-40B4-BE49-F238E27FC236}">
                <a16:creationId xmlns:a16="http://schemas.microsoft.com/office/drawing/2014/main" xmlns="" id="{7F8DC9B6-CAB3-6689-BC64-9398BC5F85D6}"/>
              </a:ext>
            </a:extLst>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532952" y="2260398"/>
            <a:ext cx="365522" cy="487363"/>
          </a:xfrm>
          <a:prstGeom prst="rect">
            <a:avLst/>
          </a:prstGeom>
        </p:spPr>
      </p:pic>
    </p:spTree>
    <p:extLst>
      <p:ext uri="{BB962C8B-B14F-4D97-AF65-F5344CB8AC3E}">
        <p14:creationId xmlns:p14="http://schemas.microsoft.com/office/powerpoint/2010/main" xmlns="" val="5146900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CA651336-F603-D172-0E19-4A71977E31D6}"/>
              </a:ext>
            </a:extLst>
          </p:cNvPr>
          <p:cNvSpPr txBox="1"/>
          <p:nvPr/>
        </p:nvSpPr>
        <p:spPr>
          <a:xfrm>
            <a:off x="4368641" y="1555273"/>
            <a:ext cx="4739832" cy="6001643"/>
          </a:xfrm>
          <a:prstGeom prst="rect">
            <a:avLst/>
          </a:prstGeom>
          <a:noFill/>
        </p:spPr>
        <p:txBody>
          <a:bodyPr wrap="square">
            <a:spAutoFit/>
          </a:bodyPr>
          <a:lstStyle/>
          <a:p>
            <a:pPr algn="ct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5F3D42E8-8FE4-15DB-61D4-15FC85A46DA3}"/>
              </a:ext>
            </a:extLst>
          </p:cNvPr>
          <p:cNvSpPr txBox="1"/>
          <p:nvPr/>
        </p:nvSpPr>
        <p:spPr>
          <a:xfrm>
            <a:off x="9994787" y="-5070664"/>
            <a:ext cx="5487897" cy="8956298"/>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يسعى المقاول من خلال تجسيد مشروعه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إلى تحقيق مجموعة من الأهداف وذلك على عدة مستويات، وبالتالي فهو ملزم باختيار عدة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استراتجيات</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تتلاءم والأهداف الموضوعة، وكما أنها تساهم في ضبط القرارات التي تتخذ وفق القدرات الإمكانيات المتاحة.</a:t>
            </a:r>
          </a:p>
        </p:txBody>
      </p:sp>
      <p:pic>
        <p:nvPicPr>
          <p:cNvPr id="8" name="Image 7">
            <a:extLst>
              <a:ext uri="{FF2B5EF4-FFF2-40B4-BE49-F238E27FC236}">
                <a16:creationId xmlns:a16="http://schemas.microsoft.com/office/drawing/2014/main" xmlns="" id="{CA94578F-9950-7AC0-FA97-7C525BC8E4F0}"/>
              </a:ext>
            </a:extLst>
          </p:cNvPr>
          <p:cNvPicPr>
            <a:picLocks noChangeAspect="1"/>
          </p:cNvPicPr>
          <p:nvPr/>
        </p:nvPicPr>
        <p:blipFill rotWithShape="1">
          <a:blip r:embed="rId3">
            <a:extLst>
              <a:ext uri="{BEBA8EAE-BF5A-486C-A8C5-ECC9F3942E4B}">
                <a14:imgProps xmlns:a14="http://schemas.microsoft.com/office/drawing/2010/main" xmlns="">
                  <a14:imgLayer r:embed="rId5">
                    <a14:imgEffect>
                      <a14:colorTemperature colorTemp="5300"/>
                    </a14:imgEffect>
                  </a14:imgLayer>
                </a14:imgProps>
              </a:ext>
              <a:ext uri="{28A0092B-C50C-407E-A947-70E740481C1C}">
                <a14:useLocalDpi xmlns:a14="http://schemas.microsoft.com/office/drawing/2010/main" xmlns="" val="0"/>
              </a:ext>
            </a:extLst>
          </a:blip>
          <a:srcRect t="26748" b="19628"/>
          <a:stretch/>
        </p:blipFill>
        <p:spPr>
          <a:xfrm>
            <a:off x="35527" y="742679"/>
            <a:ext cx="4838059" cy="6149502"/>
          </a:xfrm>
          <a:prstGeom prst="rect">
            <a:avLst/>
          </a:prstGeom>
          <a:effectLst>
            <a:outerShdw blurRad="50800" dist="38100" dir="18900000" algn="bl" rotWithShape="0">
              <a:prstClr val="black">
                <a:alpha val="40000"/>
              </a:prstClr>
            </a:outerShdw>
          </a:effectLst>
        </p:spPr>
      </p:pic>
      <p:sp>
        <p:nvSpPr>
          <p:cNvPr id="3" name="ZoneTexte 2">
            <a:extLst>
              <a:ext uri="{FF2B5EF4-FFF2-40B4-BE49-F238E27FC236}">
                <a16:creationId xmlns:a16="http://schemas.microsoft.com/office/drawing/2014/main" xmlns="" id="{82892D5F-589B-1C26-F600-27CCBF74C345}"/>
              </a:ext>
            </a:extLst>
          </p:cNvPr>
          <p:cNvSpPr txBox="1"/>
          <p:nvPr/>
        </p:nvSpPr>
        <p:spPr>
          <a:xfrm>
            <a:off x="2117403" y="7178844"/>
            <a:ext cx="5512365" cy="3785652"/>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3200" dirty="0">
              <a:solidFill>
                <a:srgbClr val="002060"/>
              </a:solidFill>
              <a:latin typeface="Aljazeera" panose="02000000000000000000" pitchFamily="2" charset="-78"/>
              <a:cs typeface="Aljazeera" panose="02000000000000000000" pitchFamily="2" charset="-78"/>
            </a:endParaRPr>
          </a:p>
        </p:txBody>
      </p:sp>
      <p:pic>
        <p:nvPicPr>
          <p:cNvPr id="5" name="ElevenLabs_2024-07-09T10_47_45_Sarah_pre_s50_sb75_se0_b_m2">
            <a:hlinkClick r:id="" action="ppaction://media"/>
            <a:extLst>
              <a:ext uri="{FF2B5EF4-FFF2-40B4-BE49-F238E27FC236}">
                <a16:creationId xmlns:a16="http://schemas.microsoft.com/office/drawing/2014/main" xmlns="" id="{7D0EEA89-2E23-87AC-15BC-DBA33186F605}"/>
              </a:ext>
            </a:extLst>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4388644" y="3184526"/>
            <a:ext cx="365522" cy="487363"/>
          </a:xfrm>
          <a:prstGeom prst="rect">
            <a:avLst/>
          </a:prstGeom>
        </p:spPr>
      </p:pic>
    </p:spTree>
    <p:extLst>
      <p:ext uri="{BB962C8B-B14F-4D97-AF65-F5344CB8AC3E}">
        <p14:creationId xmlns:p14="http://schemas.microsoft.com/office/powerpoint/2010/main" xmlns="" val="303053251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CA651336-F603-D172-0E19-4A71977E31D6}"/>
              </a:ext>
            </a:extLst>
          </p:cNvPr>
          <p:cNvSpPr txBox="1"/>
          <p:nvPr/>
        </p:nvSpPr>
        <p:spPr>
          <a:xfrm>
            <a:off x="9485764" y="-4524315"/>
            <a:ext cx="4739832" cy="6001643"/>
          </a:xfrm>
          <a:prstGeom prst="rect">
            <a:avLst/>
          </a:prstGeom>
          <a:noFill/>
        </p:spPr>
        <p:txBody>
          <a:bodyPr wrap="square">
            <a:spAutoFit/>
          </a:bodyPr>
          <a:lstStyle/>
          <a:p>
            <a:pPr algn="ct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8" name="Image 7">
            <a:extLst>
              <a:ext uri="{FF2B5EF4-FFF2-40B4-BE49-F238E27FC236}">
                <a16:creationId xmlns:a16="http://schemas.microsoft.com/office/drawing/2014/main" xmlns="" id="{CA94578F-9950-7AC0-FA97-7C525BC8E4F0}"/>
              </a:ext>
            </a:extLst>
          </p:cNvPr>
          <p:cNvPicPr>
            <a:picLocks noChangeAspect="1"/>
          </p:cNvPicPr>
          <p:nvPr/>
        </p:nvPicPr>
        <p:blipFill rotWithShape="1">
          <a:blip r:embed="rId3">
            <a:extLst>
              <a:ext uri="{BEBA8EAE-BF5A-486C-A8C5-ECC9F3942E4B}">
                <a14:imgProps xmlns:a14="http://schemas.microsoft.com/office/drawing/2010/main" xmlns="">
                  <a14:imgLayer r:embed="rId5">
                    <a14:imgEffect>
                      <a14:colorTemperature colorTemp="5300"/>
                    </a14:imgEffect>
                  </a14:imgLayer>
                </a14:imgProps>
              </a:ext>
              <a:ext uri="{28A0092B-C50C-407E-A947-70E740481C1C}">
                <a14:useLocalDpi xmlns:a14="http://schemas.microsoft.com/office/drawing/2010/main" xmlns="" val="0"/>
              </a:ext>
            </a:extLst>
          </a:blip>
          <a:srcRect t="26748" b="19628"/>
          <a:stretch/>
        </p:blipFill>
        <p:spPr>
          <a:xfrm>
            <a:off x="-4838059" y="7143479"/>
            <a:ext cx="4838059" cy="6149502"/>
          </a:xfrm>
          <a:prstGeom prst="rect">
            <a:avLst/>
          </a:prstGeom>
          <a:effectLst>
            <a:outerShdw blurRad="50800" dist="38100" dir="18900000" algn="bl" rotWithShape="0">
              <a:prstClr val="black">
                <a:alpha val="40000"/>
              </a:prstClr>
            </a:outerShdw>
          </a:effectLst>
        </p:spPr>
      </p:pic>
      <p:sp>
        <p:nvSpPr>
          <p:cNvPr id="5" name="ZoneTexte 4">
            <a:extLst>
              <a:ext uri="{FF2B5EF4-FFF2-40B4-BE49-F238E27FC236}">
                <a16:creationId xmlns:a16="http://schemas.microsoft.com/office/drawing/2014/main" xmlns="" id="{DEE01C1E-7FF5-C413-0169-4ED0457DEC6C}"/>
              </a:ext>
            </a:extLst>
          </p:cNvPr>
          <p:cNvSpPr txBox="1"/>
          <p:nvPr/>
        </p:nvSpPr>
        <p:spPr>
          <a:xfrm>
            <a:off x="1815817" y="1936284"/>
            <a:ext cx="5512365" cy="3785652"/>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32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3" name="ElevenLabs_2024-07-09T10_48_12_Sarah_pre_s50_sb75_se0_b_m2(1)">
            <a:hlinkClick r:id="" action="ppaction://media"/>
            <a:extLst>
              <a:ext uri="{FF2B5EF4-FFF2-40B4-BE49-F238E27FC236}">
                <a16:creationId xmlns:a16="http://schemas.microsoft.com/office/drawing/2014/main" xmlns="" id="{41D9D413-7D54-556C-6BFC-38742D066078}"/>
              </a:ext>
            </a:extLst>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1463516" y="2941637"/>
            <a:ext cx="365522" cy="487363"/>
          </a:xfrm>
          <a:prstGeom prst="rect">
            <a:avLst/>
          </a:prstGeom>
        </p:spPr>
      </p:pic>
    </p:spTree>
    <p:extLst>
      <p:ext uri="{BB962C8B-B14F-4D97-AF65-F5344CB8AC3E}">
        <p14:creationId xmlns:p14="http://schemas.microsoft.com/office/powerpoint/2010/main" xmlns="" val="309266527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childTnLst>
                          </p:cTn>
                        </p:par>
                        <p:par>
                          <p:cTn id="14" fill="hold">
                            <p:stCondLst>
                              <p:cond delay="1000"/>
                            </p:stCondLst>
                            <p:childTnLst>
                              <p:par>
                                <p:cTn id="15" presetID="1" presetClass="mediacall" presetSubtype="0" fill="hold" nodeType="afterEffect">
                                  <p:stCondLst>
                                    <p:cond delay="0"/>
                                  </p:stCondLst>
                                  <p:childTnLst>
                                    <p:cmd type="call" cmd="playFrom(0.0)">
                                      <p:cBhvr>
                                        <p:cTn id="16" dur="149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StopAudio" delay="0">
                      <p:tgtEl>
                        <p:sldTgt/>
                      </p:tgtEl>
                    </p:cond>
                  </p:endCondLst>
                </p:cTn>
                <p:tgtEl>
                  <p:spTgt spid="3"/>
                </p:tgtEl>
              </p:cMediaNode>
            </p:video>
          </p:childTnLst>
        </p:cTn>
      </p:par>
    </p:tnLst>
    <p:bldLst>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162261" y="839745"/>
            <a:ext cx="5204431" cy="1323439"/>
          </a:xfrm>
          <a:prstGeom prst="rect">
            <a:avLst/>
          </a:prstGeom>
          <a:noFill/>
        </p:spPr>
        <p:txBody>
          <a:bodyPr wrap="square">
            <a:spAutoFit/>
          </a:bodyPr>
          <a:lstStyle/>
          <a:p>
            <a:pPr algn="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20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8" name="ROUND RECT 02">
            <a:extLst>
              <a:ext uri="{FF2B5EF4-FFF2-40B4-BE49-F238E27FC236}">
                <a16:creationId xmlns:a16="http://schemas.microsoft.com/office/drawing/2014/main" xmlns="" id="{FAA5A3D8-01C9-A470-5D74-56B737F12BAC}"/>
              </a:ext>
            </a:extLst>
          </p:cNvPr>
          <p:cNvSpPr/>
          <p:nvPr/>
        </p:nvSpPr>
        <p:spPr>
          <a:xfrm>
            <a:off x="7322130" y="2309148"/>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 استغلال توسع الفرص في السوق ووجود موارد جديدة والتكامل ما بين الموارد والزبائن والأسواق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21" name="ROUND RECT 02">
            <a:extLst>
              <a:ext uri="{FF2B5EF4-FFF2-40B4-BE49-F238E27FC236}">
                <a16:creationId xmlns:a16="http://schemas.microsoft.com/office/drawing/2014/main" xmlns="" id="{C3F43EBB-45EF-F01E-7FB6-CF5FBDAA5EE0}"/>
              </a:ext>
            </a:extLst>
          </p:cNvPr>
          <p:cNvSpPr/>
          <p:nvPr/>
        </p:nvSpPr>
        <p:spPr>
          <a:xfrm>
            <a:off x="5556582" y="2353325"/>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هي عبارة عن الابتكار والإبداع الذي يحدث داخل وخارج المؤسسة</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22" name="ROUND RECT 02">
            <a:extLst>
              <a:ext uri="{FF2B5EF4-FFF2-40B4-BE49-F238E27FC236}">
                <a16:creationId xmlns:a16="http://schemas.microsoft.com/office/drawing/2014/main" xmlns="" id="{3872CF99-BA27-F2E9-4A63-21BC915E864B}"/>
              </a:ext>
            </a:extLst>
          </p:cNvPr>
          <p:cNvSpPr/>
          <p:nvPr/>
        </p:nvSpPr>
        <p:spPr>
          <a:xfrm>
            <a:off x="3791034" y="2309148"/>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500" dirty="0">
                <a:solidFill>
                  <a:schemeClr val="tx1"/>
                </a:solidFill>
                <a:latin typeface="Aljazeera" panose="02000000000000000000" pitchFamily="2" charset="-78"/>
                <a:cs typeface="Aljazeera" panose="02000000000000000000" pitchFamily="2" charset="-78"/>
              </a:rPr>
              <a:t>القدرة على إجراء التغييرات السريعة المرتبطة بالصناعة وهيكلة السوق وحاجات الزبائن والتكنولوجيا والقيم الاجتماعية</a:t>
            </a:r>
            <a:endParaRPr lang="en-US" sz="2500" b="0" i="0" dirty="0">
              <a:solidFill>
                <a:schemeClr val="tx1"/>
              </a:solidFill>
              <a:latin typeface="Aljazeera" panose="02000000000000000000" pitchFamily="2" charset="-78"/>
              <a:cs typeface="Aljazeera" panose="02000000000000000000" pitchFamily="2" charset="-78"/>
            </a:endParaRPr>
          </a:p>
        </p:txBody>
      </p:sp>
      <p:sp>
        <p:nvSpPr>
          <p:cNvPr id="23" name="ROUND RECT 02">
            <a:extLst>
              <a:ext uri="{FF2B5EF4-FFF2-40B4-BE49-F238E27FC236}">
                <a16:creationId xmlns:a16="http://schemas.microsoft.com/office/drawing/2014/main" xmlns="" id="{0906DADC-C79F-4FC1-712E-9A469D96CA4A}"/>
              </a:ext>
            </a:extLst>
          </p:cNvPr>
          <p:cNvSpPr/>
          <p:nvPr/>
        </p:nvSpPr>
        <p:spPr>
          <a:xfrm>
            <a:off x="2025486" y="2353325"/>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الالتزام بالتطوير والتوسع في الميزة التنافسية في 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24" name="ROUND RECT 02">
            <a:extLst>
              <a:ext uri="{FF2B5EF4-FFF2-40B4-BE49-F238E27FC236}">
                <a16:creationId xmlns:a16="http://schemas.microsoft.com/office/drawing/2014/main" xmlns="" id="{5440B3E6-8476-AACE-9F80-E8DB1B93B993}"/>
              </a:ext>
            </a:extLst>
          </p:cNvPr>
          <p:cNvSpPr/>
          <p:nvPr/>
        </p:nvSpPr>
        <p:spPr>
          <a:xfrm>
            <a:off x="259938" y="2353325"/>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القدرة على تحقيق النجاحات المالية والنمو واستمرارية البقاء على المدى الطويل</a:t>
            </a:r>
            <a:endParaRPr lang="en-US" sz="2800" b="0" i="0" dirty="0">
              <a:solidFill>
                <a:schemeClr val="tx1"/>
              </a:solidFill>
              <a:latin typeface="Aljazeera" panose="02000000000000000000" pitchFamily="2" charset="-78"/>
              <a:cs typeface="Aljazeera" panose="02000000000000000000" pitchFamily="2" charset="-78"/>
            </a:endParaRPr>
          </a:p>
        </p:txBody>
      </p:sp>
      <p:grpSp>
        <p:nvGrpSpPr>
          <p:cNvPr id="12" name="Groupe 26">
            <a:extLst>
              <a:ext uri="{FF2B5EF4-FFF2-40B4-BE49-F238E27FC236}">
                <a16:creationId xmlns:a16="http://schemas.microsoft.com/office/drawing/2014/main" xmlns="" id="{41241E33-0B00-409B-8B89-39F812E59A48}"/>
              </a:ext>
            </a:extLst>
          </p:cNvPr>
          <p:cNvGrpSpPr/>
          <p:nvPr/>
        </p:nvGrpSpPr>
        <p:grpSpPr>
          <a:xfrm>
            <a:off x="8619004" y="2057985"/>
            <a:ext cx="434663" cy="579550"/>
            <a:chOff x="10008813" y="1662814"/>
            <a:chExt cx="579550" cy="579550"/>
          </a:xfrm>
        </p:grpSpPr>
        <p:sp>
          <p:nvSpPr>
            <p:cNvPr id="25" name="Ellipse 24">
              <a:extLst>
                <a:ext uri="{FF2B5EF4-FFF2-40B4-BE49-F238E27FC236}">
                  <a16:creationId xmlns:a16="http://schemas.microsoft.com/office/drawing/2014/main" xmlns="" id="{5BE6DD2C-6063-D990-30E0-312F93BB6970}"/>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Picture 2" descr="Vérifié - Icônes panneaux gratuites">
              <a:extLst>
                <a:ext uri="{FF2B5EF4-FFF2-40B4-BE49-F238E27FC236}">
                  <a16:creationId xmlns:a16="http://schemas.microsoft.com/office/drawing/2014/main" xmlns="" id="{E6EA3534-EB75-48DD-4F62-7F9F1D1EE1B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13" name="Groupe 27">
            <a:extLst>
              <a:ext uri="{FF2B5EF4-FFF2-40B4-BE49-F238E27FC236}">
                <a16:creationId xmlns:a16="http://schemas.microsoft.com/office/drawing/2014/main" xmlns="" id="{FD7038FB-449F-64FA-85B8-A03C489EA980}"/>
              </a:ext>
            </a:extLst>
          </p:cNvPr>
          <p:cNvGrpSpPr/>
          <p:nvPr/>
        </p:nvGrpSpPr>
        <p:grpSpPr>
          <a:xfrm>
            <a:off x="6793529" y="2057985"/>
            <a:ext cx="434663" cy="579550"/>
            <a:chOff x="10008813" y="1662814"/>
            <a:chExt cx="579550" cy="579550"/>
          </a:xfrm>
        </p:grpSpPr>
        <p:sp>
          <p:nvSpPr>
            <p:cNvPr id="29" name="Ellipse 28">
              <a:extLst>
                <a:ext uri="{FF2B5EF4-FFF2-40B4-BE49-F238E27FC236}">
                  <a16:creationId xmlns:a16="http://schemas.microsoft.com/office/drawing/2014/main" xmlns="" id="{8F394D77-2093-DBBB-137A-D6E4203E7FE0}"/>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 name="Picture 2" descr="Vérifié - Icônes panneaux gratuites">
              <a:extLst>
                <a:ext uri="{FF2B5EF4-FFF2-40B4-BE49-F238E27FC236}">
                  <a16:creationId xmlns:a16="http://schemas.microsoft.com/office/drawing/2014/main" xmlns="" id="{C9EA0BB5-5197-9E38-2DFF-CA99ECDDEFC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14" name="Groupe 30">
            <a:extLst>
              <a:ext uri="{FF2B5EF4-FFF2-40B4-BE49-F238E27FC236}">
                <a16:creationId xmlns:a16="http://schemas.microsoft.com/office/drawing/2014/main" xmlns="" id="{96FAB021-10C3-325D-ABA1-E125ED5E7CFB}"/>
              </a:ext>
            </a:extLst>
          </p:cNvPr>
          <p:cNvGrpSpPr/>
          <p:nvPr/>
        </p:nvGrpSpPr>
        <p:grpSpPr>
          <a:xfrm>
            <a:off x="5074951" y="2057985"/>
            <a:ext cx="434663" cy="579550"/>
            <a:chOff x="10008813" y="1662814"/>
            <a:chExt cx="579550" cy="579550"/>
          </a:xfrm>
        </p:grpSpPr>
        <p:sp>
          <p:nvSpPr>
            <p:cNvPr id="1024" name="Ellipse 1023">
              <a:extLst>
                <a:ext uri="{FF2B5EF4-FFF2-40B4-BE49-F238E27FC236}">
                  <a16:creationId xmlns:a16="http://schemas.microsoft.com/office/drawing/2014/main" xmlns="" id="{76C18D88-254F-9C59-8A4D-447B8926532A}"/>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5" name="Picture 2" descr="Vérifié - Icônes panneaux gratuites">
              <a:extLst>
                <a:ext uri="{FF2B5EF4-FFF2-40B4-BE49-F238E27FC236}">
                  <a16:creationId xmlns:a16="http://schemas.microsoft.com/office/drawing/2014/main" xmlns="" id="{43189A1E-DE52-CA72-DE19-E6300D22248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15" name="Groupe 1026">
            <a:extLst>
              <a:ext uri="{FF2B5EF4-FFF2-40B4-BE49-F238E27FC236}">
                <a16:creationId xmlns:a16="http://schemas.microsoft.com/office/drawing/2014/main" xmlns="" id="{688FF671-57E9-C71E-580D-B3850A109EDD}"/>
              </a:ext>
            </a:extLst>
          </p:cNvPr>
          <p:cNvGrpSpPr/>
          <p:nvPr/>
        </p:nvGrpSpPr>
        <p:grpSpPr>
          <a:xfrm>
            <a:off x="3276777" y="2057985"/>
            <a:ext cx="434663" cy="579550"/>
            <a:chOff x="10008813" y="1662814"/>
            <a:chExt cx="579550" cy="579550"/>
          </a:xfrm>
        </p:grpSpPr>
        <p:sp>
          <p:nvSpPr>
            <p:cNvPr id="1028" name="Ellipse 1027">
              <a:extLst>
                <a:ext uri="{FF2B5EF4-FFF2-40B4-BE49-F238E27FC236}">
                  <a16:creationId xmlns:a16="http://schemas.microsoft.com/office/drawing/2014/main" xmlns="" id="{44F4A267-7140-3D6F-E3E0-D0747956A2AC}"/>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9" name="Picture 2" descr="Vérifié - Icônes panneaux gratuites">
              <a:extLst>
                <a:ext uri="{FF2B5EF4-FFF2-40B4-BE49-F238E27FC236}">
                  <a16:creationId xmlns:a16="http://schemas.microsoft.com/office/drawing/2014/main" xmlns="" id="{840BB978-53EC-594D-CEFC-3E9558A03592}"/>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16" name="Groupe 1029">
            <a:extLst>
              <a:ext uri="{FF2B5EF4-FFF2-40B4-BE49-F238E27FC236}">
                <a16:creationId xmlns:a16="http://schemas.microsoft.com/office/drawing/2014/main" xmlns="" id="{35C39494-6819-FB9B-BC4B-FB7A846556B1}"/>
              </a:ext>
            </a:extLst>
          </p:cNvPr>
          <p:cNvGrpSpPr/>
          <p:nvPr/>
        </p:nvGrpSpPr>
        <p:grpSpPr>
          <a:xfrm>
            <a:off x="1515803" y="2057985"/>
            <a:ext cx="434663" cy="579550"/>
            <a:chOff x="10008813" y="1662814"/>
            <a:chExt cx="579550" cy="579550"/>
          </a:xfrm>
        </p:grpSpPr>
        <p:sp>
          <p:nvSpPr>
            <p:cNvPr id="1031" name="Ellipse 1030">
              <a:extLst>
                <a:ext uri="{FF2B5EF4-FFF2-40B4-BE49-F238E27FC236}">
                  <a16:creationId xmlns:a16="http://schemas.microsoft.com/office/drawing/2014/main" xmlns="" id="{BFBD48D5-2A45-FBCC-2BEB-85E0E6D91B60}"/>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2" name="Picture 2" descr="Vérifié - Icônes panneaux gratuites">
              <a:extLst>
                <a:ext uri="{FF2B5EF4-FFF2-40B4-BE49-F238E27FC236}">
                  <a16:creationId xmlns:a16="http://schemas.microsoft.com/office/drawing/2014/main" xmlns="" id="{B33AC0C9-D352-1FA3-F9F4-AA495C48BCDD}"/>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sp>
        <p:nvSpPr>
          <p:cNvPr id="1033" name="ZoneTexte 1032">
            <a:extLst>
              <a:ext uri="{FF2B5EF4-FFF2-40B4-BE49-F238E27FC236}">
                <a16:creationId xmlns:a16="http://schemas.microsoft.com/office/drawing/2014/main" xmlns="" id="{7C7C9CB5-B0A5-4E7A-21A4-CF2166097CBD}"/>
              </a:ext>
            </a:extLst>
          </p:cNvPr>
          <p:cNvSpPr txBox="1"/>
          <p:nvPr/>
        </p:nvSpPr>
        <p:spPr>
          <a:xfrm>
            <a:off x="1778528" y="7786210"/>
            <a:ext cx="5512365" cy="2308324"/>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3" name="ElevenLabs_2024-07-09T10_49_26_Sarah_pre_s50_sb75_se0_b_m2">
            <a:hlinkClick r:id="" action="ppaction://media"/>
            <a:extLst>
              <a:ext uri="{FF2B5EF4-FFF2-40B4-BE49-F238E27FC236}">
                <a16:creationId xmlns:a16="http://schemas.microsoft.com/office/drawing/2014/main" xmlns="" id="{9A08660C-25E9-BF1C-93FC-C8D4AD826F07}"/>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03407" y="4179873"/>
            <a:ext cx="365522" cy="487363"/>
          </a:xfrm>
          <a:prstGeom prst="rect">
            <a:avLst/>
          </a:prstGeom>
        </p:spPr>
      </p:pic>
      <p:pic>
        <p:nvPicPr>
          <p:cNvPr id="4" name="ElevenLabs_2024-07-09T10_50_11_Sarah_pre_s50_sb75_se0_b_m2">
            <a:hlinkClick r:id="" action="ppaction://media"/>
            <a:extLst>
              <a:ext uri="{FF2B5EF4-FFF2-40B4-BE49-F238E27FC236}">
                <a16:creationId xmlns:a16="http://schemas.microsoft.com/office/drawing/2014/main" xmlns="" id="{E8B5A1E9-5154-F4A0-D288-C4ECE3263490}"/>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94598" y="3215006"/>
            <a:ext cx="365522" cy="487363"/>
          </a:xfrm>
          <a:prstGeom prst="rect">
            <a:avLst/>
          </a:prstGeom>
        </p:spPr>
      </p:pic>
      <p:pic>
        <p:nvPicPr>
          <p:cNvPr id="7" name="ElevenLabs_2024-07-09T10_50_51_Sarah_pre_s50_sb75_se0_b_m2">
            <a:hlinkClick r:id="" action="ppaction://media"/>
            <a:extLst>
              <a:ext uri="{FF2B5EF4-FFF2-40B4-BE49-F238E27FC236}">
                <a16:creationId xmlns:a16="http://schemas.microsoft.com/office/drawing/2014/main" xmlns="" id="{A7E1903D-4BD1-1042-08AC-19BF43294B7A}"/>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881663" y="5190460"/>
            <a:ext cx="365522" cy="487363"/>
          </a:xfrm>
          <a:prstGeom prst="rect">
            <a:avLst/>
          </a:prstGeom>
        </p:spPr>
      </p:pic>
      <p:pic>
        <p:nvPicPr>
          <p:cNvPr id="8" name="ElevenLabs_2024-07-09T10_51_27_Sarah_pre_s50_sb75_se0_b_m2">
            <a:hlinkClick r:id="" action="ppaction://media"/>
            <a:extLst>
              <a:ext uri="{FF2B5EF4-FFF2-40B4-BE49-F238E27FC236}">
                <a16:creationId xmlns:a16="http://schemas.microsoft.com/office/drawing/2014/main" xmlns="" id="{0143DD3F-2D13-B51B-955A-65DA0322DD21}"/>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1064424" y="1775271"/>
            <a:ext cx="365522" cy="487363"/>
          </a:xfrm>
          <a:prstGeom prst="rect">
            <a:avLst/>
          </a:prstGeom>
        </p:spPr>
      </p:pic>
      <p:pic>
        <p:nvPicPr>
          <p:cNvPr id="11" name="ElevenLabs_2024-07-09T10_52_02_Sarah_pre_s50_sb75_se0_b_m2">
            <a:hlinkClick r:id="" action="ppaction://media"/>
            <a:extLst>
              <a:ext uri="{FF2B5EF4-FFF2-40B4-BE49-F238E27FC236}">
                <a16:creationId xmlns:a16="http://schemas.microsoft.com/office/drawing/2014/main" xmlns="" id="{B4448582-BD7A-5A20-EA54-E73900A57A10}"/>
              </a:ext>
            </a:extLst>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787257" y="6215493"/>
            <a:ext cx="365522" cy="487363"/>
          </a:xfrm>
          <a:prstGeom prst="rect">
            <a:avLst/>
          </a:prstGeom>
        </p:spPr>
      </p:pic>
    </p:spTree>
    <p:extLst>
      <p:ext uri="{BB962C8B-B14F-4D97-AF65-F5344CB8AC3E}">
        <p14:creationId xmlns:p14="http://schemas.microsoft.com/office/powerpoint/2010/main" xmlns="" val="183174040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7758" fill="hold"/>
                                        <p:tgtEl>
                                          <p:spTgt spid="4"/>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par>
                          <p:cTn id="25" fill="hold">
                            <p:stCondLst>
                              <p:cond delay="500"/>
                            </p:stCondLst>
                            <p:childTnLst>
                              <p:par>
                                <p:cTn id="26" presetID="47" presetClass="entr" presetSubtype="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4623" fill="hold"/>
                                        <p:tgtEl>
                                          <p:spTgt spid="3"/>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8489" fill="hold"/>
                                        <p:tgtEl>
                                          <p:spTgt spid="7"/>
                                        </p:tgtEl>
                                      </p:cBhvr>
                                    </p:cmd>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fill="hold"/>
                                        <p:tgtEl>
                                          <p:spTgt spid="15"/>
                                        </p:tgtEl>
                                        <p:attrNameLst>
                                          <p:attrName>ppt_w</p:attrName>
                                        </p:attrNameLst>
                                      </p:cBhvr>
                                      <p:tavLst>
                                        <p:tav tm="0">
                                          <p:val>
                                            <p:fltVal val="0"/>
                                          </p:val>
                                        </p:tav>
                                        <p:tav tm="100000">
                                          <p:val>
                                            <p:strVal val="#ppt_w"/>
                                          </p:val>
                                        </p:tav>
                                      </p:tavLst>
                                    </p:anim>
                                    <p:anim calcmode="lin" valueType="num">
                                      <p:cBhvr>
                                        <p:cTn id="53" dur="500" fill="hold"/>
                                        <p:tgtEl>
                                          <p:spTgt spid="15"/>
                                        </p:tgtEl>
                                        <p:attrNameLst>
                                          <p:attrName>ppt_h</p:attrName>
                                        </p:attrNameLst>
                                      </p:cBhvr>
                                      <p:tavLst>
                                        <p:tav tm="0">
                                          <p:val>
                                            <p:fltVal val="0"/>
                                          </p:val>
                                        </p:tav>
                                        <p:tav tm="100000">
                                          <p:val>
                                            <p:strVal val="#ppt_h"/>
                                          </p:val>
                                        </p:tav>
                                      </p:tavLst>
                                    </p:anim>
                                    <p:animEffect transition="in" filter="fade">
                                      <p:cBhvr>
                                        <p:cTn id="54" dur="500"/>
                                        <p:tgtEl>
                                          <p:spTgt spid="15"/>
                                        </p:tgtEl>
                                      </p:cBhvr>
                                    </p:animEffect>
                                  </p:childTnLst>
                                </p:cTn>
                              </p:par>
                            </p:childTnLst>
                          </p:cTn>
                        </p:par>
                        <p:par>
                          <p:cTn id="55" fill="hold">
                            <p:stCondLst>
                              <p:cond delay="500"/>
                            </p:stCondLst>
                            <p:childTnLst>
                              <p:par>
                                <p:cTn id="56" presetID="47" presetClass="entr" presetSubtype="0"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1000"/>
                                        <p:tgtEl>
                                          <p:spTgt spid="23"/>
                                        </p:tgtEl>
                                      </p:cBhvr>
                                    </p:animEffect>
                                    <p:anim calcmode="lin" valueType="num">
                                      <p:cBhvr>
                                        <p:cTn id="59" dur="1000" fill="hold"/>
                                        <p:tgtEl>
                                          <p:spTgt spid="23"/>
                                        </p:tgtEl>
                                        <p:attrNameLst>
                                          <p:attrName>ppt_x</p:attrName>
                                        </p:attrNameLst>
                                      </p:cBhvr>
                                      <p:tavLst>
                                        <p:tav tm="0">
                                          <p:val>
                                            <p:strVal val="#ppt_x"/>
                                          </p:val>
                                        </p:tav>
                                        <p:tav tm="100000">
                                          <p:val>
                                            <p:strVal val="#ppt_x"/>
                                          </p:val>
                                        </p:tav>
                                      </p:tavLst>
                                    </p:anim>
                                    <p:anim calcmode="lin" valueType="num">
                                      <p:cBhvr>
                                        <p:cTn id="60" dur="1000" fill="hold"/>
                                        <p:tgtEl>
                                          <p:spTgt spid="23"/>
                                        </p:tgtEl>
                                        <p:attrNameLst>
                                          <p:attrName>ppt_y</p:attrName>
                                        </p:attrNameLst>
                                      </p:cBhvr>
                                      <p:tavLst>
                                        <p:tav tm="0">
                                          <p:val>
                                            <p:strVal val="#ppt_y-.1"/>
                                          </p:val>
                                        </p:tav>
                                        <p:tav tm="100000">
                                          <p:val>
                                            <p:strVal val="#ppt_y"/>
                                          </p:val>
                                        </p:tav>
                                      </p:tavLst>
                                    </p:anim>
                                  </p:childTnLst>
                                </p:cTn>
                              </p:par>
                              <p:par>
                                <p:cTn id="61" presetID="1" presetClass="mediacall" presetSubtype="0" fill="hold" nodeType="withEffect">
                                  <p:stCondLst>
                                    <p:cond delay="0"/>
                                  </p:stCondLst>
                                  <p:childTnLst>
                                    <p:cmd type="call" cmd="playFrom(0.0)">
                                      <p:cBhvr>
                                        <p:cTn id="62" dur="3840" fill="hold"/>
                                        <p:tgtEl>
                                          <p:spTgt spid="8"/>
                                        </p:tgtEl>
                                      </p:cBhvr>
                                    </p:cmd>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animEffect transition="in" filter="fade">
                                      <p:cBhvr>
                                        <p:cTn id="69" dur="500"/>
                                        <p:tgtEl>
                                          <p:spTgt spid="16"/>
                                        </p:tgtEl>
                                      </p:cBhvr>
                                    </p:animEffect>
                                  </p:childTnLst>
                                </p:cTn>
                              </p:par>
                            </p:childTnLst>
                          </p:cTn>
                        </p:par>
                        <p:par>
                          <p:cTn id="70" fill="hold">
                            <p:stCondLst>
                              <p:cond delay="500"/>
                            </p:stCondLst>
                            <p:childTnLst>
                              <p:par>
                                <p:cTn id="71" presetID="47" presetClass="entr" presetSubtype="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1000"/>
                                        <p:tgtEl>
                                          <p:spTgt spid="24"/>
                                        </p:tgtEl>
                                      </p:cBhvr>
                                    </p:animEffect>
                                    <p:anim calcmode="lin" valueType="num">
                                      <p:cBhvr>
                                        <p:cTn id="74" dur="1000" fill="hold"/>
                                        <p:tgtEl>
                                          <p:spTgt spid="24"/>
                                        </p:tgtEl>
                                        <p:attrNameLst>
                                          <p:attrName>ppt_x</p:attrName>
                                        </p:attrNameLst>
                                      </p:cBhvr>
                                      <p:tavLst>
                                        <p:tav tm="0">
                                          <p:val>
                                            <p:strVal val="#ppt_x"/>
                                          </p:val>
                                        </p:tav>
                                        <p:tav tm="100000">
                                          <p:val>
                                            <p:strVal val="#ppt_x"/>
                                          </p:val>
                                        </p:tav>
                                      </p:tavLst>
                                    </p:anim>
                                    <p:anim calcmode="lin" valueType="num">
                                      <p:cBhvr>
                                        <p:cTn id="75" dur="1000" fill="hold"/>
                                        <p:tgtEl>
                                          <p:spTgt spid="24"/>
                                        </p:tgtEl>
                                        <p:attrNameLst>
                                          <p:attrName>ppt_y</p:attrName>
                                        </p:attrNameLst>
                                      </p:cBhvr>
                                      <p:tavLst>
                                        <p:tav tm="0">
                                          <p:val>
                                            <p:strVal val="#ppt_y-.1"/>
                                          </p:val>
                                        </p:tav>
                                        <p:tav tm="100000">
                                          <p:val>
                                            <p:strVal val="#ppt_y"/>
                                          </p:val>
                                        </p:tav>
                                      </p:tavLst>
                                    </p:anim>
                                  </p:childTnLst>
                                </p:cTn>
                              </p:par>
                              <p:par>
                                <p:cTn id="76" presetID="1" presetClass="mediacall" presetSubtype="0" fill="hold" nodeType="withEffect">
                                  <p:stCondLst>
                                    <p:cond delay="0"/>
                                  </p:stCondLst>
                                  <p:childTnLst>
                                    <p:cmd type="call" cmd="playFrom(0.0)">
                                      <p:cBhvr>
                                        <p:cTn id="77" dur="587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8" fill="hold" display="0">
                  <p:stCondLst>
                    <p:cond delay="indefinite"/>
                  </p:stCondLst>
                  <p:endCondLst>
                    <p:cond evt="onStopAudio" delay="0">
                      <p:tgtEl>
                        <p:sldTgt/>
                      </p:tgtEl>
                    </p:cond>
                  </p:endCondLst>
                </p:cTn>
                <p:tgtEl>
                  <p:spTgt spid="3"/>
                </p:tgtEl>
              </p:cMediaNode>
            </p:video>
            <p:video>
              <p:cMediaNode vol="80000">
                <p:cTn id="79" fill="hold" display="0">
                  <p:stCondLst>
                    <p:cond delay="indefinite"/>
                  </p:stCondLst>
                  <p:endCondLst>
                    <p:cond evt="onStopAudio" delay="0">
                      <p:tgtEl>
                        <p:sldTgt/>
                      </p:tgtEl>
                    </p:cond>
                  </p:endCondLst>
                </p:cTn>
                <p:tgtEl>
                  <p:spTgt spid="4"/>
                </p:tgtEl>
              </p:cMediaNode>
            </p:video>
            <p:video>
              <p:cMediaNode vol="80000">
                <p:cTn id="80" fill="hold" display="0">
                  <p:stCondLst>
                    <p:cond delay="indefinite"/>
                  </p:stCondLst>
                  <p:endCondLst>
                    <p:cond evt="onStopAudio" delay="0">
                      <p:tgtEl>
                        <p:sldTgt/>
                      </p:tgtEl>
                    </p:cond>
                  </p:endCondLst>
                </p:cTn>
                <p:tgtEl>
                  <p:spTgt spid="7"/>
                </p:tgtEl>
              </p:cMediaNode>
            </p:video>
            <p:video>
              <p:cMediaNode vol="80000">
                <p:cTn id="81" fill="hold" display="0">
                  <p:stCondLst>
                    <p:cond delay="indefinite"/>
                  </p:stCondLst>
                  <p:endCondLst>
                    <p:cond evt="onStopAudio" delay="0">
                      <p:tgtEl>
                        <p:sldTgt/>
                      </p:tgtEl>
                    </p:cond>
                  </p:endCondLst>
                </p:cTn>
                <p:tgtEl>
                  <p:spTgt spid="8"/>
                </p:tgtEl>
              </p:cMediaNode>
            </p:video>
            <p:video>
              <p:cMediaNode vol="80000">
                <p:cTn id="82" fill="hold" display="0">
                  <p:stCondLst>
                    <p:cond delay="indefinite"/>
                  </p:stCondLst>
                  <p:endCondLst>
                    <p:cond evt="onStopAudio" delay="0">
                      <p:tgtEl>
                        <p:sldTgt/>
                      </p:tgtEl>
                    </p:cond>
                  </p:endCondLst>
                </p:cTn>
                <p:tgtEl>
                  <p:spTgt spid="11"/>
                </p:tgtEl>
              </p:cMediaNode>
            </p:video>
          </p:childTnLst>
        </p:cTn>
      </p:par>
    </p:tnLst>
    <p:bldLst>
      <p:bldP spid="18" grpId="0" animBg="1"/>
      <p:bldP spid="21" grpId="0" animBg="1"/>
      <p:bldP spid="22" grpId="0" animBg="1"/>
      <p:bldP spid="2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1815817" y="2674948"/>
            <a:ext cx="5512365" cy="2308324"/>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32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532F04D3-AEDD-E161-31B3-140826340DD4}"/>
              </a:ext>
            </a:extLst>
          </p:cNvPr>
          <p:cNvSpPr txBox="1"/>
          <p:nvPr/>
        </p:nvSpPr>
        <p:spPr>
          <a:xfrm>
            <a:off x="-6045109" y="836197"/>
            <a:ext cx="5204431" cy="1323439"/>
          </a:xfrm>
          <a:prstGeom prst="rect">
            <a:avLst/>
          </a:prstGeom>
          <a:noFill/>
        </p:spPr>
        <p:txBody>
          <a:bodyPr wrap="square">
            <a:spAutoFit/>
          </a:bodyPr>
          <a:lstStyle/>
          <a:p>
            <a:pPr algn="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2000" dirty="0">
              <a:solidFill>
                <a:srgbClr val="002060"/>
              </a:solidFill>
              <a:latin typeface="Aljazeera" panose="02000000000000000000" pitchFamily="2" charset="-78"/>
              <a:cs typeface="Aljazeera" panose="02000000000000000000" pitchFamily="2" charset="-78"/>
            </a:endParaRPr>
          </a:p>
        </p:txBody>
      </p:sp>
      <p:sp>
        <p:nvSpPr>
          <p:cNvPr id="7" name="ROUND RECT 02">
            <a:extLst>
              <a:ext uri="{FF2B5EF4-FFF2-40B4-BE49-F238E27FC236}">
                <a16:creationId xmlns:a16="http://schemas.microsoft.com/office/drawing/2014/main" xmlns="" id="{55C7DFE8-2F58-F139-C4A7-705D1C76EF86}"/>
              </a:ext>
            </a:extLst>
          </p:cNvPr>
          <p:cNvSpPr/>
          <p:nvPr/>
        </p:nvSpPr>
        <p:spPr>
          <a:xfrm>
            <a:off x="10663207" y="-4771590"/>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 استغلال توسع الفرص في السوق ووجود موارد جديدة والتكامل ما بين الموارد والزبائن والأسواق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11" name="ROUND RECT 02">
            <a:extLst>
              <a:ext uri="{FF2B5EF4-FFF2-40B4-BE49-F238E27FC236}">
                <a16:creationId xmlns:a16="http://schemas.microsoft.com/office/drawing/2014/main" xmlns="" id="{5ED38E98-8BEF-5C7D-C754-6F028B0CC687}"/>
              </a:ext>
            </a:extLst>
          </p:cNvPr>
          <p:cNvSpPr/>
          <p:nvPr/>
        </p:nvSpPr>
        <p:spPr>
          <a:xfrm>
            <a:off x="10577269" y="7370802"/>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هي عبارة عن الابتكار والإبداع الذي يحدث داخل وخارج المؤسسة</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12" name="ROUND RECT 02">
            <a:extLst>
              <a:ext uri="{FF2B5EF4-FFF2-40B4-BE49-F238E27FC236}">
                <a16:creationId xmlns:a16="http://schemas.microsoft.com/office/drawing/2014/main" xmlns="" id="{3AB58584-8201-F54E-96D3-97647CC92401}"/>
              </a:ext>
            </a:extLst>
          </p:cNvPr>
          <p:cNvSpPr/>
          <p:nvPr/>
        </p:nvSpPr>
        <p:spPr>
          <a:xfrm>
            <a:off x="3737409" y="7370802"/>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500" dirty="0">
                <a:solidFill>
                  <a:schemeClr val="tx1"/>
                </a:solidFill>
                <a:latin typeface="Aljazeera" panose="02000000000000000000" pitchFamily="2" charset="-78"/>
                <a:cs typeface="Aljazeera" panose="02000000000000000000" pitchFamily="2" charset="-78"/>
              </a:rPr>
              <a:t>القدرة على إجراء التغييرات السريعة المرتبطة بالصناعة وهيكلة السوق وحاجات الزبائن والتكنولوجيا والقيم الاجتماعية</a:t>
            </a:r>
            <a:endParaRPr lang="en-US" sz="2500" b="0" i="0" dirty="0">
              <a:solidFill>
                <a:schemeClr val="tx1"/>
              </a:solidFill>
              <a:latin typeface="Aljazeera" panose="02000000000000000000" pitchFamily="2" charset="-78"/>
              <a:cs typeface="Aljazeera" panose="02000000000000000000" pitchFamily="2" charset="-78"/>
            </a:endParaRPr>
          </a:p>
        </p:txBody>
      </p:sp>
      <p:sp>
        <p:nvSpPr>
          <p:cNvPr id="13" name="ROUND RECT 02">
            <a:extLst>
              <a:ext uri="{FF2B5EF4-FFF2-40B4-BE49-F238E27FC236}">
                <a16:creationId xmlns:a16="http://schemas.microsoft.com/office/drawing/2014/main" xmlns="" id="{D03F2713-9558-FFC6-191F-2AD3F724D302}"/>
              </a:ext>
            </a:extLst>
          </p:cNvPr>
          <p:cNvSpPr/>
          <p:nvPr/>
        </p:nvSpPr>
        <p:spPr>
          <a:xfrm>
            <a:off x="-2531206" y="7370802"/>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الالتزام بالتطوير والتوسع في الميزة التنافسية في 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14" name="ROUND RECT 02">
            <a:extLst>
              <a:ext uri="{FF2B5EF4-FFF2-40B4-BE49-F238E27FC236}">
                <a16:creationId xmlns:a16="http://schemas.microsoft.com/office/drawing/2014/main" xmlns="" id="{1D6618CD-57C6-1361-C69F-89687370AE8D}"/>
              </a:ext>
            </a:extLst>
          </p:cNvPr>
          <p:cNvSpPr/>
          <p:nvPr/>
        </p:nvSpPr>
        <p:spPr>
          <a:xfrm>
            <a:off x="-2531206" y="-4771590"/>
            <a:ext cx="1518590"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القدرة على تحقيق النجاحات المالية والنمو واستمرارية البقاء على المدى الطويل</a:t>
            </a:r>
            <a:endParaRPr lang="en-US" sz="2800" b="0" i="0" dirty="0">
              <a:solidFill>
                <a:schemeClr val="tx1"/>
              </a:solidFill>
              <a:latin typeface="Aljazeera" panose="02000000000000000000" pitchFamily="2" charset="-78"/>
              <a:cs typeface="Aljazeera" panose="02000000000000000000" pitchFamily="2" charset="-78"/>
            </a:endParaRPr>
          </a:p>
        </p:txBody>
      </p:sp>
      <p:grpSp>
        <p:nvGrpSpPr>
          <p:cNvPr id="8" name="Groupe 14">
            <a:extLst>
              <a:ext uri="{FF2B5EF4-FFF2-40B4-BE49-F238E27FC236}">
                <a16:creationId xmlns:a16="http://schemas.microsoft.com/office/drawing/2014/main" xmlns="" id="{AF2836BF-9E35-2DDC-A544-35F86943A58E}"/>
              </a:ext>
            </a:extLst>
          </p:cNvPr>
          <p:cNvGrpSpPr/>
          <p:nvPr/>
        </p:nvGrpSpPr>
        <p:grpSpPr>
          <a:xfrm>
            <a:off x="11960081" y="-5022753"/>
            <a:ext cx="434663" cy="579550"/>
            <a:chOff x="10008813" y="1662814"/>
            <a:chExt cx="579550" cy="579550"/>
          </a:xfrm>
        </p:grpSpPr>
        <p:sp>
          <p:nvSpPr>
            <p:cNvPr id="16" name="Ellipse 15">
              <a:extLst>
                <a:ext uri="{FF2B5EF4-FFF2-40B4-BE49-F238E27FC236}">
                  <a16:creationId xmlns:a16="http://schemas.microsoft.com/office/drawing/2014/main" xmlns="" id="{B0086311-CFE8-909F-D51A-FE66B65EA518}"/>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2" descr="Vérifié - Icônes panneaux gratuites">
              <a:extLst>
                <a:ext uri="{FF2B5EF4-FFF2-40B4-BE49-F238E27FC236}">
                  <a16:creationId xmlns:a16="http://schemas.microsoft.com/office/drawing/2014/main" xmlns="" id="{9569D597-3359-3735-A5CD-012662C0FF29}"/>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15" name="Groupe 17">
            <a:extLst>
              <a:ext uri="{FF2B5EF4-FFF2-40B4-BE49-F238E27FC236}">
                <a16:creationId xmlns:a16="http://schemas.microsoft.com/office/drawing/2014/main" xmlns="" id="{1016209C-3F3A-0A53-429B-C1A56D5EAFAB}"/>
              </a:ext>
            </a:extLst>
          </p:cNvPr>
          <p:cNvGrpSpPr/>
          <p:nvPr/>
        </p:nvGrpSpPr>
        <p:grpSpPr>
          <a:xfrm>
            <a:off x="11814217" y="7075462"/>
            <a:ext cx="434663" cy="579550"/>
            <a:chOff x="10008813" y="1662814"/>
            <a:chExt cx="579550" cy="579550"/>
          </a:xfrm>
        </p:grpSpPr>
        <p:sp>
          <p:nvSpPr>
            <p:cNvPr id="19" name="Ellipse 18">
              <a:extLst>
                <a:ext uri="{FF2B5EF4-FFF2-40B4-BE49-F238E27FC236}">
                  <a16:creationId xmlns:a16="http://schemas.microsoft.com/office/drawing/2014/main" xmlns="" id="{63492774-7F41-01E1-2277-BA756B66285A}"/>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Picture 2" descr="Vérifié - Icônes panneaux gratuites">
              <a:extLst>
                <a:ext uri="{FF2B5EF4-FFF2-40B4-BE49-F238E27FC236}">
                  <a16:creationId xmlns:a16="http://schemas.microsoft.com/office/drawing/2014/main" xmlns="" id="{BC35F1B8-68D4-E418-7D65-DD8A7FA40230}"/>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18" name="Groupe 20">
            <a:extLst>
              <a:ext uri="{FF2B5EF4-FFF2-40B4-BE49-F238E27FC236}">
                <a16:creationId xmlns:a16="http://schemas.microsoft.com/office/drawing/2014/main" xmlns="" id="{9541FAA2-9C31-55BE-02CE-EAA28565D8DA}"/>
              </a:ext>
            </a:extLst>
          </p:cNvPr>
          <p:cNvGrpSpPr/>
          <p:nvPr/>
        </p:nvGrpSpPr>
        <p:grpSpPr>
          <a:xfrm>
            <a:off x="5021326" y="7119639"/>
            <a:ext cx="434663" cy="579550"/>
            <a:chOff x="10008813" y="1662814"/>
            <a:chExt cx="579550" cy="579550"/>
          </a:xfrm>
        </p:grpSpPr>
        <p:sp>
          <p:nvSpPr>
            <p:cNvPr id="22" name="Ellipse 21">
              <a:extLst>
                <a:ext uri="{FF2B5EF4-FFF2-40B4-BE49-F238E27FC236}">
                  <a16:creationId xmlns:a16="http://schemas.microsoft.com/office/drawing/2014/main" xmlns="" id="{09BDBAAC-5678-7CE1-6365-40F225DF5C0E}"/>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 descr="Vérifié - Icônes panneaux gratuites">
              <a:extLst>
                <a:ext uri="{FF2B5EF4-FFF2-40B4-BE49-F238E27FC236}">
                  <a16:creationId xmlns:a16="http://schemas.microsoft.com/office/drawing/2014/main" xmlns="" id="{EF878368-04CA-7A0A-BF2C-E1D520A13B69}"/>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21" name="Groupe 23">
            <a:extLst>
              <a:ext uri="{FF2B5EF4-FFF2-40B4-BE49-F238E27FC236}">
                <a16:creationId xmlns:a16="http://schemas.microsoft.com/office/drawing/2014/main" xmlns="" id="{BBD8CC2A-6598-1882-F332-35B29C40140F}"/>
              </a:ext>
            </a:extLst>
          </p:cNvPr>
          <p:cNvGrpSpPr/>
          <p:nvPr/>
        </p:nvGrpSpPr>
        <p:grpSpPr>
          <a:xfrm>
            <a:off x="-1279915" y="7075462"/>
            <a:ext cx="434663" cy="579550"/>
            <a:chOff x="10008813" y="1662814"/>
            <a:chExt cx="579550" cy="579550"/>
          </a:xfrm>
        </p:grpSpPr>
        <p:sp>
          <p:nvSpPr>
            <p:cNvPr id="25" name="Ellipse 24">
              <a:extLst>
                <a:ext uri="{FF2B5EF4-FFF2-40B4-BE49-F238E27FC236}">
                  <a16:creationId xmlns:a16="http://schemas.microsoft.com/office/drawing/2014/main" xmlns="" id="{83624BAB-B59F-52D2-1B46-F452F195FFEC}"/>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Picture 2" descr="Vérifié - Icônes panneaux gratuites">
              <a:extLst>
                <a:ext uri="{FF2B5EF4-FFF2-40B4-BE49-F238E27FC236}">
                  <a16:creationId xmlns:a16="http://schemas.microsoft.com/office/drawing/2014/main" xmlns="" id="{573A5D7D-9733-25C2-C187-9A6748527E60}"/>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grpSp>
        <p:nvGrpSpPr>
          <p:cNvPr id="24" name="Groupe 26">
            <a:extLst>
              <a:ext uri="{FF2B5EF4-FFF2-40B4-BE49-F238E27FC236}">
                <a16:creationId xmlns:a16="http://schemas.microsoft.com/office/drawing/2014/main" xmlns="" id="{95891982-FEC2-1162-FB97-2B4AF64CA8EB}"/>
              </a:ext>
            </a:extLst>
          </p:cNvPr>
          <p:cNvGrpSpPr/>
          <p:nvPr/>
        </p:nvGrpSpPr>
        <p:grpSpPr>
          <a:xfrm>
            <a:off x="-1275341" y="-5066930"/>
            <a:ext cx="434663" cy="579550"/>
            <a:chOff x="10008813" y="1662814"/>
            <a:chExt cx="579550" cy="579550"/>
          </a:xfrm>
        </p:grpSpPr>
        <p:sp>
          <p:nvSpPr>
            <p:cNvPr id="28" name="Ellipse 27">
              <a:extLst>
                <a:ext uri="{FF2B5EF4-FFF2-40B4-BE49-F238E27FC236}">
                  <a16:creationId xmlns:a16="http://schemas.microsoft.com/office/drawing/2014/main" xmlns="" id="{C0D97CAE-85E1-74B8-8A2B-CA556A6C6615}"/>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Picture 2" descr="Vérifié - Icônes panneaux gratuites">
              <a:extLst>
                <a:ext uri="{FF2B5EF4-FFF2-40B4-BE49-F238E27FC236}">
                  <a16:creationId xmlns:a16="http://schemas.microsoft.com/office/drawing/2014/main" xmlns="" id="{8C72CBEE-C7C5-1D48-B51F-848F4E2F925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pic>
        <p:nvPicPr>
          <p:cNvPr id="4" name="ElevenLabs_2024-07-09T10_52_34_Sarah_pre_s50_sb75_se0_b_m2">
            <a:hlinkClick r:id="" action="ppaction://media"/>
            <a:extLst>
              <a:ext uri="{FF2B5EF4-FFF2-40B4-BE49-F238E27FC236}">
                <a16:creationId xmlns:a16="http://schemas.microsoft.com/office/drawing/2014/main" xmlns="" id="{2355D560-C741-5DCB-7321-7BBCE1A4FA89}"/>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833822" y="3383280"/>
            <a:ext cx="365522" cy="487363"/>
          </a:xfrm>
          <a:prstGeom prst="rect">
            <a:avLst/>
          </a:prstGeom>
        </p:spPr>
      </p:pic>
    </p:spTree>
    <p:extLst>
      <p:ext uri="{BB962C8B-B14F-4D97-AF65-F5344CB8AC3E}">
        <p14:creationId xmlns:p14="http://schemas.microsoft.com/office/powerpoint/2010/main" xmlns="" val="335389661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childTnLst>
                          </p:cTn>
                        </p:par>
                        <p:par>
                          <p:cTn id="14" fill="hold">
                            <p:stCondLst>
                              <p:cond delay="1000"/>
                            </p:stCondLst>
                            <p:childTnLst>
                              <p:par>
                                <p:cTn id="15" presetID="1" presetClass="mediacall" presetSubtype="0" fill="hold" nodeType="afterEffect">
                                  <p:stCondLst>
                                    <p:cond delay="0"/>
                                  </p:stCondLst>
                                  <p:childTnLst>
                                    <p:cmd type="call" cmd="playFrom(0.0)">
                                      <p:cBhvr>
                                        <p:cTn id="16" dur="69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StopAudio" delay="0">
                      <p:tgtEl>
                        <p:sldTgt/>
                      </p:tgtEl>
                    </p:cond>
                  </p:endCondLst>
                </p:cTn>
                <p:tgtEl>
                  <p:spTgt spid="4"/>
                </p:tgtEl>
              </p:cMediaNode>
            </p:video>
          </p:childTnLst>
        </p:cTn>
      </p:par>
    </p:tnLst>
    <p:bldLst>
      <p:bldP spid="9"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357406" y="928530"/>
            <a:ext cx="4521323"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01AA3EAA-9320-8B3D-889A-36EDC9E8764D}"/>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218A7A-F448-72F5-3DDC-20BA4620B0CB}"/>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4DB779BF-6B04-368F-6A7C-A12FED28CAC6}"/>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9316D476-0ACF-19ED-740B-ED613FB146A0}"/>
              </a:ext>
            </a:extLst>
          </p:cNvPr>
          <p:cNvSpPr txBox="1"/>
          <p:nvPr/>
        </p:nvSpPr>
        <p:spPr>
          <a:xfrm>
            <a:off x="6493361" y="2100106"/>
            <a:ext cx="2620720" cy="892552"/>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1.2 		</a:t>
            </a:r>
            <a:r>
              <a:rPr lang="ar-DZ"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600" dirty="0">
              <a:solidFill>
                <a:srgbClr val="C0000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xmlns="" id="{D2FE3537-1B0E-C70D-3D5C-3D246AABC4F8}"/>
              </a:ext>
            </a:extLst>
          </p:cNvPr>
          <p:cNvSpPr txBox="1"/>
          <p:nvPr/>
        </p:nvSpPr>
        <p:spPr>
          <a:xfrm>
            <a:off x="6493362" y="2938990"/>
            <a:ext cx="2650639"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A25D28F2-F1D9-8E58-00BD-9EC5B87E49E5}"/>
              </a:ext>
            </a:extLst>
          </p:cNvPr>
          <p:cNvSpPr txBox="1"/>
          <p:nvPr/>
        </p:nvSpPr>
        <p:spPr>
          <a:xfrm>
            <a:off x="6493361" y="3750239"/>
            <a:ext cx="2650639" cy="707886"/>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xmlns="" id="{C6762536-FA76-4C95-76FA-E8C473246B80}"/>
              </a:ext>
            </a:extLst>
          </p:cNvPr>
          <p:cNvSpPr/>
          <p:nvPr/>
        </p:nvSpPr>
        <p:spPr>
          <a:xfrm flipH="1">
            <a:off x="6493361" y="4466087"/>
            <a:ext cx="2650639"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6E0E837-E34F-91A5-A3D0-30750952D45A}"/>
              </a:ext>
            </a:extLst>
          </p:cNvPr>
          <p:cNvSpPr/>
          <p:nvPr/>
        </p:nvSpPr>
        <p:spPr>
          <a:xfrm flipH="1">
            <a:off x="6493361" y="5257309"/>
            <a:ext cx="2650639"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77C20CA-238A-FACB-CA6E-3E2528695EAE}"/>
              </a:ext>
            </a:extLst>
          </p:cNvPr>
          <p:cNvSpPr txBox="1"/>
          <p:nvPr/>
        </p:nvSpPr>
        <p:spPr>
          <a:xfrm>
            <a:off x="6493361" y="4541461"/>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D2D4476D-5D60-D2D2-E81C-D7C27A607EFE}"/>
              </a:ext>
            </a:extLst>
          </p:cNvPr>
          <p:cNvSpPr txBox="1"/>
          <p:nvPr/>
        </p:nvSpPr>
        <p:spPr>
          <a:xfrm>
            <a:off x="6493360" y="5332683"/>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xmlns="" id="{7BA5B124-B96D-4BEC-39FB-6C63B13DE02F}"/>
              </a:ext>
            </a:extLst>
          </p:cNvPr>
          <p:cNvSpPr txBox="1"/>
          <p:nvPr/>
        </p:nvSpPr>
        <p:spPr>
          <a:xfrm>
            <a:off x="182880" y="1978048"/>
            <a:ext cx="5887505" cy="5262979"/>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يعرفه </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Smith</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على أنه عملية يتم من خلالها إيجاد علاقات بين متغيرات لم يتم التطرق لها مسبقا. وذلك في ظل وجود البيئة المناسبة لتحفيز الإبداع، وينتج عن ذلك:</a:t>
            </a:r>
          </a:p>
          <a:p>
            <a:pPr marL="342900" indent="-342900" algn="just" rtl="1">
              <a:buClr>
                <a:srgbClr val="FF0000"/>
              </a:buClr>
              <a:buFont typeface="Wingdings" panose="05000000000000000000" pitchFamily="2" charset="2"/>
              <a:buChar char="ü"/>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توليد شيء جديد غير مسبوق، وفي حالات الإبداع العالي يمكن الحصول على منتج نادر. </a:t>
            </a:r>
          </a:p>
          <a:p>
            <a:pPr marL="342900" indent="-342900" algn="just" rtl="1">
              <a:buClr>
                <a:srgbClr val="FF0000"/>
              </a:buClr>
              <a:buFont typeface="Wingdings" panose="05000000000000000000" pitchFamily="2" charset="2"/>
              <a:buChar char="ü"/>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توحيد أو ربط ودمج مجموعة من الأفكار بطريقة جديدة. </a:t>
            </a:r>
          </a:p>
          <a:p>
            <a:pPr marL="342900" indent="-342900" algn="just" rtl="1">
              <a:buClr>
                <a:srgbClr val="FF0000"/>
              </a:buClr>
              <a:buFont typeface="Wingdings" panose="05000000000000000000" pitchFamily="2" charset="2"/>
              <a:buChar char="ü"/>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أو إظهار استخدامات جديدة غير متعارف عليها للأفكار المتداولة أو لمنتج ما.</a:t>
            </a:r>
          </a:p>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وبالتالي فإن الإبداع يعد أحد أهم ركائز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لأنه يمنحها ميزة تنافسية، من خلال إنشاء أفكار أصيلة مختلفة عن أفكار بقية الأعوان الاقتصاديين. ومنه فغن هذه الإستراتيجية تساعد المقاولة على للمنافسة على المدى الطويل وضمان استمرارية المؤسسة في النشاط.</a:t>
            </a:r>
            <a:endPar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pic>
        <p:nvPicPr>
          <p:cNvPr id="4" name="ElevenLabs_2024-07-09T11_17_52_Sarah_pre_s50_sb75_se0_b_m2">
            <a:hlinkClick r:id="" action="ppaction://media"/>
            <a:extLst>
              <a:ext uri="{FF2B5EF4-FFF2-40B4-BE49-F238E27FC236}">
                <a16:creationId xmlns:a16="http://schemas.microsoft.com/office/drawing/2014/main" xmlns="" id="{60D88E0B-282E-1F8D-74B8-D547C013F865}"/>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360646" y="2012920"/>
            <a:ext cx="365522" cy="487363"/>
          </a:xfrm>
          <a:prstGeom prst="rect">
            <a:avLst/>
          </a:prstGeom>
        </p:spPr>
      </p:pic>
      <p:pic>
        <p:nvPicPr>
          <p:cNvPr id="8" name="ElevenLabs_2024-07-09T11_17_52_Sarah_pre_s50_sb75_se0_b_m2">
            <a:hlinkClick r:id="" action="ppaction://media"/>
            <a:extLst>
              <a:ext uri="{FF2B5EF4-FFF2-40B4-BE49-F238E27FC236}">
                <a16:creationId xmlns:a16="http://schemas.microsoft.com/office/drawing/2014/main" xmlns="" id="{45BEF12A-5283-472A-4D80-B9EECC6B04A7}"/>
              </a:ext>
            </a:extLst>
          </p:cNvPr>
          <p:cNvPicPr>
            <a:picLocks noChangeAspect="1"/>
          </p:cNvPicPr>
          <p:nvPr>
            <a:videoFile r:link="rId1"/>
            <p:extLst>
              <p:ext uri="{DAA4B4D4-6D71-4841-9C94-3DE7FCFB9230}">
                <p14:media xmlns:p14="http://schemas.microsoft.com/office/powerpoint/2010/main" xmlns="" r:embed="rId3">
                  <p14:bmkLst>
                    <p14:bmk name="Signet 1" time="0"/>
                  </p14:bmkLst>
                </p14:media>
              </p:ext>
            </p:extLst>
          </p:nvPr>
        </p:nvPicPr>
        <p:blipFill>
          <a:blip r:embed="rId4" cstate="print"/>
          <a:stretch>
            <a:fillRect/>
          </a:stretch>
        </p:blipFill>
        <p:spPr>
          <a:xfrm>
            <a:off x="-1280636" y="3431183"/>
            <a:ext cx="365522" cy="487363"/>
          </a:xfrm>
          <a:prstGeom prst="rect">
            <a:avLst/>
          </a:prstGeom>
        </p:spPr>
      </p:pic>
      <p:pic>
        <p:nvPicPr>
          <p:cNvPr id="20" name="ElevenLabs_2024-07-09T11_17_52_Sarah_pre_s50_sb75_se0_b_m2">
            <a:hlinkClick r:id="" action="ppaction://media"/>
            <a:extLst>
              <a:ext uri="{FF2B5EF4-FFF2-40B4-BE49-F238E27FC236}">
                <a16:creationId xmlns:a16="http://schemas.microsoft.com/office/drawing/2014/main" xmlns="" id="{EA9E843E-F8AD-C6F0-DEBE-ABFA1A2CB0B6}"/>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2149316" y="4864953"/>
            <a:ext cx="365522" cy="487363"/>
          </a:xfrm>
          <a:prstGeom prst="rect">
            <a:avLst/>
          </a:prstGeom>
        </p:spPr>
      </p:pic>
    </p:spTree>
    <p:extLst>
      <p:ext uri="{BB962C8B-B14F-4D97-AF65-F5344CB8AC3E}">
        <p14:creationId xmlns:p14="http://schemas.microsoft.com/office/powerpoint/2010/main" xmlns="" val="339203855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1+#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2"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1+#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2"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1+#ppt_w/2"/>
                                          </p:val>
                                        </p:tav>
                                        <p:tav tm="100000">
                                          <p:val>
                                            <p:strVal val="#ppt_x"/>
                                          </p:val>
                                        </p:tav>
                                      </p:tavLst>
                                    </p:anim>
                                    <p:anim calcmode="lin" valueType="num">
                                      <p:cBhvr additive="base">
                                        <p:cTn id="35" dur="500" fill="hold"/>
                                        <p:tgtEl>
                                          <p:spTgt spid="17"/>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1+#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 presetClass="entr" presetSubtype="2"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1+#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1+#ppt_w/2"/>
                                          </p:val>
                                        </p:tav>
                                        <p:tav tm="100000">
                                          <p:val>
                                            <p:strVal val="#ppt_x"/>
                                          </p:val>
                                        </p:tav>
                                      </p:tavLst>
                                    </p:anim>
                                    <p:anim calcmode="lin" valueType="num">
                                      <p:cBhvr additive="base">
                                        <p:cTn id="48" dur="500" fill="hold"/>
                                        <p:tgtEl>
                                          <p:spTgt spid="16"/>
                                        </p:tgtEl>
                                        <p:attrNameLst>
                                          <p:attrName>ppt_y</p:attrName>
                                        </p:attrNameLst>
                                      </p:cBhvr>
                                      <p:tavLst>
                                        <p:tav tm="0">
                                          <p:val>
                                            <p:strVal val="#ppt_y"/>
                                          </p:val>
                                        </p:tav>
                                        <p:tav tm="100000">
                                          <p:val>
                                            <p:strVal val="#ppt_y"/>
                                          </p:val>
                                        </p:tav>
                                      </p:tavLst>
                                    </p:anim>
                                  </p:childTnLst>
                                </p:cTn>
                              </p:par>
                            </p:childTnLst>
                          </p:cTn>
                        </p:par>
                        <p:par>
                          <p:cTn id="49" fill="hold">
                            <p:stCondLst>
                              <p:cond delay="2500"/>
                            </p:stCondLst>
                            <p:childTnLst>
                              <p:par>
                                <p:cTn id="50" presetID="42" presetClass="entr" presetSubtype="0"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1" presetClass="mediacall" presetSubtype="0" fill="hold" nodeType="withEffect">
                                  <p:stCondLst>
                                    <p:cond delay="0"/>
                                  </p:stCondLst>
                                  <p:childTnLst>
                                    <p:cmd type="call" cmd="playFrom(0.0)">
                                      <p:cBhvr>
                                        <p:cTn id="56" dur="5159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7" fill="hold" display="0">
                  <p:stCondLst>
                    <p:cond delay="indefinite"/>
                  </p:stCondLst>
                  <p:endCondLst>
                    <p:cond evt="onStopAudio" delay="0">
                      <p:tgtEl>
                        <p:sldTgt/>
                      </p:tgtEl>
                    </p:cond>
                  </p:endCondLst>
                </p:cTn>
                <p:tgtEl>
                  <p:spTgt spid="4"/>
                </p:tgtEl>
              </p:cMediaNode>
            </p:video>
            <p:video>
              <p:cMediaNode vol="80000" numSld="999" showWhenStopped="0">
                <p:cTn id="58" repeatCount="indefinite" fill="hold" display="0">
                  <p:stCondLst>
                    <p:cond delay="indefinite"/>
                  </p:stCondLst>
                  <p:endCondLst>
                    <p:cond evt="onStopAudio" delay="0">
                      <p:tgtEl>
                        <p:sldTgt/>
                      </p:tgtEl>
                    </p:cond>
                  </p:endCondLst>
                </p:cTn>
                <p:tgtEl>
                  <p:spTgt spid="8"/>
                </p:tgtEl>
              </p:cMediaNode>
            </p:video>
            <p:video>
              <p:cMediaNode vol="80000">
                <p:cTn id="59" fill="hold" display="0">
                  <p:stCondLst>
                    <p:cond delay="indefinite"/>
                  </p:stCondLst>
                  <p:endCondLst>
                    <p:cond evt="onStopAudio" delay="0">
                      <p:tgtEl>
                        <p:sldTgt/>
                      </p:tgtEl>
                    </p:cond>
                  </p:endCondLst>
                </p:cTn>
                <p:tgtEl>
                  <p:spTgt spid="20"/>
                </p:tgtEl>
              </p:cMediaNode>
            </p:video>
          </p:childTnLst>
        </p:cTn>
      </p:par>
    </p:tnLst>
    <p:bldLst>
      <p:bldP spid="3" grpId="0" animBg="1"/>
      <p:bldP spid="7" grpId="0" animBg="1"/>
      <p:bldP spid="11" grpId="0" animBg="1"/>
      <p:bldP spid="12" grpId="0"/>
      <p:bldP spid="13" grpId="0"/>
      <p:bldP spid="14" grpId="0"/>
      <p:bldP spid="15" grpId="0" animBg="1"/>
      <p:bldP spid="16" grpId="0" animBg="1"/>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357406" y="928530"/>
            <a:ext cx="4521323"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01AA3EAA-9320-8B3D-889A-36EDC9E8764D}"/>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218A7A-F448-72F5-3DDC-20BA4620B0CB}"/>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4DB779BF-6B04-368F-6A7C-A12FED28CAC6}"/>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9316D476-0ACF-19ED-740B-ED613FB146A0}"/>
              </a:ext>
            </a:extLst>
          </p:cNvPr>
          <p:cNvSpPr txBox="1"/>
          <p:nvPr/>
        </p:nvSpPr>
        <p:spPr>
          <a:xfrm>
            <a:off x="6493361" y="2127741"/>
            <a:ext cx="262072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xmlns="" id="{D2FE3537-1B0E-C70D-3D5C-3D246AABC4F8}"/>
              </a:ext>
            </a:extLst>
          </p:cNvPr>
          <p:cNvSpPr txBox="1"/>
          <p:nvPr/>
        </p:nvSpPr>
        <p:spPr>
          <a:xfrm>
            <a:off x="6493362" y="2938991"/>
            <a:ext cx="2650639" cy="892552"/>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600" dirty="0">
              <a:solidFill>
                <a:srgbClr val="C0000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A25D28F2-F1D9-8E58-00BD-9EC5B87E49E5}"/>
              </a:ext>
            </a:extLst>
          </p:cNvPr>
          <p:cNvSpPr txBox="1"/>
          <p:nvPr/>
        </p:nvSpPr>
        <p:spPr>
          <a:xfrm>
            <a:off x="6493361" y="3750239"/>
            <a:ext cx="2650639" cy="707886"/>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xmlns="" id="{C6762536-FA76-4C95-76FA-E8C473246B80}"/>
              </a:ext>
            </a:extLst>
          </p:cNvPr>
          <p:cNvSpPr/>
          <p:nvPr/>
        </p:nvSpPr>
        <p:spPr>
          <a:xfrm flipH="1">
            <a:off x="6493361" y="4466087"/>
            <a:ext cx="2650639"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6E0E837-E34F-91A5-A3D0-30750952D45A}"/>
              </a:ext>
            </a:extLst>
          </p:cNvPr>
          <p:cNvSpPr/>
          <p:nvPr/>
        </p:nvSpPr>
        <p:spPr>
          <a:xfrm flipH="1">
            <a:off x="6493361" y="5257309"/>
            <a:ext cx="2650639"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77C20CA-238A-FACB-CA6E-3E2528695EAE}"/>
              </a:ext>
            </a:extLst>
          </p:cNvPr>
          <p:cNvSpPr txBox="1"/>
          <p:nvPr/>
        </p:nvSpPr>
        <p:spPr>
          <a:xfrm>
            <a:off x="6493361" y="4541461"/>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D2D4476D-5D60-D2D2-E81C-D7C27A607EFE}"/>
              </a:ext>
            </a:extLst>
          </p:cNvPr>
          <p:cNvSpPr txBox="1"/>
          <p:nvPr/>
        </p:nvSpPr>
        <p:spPr>
          <a:xfrm>
            <a:off x="6493360" y="5332683"/>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xmlns="" id="{7BA5B124-B96D-4BEC-39FB-6C63B13DE02F}"/>
              </a:ext>
            </a:extLst>
          </p:cNvPr>
          <p:cNvSpPr txBox="1"/>
          <p:nvPr/>
        </p:nvSpPr>
        <p:spPr>
          <a:xfrm>
            <a:off x="182880" y="1978048"/>
            <a:ext cx="5887505" cy="5978560"/>
          </a:xfrm>
          <a:prstGeom prst="rect">
            <a:avLst/>
          </a:prstGeom>
          <a:noFill/>
        </p:spPr>
        <p:txBody>
          <a:bodyPr wrap="square">
            <a:spAutoFit/>
          </a:bodyPr>
          <a:lstStyle/>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منذ أعمال </a:t>
            </a:r>
            <a:r>
              <a:rPr lang="fr-FR"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Schumpeter</a:t>
            </a:r>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 اتفق الكتاب على أن الابتكار هو محرك النمو الاقتصادي، مع ذلك لم يكن هناك إجماع على مفهومه. ومن بين أهم هذه المفاهيم نجد:</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فحسب </a:t>
            </a:r>
            <a:r>
              <a:rPr lang="fr-FR"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Julien et </a:t>
            </a:r>
            <a:r>
              <a:rPr lang="fr-FR" sz="2250" dirty="0" err="1">
                <a:solidFill>
                  <a:srgbClr val="002060"/>
                </a:solidFill>
                <a:latin typeface="Aljazeera" panose="02000000000000000000" pitchFamily="2" charset="-78"/>
                <a:ea typeface="Calibri" panose="020F0502020204030204" pitchFamily="34" charset="0"/>
                <a:cs typeface="Aljazeera" panose="02000000000000000000" pitchFamily="2" charset="-78"/>
              </a:rPr>
              <a:t>Marchesnay</a:t>
            </a:r>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 هو إنشاء مؤسسة مختلفة عن تلك التي نعرفها من قبل، انه اكتشاف أو تحويل منتج، انه اقتراح طريقة جديدة للعمل، التوزيع أو البيع. </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ويعرف أيضا على أنه القدرة على صنع أو جلب إلى الوجود شي جديد، سواء كان حل جديد لمشكلة، طريقة جديدة أو جهاز جديد، أو شكل أو موضوع فني جديد. </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فالمقاول المبتكر يعمل بجد وبشكل مستمر لتحسين الأفكار والحلول، من خلال إدخال التعديلات التدريجية والتحسينات إلى أعماله، فالعمل </a:t>
            </a:r>
            <a:r>
              <a:rPr lang="ar-DZ" sz="225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الإبتكاري</a:t>
            </a:r>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 لا يحدث عند نقطة واحدة معينة من الزمن، ولكنه يعتبر امتداد لعملية مستمرة.</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وهكذا فإن هناك تكامل بين كل من الإبداع والابتكار، فالأول يركز على تحديد ملامح المشكلة التي تواجه المقاول والثانية فهي تبحث عن الأفكار التي يمكن من خلالها طرح حلول للمشكلة والخروج منها. </a:t>
            </a:r>
          </a:p>
        </p:txBody>
      </p:sp>
      <p:pic>
        <p:nvPicPr>
          <p:cNvPr id="4" name="ElevenLabs_2024-07-09T11_38_48_Sarah_pre_s50_sb75_se0_b_m2">
            <a:hlinkClick r:id="" action="ppaction://media"/>
            <a:extLst>
              <a:ext uri="{FF2B5EF4-FFF2-40B4-BE49-F238E27FC236}">
                <a16:creationId xmlns:a16="http://schemas.microsoft.com/office/drawing/2014/main" xmlns="" id="{DEF85B43-C8DB-CB04-8E66-F5A12749E2D3}"/>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097756" y="3418152"/>
            <a:ext cx="365522" cy="487363"/>
          </a:xfrm>
          <a:prstGeom prst="rect">
            <a:avLst/>
          </a:prstGeom>
        </p:spPr>
      </p:pic>
    </p:spTree>
    <p:extLst>
      <p:ext uri="{BB962C8B-B14F-4D97-AF65-F5344CB8AC3E}">
        <p14:creationId xmlns:p14="http://schemas.microsoft.com/office/powerpoint/2010/main" xmlns="" val="136050201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676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endCondLst>
                    <p:cond evt="onStopAudio" delay="0">
                      <p:tgtEl>
                        <p:sldTgt/>
                      </p:tgtEl>
                    </p:cond>
                  </p:endCondLst>
                </p:cTn>
                <p:tgtEl>
                  <p:spTgt spid="4"/>
                </p:tgtEl>
              </p:cMediaNode>
            </p:video>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DEE01C1E-7FF5-C413-0169-4ED0457DEC6C}"/>
              </a:ext>
            </a:extLst>
          </p:cNvPr>
          <p:cNvSpPr txBox="1"/>
          <p:nvPr/>
        </p:nvSpPr>
        <p:spPr>
          <a:xfrm>
            <a:off x="357406" y="928530"/>
            <a:ext cx="4521323"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876FECB8-8999-041D-5CD8-88976147953B}"/>
              </a:ext>
            </a:extLst>
          </p:cNvPr>
          <p:cNvSpPr/>
          <p:nvPr/>
        </p:nvSpPr>
        <p:spPr>
          <a:xfrm>
            <a:off x="8603740" y="1092029"/>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xmlns="" id="{BF05FCAB-F1C3-C77D-8E96-3745F81438F5}"/>
              </a:ext>
            </a:extLst>
          </p:cNvPr>
          <p:cNvSpPr txBox="1"/>
          <p:nvPr/>
        </p:nvSpPr>
        <p:spPr>
          <a:xfrm>
            <a:off x="5208608" y="1051642"/>
            <a:ext cx="3390955"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01AA3EAA-9320-8B3D-889A-36EDC9E8764D}"/>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218A7A-F448-72F5-3DDC-20BA4620B0CB}"/>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4DB779BF-6B04-368F-6A7C-A12FED28CAC6}"/>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9316D476-0ACF-19ED-740B-ED613FB146A0}"/>
              </a:ext>
            </a:extLst>
          </p:cNvPr>
          <p:cNvSpPr txBox="1"/>
          <p:nvPr/>
        </p:nvSpPr>
        <p:spPr>
          <a:xfrm>
            <a:off x="6493361" y="2127741"/>
            <a:ext cx="262072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xmlns="" id="{D2FE3537-1B0E-C70D-3D5C-3D246AABC4F8}"/>
              </a:ext>
            </a:extLst>
          </p:cNvPr>
          <p:cNvSpPr txBox="1"/>
          <p:nvPr/>
        </p:nvSpPr>
        <p:spPr>
          <a:xfrm>
            <a:off x="6493362" y="2938990"/>
            <a:ext cx="2650639"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A25D28F2-F1D9-8E58-00BD-9EC5B87E49E5}"/>
              </a:ext>
            </a:extLst>
          </p:cNvPr>
          <p:cNvSpPr txBox="1"/>
          <p:nvPr/>
        </p:nvSpPr>
        <p:spPr>
          <a:xfrm>
            <a:off x="6493361" y="3689735"/>
            <a:ext cx="2650639" cy="492443"/>
          </a:xfrm>
          <a:prstGeom prst="rect">
            <a:avLst/>
          </a:prstGeom>
          <a:noFill/>
        </p:spPr>
        <p:txBody>
          <a:bodyPr wrap="square">
            <a:spAutoFit/>
          </a:bodyPr>
          <a:lstStyle/>
          <a:p>
            <a:pPr algn="r" rtl="1"/>
            <a:r>
              <a:rPr lang="ar-DZ"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3.2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600" dirty="0">
              <a:solidFill>
                <a:srgbClr val="C0000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xmlns="" id="{C6762536-FA76-4C95-76FA-E8C473246B80}"/>
              </a:ext>
            </a:extLst>
          </p:cNvPr>
          <p:cNvSpPr/>
          <p:nvPr/>
        </p:nvSpPr>
        <p:spPr>
          <a:xfrm flipH="1">
            <a:off x="6493361" y="4466087"/>
            <a:ext cx="2650639"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6E0E837-E34F-91A5-A3D0-30750952D45A}"/>
              </a:ext>
            </a:extLst>
          </p:cNvPr>
          <p:cNvSpPr/>
          <p:nvPr/>
        </p:nvSpPr>
        <p:spPr>
          <a:xfrm flipH="1">
            <a:off x="6493361" y="5257309"/>
            <a:ext cx="2650639"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77C20CA-238A-FACB-CA6E-3E2528695EAE}"/>
              </a:ext>
            </a:extLst>
          </p:cNvPr>
          <p:cNvSpPr txBox="1"/>
          <p:nvPr/>
        </p:nvSpPr>
        <p:spPr>
          <a:xfrm>
            <a:off x="6493361" y="4541461"/>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D2D4476D-5D60-D2D2-E81C-D7C27A607EFE}"/>
              </a:ext>
            </a:extLst>
          </p:cNvPr>
          <p:cNvSpPr txBox="1"/>
          <p:nvPr/>
        </p:nvSpPr>
        <p:spPr>
          <a:xfrm>
            <a:off x="6493360" y="5332683"/>
            <a:ext cx="2650640" cy="707886"/>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xmlns="" id="{7BA5B124-B96D-4BEC-39FB-6C63B13DE02F}"/>
              </a:ext>
            </a:extLst>
          </p:cNvPr>
          <p:cNvSpPr txBox="1"/>
          <p:nvPr/>
        </p:nvSpPr>
        <p:spPr>
          <a:xfrm>
            <a:off x="29920" y="1978047"/>
            <a:ext cx="6040465" cy="6247864"/>
          </a:xfrm>
          <a:prstGeom prst="rect">
            <a:avLst/>
          </a:prstGeom>
          <a:noFill/>
        </p:spPr>
        <p:txBody>
          <a:bodyPr wrap="square">
            <a:spAutoFit/>
          </a:bodyPr>
          <a:lstStyle/>
          <a:p>
            <a:pPr algn="just" rtl="1"/>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من الاستراتيجيات المهمة بالنسبة للمقاولات لأنها تعني أن تمتلك المقاولة شيئا يميزها عن بقية المنافسين من خلال الخدمات أو المنتجات التي تقدمها من جهة، ومحاولة إرضاء الزبائن من جهة أخرى. وبالتالي يعمل المقاولات على محاولة اكتساب الموارد التي تكسبها ميزة تنافسية سواء كانت مادية أو بشرية. وعموما هناك أربعة موارد تعد تحديات تواجه المقاولات لتحقيق التفرد الذي تسعى إليه: </a:t>
            </a:r>
            <a:endParaRPr lang="fr-FR" sz="20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أولا: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تجميع الموارد: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وتشمل إلى جانب الموارد المادية الموارد البشرية المؤهلة علميا وعمليا، وذلك حتى تتمكن المقاولة من تجسيد مشروعها بأقل التكاليف وبتعظيم الأرباح. </a:t>
            </a: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ثانيا: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اختيار الموارد الجاذبة: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عبارة عن مجموع المهارات (البيع، التسويق وغيرها) التي تسعى المقاولة للحصول عليها وإيجاد التناغم والانسجام بينها لضمان نجاحها وتحقيق ميزة تنافسية لها. </a:t>
            </a: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ثالثا: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تجميع الموارد المختارة: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بعد اختيار أهم الموارد الجاذبة من قبل المقاولة والتي تتميز بتنوعها وتفردها، تعمل على تجميعها معا بالشكل الذي يتناسب مع أهدافها، وبالتالي ينتج عن هذا التجميع خلق موارد جديدة تكسب المقاولة بعد استراتيجي. </a:t>
            </a: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رابعا: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الموارد الفردية التحويلية: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ضمان تفرد الموارد التي تم اختيارها وتجميعها يتطلب مرحلة مهمة وهي تحويل أو ربط قوى الأفراد بقوة المقاولة مما يضمن استمرارية هذا التميز. </a:t>
            </a:r>
          </a:p>
        </p:txBody>
      </p:sp>
      <p:pic>
        <p:nvPicPr>
          <p:cNvPr id="4" name="ElevenLabs_2024-07-09T11_40_22_Sarah_pre_s50_sb75_se0_b_m2">
            <a:hlinkClick r:id="" action="ppaction://media"/>
            <a:extLst>
              <a:ext uri="{FF2B5EF4-FFF2-40B4-BE49-F238E27FC236}">
                <a16:creationId xmlns:a16="http://schemas.microsoft.com/office/drawing/2014/main" xmlns="" id="{FC117C03-97AD-DEAF-063B-3F0DD01A5C2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703546" y="3462931"/>
            <a:ext cx="365522" cy="487363"/>
          </a:xfrm>
          <a:prstGeom prst="rect">
            <a:avLst/>
          </a:prstGeom>
        </p:spPr>
      </p:pic>
    </p:spTree>
    <p:extLst>
      <p:ext uri="{BB962C8B-B14F-4D97-AF65-F5344CB8AC3E}">
        <p14:creationId xmlns:p14="http://schemas.microsoft.com/office/powerpoint/2010/main" xmlns="" val="424379301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954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endCondLst>
                    <p:cond evt="onStopAudio" delay="0">
                      <p:tgtEl>
                        <p:sldTgt/>
                      </p:tgtEl>
                    </p:cond>
                  </p:endCondLst>
                </p:cTn>
                <p:tgtEl>
                  <p:spTgt spid="4"/>
                </p:tgtEl>
              </p:cMediaNode>
            </p:video>
          </p:childTnLst>
        </p:cTn>
      </p:par>
    </p:tnLst>
    <p:bldLst>
      <p:bldP spid="19"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1266</Words>
  <Application>Microsoft Office PowerPoint</Application>
  <PresentationFormat>Affichage à l'écran (4:3)</PresentationFormat>
  <Paragraphs>109</Paragraphs>
  <Slides>12</Slides>
  <Notes>0</Notes>
  <HiddenSlides>0</HiddenSlides>
  <MMClips>18</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1</cp:revision>
  <dcterms:created xsi:type="dcterms:W3CDTF">2025-07-13T11:03:28Z</dcterms:created>
  <dcterms:modified xsi:type="dcterms:W3CDTF">2025-07-13T11:03:50Z</dcterms:modified>
</cp:coreProperties>
</file>