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ar-DZ"/>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7" d="100"/>
          <a:sy n="67" d="100"/>
        </p:scale>
        <p:origin x="-1464"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DZ"/>
          </a:p>
        </p:txBody>
      </p:sp>
      <p:sp>
        <p:nvSpPr>
          <p:cNvPr id="3" name="Espace réservé de la date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ADD2DE84-6A66-40B4-86B8-4C92C1010990}" type="datetimeFigureOut">
              <a:rPr lang="ar-DZ" smtClean="0"/>
              <a:pPr/>
              <a:t>06-05-1437</a:t>
            </a:fld>
            <a:endParaRPr lang="ar-DZ"/>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DZ"/>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6" name="Espace réservé du pied de page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DZ"/>
          </a:p>
        </p:txBody>
      </p:sp>
      <p:sp>
        <p:nvSpPr>
          <p:cNvPr id="7" name="Espace réservé du numéro de diapositive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3DC97DB1-F229-4A5E-8281-930B4F86EB6F}" type="slidenum">
              <a:rPr lang="ar-DZ" smtClean="0"/>
              <a:pPr/>
              <a:t>‹N°›</a:t>
            </a:fld>
            <a:endParaRPr lang="ar-DZ"/>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ar-DZ" dirty="0"/>
          </a:p>
        </p:txBody>
      </p:sp>
      <p:sp>
        <p:nvSpPr>
          <p:cNvPr id="4" name="Espace réservé du numéro de diapositive 3"/>
          <p:cNvSpPr>
            <a:spLocks noGrp="1"/>
          </p:cNvSpPr>
          <p:nvPr>
            <p:ph type="sldNum" sz="quarter" idx="10"/>
          </p:nvPr>
        </p:nvSpPr>
        <p:spPr/>
        <p:txBody>
          <a:bodyPr/>
          <a:lstStyle/>
          <a:p>
            <a:fld id="{3DC97DB1-F229-4A5E-8281-930B4F86EB6F}" type="slidenum">
              <a:rPr lang="ar-DZ" smtClean="0"/>
              <a:pPr/>
              <a:t>1</a:t>
            </a:fld>
            <a:endParaRPr lang="ar-DZ"/>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ar-DZ"/>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ar-DZ"/>
          </a:p>
        </p:txBody>
      </p:sp>
      <p:sp>
        <p:nvSpPr>
          <p:cNvPr id="4" name="Espace réservé de la date 3"/>
          <p:cNvSpPr>
            <a:spLocks noGrp="1"/>
          </p:cNvSpPr>
          <p:nvPr>
            <p:ph type="dt" sz="half" idx="10"/>
          </p:nvPr>
        </p:nvSpPr>
        <p:spPr/>
        <p:txBody>
          <a:bodyPr/>
          <a:lstStyle/>
          <a:p>
            <a:fld id="{0C3AC884-87EE-4A5F-AD30-46EBEC64E1A6}" type="datetimeFigureOut">
              <a:rPr lang="ar-DZ" smtClean="0"/>
              <a:pPr/>
              <a:t>06-05-1437</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D3C73DCF-EC6D-430F-ABC5-B4D3A04ADD5C}" type="slidenum">
              <a:rPr lang="ar-DZ" smtClean="0"/>
              <a:pPr/>
              <a:t>‹N°›</a:t>
            </a:fld>
            <a:endParaRPr lang="ar-D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ar-DZ"/>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10"/>
          </p:nvPr>
        </p:nvSpPr>
        <p:spPr/>
        <p:txBody>
          <a:bodyPr/>
          <a:lstStyle/>
          <a:p>
            <a:fld id="{0C3AC884-87EE-4A5F-AD30-46EBEC64E1A6}" type="datetimeFigureOut">
              <a:rPr lang="ar-DZ" smtClean="0"/>
              <a:pPr/>
              <a:t>06-05-1437</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D3C73DCF-EC6D-430F-ABC5-B4D3A04ADD5C}" type="slidenum">
              <a:rPr lang="ar-DZ" smtClean="0"/>
              <a:pPr/>
              <a:t>‹N°›</a:t>
            </a:fld>
            <a:endParaRPr lang="ar-D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ar-DZ"/>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10"/>
          </p:nvPr>
        </p:nvSpPr>
        <p:spPr/>
        <p:txBody>
          <a:bodyPr/>
          <a:lstStyle/>
          <a:p>
            <a:fld id="{0C3AC884-87EE-4A5F-AD30-46EBEC64E1A6}" type="datetimeFigureOut">
              <a:rPr lang="ar-DZ" smtClean="0"/>
              <a:pPr/>
              <a:t>06-05-1437</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D3C73DCF-EC6D-430F-ABC5-B4D3A04ADD5C}" type="slidenum">
              <a:rPr lang="ar-DZ" smtClean="0"/>
              <a:pPr/>
              <a:t>‹N°›</a:t>
            </a:fld>
            <a:endParaRPr lang="ar-D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ar-DZ"/>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10"/>
          </p:nvPr>
        </p:nvSpPr>
        <p:spPr/>
        <p:txBody>
          <a:bodyPr/>
          <a:lstStyle/>
          <a:p>
            <a:fld id="{0C3AC884-87EE-4A5F-AD30-46EBEC64E1A6}" type="datetimeFigureOut">
              <a:rPr lang="ar-DZ" smtClean="0"/>
              <a:pPr/>
              <a:t>06-05-1437</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D3C73DCF-EC6D-430F-ABC5-B4D3A04ADD5C}" type="slidenum">
              <a:rPr lang="ar-DZ" smtClean="0"/>
              <a:pPr/>
              <a:t>‹N°›</a:t>
            </a:fld>
            <a:endParaRPr lang="ar-D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r">
              <a:defRPr sz="4000" b="1" cap="all"/>
            </a:lvl1pPr>
          </a:lstStyle>
          <a:p>
            <a:r>
              <a:rPr lang="fr-FR" smtClean="0"/>
              <a:t>Cliquez pour modifier le style du titre</a:t>
            </a:r>
            <a:endParaRPr lang="ar-DZ"/>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0C3AC884-87EE-4A5F-AD30-46EBEC64E1A6}" type="datetimeFigureOut">
              <a:rPr lang="ar-DZ" smtClean="0"/>
              <a:pPr/>
              <a:t>06-05-1437</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D3C73DCF-EC6D-430F-ABC5-B4D3A04ADD5C}" type="slidenum">
              <a:rPr lang="ar-DZ" smtClean="0"/>
              <a:pPr/>
              <a:t>‹N°›</a:t>
            </a:fld>
            <a:endParaRPr lang="ar-D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ar-DZ"/>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5" name="Espace réservé de la date 4"/>
          <p:cNvSpPr>
            <a:spLocks noGrp="1"/>
          </p:cNvSpPr>
          <p:nvPr>
            <p:ph type="dt" sz="half" idx="10"/>
          </p:nvPr>
        </p:nvSpPr>
        <p:spPr/>
        <p:txBody>
          <a:bodyPr/>
          <a:lstStyle/>
          <a:p>
            <a:fld id="{0C3AC884-87EE-4A5F-AD30-46EBEC64E1A6}" type="datetimeFigureOut">
              <a:rPr lang="ar-DZ" smtClean="0"/>
              <a:pPr/>
              <a:t>06-05-1437</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D3C73DCF-EC6D-430F-ABC5-B4D3A04ADD5C}" type="slidenum">
              <a:rPr lang="ar-DZ" smtClean="0"/>
              <a:pPr/>
              <a:t>‹N°›</a:t>
            </a:fld>
            <a:endParaRPr lang="ar-D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ar-DZ"/>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7" name="Espace réservé de la date 6"/>
          <p:cNvSpPr>
            <a:spLocks noGrp="1"/>
          </p:cNvSpPr>
          <p:nvPr>
            <p:ph type="dt" sz="half" idx="10"/>
          </p:nvPr>
        </p:nvSpPr>
        <p:spPr/>
        <p:txBody>
          <a:bodyPr/>
          <a:lstStyle/>
          <a:p>
            <a:fld id="{0C3AC884-87EE-4A5F-AD30-46EBEC64E1A6}" type="datetimeFigureOut">
              <a:rPr lang="ar-DZ" smtClean="0"/>
              <a:pPr/>
              <a:t>06-05-1437</a:t>
            </a:fld>
            <a:endParaRPr lang="ar-DZ"/>
          </a:p>
        </p:txBody>
      </p:sp>
      <p:sp>
        <p:nvSpPr>
          <p:cNvPr id="8" name="Espace réservé du pied de page 7"/>
          <p:cNvSpPr>
            <a:spLocks noGrp="1"/>
          </p:cNvSpPr>
          <p:nvPr>
            <p:ph type="ftr" sz="quarter" idx="11"/>
          </p:nvPr>
        </p:nvSpPr>
        <p:spPr/>
        <p:txBody>
          <a:bodyPr/>
          <a:lstStyle/>
          <a:p>
            <a:endParaRPr lang="ar-DZ"/>
          </a:p>
        </p:txBody>
      </p:sp>
      <p:sp>
        <p:nvSpPr>
          <p:cNvPr id="9" name="Espace réservé du numéro de diapositive 8"/>
          <p:cNvSpPr>
            <a:spLocks noGrp="1"/>
          </p:cNvSpPr>
          <p:nvPr>
            <p:ph type="sldNum" sz="quarter" idx="12"/>
          </p:nvPr>
        </p:nvSpPr>
        <p:spPr/>
        <p:txBody>
          <a:bodyPr/>
          <a:lstStyle/>
          <a:p>
            <a:fld id="{D3C73DCF-EC6D-430F-ABC5-B4D3A04ADD5C}" type="slidenum">
              <a:rPr lang="ar-DZ" smtClean="0"/>
              <a:pPr/>
              <a:t>‹N°›</a:t>
            </a:fld>
            <a:endParaRPr lang="ar-D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ar-DZ"/>
          </a:p>
        </p:txBody>
      </p:sp>
      <p:sp>
        <p:nvSpPr>
          <p:cNvPr id="3" name="Espace réservé de la date 2"/>
          <p:cNvSpPr>
            <a:spLocks noGrp="1"/>
          </p:cNvSpPr>
          <p:nvPr>
            <p:ph type="dt" sz="half" idx="10"/>
          </p:nvPr>
        </p:nvSpPr>
        <p:spPr/>
        <p:txBody>
          <a:bodyPr/>
          <a:lstStyle/>
          <a:p>
            <a:fld id="{0C3AC884-87EE-4A5F-AD30-46EBEC64E1A6}" type="datetimeFigureOut">
              <a:rPr lang="ar-DZ" smtClean="0"/>
              <a:pPr/>
              <a:t>06-05-1437</a:t>
            </a:fld>
            <a:endParaRPr lang="ar-DZ"/>
          </a:p>
        </p:txBody>
      </p:sp>
      <p:sp>
        <p:nvSpPr>
          <p:cNvPr id="4" name="Espace réservé du pied de page 3"/>
          <p:cNvSpPr>
            <a:spLocks noGrp="1"/>
          </p:cNvSpPr>
          <p:nvPr>
            <p:ph type="ftr" sz="quarter" idx="11"/>
          </p:nvPr>
        </p:nvSpPr>
        <p:spPr/>
        <p:txBody>
          <a:bodyPr/>
          <a:lstStyle/>
          <a:p>
            <a:endParaRPr lang="ar-DZ"/>
          </a:p>
        </p:txBody>
      </p:sp>
      <p:sp>
        <p:nvSpPr>
          <p:cNvPr id="5" name="Espace réservé du numéro de diapositive 4"/>
          <p:cNvSpPr>
            <a:spLocks noGrp="1"/>
          </p:cNvSpPr>
          <p:nvPr>
            <p:ph type="sldNum" sz="quarter" idx="12"/>
          </p:nvPr>
        </p:nvSpPr>
        <p:spPr/>
        <p:txBody>
          <a:bodyPr/>
          <a:lstStyle/>
          <a:p>
            <a:fld id="{D3C73DCF-EC6D-430F-ABC5-B4D3A04ADD5C}" type="slidenum">
              <a:rPr lang="ar-DZ" smtClean="0"/>
              <a:pPr/>
              <a:t>‹N°›</a:t>
            </a:fld>
            <a:endParaRPr lang="ar-D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C3AC884-87EE-4A5F-AD30-46EBEC64E1A6}" type="datetimeFigureOut">
              <a:rPr lang="ar-DZ" smtClean="0"/>
              <a:pPr/>
              <a:t>06-05-1437</a:t>
            </a:fld>
            <a:endParaRPr lang="ar-DZ"/>
          </a:p>
        </p:txBody>
      </p:sp>
      <p:sp>
        <p:nvSpPr>
          <p:cNvPr id="3" name="Espace réservé du pied de page 2"/>
          <p:cNvSpPr>
            <a:spLocks noGrp="1"/>
          </p:cNvSpPr>
          <p:nvPr>
            <p:ph type="ftr" sz="quarter" idx="11"/>
          </p:nvPr>
        </p:nvSpPr>
        <p:spPr/>
        <p:txBody>
          <a:bodyPr/>
          <a:lstStyle/>
          <a:p>
            <a:endParaRPr lang="ar-DZ"/>
          </a:p>
        </p:txBody>
      </p:sp>
      <p:sp>
        <p:nvSpPr>
          <p:cNvPr id="4" name="Espace réservé du numéro de diapositive 3"/>
          <p:cNvSpPr>
            <a:spLocks noGrp="1"/>
          </p:cNvSpPr>
          <p:nvPr>
            <p:ph type="sldNum" sz="quarter" idx="12"/>
          </p:nvPr>
        </p:nvSpPr>
        <p:spPr/>
        <p:txBody>
          <a:bodyPr/>
          <a:lstStyle/>
          <a:p>
            <a:fld id="{D3C73DCF-EC6D-430F-ABC5-B4D3A04ADD5C}" type="slidenum">
              <a:rPr lang="ar-DZ" smtClean="0"/>
              <a:pPr/>
              <a:t>‹N°›</a:t>
            </a:fld>
            <a:endParaRPr lang="ar-D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r">
              <a:defRPr sz="2000" b="1"/>
            </a:lvl1pPr>
          </a:lstStyle>
          <a:p>
            <a:r>
              <a:rPr lang="fr-FR" smtClean="0"/>
              <a:t>Cliquez pour modifier le style du titre</a:t>
            </a:r>
            <a:endParaRPr lang="ar-DZ"/>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0C3AC884-87EE-4A5F-AD30-46EBEC64E1A6}" type="datetimeFigureOut">
              <a:rPr lang="ar-DZ" smtClean="0"/>
              <a:pPr/>
              <a:t>06-05-1437</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D3C73DCF-EC6D-430F-ABC5-B4D3A04ADD5C}" type="slidenum">
              <a:rPr lang="ar-DZ" smtClean="0"/>
              <a:pPr/>
              <a:t>‹N°›</a:t>
            </a:fld>
            <a:endParaRPr lang="ar-D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r">
              <a:defRPr sz="2000" b="1"/>
            </a:lvl1pPr>
          </a:lstStyle>
          <a:p>
            <a:r>
              <a:rPr lang="fr-FR" smtClean="0"/>
              <a:t>Cliquez pour modifier le style du titre</a:t>
            </a:r>
            <a:endParaRPr lang="ar-DZ"/>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DZ"/>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0C3AC884-87EE-4A5F-AD30-46EBEC64E1A6}" type="datetimeFigureOut">
              <a:rPr lang="ar-DZ" smtClean="0"/>
              <a:pPr/>
              <a:t>06-05-1437</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D3C73DCF-EC6D-430F-ABC5-B4D3A04ADD5C}" type="slidenum">
              <a:rPr lang="ar-DZ" smtClean="0"/>
              <a:pPr/>
              <a:t>‹N°›</a:t>
            </a:fld>
            <a:endParaRPr lang="ar-D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fr-FR" smtClean="0"/>
              <a:t>Cliquez pour modifier le style du titre</a:t>
            </a:r>
            <a:endParaRPr lang="ar-DZ"/>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0C3AC884-87EE-4A5F-AD30-46EBEC64E1A6}" type="datetimeFigureOut">
              <a:rPr lang="ar-DZ" smtClean="0"/>
              <a:pPr/>
              <a:t>06-05-1437</a:t>
            </a:fld>
            <a:endParaRPr lang="ar-DZ"/>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DZ"/>
          </a:p>
        </p:txBody>
      </p:sp>
      <p:sp>
        <p:nvSpPr>
          <p:cNvPr id="6" name="Espace réservé du numéro de diapositive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D3C73DCF-EC6D-430F-ABC5-B4D3A04ADD5C}" type="slidenum">
              <a:rPr lang="ar-DZ" smtClean="0"/>
              <a:pPr/>
              <a:t>‹N°›</a:t>
            </a:fld>
            <a:endParaRPr lang="ar-DZ"/>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DZ"/>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wikiberal.org/wiki/1840"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http://www.wikiberal.org/wiki/Thomas_Carlyle"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wikiberal.org/wiki/Leadership"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www.wikiberal.org/wiki/Aristote"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wikiberal.org/wiki/1983" TargetMode="External"/><Relationship Id="rId2" Type="http://schemas.openxmlformats.org/officeDocument/2006/relationships/hyperlink" Target="http://www.wikiberal.org/wiki/1974"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wikiberal.org/wiki/1948" TargetMode="External"/><Relationship Id="rId2" Type="http://schemas.openxmlformats.org/officeDocument/2006/relationships/hyperlink" Target="http://www.wikiberal.org/wiki/1950"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85720" y="357166"/>
            <a:ext cx="8572560" cy="6215106"/>
          </a:xfrm>
        </p:spPr>
        <p:txBody>
          <a:bodyPr>
            <a:normAutofit fontScale="77500" lnSpcReduction="20000"/>
          </a:bodyPr>
          <a:lstStyle/>
          <a:p>
            <a:pPr algn="just" rtl="0"/>
            <a:r>
              <a:rPr lang="fr-FR" b="1" dirty="0" smtClean="0"/>
              <a:t>1</a:t>
            </a:r>
            <a:r>
              <a:rPr lang="fr-FR" b="1" dirty="0" smtClean="0">
                <a:solidFill>
                  <a:schemeClr val="tx1"/>
                </a:solidFill>
              </a:rPr>
              <a:t>. La </a:t>
            </a:r>
            <a:r>
              <a:rPr lang="fr-FR" b="1" dirty="0">
                <a:solidFill>
                  <a:schemeClr val="tx1"/>
                </a:solidFill>
              </a:rPr>
              <a:t>théorie du "Grand Homme" de Thomas Carlyle (leadership héroïque) </a:t>
            </a:r>
            <a:r>
              <a:rPr lang="fr-FR" b="1" dirty="0" smtClean="0">
                <a:solidFill>
                  <a:schemeClr val="tx1"/>
                </a:solidFill>
              </a:rPr>
              <a:t>:</a:t>
            </a:r>
          </a:p>
          <a:p>
            <a:pPr algn="just" rtl="0"/>
            <a:r>
              <a:rPr lang="fr-FR" dirty="0">
                <a:solidFill>
                  <a:schemeClr val="tx1"/>
                </a:solidFill>
              </a:rPr>
              <a:t>Cette théorie du "grand homme" est surtout devenue populaire durant le 19ème siècle. En </a:t>
            </a:r>
            <a:r>
              <a:rPr lang="fr-FR" dirty="0">
                <a:solidFill>
                  <a:schemeClr val="tx1"/>
                </a:solidFill>
                <a:hlinkClick r:id="rId3" tooltip="1840"/>
              </a:rPr>
              <a:t>1840</a:t>
            </a:r>
            <a:r>
              <a:rPr lang="fr-FR" dirty="0">
                <a:solidFill>
                  <a:schemeClr val="tx1"/>
                </a:solidFill>
              </a:rPr>
              <a:t>, un historien écossais du nom de </a:t>
            </a:r>
            <a:r>
              <a:rPr lang="fr-FR" dirty="0">
                <a:solidFill>
                  <a:schemeClr val="tx1"/>
                </a:solidFill>
                <a:hlinkClick r:id="rId4" tooltip="Thomas Carlyle"/>
              </a:rPr>
              <a:t>Thomas Carlyle</a:t>
            </a:r>
            <a:r>
              <a:rPr lang="fr-FR" dirty="0">
                <a:solidFill>
                  <a:schemeClr val="tx1"/>
                </a:solidFill>
              </a:rPr>
              <a:t> a présenté "La Théorie de grand homme" à travers un livre et une série de conférences intitulées "Le Héros, le culte des héros, et le héroïque dans l'histoire". Il a donné le profil des grands hommes à travers l'histoire et il a souligné certaines caractéristiques qui, lorsqu'on les étudie attentivement et méthodiquement, pourrait être instructives pour reconnaître les leaders potentiels.</a:t>
            </a:r>
            <a:endParaRPr lang="en-US" dirty="0">
              <a:solidFill>
                <a:schemeClr val="tx1"/>
              </a:solidFill>
            </a:endParaRPr>
          </a:p>
          <a:p>
            <a:pPr algn="just" rtl="0"/>
            <a:r>
              <a:rPr lang="fr-FR" dirty="0">
                <a:solidFill>
                  <a:schemeClr val="tx1"/>
                </a:solidFill>
              </a:rPr>
              <a:t>Il affirmant que "L'histoire du monde n'est que la biographie des grands hommes".</a:t>
            </a:r>
            <a:endParaRPr lang="en-US" dirty="0">
              <a:solidFill>
                <a:schemeClr val="tx1"/>
              </a:solidFill>
            </a:endParaRPr>
          </a:p>
          <a:p>
            <a:pPr algn="just" rtl="0"/>
            <a:r>
              <a:rPr lang="fr-FR" dirty="0">
                <a:solidFill>
                  <a:schemeClr val="tx1"/>
                </a:solidFill>
              </a:rPr>
              <a:t>. Pour cet auteur, les héros nous enseignent le bien et le mal, Les héros nous donnent les grandes inventions et les découvertes. Un petit nombre de grands hommes transforment la société ; la foule les suit.</a:t>
            </a:r>
            <a:endParaRPr lang="en-US" dirty="0">
              <a:solidFill>
                <a:schemeClr val="tx1"/>
              </a:solidFill>
            </a:endParaRPr>
          </a:p>
          <a:p>
            <a:pPr algn="just" rtl="0"/>
            <a:endParaRPr lang="en-US" dirty="0"/>
          </a:p>
          <a:p>
            <a:pPr rtl="0"/>
            <a:endParaRPr lang="ar-DZ"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5720" y="357166"/>
            <a:ext cx="8643998" cy="6143668"/>
          </a:xfrm>
        </p:spPr>
        <p:txBody>
          <a:bodyPr>
            <a:normAutofit fontScale="25000" lnSpcReduction="20000"/>
          </a:bodyPr>
          <a:lstStyle/>
          <a:p>
            <a:pPr algn="just" rtl="0">
              <a:buNone/>
            </a:pPr>
            <a:r>
              <a:rPr lang="fr-FR" sz="10800" b="1" dirty="0" smtClean="0"/>
              <a:t>  B. </a:t>
            </a:r>
            <a:r>
              <a:rPr lang="fr-FR" sz="10800" b="1" dirty="0"/>
              <a:t>Les études de l’université du Michigan :</a:t>
            </a:r>
            <a:endParaRPr lang="en-US" sz="10800" dirty="0"/>
          </a:p>
          <a:p>
            <a:pPr algn="just" rtl="0"/>
            <a:endParaRPr lang="fr-FR" sz="9600" dirty="0" smtClean="0"/>
          </a:p>
          <a:p>
            <a:pPr algn="just" rtl="0">
              <a:buNone/>
            </a:pPr>
            <a:r>
              <a:rPr lang="fr-FR" sz="9600" dirty="0" smtClean="0"/>
              <a:t>     Les </a:t>
            </a:r>
            <a:r>
              <a:rPr lang="fr-FR" sz="9600" dirty="0"/>
              <a:t>chercheurs de cette université ont voulu établir </a:t>
            </a:r>
            <a:r>
              <a:rPr lang="fr-FR" sz="9600" b="1" dirty="0"/>
              <a:t>les comportements</a:t>
            </a:r>
            <a:r>
              <a:rPr lang="fr-FR" sz="9600" dirty="0"/>
              <a:t> susceptibles de déterminer </a:t>
            </a:r>
            <a:r>
              <a:rPr lang="fr-FR" sz="9600" b="1" dirty="0"/>
              <a:t>l’efficacité du leadership.</a:t>
            </a:r>
            <a:r>
              <a:rPr lang="fr-FR" sz="9600" dirty="0"/>
              <a:t> Ils sont arrivés à un modèle toujours utilisé par certains consultants et basé, encore une fois, sur </a:t>
            </a:r>
            <a:r>
              <a:rPr lang="fr-FR" sz="9600" b="1" dirty="0"/>
              <a:t>une approche </a:t>
            </a:r>
            <a:r>
              <a:rPr lang="fr-FR" sz="9600" b="1" dirty="0" smtClean="0"/>
              <a:t>bidimensionnelle</a:t>
            </a:r>
            <a:r>
              <a:rPr lang="fr-FR" sz="9600" dirty="0" smtClean="0"/>
              <a:t>.</a:t>
            </a:r>
            <a:endParaRPr lang="en-US" sz="9600" dirty="0"/>
          </a:p>
          <a:p>
            <a:pPr algn="just" rtl="0">
              <a:buNone/>
            </a:pPr>
            <a:r>
              <a:rPr lang="fr-FR" sz="9600" dirty="0" smtClean="0"/>
              <a:t>     </a:t>
            </a:r>
            <a:r>
              <a:rPr lang="fr-FR" sz="9600" dirty="0"/>
              <a:t>Certains leaders seraient centrés sur la </a:t>
            </a:r>
            <a:r>
              <a:rPr lang="fr-FR" sz="9600" b="1" dirty="0"/>
              <a:t>production</a:t>
            </a:r>
            <a:r>
              <a:rPr lang="fr-FR" sz="9600" dirty="0"/>
              <a:t> quand d’autres le seraient plus sur </a:t>
            </a:r>
            <a:r>
              <a:rPr lang="fr-FR" sz="9600" b="1" dirty="0"/>
              <a:t>l’employé</a:t>
            </a:r>
            <a:r>
              <a:rPr lang="fr-FR" sz="9600" dirty="0"/>
              <a:t> (Kahn et Katz, université du Michigan, 1960).</a:t>
            </a:r>
            <a:endParaRPr lang="en-US" sz="9600" dirty="0"/>
          </a:p>
          <a:p>
            <a:pPr algn="just" rtl="0">
              <a:buNone/>
            </a:pPr>
            <a:r>
              <a:rPr lang="fr-FR" sz="9600" b="1" dirty="0" smtClean="0"/>
              <a:t>    - </a:t>
            </a:r>
            <a:r>
              <a:rPr lang="fr-FR" sz="9600" b="1" dirty="0"/>
              <a:t>Le leader « orienté employé » :</a:t>
            </a:r>
            <a:r>
              <a:rPr lang="fr-FR" sz="9600" dirty="0"/>
              <a:t> cherchera à mettre en place des relations interpersonnelles importantes en respectant les besoins des employés.</a:t>
            </a:r>
            <a:endParaRPr lang="en-US" sz="9600" dirty="0"/>
          </a:p>
          <a:p>
            <a:pPr algn="just" rtl="0">
              <a:buNone/>
            </a:pPr>
            <a:r>
              <a:rPr lang="fr-FR" sz="9600" b="1" dirty="0" smtClean="0"/>
              <a:t>    - </a:t>
            </a:r>
            <a:r>
              <a:rPr lang="fr-FR" sz="9600" b="1" dirty="0"/>
              <a:t>Le leader « orienté production » :</a:t>
            </a:r>
            <a:r>
              <a:rPr lang="fr-FR" sz="9600" dirty="0"/>
              <a:t> sera intéressé par la technique et la productivité du travail. Là encore, le leader orienté vers les employés sera reconnu plus </a:t>
            </a:r>
            <a:r>
              <a:rPr lang="fr-FR" sz="9600" b="1" dirty="0"/>
              <a:t>efficace,</a:t>
            </a:r>
            <a:r>
              <a:rPr lang="fr-FR" sz="9600" dirty="0"/>
              <a:t> ce qui est cohérent avec les recherches et préoccupations de l’époque (domination de l’école des ressources humaine</a:t>
            </a:r>
            <a:r>
              <a:rPr lang="fr-FR" dirty="0"/>
              <a:t>s).</a:t>
            </a:r>
            <a:endParaRPr lang="en-US" dirty="0"/>
          </a:p>
          <a:p>
            <a:endParaRPr lang="ar-DZ"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additive="base">
                                        <p:cTn id="2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5720" y="285728"/>
            <a:ext cx="8572560" cy="6143668"/>
          </a:xfrm>
        </p:spPr>
        <p:txBody>
          <a:bodyPr/>
          <a:lstStyle/>
          <a:p>
            <a:pPr algn="just" rtl="0">
              <a:buNone/>
            </a:pPr>
            <a:r>
              <a:rPr lang="fr-FR" b="1" dirty="0" smtClean="0"/>
              <a:t>  C. </a:t>
            </a:r>
            <a:r>
              <a:rPr lang="fr-FR" b="1" dirty="0"/>
              <a:t>La grille managériale de Blake et Mouton</a:t>
            </a:r>
            <a:endParaRPr lang="en-US" dirty="0"/>
          </a:p>
          <a:p>
            <a:pPr algn="just" rtl="0">
              <a:buNone/>
            </a:pPr>
            <a:r>
              <a:rPr lang="fr-FR" dirty="0" smtClean="0"/>
              <a:t>      La </a:t>
            </a:r>
            <a:r>
              <a:rPr lang="fr-FR" dirty="0"/>
              <a:t>représentation visuelle la plus connue, issue des travaux sur le comportement, est </a:t>
            </a:r>
            <a:r>
              <a:rPr lang="fr-FR" b="1" dirty="0"/>
              <a:t>la grille bidimensionnelle de Blake et Mouton</a:t>
            </a:r>
            <a:r>
              <a:rPr lang="fr-FR" dirty="0"/>
              <a:t>. Elaborée en 1964, elle est toujours très utilisée dans les ouvrages et enseignements de management. Sa simplicité et son intérêt expliquent ce succès. Les auteurs ont tiré une matrice autour de </a:t>
            </a:r>
            <a:r>
              <a:rPr lang="fr-FR" b="1" dirty="0"/>
              <a:t>deux axes</a:t>
            </a:r>
            <a:r>
              <a:rPr lang="fr-FR" dirty="0"/>
              <a:t>, répartis en 9 valeurs. On peut donc trouver </a:t>
            </a:r>
            <a:r>
              <a:rPr lang="fr-FR" b="1" dirty="0"/>
              <a:t>81 styles différents de leadership </a:t>
            </a:r>
            <a:endParaRPr lang="en-US" dirty="0"/>
          </a:p>
          <a:p>
            <a:pPr algn="l" rtl="0"/>
            <a:endParaRPr lang="ar-DZ"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descr="http://unt.unice.fr/aunege/M2/Psychosociologie_des_Organisations/images/shema1.jpg"/>
          <p:cNvPicPr/>
          <p:nvPr/>
        </p:nvPicPr>
        <p:blipFill>
          <a:blip r:embed="rId2" cstate="print"/>
          <a:srcRect/>
          <a:stretch>
            <a:fillRect/>
          </a:stretch>
        </p:blipFill>
        <p:spPr bwMode="auto">
          <a:xfrm>
            <a:off x="1071538" y="428604"/>
            <a:ext cx="7286676" cy="4143404"/>
          </a:xfrm>
          <a:prstGeom prst="rect">
            <a:avLst/>
          </a:prstGeom>
          <a:noFill/>
          <a:ln w="9525">
            <a:noFill/>
            <a:miter lim="800000"/>
            <a:headEnd/>
            <a:tailEnd/>
          </a:ln>
        </p:spPr>
      </p:pic>
      <p:sp>
        <p:nvSpPr>
          <p:cNvPr id="6" name="Espace réservé du contenu 5"/>
          <p:cNvSpPr>
            <a:spLocks noGrp="1"/>
          </p:cNvSpPr>
          <p:nvPr>
            <p:ph idx="1"/>
          </p:nvPr>
        </p:nvSpPr>
        <p:spPr>
          <a:xfrm>
            <a:off x="357158" y="4857760"/>
            <a:ext cx="8229600" cy="1214447"/>
          </a:xfrm>
        </p:spPr>
        <p:txBody>
          <a:bodyPr>
            <a:normAutofit/>
          </a:bodyPr>
          <a:lstStyle/>
          <a:p>
            <a:pPr algn="l" rtl="0"/>
            <a:r>
              <a:rPr lang="en-US" sz="2400" i="1" dirty="0"/>
              <a:t>Source : </a:t>
            </a:r>
            <a:r>
              <a:rPr lang="en-US" sz="2400" i="1" dirty="0" err="1"/>
              <a:t>Adapté</a:t>
            </a:r>
            <a:r>
              <a:rPr lang="en-US" sz="2400" i="1" dirty="0"/>
              <a:t> de R.R. Blake et J. Mouton, The Managerial Grid, Houston, Texas : Gulf Publishing Co.</a:t>
            </a:r>
            <a:endParaRPr lang="en-US" sz="2400" dirty="0"/>
          </a:p>
          <a:p>
            <a:pPr algn="l" rtl="0"/>
            <a:endParaRPr lang="ar-DZ"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xEl>
                                              <p:pRg st="0" end="0"/>
                                            </p:txEl>
                                          </p:spTgt>
                                        </p:tgtEl>
                                        <p:attrNameLst>
                                          <p:attrName>style.visibility</p:attrName>
                                        </p:attrNameLst>
                                      </p:cBhvr>
                                      <p:to>
                                        <p:strVal val="visible"/>
                                      </p:to>
                                    </p:set>
                                    <p:anim calcmode="lin" valueType="num">
                                      <p:cBhvr additive="base">
                                        <p:cTn id="13"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allAtOnce"/>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57158" y="285728"/>
            <a:ext cx="8429684" cy="6215106"/>
          </a:xfrm>
        </p:spPr>
        <p:txBody>
          <a:bodyPr>
            <a:normAutofit fontScale="70000" lnSpcReduction="20000"/>
          </a:bodyPr>
          <a:lstStyle/>
          <a:p>
            <a:pPr algn="just" rtl="0">
              <a:buNone/>
            </a:pPr>
            <a:r>
              <a:rPr lang="fr-FR" b="1" dirty="0" smtClean="0"/>
              <a:t>     (</a:t>
            </a:r>
            <a:r>
              <a:rPr lang="fr-FR" b="1" dirty="0"/>
              <a:t>9,1)</a:t>
            </a:r>
            <a:r>
              <a:rPr lang="fr-FR" dirty="0"/>
              <a:t> : l’autocrate. Il est centré sur la production et ne considère l’employé que comme un moyen de production. Il utilise tous les moyens (dont humains) pour que les objectifs soient atteints, dont les méthodes les plus coercitives ; </a:t>
            </a:r>
            <a:br>
              <a:rPr lang="fr-FR" dirty="0"/>
            </a:br>
            <a:r>
              <a:rPr lang="fr-FR" b="1" dirty="0"/>
              <a:t>(1,9)</a:t>
            </a:r>
            <a:r>
              <a:rPr lang="fr-FR" dirty="0"/>
              <a:t> : le leader social. Il se situe à l’opposé du précédent, puisqu’il est centré sur l’employé et montre un intérêt réduit pour la production et la productivité. Il privilégie l’ambiance et recherche la cohésion sociale au sein de l’organisation. Son objectif est d’éviter les conflits ; </a:t>
            </a:r>
            <a:br>
              <a:rPr lang="fr-FR" dirty="0"/>
            </a:br>
            <a:r>
              <a:rPr lang="fr-FR" b="1" dirty="0"/>
              <a:t>(1,1)</a:t>
            </a:r>
            <a:r>
              <a:rPr lang="fr-FR" dirty="0"/>
              <a:t> : le laisser-faire. Le leader formel montre un intérêt réduit à la fois pour la production et pour l’employé. Il refuse toujours de s’engager : ne prend pas de décision et évite les relations avec les subordonnés. Il laisse la place à des leaders informels ; </a:t>
            </a:r>
            <a:br>
              <a:rPr lang="fr-FR" dirty="0"/>
            </a:br>
            <a:r>
              <a:rPr lang="fr-FR" b="1" dirty="0"/>
              <a:t>(9,9)</a:t>
            </a:r>
            <a:r>
              <a:rPr lang="fr-FR" dirty="0"/>
              <a:t> : le démocrate. Il montre un intérêt maximal à la fois pour la production et pour l’employé. Par conséquent, il occupe dans cette grille la place de leadership idéal. Il suscite l’engagement des employés autour des objectifs de production. Il a le souci de valoriser les potentialités des employés et les incite à innover ; </a:t>
            </a:r>
            <a:br>
              <a:rPr lang="fr-FR" dirty="0"/>
            </a:br>
            <a:r>
              <a:rPr lang="fr-FR" b="1" dirty="0"/>
              <a:t>(5,5)</a:t>
            </a:r>
            <a:r>
              <a:rPr lang="fr-FR" dirty="0"/>
              <a:t> : l’intermédiaire. Il se situe en permanence dans le compromis entre nécessités liées à la production et intérêt porté aux employés. Il fixe des objectifs qui exigent un travail moyen.</a:t>
            </a:r>
            <a:endParaRPr lang="ar-DZ"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57166"/>
            <a:ext cx="8258204" cy="6143668"/>
          </a:xfrm>
        </p:spPr>
        <p:txBody>
          <a:bodyPr>
            <a:normAutofit fontScale="77500" lnSpcReduction="20000"/>
          </a:bodyPr>
          <a:lstStyle/>
          <a:p>
            <a:pPr algn="l" rtl="0">
              <a:buNone/>
            </a:pPr>
            <a:r>
              <a:rPr lang="fr-FR" b="1" smtClean="0"/>
              <a:t>  D. </a:t>
            </a:r>
            <a:r>
              <a:rPr lang="fr-FR" b="1" dirty="0"/>
              <a:t>L’école scandinave</a:t>
            </a:r>
            <a:endParaRPr lang="en-US" dirty="0"/>
          </a:p>
          <a:p>
            <a:pPr algn="just" rtl="0">
              <a:buNone/>
            </a:pPr>
            <a:r>
              <a:rPr lang="fr-FR" dirty="0" smtClean="0"/>
              <a:t>     Cette </a:t>
            </a:r>
            <a:r>
              <a:rPr lang="fr-FR" dirty="0"/>
              <a:t>école, dont les travaux sont peu connus, a développé les modèles comportementaux en cherchant à savoir si un leadership fondé sur le développement de la personne (pas sur les caractéristiques innées) pouvait entraîner </a:t>
            </a:r>
            <a:r>
              <a:rPr lang="fr-FR" b="1" dirty="0"/>
              <a:t>des comportements d’innovation</a:t>
            </a:r>
            <a:r>
              <a:rPr lang="fr-FR" dirty="0"/>
              <a:t> chez les subordonnés. </a:t>
            </a:r>
            <a:endParaRPr lang="en-US" dirty="0"/>
          </a:p>
          <a:p>
            <a:pPr algn="just" rtl="0">
              <a:buNone/>
            </a:pPr>
            <a:r>
              <a:rPr lang="fr-FR" dirty="0" smtClean="0"/>
              <a:t>    Ce </a:t>
            </a:r>
            <a:r>
              <a:rPr lang="fr-FR" dirty="0"/>
              <a:t>développement suppose une approche intermédiaire qui inclut une certaine prise en compte des résultats. La théorie du développement introduit donc une troisième dimension au modèle comportemental. Dans les années 90, des chercheurs suédois et finlandais ont ainsi démontré que ce mode de leadership permettait d’inciter les membres de l’équipe </a:t>
            </a:r>
            <a:r>
              <a:rPr lang="fr-FR" b="1" dirty="0"/>
              <a:t>à expérimenter et démarrer de nouvelles activités</a:t>
            </a:r>
            <a:r>
              <a:rPr lang="fr-FR" dirty="0"/>
              <a:t>. C’est un apport intéressant car ces chercheurs ont pris en compte la dimension environnementale. D’une certaine manière, ces comportements de leadership étant préconisés </a:t>
            </a:r>
            <a:r>
              <a:rPr lang="fr-FR" b="1" dirty="0"/>
              <a:t>en période de crise</a:t>
            </a:r>
            <a:r>
              <a:rPr lang="fr-FR" dirty="0"/>
              <a:t> ou d’incertitude économique (</a:t>
            </a:r>
            <a:r>
              <a:rPr lang="fr-FR" dirty="0" err="1"/>
              <a:t>Ekvall</a:t>
            </a:r>
            <a:r>
              <a:rPr lang="fr-FR" dirty="0"/>
              <a:t> et </a:t>
            </a:r>
            <a:r>
              <a:rPr lang="fr-FR" dirty="0" err="1"/>
              <a:t>Arvonen</a:t>
            </a:r>
            <a:r>
              <a:rPr lang="fr-FR" dirty="0"/>
              <a:t>, 1991).</a:t>
            </a:r>
            <a:endParaRPr lang="en-US" dirty="0"/>
          </a:p>
          <a:p>
            <a:pPr algn="just" rtl="0">
              <a:buNone/>
            </a:pPr>
            <a:r>
              <a:rPr lang="fr-FR" dirty="0"/>
              <a:t> </a:t>
            </a:r>
            <a:endParaRPr lang="en-US" dirty="0"/>
          </a:p>
          <a:p>
            <a:pPr algn="l" rtl="0"/>
            <a:endParaRPr lang="ar-DZ"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5720" y="285728"/>
            <a:ext cx="8572560" cy="6215106"/>
          </a:xfrm>
        </p:spPr>
        <p:txBody>
          <a:bodyPr/>
          <a:lstStyle/>
          <a:p>
            <a:pPr algn="just" rtl="0"/>
            <a:r>
              <a:rPr lang="fr-FR" dirty="0"/>
              <a:t>Le </a:t>
            </a:r>
            <a:r>
              <a:rPr lang="fr-FR" b="1" dirty="0"/>
              <a:t>leadership héroïque</a:t>
            </a:r>
            <a:r>
              <a:rPr lang="fr-FR" dirty="0"/>
              <a:t> suppose que les dirigeants sont nés en tant que leaders ou qu'ils disposent des qualités de leader dès la naissance. La plupart des historiens racontent des récits dans lesquels les décisions de quelques grands hommes changent radicalement le sort de millions d'autres. </a:t>
            </a:r>
            <a:endParaRPr lang="en-US" dirty="0"/>
          </a:p>
          <a:p>
            <a:pPr algn="just" rtl="0"/>
            <a:r>
              <a:rPr lang="fr-FR" dirty="0"/>
              <a:t>La plupart des biographies des grands leaders présentent les leaders héroïques comme s'ils étaient arrivés au monde avec une dotation génétique extraordinaire. Leur futur rôle de leader était prédestiné.</a:t>
            </a:r>
            <a:endParaRPr lang="en-US" dirty="0"/>
          </a:p>
          <a:p>
            <a:pPr algn="just" rtl="0"/>
            <a:endParaRPr lang="ar-DZ"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57158" y="428604"/>
            <a:ext cx="8429684" cy="6072230"/>
          </a:xfrm>
        </p:spPr>
        <p:txBody>
          <a:bodyPr/>
          <a:lstStyle/>
          <a:p>
            <a:pPr algn="just" rtl="0">
              <a:buNone/>
            </a:pPr>
            <a:r>
              <a:rPr lang="fr-FR" b="1" dirty="0" smtClean="0"/>
              <a:t>2. Théorie </a:t>
            </a:r>
            <a:r>
              <a:rPr lang="fr-FR" b="1" dirty="0"/>
              <a:t>des traits du leadership :</a:t>
            </a:r>
            <a:endParaRPr lang="en-US" b="1" dirty="0"/>
          </a:p>
          <a:p>
            <a:pPr algn="just" rtl="0">
              <a:buNone/>
            </a:pPr>
            <a:r>
              <a:rPr lang="fr-FR" dirty="0" smtClean="0"/>
              <a:t>    La </a:t>
            </a:r>
            <a:r>
              <a:rPr lang="fr-FR" b="1" dirty="0"/>
              <a:t>théorie des traits</a:t>
            </a:r>
            <a:r>
              <a:rPr lang="fr-FR" dirty="0"/>
              <a:t> du </a:t>
            </a:r>
            <a:r>
              <a:rPr lang="fr-FR" u="sng" dirty="0">
                <a:hlinkClick r:id="rId2" tooltip="Leadership"/>
              </a:rPr>
              <a:t>leadership</a:t>
            </a:r>
            <a:r>
              <a:rPr lang="fr-FR" dirty="0"/>
              <a:t> est apparu dans les années 1930. Cette théorie suppose que les êtres humains sont nés avec des traits de caractères héréditaires et qu'une bonne combinaison de traits de personnalités permettent de devenir un leader. L'intérêt pour les caractéristiques individuelles des leaders est a l’origine de  l'émergence des tests d'intelligence au début du 20e siècle. </a:t>
            </a:r>
            <a:endParaRPr lang="en-US" dirty="0"/>
          </a:p>
          <a:p>
            <a:pPr algn="l" rtl="0"/>
            <a:endParaRPr lang="ar-DZ"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57158" y="357166"/>
            <a:ext cx="8429684" cy="6215106"/>
          </a:xfrm>
        </p:spPr>
        <p:txBody>
          <a:bodyPr>
            <a:normAutofit fontScale="70000" lnSpcReduction="20000"/>
          </a:bodyPr>
          <a:lstStyle/>
          <a:p>
            <a:pPr algn="just" rtl="0">
              <a:buNone/>
            </a:pPr>
            <a:r>
              <a:rPr lang="fr-FR" b="1" dirty="0"/>
              <a:t> </a:t>
            </a:r>
            <a:r>
              <a:rPr lang="fr-FR" b="1" dirty="0" smtClean="0"/>
              <a:t>     L'étude </a:t>
            </a:r>
            <a:r>
              <a:rPr lang="fr-FR" b="1" dirty="0"/>
              <a:t>des caractéristiques du leader </a:t>
            </a:r>
            <a:endParaRPr lang="en-US" b="1" dirty="0"/>
          </a:p>
          <a:p>
            <a:pPr algn="just" rtl="0">
              <a:buNone/>
            </a:pPr>
            <a:r>
              <a:rPr lang="fr-FR" dirty="0" smtClean="0"/>
              <a:t>     La </a:t>
            </a:r>
            <a:r>
              <a:rPr lang="fr-FR" dirty="0"/>
              <a:t>recherche sur les traits du leader a examiné les caractéristiques physiques, mentales et sociales des individus.</a:t>
            </a:r>
            <a:endParaRPr lang="en-US" dirty="0"/>
          </a:p>
          <a:p>
            <a:pPr algn="just" rtl="0">
              <a:buNone/>
            </a:pPr>
            <a:r>
              <a:rPr lang="fr-FR" dirty="0" smtClean="0"/>
              <a:t>      </a:t>
            </a:r>
            <a:r>
              <a:rPr lang="fr-FR" dirty="0"/>
              <a:t>En général, ces études ont simplement regardé les liens  significatives entre les caractéristiques individuelles et les mesures de l'efficacité du leadership.</a:t>
            </a:r>
            <a:endParaRPr lang="en-US" dirty="0"/>
          </a:p>
          <a:p>
            <a:pPr algn="just" rtl="0">
              <a:buNone/>
            </a:pPr>
            <a:r>
              <a:rPr lang="fr-FR" dirty="0"/>
              <a:t> </a:t>
            </a:r>
            <a:r>
              <a:rPr lang="fr-FR" dirty="0" smtClean="0"/>
              <a:t>     Les </a:t>
            </a:r>
            <a:r>
              <a:rPr lang="fr-FR" dirty="0"/>
              <a:t>traits physiques comme la taille, les traits mentaux tels que l'intelligence, et les traits sociaux comme les attributs de la personnalité étaient tous des sujets de recherches empiriques. </a:t>
            </a:r>
            <a:endParaRPr lang="en-US" dirty="0"/>
          </a:p>
          <a:p>
            <a:pPr algn="just" rtl="0">
              <a:buNone/>
            </a:pPr>
            <a:r>
              <a:rPr lang="fr-FR" dirty="0"/>
              <a:t> </a:t>
            </a:r>
            <a:r>
              <a:rPr lang="fr-FR" dirty="0" smtClean="0"/>
              <a:t>    Cette </a:t>
            </a:r>
            <a:r>
              <a:rPr lang="fr-FR" dirty="0"/>
              <a:t>recherche est très ancienne , </a:t>
            </a:r>
            <a:r>
              <a:rPr lang="fr-FR" u="sng" dirty="0">
                <a:hlinkClick r:id="rId2" tooltip="Aristote"/>
              </a:rPr>
              <a:t>Aristote</a:t>
            </a:r>
            <a:r>
              <a:rPr lang="fr-FR" dirty="0"/>
              <a:t> a </a:t>
            </a:r>
            <a:r>
              <a:rPr lang="fr-FR" dirty="0" err="1"/>
              <a:t>déja</a:t>
            </a:r>
            <a:r>
              <a:rPr lang="fr-FR" dirty="0"/>
              <a:t> décrit cinq dispositions de l'âme : la rationalité, la connaissance, le jugement pratique, la sagesse et l'intelligence. Le philosophe dit que dans leur forme la plus élevée, les vertus pourraient exister toutes ensemble. Aristote croit en l'innéité des traits et que les individus dotés de ces traits aux niveaux les plus élevés </a:t>
            </a:r>
            <a:r>
              <a:rPr lang="fr-FR" b="1" dirty="0"/>
              <a:t>sont logiquement, des leaders plus efficaces. </a:t>
            </a:r>
            <a:endParaRPr lang="en-US" dirty="0"/>
          </a:p>
          <a:p>
            <a:pPr algn="just" rtl="0">
              <a:buNone/>
            </a:pPr>
            <a:r>
              <a:rPr lang="fr-FR" dirty="0" smtClean="0"/>
              <a:t>      Les </a:t>
            </a:r>
            <a:r>
              <a:rPr lang="fr-FR" dirty="0"/>
              <a:t>différents chercheurs du 20ème siècle ont donc cherché quels étaient les traits de caractères saillants permettant de découvrir les leaders.</a:t>
            </a:r>
            <a:endParaRPr lang="en-US" dirty="0"/>
          </a:p>
          <a:p>
            <a:endParaRPr lang="ar-DZ"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57158" y="357166"/>
            <a:ext cx="8501122" cy="6143668"/>
          </a:xfrm>
        </p:spPr>
        <p:txBody>
          <a:bodyPr>
            <a:normAutofit fontScale="85000" lnSpcReduction="20000"/>
          </a:bodyPr>
          <a:lstStyle/>
          <a:p>
            <a:pPr algn="just" rtl="0">
              <a:buNone/>
            </a:pPr>
            <a:r>
              <a:rPr lang="fr-FR" dirty="0" smtClean="0"/>
              <a:t>      La </a:t>
            </a:r>
            <a:r>
              <a:rPr lang="fr-FR" dirty="0"/>
              <a:t>théorie de  </a:t>
            </a:r>
            <a:r>
              <a:rPr lang="fr-FR" b="1" dirty="0"/>
              <a:t>Ralph M. </a:t>
            </a:r>
            <a:r>
              <a:rPr lang="fr-FR" b="1" dirty="0" err="1"/>
              <a:t>Stogdill</a:t>
            </a:r>
            <a:r>
              <a:rPr lang="fr-FR" dirty="0"/>
              <a:t> (</a:t>
            </a:r>
            <a:r>
              <a:rPr lang="fr-FR" u="sng" dirty="0">
                <a:hlinkClick r:id="rId2" tooltip="1974"/>
              </a:rPr>
              <a:t>1974</a:t>
            </a:r>
            <a:r>
              <a:rPr lang="fr-FR" dirty="0"/>
              <a:t>), qui a identifié certains traits tels que l'adaptabilité, la conscience sociale, la réalisation orientée, le sens de la décision, l'esprit de domination, l’énergie, l'esprit de coopération, l'affirmation de soi, la confiance en soi, la persistance, le sens de la responsabilité, et la capacité à tolérer le stress.</a:t>
            </a:r>
            <a:endParaRPr lang="en-US" dirty="0"/>
          </a:p>
          <a:p>
            <a:pPr algn="just" rtl="0">
              <a:buNone/>
            </a:pPr>
            <a:r>
              <a:rPr lang="fr-FR" dirty="0"/>
              <a:t> </a:t>
            </a:r>
            <a:r>
              <a:rPr lang="fr-FR" dirty="0" smtClean="0"/>
              <a:t>    D'autres </a:t>
            </a:r>
            <a:r>
              <a:rPr lang="fr-FR" dirty="0"/>
              <a:t>comme, </a:t>
            </a:r>
            <a:r>
              <a:rPr lang="fr-FR" b="1" dirty="0"/>
              <a:t>M. W. </a:t>
            </a:r>
            <a:r>
              <a:rPr lang="fr-FR" b="1" dirty="0" err="1"/>
              <a:t>McCall</a:t>
            </a:r>
            <a:r>
              <a:rPr lang="fr-FR" dirty="0"/>
              <a:t> et </a:t>
            </a:r>
            <a:r>
              <a:rPr lang="fr-FR" b="1" dirty="0"/>
              <a:t>M. M. Lombardo</a:t>
            </a:r>
            <a:r>
              <a:rPr lang="fr-FR" dirty="0"/>
              <a:t> (</a:t>
            </a:r>
            <a:r>
              <a:rPr lang="fr-FR" u="sng" dirty="0">
                <a:hlinkClick r:id="rId3" tooltip="1983"/>
              </a:rPr>
              <a:t>1983</a:t>
            </a:r>
            <a:r>
              <a:rPr lang="fr-FR" dirty="0"/>
              <a:t>) ont identifié quatre autres traits fondamentaux, à savoir, le calme et la stabilité émotionnelle, une capacité intellectuelle étendue, un sens très développé des relations interpersonnelles et la capacité d'admettre ses erreurs.</a:t>
            </a:r>
            <a:endParaRPr lang="en-US" dirty="0"/>
          </a:p>
          <a:p>
            <a:pPr algn="just" rtl="0">
              <a:buNone/>
            </a:pPr>
            <a:r>
              <a:rPr lang="fr-FR" dirty="0"/>
              <a:t> </a:t>
            </a:r>
            <a:r>
              <a:rPr lang="fr-FR" dirty="0" smtClean="0"/>
              <a:t>    Tout </a:t>
            </a:r>
            <a:r>
              <a:rPr lang="fr-FR" dirty="0"/>
              <a:t>ce qui est nécessaire pour la mise en œuvre de la théorie est de trouver une personne qui possède les "bons" traits pour en faire un leader efficace puis de le mettre en poste dans une organisation.</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5720" y="214290"/>
            <a:ext cx="8715436" cy="6429420"/>
          </a:xfrm>
        </p:spPr>
        <p:txBody>
          <a:bodyPr>
            <a:noAutofit/>
          </a:bodyPr>
          <a:lstStyle/>
          <a:p>
            <a:pPr algn="just" rtl="0"/>
            <a:r>
              <a:rPr lang="fr-FR" sz="1600" b="1" dirty="0"/>
              <a:t>parmi les limites de cette théorie :</a:t>
            </a:r>
            <a:endParaRPr lang="en-US" sz="1600" dirty="0"/>
          </a:p>
          <a:p>
            <a:pPr algn="just" rtl="0">
              <a:buNone/>
            </a:pPr>
            <a:r>
              <a:rPr lang="fr-FR" sz="1600" dirty="0" smtClean="0"/>
              <a:t>         La </a:t>
            </a:r>
            <a:r>
              <a:rPr lang="fr-FR" sz="1600" dirty="0"/>
              <a:t>première conclusion à partir des études de traits du leader montrent qu'il n'y a pas de traits universels systématiquement séparés des leaders efficaces par rapport aux autres individus.</a:t>
            </a:r>
            <a:endParaRPr lang="en-US" sz="1600" dirty="0"/>
          </a:p>
          <a:p>
            <a:pPr algn="just" rtl="0">
              <a:buNone/>
            </a:pPr>
            <a:r>
              <a:rPr lang="fr-FR" sz="1600" dirty="0" smtClean="0"/>
              <a:t>         En </a:t>
            </a:r>
            <a:r>
              <a:rPr lang="fr-FR" sz="1600" dirty="0"/>
              <a:t>raison de l'absence de constatations cohérentes reliant les traits individuels d'efficacité du leadership, les études empiriques sur les traits du leader ont été largement abandonnées dans les années </a:t>
            </a:r>
            <a:r>
              <a:rPr lang="fr-FR" sz="1600" u="sng" dirty="0">
                <a:hlinkClick r:id="rId2" tooltip="1950"/>
              </a:rPr>
              <a:t>1950</a:t>
            </a:r>
            <a:r>
              <a:rPr lang="fr-FR" sz="1600" dirty="0"/>
              <a:t>.</a:t>
            </a:r>
            <a:endParaRPr lang="en-US" sz="1600" dirty="0"/>
          </a:p>
          <a:p>
            <a:pPr algn="just" rtl="0">
              <a:buNone/>
            </a:pPr>
            <a:r>
              <a:rPr lang="fr-FR" sz="1600" dirty="0" smtClean="0"/>
              <a:t>        En </a:t>
            </a:r>
            <a:r>
              <a:rPr lang="fr-FR" sz="1600" u="sng" dirty="0">
                <a:hlinkClick r:id="rId3" tooltip="1948"/>
              </a:rPr>
              <a:t>1948</a:t>
            </a:r>
            <a:r>
              <a:rPr lang="fr-FR" sz="1600" dirty="0"/>
              <a:t>, Ralph </a:t>
            </a:r>
            <a:r>
              <a:rPr lang="fr-FR" sz="1600" dirty="0" err="1"/>
              <a:t>Stogdill</a:t>
            </a:r>
            <a:r>
              <a:rPr lang="fr-FR" sz="1600" dirty="0"/>
              <a:t> </a:t>
            </a:r>
            <a:r>
              <a:rPr lang="fr-FR" sz="1600" dirty="0" err="1"/>
              <a:t>conclua</a:t>
            </a:r>
            <a:r>
              <a:rPr lang="fr-FR" sz="1600" dirty="0"/>
              <a:t> que bien que les différences individuelles sont certainement importantes dans l'identification des leaders émergents ou efficaces, la grande diversité des situations dans lesquelles les leaders opèrent, il est peu probable que n'importe quel trait soit un </a:t>
            </a:r>
            <a:r>
              <a:rPr lang="fr-FR" sz="1600" dirty="0" err="1"/>
              <a:t>prédicteur</a:t>
            </a:r>
            <a:r>
              <a:rPr lang="fr-FR" sz="1600" dirty="0"/>
              <a:t> universel</a:t>
            </a:r>
            <a:r>
              <a:rPr lang="fr-FR" sz="1600" b="1" dirty="0"/>
              <a:t>. Autrement dit, l'utilisation des traits seuls pour identifier les leaders n'est pas suffisante parce que cette méthode ne tient pas compte des facteurs situationnels</a:t>
            </a:r>
            <a:r>
              <a:rPr lang="fr-FR" sz="1600" dirty="0"/>
              <a:t>.car  ce qui est juste dans une situation peut ne pas être bon dans une autre situation. </a:t>
            </a:r>
            <a:endParaRPr lang="en-US" sz="1600" dirty="0"/>
          </a:p>
          <a:p>
            <a:pPr algn="just" rtl="0">
              <a:buNone/>
            </a:pPr>
            <a:r>
              <a:rPr lang="fr-FR" sz="1600" dirty="0"/>
              <a:t>. </a:t>
            </a:r>
            <a:r>
              <a:rPr lang="fr-FR" sz="1600" dirty="0" smtClean="0"/>
              <a:t>    Cependant</a:t>
            </a:r>
            <a:r>
              <a:rPr lang="fr-FR" sz="1600" dirty="0"/>
              <a:t>, certains traits de personnalité, même s'ils n'ont pas la conséquence de faire de leurs détenteurs, des leaders, n'en entravent pas la </a:t>
            </a:r>
            <a:r>
              <a:rPr lang="fr-FR" sz="1600" dirty="0" smtClean="0"/>
              <a:t>démarche(la possibilité d’</a:t>
            </a:r>
            <a:r>
              <a:rPr lang="fr-FR" sz="1600" dirty="0" err="1" smtClean="0"/>
              <a:t>etre</a:t>
            </a:r>
            <a:r>
              <a:rPr lang="fr-FR" sz="1600" dirty="0" smtClean="0"/>
              <a:t> leader) </a:t>
            </a:r>
            <a:r>
              <a:rPr lang="fr-FR" sz="1600" dirty="0"/>
              <a:t>comme :: </a:t>
            </a:r>
            <a:endParaRPr lang="en-US" sz="1600" dirty="0"/>
          </a:p>
          <a:p>
            <a:pPr algn="just" rtl="0">
              <a:buNone/>
            </a:pPr>
            <a:r>
              <a:rPr lang="fr-FR" sz="1600" dirty="0"/>
              <a:t>1. La volonté et l'ambition - un désir relativement élevé pour la réalisation. </a:t>
            </a:r>
            <a:endParaRPr lang="en-US" sz="1600" dirty="0"/>
          </a:p>
          <a:p>
            <a:pPr algn="just" rtl="0">
              <a:buNone/>
            </a:pPr>
            <a:r>
              <a:rPr lang="fr-FR" sz="1600" dirty="0"/>
              <a:t>2. Le désir de mener et d'influencer les autres, démontrant la volonté d'accepter la responsabilité. </a:t>
            </a:r>
            <a:endParaRPr lang="en-US" sz="1600" dirty="0"/>
          </a:p>
          <a:p>
            <a:pPr algn="just" rtl="0">
              <a:buNone/>
            </a:pPr>
            <a:r>
              <a:rPr lang="fr-FR" sz="1600" dirty="0"/>
              <a:t>3. L'honnêteté et l'intégrité. Les leader établissent des relations de confiance entre eux et sont fidèles et sincères, montrant une cohérence entre les paroles et les actions. </a:t>
            </a:r>
            <a:endParaRPr lang="en-US" sz="1600" dirty="0"/>
          </a:p>
          <a:p>
            <a:pPr algn="just" rtl="0">
              <a:buNone/>
            </a:pPr>
            <a:r>
              <a:rPr lang="fr-FR" sz="1600" dirty="0"/>
              <a:t>4. La confiance en soi. Les suiveurs se tournent vers les leaders qui révèlent leur absence de doute de soi. </a:t>
            </a:r>
            <a:endParaRPr lang="en-US" sz="1600" dirty="0"/>
          </a:p>
          <a:p>
            <a:pPr algn="just" rtl="0">
              <a:buNone/>
            </a:pPr>
            <a:r>
              <a:rPr lang="fr-FR" sz="1600" dirty="0"/>
              <a:t>5. L'intelligence. Les dirigeants doivent être assez intelligents pour collecter, synthétiser et interpréter de grandes quantités d'informations et pour créer des visions. </a:t>
            </a:r>
            <a:endParaRPr lang="en-US" sz="1600" dirty="0"/>
          </a:p>
          <a:p>
            <a:pPr algn="just" rtl="0">
              <a:buNone/>
            </a:pPr>
            <a:r>
              <a:rPr lang="fr-FR" sz="1600" dirty="0"/>
              <a:t>6. La compétence professionnelle. Les leaders efficaces ont un degré élevé de connaissance de l'entreprise, de l'industrie et des questions techniques.</a:t>
            </a:r>
            <a:endParaRPr lang="en-US" sz="1600" dirty="0"/>
          </a:p>
          <a:p>
            <a:pPr>
              <a:buNone/>
            </a:pPr>
            <a:endParaRPr lang="ar-DZ" sz="1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 calcmode="lin" valueType="num">
                                      <p:cBhvr additive="base">
                                        <p:cTn id="3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7" end="7"/>
                                            </p:txEl>
                                          </p:spTgt>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anim calcmode="lin" valueType="num">
                                      <p:cBhvr additive="base">
                                        <p:cTn id="3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8" end="8"/>
                                            </p:txEl>
                                          </p:spTgt>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anim calcmode="lin" valueType="num">
                                      <p:cBhvr additive="base">
                                        <p:cTn id="43"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9" end="9"/>
                                            </p:txEl>
                                          </p:spTgt>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anim calcmode="lin" valueType="num">
                                      <p:cBhvr additive="base">
                                        <p:cTn id="47"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4282" y="214290"/>
            <a:ext cx="8643998" cy="6286544"/>
          </a:xfrm>
        </p:spPr>
        <p:txBody>
          <a:bodyPr>
            <a:normAutofit fontScale="62500" lnSpcReduction="20000"/>
          </a:bodyPr>
          <a:lstStyle/>
          <a:p>
            <a:pPr algn="just" rtl="0">
              <a:buNone/>
            </a:pPr>
            <a:r>
              <a:rPr lang="fr-FR" b="1" dirty="0"/>
              <a:t>Le modèle des </a:t>
            </a:r>
            <a:r>
              <a:rPr lang="fr-FR" b="1" dirty="0" err="1"/>
              <a:t>big</a:t>
            </a:r>
            <a:r>
              <a:rPr lang="fr-FR" b="1" dirty="0"/>
              <a:t> five :</a:t>
            </a:r>
            <a:endParaRPr lang="en-US" dirty="0"/>
          </a:p>
          <a:p>
            <a:pPr algn="just" rtl="0">
              <a:buNone/>
            </a:pPr>
            <a:r>
              <a:rPr lang="fr-FR" dirty="0" smtClean="0"/>
              <a:t>      Dans </a:t>
            </a:r>
            <a:r>
              <a:rPr lang="fr-FR" dirty="0"/>
              <a:t>les travaux plus récents utilisant le modèle factoriel de la personnalité (</a:t>
            </a:r>
            <a:r>
              <a:rPr lang="fr-FR" dirty="0" err="1"/>
              <a:t>Big</a:t>
            </a:r>
            <a:r>
              <a:rPr lang="fr-FR" dirty="0"/>
              <a:t> Five), l'importance de traits de caractère est réintroduite par la constatation de certains traits qui sont plus systématiquement associés à l'émergence du leadership ainsi que de son efficacité. Cependant, ces travaux notent bien que si certains traits affectent l'émergence du leadership, leur capacité prédictive est stimulée par la situation. </a:t>
            </a:r>
            <a:endParaRPr lang="en-US" dirty="0"/>
          </a:p>
          <a:p>
            <a:pPr algn="just" rtl="0">
              <a:buNone/>
            </a:pPr>
            <a:r>
              <a:rPr lang="fr-FR" dirty="0"/>
              <a:t> </a:t>
            </a:r>
            <a:r>
              <a:rPr lang="fr-FR" dirty="0" smtClean="0"/>
              <a:t>    </a:t>
            </a:r>
            <a:r>
              <a:rPr lang="fr-FR" dirty="0"/>
              <a:t>Énoncé dans les années 90 (</a:t>
            </a:r>
            <a:r>
              <a:rPr lang="fr-FR" dirty="0" err="1"/>
              <a:t>Digman</a:t>
            </a:r>
            <a:r>
              <a:rPr lang="fr-FR" dirty="0"/>
              <a:t>, 1990 ; Costa et Mc Rae, 1995). ce modèle  postule que les individus sont structurés autour de </a:t>
            </a:r>
            <a:r>
              <a:rPr lang="fr-FR" b="1" dirty="0"/>
              <a:t>cinq traits stables </a:t>
            </a:r>
            <a:r>
              <a:rPr lang="fr-FR" dirty="0"/>
              <a:t>à travers le temps et les situations :</a:t>
            </a:r>
            <a:endParaRPr lang="en-US" dirty="0"/>
          </a:p>
          <a:p>
            <a:pPr algn="just" rtl="0"/>
            <a:r>
              <a:rPr lang="fr-FR" dirty="0" smtClean="0"/>
              <a:t> Le </a:t>
            </a:r>
            <a:r>
              <a:rPr lang="fr-FR" dirty="0"/>
              <a:t>névrosisme (adaptation par rapport à l’instabilité émotionnelle)</a:t>
            </a:r>
            <a:endParaRPr lang="en-US" dirty="0"/>
          </a:p>
          <a:p>
            <a:pPr algn="just" rtl="0"/>
            <a:r>
              <a:rPr lang="fr-FR" dirty="0"/>
              <a:t>L’extraversion</a:t>
            </a:r>
            <a:endParaRPr lang="en-US" dirty="0"/>
          </a:p>
          <a:p>
            <a:pPr algn="just" rtl="0"/>
            <a:r>
              <a:rPr lang="fr-FR" dirty="0"/>
              <a:t>L’ouverture</a:t>
            </a:r>
            <a:endParaRPr lang="en-US" dirty="0"/>
          </a:p>
          <a:p>
            <a:pPr algn="just" rtl="0"/>
            <a:r>
              <a:rPr lang="fr-FR" dirty="0"/>
              <a:t>L’agréabilité (qualité de l’orientation interpersonnelle de l’individu)</a:t>
            </a:r>
            <a:endParaRPr lang="en-US" dirty="0"/>
          </a:p>
          <a:p>
            <a:pPr algn="just" rtl="0"/>
            <a:r>
              <a:rPr lang="fr-FR" dirty="0"/>
              <a:t>Le caractère consciencieux.</a:t>
            </a:r>
            <a:endParaRPr lang="en-US" dirty="0"/>
          </a:p>
          <a:p>
            <a:pPr algn="just" rtl="0">
              <a:buNone/>
            </a:pPr>
            <a:r>
              <a:rPr lang="fr-FR" dirty="0"/>
              <a:t> </a:t>
            </a:r>
            <a:endParaRPr lang="en-US" dirty="0"/>
          </a:p>
          <a:p>
            <a:pPr algn="just" rtl="0">
              <a:buNone/>
            </a:pPr>
            <a:r>
              <a:rPr lang="fr-FR" dirty="0" smtClean="0"/>
              <a:t>       L’extraversion </a:t>
            </a:r>
            <a:r>
              <a:rPr lang="fr-FR" dirty="0"/>
              <a:t>et l’agréabilité seraient des éléments prédictifs du leadership, ainsi que le caractère consciencieux. Dans le prolongement de cette approche s’est développé un courant qui met en avant les qualités d’</a:t>
            </a:r>
            <a:r>
              <a:rPr lang="fr-FR" b="1" dirty="0"/>
              <a:t>intelligence</a:t>
            </a:r>
            <a:r>
              <a:rPr lang="fr-FR" dirty="0"/>
              <a:t> </a:t>
            </a:r>
            <a:r>
              <a:rPr lang="fr-FR" b="1" dirty="0"/>
              <a:t>émotionnelle</a:t>
            </a:r>
            <a:r>
              <a:rPr lang="fr-FR" dirty="0"/>
              <a:t> du leader (</a:t>
            </a:r>
            <a:r>
              <a:rPr lang="fr-FR" dirty="0" err="1"/>
              <a:t>Champy</a:t>
            </a:r>
            <a:r>
              <a:rPr lang="fr-FR" dirty="0"/>
              <a:t>, 2003). L’empathie en serait la composante principale et permettrait de susciter la loyauté des subordonnés.</a:t>
            </a:r>
            <a:endParaRPr lang="en-US" dirty="0"/>
          </a:p>
          <a:p>
            <a:endParaRPr lang="ar-DZ"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 calcmode="lin" valueType="num">
                                      <p:cBhvr additive="base">
                                        <p:cTn id="3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7" end="7"/>
                                            </p:txEl>
                                          </p:spTgt>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anim calcmode="lin" valueType="num">
                                      <p:cBhvr additive="base">
                                        <p:cTn id="3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8" end="8"/>
                                            </p:txEl>
                                          </p:spTgt>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anim calcmode="lin" valueType="num">
                                      <p:cBhvr additive="base">
                                        <p:cTn id="43"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5720" y="285728"/>
            <a:ext cx="8572560" cy="6215106"/>
          </a:xfrm>
        </p:spPr>
        <p:txBody>
          <a:bodyPr>
            <a:normAutofit fontScale="47500" lnSpcReduction="20000"/>
          </a:bodyPr>
          <a:lstStyle/>
          <a:p>
            <a:pPr algn="just" rtl="0"/>
            <a:r>
              <a:rPr lang="fr-FR" sz="4200" b="1" dirty="0"/>
              <a:t>Les déterminants des trajectoires de leaders, une approche récente :</a:t>
            </a:r>
            <a:endParaRPr lang="en-US" sz="4200" dirty="0"/>
          </a:p>
          <a:p>
            <a:pPr algn="just" rtl="0">
              <a:buNone/>
            </a:pPr>
            <a:r>
              <a:rPr lang="fr-FR" sz="4000" dirty="0" smtClean="0"/>
              <a:t>       Indépendamment </a:t>
            </a:r>
            <a:r>
              <a:rPr lang="fr-FR" sz="4000" dirty="0"/>
              <a:t>des traits communs aux leaders, on pourrait aussi rechercher certains vecteurs ayant permis la réussite et les coupler avec les traits vus précédemment.</a:t>
            </a:r>
            <a:endParaRPr lang="en-US" sz="4000" dirty="0"/>
          </a:p>
          <a:p>
            <a:pPr algn="just" rtl="0">
              <a:buNone/>
            </a:pPr>
            <a:r>
              <a:rPr lang="fr-FR" sz="4000" dirty="0" smtClean="0"/>
              <a:t>        C’est </a:t>
            </a:r>
            <a:r>
              <a:rPr lang="fr-FR" sz="4000" dirty="0"/>
              <a:t>ce qu’on fait certains sociologues, récemment, à l’aide d’études basées sur des interviews. L’une des principales est due à </a:t>
            </a:r>
            <a:r>
              <a:rPr lang="fr-FR" sz="4000" b="1" dirty="0"/>
              <a:t>Denis </a:t>
            </a:r>
            <a:r>
              <a:rPr lang="fr-FR" sz="4000" b="1" dirty="0" err="1"/>
              <a:t>Christol</a:t>
            </a:r>
            <a:r>
              <a:rPr lang="fr-FR" sz="4000" b="1" dirty="0"/>
              <a:t> en 2010</a:t>
            </a:r>
            <a:r>
              <a:rPr lang="fr-FR" sz="4000" dirty="0"/>
              <a:t>. Basée sur 158 portraits de leaders, elle cherche à identifier les déterminants des trajectoires et à les analyser pour répondre à la question : « Comment devient-on leader ? ». L’analyse des réponses permet d’identifier </a:t>
            </a:r>
            <a:r>
              <a:rPr lang="fr-FR" sz="4000" b="1" dirty="0"/>
              <a:t>cinq facteurs explicatifs </a:t>
            </a:r>
            <a:r>
              <a:rPr lang="fr-FR" sz="4000" dirty="0"/>
              <a:t>majeurs :</a:t>
            </a:r>
            <a:endParaRPr lang="en-US" sz="4000" dirty="0"/>
          </a:p>
          <a:p>
            <a:pPr lvl="0" algn="just" rtl="0"/>
            <a:r>
              <a:rPr lang="fr-FR" sz="4000" dirty="0"/>
              <a:t>Des évènements professionnels majeurs (des réussites et une expérience multiculturelle)</a:t>
            </a:r>
            <a:endParaRPr lang="en-US" sz="4000" dirty="0"/>
          </a:p>
          <a:p>
            <a:pPr lvl="0" algn="just" rtl="0"/>
            <a:r>
              <a:rPr lang="fr-FR" sz="4000" dirty="0"/>
              <a:t>Le cumul de diplômes prestigieux (80 % des leaders interrogés sont issus de 15 grandes écoles)</a:t>
            </a:r>
            <a:endParaRPr lang="en-US" sz="4000" dirty="0"/>
          </a:p>
          <a:p>
            <a:pPr lvl="0" algn="just" rtl="0"/>
            <a:r>
              <a:rPr lang="fr-FR" sz="4000" dirty="0"/>
              <a:t>Les appuis politiques</a:t>
            </a:r>
            <a:endParaRPr lang="en-US" sz="4000" dirty="0"/>
          </a:p>
          <a:p>
            <a:pPr lvl="0" algn="just" rtl="0"/>
            <a:r>
              <a:rPr lang="fr-FR" sz="4000" dirty="0"/>
              <a:t>Les réseaux professionnels</a:t>
            </a:r>
            <a:endParaRPr lang="en-US" sz="4000" dirty="0"/>
          </a:p>
          <a:p>
            <a:pPr lvl="0" algn="just" rtl="0"/>
            <a:r>
              <a:rPr lang="fr-FR" sz="4000" dirty="0"/>
              <a:t>La compétence et l’engagement professionnel.</a:t>
            </a:r>
            <a:endParaRPr lang="en-US" sz="4000" dirty="0"/>
          </a:p>
          <a:p>
            <a:pPr algn="just" rtl="0"/>
            <a:r>
              <a:rPr lang="fr-FR" sz="4000" dirty="0"/>
              <a:t>De plus, certaines « combinaisons » entre ces facteurs et des trajectoires maximisent les chances d’accéder au leadership (</a:t>
            </a:r>
            <a:r>
              <a:rPr lang="fr-FR" sz="4000" dirty="0" err="1"/>
              <a:t>Christol</a:t>
            </a:r>
            <a:r>
              <a:rPr lang="fr-FR" sz="4000" dirty="0"/>
              <a:t>, 2010) :</a:t>
            </a:r>
            <a:endParaRPr lang="en-US" sz="4000" dirty="0"/>
          </a:p>
          <a:p>
            <a:pPr lvl="0" algn="just" rtl="0"/>
            <a:r>
              <a:rPr lang="fr-FR" sz="4000" dirty="0"/>
              <a:t>La preuve par le métier puis le sacre électif au sein d’une corporation (cas des leaders syndicaux)</a:t>
            </a:r>
            <a:endParaRPr lang="en-US" sz="4000" dirty="0"/>
          </a:p>
          <a:p>
            <a:pPr lvl="0" algn="just" rtl="0"/>
            <a:r>
              <a:rPr lang="fr-FR" sz="4000" dirty="0"/>
              <a:t>Le passage du conseil à la direction d’entreprise</a:t>
            </a:r>
            <a:endParaRPr lang="en-US" sz="4000" dirty="0"/>
          </a:p>
          <a:p>
            <a:pPr lvl="0" algn="just" rtl="0"/>
            <a:r>
              <a:rPr lang="fr-FR" sz="4000" dirty="0"/>
              <a:t>Le passage par un cabinet ministériel.</a:t>
            </a:r>
            <a:endParaRPr lang="en-US" sz="4000" dirty="0"/>
          </a:p>
          <a:p>
            <a:pPr algn="just" rtl="0"/>
            <a:endParaRPr lang="ar-DZ" sz="4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 calcmode="lin" valueType="num">
                                      <p:cBhvr additive="base">
                                        <p:cTn id="3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7" end="7"/>
                                            </p:txEl>
                                          </p:spTgt>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anim calcmode="lin" valueType="num">
                                      <p:cBhvr additive="base">
                                        <p:cTn id="3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8" end="8"/>
                                            </p:txEl>
                                          </p:spTgt>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anim calcmode="lin" valueType="num">
                                      <p:cBhvr additive="base">
                                        <p:cTn id="43"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9" end="9"/>
                                            </p:txEl>
                                          </p:spTgt>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anim calcmode="lin" valueType="num">
                                      <p:cBhvr additive="base">
                                        <p:cTn id="47"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10" end="10"/>
                                            </p:txEl>
                                          </p:spTgt>
                                        </p:tgtEl>
                                        <p:attrNameLst>
                                          <p:attrName>ppt_y</p:attrName>
                                        </p:attrNameLst>
                                      </p:cBhvr>
                                      <p:tavLst>
                                        <p:tav tm="0">
                                          <p:val>
                                            <p:strVal val="1+#ppt_h/2"/>
                                          </p:val>
                                        </p:tav>
                                        <p:tav tm="100000">
                                          <p:val>
                                            <p:strVal val="#ppt_y"/>
                                          </p:val>
                                        </p:tav>
                                      </p:tavLst>
                                    </p:anim>
                                  </p:childTnLst>
                                </p:cTn>
                              </p:par>
                              <p:par>
                                <p:cTn id="49" presetID="2" presetClass="entr" presetSubtype="4" fill="hold" grpId="0" nodeType="withEffect">
                                  <p:stCondLst>
                                    <p:cond delay="0"/>
                                  </p:stCondLst>
                                  <p:childTnLst>
                                    <p:set>
                                      <p:cBhvr>
                                        <p:cTn id="50" dur="1" fill="hold">
                                          <p:stCondLst>
                                            <p:cond delay="0"/>
                                          </p:stCondLst>
                                        </p:cTn>
                                        <p:tgtEl>
                                          <p:spTgt spid="3">
                                            <p:txEl>
                                              <p:pRg st="11" end="11"/>
                                            </p:txEl>
                                          </p:spTgt>
                                        </p:tgtEl>
                                        <p:attrNameLst>
                                          <p:attrName>style.visibility</p:attrName>
                                        </p:attrNameLst>
                                      </p:cBhvr>
                                      <p:to>
                                        <p:strVal val="visible"/>
                                      </p:to>
                                    </p:set>
                                    <p:anim calcmode="lin" valueType="num">
                                      <p:cBhvr additive="base">
                                        <p:cTn id="51"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5720" y="285728"/>
            <a:ext cx="8572560" cy="6215106"/>
          </a:xfrm>
        </p:spPr>
        <p:txBody>
          <a:bodyPr>
            <a:normAutofit fontScale="70000" lnSpcReduction="20000"/>
          </a:bodyPr>
          <a:lstStyle/>
          <a:p>
            <a:pPr algn="just" rtl="0">
              <a:buNone/>
            </a:pPr>
            <a:r>
              <a:rPr lang="fr-FR" b="1" dirty="0" smtClean="0"/>
              <a:t>3. Les </a:t>
            </a:r>
            <a:r>
              <a:rPr lang="fr-FR" b="1" dirty="0"/>
              <a:t>théories comportementales </a:t>
            </a:r>
            <a:r>
              <a:rPr lang="fr-FR" b="1" dirty="0" smtClean="0"/>
              <a:t>:</a:t>
            </a:r>
          </a:p>
          <a:p>
            <a:pPr algn="just" rtl="0"/>
            <a:endParaRPr lang="en-US" dirty="0"/>
          </a:p>
          <a:p>
            <a:pPr algn="just" rtl="0">
              <a:buNone/>
            </a:pPr>
            <a:r>
              <a:rPr lang="fr-FR" dirty="0" smtClean="0"/>
              <a:t>        Ces </a:t>
            </a:r>
            <a:r>
              <a:rPr lang="fr-FR" dirty="0"/>
              <a:t>théories cherchent à distinguer les leaders des non-leaders sur la base de comportements spécifiques. Les premiers travaux dans ce domaine ont été menés aux USA par des universitaires du Michigan et de l’Ohio</a:t>
            </a:r>
            <a:r>
              <a:rPr lang="fr-FR" dirty="0" smtClean="0"/>
              <a:t>.</a:t>
            </a:r>
          </a:p>
          <a:p>
            <a:pPr algn="just" rtl="0"/>
            <a:endParaRPr lang="en-US" dirty="0"/>
          </a:p>
          <a:p>
            <a:pPr algn="just" rtl="0">
              <a:buNone/>
            </a:pPr>
            <a:r>
              <a:rPr lang="fr-FR" b="1" dirty="0" smtClean="0"/>
              <a:t>       A. </a:t>
            </a:r>
            <a:r>
              <a:rPr lang="fr-FR" b="1" dirty="0"/>
              <a:t>Les études de l’université d’Ohio :</a:t>
            </a:r>
            <a:endParaRPr lang="en-US" dirty="0"/>
          </a:p>
          <a:p>
            <a:pPr algn="just" rtl="0">
              <a:buNone/>
            </a:pPr>
            <a:r>
              <a:rPr lang="fr-FR" dirty="0" smtClean="0"/>
              <a:t>      Elles </a:t>
            </a:r>
            <a:r>
              <a:rPr lang="fr-FR" dirty="0"/>
              <a:t>débutent dans les années 40 et ont pour but d’identifier les différentes dimensions du comportement du leader (</a:t>
            </a:r>
            <a:r>
              <a:rPr lang="fr-FR" dirty="0" err="1"/>
              <a:t>Stogdill</a:t>
            </a:r>
            <a:r>
              <a:rPr lang="fr-FR" dirty="0"/>
              <a:t> et </a:t>
            </a:r>
            <a:r>
              <a:rPr lang="fr-FR" dirty="0" err="1"/>
              <a:t>Coons</a:t>
            </a:r>
            <a:r>
              <a:rPr lang="fr-FR" dirty="0"/>
              <a:t>, 1951). Après avoir recensé un millier de comportements, les chercheurs les ont classifiés et répartis à travers </a:t>
            </a:r>
            <a:r>
              <a:rPr lang="fr-FR" b="1" dirty="0"/>
              <a:t>un modèle à deux dimensions </a:t>
            </a:r>
            <a:r>
              <a:rPr lang="fr-FR" dirty="0"/>
              <a:t>: la structuration et la considération.</a:t>
            </a:r>
            <a:endParaRPr lang="en-US" dirty="0"/>
          </a:p>
          <a:p>
            <a:pPr algn="just" rtl="0">
              <a:buNone/>
            </a:pPr>
            <a:r>
              <a:rPr lang="fr-FR" dirty="0" smtClean="0"/>
              <a:t>      -</a:t>
            </a:r>
            <a:r>
              <a:rPr lang="fr-FR" b="1" dirty="0"/>
              <a:t>La structuration :</a:t>
            </a:r>
            <a:r>
              <a:rPr lang="fr-FR" dirty="0"/>
              <a:t> est la capacité d’un leader à définir et structurer son rôle et celui de ses subordonnés en vue de l’accomplissement d’un but. Il s’agit d’attribuer et de répartir des tâches mais aussi des objectifs (comme ceux de la performance, par exemple).</a:t>
            </a:r>
            <a:endParaRPr lang="en-US" dirty="0"/>
          </a:p>
          <a:p>
            <a:pPr algn="just" rtl="0">
              <a:buNone/>
            </a:pPr>
            <a:r>
              <a:rPr lang="fr-FR" b="1" dirty="0" smtClean="0"/>
              <a:t>     - </a:t>
            </a:r>
            <a:r>
              <a:rPr lang="fr-FR" b="1" dirty="0"/>
              <a:t>La considération :</a:t>
            </a:r>
            <a:r>
              <a:rPr lang="fr-FR" dirty="0"/>
              <a:t> est l’aptitude du leader à entretenir des relations de travail basées sur la confiance et le respect de ses subordonnés.</a:t>
            </a:r>
            <a:endParaRPr lang="en-US" dirty="0"/>
          </a:p>
          <a:p>
            <a:endParaRPr lang="ar-DZ"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 calcmode="lin" valueType="num">
                                      <p:cBhvr additive="base">
                                        <p:cTn id="1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 calcmode="lin" valueType="num">
                                      <p:cBhvr additive="base">
                                        <p:cTn id="2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 calcmode="lin" valueType="num">
                                      <p:cBhvr additive="base">
                                        <p:cTn id="2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122</TotalTime>
  <Words>666</Words>
  <Application>Microsoft Office PowerPoint</Application>
  <PresentationFormat>Affichage à l'écran (4:3)</PresentationFormat>
  <Paragraphs>73</Paragraphs>
  <Slides>14</Slides>
  <Notes>1</Notes>
  <HiddenSlides>0</HiddenSlides>
  <MMClips>0</MMClips>
  <ScaleCrop>false</ScaleCrop>
  <HeadingPairs>
    <vt:vector size="4" baseType="variant">
      <vt:variant>
        <vt:lpstr>Thème</vt:lpstr>
      </vt:variant>
      <vt:variant>
        <vt:i4>1</vt:i4>
      </vt:variant>
      <vt:variant>
        <vt:lpstr>Titres des diapositives</vt:lpstr>
      </vt:variant>
      <vt:variant>
        <vt:i4>14</vt:i4>
      </vt:variant>
    </vt:vector>
  </HeadingPairs>
  <TitlesOfParts>
    <vt:vector size="15" baseType="lpstr">
      <vt:lpstr>Thème Office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pc_finance</dc:creator>
  <cp:lastModifiedBy>pc</cp:lastModifiedBy>
  <cp:revision>13</cp:revision>
  <dcterms:created xsi:type="dcterms:W3CDTF">2016-02-08T12:20:20Z</dcterms:created>
  <dcterms:modified xsi:type="dcterms:W3CDTF">2016-02-14T11:38:18Z</dcterms:modified>
</cp:coreProperties>
</file>