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289" r:id="rId2"/>
    <p:sldId id="256" r:id="rId3"/>
    <p:sldId id="257" r:id="rId4"/>
    <p:sldId id="258" r:id="rId5"/>
    <p:sldId id="259" r:id="rId6"/>
    <p:sldId id="260" r:id="rId7"/>
    <p:sldId id="306" r:id="rId8"/>
    <p:sldId id="292" r:id="rId9"/>
    <p:sldId id="293" r:id="rId10"/>
    <p:sldId id="343" r:id="rId11"/>
    <p:sldId id="294" r:id="rId12"/>
    <p:sldId id="261" r:id="rId13"/>
    <p:sldId id="298" r:id="rId14"/>
    <p:sldId id="295" r:id="rId15"/>
    <p:sldId id="313" r:id="rId16"/>
    <p:sldId id="296" r:id="rId17"/>
    <p:sldId id="262" r:id="rId18"/>
    <p:sldId id="263" r:id="rId19"/>
    <p:sldId id="297" r:id="rId20"/>
    <p:sldId id="290" r:id="rId21"/>
    <p:sldId id="264" r:id="rId22"/>
    <p:sldId id="265" r:id="rId23"/>
    <p:sldId id="266" r:id="rId24"/>
    <p:sldId id="267" r:id="rId25"/>
    <p:sldId id="321" r:id="rId26"/>
    <p:sldId id="323" r:id="rId27"/>
    <p:sldId id="269" r:id="rId28"/>
    <p:sldId id="316" r:id="rId29"/>
    <p:sldId id="268" r:id="rId30"/>
    <p:sldId id="318" r:id="rId31"/>
    <p:sldId id="272" r:id="rId32"/>
    <p:sldId id="273" r:id="rId33"/>
    <p:sldId id="275" r:id="rId34"/>
    <p:sldId id="276" r:id="rId35"/>
    <p:sldId id="277" r:id="rId36"/>
    <p:sldId id="278" r:id="rId37"/>
    <p:sldId id="279" r:id="rId38"/>
    <p:sldId id="280" r:id="rId39"/>
    <p:sldId id="317" r:id="rId40"/>
    <p:sldId id="301" r:id="rId41"/>
    <p:sldId id="282" r:id="rId42"/>
    <p:sldId id="344" r:id="rId43"/>
    <p:sldId id="283" r:id="rId44"/>
    <p:sldId id="284" r:id="rId45"/>
    <p:sldId id="291" r:id="rId46"/>
    <p:sldId id="285" r:id="rId47"/>
    <p:sldId id="286" r:id="rId48"/>
    <p:sldId id="326" r:id="rId49"/>
    <p:sldId id="325" r:id="rId50"/>
    <p:sldId id="327" r:id="rId51"/>
    <p:sldId id="329" r:id="rId52"/>
    <p:sldId id="328" r:id="rId53"/>
    <p:sldId id="331" r:id="rId54"/>
    <p:sldId id="332" r:id="rId55"/>
    <p:sldId id="333" r:id="rId56"/>
    <p:sldId id="334" r:id="rId57"/>
    <p:sldId id="346" r:id="rId58"/>
    <p:sldId id="335"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8" d="100"/>
          <a:sy n="48" d="100"/>
        </p:scale>
        <p:origin x="42"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B73AB-4284-42EC-979A-25D5371AA7C1}" type="datetimeFigureOut">
              <a:rPr lang="fr-FR" smtClean="0"/>
              <a:pPr/>
              <a:t>22/10/2021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90EC5-1FA2-4E53-A656-88CB0E999F2B}" type="slidenum">
              <a:rPr lang="fr-FR" smtClean="0"/>
              <a:pPr/>
              <a:t>‹N°›</a:t>
            </a:fld>
            <a:endParaRPr lang="fr-FR"/>
          </a:p>
        </p:txBody>
      </p:sp>
    </p:spTree>
    <p:extLst>
      <p:ext uri="{BB962C8B-B14F-4D97-AF65-F5344CB8AC3E}">
        <p14:creationId xmlns:p14="http://schemas.microsoft.com/office/powerpoint/2010/main" val="273463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5390EC5-1FA2-4E53-A656-88CB0E999F2B}"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0515086-AA93-4F92-906F-C35D5B90A654}" type="datetime1">
              <a:rPr lang="fr-FR" smtClean="0"/>
              <a:pPr/>
              <a:t>22/10/2021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64E8020-8FDD-4083-960E-622676E754D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3221C1C-8CC7-4742-B991-1022CBF4891E}" type="datetime1">
              <a:rPr lang="fr-FR" smtClean="0"/>
              <a:pPr/>
              <a:t>22/10/2021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A9DAB8C-1811-4A8C-B208-3AFF4087E829}" type="datetime1">
              <a:rPr lang="fr-FR" smtClean="0"/>
              <a:pPr/>
              <a:t>22/10/2021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E7B8685-9576-415A-B9D3-3E5F2D9AED15}" type="datetime1">
              <a:rPr lang="fr-FR" smtClean="0"/>
              <a:pPr/>
              <a:t>22/10/2021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83C1C37B-1EB1-42C8-B2AD-5D5AA8100B9B}" type="datetime1">
              <a:rPr lang="fr-FR" smtClean="0"/>
              <a:pPr/>
              <a:t>22/10/2021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2C71088-3B31-4A7B-ACFF-A5D2B20264AA}" type="datetime1">
              <a:rPr lang="fr-FR" smtClean="0"/>
              <a:pPr/>
              <a:t>22/10/2021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41B0255B-3FC1-48A3-BBFA-F25DE8593205}" type="datetime1">
              <a:rPr lang="fr-FR" smtClean="0"/>
              <a:pPr/>
              <a:t>22/10/2021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050DE6CA-A92B-466A-9500-0CD0974C87DA}" type="datetime1">
              <a:rPr lang="fr-FR" smtClean="0"/>
              <a:pPr/>
              <a:t>22/10/2021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DC7965-BE4A-4800-A0F6-7848ED6E7F18}" type="datetime1">
              <a:rPr lang="fr-FR" smtClean="0"/>
              <a:pPr/>
              <a:t>22/10/2021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DBBDB902-7C6A-4631-86D1-A5D0A068271A}" type="datetime1">
              <a:rPr lang="fr-FR" smtClean="0"/>
              <a:pPr/>
              <a:t>22/10/2021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5872949B-FDCB-4489-8703-B465F79E2BB4}" type="datetime1">
              <a:rPr lang="fr-FR" smtClean="0"/>
              <a:pPr/>
              <a:t>22/10/2021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64E8020-8FDD-4083-960E-622676E754DF}"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2EA1D0C-9189-4E5B-BBB2-EF29946DA844}" type="datetime1">
              <a:rPr lang="fr-FR" smtClean="0"/>
              <a:pPr/>
              <a:t>22/10/2021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4E8020-8FDD-4083-960E-622676E754DF}"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64E8020-8FDD-4083-960E-622676E754DF}" type="slidenum">
              <a:rPr lang="fr-FR" smtClean="0"/>
              <a:pPr/>
              <a:t>1</a:t>
            </a:fld>
            <a:endParaRPr lang="fr-FR"/>
          </a:p>
        </p:txBody>
      </p:sp>
      <p:sp>
        <p:nvSpPr>
          <p:cNvPr id="7" name="ZoneTexte 6"/>
          <p:cNvSpPr txBox="1"/>
          <p:nvPr/>
        </p:nvSpPr>
        <p:spPr>
          <a:xfrm>
            <a:off x="1571604" y="2786058"/>
            <a:ext cx="184731" cy="369332"/>
          </a:xfrm>
          <a:prstGeom prst="rect">
            <a:avLst/>
          </a:prstGeom>
          <a:noFill/>
        </p:spPr>
        <p:txBody>
          <a:bodyPr wrap="none" rtlCol="0">
            <a:spAutoFit/>
          </a:bodyPr>
          <a:lstStyle/>
          <a:p>
            <a:endParaRPr lang="fr-FR" dirty="0"/>
          </a:p>
        </p:txBody>
      </p:sp>
      <p:sp>
        <p:nvSpPr>
          <p:cNvPr id="8" name="Espace réservé du contenu 2"/>
          <p:cNvSpPr>
            <a:spLocks noGrp="1"/>
          </p:cNvSpPr>
          <p:nvPr>
            <p:ph idx="1"/>
          </p:nvPr>
        </p:nvSpPr>
        <p:spPr>
          <a:xfrm>
            <a:off x="357158" y="2143116"/>
            <a:ext cx="8229600" cy="4525963"/>
          </a:xfrm>
        </p:spPr>
        <p:txBody>
          <a:bodyPr>
            <a:normAutofit/>
          </a:bodyPr>
          <a:lstStyle/>
          <a:p>
            <a:pPr algn="ctr">
              <a:buNone/>
            </a:pPr>
            <a:r>
              <a:rPr lang="fr-FR" sz="4400">
                <a:solidFill>
                  <a:srgbClr val="FF0000"/>
                </a:solidFill>
              </a:rPr>
              <a:t>Introduction aux Réseaux </a:t>
            </a:r>
            <a:r>
              <a:rPr lang="fr-FR" sz="4400" dirty="0">
                <a:solidFill>
                  <a:srgbClr val="FF0000"/>
                </a:solidFill>
              </a:rPr>
              <a:t>et protocoles de communication industrielle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16632"/>
            <a:ext cx="91440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10</a:t>
            </a:fld>
            <a:endParaRPr lang="fr-FR"/>
          </a:p>
        </p:txBody>
      </p:sp>
    </p:spTree>
    <p:extLst>
      <p:ext uri="{BB962C8B-B14F-4D97-AF65-F5344CB8AC3E}">
        <p14:creationId xmlns:p14="http://schemas.microsoft.com/office/powerpoint/2010/main" val="245940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2943" t="26367" r="22035" b="19920"/>
          <a:stretch>
            <a:fillRect/>
          </a:stretch>
        </p:blipFill>
        <p:spPr bwMode="auto">
          <a:xfrm>
            <a:off x="142845" y="285728"/>
            <a:ext cx="8990796" cy="6072230"/>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4929198"/>
            <a:ext cx="9252520" cy="2235090"/>
          </a:xfrm>
        </p:spPr>
        <p:txBody>
          <a:bodyPr>
            <a:normAutofit fontScale="90000"/>
          </a:bodyPr>
          <a:lstStyle/>
          <a:p>
            <a:pPr marL="457200" indent="-457200">
              <a:buFont typeface="Wingdings" panose="05000000000000000000" pitchFamily="2" charset="2"/>
              <a:buChar char="ü"/>
            </a:pPr>
            <a:r>
              <a:rPr lang="fr-FR" sz="2600" dirty="0">
                <a:solidFill>
                  <a:srgbClr val="FF0000"/>
                </a:solidFill>
                <a:latin typeface="Times New Roman" pitchFamily="18" charset="0"/>
                <a:cs typeface="Times New Roman" pitchFamily="18" charset="0"/>
              </a:rPr>
              <a:t>-</a:t>
            </a:r>
            <a:br>
              <a:rPr lang="fr-FR" sz="2600" dirty="0">
                <a:solidFill>
                  <a:srgbClr val="FF0000"/>
                </a:solidFill>
                <a:latin typeface="Times New Roman" pitchFamily="18" charset="0"/>
                <a:cs typeface="Times New Roman" pitchFamily="18" charset="0"/>
              </a:rPr>
            </a:br>
            <a:br>
              <a:rPr lang="fr-FR" sz="2600" dirty="0">
                <a:solidFill>
                  <a:srgbClr val="FF0000"/>
                </a:solidFill>
                <a:latin typeface="Times New Roman" pitchFamily="18" charset="0"/>
                <a:cs typeface="Times New Roman" pitchFamily="18" charset="0"/>
              </a:rPr>
            </a:br>
            <a:br>
              <a:rPr lang="fr-FR" sz="2600" dirty="0">
                <a:solidFill>
                  <a:srgbClr val="FF0000"/>
                </a:solidFill>
                <a:latin typeface="Times New Roman" pitchFamily="18" charset="0"/>
                <a:cs typeface="Times New Roman" pitchFamily="18" charset="0"/>
              </a:rPr>
            </a:br>
            <a:r>
              <a:rPr lang="fr-FR" sz="2600" dirty="0">
                <a:solidFill>
                  <a:srgbClr val="FF0000"/>
                </a:solidFill>
                <a:latin typeface="Times New Roman" pitchFamily="18" charset="0"/>
                <a:cs typeface="Times New Roman" pitchFamily="18" charset="0"/>
              </a:rPr>
              <a:t> </a:t>
            </a:r>
            <a:br>
              <a:rPr lang="fr-FR" sz="2600" dirty="0">
                <a:solidFill>
                  <a:schemeClr val="tx1"/>
                </a:solidFill>
                <a:latin typeface="Times New Roman" pitchFamily="18" charset="0"/>
                <a:cs typeface="Times New Roman" pitchFamily="18" charset="0"/>
              </a:rPr>
            </a:br>
            <a:r>
              <a:rPr lang="fr-FR" dirty="0">
                <a:solidFill>
                  <a:schemeClr val="tx1"/>
                </a:solidFill>
              </a:rPr>
              <a:t> </a:t>
            </a:r>
            <a:br>
              <a:rPr lang="fr-FR" dirty="0">
                <a:solidFill>
                  <a:schemeClr val="tx1"/>
                </a:solidFill>
              </a:rPr>
            </a:br>
            <a:endParaRPr lang="fr-FR" dirty="0">
              <a:solidFill>
                <a:schemeClr val="tx1"/>
              </a:solidFill>
            </a:endParaRPr>
          </a:p>
        </p:txBody>
      </p:sp>
      <p:sp>
        <p:nvSpPr>
          <p:cNvPr id="3" name="Espace réservé du contenu 2"/>
          <p:cNvSpPr>
            <a:spLocks noGrp="1"/>
          </p:cNvSpPr>
          <p:nvPr>
            <p:ph idx="1"/>
          </p:nvPr>
        </p:nvSpPr>
        <p:spPr>
          <a:xfrm>
            <a:off x="434801" y="404664"/>
            <a:ext cx="8229600" cy="4524534"/>
          </a:xfrm>
        </p:spPr>
        <p:txBody>
          <a:bodyPr>
            <a:normAutofit/>
          </a:bodyPr>
          <a:lstStyle/>
          <a:p>
            <a:pPr marL="0" indent="0">
              <a:buNone/>
            </a:pPr>
            <a:r>
              <a:rPr lang="fr-FR" sz="2300" dirty="0">
                <a:latin typeface="Times New Roman" pitchFamily="18" charset="0"/>
                <a:cs typeface="Times New Roman" pitchFamily="18" charset="0"/>
              </a:rPr>
              <a:t>Quelque soit le type de réseau, les données à transférer peuvent être formatées de 2 manières :</a:t>
            </a:r>
          </a:p>
          <a:p>
            <a:pPr>
              <a:buFont typeface="Wingdings" pitchFamily="2" charset="2"/>
              <a:buChar char="q"/>
            </a:pPr>
            <a:r>
              <a:rPr lang="fr-FR" sz="2300" dirty="0">
                <a:solidFill>
                  <a:srgbClr val="FF0000"/>
                </a:solidFill>
                <a:latin typeface="Times New Roman" pitchFamily="18" charset="0"/>
                <a:cs typeface="Times New Roman" pitchFamily="18" charset="0"/>
              </a:rPr>
              <a:t> </a:t>
            </a:r>
            <a:r>
              <a:rPr lang="fr-FR" sz="2300" b="1" dirty="0">
                <a:solidFill>
                  <a:srgbClr val="FF0000"/>
                </a:solidFill>
                <a:latin typeface="Times New Roman" pitchFamily="18" charset="0"/>
                <a:cs typeface="Times New Roman" pitchFamily="18" charset="0"/>
              </a:rPr>
              <a:t>en parallèle </a:t>
            </a:r>
            <a:r>
              <a:rPr lang="fr-FR" sz="2300" dirty="0">
                <a:latin typeface="Times New Roman" pitchFamily="18" charset="0"/>
                <a:cs typeface="Times New Roman" pitchFamily="18" charset="0"/>
              </a:rPr>
              <a:t>: les données sont transmises sur plusieurs bits à la fois en même temps (8, 16 ou 32 bits en général), soit donc en utilisant un média constitué de plusieurs lignes différentes ;</a:t>
            </a:r>
          </a:p>
          <a:p>
            <a:pPr>
              <a:buFont typeface="Wingdings" pitchFamily="2" charset="2"/>
              <a:buChar char="q"/>
            </a:pPr>
            <a:r>
              <a:rPr lang="fr-FR" sz="2400" b="1">
                <a:solidFill>
                  <a:srgbClr val="FF0000"/>
                </a:solidFill>
                <a:latin typeface="Times New Roman" pitchFamily="18" charset="0"/>
                <a:ea typeface="+mn-ea"/>
                <a:cs typeface="Times New Roman" pitchFamily="18" charset="0"/>
              </a:rPr>
              <a:t> en</a:t>
            </a:r>
            <a:r>
              <a:rPr lang="fr-FR" sz="2400" b="1">
                <a:solidFill>
                  <a:srgbClr val="FF0000"/>
                </a:solidFill>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série </a:t>
            </a:r>
            <a:r>
              <a:rPr lang="fr-FR" sz="2400" dirty="0">
                <a:solidFill>
                  <a:schemeClr val="tx1"/>
                </a:solidFill>
                <a:effectLst/>
                <a:latin typeface="Times New Roman" pitchFamily="18" charset="0"/>
                <a:cs typeface="Times New Roman" pitchFamily="18" charset="0"/>
              </a:rPr>
              <a:t>: </a:t>
            </a:r>
            <a:r>
              <a:rPr lang="fr-FR" sz="2400" b="0" dirty="0">
                <a:solidFill>
                  <a:schemeClr val="tx1"/>
                </a:solidFill>
                <a:effectLst/>
                <a:latin typeface="Times New Roman" pitchFamily="18" charset="0"/>
                <a:cs typeface="Times New Roman" pitchFamily="18" charset="0"/>
              </a:rPr>
              <a:t>les données sont transmises bit par bit , ne nécessitant basiquement qu’un média constitué de 2 fils.(protocole RS232)</a:t>
            </a:r>
            <a:endParaRPr lang="fr-FR" sz="2300" dirty="0">
              <a:latin typeface="Times New Roman" pitchFamily="18" charset="0"/>
              <a:cs typeface="Times New Roman" pitchFamily="18" charset="0"/>
            </a:endParaRPr>
          </a:p>
          <a:p>
            <a:pPr>
              <a:buFont typeface="Wingdings" pitchFamily="2" charset="2"/>
              <a:buChar char="q"/>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p:txBody>
      </p:sp>
      <p:pic>
        <p:nvPicPr>
          <p:cNvPr id="4" name="Image 3"/>
          <p:cNvPicPr/>
          <p:nvPr/>
        </p:nvPicPr>
        <p:blipFill rotWithShape="1">
          <a:blip r:embed="rId2"/>
          <a:srcRect l="12567" t="18783" r="10875" b="14285"/>
          <a:stretch/>
        </p:blipFill>
        <p:spPr bwMode="auto">
          <a:xfrm>
            <a:off x="1397065" y="3656424"/>
            <a:ext cx="5603827" cy="2580888"/>
          </a:xfrm>
          <a:prstGeom prst="rect">
            <a:avLst/>
          </a:prstGeom>
          <a:ln>
            <a:no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12</a:t>
            </a:fld>
            <a:endParaRPr lang="fr-FR"/>
          </a:p>
        </p:txBody>
      </p:sp>
    </p:spTree>
    <p:extLst>
      <p:ext uri="{BB962C8B-B14F-4D97-AF65-F5344CB8AC3E}">
        <p14:creationId xmlns:p14="http://schemas.microsoft.com/office/powerpoint/2010/main" val="118126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2943" t="37109" r="18741" b="23828"/>
          <a:stretch>
            <a:fillRect/>
          </a:stretch>
        </p:blipFill>
        <p:spPr bwMode="auto">
          <a:xfrm>
            <a:off x="0" y="857232"/>
            <a:ext cx="9144000" cy="4643470"/>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4590" t="32226" r="20388" b="20795"/>
          <a:stretch>
            <a:fillRect/>
          </a:stretch>
        </p:blipFill>
        <p:spPr bwMode="auto">
          <a:xfrm>
            <a:off x="428596" y="357166"/>
            <a:ext cx="8286808" cy="6215106"/>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195" t="56129" r="37824" b="19938"/>
          <a:stretch/>
        </p:blipFill>
        <p:spPr bwMode="auto">
          <a:xfrm>
            <a:off x="1850554" y="24581"/>
            <a:ext cx="4017590" cy="273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007" t="37812" r="30195" b="29911"/>
          <a:stretch/>
        </p:blipFill>
        <p:spPr bwMode="auto">
          <a:xfrm>
            <a:off x="930696" y="3068960"/>
            <a:ext cx="6534828" cy="35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64E8020-8FDD-4083-960E-622676E754DF}" type="slidenum">
              <a:rPr lang="fr-FR" smtClean="0"/>
              <a:pPr/>
              <a:t>15</a:t>
            </a:fld>
            <a:endParaRPr lang="fr-FR"/>
          </a:p>
        </p:txBody>
      </p:sp>
    </p:spTree>
    <p:extLst>
      <p:ext uri="{BB962C8B-B14F-4D97-AF65-F5344CB8AC3E}">
        <p14:creationId xmlns:p14="http://schemas.microsoft.com/office/powerpoint/2010/main" val="78044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481328"/>
            <a:ext cx="9144000" cy="4525963"/>
          </a:xfrm>
        </p:spPr>
        <p:txBody>
          <a:bodyPr/>
          <a:lstStyle/>
          <a:p>
            <a:pPr defTabSz="762000">
              <a:lnSpc>
                <a:spcPct val="160000"/>
              </a:lnSpc>
              <a:spcBef>
                <a:spcPct val="0"/>
              </a:spcBef>
            </a:pPr>
            <a:r>
              <a:rPr lang="fr-FR" sz="2800" dirty="0"/>
              <a:t>Pour des raisons liées au coût et à la robustesse, la plupart </a:t>
            </a:r>
            <a:r>
              <a:rPr lang="fr-FR" sz="2800" b="1" dirty="0">
                <a:solidFill>
                  <a:srgbClr val="00B050"/>
                </a:solidFill>
              </a:rPr>
              <a:t>des réseaux de communication industriels </a:t>
            </a:r>
            <a:r>
              <a:rPr lang="fr-FR" sz="2800" dirty="0"/>
              <a:t>utilisent : </a:t>
            </a:r>
          </a:p>
          <a:p>
            <a:pPr defTabSz="762000">
              <a:lnSpc>
                <a:spcPct val="160000"/>
              </a:lnSpc>
              <a:spcBef>
                <a:spcPct val="0"/>
              </a:spcBef>
              <a:buNone/>
            </a:pPr>
            <a:r>
              <a:rPr lang="fr-FR" sz="2800" b="1" dirty="0">
                <a:solidFill>
                  <a:schemeClr val="accent2"/>
                </a:solidFill>
              </a:rPr>
              <a:t>une transmission numérique série asynchrone </a:t>
            </a:r>
            <a:r>
              <a:rPr lang="fr-FR" sz="2800" b="1" dirty="0" err="1">
                <a:solidFill>
                  <a:schemeClr val="accent2"/>
                </a:solidFill>
              </a:rPr>
              <a:t>half</a:t>
            </a:r>
            <a:r>
              <a:rPr lang="fr-FR" sz="2800" b="1" dirty="0">
                <a:solidFill>
                  <a:schemeClr val="accent2"/>
                </a:solidFill>
              </a:rPr>
              <a:t>-duplex.</a:t>
            </a:r>
            <a:endParaRPr lang="fr-FR" sz="2800" b="1" dirty="0"/>
          </a:p>
          <a:p>
            <a:endParaRPr lang="fr-FR"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9186898" cy="1143000"/>
          </a:xfrm>
        </p:spPr>
        <p:txBody>
          <a:bodyPr>
            <a:normAutofit fontScale="90000"/>
          </a:bodyPr>
          <a:lstStyle/>
          <a:p>
            <a:r>
              <a:rPr lang="fr-FR" dirty="0"/>
              <a:t>LE MODÈLE OSI</a:t>
            </a:r>
            <a:r>
              <a:rPr lang="fr-FR" sz="3000" dirty="0"/>
              <a:t>(Open System </a:t>
            </a:r>
            <a:r>
              <a:rPr lang="fr-FR" sz="3000" dirty="0" err="1"/>
              <a:t>Interconnection</a:t>
            </a:r>
            <a:r>
              <a:rPr lang="fr-FR" sz="3000" dirty="0"/>
              <a:t>)</a:t>
            </a:r>
            <a:br>
              <a:rPr lang="fr-FR" dirty="0"/>
            </a:br>
            <a:endParaRPr lang="fr-FR" dirty="0"/>
          </a:p>
        </p:txBody>
      </p:sp>
      <p:sp>
        <p:nvSpPr>
          <p:cNvPr id="3" name="Espace réservé du contenu 2"/>
          <p:cNvSpPr>
            <a:spLocks noGrp="1"/>
          </p:cNvSpPr>
          <p:nvPr>
            <p:ph idx="1"/>
          </p:nvPr>
        </p:nvSpPr>
        <p:spPr>
          <a:xfrm>
            <a:off x="0" y="836712"/>
            <a:ext cx="8686800" cy="4525963"/>
          </a:xfrm>
        </p:spPr>
        <p:txBody>
          <a:bodyPr>
            <a:normAutofit/>
          </a:bodyPr>
          <a:lstStyle/>
          <a:p>
            <a:r>
              <a:rPr lang="fr-FR" sz="2300" b="1" i="1" dirty="0">
                <a:solidFill>
                  <a:srgbClr val="FF0000"/>
                </a:solidFill>
                <a:latin typeface="Times New Roman" pitchFamily="18" charset="0"/>
                <a:cs typeface="Times New Roman" pitchFamily="18" charset="0"/>
              </a:rPr>
              <a:t>Architecture en couches</a:t>
            </a:r>
            <a:endParaRPr lang="fr-FR" sz="2300" b="1" dirty="0">
              <a:solidFill>
                <a:srgbClr val="FF0000"/>
              </a:solidFill>
              <a:latin typeface="Times New Roman" pitchFamily="18" charset="0"/>
              <a:cs typeface="Times New Roman" pitchFamily="18" charset="0"/>
            </a:endParaRPr>
          </a:p>
          <a:p>
            <a:pPr>
              <a:buNone/>
            </a:pPr>
            <a:r>
              <a:rPr lang="fr-FR" sz="2300" dirty="0">
                <a:latin typeface="Times New Roman" pitchFamily="18" charset="0"/>
                <a:cs typeface="Times New Roman" pitchFamily="18" charset="0"/>
              </a:rPr>
              <a:t>    La plupart des systèmes de télécommunications sont construits selon une </a:t>
            </a:r>
            <a:r>
              <a:rPr lang="fr-FR" sz="2300" b="1" dirty="0">
                <a:latin typeface="Times New Roman" pitchFamily="18" charset="0"/>
                <a:cs typeface="Times New Roman" pitchFamily="18" charset="0"/>
              </a:rPr>
              <a:t>architecture en couches</a:t>
            </a:r>
            <a:r>
              <a:rPr lang="fr-FR" sz="2300" dirty="0">
                <a:latin typeface="Times New Roman" pitchFamily="18" charset="0"/>
                <a:cs typeface="Times New Roman" pitchFamily="18" charset="0"/>
              </a:rPr>
              <a:t>, c’est-à-dire </a:t>
            </a:r>
            <a:r>
              <a:rPr lang="fr-FR" sz="2300" dirty="0">
                <a:solidFill>
                  <a:srgbClr val="FF0000"/>
                </a:solidFill>
                <a:latin typeface="Times New Roman" pitchFamily="18" charset="0"/>
                <a:cs typeface="Times New Roman" pitchFamily="18" charset="0"/>
              </a:rPr>
              <a:t>une segmentation </a:t>
            </a:r>
            <a:r>
              <a:rPr lang="fr-FR" sz="2300" dirty="0">
                <a:latin typeface="Times New Roman" pitchFamily="18" charset="0"/>
                <a:cs typeface="Times New Roman" pitchFamily="18" charset="0"/>
              </a:rPr>
              <a:t>en plusieurs niveaux, empilés l’un sur l’autre, qui ont chacun des finalités différentes mais participent tous à la transmission de la communication entre plusieurs </a:t>
            </a:r>
            <a:r>
              <a:rPr lang="fr-FR" sz="2300" dirty="0" err="1">
                <a:latin typeface="Times New Roman" pitchFamily="18" charset="0"/>
                <a:cs typeface="Times New Roman" pitchFamily="18" charset="0"/>
              </a:rPr>
              <a:t>noeuds</a:t>
            </a:r>
            <a:r>
              <a:rPr lang="fr-FR" sz="2300" dirty="0">
                <a:latin typeface="Times New Roman" pitchFamily="18" charset="0"/>
                <a:cs typeface="Times New Roman" pitchFamily="18" charset="0"/>
              </a:rPr>
              <a:t>.</a:t>
            </a:r>
          </a:p>
          <a:p>
            <a:endParaRPr lang="fr-FR" dirty="0"/>
          </a:p>
        </p:txBody>
      </p:sp>
      <p:pic>
        <p:nvPicPr>
          <p:cNvPr id="4" name="Image 3"/>
          <p:cNvPicPr/>
          <p:nvPr/>
        </p:nvPicPr>
        <p:blipFill rotWithShape="1">
          <a:blip r:embed="rId3"/>
          <a:srcRect l="13558" t="35716" r="39978" b="19046"/>
          <a:stretch/>
        </p:blipFill>
        <p:spPr bwMode="auto">
          <a:xfrm>
            <a:off x="2123728" y="2996952"/>
            <a:ext cx="5184576" cy="3878493"/>
          </a:xfrm>
          <a:prstGeom prst="rect">
            <a:avLst/>
          </a:prstGeom>
          <a:ln>
            <a:no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17</a:t>
            </a:fld>
            <a:endParaRPr lang="fr-FR"/>
          </a:p>
        </p:txBody>
      </p:sp>
    </p:spTree>
    <p:extLst>
      <p:ext uri="{BB962C8B-B14F-4D97-AF65-F5344CB8AC3E}">
        <p14:creationId xmlns:p14="http://schemas.microsoft.com/office/powerpoint/2010/main" val="311122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188640"/>
            <a:ext cx="8229600" cy="4525963"/>
          </a:xfrm>
        </p:spPr>
        <p:txBody>
          <a:bodyPr>
            <a:normAutofit/>
          </a:bodyPr>
          <a:lstStyle/>
          <a:p>
            <a:r>
              <a:rPr lang="fr-FR" sz="2300" dirty="0">
                <a:latin typeface="Times New Roman" pitchFamily="18" charset="0"/>
                <a:cs typeface="Times New Roman" pitchFamily="18" charset="0"/>
              </a:rPr>
              <a:t>Chaque couche réalise donc une partie des opérations nécessaires pour y parvenir, et est liée aux 2 couches adjacentes par la notion </a:t>
            </a:r>
            <a:r>
              <a:rPr lang="fr-FR" sz="2300" dirty="0">
                <a:solidFill>
                  <a:srgbClr val="FF0000"/>
                </a:solidFill>
                <a:latin typeface="Times New Roman" pitchFamily="18" charset="0"/>
                <a:cs typeface="Times New Roman" pitchFamily="18" charset="0"/>
              </a:rPr>
              <a:t>d’interface</a:t>
            </a:r>
            <a:r>
              <a:rPr lang="fr-FR" sz="2300" dirty="0">
                <a:latin typeface="Times New Roman" pitchFamily="18" charset="0"/>
                <a:cs typeface="Times New Roman" pitchFamily="18" charset="0"/>
              </a:rPr>
              <a:t>, qui est l’ensemble des opérations proposées à la couche supérieure, et utilisées de la couche inférieure. </a:t>
            </a:r>
            <a:endParaRPr lang="fr-FR" dirty="0"/>
          </a:p>
        </p:txBody>
      </p:sp>
      <p:pic>
        <p:nvPicPr>
          <p:cNvPr id="4" name="Image 3"/>
          <p:cNvPicPr/>
          <p:nvPr/>
        </p:nvPicPr>
        <p:blipFill rotWithShape="1">
          <a:blip r:embed="rId2"/>
          <a:srcRect l="26787" t="19313" r="41466" b="25132"/>
          <a:stretch/>
        </p:blipFill>
        <p:spPr bwMode="auto">
          <a:xfrm>
            <a:off x="2195736" y="1772816"/>
            <a:ext cx="4728741" cy="5085184"/>
          </a:xfrm>
          <a:prstGeom prst="rect">
            <a:avLst/>
          </a:prstGeom>
          <a:ln>
            <a:no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18</a:t>
            </a:fld>
            <a:endParaRPr lang="fr-FR"/>
          </a:p>
        </p:txBody>
      </p:sp>
    </p:spTree>
    <p:extLst>
      <p:ext uri="{BB962C8B-B14F-4D97-AF65-F5344CB8AC3E}">
        <p14:creationId xmlns:p14="http://schemas.microsoft.com/office/powerpoint/2010/main" val="326994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1845" t="25198" r="18790" b="21875"/>
          <a:stretch>
            <a:fillRect/>
          </a:stretch>
        </p:blipFill>
        <p:spPr bwMode="auto">
          <a:xfrm>
            <a:off x="0" y="285728"/>
            <a:ext cx="9144000" cy="5929354"/>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32656"/>
            <a:ext cx="7772400" cy="1470025"/>
          </a:xfrm>
        </p:spPr>
        <p:txBody>
          <a:bodyPr>
            <a:normAutofit fontScale="90000"/>
          </a:bodyPr>
          <a:lstStyle/>
          <a:p>
            <a:r>
              <a:rPr lang="fr-FR" b="1" dirty="0"/>
              <a:t>Le réseau industriel</a:t>
            </a:r>
            <a:br>
              <a:rPr lang="fr-FR" b="1" dirty="0"/>
            </a:br>
            <a:r>
              <a:rPr lang="fr-FR" b="1" dirty="0"/>
              <a:t> </a:t>
            </a:r>
          </a:p>
        </p:txBody>
      </p:sp>
      <p:sp>
        <p:nvSpPr>
          <p:cNvPr id="3" name="Sous-titre 2"/>
          <p:cNvSpPr>
            <a:spLocks noGrp="1"/>
          </p:cNvSpPr>
          <p:nvPr>
            <p:ph type="subTitle" idx="1"/>
          </p:nvPr>
        </p:nvSpPr>
        <p:spPr>
          <a:xfrm>
            <a:off x="0" y="1268760"/>
            <a:ext cx="8964488" cy="2304256"/>
          </a:xfrm>
        </p:spPr>
        <p:txBody>
          <a:bodyPr>
            <a:normAutofit/>
          </a:bodyPr>
          <a:lstStyle/>
          <a:p>
            <a:pPr marL="354013" indent="368300" algn="l"/>
            <a:r>
              <a:rPr lang="fr-FR" sz="2300" dirty="0">
                <a:solidFill>
                  <a:schemeClr val="tx1"/>
                </a:solidFill>
                <a:latin typeface="Times New Roman" pitchFamily="18" charset="0"/>
                <a:cs typeface="Times New Roman" pitchFamily="18" charset="0"/>
              </a:rPr>
              <a:t>Un réseau dont chaque nœud est un composant (ou machine), reliés entre eux par un support matériel et logiciel, et qui ont ainsi la possibilité de communiquer entre eux directement ou indirectement.</a:t>
            </a:r>
          </a:p>
          <a:p>
            <a:pPr marL="354013" indent="368300" algn="l"/>
            <a:r>
              <a:rPr lang="fr-FR" sz="2300" dirty="0">
                <a:solidFill>
                  <a:schemeClr val="tx1"/>
                </a:solidFill>
                <a:latin typeface="Times New Roman" pitchFamily="18" charset="0"/>
                <a:cs typeface="Times New Roman" pitchFamily="18" charset="0"/>
              </a:rPr>
              <a:t>En pratique, 2 ordinateurs suffisent pour constituer un réseau.</a:t>
            </a:r>
          </a:p>
          <a:p>
            <a:endParaRPr lang="fr-FR" dirty="0"/>
          </a:p>
        </p:txBody>
      </p:sp>
      <p:pic>
        <p:nvPicPr>
          <p:cNvPr id="1026" name="Picture 2" descr="Résultat de recherche d'images pour &quot;réseau local entre deux ordinateurs&quo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9592" y="3146400"/>
            <a:ext cx="7560840" cy="312074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2</a:t>
            </a:fld>
            <a:endParaRPr lang="fr-FR"/>
          </a:p>
        </p:txBody>
      </p:sp>
    </p:spTree>
    <p:extLst>
      <p:ext uri="{BB962C8B-B14F-4D97-AF65-F5344CB8AC3E}">
        <p14:creationId xmlns:p14="http://schemas.microsoft.com/office/powerpoint/2010/main" val="268284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285728"/>
            <a:ext cx="8229600" cy="1143000"/>
          </a:xfrm>
        </p:spPr>
        <p:txBody>
          <a:bodyPr/>
          <a:lstStyle/>
          <a:p>
            <a:r>
              <a:rPr lang="fr-FR" dirty="0"/>
              <a:t>Les couches</a:t>
            </a:r>
          </a:p>
        </p:txBody>
      </p:sp>
      <p:sp>
        <p:nvSpPr>
          <p:cNvPr id="5" name="Rectangle 4"/>
          <p:cNvSpPr/>
          <p:nvPr/>
        </p:nvSpPr>
        <p:spPr>
          <a:xfrm>
            <a:off x="142812" y="1714488"/>
            <a:ext cx="9001188" cy="4247317"/>
          </a:xfrm>
          <a:prstGeom prst="rect">
            <a:avLst/>
          </a:prstGeom>
        </p:spPr>
        <p:txBody>
          <a:bodyPr wrap="square">
            <a:spAutoFit/>
          </a:bodyPr>
          <a:lstStyle/>
          <a:p>
            <a:r>
              <a:rPr lang="fr-FR" sz="2700" dirty="0">
                <a:solidFill>
                  <a:srgbClr val="FF0000"/>
                </a:solidFill>
                <a:latin typeface="Times New Roman" pitchFamily="18" charset="0"/>
                <a:cs typeface="Times New Roman" pitchFamily="18" charset="0"/>
              </a:rPr>
              <a:t>niveau1: application </a:t>
            </a:r>
            <a:r>
              <a:rPr lang="fr-FR" sz="2700" dirty="0">
                <a:latin typeface="Times New Roman" pitchFamily="18" charset="0"/>
                <a:cs typeface="Times New Roman" pitchFamily="18" charset="0"/>
              </a:rPr>
              <a:t>:transfert  de fichier, échanges de messages</a:t>
            </a:r>
          </a:p>
          <a:p>
            <a:pPr marL="2606675" indent="-2606675" defTabSz="1249363"/>
            <a:r>
              <a:rPr lang="fr-FR" sz="2700" dirty="0">
                <a:solidFill>
                  <a:srgbClr val="FF0000"/>
                </a:solidFill>
                <a:latin typeface="Times New Roman" pitchFamily="18" charset="0"/>
                <a:cs typeface="Times New Roman" pitchFamily="18" charset="0"/>
              </a:rPr>
              <a:t>niveau2: présentation </a:t>
            </a:r>
            <a:r>
              <a:rPr lang="fr-FR" sz="2700" dirty="0">
                <a:latin typeface="Times New Roman" pitchFamily="18" charset="0"/>
                <a:cs typeface="Times New Roman" pitchFamily="18" charset="0"/>
              </a:rPr>
              <a:t>:format des données</a:t>
            </a:r>
          </a:p>
          <a:p>
            <a:pPr marL="2606675" indent="-2606675" defTabSz="1249363"/>
            <a:r>
              <a:rPr lang="fr-FR" sz="2700" dirty="0">
                <a:solidFill>
                  <a:srgbClr val="FF0000"/>
                </a:solidFill>
                <a:latin typeface="Times New Roman" pitchFamily="18" charset="0"/>
                <a:cs typeface="Times New Roman" pitchFamily="18" charset="0"/>
              </a:rPr>
              <a:t>niveau3: session </a:t>
            </a:r>
            <a:r>
              <a:rPr lang="fr-FR" sz="2700" dirty="0">
                <a:latin typeface="Times New Roman" pitchFamily="18" charset="0"/>
                <a:cs typeface="Times New Roman" pitchFamily="18" charset="0"/>
              </a:rPr>
              <a:t>:organisation et synchronisation des échanges</a:t>
            </a:r>
          </a:p>
          <a:p>
            <a:pPr marL="2606675" indent="-2606675" defTabSz="1249363"/>
            <a:r>
              <a:rPr lang="fr-FR" sz="2700" dirty="0">
                <a:solidFill>
                  <a:srgbClr val="FF0000"/>
                </a:solidFill>
                <a:latin typeface="Times New Roman" pitchFamily="18" charset="0"/>
                <a:cs typeface="Times New Roman" pitchFamily="18" charset="0"/>
              </a:rPr>
              <a:t>niveau4: transport </a:t>
            </a:r>
            <a:r>
              <a:rPr lang="fr-FR" sz="2700" dirty="0">
                <a:latin typeface="Times New Roman" pitchFamily="18" charset="0"/>
                <a:cs typeface="Times New Roman" pitchFamily="18" charset="0"/>
              </a:rPr>
              <a:t>:canal de transfert des messages entre </a:t>
            </a:r>
            <a:r>
              <a:rPr lang="fr-FR" sz="2700" dirty="0" err="1">
                <a:latin typeface="Times New Roman" pitchFamily="18" charset="0"/>
                <a:cs typeface="Times New Roman" pitchFamily="18" charset="0"/>
              </a:rPr>
              <a:t>process</a:t>
            </a:r>
            <a:endParaRPr lang="fr-FR" sz="2700" dirty="0">
              <a:latin typeface="Times New Roman" pitchFamily="18" charset="0"/>
              <a:cs typeface="Times New Roman" pitchFamily="18" charset="0"/>
            </a:endParaRPr>
          </a:p>
          <a:p>
            <a:pPr marL="2606675" indent="-2606675" defTabSz="1249363"/>
            <a:r>
              <a:rPr lang="fr-FR" sz="2700" dirty="0">
                <a:solidFill>
                  <a:srgbClr val="FF0000"/>
                </a:solidFill>
                <a:latin typeface="Times New Roman" pitchFamily="18" charset="0"/>
                <a:cs typeface="Times New Roman" pitchFamily="18" charset="0"/>
              </a:rPr>
              <a:t>niveau5: réseau </a:t>
            </a:r>
            <a:r>
              <a:rPr lang="fr-FR" sz="2700" dirty="0">
                <a:latin typeface="Times New Roman" pitchFamily="18" charset="0"/>
                <a:cs typeface="Times New Roman" pitchFamily="18" charset="0"/>
              </a:rPr>
              <a:t>:routage optimal entre nœuds du réseau</a:t>
            </a:r>
          </a:p>
          <a:p>
            <a:pPr marL="2606675" indent="-2606675" defTabSz="1249363"/>
            <a:r>
              <a:rPr lang="fr-FR" sz="2700" dirty="0">
                <a:solidFill>
                  <a:srgbClr val="FF0000"/>
                </a:solidFill>
                <a:latin typeface="Times New Roman" pitchFamily="18" charset="0"/>
                <a:cs typeface="Times New Roman" pitchFamily="18" charset="0"/>
              </a:rPr>
              <a:t>niveau6: data </a:t>
            </a:r>
            <a:r>
              <a:rPr lang="fr-FR" sz="2700" dirty="0" err="1">
                <a:solidFill>
                  <a:srgbClr val="FF0000"/>
                </a:solidFill>
                <a:latin typeface="Times New Roman" pitchFamily="18" charset="0"/>
                <a:cs typeface="Times New Roman" pitchFamily="18" charset="0"/>
              </a:rPr>
              <a:t>link</a:t>
            </a:r>
            <a:r>
              <a:rPr lang="fr-FR" sz="2700" dirty="0">
                <a:solidFill>
                  <a:srgbClr val="FF0000"/>
                </a:solidFill>
                <a:latin typeface="Times New Roman" pitchFamily="18" charset="0"/>
                <a:cs typeface="Times New Roman" pitchFamily="18" charset="0"/>
              </a:rPr>
              <a:t> </a:t>
            </a:r>
            <a:r>
              <a:rPr lang="fr-FR" sz="2700" dirty="0">
                <a:latin typeface="Times New Roman" pitchFamily="18" charset="0"/>
                <a:cs typeface="Times New Roman" pitchFamily="18" charset="0"/>
              </a:rPr>
              <a:t>:mise enforme des trames et correction</a:t>
            </a:r>
          </a:p>
          <a:p>
            <a:pPr marL="2606675" indent="-2606675" defTabSz="1249363"/>
            <a:r>
              <a:rPr lang="fr-FR" sz="2700" dirty="0">
                <a:latin typeface="Times New Roman" pitchFamily="18" charset="0"/>
                <a:cs typeface="Times New Roman" pitchFamily="18" charset="0"/>
              </a:rPr>
              <a:t>d'erreurs des données</a:t>
            </a:r>
          </a:p>
          <a:p>
            <a:pPr marL="2606675" indent="-2606675" defTabSz="1249363"/>
            <a:r>
              <a:rPr lang="fr-FR" sz="2700" dirty="0">
                <a:solidFill>
                  <a:srgbClr val="FF0000"/>
                </a:solidFill>
                <a:latin typeface="Times New Roman" pitchFamily="18" charset="0"/>
                <a:cs typeface="Times New Roman" pitchFamily="18" charset="0"/>
              </a:rPr>
              <a:t>niveau7: physique </a:t>
            </a:r>
            <a:r>
              <a:rPr lang="fr-FR" sz="2700" dirty="0">
                <a:latin typeface="Times New Roman" pitchFamily="18" charset="0"/>
                <a:cs typeface="Times New Roman" pitchFamily="18" charset="0"/>
              </a:rPr>
              <a:t>:caractéristiques mécaniques et électriques du système</a:t>
            </a: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L’encapsulation</a:t>
            </a:r>
            <a:endParaRPr lang="fr-FR" dirty="0"/>
          </a:p>
        </p:txBody>
      </p:sp>
      <p:sp>
        <p:nvSpPr>
          <p:cNvPr id="3" name="Espace réservé du contenu 2"/>
          <p:cNvSpPr>
            <a:spLocks noGrp="1"/>
          </p:cNvSpPr>
          <p:nvPr>
            <p:ph idx="1"/>
          </p:nvPr>
        </p:nvSpPr>
        <p:spPr>
          <a:xfrm>
            <a:off x="0" y="1285860"/>
            <a:ext cx="9358346" cy="4525963"/>
          </a:xfrm>
        </p:spPr>
        <p:txBody>
          <a:bodyPr>
            <a:normAutofit/>
          </a:bodyPr>
          <a:lstStyle/>
          <a:p>
            <a:endParaRPr lang="fr-FR" dirty="0"/>
          </a:p>
          <a:p>
            <a:pPr>
              <a:buNone/>
            </a:pPr>
            <a:r>
              <a:rPr lang="fr-FR" sz="2500" dirty="0">
                <a:latin typeface="Times New Roman" pitchFamily="18" charset="0"/>
                <a:cs typeface="Times New Roman" pitchFamily="18" charset="0"/>
              </a:rPr>
              <a:t>C’est un mécanisme de transmission de données. Lorsqu’une application envoie des données vers le réseau, chaque couche traversée exécute un processus d’encapsulation de l’unité de données fournie par la couche supérieure en ajoutant une entête, voire une remorque, qui lui est propre.</a:t>
            </a:r>
          </a:p>
          <a:p>
            <a:pPr>
              <a:buNone/>
            </a:pPr>
            <a:endParaRPr lang="fr-FR" sz="2500" dirty="0">
              <a:latin typeface="Times New Roman" pitchFamily="18" charset="0"/>
              <a:cs typeface="Times New Roman" pitchFamily="18" charset="0"/>
            </a:endParaRPr>
          </a:p>
          <a:p>
            <a:pPr>
              <a:buNone/>
            </a:pPr>
            <a:r>
              <a:rPr lang="fr-FR" sz="2500" dirty="0">
                <a:latin typeface="Times New Roman" pitchFamily="18" charset="0"/>
                <a:cs typeface="Times New Roman" pitchFamily="18" charset="0"/>
              </a:rPr>
              <a:t>Réciproquement à la réception, chaque couche exécutera une </a:t>
            </a:r>
            <a:r>
              <a:rPr lang="fr-FR" sz="2500" dirty="0" err="1">
                <a:latin typeface="Times New Roman" pitchFamily="18" charset="0"/>
                <a:cs typeface="Times New Roman" pitchFamily="18" charset="0"/>
              </a:rPr>
              <a:t>désencapsulation</a:t>
            </a:r>
            <a:r>
              <a:rPr lang="fr-FR" sz="2500" dirty="0">
                <a:latin typeface="Times New Roman" pitchFamily="18" charset="0"/>
                <a:cs typeface="Times New Roman" pitchFamily="18" charset="0"/>
              </a:rPr>
              <a:t> pour en final ne restituer que les données utilisateurs à l’application.</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21</a:t>
            </a:fld>
            <a:endParaRPr lang="fr-FR"/>
          </a:p>
        </p:txBody>
      </p:sp>
    </p:spTree>
    <p:extLst>
      <p:ext uri="{BB962C8B-B14F-4D97-AF65-F5344CB8AC3E}">
        <p14:creationId xmlns:p14="http://schemas.microsoft.com/office/powerpoint/2010/main" val="350740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lum contrast="20000"/>
          </a:blip>
          <a:srcRect/>
          <a:stretch>
            <a:fillRect/>
          </a:stretch>
        </p:blipFill>
        <p:spPr bwMode="auto">
          <a:xfrm>
            <a:off x="500034" y="357166"/>
            <a:ext cx="8090540" cy="5764186"/>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11222"/>
          </a:xfrm>
        </p:spPr>
        <p:txBody>
          <a:bodyPr>
            <a:normAutofit fontScale="90000"/>
          </a:bodyPr>
          <a:lstStyle/>
          <a:p>
            <a:r>
              <a:rPr lang="fr-FR" b="1" dirty="0"/>
              <a:t>Le réseau local ou LAN (Local Area Network) </a:t>
            </a:r>
          </a:p>
        </p:txBody>
      </p:sp>
      <p:sp>
        <p:nvSpPr>
          <p:cNvPr id="3" name="Espace réservé du contenu 2"/>
          <p:cNvSpPr>
            <a:spLocks noGrp="1"/>
          </p:cNvSpPr>
          <p:nvPr>
            <p:ph idx="1"/>
          </p:nvPr>
        </p:nvSpPr>
        <p:spPr>
          <a:xfrm>
            <a:off x="428596" y="1285860"/>
            <a:ext cx="8229600" cy="4525963"/>
          </a:xfrm>
        </p:spPr>
        <p:txBody>
          <a:bodyPr>
            <a:noAutofit/>
          </a:bodyPr>
          <a:lstStyle/>
          <a:p>
            <a:r>
              <a:rPr lang="fr-FR" sz="2300" dirty="0">
                <a:latin typeface="Times New Roman" pitchFamily="18" charset="0"/>
                <a:cs typeface="Times New Roman" pitchFamily="18" charset="0"/>
              </a:rPr>
              <a:t>technologie LAN développée pour mettre localement en réseau les équipements informatiques d'une entreprise</a:t>
            </a:r>
          </a:p>
          <a:p>
            <a:r>
              <a:rPr lang="fr-FR" sz="2300" dirty="0">
                <a:latin typeface="Times New Roman" pitchFamily="18" charset="0"/>
                <a:cs typeface="Times New Roman" pitchFamily="18" charset="0"/>
              </a:rPr>
              <a:t>correspond aux couches</a:t>
            </a:r>
          </a:p>
          <a:p>
            <a:r>
              <a:rPr lang="fr-FR" sz="2300" dirty="0">
                <a:latin typeface="Times New Roman" pitchFamily="18" charset="0"/>
                <a:cs typeface="Times New Roman" pitchFamily="18" charset="0"/>
              </a:rPr>
              <a:t>1 et 2 du modèle OSI :</a:t>
            </a:r>
          </a:p>
          <a:p>
            <a:endParaRPr lang="fr-FR" sz="23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r="2893" b="17958"/>
          <a:stretch>
            <a:fillRect/>
          </a:stretch>
        </p:blipFill>
        <p:spPr bwMode="auto">
          <a:xfrm>
            <a:off x="1785918" y="3143248"/>
            <a:ext cx="5715040" cy="3603912"/>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85728"/>
            <a:ext cx="8229600" cy="6000792"/>
          </a:xfrm>
        </p:spPr>
        <p:txBody>
          <a:bodyPr>
            <a:normAutofit/>
          </a:bodyPr>
          <a:lstStyle/>
          <a:p>
            <a:r>
              <a:rPr lang="fr-FR" dirty="0">
                <a:latin typeface="Times New Roman" pitchFamily="18" charset="0"/>
                <a:cs typeface="Times New Roman" pitchFamily="18" charset="0"/>
              </a:rPr>
              <a:t>service simple (et efficace)rendu à la couche  :adressage MAC pour unique identifiant d'une interface réseau</a:t>
            </a:r>
          </a:p>
          <a:p>
            <a:pPr>
              <a:buNone/>
            </a:pP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envoi/réception de trames sans garantie de remise ni de délai.</a:t>
            </a:r>
          </a:p>
          <a:p>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plusieurs possibilités (d'adresse) de destination d'une trame </a:t>
            </a:r>
          </a:p>
          <a:p>
            <a:pPr>
              <a:buNone/>
            </a:pP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MAC = “ Medium Access Control ”Cette couche est concernée par la gestion de l’adresse physique de la technologie de LAN employée (comme “ </a:t>
            </a:r>
            <a:r>
              <a:rPr lang="fr-FR" dirty="0" err="1">
                <a:latin typeface="Times New Roman" pitchFamily="18" charset="0"/>
                <a:cs typeface="Times New Roman" pitchFamily="18" charset="0"/>
              </a:rPr>
              <a:t>token</a:t>
            </a:r>
            <a:r>
              <a:rPr lang="fr-FR" dirty="0">
                <a:latin typeface="Times New Roman" pitchFamily="18" charset="0"/>
                <a:cs typeface="Times New Roman" pitchFamily="18" charset="0"/>
              </a:rPr>
              <a:t>-ring ” par exemple)</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Adressage</a:t>
            </a:r>
            <a:br>
              <a:rPr lang="fr-FR" dirty="0"/>
            </a:br>
            <a:endParaRPr lang="ar-DZ" dirty="0"/>
          </a:p>
        </p:txBody>
      </p:sp>
      <p:sp>
        <p:nvSpPr>
          <p:cNvPr id="2" name="Espace réservé du contenu 1"/>
          <p:cNvSpPr>
            <a:spLocks noGrp="1"/>
          </p:cNvSpPr>
          <p:nvPr>
            <p:ph idx="1"/>
          </p:nvPr>
        </p:nvSpPr>
        <p:spPr>
          <a:xfrm>
            <a:off x="107504" y="1124744"/>
            <a:ext cx="8579296" cy="5616624"/>
          </a:xfrm>
        </p:spPr>
        <p:txBody>
          <a:bodyPr>
            <a:normAutofit lnSpcReduction="10000"/>
          </a:bodyPr>
          <a:lstStyle/>
          <a:p>
            <a:r>
              <a:rPr lang="fr-FR" dirty="0"/>
              <a:t>Pour différencier les stations reliées sur un même réseau local, il est nécessaire de les repérer par une adresse. Celle-ci est gérée au niveau MAC et possède un format défini par l’IEEE sur 16 bits ou sur </a:t>
            </a:r>
            <a:r>
              <a:rPr lang="fr-FR" b="1" dirty="0">
                <a:solidFill>
                  <a:srgbClr val="FF0000"/>
                </a:solidFill>
              </a:rPr>
              <a:t>48</a:t>
            </a:r>
            <a:r>
              <a:rPr lang="fr-FR" dirty="0"/>
              <a:t>bits. </a:t>
            </a:r>
          </a:p>
          <a:p>
            <a:endParaRPr lang="fr-FR" dirty="0"/>
          </a:p>
          <a:p>
            <a:r>
              <a:rPr lang="fr-FR" dirty="0"/>
              <a:t>Ce dernier format permet un adressage universel des équipements : il correspond à un numéro de série avec un champ donnant le constructeur qui est attribué par l’IEEE, et le numéro de la carte librement choisi par le constructeur. </a:t>
            </a:r>
          </a:p>
          <a:p>
            <a:endParaRPr lang="fr-FR" dirty="0"/>
          </a:p>
          <a:p>
            <a:r>
              <a:rPr lang="fr-FR" dirty="0"/>
              <a:t>De cette façon, toute carte réseau d’un ordinateur possède une adresse </a:t>
            </a:r>
            <a:r>
              <a:rPr lang="fr-FR" b="1" dirty="0">
                <a:solidFill>
                  <a:srgbClr val="FF0000"/>
                </a:solidFill>
              </a:rPr>
              <a:t>unique</a:t>
            </a:r>
            <a:r>
              <a:rPr lang="fr-FR" dirty="0"/>
              <a:t> dans le monde. Le format universel sur 48 bits est le plus utilisé.</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25</a:t>
            </a:fld>
            <a:endParaRPr lang="fr-FR"/>
          </a:p>
        </p:txBody>
      </p:sp>
    </p:spTree>
    <p:extLst>
      <p:ext uri="{BB962C8B-B14F-4D97-AF65-F5344CB8AC3E}">
        <p14:creationId xmlns:p14="http://schemas.microsoft.com/office/powerpoint/2010/main" val="17474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34" t="18336" r="25243" b="45870"/>
          <a:stretch/>
        </p:blipFill>
        <p:spPr bwMode="auto">
          <a:xfrm>
            <a:off x="-36512" y="1415844"/>
            <a:ext cx="9180512" cy="475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26</a:t>
            </a:fld>
            <a:endParaRPr lang="fr-FR"/>
          </a:p>
        </p:txBody>
      </p:sp>
    </p:spTree>
    <p:extLst>
      <p:ext uri="{BB962C8B-B14F-4D97-AF65-F5344CB8AC3E}">
        <p14:creationId xmlns:p14="http://schemas.microsoft.com/office/powerpoint/2010/main" val="209599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Protocole IP</a:t>
            </a:r>
            <a:br>
              <a:rPr lang="fr-FR" dirty="0"/>
            </a:br>
            <a:endParaRPr lang="fr-FR" dirty="0"/>
          </a:p>
        </p:txBody>
      </p:sp>
      <p:sp>
        <p:nvSpPr>
          <p:cNvPr id="3" name="Espace réservé du contenu 2"/>
          <p:cNvSpPr>
            <a:spLocks noGrp="1"/>
          </p:cNvSpPr>
          <p:nvPr>
            <p:ph idx="1"/>
          </p:nvPr>
        </p:nvSpPr>
        <p:spPr>
          <a:xfrm>
            <a:off x="428596" y="1071546"/>
            <a:ext cx="8501090" cy="5786454"/>
          </a:xfrm>
        </p:spPr>
        <p:txBody>
          <a:bodyPr>
            <a:normAutofit/>
          </a:bodyPr>
          <a:lstStyle/>
          <a:p>
            <a:pPr>
              <a:buNone/>
            </a:pPr>
            <a:r>
              <a:rPr lang="fr-FR" sz="2500" dirty="0">
                <a:solidFill>
                  <a:srgbClr val="FF0000"/>
                </a:solidFill>
              </a:rPr>
              <a:t>IP</a:t>
            </a:r>
            <a:r>
              <a:rPr lang="fr-FR" sz="2500" dirty="0"/>
              <a:t> est l’acronyme de “ Internet Protocol ”, il est défini dans la RFC 791 et a été conçu en 1980 pour remplacer NCP (“ Network Control Protocol ”)</a:t>
            </a:r>
          </a:p>
          <a:p>
            <a:pPr marL="109728" indent="0">
              <a:buNone/>
            </a:pPr>
            <a:r>
              <a:rPr lang="fr-FR" sz="2400" dirty="0"/>
              <a:t>Grâce à Internet, </a:t>
            </a:r>
            <a:r>
              <a:rPr lang="fr-FR" sz="2400" dirty="0">
                <a:solidFill>
                  <a:srgbClr val="FF0000"/>
                </a:solidFill>
              </a:rPr>
              <a:t>le modèle d’architecture TCP/IP</a:t>
            </a:r>
            <a:r>
              <a:rPr lang="fr-FR" sz="2400" dirty="0"/>
              <a:t>, conçu selon les mêmes principes que l’OSI, il a été adopté dans la plupart des réseaux d’entreprise.</a:t>
            </a:r>
          </a:p>
          <a:p>
            <a:pPr marL="109728" indent="0">
              <a:buNone/>
            </a:pPr>
            <a:endParaRPr lang="fr-FR" sz="2400" dirty="0"/>
          </a:p>
          <a:p>
            <a:pPr marL="109728" indent="0">
              <a:buNone/>
            </a:pPr>
            <a:r>
              <a:rPr lang="fr-FR" sz="2400" dirty="0"/>
              <a:t> Ce modèle permet une interconnexion de réseaux hétérogènes avec un service minimal : le service de remise non fiable de datagramme en mode sans connexion. </a:t>
            </a:r>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88640"/>
            <a:ext cx="8229600" cy="6669360"/>
          </a:xfrm>
        </p:spPr>
        <p:txBody>
          <a:bodyPr>
            <a:normAutofit lnSpcReduction="10000"/>
          </a:bodyPr>
          <a:lstStyle/>
          <a:p>
            <a:r>
              <a:rPr lang="fr-FR" sz="2600" dirty="0"/>
              <a:t>Ce service est apporté par le protocole IP implanté sur tous les équipements terminaux et dans tous les routeurs de l’interconnexion. </a:t>
            </a:r>
          </a:p>
          <a:p>
            <a:endParaRPr lang="fr-FR" sz="2600" dirty="0"/>
          </a:p>
          <a:p>
            <a:r>
              <a:rPr lang="fr-FR" sz="2600" b="1" dirty="0">
                <a:solidFill>
                  <a:srgbClr val="C00000"/>
                </a:solidFill>
              </a:rPr>
              <a:t>TCP</a:t>
            </a:r>
            <a:r>
              <a:rPr lang="fr-FR" sz="2600" dirty="0"/>
              <a:t> est un protocole de transport utilisé pour fiabiliser les échanges chaque fois que cela est nécessaire. </a:t>
            </a:r>
            <a:endParaRPr lang="fr-FR" sz="2600" dirty="0">
              <a:solidFill>
                <a:srgbClr val="FF0000"/>
              </a:solidFill>
            </a:endParaRPr>
          </a:p>
          <a:p>
            <a:pPr>
              <a:buNone/>
            </a:pPr>
            <a:endParaRPr lang="fr-FR" sz="3200" dirty="0">
              <a:solidFill>
                <a:srgbClr val="FF0000"/>
              </a:solidFill>
            </a:endParaRPr>
          </a:p>
          <a:p>
            <a:pPr>
              <a:buNone/>
            </a:pPr>
            <a:r>
              <a:rPr lang="fr-FR" sz="3200" dirty="0">
                <a:solidFill>
                  <a:srgbClr val="FF0000"/>
                </a:solidFill>
              </a:rPr>
              <a:t>Comparaison TCP/IP — ISO</a:t>
            </a:r>
          </a:p>
          <a:p>
            <a:pPr>
              <a:buNone/>
            </a:pPr>
            <a:endParaRPr lang="fr-FR" sz="3200" dirty="0">
              <a:solidFill>
                <a:srgbClr val="FF0000"/>
              </a:solidFill>
            </a:endParaRPr>
          </a:p>
          <a:p>
            <a:pPr>
              <a:buNone/>
            </a:pPr>
            <a:r>
              <a:rPr lang="fr-FR" sz="2800" dirty="0"/>
              <a:t>La suite de protocoles désignée par TCP/IP, ou encore “ pile ARPA ”,est construite sur un modèle en couches moins complet que la proposition de l’ISO. Quatre couches sont suffisantes pour définir l’architecture de ce protocole.</a:t>
            </a:r>
          </a:p>
          <a:p>
            <a:endParaRPr lang="ar-DZ"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28</a:t>
            </a:fld>
            <a:endParaRPr lang="fr-FR"/>
          </a:p>
        </p:txBody>
      </p:sp>
    </p:spTree>
    <p:extLst>
      <p:ext uri="{BB962C8B-B14F-4D97-AF65-F5344CB8AC3E}">
        <p14:creationId xmlns:p14="http://schemas.microsoft.com/office/powerpoint/2010/main" val="4193628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229600" cy="4525963"/>
          </a:xfrm>
        </p:spPr>
        <p:txBody>
          <a:bodyPr>
            <a:normAutofit/>
          </a:bodyPr>
          <a:lstStyle/>
          <a:p>
            <a:pPr marL="0" indent="0">
              <a:buNone/>
            </a:pPr>
            <a:r>
              <a:rPr lang="fr-FR" sz="2500" dirty="0"/>
              <a:t>4: Couche Application (Application layer).</a:t>
            </a:r>
          </a:p>
          <a:p>
            <a:pPr marL="0" indent="0">
              <a:buNone/>
            </a:pPr>
            <a:r>
              <a:rPr lang="fr-FR" sz="2500" dirty="0"/>
              <a:t>3: Couche Transport (Transport layer).</a:t>
            </a:r>
          </a:p>
          <a:p>
            <a:pPr marL="0" indent="0">
              <a:buNone/>
            </a:pPr>
            <a:r>
              <a:rPr lang="fr-FR" sz="2500" dirty="0"/>
              <a:t>2: Couche Internet (Internet layer).</a:t>
            </a:r>
          </a:p>
          <a:p>
            <a:pPr marL="0" indent="0">
              <a:buNone/>
            </a:pPr>
            <a:r>
              <a:rPr lang="fr-FR" sz="2500" dirty="0"/>
              <a:t>1: Couche interface réseau (Network </a:t>
            </a:r>
            <a:r>
              <a:rPr lang="fr-FR" sz="2500" dirty="0" err="1"/>
              <a:t>access</a:t>
            </a:r>
            <a:r>
              <a:rPr lang="fr-FR" sz="2500" dirty="0"/>
              <a:t> layer).</a:t>
            </a:r>
          </a:p>
          <a:p>
            <a:pPr marL="0" indent="0">
              <a:buNone/>
            </a:pPr>
            <a:r>
              <a:rPr lang="fr-FR" sz="2500"/>
              <a:t>0: </a:t>
            </a:r>
            <a:r>
              <a:rPr lang="fr-FR" sz="2500" dirty="0"/>
              <a:t>Matériel (n’est pas une couche comprise dans le protocole).</a:t>
            </a:r>
          </a:p>
        </p:txBody>
      </p:sp>
      <p:pic>
        <p:nvPicPr>
          <p:cNvPr id="4" name="Image 3"/>
          <p:cNvPicPr/>
          <p:nvPr/>
        </p:nvPicPr>
        <p:blipFill rotWithShape="1">
          <a:blip r:embed="rId2">
            <a:lum bright="-10000" contrast="10000"/>
          </a:blip>
          <a:srcRect l="40676" t="21958" r="20135" b="37302"/>
          <a:stretch/>
        </p:blipFill>
        <p:spPr bwMode="auto">
          <a:xfrm>
            <a:off x="2071670" y="2857496"/>
            <a:ext cx="5010173" cy="4000504"/>
          </a:xfrm>
          <a:prstGeom prst="rect">
            <a:avLst/>
          </a:prstGeom>
          <a:ln>
            <a:no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fontScale="90000"/>
          </a:bodyPr>
          <a:lstStyle/>
          <a:p>
            <a:r>
              <a:rPr lang="fr-FR" b="1" dirty="0"/>
              <a:t>CATÉGORIES DE RÉSEAUX</a:t>
            </a:r>
            <a:br>
              <a:rPr lang="fr-FR" b="1" dirty="0"/>
            </a:br>
            <a:endParaRPr lang="fr-FR" b="1" dirty="0"/>
          </a:p>
        </p:txBody>
      </p:sp>
      <p:sp>
        <p:nvSpPr>
          <p:cNvPr id="3" name="Espace réservé du contenu 2"/>
          <p:cNvSpPr>
            <a:spLocks noGrp="1"/>
          </p:cNvSpPr>
          <p:nvPr>
            <p:ph idx="1"/>
          </p:nvPr>
        </p:nvSpPr>
        <p:spPr>
          <a:xfrm>
            <a:off x="457200" y="764704"/>
            <a:ext cx="8686800" cy="5217443"/>
          </a:xfrm>
        </p:spPr>
        <p:txBody>
          <a:bodyPr>
            <a:noAutofit/>
          </a:bodyPr>
          <a:lstStyle/>
          <a:p>
            <a:pPr marL="0" indent="0">
              <a:buNone/>
            </a:pPr>
            <a:r>
              <a:rPr lang="fr-FR" sz="2300" dirty="0">
                <a:latin typeface="Times New Roman" pitchFamily="18" charset="0"/>
                <a:cs typeface="Times New Roman" pitchFamily="18" charset="0"/>
              </a:rPr>
              <a:t>Les différents types de réseaux peuvent être classifiés selon leur étendue (éloignement maximal entre systèmes connectés) :</a:t>
            </a:r>
          </a:p>
          <a:p>
            <a:pPr>
              <a:buFont typeface="Wingdings" pitchFamily="2" charset="2"/>
              <a:buChar char="Ø"/>
            </a:pPr>
            <a:r>
              <a:rPr lang="fr-FR" sz="2300" dirty="0">
                <a:solidFill>
                  <a:srgbClr val="FF0000"/>
                </a:solidFill>
                <a:latin typeface="Times New Roman" pitchFamily="18" charset="0"/>
                <a:cs typeface="Times New Roman" pitchFamily="18" charset="0"/>
              </a:rPr>
              <a:t> Bus de terrain / réseau local industriel (RLI) </a:t>
            </a:r>
            <a:r>
              <a:rPr lang="fr-FR" sz="2300" dirty="0">
                <a:latin typeface="Times New Roman" pitchFamily="18" charset="0"/>
                <a:cs typeface="Times New Roman" pitchFamily="18" charset="0"/>
              </a:rPr>
              <a:t>: réseau orienté matériel, pour des systèmes informatiques reliés à des capteurs/actionneurs (IEEE488, CAN, I2C, AS-i, </a:t>
            </a:r>
            <a:r>
              <a:rPr lang="fr-FR" sz="2300" dirty="0" err="1">
                <a:latin typeface="Times New Roman" pitchFamily="18" charset="0"/>
                <a:cs typeface="Times New Roman" pitchFamily="18" charset="0"/>
              </a:rPr>
              <a:t>Profibus</a:t>
            </a:r>
            <a:r>
              <a:rPr lang="fr-FR" sz="2300" dirty="0">
                <a:latin typeface="Times New Roman" pitchFamily="18" charset="0"/>
                <a:cs typeface="Times New Roman" pitchFamily="18" charset="0"/>
              </a:rPr>
              <a:t>, </a:t>
            </a:r>
            <a:r>
              <a:rPr lang="fr-FR" sz="2300" dirty="0" err="1">
                <a:latin typeface="Times New Roman" pitchFamily="18" charset="0"/>
                <a:cs typeface="Times New Roman" pitchFamily="18" charset="0"/>
              </a:rPr>
              <a:t>Modbus</a:t>
            </a:r>
            <a:r>
              <a:rPr lang="fr-FR" sz="2300" dirty="0">
                <a:latin typeface="Times New Roman" pitchFamily="18" charset="0"/>
                <a:cs typeface="Times New Roman" pitchFamily="18" charset="0"/>
              </a:rPr>
              <a:t>, VME, etc.) </a:t>
            </a:r>
          </a:p>
          <a:p>
            <a:pPr>
              <a:buFont typeface="Wingdings" pitchFamily="2" charset="2"/>
              <a:buChar char="Ø"/>
            </a:pPr>
            <a:r>
              <a:rPr lang="fr-FR" sz="2300" dirty="0">
                <a:solidFill>
                  <a:srgbClr val="FF0000"/>
                </a:solidFill>
                <a:latin typeface="Times New Roman" pitchFamily="18" charset="0"/>
                <a:cs typeface="Times New Roman" pitchFamily="18" charset="0"/>
              </a:rPr>
              <a:t> LAN (Local Area Network) </a:t>
            </a:r>
            <a:r>
              <a:rPr lang="fr-FR" sz="2300" dirty="0">
                <a:latin typeface="Times New Roman" pitchFamily="18" charset="0"/>
                <a:cs typeface="Times New Roman" pitchFamily="18" charset="0"/>
              </a:rPr>
              <a:t> : réseau local, pour des systèmes informatiques appartenant à une même </a:t>
            </a:r>
            <a:r>
              <a:rPr lang="en-US" sz="2300" dirty="0" err="1">
                <a:latin typeface="Times New Roman" pitchFamily="18" charset="0"/>
                <a:cs typeface="Times New Roman" pitchFamily="18" charset="0"/>
              </a:rPr>
              <a:t>entreprise</a:t>
            </a:r>
            <a:r>
              <a:rPr lang="en-US" sz="2300" dirty="0">
                <a:latin typeface="Times New Roman" pitchFamily="18" charset="0"/>
                <a:cs typeface="Times New Roman" pitchFamily="18" charset="0"/>
              </a:rPr>
              <a:t> (Ethernet, Token Ring, </a:t>
            </a:r>
            <a:r>
              <a:rPr lang="en-US" sz="2300" dirty="0" err="1">
                <a:latin typeface="Times New Roman" pitchFamily="18" charset="0"/>
                <a:cs typeface="Times New Roman" pitchFamily="18" charset="0"/>
              </a:rPr>
              <a:t>Appletalk</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Telway</a:t>
            </a:r>
            <a:r>
              <a:rPr lang="en-US" sz="2300" dirty="0">
                <a:latin typeface="Times New Roman" pitchFamily="18" charset="0"/>
                <a:cs typeface="Times New Roman" pitchFamily="18" charset="0"/>
              </a:rPr>
              <a:t>, etc.) ;</a:t>
            </a:r>
            <a:endParaRPr lang="fr-FR" sz="2300" dirty="0">
              <a:latin typeface="Times New Roman" pitchFamily="18" charset="0"/>
              <a:cs typeface="Times New Roman" pitchFamily="18" charset="0"/>
            </a:endParaRPr>
          </a:p>
          <a:p>
            <a:pPr>
              <a:buFont typeface="Wingdings" pitchFamily="2" charset="2"/>
              <a:buChar char="Ø"/>
            </a:pPr>
            <a:r>
              <a:rPr lang="fr-FR" sz="2300" dirty="0">
                <a:solidFill>
                  <a:srgbClr val="FF0000"/>
                </a:solidFill>
                <a:latin typeface="Times New Roman" pitchFamily="18" charset="0"/>
                <a:cs typeface="Times New Roman" pitchFamily="18" charset="0"/>
              </a:rPr>
              <a:t> MAN (</a:t>
            </a:r>
            <a:r>
              <a:rPr lang="fr-FR" sz="2300" dirty="0" err="1">
                <a:solidFill>
                  <a:srgbClr val="FF0000"/>
                </a:solidFill>
                <a:latin typeface="Times New Roman" pitchFamily="18" charset="0"/>
                <a:cs typeface="Times New Roman" pitchFamily="18" charset="0"/>
              </a:rPr>
              <a:t>Metropolitan</a:t>
            </a:r>
            <a:r>
              <a:rPr lang="fr-FR" sz="2300" dirty="0">
                <a:solidFill>
                  <a:srgbClr val="FF0000"/>
                </a:solidFill>
                <a:latin typeface="Times New Roman" pitchFamily="18" charset="0"/>
                <a:cs typeface="Times New Roman" pitchFamily="18" charset="0"/>
              </a:rPr>
              <a:t> Area Network) </a:t>
            </a:r>
            <a:r>
              <a:rPr lang="fr-FR" sz="2300" dirty="0">
                <a:latin typeface="Times New Roman" pitchFamily="18" charset="0"/>
                <a:cs typeface="Times New Roman" pitchFamily="18" charset="0"/>
              </a:rPr>
              <a:t>: réseau de ville (BLR, </a:t>
            </a:r>
            <a:r>
              <a:rPr lang="fr-FR" sz="2300" dirty="0" err="1">
                <a:latin typeface="Times New Roman" pitchFamily="18" charset="0"/>
                <a:cs typeface="Times New Roman" pitchFamily="18" charset="0"/>
              </a:rPr>
              <a:t>WiMax</a:t>
            </a:r>
            <a:r>
              <a:rPr lang="fr-FR" sz="2300" dirty="0">
                <a:latin typeface="Times New Roman" pitchFamily="18" charset="0"/>
                <a:cs typeface="Times New Roman" pitchFamily="18" charset="0"/>
              </a:rPr>
              <a:t>, etc.) ;</a:t>
            </a:r>
          </a:p>
          <a:p>
            <a:pPr>
              <a:buFont typeface="Wingdings" pitchFamily="2" charset="2"/>
              <a:buChar char="Ø"/>
            </a:pPr>
            <a:r>
              <a:rPr lang="fr-FR" sz="2300" dirty="0">
                <a:solidFill>
                  <a:srgbClr val="FF0000"/>
                </a:solidFill>
                <a:latin typeface="Times New Roman" pitchFamily="18" charset="0"/>
                <a:cs typeface="Times New Roman" pitchFamily="18" charset="0"/>
              </a:rPr>
              <a:t> WAN (Wide Area Network) </a:t>
            </a:r>
            <a:r>
              <a:rPr lang="fr-FR" sz="2300" dirty="0">
                <a:latin typeface="Times New Roman" pitchFamily="18" charset="0"/>
                <a:cs typeface="Times New Roman" pitchFamily="18" charset="0"/>
              </a:rPr>
              <a:t> : large réseau national ou international (Transpac, </a:t>
            </a:r>
            <a:r>
              <a:rPr lang="fr-FR" sz="2300" dirty="0" err="1">
                <a:latin typeface="Times New Roman" pitchFamily="18" charset="0"/>
                <a:cs typeface="Times New Roman" pitchFamily="18" charset="0"/>
              </a:rPr>
              <a:t>Telenet</a:t>
            </a:r>
            <a:r>
              <a:rPr lang="fr-FR" sz="2300" dirty="0">
                <a:latin typeface="Times New Roman" pitchFamily="18" charset="0"/>
                <a:cs typeface="Times New Roman" pitchFamily="18" charset="0"/>
              </a:rPr>
              <a:t>, etc.) ;</a:t>
            </a:r>
          </a:p>
          <a:p>
            <a:pPr>
              <a:buFont typeface="Wingdings" pitchFamily="2" charset="2"/>
              <a:buChar char="Ø"/>
            </a:pPr>
            <a:r>
              <a:rPr lang="fr-FR" sz="2300" dirty="0">
                <a:solidFill>
                  <a:srgbClr val="FF0000"/>
                </a:solidFill>
                <a:latin typeface="Times New Roman" pitchFamily="18" charset="0"/>
                <a:cs typeface="Times New Roman" pitchFamily="18" charset="0"/>
              </a:rPr>
              <a:t> Internet </a:t>
            </a:r>
            <a:r>
              <a:rPr lang="fr-FR" sz="2300" dirty="0">
                <a:latin typeface="Times New Roman" pitchFamily="18" charset="0"/>
                <a:cs typeface="Times New Roman" pitchFamily="18" charset="0"/>
              </a:rPr>
              <a:t>: interconnexion de divers WAN (auxquels peut être raccordé tout MAN ou LAN).</a:t>
            </a:r>
          </a:p>
          <a:p>
            <a:endParaRPr lang="fr-FR" sz="23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a:t>
            </a:fld>
            <a:endParaRPr lang="fr-FR"/>
          </a:p>
        </p:txBody>
      </p:sp>
    </p:spTree>
    <p:extLst>
      <p:ext uri="{BB962C8B-B14F-4D97-AF65-F5344CB8AC3E}">
        <p14:creationId xmlns:p14="http://schemas.microsoft.com/office/powerpoint/2010/main" val="1928129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785794"/>
            <a:ext cx="9036496" cy="4525963"/>
          </a:xfrm>
        </p:spPr>
        <p:txBody>
          <a:bodyPr/>
          <a:lstStyle/>
          <a:p>
            <a:pPr marL="109728" indent="0">
              <a:buNone/>
            </a:pPr>
            <a:r>
              <a:rPr lang="fr-FR" dirty="0"/>
              <a:t>L'Internet est un réseau virtuel, construit par interconnexion de réseaux physiques via des passerelles. </a:t>
            </a:r>
          </a:p>
          <a:p>
            <a:pPr marL="109728" indent="0">
              <a:buNone/>
            </a:pPr>
            <a:endParaRPr lang="fr-FR" dirty="0"/>
          </a:p>
          <a:p>
            <a:pPr marL="109728" indent="0">
              <a:buNone/>
            </a:pPr>
            <a:endParaRPr lang="fr-FR" dirty="0"/>
          </a:p>
          <a:p>
            <a:pPr marL="109728" indent="0">
              <a:buNone/>
            </a:pPr>
            <a:r>
              <a:rPr lang="fr-FR" b="1" dirty="0">
                <a:solidFill>
                  <a:srgbClr val="00B0F0"/>
                </a:solidFill>
              </a:rPr>
              <a:t>L'adressage</a:t>
            </a:r>
            <a:r>
              <a:rPr lang="fr-FR" dirty="0"/>
              <a:t> est le maillon essentiel des protocoles </a:t>
            </a:r>
            <a:r>
              <a:rPr lang="fr-FR" b="1" dirty="0">
                <a:solidFill>
                  <a:srgbClr val="FF0000"/>
                </a:solidFill>
              </a:rPr>
              <a:t>TCP/IP</a:t>
            </a:r>
            <a:r>
              <a:rPr lang="fr-FR" dirty="0"/>
              <a:t> pour rendre transparents les détails physiques des réseaux et faire apparaître l'Internet comme une entité uniforme.</a:t>
            </a:r>
          </a:p>
        </p:txBody>
      </p:sp>
      <p:sp>
        <p:nvSpPr>
          <p:cNvPr id="3" name="Rectangle 2"/>
          <p:cNvSpPr>
            <a:spLocks noChangeArrowheads="1"/>
          </p:cNvSpPr>
          <p:nvPr/>
        </p:nvSpPr>
        <p:spPr bwMode="auto">
          <a:xfrm>
            <a:off x="1214414" y="4929198"/>
            <a:ext cx="6858016"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FF0000"/>
                </a:solidFill>
                <a:effectLst/>
                <a:latin typeface="Calibri" pitchFamily="34" charset="0"/>
                <a:ea typeface="Calibri" pitchFamily="34" charset="0"/>
                <a:cs typeface="CMBX12"/>
              </a:rPr>
              <a:t>SCTP</a:t>
            </a:r>
            <a:r>
              <a:rPr kumimoji="0" lang="en-US" sz="2500" b="0" i="0" u="none" strike="noStrike" cap="none" normalizeH="0" baseline="0" dirty="0">
                <a:ln>
                  <a:noFill/>
                </a:ln>
                <a:solidFill>
                  <a:schemeClr val="tx1"/>
                </a:solidFill>
                <a:effectLst/>
                <a:latin typeface="Calibri" pitchFamily="34" charset="0"/>
                <a:ea typeface="Calibri" pitchFamily="34" charset="0"/>
                <a:cs typeface="CMBX12"/>
              </a:rPr>
              <a:t> </a:t>
            </a:r>
            <a:r>
              <a:rPr kumimoji="0" lang="en-US" sz="2500" b="0" i="0" u="none" strike="noStrike" cap="none" normalizeH="0" baseline="0" dirty="0">
                <a:ln>
                  <a:noFill/>
                </a:ln>
                <a:solidFill>
                  <a:schemeClr val="tx1"/>
                </a:solidFill>
                <a:effectLst/>
                <a:latin typeface="Calibri" pitchFamily="34" charset="0"/>
                <a:ea typeface="Calibri" pitchFamily="34" charset="0"/>
                <a:cs typeface="CMR12"/>
              </a:rPr>
              <a:t>“ Stream Control Transmission Protocol ”</a:t>
            </a:r>
            <a:endParaRPr kumimoji="0" lang="fr-FR" sz="25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a:ln>
                  <a:noFill/>
                </a:ln>
                <a:solidFill>
                  <a:srgbClr val="FF0000"/>
                </a:solidFill>
                <a:effectLst/>
                <a:latin typeface="Calibri" pitchFamily="34" charset="0"/>
                <a:ea typeface="Calibri" pitchFamily="34" charset="0"/>
                <a:cs typeface="CMBX12"/>
              </a:rPr>
              <a:t>TCP </a:t>
            </a:r>
            <a:r>
              <a:rPr kumimoji="0" lang="fr-FR" sz="2500" b="0" i="0" u="none" strike="noStrike" cap="none" normalizeH="0" baseline="0" dirty="0">
                <a:ln>
                  <a:noFill/>
                </a:ln>
                <a:solidFill>
                  <a:schemeClr val="tx1"/>
                </a:solidFill>
                <a:effectLst/>
                <a:latin typeface="Calibri" pitchFamily="34" charset="0"/>
                <a:ea typeface="Calibri" pitchFamily="34" charset="0"/>
                <a:cs typeface="CMR12"/>
              </a:rPr>
              <a:t>“ Transmission Control Protocol ”</a:t>
            </a:r>
            <a:endParaRPr kumimoji="0" lang="fr-FR" sz="25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a:ln>
                  <a:noFill/>
                </a:ln>
                <a:solidFill>
                  <a:srgbClr val="FF0000"/>
                </a:solidFill>
                <a:effectLst/>
                <a:latin typeface="Calibri" pitchFamily="34" charset="0"/>
                <a:ea typeface="Calibri" pitchFamily="34" charset="0"/>
                <a:cs typeface="CMBX12"/>
              </a:rPr>
              <a:t>UDP</a:t>
            </a:r>
            <a:r>
              <a:rPr kumimoji="0" lang="fr-FR" sz="2500" b="0" i="0" u="none" strike="noStrike" cap="none" normalizeH="0" baseline="0" dirty="0">
                <a:ln>
                  <a:noFill/>
                </a:ln>
                <a:solidFill>
                  <a:schemeClr val="tx1"/>
                </a:solidFill>
                <a:effectLst/>
                <a:latin typeface="Calibri" pitchFamily="34" charset="0"/>
                <a:ea typeface="Calibri" pitchFamily="34" charset="0"/>
                <a:cs typeface="CMBX12"/>
              </a:rPr>
              <a:t> </a:t>
            </a:r>
            <a:r>
              <a:rPr kumimoji="0" lang="fr-FR" sz="2500" b="0" i="0" u="none" strike="noStrike" cap="none" normalizeH="0" baseline="0" dirty="0">
                <a:ln>
                  <a:noFill/>
                </a:ln>
                <a:solidFill>
                  <a:schemeClr val="tx1"/>
                </a:solidFill>
                <a:effectLst/>
                <a:latin typeface="Calibri" pitchFamily="34" charset="0"/>
                <a:ea typeface="Calibri" pitchFamily="34" charset="0"/>
                <a:cs typeface="CMR12"/>
              </a:rPr>
              <a:t>“ User </a:t>
            </a:r>
            <a:r>
              <a:rPr kumimoji="0" lang="fr-FR" sz="2500" b="0" i="0" u="none" strike="noStrike" cap="none" normalizeH="0" baseline="0" dirty="0" err="1">
                <a:ln>
                  <a:noFill/>
                </a:ln>
                <a:solidFill>
                  <a:schemeClr val="tx1"/>
                </a:solidFill>
                <a:effectLst/>
                <a:latin typeface="Calibri" pitchFamily="34" charset="0"/>
                <a:ea typeface="Calibri" pitchFamily="34" charset="0"/>
                <a:cs typeface="CMR12"/>
              </a:rPr>
              <a:t>Datagram</a:t>
            </a:r>
            <a:r>
              <a:rPr kumimoji="0" lang="fr-FR" sz="2500" b="0" i="0" u="none" strike="noStrike" cap="none" normalizeH="0" baseline="0" dirty="0">
                <a:ln>
                  <a:noFill/>
                </a:ln>
                <a:solidFill>
                  <a:schemeClr val="tx1"/>
                </a:solidFill>
                <a:effectLst/>
                <a:latin typeface="Calibri" pitchFamily="34" charset="0"/>
                <a:ea typeface="Calibri" pitchFamily="34" charset="0"/>
                <a:cs typeface="CMR12"/>
              </a:rPr>
              <a:t> Protocol ”</a:t>
            </a:r>
            <a:endParaRPr kumimoji="0" lang="fr-FR" sz="2500" b="0" i="0" u="none" strike="noStrike" cap="none" normalizeH="0" baseline="0" dirty="0">
              <a:ln>
                <a:noFill/>
              </a:ln>
              <a:solidFill>
                <a:schemeClr val="tx1"/>
              </a:solidFill>
              <a:effectLst/>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30</a:t>
            </a:fld>
            <a:endParaRPr lang="fr-FR"/>
          </a:p>
        </p:txBody>
      </p:sp>
    </p:spTree>
    <p:extLst>
      <p:ext uri="{BB962C8B-B14F-4D97-AF65-F5344CB8AC3E}">
        <p14:creationId xmlns:p14="http://schemas.microsoft.com/office/powerpoint/2010/main" val="1651223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réseaux locaux industriels RLI</a:t>
            </a:r>
            <a:br>
              <a:rPr lang="fr-FR" b="1" dirty="0"/>
            </a:br>
            <a:endParaRPr lang="fr-FR" b="1" dirty="0"/>
          </a:p>
        </p:txBody>
      </p:sp>
      <p:sp>
        <p:nvSpPr>
          <p:cNvPr id="3" name="Espace réservé du contenu 2"/>
          <p:cNvSpPr>
            <a:spLocks noGrp="1"/>
          </p:cNvSpPr>
          <p:nvPr>
            <p:ph idx="1"/>
          </p:nvPr>
        </p:nvSpPr>
        <p:spPr>
          <a:xfrm>
            <a:off x="0" y="1617681"/>
            <a:ext cx="8686800" cy="4525963"/>
          </a:xfrm>
        </p:spPr>
        <p:txBody>
          <a:bodyPr>
            <a:normAutofit/>
          </a:bodyPr>
          <a:lstStyle/>
          <a:p>
            <a:r>
              <a:rPr lang="fr-FR" sz="2500" dirty="0">
                <a:latin typeface="Times New Roman" pitchFamily="18" charset="0"/>
                <a:cs typeface="Times New Roman" pitchFamily="18" charset="0"/>
              </a:rPr>
              <a:t>Les réseaux locaux industriels ont été  introduits petit à petit dans les systèmes automatisés, à des stades divers selon les domaines d’application. Ils sont nés avec le développement de l’électronique et des matériels numériques programmables.</a:t>
            </a: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31</a:t>
            </a:fld>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76"/>
            <a:ext cx="8229600" cy="1143000"/>
          </a:xfrm>
        </p:spPr>
        <p:txBody>
          <a:bodyPr/>
          <a:lstStyle/>
          <a:p>
            <a:r>
              <a:rPr lang="fr-FR" sz="4000" b="1" dirty="0"/>
              <a:t>Architecture global d’un RLI</a:t>
            </a:r>
            <a:endParaRPr lang="fr-FR" dirty="0"/>
          </a:p>
        </p:txBody>
      </p:sp>
      <p:sp>
        <p:nvSpPr>
          <p:cNvPr id="3" name="Espace réservé du contenu 2"/>
          <p:cNvSpPr>
            <a:spLocks noGrp="1"/>
          </p:cNvSpPr>
          <p:nvPr>
            <p:ph idx="1"/>
          </p:nvPr>
        </p:nvSpPr>
        <p:spPr>
          <a:xfrm>
            <a:off x="285720" y="928670"/>
            <a:ext cx="8858280" cy="5929330"/>
          </a:xfrm>
        </p:spPr>
        <p:txBody>
          <a:bodyPr>
            <a:normAutofit fontScale="70000" lnSpcReduction="20000"/>
          </a:bodyPr>
          <a:lstStyle/>
          <a:p>
            <a:pPr marL="109728" indent="0">
              <a:buNone/>
            </a:pPr>
            <a:r>
              <a:rPr lang="fr-FR" b="1" dirty="0"/>
              <a:t>Le niveau Entreprise (niveau 3)</a:t>
            </a:r>
            <a:endParaRPr lang="fr-FR" dirty="0"/>
          </a:p>
          <a:p>
            <a:r>
              <a:rPr lang="fr-FR" dirty="0"/>
              <a:t>On trouve à ce niveau des services de gestion tel que :</a:t>
            </a:r>
          </a:p>
          <a:p>
            <a:r>
              <a:rPr lang="fr-FR" dirty="0"/>
              <a:t>La gestion commerciale,</a:t>
            </a:r>
          </a:p>
          <a:p>
            <a:r>
              <a:rPr lang="fr-FR" dirty="0"/>
              <a:t>La gestion du personnel,</a:t>
            </a:r>
          </a:p>
          <a:p>
            <a:r>
              <a:rPr lang="fr-FR" dirty="0"/>
              <a:t>La gestion financière, …</a:t>
            </a:r>
          </a:p>
          <a:p>
            <a:endParaRPr lang="fr-FR" dirty="0"/>
          </a:p>
          <a:p>
            <a:pPr marL="109728" indent="0">
              <a:buNone/>
            </a:pPr>
            <a:r>
              <a:rPr lang="fr-FR" b="1" dirty="0"/>
              <a:t> Le niveau usine (niveau 2)</a:t>
            </a:r>
            <a:endParaRPr lang="fr-FR" dirty="0"/>
          </a:p>
          <a:p>
            <a:r>
              <a:rPr lang="fr-FR" dirty="0"/>
              <a:t>Ce niveau englobe des tâches de gestion de la production tel que :</a:t>
            </a:r>
          </a:p>
          <a:p>
            <a:pPr marL="993775" indent="-255588">
              <a:buFont typeface="Courier New" pitchFamily="49" charset="0"/>
              <a:buChar char="o"/>
            </a:pPr>
            <a:r>
              <a:rPr lang="fr-FR" dirty="0"/>
              <a:t>La GPAO : gestion de production assistée par ordinateur,</a:t>
            </a:r>
          </a:p>
          <a:p>
            <a:pPr marL="993775" indent="-255588">
              <a:buFont typeface="Courier New" pitchFamily="49" charset="0"/>
              <a:buChar char="o"/>
            </a:pPr>
            <a:r>
              <a:rPr lang="fr-FR" dirty="0"/>
              <a:t>La CFAO : Contrôle de fabrication assisté par ordinateur,</a:t>
            </a:r>
          </a:p>
          <a:p>
            <a:pPr marL="993775" indent="-255588">
              <a:buFont typeface="Courier New" pitchFamily="49" charset="0"/>
              <a:buChar char="o"/>
            </a:pPr>
            <a:r>
              <a:rPr lang="fr-FR" dirty="0"/>
              <a:t>La CAO : Conception assisté par ordinateur,</a:t>
            </a:r>
          </a:p>
          <a:p>
            <a:r>
              <a:rPr lang="fr-FR" dirty="0"/>
              <a:t>Des services de transport,</a:t>
            </a:r>
          </a:p>
          <a:p>
            <a:r>
              <a:rPr lang="fr-FR" dirty="0"/>
              <a:t>Le contrôle de qualité,….</a:t>
            </a:r>
          </a:p>
          <a:p>
            <a:endParaRPr lang="fr-FR" dirty="0"/>
          </a:p>
          <a:p>
            <a:pPr marL="109728" indent="0">
              <a:buNone/>
            </a:pPr>
            <a:r>
              <a:rPr lang="fr-FR" b="1" dirty="0"/>
              <a:t>Le niveau atelier ou cellule (niveau 1)</a:t>
            </a:r>
            <a:endParaRPr lang="fr-FR" dirty="0"/>
          </a:p>
          <a:p>
            <a:r>
              <a:rPr lang="fr-FR" dirty="0"/>
              <a:t>Contient plusieurs îlots de fabrication, de vision, de supervision, des robots, des automates, …etc.</a:t>
            </a:r>
          </a:p>
          <a:p>
            <a:endParaRPr lang="fr-FR" dirty="0"/>
          </a:p>
          <a:p>
            <a:r>
              <a:rPr lang="fr-FR" b="1" dirty="0"/>
              <a:t>Le niveau terrain (niveau 0)</a:t>
            </a:r>
            <a:endParaRPr lang="fr-FR" dirty="0"/>
          </a:p>
          <a:p>
            <a:r>
              <a:rPr lang="fr-FR" dirty="0"/>
              <a:t>C’est le niveau le plus bas, qui contient les équipements de fabrication (machines automatises, capteur, actionneurs…)</a:t>
            </a: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86800" cy="1143000"/>
          </a:xfrm>
        </p:spPr>
        <p:txBody>
          <a:bodyPr>
            <a:normAutofit fontScale="90000"/>
          </a:bodyPr>
          <a:lstStyle/>
          <a:p>
            <a:r>
              <a:rPr lang="fr-FR" b="1" dirty="0"/>
              <a:t>Le réseau MAP (</a:t>
            </a:r>
            <a:r>
              <a:rPr lang="fr-FR" b="1" dirty="0" err="1"/>
              <a:t>Manufacturing</a:t>
            </a:r>
            <a:r>
              <a:rPr lang="fr-FR" b="1" dirty="0"/>
              <a:t> Automation Protocol)</a:t>
            </a:r>
            <a:endParaRPr lang="fr-FR" dirty="0"/>
          </a:p>
        </p:txBody>
      </p:sp>
      <p:sp>
        <p:nvSpPr>
          <p:cNvPr id="3" name="Espace réservé du contenu 2"/>
          <p:cNvSpPr>
            <a:spLocks noGrp="1"/>
          </p:cNvSpPr>
          <p:nvPr>
            <p:ph idx="1"/>
          </p:nvPr>
        </p:nvSpPr>
        <p:spPr>
          <a:xfrm>
            <a:off x="214282" y="1214422"/>
            <a:ext cx="8715436" cy="5376672"/>
          </a:xfrm>
        </p:spPr>
        <p:txBody>
          <a:bodyPr>
            <a:normAutofit lnSpcReduction="10000"/>
          </a:bodyPr>
          <a:lstStyle/>
          <a:p>
            <a:r>
              <a:rPr lang="fr-FR" dirty="0">
                <a:latin typeface="Times New Roman" pitchFamily="18" charset="0"/>
                <a:cs typeface="Times New Roman" pitchFamily="18" charset="0"/>
              </a:rPr>
              <a:t>M.A.P. (</a:t>
            </a:r>
            <a:r>
              <a:rPr lang="fr-FR" dirty="0" err="1">
                <a:latin typeface="Times New Roman" pitchFamily="18" charset="0"/>
                <a:cs typeface="Times New Roman" pitchFamily="18" charset="0"/>
              </a:rPr>
              <a:t>Manufacturing</a:t>
            </a:r>
            <a:r>
              <a:rPr lang="fr-FR" dirty="0">
                <a:latin typeface="Times New Roman" pitchFamily="18" charset="0"/>
                <a:cs typeface="Times New Roman" pitchFamily="18" charset="0"/>
              </a:rPr>
              <a:t> Automation Protocol) est né dans General Motors au début des années 80 du besoin de compatibilité dans les communications entre des sous-systèmes d'origines variées que l'on rencontre dans les sites industriels.</a:t>
            </a:r>
          </a:p>
          <a:p>
            <a:endParaRPr lang="fr-FR" dirty="0">
              <a:latin typeface="Times New Roman" pitchFamily="18" charset="0"/>
              <a:cs typeface="Times New Roman" pitchFamily="18" charset="0"/>
            </a:endParaRPr>
          </a:p>
          <a:p>
            <a:pPr>
              <a:buNone/>
            </a:pPr>
            <a:r>
              <a:rPr lang="fr-FR" dirty="0">
                <a:latin typeface="Times New Roman" pitchFamily="18" charset="0"/>
                <a:cs typeface="Times New Roman" pitchFamily="18" charset="0"/>
              </a:rPr>
              <a:t>L'automatisation et la facilité d'échanges d'informations entre les différents services/machines d'une entreprise a d'abord une motivation économique</a:t>
            </a:r>
          </a:p>
          <a:p>
            <a:pPr>
              <a:buNone/>
            </a:pP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Les premières versions du réseau MAP (appelées par la suite Full-MAP) ont été conçues selon le modèle </a:t>
            </a:r>
            <a:r>
              <a:rPr lang="fr-FR" dirty="0">
                <a:solidFill>
                  <a:srgbClr val="FF0000"/>
                </a:solidFill>
                <a:latin typeface="Times New Roman" pitchFamily="18" charset="0"/>
                <a:cs typeface="Times New Roman" pitchFamily="18" charset="0"/>
              </a:rPr>
              <a:t>OSI</a:t>
            </a:r>
            <a:r>
              <a:rPr lang="fr-FR" dirty="0">
                <a:latin typeface="Times New Roman" pitchFamily="18" charset="0"/>
                <a:cs typeface="Times New Roman" pitchFamily="18" charset="0"/>
              </a:rPr>
              <a:t> pour l’exploiter dans l’industrie</a:t>
            </a: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71480"/>
            <a:ext cx="8229600" cy="4525963"/>
          </a:xfrm>
        </p:spPr>
        <p:txBody>
          <a:bodyPr>
            <a:normAutofit/>
          </a:bodyPr>
          <a:lstStyle/>
          <a:p>
            <a:r>
              <a:rPr lang="fr-FR" sz="2500" dirty="0">
                <a:latin typeface="Times New Roman" pitchFamily="18" charset="0"/>
                <a:cs typeface="Times New Roman" pitchFamily="18" charset="0"/>
              </a:rPr>
              <a:t>La complexité de quelques couches et l’inutilité de quelques autres dans l’industrie ont conduit à des temps de réponses assez longs.</a:t>
            </a:r>
          </a:p>
          <a:p>
            <a:pPr>
              <a:buNone/>
            </a:pPr>
            <a:r>
              <a:rPr lang="fr-FR" sz="2500" dirty="0">
                <a:latin typeface="Times New Roman" pitchFamily="18" charset="0"/>
                <a:cs typeface="Times New Roman" pitchFamily="18" charset="0"/>
              </a:rPr>
              <a:t>Des versions sont apparues pour palier à ce problème et alléger le Full-MAP des couches inutiles. Ces versions ont étés appelés Mini-MAP, elles gardent uniquement les couches de 1, 2 et 7.</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85728"/>
            <a:ext cx="8229600" cy="4525963"/>
          </a:xfrm>
        </p:spPr>
        <p:txBody>
          <a:bodyPr/>
          <a:lstStyle/>
          <a:p>
            <a:r>
              <a:rPr lang="fr-FR" sz="2500" dirty="0">
                <a:latin typeface="Times New Roman" pitchFamily="18" charset="0"/>
                <a:cs typeface="Times New Roman" pitchFamily="18" charset="0"/>
              </a:rPr>
              <a:t>Le réseau M.A.P. est en fait composé de réseau M.A.P. proprement dit (full-M.A.P.)et de réseaux mini-M.A.P.</a:t>
            </a:r>
          </a:p>
          <a:p>
            <a:endParaRPr lang="fr-FR" dirty="0"/>
          </a:p>
        </p:txBody>
      </p:sp>
      <p:sp>
        <p:nvSpPr>
          <p:cNvPr id="5" name="Rectangle 4"/>
          <p:cNvSpPr/>
          <p:nvPr/>
        </p:nvSpPr>
        <p:spPr>
          <a:xfrm>
            <a:off x="214282" y="3286124"/>
            <a:ext cx="8929718" cy="1200329"/>
          </a:xfrm>
          <a:prstGeom prst="rect">
            <a:avLst/>
          </a:prstGeom>
        </p:spPr>
        <p:txBody>
          <a:bodyPr wrap="square">
            <a:spAutoFit/>
          </a:bodyPr>
          <a:lstStyle/>
          <a:p>
            <a:r>
              <a:rPr lang="fr-FR" sz="2400" dirty="0"/>
              <a:t>Le fait d’utiliser deux profils différents (full et mini) du protocole, MAP constitue un nouveau profil appelé EPA (</a:t>
            </a:r>
            <a:r>
              <a:rPr lang="fr-FR" sz="2400" dirty="0" err="1"/>
              <a:t>Enhanced</a:t>
            </a:r>
            <a:r>
              <a:rPr lang="fr-FR" sz="2400" dirty="0"/>
              <a:t> Performances Architecture). </a:t>
            </a: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Modèles de coopération</a:t>
            </a:r>
            <a:endParaRPr lang="fr-FR" dirty="0"/>
          </a:p>
        </p:txBody>
      </p:sp>
      <p:sp>
        <p:nvSpPr>
          <p:cNvPr id="3" name="Espace réservé du contenu 2"/>
          <p:cNvSpPr>
            <a:spLocks noGrp="1"/>
          </p:cNvSpPr>
          <p:nvPr>
            <p:ph idx="1"/>
          </p:nvPr>
        </p:nvSpPr>
        <p:spPr/>
        <p:txBody>
          <a:bodyPr>
            <a:normAutofit/>
          </a:bodyPr>
          <a:lstStyle/>
          <a:p>
            <a:pPr>
              <a:buNone/>
            </a:pPr>
            <a:r>
              <a:rPr lang="fr-FR" b="1" dirty="0"/>
              <a:t>Modèle client/serveur</a:t>
            </a:r>
          </a:p>
          <a:p>
            <a:pPr>
              <a:buNone/>
            </a:pPr>
            <a:r>
              <a:rPr lang="fr-FR" dirty="0"/>
              <a:t>Un modèle de coopération représente la  manière selon laquelle communiquent les  différents processus d’application dans un réseau local industriel. C’est l’une des  premières caractéristiques des </a:t>
            </a:r>
            <a:r>
              <a:rPr lang="fr-FR" dirty="0" err="1"/>
              <a:t>RLIs</a:t>
            </a:r>
            <a:r>
              <a:rPr lang="fr-FR" dirty="0"/>
              <a:t>, on distingue quatre types de coopération :</a:t>
            </a:r>
          </a:p>
          <a:p>
            <a:r>
              <a:rPr lang="fr-FR" sz="2500" dirty="0">
                <a:latin typeface="Times New Roman" pitchFamily="18" charset="0"/>
                <a:cs typeface="Times New Roman" pitchFamily="18" charset="0"/>
              </a:rPr>
              <a:t>Dans ce modèle, </a:t>
            </a:r>
            <a:r>
              <a:rPr lang="fr-FR" sz="2500" dirty="0">
                <a:solidFill>
                  <a:srgbClr val="FF0000"/>
                </a:solidFill>
                <a:latin typeface="Times New Roman" pitchFamily="18" charset="0"/>
                <a:cs typeface="Times New Roman" pitchFamily="18" charset="0"/>
              </a:rPr>
              <a:t>le temps </a:t>
            </a:r>
            <a:r>
              <a:rPr lang="fr-FR" sz="2500" dirty="0">
                <a:latin typeface="Times New Roman" pitchFamily="18" charset="0"/>
                <a:cs typeface="Times New Roman" pitchFamily="18" charset="0"/>
              </a:rPr>
              <a:t>n’est pas pris en compte, c’est-à-dire qu’il est impossible d’une part de spécifier un délai maximal pour que le client obtienne la réponse d’autre part</a:t>
            </a:r>
          </a:p>
          <a:p>
            <a:r>
              <a:rPr lang="fr-FR" sz="2500" dirty="0">
                <a:latin typeface="Times New Roman" pitchFamily="18" charset="0"/>
                <a:cs typeface="Times New Roman" pitchFamily="18" charset="0"/>
              </a:rPr>
              <a:t>d’avoir un moyen de vérifier que ce délai serait respecté.</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36</a:t>
            </a:fld>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166"/>
            <a:ext cx="8586758" cy="4525963"/>
          </a:xfrm>
        </p:spPr>
        <p:txBody>
          <a:bodyPr>
            <a:normAutofit/>
          </a:bodyPr>
          <a:lstStyle/>
          <a:p>
            <a:pPr>
              <a:buNone/>
            </a:pPr>
            <a:r>
              <a:rPr lang="fr-FR" b="1" dirty="0"/>
              <a:t>Modèle producteur/consommateurs</a:t>
            </a:r>
          </a:p>
          <a:p>
            <a:pPr>
              <a:buFont typeface="Wingdings" pitchFamily="2" charset="2"/>
              <a:buChar char="§"/>
            </a:pPr>
            <a:r>
              <a:rPr lang="fr-FR" sz="2700" dirty="0">
                <a:latin typeface="Times New Roman" pitchFamily="18" charset="0"/>
                <a:cs typeface="Times New Roman" pitchFamily="18" charset="0"/>
              </a:rPr>
              <a:t>   Le modèle producteur/consommateurs est un modèle multipoint dans lequel le producteur d’une donnée peut l’émettre vers tous ceux qui en sont consommateurs</a:t>
            </a:r>
          </a:p>
          <a:p>
            <a:endParaRPr lang="fr-FR" sz="2700" dirty="0">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28934"/>
            <a:ext cx="8229600" cy="1143000"/>
          </a:xfrm>
        </p:spPr>
        <p:txBody>
          <a:bodyPr>
            <a:normAutofit fontScale="90000"/>
          </a:bodyPr>
          <a:lstStyle/>
          <a:p>
            <a:pPr algn="l"/>
            <a:r>
              <a:rPr lang="fr-FR" sz="3600" b="1" dirty="0"/>
              <a:t>Modèle producteurs-distributeur-consommateurs : P/D/C</a:t>
            </a:r>
            <a:br>
              <a:rPr lang="fr-FR" dirty="0"/>
            </a:br>
            <a:endParaRPr lang="fr-FR" dirty="0"/>
          </a:p>
        </p:txBody>
      </p:sp>
      <p:sp>
        <p:nvSpPr>
          <p:cNvPr id="3" name="Espace réservé du contenu 2"/>
          <p:cNvSpPr>
            <a:spLocks noGrp="1"/>
          </p:cNvSpPr>
          <p:nvPr>
            <p:ph idx="1"/>
          </p:nvPr>
        </p:nvSpPr>
        <p:spPr>
          <a:xfrm>
            <a:off x="285720" y="142853"/>
            <a:ext cx="8229600" cy="2214578"/>
          </a:xfrm>
        </p:spPr>
        <p:txBody>
          <a:bodyPr/>
          <a:lstStyle/>
          <a:p>
            <a:r>
              <a:rPr lang="fr-FR" sz="2500" dirty="0">
                <a:latin typeface="Times New Roman" pitchFamily="18" charset="0"/>
                <a:cs typeface="Times New Roman" pitchFamily="18" charset="0"/>
              </a:rPr>
              <a:t>Malgré qu’il résout quelques problèmes du modèle client/serveur, il souffre lui aussi de deux problèmes essentiels :</a:t>
            </a:r>
          </a:p>
          <a:p>
            <a:pPr>
              <a:buNone/>
            </a:pPr>
            <a:r>
              <a:rPr lang="fr-FR" sz="2500" b="1" dirty="0">
                <a:latin typeface="Times New Roman" pitchFamily="18" charset="0"/>
                <a:cs typeface="Times New Roman" pitchFamily="18" charset="0"/>
              </a:rPr>
              <a:t>- </a:t>
            </a:r>
            <a:r>
              <a:rPr lang="fr-FR" sz="2500" dirty="0">
                <a:latin typeface="Times New Roman" pitchFamily="18" charset="0"/>
                <a:cs typeface="Times New Roman" pitchFamily="18" charset="0"/>
              </a:rPr>
              <a:t>Alourdir le producteur par les émissions et les demandes.</a:t>
            </a:r>
          </a:p>
          <a:p>
            <a:pPr>
              <a:buNone/>
            </a:pPr>
            <a:r>
              <a:rPr lang="fr-FR" sz="2500" b="1" dirty="0">
                <a:latin typeface="Times New Roman" pitchFamily="18" charset="0"/>
                <a:cs typeface="Times New Roman" pitchFamily="18" charset="0"/>
              </a:rPr>
              <a:t>- </a:t>
            </a:r>
            <a:r>
              <a:rPr lang="fr-FR" sz="2500" dirty="0">
                <a:latin typeface="Times New Roman" pitchFamily="18" charset="0"/>
                <a:cs typeface="Times New Roman" pitchFamily="18" charset="0"/>
              </a:rPr>
              <a:t>Impossible de synchroniser plusieurs producteurs</a:t>
            </a:r>
          </a:p>
          <a:p>
            <a:endParaRPr lang="fr-FR" dirty="0"/>
          </a:p>
          <a:p>
            <a:endParaRPr lang="fr-FR" dirty="0"/>
          </a:p>
          <a:p>
            <a:endParaRPr lang="fr-FR" dirty="0"/>
          </a:p>
        </p:txBody>
      </p:sp>
      <p:sp>
        <p:nvSpPr>
          <p:cNvPr id="29697" name="Rectangle 1"/>
          <p:cNvSpPr>
            <a:spLocks noChangeArrowheads="1"/>
          </p:cNvSpPr>
          <p:nvPr/>
        </p:nvSpPr>
        <p:spPr bwMode="auto">
          <a:xfrm>
            <a:off x="285720" y="4286256"/>
            <a:ext cx="8429684"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Ce mod</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 est une extension du pr</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dent pour permettre de ma</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î</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triser le temps, en</a:t>
            </a:r>
            <a:r>
              <a:rPr lang="fr-FR" sz="2500" dirty="0">
                <a:latin typeface="Arial" pitchFamily="34" charset="0"/>
                <a:ea typeface="Calibri" pitchFamily="34" charset="0"/>
                <a:cs typeface="Arial" pitchFamily="34" charset="0"/>
              </a:rPr>
              <a:t> </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particulier dans la gestion de plusieurs serveurs producteurs de donn</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a:t>
            </a:r>
            <a:endParaRPr kumimoji="0" lang="fr-FR" sz="2500" b="0" i="0" u="none" strike="noStrike" cap="none" normalizeH="0" baseline="0" dirty="0">
              <a:ln>
                <a:noFill/>
              </a:ln>
              <a:solidFill>
                <a:schemeClr val="tx1"/>
              </a:solidFill>
              <a:effectLst/>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38</a:t>
            </a:fld>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Principe de jeton </a:t>
            </a:r>
            <a:r>
              <a:rPr lang="fr-FR" dirty="0">
                <a:solidFill>
                  <a:srgbClr val="FF0000"/>
                </a:solidFill>
              </a:rPr>
              <a:t>(</a:t>
            </a:r>
            <a:r>
              <a:rPr lang="fr-FR" dirty="0" err="1">
                <a:solidFill>
                  <a:srgbClr val="FF0000"/>
                </a:solidFill>
              </a:rPr>
              <a:t>Token</a:t>
            </a:r>
            <a:r>
              <a:rPr lang="fr-FR" dirty="0">
                <a:solidFill>
                  <a:srgbClr val="FF0000"/>
                </a:solidFill>
              </a:rPr>
              <a:t> Ring) </a:t>
            </a:r>
            <a:endParaRPr lang="ar-DZ" dirty="0"/>
          </a:p>
        </p:txBody>
      </p:sp>
      <p:sp>
        <p:nvSpPr>
          <p:cNvPr id="5" name="Espace réservé du contenu 4"/>
          <p:cNvSpPr>
            <a:spLocks noGrp="1"/>
          </p:cNvSpPr>
          <p:nvPr>
            <p:ph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39</a:t>
            </a:fld>
            <a:endParaRPr lang="fr-FR"/>
          </a:p>
        </p:txBody>
      </p:sp>
    </p:spTree>
    <p:extLst>
      <p:ext uri="{BB962C8B-B14F-4D97-AF65-F5344CB8AC3E}">
        <p14:creationId xmlns:p14="http://schemas.microsoft.com/office/powerpoint/2010/main" val="379874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00240"/>
            <a:ext cx="8229600" cy="1143000"/>
          </a:xfrm>
        </p:spPr>
        <p:txBody>
          <a:bodyPr>
            <a:normAutofit/>
          </a:bodyPr>
          <a:lstStyle/>
          <a:p>
            <a:r>
              <a:rPr lang="fr-FR" sz="3000" dirty="0">
                <a:solidFill>
                  <a:srgbClr val="0070C0"/>
                </a:solidFill>
              </a:rPr>
              <a:t>SUPPORTS DE TRANSMISSION</a:t>
            </a:r>
            <a:br>
              <a:rPr lang="fr-FR" sz="3000" dirty="0"/>
            </a:br>
            <a:endParaRPr lang="fr-FR" sz="3000" dirty="0"/>
          </a:p>
        </p:txBody>
      </p:sp>
      <p:pic>
        <p:nvPicPr>
          <p:cNvPr id="5" name="Espace réservé du contenu 4"/>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2236" t="30688" r="7901" b="39682"/>
          <a:stretch/>
        </p:blipFill>
        <p:spPr bwMode="auto">
          <a:xfrm>
            <a:off x="467544" y="188640"/>
            <a:ext cx="8229600" cy="1908291"/>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4717" t="41534" r="9884" b="26191"/>
          <a:stretch/>
        </p:blipFill>
        <p:spPr bwMode="auto">
          <a:xfrm>
            <a:off x="683568" y="2636912"/>
            <a:ext cx="7920880" cy="3901207"/>
          </a:xfrm>
          <a:prstGeom prst="rect">
            <a:avLst/>
          </a:prstGeom>
          <a:ln>
            <a:noFill/>
          </a:ln>
          <a:extLst>
            <a:ext uri="{53640926-AAD7-44D8-BBD7-CCE9431645EC}">
              <a14:shadowObscured xmlns:a14="http://schemas.microsoft.com/office/drawing/2010/main"/>
            </a:ext>
          </a:extLst>
        </p:spPr>
      </p:pic>
      <p:sp>
        <p:nvSpPr>
          <p:cNvPr id="7" name="Espace réservé du numéro de diapositive 6"/>
          <p:cNvSpPr>
            <a:spLocks noGrp="1"/>
          </p:cNvSpPr>
          <p:nvPr>
            <p:ph type="sldNum" sz="quarter" idx="12"/>
          </p:nvPr>
        </p:nvSpPr>
        <p:spPr/>
        <p:txBody>
          <a:bodyPr/>
          <a:lstStyle/>
          <a:p>
            <a:fld id="{C64E8020-8FDD-4083-960E-622676E754DF}" type="slidenum">
              <a:rPr lang="fr-FR" smtClean="0"/>
              <a:pPr/>
              <a:t>4</a:t>
            </a:fld>
            <a:endParaRPr lang="fr-FR"/>
          </a:p>
        </p:txBody>
      </p:sp>
    </p:spTree>
    <p:extLst>
      <p:ext uri="{BB962C8B-B14F-4D97-AF65-F5344CB8AC3E}">
        <p14:creationId xmlns:p14="http://schemas.microsoft.com/office/powerpoint/2010/main" val="428542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33492" t="25391" r="19838" b="22851"/>
          <a:stretch>
            <a:fillRect/>
          </a:stretch>
        </p:blipFill>
        <p:spPr bwMode="auto">
          <a:xfrm>
            <a:off x="0" y="500042"/>
            <a:ext cx="8947241" cy="6072230"/>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40</a:t>
            </a:fld>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réseaux de terrain</a:t>
            </a:r>
            <a:br>
              <a:rPr lang="fr-FR" dirty="0"/>
            </a:br>
            <a:endParaRPr lang="fr-FR" dirty="0"/>
          </a:p>
        </p:txBody>
      </p:sp>
      <p:sp>
        <p:nvSpPr>
          <p:cNvPr id="3" name="Espace réservé du contenu 2"/>
          <p:cNvSpPr>
            <a:spLocks noGrp="1"/>
          </p:cNvSpPr>
          <p:nvPr>
            <p:ph idx="1"/>
          </p:nvPr>
        </p:nvSpPr>
        <p:spPr>
          <a:xfrm>
            <a:off x="457200" y="1142985"/>
            <a:ext cx="8543956" cy="5214974"/>
          </a:xfrm>
        </p:spPr>
        <p:txBody>
          <a:bodyPr>
            <a:normAutofit fontScale="92500" lnSpcReduction="10000"/>
          </a:bodyPr>
          <a:lstStyle/>
          <a:p>
            <a:r>
              <a:rPr lang="fr-FR" dirty="0"/>
              <a:t>Généralement le terme « réseau de terrain » regroupe tous les bus de communication utilisés dans le monde industriel, néanmoins, on peut distinguer trois bus de complexités différentes :</a:t>
            </a:r>
          </a:p>
          <a:p>
            <a:pPr>
              <a:buNone/>
            </a:pPr>
            <a:endParaRPr lang="fr-FR" dirty="0"/>
          </a:p>
          <a:p>
            <a:r>
              <a:rPr lang="fr-FR" dirty="0"/>
              <a:t>- </a:t>
            </a:r>
            <a:r>
              <a:rPr lang="fr-FR" dirty="0">
                <a:solidFill>
                  <a:srgbClr val="FF0000"/>
                </a:solidFill>
              </a:rPr>
              <a:t>Le réseau d’usine :</a:t>
            </a:r>
            <a:r>
              <a:rPr lang="fr-FR" dirty="0"/>
              <a:t> c’est un réseau local industriel basé sur Ethernet de type MAP</a:t>
            </a:r>
          </a:p>
          <a:p>
            <a:endParaRPr lang="fr-FR" dirty="0"/>
          </a:p>
          <a:p>
            <a:r>
              <a:rPr lang="fr-FR" dirty="0">
                <a:solidFill>
                  <a:srgbClr val="FF0000"/>
                </a:solidFill>
              </a:rPr>
              <a:t>- Le réseau d’atelier </a:t>
            </a:r>
            <a:r>
              <a:rPr lang="fr-FR" dirty="0"/>
              <a:t>: pour relier les unité intelligentes ou à intelligence limité.</a:t>
            </a:r>
          </a:p>
          <a:p>
            <a:pPr>
              <a:buNone/>
            </a:pPr>
            <a:endParaRPr lang="fr-FR" dirty="0"/>
          </a:p>
          <a:p>
            <a:r>
              <a:rPr lang="fr-FR" dirty="0"/>
              <a:t>- </a:t>
            </a:r>
            <a:r>
              <a:rPr lang="fr-FR" dirty="0">
                <a:solidFill>
                  <a:srgbClr val="FF0000"/>
                </a:solidFill>
              </a:rPr>
              <a:t>Le réseau de terrain ou capteurs/actionneurs </a:t>
            </a:r>
            <a:r>
              <a:rPr lang="fr-FR" dirty="0"/>
              <a:t>pour  relier les nœuds à intelligence limitée ou nulle.</a:t>
            </a: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41</a:t>
            </a:fld>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7504" y="116632"/>
            <a:ext cx="9036497"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42</a:t>
            </a:fld>
            <a:endParaRPr lang="fr-FR"/>
          </a:p>
        </p:txBody>
      </p:sp>
    </p:spTree>
    <p:extLst>
      <p:ext uri="{BB962C8B-B14F-4D97-AF65-F5344CB8AC3E}">
        <p14:creationId xmlns:p14="http://schemas.microsoft.com/office/powerpoint/2010/main" val="3344204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285860"/>
            <a:ext cx="8229600" cy="4525963"/>
          </a:xfrm>
        </p:spPr>
        <p:txBody>
          <a:bodyPr/>
          <a:lstStyle/>
          <a:p>
            <a:pPr marL="109728" indent="0">
              <a:buNone/>
            </a:pPr>
            <a:r>
              <a:rPr lang="fr-FR" sz="2500" dirty="0"/>
              <a:t>Le niveau terrain est le plus proche de la production; il correspond aux différentes machines qui assurent la fabrication, la transformation, l’assemblage autour d’un objet ou d’un ensemble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01" t="16155" r="9940" b="39801"/>
          <a:stretch/>
        </p:blipFill>
        <p:spPr bwMode="auto">
          <a:xfrm>
            <a:off x="620727" y="3068960"/>
            <a:ext cx="8517194" cy="335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64E8020-8FDD-4083-960E-622676E754DF}" type="slidenum">
              <a:rPr lang="fr-FR" smtClean="0"/>
              <a:pPr/>
              <a:t>43</a:t>
            </a:fld>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1143000"/>
          </a:xfrm>
        </p:spPr>
        <p:txBody>
          <a:bodyPr>
            <a:normAutofit fontScale="90000"/>
          </a:bodyPr>
          <a:lstStyle/>
          <a:p>
            <a:r>
              <a:rPr lang="fr-FR" b="1" dirty="0"/>
              <a:t>Classification des réseaux de terrain </a:t>
            </a:r>
            <a:br>
              <a:rPr lang="fr-FR" dirty="0"/>
            </a:br>
            <a:endParaRPr lang="fr-FR" dirty="0"/>
          </a:p>
        </p:txBody>
      </p:sp>
      <p:sp>
        <p:nvSpPr>
          <p:cNvPr id="3" name="Espace réservé du contenu 2"/>
          <p:cNvSpPr>
            <a:spLocks noGrp="1"/>
          </p:cNvSpPr>
          <p:nvPr>
            <p:ph idx="1"/>
          </p:nvPr>
        </p:nvSpPr>
        <p:spPr>
          <a:xfrm>
            <a:off x="357158" y="1500174"/>
            <a:ext cx="8543956" cy="5929330"/>
          </a:xfrm>
        </p:spPr>
        <p:txBody>
          <a:bodyPr>
            <a:normAutofit/>
          </a:bodyPr>
          <a:lstStyle/>
          <a:p>
            <a:r>
              <a:rPr lang="fr-FR" sz="2500" dirty="0">
                <a:latin typeface="Times New Roman" pitchFamily="18" charset="0"/>
                <a:cs typeface="Times New Roman" pitchFamily="18" charset="0"/>
              </a:rPr>
              <a:t>Généralement, on regroupe sous le terme «bus de terrain» tous les bus de communication industriels. On distingue néanmoins par complexité décroissante :</a:t>
            </a:r>
          </a:p>
          <a:p>
            <a:pPr>
              <a:buNone/>
            </a:pPr>
            <a:endParaRPr lang="fr-FR" sz="2500" dirty="0">
              <a:latin typeface="Times New Roman" pitchFamily="18" charset="0"/>
              <a:cs typeface="Times New Roman" pitchFamily="18" charset="0"/>
            </a:endParaRPr>
          </a:p>
          <a:p>
            <a:r>
              <a:rPr lang="fr-FR" sz="2500" dirty="0">
                <a:latin typeface="Times New Roman" pitchFamily="18" charset="0"/>
                <a:cs typeface="Times New Roman" pitchFamily="18" charset="0"/>
              </a:rPr>
              <a:t>- </a:t>
            </a:r>
            <a:r>
              <a:rPr lang="fr-FR" sz="2500" dirty="0">
                <a:solidFill>
                  <a:srgbClr val="FF0000"/>
                </a:solidFill>
                <a:latin typeface="Times New Roman" pitchFamily="18" charset="0"/>
                <a:cs typeface="Times New Roman" pitchFamily="18" charset="0"/>
              </a:rPr>
              <a:t>Le bus d’usine </a:t>
            </a:r>
            <a:r>
              <a:rPr lang="fr-FR" sz="2500" dirty="0">
                <a:latin typeface="Times New Roman" pitchFamily="18" charset="0"/>
                <a:cs typeface="Times New Roman" pitchFamily="18" charset="0"/>
              </a:rPr>
              <a:t>: réseau local industriel basé sur Ethernet de type MAP </a:t>
            </a:r>
            <a:r>
              <a:rPr lang="fr-FR" sz="2500" dirty="0" err="1">
                <a:latin typeface="Times New Roman" pitchFamily="18" charset="0"/>
                <a:cs typeface="Times New Roman" pitchFamily="18" charset="0"/>
              </a:rPr>
              <a:t>ouTOP</a:t>
            </a:r>
            <a:r>
              <a:rPr lang="fr-FR" sz="2500" dirty="0">
                <a:latin typeface="Times New Roman" pitchFamily="18" charset="0"/>
                <a:cs typeface="Times New Roman" pitchFamily="18" charset="0"/>
              </a:rPr>
              <a:t> (se rapproche du réseau local IP)</a:t>
            </a:r>
          </a:p>
          <a:p>
            <a:endParaRPr lang="fr-FR" sz="2500" dirty="0">
              <a:latin typeface="Times New Roman" pitchFamily="18" charset="0"/>
              <a:cs typeface="Times New Roman" pitchFamily="18" charset="0"/>
            </a:endParaRPr>
          </a:p>
          <a:p>
            <a:r>
              <a:rPr lang="fr-FR" sz="2500" dirty="0">
                <a:latin typeface="Times New Roman" pitchFamily="18" charset="0"/>
                <a:cs typeface="Times New Roman" pitchFamily="18" charset="0"/>
              </a:rPr>
              <a:t>- </a:t>
            </a:r>
            <a:r>
              <a:rPr lang="fr-FR" sz="2500" dirty="0">
                <a:solidFill>
                  <a:srgbClr val="FF0000"/>
                </a:solidFill>
                <a:latin typeface="Times New Roman" pitchFamily="18" charset="0"/>
                <a:cs typeface="Times New Roman" pitchFamily="18" charset="0"/>
              </a:rPr>
              <a:t>Le bus de terrain</a:t>
            </a:r>
            <a:r>
              <a:rPr lang="fr-FR" sz="2500" dirty="0">
                <a:latin typeface="Times New Roman" pitchFamily="18" charset="0"/>
                <a:cs typeface="Times New Roman" pitchFamily="18" charset="0"/>
              </a:rPr>
              <a:t> («Field Bus»)</a:t>
            </a:r>
          </a:p>
          <a:p>
            <a:endParaRPr lang="fr-FR" sz="2500" dirty="0">
              <a:latin typeface="Times New Roman" pitchFamily="18" charset="0"/>
              <a:cs typeface="Times New Roman" pitchFamily="18" charset="0"/>
            </a:endParaRPr>
          </a:p>
          <a:p>
            <a:r>
              <a:rPr lang="fr-FR" sz="2500" dirty="0">
                <a:latin typeface="Times New Roman" pitchFamily="18" charset="0"/>
                <a:cs typeface="Times New Roman" pitchFamily="18" charset="0"/>
              </a:rPr>
              <a:t>- </a:t>
            </a:r>
            <a:r>
              <a:rPr lang="fr-FR" sz="2500" dirty="0">
                <a:solidFill>
                  <a:srgbClr val="FF0000"/>
                </a:solidFill>
                <a:latin typeface="Times New Roman" pitchFamily="18" charset="0"/>
                <a:cs typeface="Times New Roman" pitchFamily="18" charset="0"/>
              </a:rPr>
              <a:t>Le bus de bas niveau </a:t>
            </a:r>
            <a:r>
              <a:rPr lang="fr-FR" sz="2500" dirty="0">
                <a:latin typeface="Times New Roman" pitchFamily="18" charset="0"/>
                <a:cs typeface="Times New Roman" pitchFamily="18" charset="0"/>
              </a:rPr>
              <a:t>(«</a:t>
            </a:r>
            <a:r>
              <a:rPr lang="fr-FR" sz="2500" dirty="0" err="1">
                <a:latin typeface="Times New Roman" pitchFamily="18" charset="0"/>
                <a:cs typeface="Times New Roman" pitchFamily="18" charset="0"/>
              </a:rPr>
              <a:t>Sensor</a:t>
            </a:r>
            <a:r>
              <a:rPr lang="fr-FR" sz="2500" dirty="0">
                <a:latin typeface="Times New Roman" pitchFamily="18" charset="0"/>
                <a:cs typeface="Times New Roman" pitchFamily="18" charset="0"/>
              </a:rPr>
              <a:t> </a:t>
            </a:r>
            <a:r>
              <a:rPr lang="fr-FR" sz="2500" dirty="0" err="1">
                <a:latin typeface="Times New Roman" pitchFamily="18" charset="0"/>
                <a:cs typeface="Times New Roman" pitchFamily="18" charset="0"/>
              </a:rPr>
              <a:t>Aktor</a:t>
            </a:r>
            <a:r>
              <a:rPr lang="fr-FR" sz="2500" dirty="0">
                <a:latin typeface="Times New Roman" pitchFamily="18" charset="0"/>
                <a:cs typeface="Times New Roman" pitchFamily="18" charset="0"/>
              </a:rPr>
              <a:t> Bus») : bus capteur/actionneur</a:t>
            </a:r>
          </a:p>
          <a:p>
            <a:pPr>
              <a:buNone/>
            </a:pPr>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44</a:t>
            </a:fld>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ph type="title"/>
          </p:nvPr>
        </p:nvSpPr>
        <p:spPr bwMode="auto">
          <a:xfrm>
            <a:off x="500034" y="285728"/>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defRPr/>
            </a:pPr>
            <a:r>
              <a:rPr lang="fr-FR" sz="3200" b="1" dirty="0">
                <a:solidFill>
                  <a:srgbClr val="FF0000"/>
                </a:solidFill>
                <a:effectLst>
                  <a:outerShdw blurRad="38100" dist="38100" dir="2700000" algn="tl">
                    <a:srgbClr val="000000">
                      <a:alpha val="43137"/>
                    </a:srgbClr>
                  </a:outerShdw>
                </a:effectLst>
                <a:latin typeface="MetaPlusLF-Regular" pitchFamily="34" charset="0"/>
              </a:rPr>
              <a:t>Réseau d’Usine :</a:t>
            </a:r>
          </a:p>
        </p:txBody>
      </p:sp>
      <p:sp>
        <p:nvSpPr>
          <p:cNvPr id="4" name="Rectangle 2"/>
          <p:cNvSpPr>
            <a:spLocks noGrp="1" noChangeArrowheads="1"/>
          </p:cNvSpPr>
          <p:nvPr>
            <p:ph idx="1"/>
          </p:nvPr>
        </p:nvSpPr>
        <p:spPr bwMode="auto">
          <a:xfrm>
            <a:off x="457200" y="1000108"/>
            <a:ext cx="8229600" cy="500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En général ce réseau ne fait pas partie des « Bus de Terrain » mais il est indispensable dans pratiquement tous les ateliers industriels </a:t>
            </a:r>
          </a:p>
          <a:p>
            <a:pPr marL="342900" indent="-342900" algn="l">
              <a:spcBef>
                <a:spcPct val="20000"/>
              </a:spcBef>
              <a:buFontTx/>
              <a:buChar char="•"/>
              <a:defRPr/>
            </a:pP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Ce réseau utilise comme moyen physique l ’ </a:t>
            </a:r>
            <a:r>
              <a:rPr lang="fr-FR" sz="1900" b="1" i="1" dirty="0">
                <a:solidFill>
                  <a:srgbClr val="000099"/>
                </a:solidFill>
                <a:effectLst>
                  <a:outerShdw blurRad="38100" dist="38100" dir="2700000" algn="tl">
                    <a:srgbClr val="C0C0C0"/>
                  </a:outerShdw>
                </a:effectLst>
                <a:latin typeface="MetaPlusLF-Regular" pitchFamily="34" charset="0"/>
              </a:rPr>
              <a:t>ETHERNET</a:t>
            </a: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Mise à part des applications bureautiques, la principale fonction de ce réseau est assurer la communication entre les équipements de production (la messagerie),                         les PC de supervision et les PC de contrôle/qualité </a:t>
            </a:r>
          </a:p>
          <a:p>
            <a:pPr marL="342900" indent="-342900" algn="l">
              <a:spcBef>
                <a:spcPct val="20000"/>
              </a:spcBef>
              <a:buFontTx/>
              <a:buChar char="•"/>
              <a:defRPr/>
            </a:pP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C ’est pourquoi, il est assez fréquent d’étendre ce réseau vers le niveau plus bas	 (avec par exemple Ethernet TCP/IP)</a:t>
            </a:r>
          </a:p>
          <a:p>
            <a:pPr marL="342900" indent="-342900" algn="l">
              <a:spcBef>
                <a:spcPct val="20000"/>
              </a:spcBef>
              <a:buFontTx/>
              <a:buChar char="•"/>
              <a:defRPr/>
            </a:pP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Aujourd’hui, avec des </a:t>
            </a:r>
            <a:r>
              <a:rPr lang="fr-FR" sz="1900" b="1" i="1" dirty="0" err="1">
                <a:solidFill>
                  <a:srgbClr val="000099"/>
                </a:solidFill>
                <a:effectLst>
                  <a:outerShdw blurRad="38100" dist="38100" dir="2700000" algn="tl">
                    <a:srgbClr val="C0C0C0"/>
                  </a:outerShdw>
                </a:effectLst>
                <a:latin typeface="MetaPlusLF-Regular" pitchFamily="34" charset="0"/>
              </a:rPr>
              <a:t>WebServeurs</a:t>
            </a:r>
            <a:r>
              <a:rPr lang="fr-FR" sz="1900" b="1" i="1" dirty="0">
                <a:solidFill>
                  <a:srgbClr val="000099"/>
                </a:solidFill>
                <a:effectLst>
                  <a:outerShdw blurRad="38100" dist="38100" dir="2700000" algn="tl">
                    <a:srgbClr val="C0C0C0"/>
                  </a:outerShdw>
                </a:effectLst>
                <a:latin typeface="MetaPlusLF-Regular" pitchFamily="34" charset="0"/>
              </a:rPr>
              <a:t> </a:t>
            </a:r>
            <a:r>
              <a:rPr lang="fr-FR" sz="1900" dirty="0">
                <a:effectLst>
                  <a:outerShdw blurRad="38100" dist="38100" dir="2700000" algn="tl">
                    <a:srgbClr val="C0C0C0"/>
                  </a:outerShdw>
                </a:effectLst>
                <a:latin typeface="MetaPlusLF-Regular" pitchFamily="34" charset="0"/>
              </a:rPr>
              <a:t>qui commencent à apparaître dans les équipements industriels, il est question d ’en faire une partie intégrale avec des Bus de Terrain (le concept </a:t>
            </a:r>
            <a:r>
              <a:rPr lang="fr-FR" sz="1900" b="1" i="1" dirty="0">
                <a:solidFill>
                  <a:srgbClr val="000099"/>
                </a:solidFill>
                <a:effectLst>
                  <a:outerShdw blurRad="38100" dist="38100" dir="2700000" algn="tl">
                    <a:srgbClr val="C0C0C0"/>
                  </a:outerShdw>
                </a:effectLst>
                <a:latin typeface="MetaPlusLF-Regular" pitchFamily="34" charset="0"/>
              </a:rPr>
              <a:t>WIM</a:t>
            </a:r>
            <a:r>
              <a:rPr lang="fr-FR" sz="1900" dirty="0">
                <a:effectLst>
                  <a:outerShdw blurRad="38100" dist="38100" dir="2700000" algn="tl">
                    <a:srgbClr val="C0C0C0"/>
                  </a:outerShdw>
                </a:effectLst>
                <a:latin typeface="MetaPlusLF-Regular" pitchFamily="34" charset="0"/>
              </a:rPr>
              <a:t> : WEB </a:t>
            </a:r>
            <a:r>
              <a:rPr lang="fr-FR" sz="1900" dirty="0" err="1">
                <a:effectLst>
                  <a:outerShdw blurRad="38100" dist="38100" dir="2700000" algn="tl">
                    <a:srgbClr val="C0C0C0"/>
                  </a:outerShdw>
                </a:effectLst>
                <a:latin typeface="MetaPlusLF-Regular" pitchFamily="34" charset="0"/>
              </a:rPr>
              <a:t>Integrated</a:t>
            </a:r>
            <a:r>
              <a:rPr lang="fr-FR" sz="1900" dirty="0">
                <a:effectLst>
                  <a:outerShdw blurRad="38100" dist="38100" dir="2700000" algn="tl">
                    <a:srgbClr val="C0C0C0"/>
                  </a:outerShdw>
                </a:effectLst>
                <a:latin typeface="MetaPlusLF-Regular" pitchFamily="34" charset="0"/>
              </a:rPr>
              <a:t> </a:t>
            </a:r>
            <a:r>
              <a:rPr lang="fr-FR" sz="1900" dirty="0" err="1">
                <a:effectLst>
                  <a:outerShdw blurRad="38100" dist="38100" dir="2700000" algn="tl">
                    <a:srgbClr val="C0C0C0"/>
                  </a:outerShdw>
                </a:effectLst>
                <a:latin typeface="MetaPlusLF-Regular" pitchFamily="34" charset="0"/>
              </a:rPr>
              <a:t>Manufacturing</a:t>
            </a:r>
            <a:r>
              <a:rPr lang="fr-FR" sz="1900" dirty="0">
                <a:effectLst>
                  <a:outerShdw blurRad="38100" dist="38100" dir="2700000" algn="tl">
                    <a:srgbClr val="C0C0C0"/>
                  </a:outerShdw>
                </a:effectLst>
                <a:latin typeface="MetaPlusLF-Regular" pitchFamily="34" charset="0"/>
              </a:rPr>
              <a:t>)</a:t>
            </a: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45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714356"/>
            <a:ext cx="8229600" cy="5214974"/>
          </a:xfrm>
        </p:spPr>
        <p:txBody>
          <a:bodyPr>
            <a:normAutofit fontScale="92500"/>
          </a:bodyPr>
          <a:lstStyle/>
          <a:p>
            <a:r>
              <a:rPr lang="fr-FR" b="1" u="sng" dirty="0">
                <a:solidFill>
                  <a:srgbClr val="FF0000"/>
                </a:solidFill>
              </a:rPr>
              <a:t>Le bus de terrain </a:t>
            </a:r>
            <a:r>
              <a:rPr lang="fr-FR" u="sng" dirty="0">
                <a:solidFill>
                  <a:srgbClr val="FF0000"/>
                </a:solidFill>
              </a:rPr>
              <a:t>:</a:t>
            </a:r>
          </a:p>
          <a:p>
            <a:pPr>
              <a:buNone/>
            </a:pPr>
            <a:r>
              <a:rPr lang="fr-FR" dirty="0"/>
              <a:t>    - Permet l’envoi de trames de quelques dizaines d’octets à 256 octets...</a:t>
            </a:r>
          </a:p>
          <a:p>
            <a:pPr>
              <a:buNone/>
            </a:pPr>
            <a:r>
              <a:rPr lang="fr-FR" dirty="0"/>
              <a:t>    - Temps de réaction de quelques ms à quelques dizaines de ms</a:t>
            </a:r>
          </a:p>
          <a:p>
            <a:pPr>
              <a:buNone/>
            </a:pPr>
            <a:endParaRPr lang="fr-FR" dirty="0"/>
          </a:p>
          <a:p>
            <a:r>
              <a:rPr lang="fr-FR" b="1" u="sng" dirty="0">
                <a:solidFill>
                  <a:srgbClr val="FF0000"/>
                </a:solidFill>
              </a:rPr>
              <a:t>Bus capteur/actionneur </a:t>
            </a:r>
            <a:r>
              <a:rPr lang="fr-FR" u="sng" dirty="0">
                <a:solidFill>
                  <a:srgbClr val="FF0000"/>
                </a:solidFill>
              </a:rPr>
              <a:t>:</a:t>
            </a:r>
          </a:p>
          <a:p>
            <a:pPr>
              <a:buNone/>
            </a:pPr>
            <a:r>
              <a:rPr lang="fr-FR" dirty="0"/>
              <a:t>   - Relie entre eux des </a:t>
            </a:r>
            <a:r>
              <a:rPr lang="fr-FR" dirty="0" err="1"/>
              <a:t>noeuds</a:t>
            </a:r>
            <a:r>
              <a:rPr lang="fr-FR" dirty="0"/>
              <a:t> à intelligence limitée ou nulle</a:t>
            </a:r>
          </a:p>
          <a:p>
            <a:pPr>
              <a:buNone/>
            </a:pPr>
            <a:r>
              <a:rPr lang="fr-FR" dirty="0"/>
              <a:t>   - Temps de réaction primordial</a:t>
            </a:r>
          </a:p>
          <a:p>
            <a:pPr>
              <a:buNone/>
            </a:pPr>
            <a:r>
              <a:rPr lang="fr-FR" dirty="0"/>
              <a:t>   - Limitation du nombre de données à faire circuler sur le bus (trame </a:t>
            </a:r>
            <a:r>
              <a:rPr lang="fr-FR" dirty="0" err="1"/>
              <a:t>unique,fixe</a:t>
            </a:r>
            <a:r>
              <a:rPr lang="fr-FR" dirty="0"/>
              <a:t>, cyclique (</a:t>
            </a:r>
            <a:r>
              <a:rPr lang="fr-FR" dirty="0" err="1"/>
              <a:t>Interbus</a:t>
            </a:r>
            <a:r>
              <a:rPr lang="fr-FR" dirty="0"/>
              <a:t>) ou trame avec protocole (CAN)….</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46</a:t>
            </a:fld>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785794"/>
            <a:ext cx="8715404" cy="4929222"/>
          </a:xfrm>
        </p:spPr>
        <p:txBody>
          <a:bodyPr>
            <a:normAutofit/>
          </a:bodyPr>
          <a:lstStyle/>
          <a:p>
            <a:r>
              <a:rPr lang="fr-FR" dirty="0"/>
              <a:t>Dans nos jours, il existe plus d’une cinquantaine de spécifications différentes de réseaux de terrain (</a:t>
            </a:r>
            <a:r>
              <a:rPr lang="fr-FR" b="1" dirty="0"/>
              <a:t>CAN, LON, </a:t>
            </a:r>
            <a:r>
              <a:rPr lang="fr-FR" b="1" dirty="0" err="1"/>
              <a:t>Profibus</a:t>
            </a:r>
            <a:r>
              <a:rPr lang="fr-FR" b="1" dirty="0"/>
              <a:t>-FMS/PA, </a:t>
            </a:r>
            <a:r>
              <a:rPr lang="fr-FR" b="1" dirty="0" err="1"/>
              <a:t>WorldFip</a:t>
            </a:r>
            <a:r>
              <a:rPr lang="fr-FR" b="1" dirty="0"/>
              <a:t>, </a:t>
            </a:r>
            <a:r>
              <a:rPr lang="fr-FR" b="1" dirty="0" err="1"/>
              <a:t>Interbus</a:t>
            </a:r>
            <a:r>
              <a:rPr lang="fr-FR" b="1" dirty="0"/>
              <a:t>, </a:t>
            </a:r>
            <a:r>
              <a:rPr lang="fr-FR" b="1" dirty="0" err="1"/>
              <a:t>Profibus</a:t>
            </a:r>
            <a:r>
              <a:rPr lang="fr-FR" b="1" dirty="0"/>
              <a:t>-DP, </a:t>
            </a:r>
            <a:r>
              <a:rPr lang="fr-FR" b="1" dirty="0" err="1"/>
              <a:t>ASInterface,Bitbus</a:t>
            </a:r>
            <a:r>
              <a:rPr lang="fr-FR" b="1" dirty="0"/>
              <a:t>, </a:t>
            </a:r>
            <a:r>
              <a:rPr lang="fr-FR" b="1" dirty="0" err="1"/>
              <a:t>Arcnet</a:t>
            </a:r>
            <a:r>
              <a:rPr lang="fr-FR" b="1" dirty="0"/>
              <a:t>, </a:t>
            </a:r>
            <a:r>
              <a:rPr lang="fr-FR" b="1" dirty="0" err="1"/>
              <a:t>Sercos</a:t>
            </a:r>
            <a:r>
              <a:rPr lang="fr-FR" b="1" dirty="0"/>
              <a:t>, </a:t>
            </a:r>
            <a:r>
              <a:rPr lang="fr-FR" b="1" dirty="0" err="1"/>
              <a:t>Modbus</a:t>
            </a:r>
            <a:r>
              <a:rPr lang="fr-FR" b="1" dirty="0"/>
              <a:t> Plus, P-net, FAIS, </a:t>
            </a:r>
            <a:r>
              <a:rPr lang="fr-FR" b="1" dirty="0" err="1"/>
              <a:t>EIBus</a:t>
            </a:r>
            <a:r>
              <a:rPr lang="fr-FR" b="1" dirty="0"/>
              <a:t>, VAN, PLAN, </a:t>
            </a:r>
            <a:r>
              <a:rPr lang="fr-FR" b="1" dirty="0" err="1"/>
              <a:t>Sibus,Batibus</a:t>
            </a:r>
            <a:r>
              <a:rPr lang="fr-FR" b="1" dirty="0"/>
              <a:t>, Hart, </a:t>
            </a:r>
            <a:r>
              <a:rPr lang="fr-FR" b="1" dirty="0" err="1"/>
              <a:t>Modbus</a:t>
            </a:r>
            <a:r>
              <a:rPr lang="fr-FR" b="1" dirty="0"/>
              <a:t>/</a:t>
            </a:r>
            <a:r>
              <a:rPr lang="fr-FR" b="1" dirty="0" err="1"/>
              <a:t>Jbus</a:t>
            </a:r>
            <a:r>
              <a:rPr lang="fr-FR" b="1" dirty="0"/>
              <a:t>, Bus DIN</a:t>
            </a:r>
            <a:r>
              <a:rPr lang="fr-FR" dirty="0"/>
              <a:t>, etc.)</a:t>
            </a:r>
          </a:p>
          <a:p>
            <a:pPr>
              <a:buNone/>
            </a:pPr>
            <a:endParaRPr lang="fr-FR" dirty="0"/>
          </a:p>
          <a:p>
            <a:r>
              <a:rPr lang="fr-FR" dirty="0"/>
              <a:t>une classification de quelques réseaux de terrain selon la complexité de leurs équipements et le flot d’informations échangées.</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47</a:t>
            </a:fld>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14400" y="2996952"/>
            <a:ext cx="8229600" cy="1143000"/>
          </a:xfrm>
        </p:spPr>
        <p:txBody>
          <a:bodyPr>
            <a:normAutofit fontScale="90000"/>
          </a:bodyPr>
          <a:lstStyle/>
          <a:p>
            <a:pPr algn="ctr"/>
            <a:r>
              <a:rPr lang="fr-FR" dirty="0">
                <a:solidFill>
                  <a:srgbClr val="FF0000"/>
                </a:solidFill>
              </a:rPr>
              <a:t>Protocole TCP/IP</a:t>
            </a:r>
            <a:br>
              <a:rPr lang="ar-DZ" dirty="0">
                <a:solidFill>
                  <a:srgbClr val="FF0000"/>
                </a:solidFill>
              </a:rPr>
            </a:br>
            <a:endParaRPr lang="ar-DZ" dirty="0">
              <a:solidFill>
                <a:srgbClr val="FF0000"/>
              </a:solidFill>
            </a:endParaRP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48</a:t>
            </a:fld>
            <a:endParaRPr lang="fr-FR"/>
          </a:p>
        </p:txBody>
      </p:sp>
    </p:spTree>
    <p:extLst>
      <p:ext uri="{BB962C8B-B14F-4D97-AF65-F5344CB8AC3E}">
        <p14:creationId xmlns:p14="http://schemas.microsoft.com/office/powerpoint/2010/main" val="431717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Adresse IP</a:t>
            </a:r>
            <a:br>
              <a:rPr lang="fr-FR" dirty="0"/>
            </a:br>
            <a:endParaRPr lang="ar-DZ" dirty="0"/>
          </a:p>
        </p:txBody>
      </p:sp>
      <p:sp>
        <p:nvSpPr>
          <p:cNvPr id="2" name="Espace réservé du contenu 1"/>
          <p:cNvSpPr>
            <a:spLocks noGrp="1"/>
          </p:cNvSpPr>
          <p:nvPr>
            <p:ph idx="1"/>
          </p:nvPr>
        </p:nvSpPr>
        <p:spPr>
          <a:xfrm>
            <a:off x="457200" y="1052736"/>
            <a:ext cx="8229600" cy="4954555"/>
          </a:xfrm>
        </p:spPr>
        <p:txBody>
          <a:bodyPr>
            <a:normAutofit/>
          </a:bodyPr>
          <a:lstStyle/>
          <a:p>
            <a:r>
              <a:rPr lang="fr-FR" dirty="0"/>
              <a:t>Chaque équipement sur le réseau est repéré par une adresse, appelée adresse IP, codée sur 32 bits avec deux champs principaux précisant une </a:t>
            </a:r>
            <a:r>
              <a:rPr lang="fr-FR" dirty="0">
                <a:solidFill>
                  <a:srgbClr val="FF0000"/>
                </a:solidFill>
              </a:rPr>
              <a:t>identité de réseau </a:t>
            </a:r>
            <a:r>
              <a:rPr lang="fr-FR" dirty="0"/>
              <a:t>et une </a:t>
            </a:r>
            <a:r>
              <a:rPr lang="fr-FR" dirty="0">
                <a:solidFill>
                  <a:srgbClr val="FF0000"/>
                </a:solidFill>
              </a:rPr>
              <a:t>identité de machine</a:t>
            </a:r>
            <a:r>
              <a:rPr lang="fr-FR" dirty="0"/>
              <a:t>.</a:t>
            </a:r>
          </a:p>
          <a:p>
            <a:endParaRPr lang="fr-FR" dirty="0"/>
          </a:p>
          <a:p>
            <a:r>
              <a:rPr lang="fr-FR" dirty="0"/>
              <a:t> Plusieurs classes d’adresses sont définies suivant la longueur des champs d’identité. Un réseau comportant beaucoup de machines dispose d’une adresse avec un court champ d’identité de réseau mais un long champ d’identité de machines</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49</a:t>
            </a:fld>
            <a:endParaRPr lang="fr-FR"/>
          </a:p>
        </p:txBody>
      </p:sp>
    </p:spTree>
    <p:extLst>
      <p:ext uri="{BB962C8B-B14F-4D97-AF65-F5344CB8AC3E}">
        <p14:creationId xmlns:p14="http://schemas.microsoft.com/office/powerpoint/2010/main" val="100184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642942"/>
          </a:xfrm>
        </p:spPr>
        <p:txBody>
          <a:bodyPr>
            <a:normAutofit fontScale="90000"/>
          </a:bodyPr>
          <a:lstStyle/>
          <a:p>
            <a:r>
              <a:rPr lang="fr-FR" b="1" dirty="0"/>
              <a:t>TOPOLOGIES DE RÉSEAUX</a:t>
            </a:r>
          </a:p>
        </p:txBody>
      </p:sp>
      <p:sp>
        <p:nvSpPr>
          <p:cNvPr id="3" name="Espace réservé du contenu 2"/>
          <p:cNvSpPr>
            <a:spLocks noGrp="1"/>
          </p:cNvSpPr>
          <p:nvPr>
            <p:ph idx="1"/>
          </p:nvPr>
        </p:nvSpPr>
        <p:spPr>
          <a:xfrm>
            <a:off x="395536" y="714356"/>
            <a:ext cx="8229600" cy="5008359"/>
          </a:xfrm>
        </p:spPr>
        <p:txBody>
          <a:bodyPr>
            <a:normAutofit/>
          </a:bodyPr>
          <a:lstStyle/>
          <a:p>
            <a:r>
              <a:rPr lang="fr-FR" sz="2300" dirty="0">
                <a:latin typeface="Times New Roman" pitchFamily="18" charset="0"/>
                <a:cs typeface="Times New Roman" pitchFamily="18" charset="0"/>
              </a:rPr>
              <a:t>Le terme </a:t>
            </a:r>
            <a:r>
              <a:rPr lang="fr-FR" sz="2300" b="1" dirty="0">
                <a:latin typeface="Times New Roman" pitchFamily="18" charset="0"/>
                <a:cs typeface="Times New Roman" pitchFamily="18" charset="0"/>
              </a:rPr>
              <a:t>topologie </a:t>
            </a:r>
            <a:r>
              <a:rPr lang="fr-FR" sz="2300" dirty="0">
                <a:latin typeface="Times New Roman" pitchFamily="18" charset="0"/>
                <a:cs typeface="Times New Roman" pitchFamily="18" charset="0"/>
              </a:rPr>
              <a:t>désigne l’architecture physique des interconnexions entre les différents nœuds d’un réseau</a:t>
            </a:r>
          </a:p>
          <a:p>
            <a:endParaRPr lang="fr-FR" sz="2300" dirty="0">
              <a:latin typeface="Times New Roman" pitchFamily="18" charset="0"/>
              <a:cs typeface="Times New Roman" pitchFamily="18" charset="0"/>
            </a:endParaRPr>
          </a:p>
        </p:txBody>
      </p:sp>
      <p:pic>
        <p:nvPicPr>
          <p:cNvPr id="4" name="Image 3"/>
          <p:cNvPicPr/>
          <p:nvPr/>
        </p:nvPicPr>
        <p:blipFill rotWithShape="1">
          <a:blip r:embed="rId2"/>
          <a:srcRect l="25630" t="27777" r="19144" b="15609"/>
          <a:stretch/>
        </p:blipFill>
        <p:spPr bwMode="auto">
          <a:xfrm>
            <a:off x="571472" y="1500174"/>
            <a:ext cx="7848872" cy="3899496"/>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5429264"/>
            <a:ext cx="11144296" cy="923330"/>
          </a:xfrm>
          <a:prstGeom prst="rect">
            <a:avLst/>
          </a:prstGeom>
        </p:spPr>
        <p:txBody>
          <a:bodyPr wrap="square">
            <a:spAutoFit/>
          </a:bodyPr>
          <a:lstStyle/>
          <a:p>
            <a:r>
              <a:rPr lang="fr-FR" b="1" dirty="0">
                <a:solidFill>
                  <a:srgbClr val="FF0000"/>
                </a:solidFill>
              </a:rPr>
              <a:t>Le </a:t>
            </a:r>
            <a:r>
              <a:rPr lang="fr-FR" b="1" dirty="0" err="1">
                <a:solidFill>
                  <a:srgbClr val="FF0000"/>
                </a:solidFill>
              </a:rPr>
              <a:t>Bus:</a:t>
            </a:r>
            <a:r>
              <a:rPr lang="fr-FR" dirty="0" err="1"/>
              <a:t>Conducteur</a:t>
            </a:r>
            <a:r>
              <a:rPr lang="fr-FR" dirty="0"/>
              <a:t> servant de canal de transmission commun entre Circuits </a:t>
            </a:r>
          </a:p>
          <a:p>
            <a:r>
              <a:rPr lang="fr-FR" dirty="0" err="1"/>
              <a:t>emetteurs</a:t>
            </a:r>
            <a:r>
              <a:rPr lang="fr-FR" dirty="0"/>
              <a:t>/</a:t>
            </a:r>
            <a:r>
              <a:rPr lang="fr-FR" dirty="0" err="1"/>
              <a:t>recepteurs</a:t>
            </a:r>
            <a:endParaRPr lang="fr-FR" dirty="0"/>
          </a:p>
          <a:p>
            <a:r>
              <a:rPr lang="fr-FR" dirty="0"/>
              <a:t>.</a:t>
            </a: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5</a:t>
            </a:fld>
            <a:endParaRPr lang="fr-FR"/>
          </a:p>
        </p:txBody>
      </p:sp>
    </p:spTree>
    <p:extLst>
      <p:ext uri="{BB962C8B-B14F-4D97-AF65-F5344CB8AC3E}">
        <p14:creationId xmlns:p14="http://schemas.microsoft.com/office/powerpoint/2010/main" val="1912403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Protocole IP</a:t>
            </a:r>
            <a:br>
              <a:rPr lang="fr-FR" dirty="0"/>
            </a:br>
            <a:endParaRPr lang="ar-DZ" dirty="0"/>
          </a:p>
        </p:txBody>
      </p:sp>
      <p:sp>
        <p:nvSpPr>
          <p:cNvPr id="2" name="Espace réservé du contenu 1"/>
          <p:cNvSpPr>
            <a:spLocks noGrp="1"/>
          </p:cNvSpPr>
          <p:nvPr>
            <p:ph idx="1"/>
          </p:nvPr>
        </p:nvSpPr>
        <p:spPr>
          <a:xfrm>
            <a:off x="457200" y="1052736"/>
            <a:ext cx="8229600" cy="5544616"/>
          </a:xfrm>
        </p:spPr>
        <p:txBody>
          <a:bodyPr>
            <a:normAutofit fontScale="92500" lnSpcReduction="20000"/>
          </a:bodyPr>
          <a:lstStyle/>
          <a:p>
            <a:r>
              <a:rPr lang="fr-FR" dirty="0"/>
              <a:t>Le protocole IP assure un service non fiable sans connexion de remise des données. Il comprend la définition du plan d’adressage, la structure des informations transférées (</a:t>
            </a:r>
            <a:r>
              <a:rPr lang="fr-FR" dirty="0">
                <a:solidFill>
                  <a:srgbClr val="FF0000"/>
                </a:solidFill>
              </a:rPr>
              <a:t>le </a:t>
            </a:r>
            <a:r>
              <a:rPr lang="fr-FR" i="1" dirty="0">
                <a:solidFill>
                  <a:srgbClr val="FF0000"/>
                </a:solidFill>
              </a:rPr>
              <a:t>datagramme IP</a:t>
            </a:r>
            <a:r>
              <a:rPr lang="fr-FR" i="1" dirty="0"/>
              <a:t>) </a:t>
            </a:r>
            <a:r>
              <a:rPr lang="fr-FR" dirty="0"/>
              <a:t>et les règles de routage. </a:t>
            </a:r>
          </a:p>
          <a:p>
            <a:r>
              <a:rPr lang="fr-FR" dirty="0"/>
              <a:t>L’envoi de messages d’erreur est prévu en cas de </a:t>
            </a:r>
          </a:p>
          <a:p>
            <a:pPr marL="1704975" indent="-273050">
              <a:buFont typeface="Wingdings" pitchFamily="2" charset="2"/>
              <a:buChar char="Ø"/>
            </a:pPr>
            <a:r>
              <a:rPr lang="fr-FR" dirty="0"/>
              <a:t>destruction de datagrammes, </a:t>
            </a:r>
          </a:p>
          <a:p>
            <a:pPr marL="1704975" indent="-273050">
              <a:buFont typeface="Wingdings" pitchFamily="2" charset="2"/>
              <a:buChar char="Ø"/>
            </a:pPr>
            <a:r>
              <a:rPr lang="fr-FR" dirty="0"/>
              <a:t>de problèmes d’acheminement </a:t>
            </a:r>
          </a:p>
          <a:p>
            <a:pPr marL="1704975" indent="-273050">
              <a:buFont typeface="Wingdings" pitchFamily="2" charset="2"/>
              <a:buChar char="Ø"/>
            </a:pPr>
            <a:r>
              <a:rPr lang="fr-FR" dirty="0"/>
              <a:t>ou de remise.</a:t>
            </a:r>
          </a:p>
          <a:p>
            <a:endParaRPr lang="fr-FR" dirty="0"/>
          </a:p>
          <a:p>
            <a:r>
              <a:rPr lang="fr-FR" dirty="0"/>
              <a:t>Les </a:t>
            </a:r>
            <a:r>
              <a:rPr lang="fr-FR" dirty="0">
                <a:solidFill>
                  <a:srgbClr val="FF0000"/>
                </a:solidFill>
              </a:rPr>
              <a:t>datagrammes</a:t>
            </a:r>
            <a:r>
              <a:rPr lang="fr-FR" dirty="0"/>
              <a:t> sont constitués </a:t>
            </a:r>
          </a:p>
          <a:p>
            <a:pPr marL="1797050" indent="-273050">
              <a:buFont typeface="Wingdings" pitchFamily="2" charset="2"/>
              <a:buChar char="Ø"/>
            </a:pPr>
            <a:r>
              <a:rPr lang="fr-FR" dirty="0"/>
              <a:t>d’un en-tête et</a:t>
            </a:r>
          </a:p>
          <a:p>
            <a:pPr marL="1797050" indent="-273050">
              <a:buFont typeface="Wingdings" pitchFamily="2" charset="2"/>
              <a:buChar char="Ø"/>
            </a:pPr>
            <a:r>
              <a:rPr lang="fr-FR" dirty="0"/>
              <a:t> d’un champ de données ;</a:t>
            </a:r>
          </a:p>
          <a:p>
            <a:r>
              <a:rPr lang="fr-FR" dirty="0"/>
              <a:t> ils sont indépendants les uns des autres et sont acheminés à travers l’Internet, en fonction des </a:t>
            </a:r>
            <a:r>
              <a:rPr lang="fr-FR" dirty="0">
                <a:solidFill>
                  <a:srgbClr val="FF0000"/>
                </a:solidFill>
              </a:rPr>
              <a:t>adresses IP</a:t>
            </a:r>
            <a:r>
              <a:rPr lang="fr-FR" dirty="0"/>
              <a:t> de la source et du destinataire</a:t>
            </a:r>
            <a:r>
              <a:rPr lang="fr-FR" dirty="0">
                <a:solidFill>
                  <a:srgbClr val="FF0000"/>
                </a:solidFill>
              </a:rPr>
              <a:t> </a:t>
            </a:r>
            <a:r>
              <a:rPr lang="fr-FR" dirty="0"/>
              <a:t>que contient </a:t>
            </a:r>
            <a:r>
              <a:rPr lang="fr-FR" b="1" dirty="0">
                <a:solidFill>
                  <a:srgbClr val="0070C0"/>
                </a:solidFill>
              </a:rPr>
              <a:t>l’en-tête</a:t>
            </a:r>
            <a:r>
              <a:rPr lang="fr-FR" dirty="0"/>
              <a:t>.</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50</a:t>
            </a:fld>
            <a:endParaRPr lang="fr-FR"/>
          </a:p>
        </p:txBody>
      </p:sp>
    </p:spTree>
    <p:extLst>
      <p:ext uri="{BB962C8B-B14F-4D97-AF65-F5344CB8AC3E}">
        <p14:creationId xmlns:p14="http://schemas.microsoft.com/office/powerpoint/2010/main" val="314931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28" t="18774" r="32258" b="45250"/>
          <a:stretch/>
        </p:blipFill>
        <p:spPr bwMode="auto">
          <a:xfrm>
            <a:off x="1081336" y="-5730"/>
            <a:ext cx="7143481" cy="511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11760" y="5517232"/>
            <a:ext cx="5043368" cy="523220"/>
          </a:xfrm>
          <a:prstGeom prst="rect">
            <a:avLst/>
          </a:prstGeom>
        </p:spPr>
        <p:txBody>
          <a:bodyPr wrap="none">
            <a:spAutoFit/>
          </a:bodyPr>
          <a:lstStyle/>
          <a:p>
            <a:r>
              <a:rPr lang="fr-FR" sz="2800" b="1" i="1" dirty="0">
                <a:solidFill>
                  <a:srgbClr val="FF0000"/>
                </a:solidFill>
              </a:rPr>
              <a:t>Format d’un datagramme IP</a:t>
            </a:r>
            <a:endParaRPr lang="ar-DZ" sz="2800" b="1" dirty="0">
              <a:solidFill>
                <a:srgbClr val="FF0000"/>
              </a:solidFill>
            </a:endParaRP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51</a:t>
            </a:fld>
            <a:endParaRPr lang="fr-FR"/>
          </a:p>
        </p:txBody>
      </p:sp>
    </p:spTree>
    <p:extLst>
      <p:ext uri="{BB962C8B-B14F-4D97-AF65-F5344CB8AC3E}">
        <p14:creationId xmlns:p14="http://schemas.microsoft.com/office/powerpoint/2010/main" val="482879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Protocoles de transport TCP</a:t>
            </a:r>
            <a:br>
              <a:rPr lang="fr-FR" dirty="0"/>
            </a:br>
            <a:endParaRPr lang="ar-DZ" dirty="0"/>
          </a:p>
        </p:txBody>
      </p:sp>
      <p:sp>
        <p:nvSpPr>
          <p:cNvPr id="2" name="Espace réservé du contenu 1"/>
          <p:cNvSpPr>
            <a:spLocks noGrp="1"/>
          </p:cNvSpPr>
          <p:nvPr>
            <p:ph idx="1"/>
          </p:nvPr>
        </p:nvSpPr>
        <p:spPr>
          <a:xfrm>
            <a:off x="0" y="1481328"/>
            <a:ext cx="8964488" cy="4525963"/>
          </a:xfrm>
        </p:spPr>
        <p:txBody>
          <a:bodyPr>
            <a:normAutofit/>
          </a:bodyPr>
          <a:lstStyle/>
          <a:p>
            <a:r>
              <a:rPr lang="fr-FR" dirty="0"/>
              <a:t>Les protocoles de transport TCP et UDP sont implantés exclusivement dans les ordinateurs connectés (ils ne sont pas installés dans les équipements intermédiaires des réseaux). Ils </a:t>
            </a:r>
            <a:r>
              <a:rPr lang="fr-FR" dirty="0">
                <a:solidFill>
                  <a:srgbClr val="FF0000"/>
                </a:solidFill>
              </a:rPr>
              <a:t>contrôlent l’acheminement des données </a:t>
            </a:r>
            <a:r>
              <a:rPr lang="fr-FR" dirty="0"/>
              <a:t>de bout en bout, c’est-à-dire depuis la station d’origine jusqu’à la station de destination.</a:t>
            </a:r>
          </a:p>
          <a:p>
            <a:pPr marL="109728" indent="0">
              <a:buNone/>
            </a:pPr>
            <a:endParaRPr lang="fr-FR" dirty="0"/>
          </a:p>
          <a:p>
            <a:r>
              <a:rPr lang="fr-FR" dirty="0"/>
              <a:t> Ils offrent également leurs services à de nombreuses applications. Pour distinguer ces dernières, les protocoles de transport utilisent la notion de </a:t>
            </a:r>
            <a:r>
              <a:rPr lang="fr-FR" i="1" dirty="0"/>
              <a:t>port </a:t>
            </a:r>
            <a:r>
              <a:rPr lang="fr-FR" dirty="0"/>
              <a:t>et de </a:t>
            </a:r>
            <a:r>
              <a:rPr lang="fr-FR" i="1" dirty="0"/>
              <a:t>socket</a:t>
            </a:r>
            <a:r>
              <a:rPr lang="fr-FR" dirty="0"/>
              <a:t>.</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52</a:t>
            </a:fld>
            <a:endParaRPr lang="fr-FR"/>
          </a:p>
        </p:txBody>
      </p:sp>
    </p:spTree>
    <p:extLst>
      <p:ext uri="{BB962C8B-B14F-4D97-AF65-F5344CB8AC3E}">
        <p14:creationId xmlns:p14="http://schemas.microsoft.com/office/powerpoint/2010/main" val="1506202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04664"/>
            <a:ext cx="8229600" cy="6120680"/>
          </a:xfrm>
        </p:spPr>
        <p:txBody>
          <a:bodyPr>
            <a:normAutofit fontScale="77500" lnSpcReduction="20000"/>
          </a:bodyPr>
          <a:lstStyle/>
          <a:p>
            <a:r>
              <a:rPr lang="fr-FR" dirty="0"/>
              <a:t>Une adresse de </a:t>
            </a:r>
            <a:r>
              <a:rPr lang="fr-FR" b="1" dirty="0">
                <a:solidFill>
                  <a:srgbClr val="FF0000"/>
                </a:solidFill>
              </a:rPr>
              <a:t>classe A </a:t>
            </a:r>
            <a:r>
              <a:rPr lang="fr-FR" dirty="0"/>
              <a:t>comporte 8 bits d’identifiant de réseau dont le premier bit est à </a:t>
            </a:r>
            <a:r>
              <a:rPr lang="fr-FR" b="1" dirty="0">
                <a:solidFill>
                  <a:srgbClr val="FF0000"/>
                </a:solidFill>
              </a:rPr>
              <a:t>0</a:t>
            </a:r>
            <a:r>
              <a:rPr lang="fr-FR" dirty="0"/>
              <a:t>. Les 7 autres bits servent à identifier 126 réseaux différents(2^7-2). Chaque réseau de classe A possède 24 bits d’identifiant de machine, ce qui permet d’adresser(2^24 – 2, soit 16 777 214 )machines (les deux identifiants 0 et 16 777 215 sont, par convention, réservés à un autre usage)</a:t>
            </a:r>
            <a:r>
              <a:rPr lang="fr-FR" b="1" dirty="0"/>
              <a:t>. </a:t>
            </a:r>
          </a:p>
          <a:p>
            <a:endParaRPr lang="fr-FR" b="1" dirty="0"/>
          </a:p>
          <a:p>
            <a:r>
              <a:rPr lang="fr-FR" dirty="0"/>
              <a:t>Les réseaux de taille moyenne ont des adresses de </a:t>
            </a:r>
            <a:r>
              <a:rPr lang="fr-FR" b="1" dirty="0">
                <a:solidFill>
                  <a:srgbClr val="FF0000"/>
                </a:solidFill>
              </a:rPr>
              <a:t>classe B</a:t>
            </a:r>
            <a:r>
              <a:rPr lang="fr-FR" dirty="0"/>
              <a:t>, commençant en binaire par</a:t>
            </a:r>
            <a:r>
              <a:rPr lang="fr-FR" b="1" dirty="0">
                <a:solidFill>
                  <a:srgbClr val="FF0000"/>
                </a:solidFill>
              </a:rPr>
              <a:t>10</a:t>
            </a:r>
            <a:r>
              <a:rPr lang="fr-FR" dirty="0"/>
              <a:t> et affectant 14 bits à l’identifiant de réseau. Il reste 16 bits pour identifier les machines, soit au maximum 65 534 (pour la même raison que précédemment, les identifiants 0 et 65 535 ne sont pas attribués à une machine).</a:t>
            </a:r>
          </a:p>
          <a:p>
            <a:endParaRPr lang="fr-FR" dirty="0"/>
          </a:p>
          <a:p>
            <a:r>
              <a:rPr lang="fr-FR" dirty="0"/>
              <a:t>Pour les petits réseaux, les adresses de </a:t>
            </a:r>
            <a:r>
              <a:rPr lang="fr-FR" b="1" dirty="0">
                <a:solidFill>
                  <a:srgbClr val="FF0000"/>
                </a:solidFill>
              </a:rPr>
              <a:t>classe C</a:t>
            </a:r>
            <a:r>
              <a:rPr lang="fr-FR" dirty="0"/>
              <a:t> commencent en binaire par </a:t>
            </a:r>
            <a:r>
              <a:rPr lang="fr-FR" dirty="0">
                <a:solidFill>
                  <a:srgbClr val="FF0000"/>
                </a:solidFill>
              </a:rPr>
              <a:t>110</a:t>
            </a:r>
            <a:r>
              <a:rPr lang="fr-FR" dirty="0"/>
              <a:t> et allouent 21 bits à l’identifiant de réseau, 8 bits à l’identifiant de machine. On peut ainsi adresser jusqu’à 254 machine (les identifiants 0 et 255 ne sont pas utilisés). </a:t>
            </a:r>
          </a:p>
          <a:p>
            <a:endParaRPr lang="fr-FR" dirty="0"/>
          </a:p>
          <a:p>
            <a:r>
              <a:rPr lang="fr-FR" dirty="0"/>
              <a:t>Enfin , les adresses de </a:t>
            </a:r>
            <a:r>
              <a:rPr lang="fr-FR" b="1" dirty="0">
                <a:solidFill>
                  <a:srgbClr val="FF0000"/>
                </a:solidFill>
              </a:rPr>
              <a:t>classe D</a:t>
            </a:r>
            <a:r>
              <a:rPr lang="fr-FR" dirty="0"/>
              <a:t>, commençant en binaire par </a:t>
            </a:r>
            <a:r>
              <a:rPr lang="fr-FR" b="1" dirty="0">
                <a:solidFill>
                  <a:srgbClr val="FF0000"/>
                </a:solidFill>
              </a:rPr>
              <a:t>1110</a:t>
            </a:r>
            <a:r>
              <a:rPr lang="fr-FR" dirty="0"/>
              <a:t>, sont réservées à la mise en œuvre d’un mécanisme de diffusion de groupe.</a:t>
            </a:r>
            <a:endParaRPr lang="ar-DZ"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53</a:t>
            </a:fld>
            <a:endParaRPr lang="fr-FR"/>
          </a:p>
        </p:txBody>
      </p:sp>
    </p:spTree>
    <p:extLst>
      <p:ext uri="{BB962C8B-B14F-4D97-AF65-F5344CB8AC3E}">
        <p14:creationId xmlns:p14="http://schemas.microsoft.com/office/powerpoint/2010/main" val="8287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heckerboard(across)">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heckerboard(across)">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435280" cy="4525963"/>
          </a:xfrm>
        </p:spPr>
        <p:txBody>
          <a:bodyPr/>
          <a:lstStyle/>
          <a:p>
            <a:r>
              <a:rPr lang="fr-FR" dirty="0"/>
              <a:t>L’adresse IP sur 32 bits peut être vue comme une suite de quatre octets. Elle est écrite pour l’être humain en représentation dite </a:t>
            </a:r>
            <a:r>
              <a:rPr lang="fr-FR" i="1" dirty="0"/>
              <a:t>décimale pointée </a:t>
            </a:r>
            <a:r>
              <a:rPr lang="fr-FR" dirty="0"/>
              <a:t>: quatre octets écrits en décimal et séparés par un point. </a:t>
            </a:r>
          </a:p>
          <a:p>
            <a:r>
              <a:rPr lang="fr-FR" dirty="0"/>
              <a:t>Ainsi:</a:t>
            </a:r>
          </a:p>
          <a:p>
            <a:r>
              <a:rPr lang="fr-FR" dirty="0">
                <a:solidFill>
                  <a:srgbClr val="FF0000"/>
                </a:solidFill>
              </a:rPr>
              <a:t>10</a:t>
            </a:r>
            <a:r>
              <a:rPr lang="fr-FR" dirty="0"/>
              <a:t>001001 11000010 110000000 00010101 s’écrit 137.194.192.21. Il s’agit en l’occurrence d’une </a:t>
            </a:r>
            <a:r>
              <a:rPr lang="fr-FR" dirty="0" err="1"/>
              <a:t>adressede</a:t>
            </a:r>
            <a:r>
              <a:rPr lang="fr-FR" dirty="0"/>
              <a:t> </a:t>
            </a:r>
            <a:r>
              <a:rPr lang="fr-FR" dirty="0">
                <a:solidFill>
                  <a:srgbClr val="FF0000"/>
                </a:solidFill>
              </a:rPr>
              <a:t>classe B</a:t>
            </a:r>
            <a:r>
              <a:rPr lang="fr-FR" dirty="0"/>
              <a:t>.</a:t>
            </a:r>
            <a:endParaRPr lang="ar-DZ"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54</a:t>
            </a:fld>
            <a:endParaRPr lang="fr-FR"/>
          </a:p>
        </p:txBody>
      </p:sp>
    </p:spTree>
    <p:extLst>
      <p:ext uri="{BB962C8B-B14F-4D97-AF65-F5344CB8AC3E}">
        <p14:creationId xmlns:p14="http://schemas.microsoft.com/office/powerpoint/2010/main" val="21400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704088"/>
            <a:ext cx="9501222" cy="1143000"/>
          </a:xfrm>
        </p:spPr>
        <p:txBody>
          <a:bodyPr>
            <a:normAutofit fontScale="90000"/>
          </a:bodyPr>
          <a:lstStyle/>
          <a:p>
            <a:r>
              <a:rPr lang="fr-FR" dirty="0"/>
              <a:t>Notion de sous-réseaux et de masque</a:t>
            </a:r>
            <a:br>
              <a:rPr lang="fr-FR" dirty="0"/>
            </a:br>
            <a:endParaRPr lang="ar-DZ" dirty="0"/>
          </a:p>
        </p:txBody>
      </p:sp>
      <p:sp>
        <p:nvSpPr>
          <p:cNvPr id="2" name="Espace réservé du contenu 1"/>
          <p:cNvSpPr>
            <a:spLocks noGrp="1"/>
          </p:cNvSpPr>
          <p:nvPr>
            <p:ph idx="1"/>
          </p:nvPr>
        </p:nvSpPr>
        <p:spPr>
          <a:xfrm>
            <a:off x="179512" y="1196752"/>
            <a:ext cx="8712968" cy="5184576"/>
          </a:xfrm>
        </p:spPr>
        <p:txBody>
          <a:bodyPr>
            <a:normAutofit fontScale="85000" lnSpcReduction="20000"/>
          </a:bodyPr>
          <a:lstStyle/>
          <a:p>
            <a:r>
              <a:rPr lang="fr-FR" dirty="0"/>
              <a:t>La hiérarchie à deux niveaux (réseau et machine) de l'adressage IP s'est rapidement révélée insuffisante à cause de la diversité des architectures des réseaux d’organisation connectés. </a:t>
            </a:r>
          </a:p>
          <a:p>
            <a:endParaRPr lang="fr-FR" dirty="0"/>
          </a:p>
          <a:p>
            <a:r>
              <a:rPr lang="fr-FR" dirty="0"/>
              <a:t>La notion de </a:t>
            </a:r>
            <a:r>
              <a:rPr lang="fr-FR" dirty="0">
                <a:solidFill>
                  <a:srgbClr val="FF0000"/>
                </a:solidFill>
              </a:rPr>
              <a:t>sous-réseau</a:t>
            </a:r>
            <a:r>
              <a:rPr lang="fr-FR" dirty="0"/>
              <a:t> fut introduite en 1984 et a conservé le format de l’adresse IP sur 32 bits. Dans un réseau subdivisé en plusieurs sous-réseaux, on exploite autrement le champ identifiant de machine de l’adresse IP. </a:t>
            </a:r>
          </a:p>
          <a:p>
            <a:pPr marL="109728" indent="0">
              <a:buNone/>
            </a:pPr>
            <a:endParaRPr lang="fr-FR" dirty="0"/>
          </a:p>
          <a:p>
            <a:r>
              <a:rPr lang="fr-FR" dirty="0"/>
              <a:t>Celui-ci se décompose désormais en un identifiant de sous-réseau et un identifiant de machine. Remarquons que ce découpage n’est connu qu’à l’intérieur du réseau lui-même. </a:t>
            </a:r>
          </a:p>
          <a:p>
            <a:endParaRPr lang="fr-FR" dirty="0"/>
          </a:p>
          <a:p>
            <a:r>
              <a:rPr lang="fr-FR" dirty="0"/>
              <a:t>En d’autres termes, une adresse IP, vue de l’extérieur, reste une adresse sur 32 bits. On ne peut donc pas savoir si le réseau d’organisation est constitué d’un seul réseau ou subdivisé en plusieurs sous-réseaux</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55</a:t>
            </a:fld>
            <a:endParaRPr lang="fr-FR"/>
          </a:p>
        </p:txBody>
      </p:sp>
    </p:spTree>
    <p:extLst>
      <p:ext uri="{BB962C8B-B14F-4D97-AF65-F5344CB8AC3E}">
        <p14:creationId xmlns:p14="http://schemas.microsoft.com/office/powerpoint/2010/main" val="2755198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548680"/>
            <a:ext cx="9144000" cy="5458611"/>
          </a:xfrm>
        </p:spPr>
        <p:txBody>
          <a:bodyPr>
            <a:normAutofit/>
          </a:bodyPr>
          <a:lstStyle/>
          <a:p>
            <a:endParaRPr lang="fr-FR" dirty="0"/>
          </a:p>
          <a:p>
            <a:endParaRPr lang="fr-FR" dirty="0"/>
          </a:p>
          <a:p>
            <a:r>
              <a:rPr lang="fr-FR" dirty="0"/>
              <a:t>Le masque de sous-réseau (</a:t>
            </a:r>
            <a:r>
              <a:rPr lang="fr-FR" dirty="0" err="1"/>
              <a:t>netmask</a:t>
            </a:r>
            <a:r>
              <a:rPr lang="fr-FR" dirty="0"/>
              <a:t>) est alors utilisé pour différencier les bits réservés à l’adressage des sous-réseaux de ceux qui correspondent à la machine. Il contient des </a:t>
            </a:r>
            <a:r>
              <a:rPr lang="fr-FR" b="1" dirty="0">
                <a:solidFill>
                  <a:srgbClr val="FF0000"/>
                </a:solidFill>
              </a:rPr>
              <a:t>1</a:t>
            </a:r>
            <a:r>
              <a:rPr lang="fr-FR" dirty="0"/>
              <a:t> sur toute la partie </a:t>
            </a:r>
            <a:r>
              <a:rPr lang="fr-FR" dirty="0">
                <a:solidFill>
                  <a:srgbClr val="FF0000"/>
                </a:solidFill>
              </a:rPr>
              <a:t>identifiant le réseau et les bits de sous-réseau </a:t>
            </a:r>
            <a:r>
              <a:rPr lang="fr-FR" dirty="0"/>
              <a:t>et des </a:t>
            </a:r>
            <a:r>
              <a:rPr lang="fr-FR" b="1" dirty="0">
                <a:solidFill>
                  <a:srgbClr val="0070C0"/>
                </a:solidFill>
              </a:rPr>
              <a:t>0</a:t>
            </a:r>
            <a:r>
              <a:rPr lang="fr-FR" dirty="0"/>
              <a:t> sur la partie réservée </a:t>
            </a:r>
            <a:r>
              <a:rPr lang="fr-FR" b="1" dirty="0">
                <a:solidFill>
                  <a:srgbClr val="0070C0"/>
                </a:solidFill>
              </a:rPr>
              <a:t>au numéro de machine</a:t>
            </a:r>
            <a:r>
              <a:rPr lang="fr-FR" dirty="0"/>
              <a:t> dans le sous-réseau.</a:t>
            </a:r>
          </a:p>
          <a:p>
            <a:endParaRPr lang="fr-FR"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56</a:t>
            </a:fld>
            <a:endParaRPr lang="fr-FR"/>
          </a:p>
        </p:txBody>
      </p:sp>
    </p:spTree>
    <p:extLst>
      <p:ext uri="{BB962C8B-B14F-4D97-AF65-F5344CB8AC3E}">
        <p14:creationId xmlns:p14="http://schemas.microsoft.com/office/powerpoint/2010/main" val="2971323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Lorsqu’une station d’un (sous-)réseau veut émettre un message à une autre, elle compare sa propre adresse à celle du destinataire, bit à bit en utilisant le masque de sous-réseau. Si sur toute la partie identifiée par les </a:t>
            </a:r>
            <a:r>
              <a:rPr lang="fr-FR" b="1" dirty="0">
                <a:solidFill>
                  <a:srgbClr val="FF0000"/>
                </a:solidFill>
              </a:rPr>
              <a:t>1 </a:t>
            </a:r>
            <a:r>
              <a:rPr lang="fr-FR" dirty="0"/>
              <a:t>du masque de sous-réseau, il y a égalité, les deux stations se trouvent dans le même(sous-)réseau, le message peut donc être transmis directement,</a:t>
            </a:r>
          </a:p>
          <a:p>
            <a:r>
              <a:rPr lang="fr-FR" dirty="0"/>
              <a:t> sinon, il est envoyé à la machine qui assure l’acheminement du message vers l’extérieur : </a:t>
            </a:r>
            <a:r>
              <a:rPr lang="fr-FR" dirty="0">
                <a:solidFill>
                  <a:srgbClr val="FF0000"/>
                </a:solidFill>
              </a:rPr>
              <a:t>le routeur.</a:t>
            </a:r>
            <a:endParaRPr lang="ar-DZ" dirty="0">
              <a:solidFill>
                <a:srgbClr val="FF0000"/>
              </a:solidFill>
            </a:endParaRP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57</a:t>
            </a:fld>
            <a:endParaRPr lang="fr-F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552" y="260648"/>
            <a:ext cx="8229600" cy="1143000"/>
          </a:xfrm>
        </p:spPr>
        <p:txBody>
          <a:bodyPr>
            <a:normAutofit fontScale="90000"/>
          </a:bodyPr>
          <a:lstStyle/>
          <a:p>
            <a:r>
              <a:rPr lang="fr-FR" dirty="0">
                <a:solidFill>
                  <a:srgbClr val="FF0000"/>
                </a:solidFill>
              </a:rPr>
              <a:t>Exemple</a:t>
            </a:r>
            <a:br>
              <a:rPr lang="fr-FR" dirty="0">
                <a:solidFill>
                  <a:srgbClr val="FF0000"/>
                </a:solidFill>
              </a:rPr>
            </a:br>
            <a:endParaRPr lang="ar-DZ" dirty="0">
              <a:solidFill>
                <a:srgbClr val="FF0000"/>
              </a:solidFill>
            </a:endParaRPr>
          </a:p>
        </p:txBody>
      </p:sp>
      <p:sp>
        <p:nvSpPr>
          <p:cNvPr id="2" name="Espace réservé du contenu 1"/>
          <p:cNvSpPr>
            <a:spLocks noGrp="1"/>
          </p:cNvSpPr>
          <p:nvPr>
            <p:ph idx="1"/>
          </p:nvPr>
        </p:nvSpPr>
        <p:spPr/>
        <p:txBody>
          <a:bodyPr/>
          <a:lstStyle/>
          <a:p>
            <a:r>
              <a:rPr lang="fr-FR" dirty="0"/>
              <a:t>adresse IP de réseau de classe C 193.27.45.0</a:t>
            </a:r>
          </a:p>
          <a:p>
            <a:pPr marL="109728" indent="0">
              <a:buNone/>
            </a:pPr>
            <a:r>
              <a:rPr lang="fr-FR" dirty="0"/>
              <a:t>masque de sous-réseau 255.255.255.224</a:t>
            </a:r>
          </a:p>
          <a:p>
            <a:r>
              <a:rPr lang="fr-FR" dirty="0"/>
              <a:t>soit en binaire 11111111 11111111 11111111 </a:t>
            </a:r>
            <a:r>
              <a:rPr lang="fr-FR" dirty="0">
                <a:solidFill>
                  <a:srgbClr val="FF0000"/>
                </a:solidFill>
              </a:rPr>
              <a:t>111</a:t>
            </a:r>
            <a:r>
              <a:rPr lang="fr-FR" dirty="0"/>
              <a:t>00000</a:t>
            </a:r>
          </a:p>
          <a:p>
            <a:pPr marL="109728" indent="0">
              <a:buNone/>
            </a:pPr>
            <a:endParaRPr lang="fr-FR" dirty="0"/>
          </a:p>
          <a:p>
            <a:r>
              <a:rPr lang="fr-FR" dirty="0"/>
              <a:t>Dans l’octet réservé au champ identificateur de machine, il y a donc trois bits utilisés pour</a:t>
            </a:r>
          </a:p>
          <a:p>
            <a:pPr marL="109728" indent="0">
              <a:buNone/>
            </a:pPr>
            <a:r>
              <a:rPr lang="fr-FR" dirty="0"/>
              <a:t>identifier des </a:t>
            </a:r>
            <a:r>
              <a:rPr lang="fr-FR" dirty="0">
                <a:solidFill>
                  <a:srgbClr val="FF0000"/>
                </a:solidFill>
              </a:rPr>
              <a:t>sous-réseaux </a:t>
            </a:r>
            <a:r>
              <a:rPr lang="fr-FR" dirty="0"/>
              <a:t>interconnectés par des routeurs.</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58</a:t>
            </a:fld>
            <a:endParaRPr lang="fr-FR"/>
          </a:p>
        </p:txBody>
      </p:sp>
    </p:spTree>
    <p:extLst>
      <p:ext uri="{BB962C8B-B14F-4D97-AF65-F5344CB8AC3E}">
        <p14:creationId xmlns:p14="http://schemas.microsoft.com/office/powerpoint/2010/main" val="174161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normAutofit fontScale="90000"/>
          </a:bodyPr>
          <a:lstStyle/>
          <a:p>
            <a:r>
              <a:rPr lang="fr-FR" dirty="0"/>
              <a:t>MODES DE TRANSMISSION</a:t>
            </a:r>
            <a:br>
              <a:rPr lang="fr-FR" dirty="0"/>
            </a:br>
            <a:endParaRPr lang="fr-FR" dirty="0"/>
          </a:p>
        </p:txBody>
      </p:sp>
      <p:pic>
        <p:nvPicPr>
          <p:cNvPr id="4" name="Espace réservé du contenu 3"/>
          <p:cNvPicPr>
            <a:picLocks noGrp="1"/>
          </p:cNvPicPr>
          <p:nvPr>
            <p:ph idx="1"/>
          </p:nvPr>
        </p:nvPicPr>
        <p:blipFill rotWithShape="1">
          <a:blip r:embed="rId2"/>
          <a:srcRect l="18685" t="25397" r="33529" b="35979"/>
          <a:stretch/>
        </p:blipFill>
        <p:spPr bwMode="auto">
          <a:xfrm>
            <a:off x="1043608" y="908720"/>
            <a:ext cx="6768752" cy="331236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67544" y="4411563"/>
            <a:ext cx="8496944" cy="2308324"/>
          </a:xfrm>
          <a:prstGeom prst="rect">
            <a:avLst/>
          </a:prstGeom>
        </p:spPr>
        <p:txBody>
          <a:bodyPr wrap="square">
            <a:spAutoFit/>
          </a:bodyPr>
          <a:lstStyle/>
          <a:p>
            <a:r>
              <a:rPr lang="fr-FR" b="1" dirty="0"/>
              <a:t>ETTD </a:t>
            </a:r>
            <a:r>
              <a:rPr lang="fr-FR" dirty="0"/>
              <a:t>: </a:t>
            </a:r>
            <a:r>
              <a:rPr lang="fr-FR" b="1" dirty="0"/>
              <a:t>E</a:t>
            </a:r>
            <a:r>
              <a:rPr lang="fr-FR" dirty="0"/>
              <a:t>quipement </a:t>
            </a:r>
            <a:r>
              <a:rPr lang="fr-FR" b="1" dirty="0"/>
              <a:t>T</a:t>
            </a:r>
            <a:r>
              <a:rPr lang="fr-FR" dirty="0"/>
              <a:t>erminal de </a:t>
            </a:r>
            <a:r>
              <a:rPr lang="fr-FR" b="1" dirty="0"/>
              <a:t>T</a:t>
            </a:r>
            <a:r>
              <a:rPr lang="fr-FR" dirty="0"/>
              <a:t>ransmission de </a:t>
            </a:r>
            <a:r>
              <a:rPr lang="fr-FR" b="1" dirty="0"/>
              <a:t>D</a:t>
            </a:r>
            <a:r>
              <a:rPr lang="fr-FR" dirty="0"/>
              <a:t>onnées, exemple :ordinateur personnel</a:t>
            </a:r>
          </a:p>
          <a:p>
            <a:r>
              <a:rPr lang="en-US" dirty="0"/>
              <a:t> </a:t>
            </a:r>
            <a:r>
              <a:rPr lang="fr-FR" b="1" dirty="0"/>
              <a:t>ETCD </a:t>
            </a:r>
            <a:r>
              <a:rPr lang="fr-FR" dirty="0"/>
              <a:t>: </a:t>
            </a:r>
            <a:r>
              <a:rPr lang="fr-FR" b="1" dirty="0"/>
              <a:t>E</a:t>
            </a:r>
            <a:r>
              <a:rPr lang="fr-FR" dirty="0"/>
              <a:t>quipement de </a:t>
            </a:r>
            <a:r>
              <a:rPr lang="fr-FR" b="1" dirty="0"/>
              <a:t>T</a:t>
            </a:r>
            <a:r>
              <a:rPr lang="fr-FR" dirty="0"/>
              <a:t>erminaison de </a:t>
            </a:r>
            <a:r>
              <a:rPr lang="fr-FR" b="1" dirty="0"/>
              <a:t>C</a:t>
            </a:r>
            <a:r>
              <a:rPr lang="fr-FR" dirty="0"/>
              <a:t>ircuit de </a:t>
            </a:r>
            <a:r>
              <a:rPr lang="fr-FR" b="1" dirty="0"/>
              <a:t>D</a:t>
            </a:r>
            <a:r>
              <a:rPr lang="fr-FR" dirty="0"/>
              <a:t>onnées</a:t>
            </a:r>
          </a:p>
          <a:p>
            <a:r>
              <a:rPr lang="fr-FR" dirty="0"/>
              <a:t>Jonction ETTD/ETCD = DTE/DCE Interface</a:t>
            </a:r>
          </a:p>
          <a:p>
            <a:r>
              <a:rPr lang="fr-FR" b="1" dirty="0">
                <a:solidFill>
                  <a:srgbClr val="FF0000"/>
                </a:solidFill>
              </a:rPr>
              <a:t>L’ETCD </a:t>
            </a:r>
            <a:r>
              <a:rPr lang="fr-FR" dirty="0"/>
              <a:t>est un élément matériel en général  (carte réseau, carte </a:t>
            </a:r>
            <a:r>
              <a:rPr lang="fr-FR" dirty="0" err="1"/>
              <a:t>WiFi</a:t>
            </a:r>
            <a:r>
              <a:rPr lang="fr-FR" dirty="0"/>
              <a:t>, modem, …), </a:t>
            </a:r>
          </a:p>
          <a:p>
            <a:r>
              <a:rPr lang="fr-FR" dirty="0"/>
              <a:t>l’ETTD est un élément logiciel (logiciels pilotes de l’interface).</a:t>
            </a:r>
          </a:p>
          <a:p>
            <a:r>
              <a:rPr lang="fr-FR" dirty="0"/>
              <a:t> </a:t>
            </a: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6</a:t>
            </a:fld>
            <a:endParaRPr lang="fr-FR"/>
          </a:p>
        </p:txBody>
      </p:sp>
    </p:spTree>
    <p:extLst>
      <p:ext uri="{BB962C8B-B14F-4D97-AF65-F5344CB8AC3E}">
        <p14:creationId xmlns:p14="http://schemas.microsoft.com/office/powerpoint/2010/main" val="88356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620688"/>
            <a:ext cx="8579296" cy="5904656"/>
          </a:xfrm>
        </p:spPr>
        <p:txBody>
          <a:bodyPr>
            <a:normAutofit/>
          </a:bodyPr>
          <a:lstStyle/>
          <a:p>
            <a:r>
              <a:rPr lang="fr-FR" dirty="0">
                <a:solidFill>
                  <a:srgbClr val="FF0000"/>
                </a:solidFill>
              </a:rPr>
              <a:t>L’ETCD</a:t>
            </a:r>
            <a:r>
              <a:rPr lang="fr-FR" dirty="0"/>
              <a:t> reçoit en entrée la suite de données binaires et fournit en sortie un signal dont les caractéristiques sont adaptées au support de transmission.</a:t>
            </a:r>
          </a:p>
          <a:p>
            <a:endParaRPr lang="fr-FR" dirty="0"/>
          </a:p>
          <a:p>
            <a:r>
              <a:rPr lang="fr-FR" dirty="0"/>
              <a:t>Il effectue également l’opération inverse : recevant le signal qui s’est propagé dans le support, il en extrait une suite de données binaires.</a:t>
            </a:r>
          </a:p>
          <a:p>
            <a:r>
              <a:rPr lang="fr-FR" dirty="0"/>
              <a:t> </a:t>
            </a:r>
            <a:r>
              <a:rPr lang="fr-FR" dirty="0">
                <a:solidFill>
                  <a:srgbClr val="FF0000"/>
                </a:solidFill>
              </a:rPr>
              <a:t>L’ETCD</a:t>
            </a:r>
            <a:r>
              <a:rPr lang="fr-FR" dirty="0"/>
              <a:t> rend ainsi transparente à l’utilisateur la nature du support de transmission réellement utilisé.</a:t>
            </a:r>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3492" t="25390" r="18740" b="22851"/>
          <a:stretch>
            <a:fillRect/>
          </a:stretch>
        </p:blipFill>
        <p:spPr bwMode="auto">
          <a:xfrm>
            <a:off x="0" y="428604"/>
            <a:ext cx="9144000" cy="6072230"/>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3492" t="26367" r="20937" b="21875"/>
          <a:stretch>
            <a:fillRect/>
          </a:stretch>
        </p:blipFill>
        <p:spPr bwMode="auto">
          <a:xfrm>
            <a:off x="142844" y="214290"/>
            <a:ext cx="9005232" cy="6215106"/>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9</a:t>
            </a:fld>
            <a:endParaRPr lang="fr-F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11004</TotalTime>
  <Words>3300</Words>
  <Application>Microsoft Office PowerPoint</Application>
  <PresentationFormat>Affichage à l'écran (4:3)</PresentationFormat>
  <Paragraphs>295</Paragraphs>
  <Slides>58</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58</vt:i4>
      </vt:variant>
    </vt:vector>
  </HeadingPairs>
  <TitlesOfParts>
    <vt:vector size="67" baseType="lpstr">
      <vt:lpstr>Arial</vt:lpstr>
      <vt:lpstr>Calibri</vt:lpstr>
      <vt:lpstr>Constantia</vt:lpstr>
      <vt:lpstr>Courier New</vt:lpstr>
      <vt:lpstr>MetaPlusLF-Regular</vt:lpstr>
      <vt:lpstr>Times New Roman</vt:lpstr>
      <vt:lpstr>Wingdings</vt:lpstr>
      <vt:lpstr>Wingdings 2</vt:lpstr>
      <vt:lpstr>Débit</vt:lpstr>
      <vt:lpstr>Présentation PowerPoint</vt:lpstr>
      <vt:lpstr>Le réseau industriel  </vt:lpstr>
      <vt:lpstr>CATÉGORIES DE RÉSEAUX </vt:lpstr>
      <vt:lpstr>SUPPORTS DE TRANSMISSION </vt:lpstr>
      <vt:lpstr>TOPOLOGIES DE RÉSEAUX</vt:lpstr>
      <vt:lpstr>MODES DE TRANSMISSION </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LE MODÈLE OSI(Open System Interconnection) </vt:lpstr>
      <vt:lpstr>Présentation PowerPoint</vt:lpstr>
      <vt:lpstr>Présentation PowerPoint</vt:lpstr>
      <vt:lpstr>Les couches</vt:lpstr>
      <vt:lpstr>L’encapsulation</vt:lpstr>
      <vt:lpstr>Présentation PowerPoint</vt:lpstr>
      <vt:lpstr>Le réseau local ou LAN (Local Area Network) </vt:lpstr>
      <vt:lpstr>Présentation PowerPoint</vt:lpstr>
      <vt:lpstr>Adressage </vt:lpstr>
      <vt:lpstr>Présentation PowerPoint</vt:lpstr>
      <vt:lpstr>Protocole IP </vt:lpstr>
      <vt:lpstr>Présentation PowerPoint</vt:lpstr>
      <vt:lpstr>Présentation PowerPoint</vt:lpstr>
      <vt:lpstr>Présentation PowerPoint</vt:lpstr>
      <vt:lpstr>Les réseaux locaux industriels RLI </vt:lpstr>
      <vt:lpstr>Architecture global d’un RLI</vt:lpstr>
      <vt:lpstr>Le réseau MAP (Manufacturing Automation Protocol)</vt:lpstr>
      <vt:lpstr>Présentation PowerPoint</vt:lpstr>
      <vt:lpstr>Présentation PowerPoint</vt:lpstr>
      <vt:lpstr>Modèles de coopération</vt:lpstr>
      <vt:lpstr>Présentation PowerPoint</vt:lpstr>
      <vt:lpstr>Modèle producteurs-distributeur-consommateurs : P/D/C </vt:lpstr>
      <vt:lpstr>Principe de jeton (Token Ring) </vt:lpstr>
      <vt:lpstr>Présentation PowerPoint</vt:lpstr>
      <vt:lpstr>Les réseaux de terrain </vt:lpstr>
      <vt:lpstr>Présentation PowerPoint</vt:lpstr>
      <vt:lpstr>Présentation PowerPoint</vt:lpstr>
      <vt:lpstr>Classification des réseaux de terrain  </vt:lpstr>
      <vt:lpstr>Réseau d’Usine :</vt:lpstr>
      <vt:lpstr>Présentation PowerPoint</vt:lpstr>
      <vt:lpstr>Présentation PowerPoint</vt:lpstr>
      <vt:lpstr>Protocole TCP/IP </vt:lpstr>
      <vt:lpstr>Adresse IP </vt:lpstr>
      <vt:lpstr>Protocole IP </vt:lpstr>
      <vt:lpstr>Présentation PowerPoint</vt:lpstr>
      <vt:lpstr>Protocoles de transport TCP </vt:lpstr>
      <vt:lpstr>Présentation PowerPoint</vt:lpstr>
      <vt:lpstr>Présentation PowerPoint</vt:lpstr>
      <vt:lpstr>Notion de sous-réseaux et de masque </vt:lpstr>
      <vt:lpstr>Présentation PowerPoint</vt:lpstr>
      <vt:lpstr>Présentation PowerPoint</vt:lpstr>
      <vt:lpstr>Exemple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Préparé par Mme Benallel Mounira</dc:title>
  <dc:creator>Micro</dc:creator>
  <dc:description>Niveau M1, 4ième année universitaire</dc:description>
  <cp:lastModifiedBy>Mounira Benkhaled  Benallel</cp:lastModifiedBy>
  <cp:revision>21</cp:revision>
  <dcterms:modified xsi:type="dcterms:W3CDTF">2021-10-23T10:08:01Z</dcterms:modified>
  <cp:category>réseaux</cp:category>
</cp:coreProperties>
</file>