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Dela Gothic One"/>
      <p:regular r:id="rId27"/>
    </p:embeddedFont>
    <p:embeddedFont>
      <p:font typeface="Dela Gothic One"/>
      <p:regular r:id="rId28"/>
    </p:embeddedFont>
    <p:embeddedFont>
      <p:font typeface="DM Sans"/>
      <p:regular r:id="rId29"/>
    </p:embeddedFont>
    <p:embeddedFont>
      <p:font typeface="DM Sans"/>
      <p:regular r:id="rId30"/>
    </p:embeddedFont>
    <p:embeddedFont>
      <p:font typeface="DM Sans"/>
      <p:regular r:id="rId31"/>
    </p:embeddedFont>
    <p:embeddedFont>
      <p:font typeface="DM Sans"/>
      <p:regular r:id="rId3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 Id="rId3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1021-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slideLayout" Target="../slideLayouts/slideLayout12.xml"/><Relationship Id="rId6"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slideLayout" Target="../slideLayouts/slideLayout13.xml"/><Relationship Id="rId7"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4.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slideLayout" Target="../slideLayouts/slideLayout16.xml"/><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slideLayout" Target="../slideLayouts/slideLayout17.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8.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19.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slideLayout" Target="../slideLayouts/slideLayout5.xml"/><Relationship Id="rId6"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slideLayout" Target="../slideLayouts/slideLayout6.xml"/><Relationship Id="rId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slideLayout" Target="../slideLayouts/slideLayout8.xml"/><Relationship Id="rId7"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58309" y="1348621"/>
            <a:ext cx="7627382" cy="2850833"/>
          </a:xfrm>
          <a:prstGeom prst="rect">
            <a:avLst/>
          </a:prstGeom>
          <a:noFill/>
          <a:ln/>
        </p:spPr>
        <p:txBody>
          <a:bodyPr wrap="square" lIns="0" tIns="0" rIns="0" bIns="0" rtlCol="0" anchor="t"/>
          <a:lstStyle/>
          <a:p>
            <a:pPr algn="l" indent="0" marL="0">
              <a:lnSpc>
                <a:spcPts val="5600"/>
              </a:lnSpc>
              <a:buNone/>
            </a:pPr>
            <a:r>
              <a:rPr lang="en-US" sz="4450" dirty="0">
                <a:solidFill>
                  <a:srgbClr val="FAEBEB"/>
                </a:solidFill>
                <a:latin typeface="Dela Gothic One" pitchFamily="34" charset="0"/>
                <a:ea typeface="Dela Gothic One" pitchFamily="34" charset="-122"/>
                <a:cs typeface="Dela Gothic One" pitchFamily="34" charset="-120"/>
              </a:rPr>
              <a:t>Introduction to Selling, Sales Management and Personal Selling</a:t>
            </a:r>
            <a:endParaRPr lang="en-US" sz="4450" dirty="0"/>
          </a:p>
        </p:txBody>
      </p:sp>
      <p:sp>
        <p:nvSpPr>
          <p:cNvPr id="4" name="Text 1"/>
          <p:cNvSpPr/>
          <p:nvPr/>
        </p:nvSpPr>
        <p:spPr>
          <a:xfrm>
            <a:off x="758309" y="4524375"/>
            <a:ext cx="7627382" cy="1733550"/>
          </a:xfrm>
          <a:prstGeom prst="rect">
            <a:avLst/>
          </a:prstGeom>
          <a:noFill/>
          <a:ln/>
        </p:spPr>
        <p:txBody>
          <a:bodyPr wrap="squar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This presentation provides an overview of selling, sales management, and personal selling. We'll cover key topics including the sales process, sales strategies and techniques, sales management, personal selling skills, technology in sales, ethics, forecasting and budgeting, international sales, performance evaluation, and sales negotiation.</a:t>
            </a:r>
            <a:endParaRPr lang="en-US" sz="1700" dirty="0"/>
          </a:p>
        </p:txBody>
      </p:sp>
      <p:sp>
        <p:nvSpPr>
          <p:cNvPr id="5" name="Shape 2"/>
          <p:cNvSpPr/>
          <p:nvPr/>
        </p:nvSpPr>
        <p:spPr>
          <a:xfrm>
            <a:off x="758309" y="6517838"/>
            <a:ext cx="346591" cy="346591"/>
          </a:xfrm>
          <a:prstGeom prst="roundRect">
            <a:avLst>
              <a:gd name="adj" fmla="val 26380043"/>
            </a:avLst>
          </a:prstGeom>
          <a:noFill/>
          <a:ln w="7620">
            <a:solidFill>
              <a:srgbClr val="FFFFFF"/>
            </a:solidFill>
            <a:prstDash val="solid"/>
          </a:ln>
        </p:spPr>
      </p:sp>
      <p:pic>
        <p:nvPicPr>
          <p:cNvPr id="6" name="Image 1" descr="preencoded.png">    </p:cNvPr>
          <p:cNvPicPr>
            <a:picLocks noChangeAspect="1"/>
          </p:cNvPicPr>
          <p:nvPr/>
        </p:nvPicPr>
        <p:blipFill>
          <a:blip r:embed="rId2"/>
          <a:stretch>
            <a:fillRect/>
          </a:stretch>
        </p:blipFill>
        <p:spPr>
          <a:xfrm>
            <a:off x="765929" y="6525458"/>
            <a:ext cx="331351" cy="331351"/>
          </a:xfrm>
          <a:prstGeom prst="rect">
            <a:avLst/>
          </a:prstGeom>
        </p:spPr>
      </p:pic>
      <p:sp>
        <p:nvSpPr>
          <p:cNvPr id="7" name="Text 3"/>
          <p:cNvSpPr/>
          <p:nvPr/>
        </p:nvSpPr>
        <p:spPr>
          <a:xfrm>
            <a:off x="1213128" y="6501646"/>
            <a:ext cx="1884998" cy="379214"/>
          </a:xfrm>
          <a:prstGeom prst="rect">
            <a:avLst/>
          </a:prstGeom>
          <a:noFill/>
          <a:ln/>
        </p:spPr>
        <p:txBody>
          <a:bodyPr wrap="none" lIns="0" tIns="0" rIns="0" bIns="0" rtlCol="0" anchor="t"/>
          <a:lstStyle/>
          <a:p>
            <a:pPr algn="l" indent="0" marL="0">
              <a:lnSpc>
                <a:spcPts val="2950"/>
              </a:lnSpc>
              <a:buNone/>
            </a:pPr>
            <a:r>
              <a:rPr lang="en-US" sz="2100" b="1" dirty="0">
                <a:solidFill>
                  <a:srgbClr val="FFE5E5"/>
                </a:solidFill>
                <a:latin typeface="DM Sans Bold" pitchFamily="34" charset="0"/>
                <a:ea typeface="DM Sans Bold" pitchFamily="34" charset="-122"/>
                <a:cs typeface="DM Sans Bold" pitchFamily="34" charset="-120"/>
              </a:rPr>
              <a:t>by Djazia CHIB</a:t>
            </a:r>
            <a:endParaRPr lang="en-US" sz="21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58309" y="918210"/>
            <a:ext cx="11026973" cy="712708"/>
          </a:xfrm>
          <a:prstGeom prst="rect">
            <a:avLst/>
          </a:prstGeom>
          <a:noFill/>
          <a:ln/>
        </p:spPr>
        <p:txBody>
          <a:bodyPr wrap="none" lIns="0" tIns="0" rIns="0" bIns="0" rtlCol="0" anchor="t"/>
          <a:lstStyle/>
          <a:p>
            <a:pPr algn="l" indent="0" marL="0">
              <a:lnSpc>
                <a:spcPts val="5600"/>
              </a:lnSpc>
              <a:buNone/>
            </a:pPr>
            <a:r>
              <a:rPr lang="en-US" sz="4450" dirty="0">
                <a:solidFill>
                  <a:srgbClr val="FAEBEB"/>
                </a:solidFill>
                <a:latin typeface="Dela Gothic One" pitchFamily="34" charset="0"/>
                <a:ea typeface="Dela Gothic One" pitchFamily="34" charset="-122"/>
                <a:cs typeface="Dela Gothic One" pitchFamily="34" charset="-120"/>
              </a:rPr>
              <a:t>Building Rapport with Customers</a:t>
            </a:r>
            <a:endParaRPr lang="en-US" sz="4450" dirty="0"/>
          </a:p>
        </p:txBody>
      </p:sp>
      <p:sp>
        <p:nvSpPr>
          <p:cNvPr id="3" name="Shape 1"/>
          <p:cNvSpPr/>
          <p:nvPr/>
        </p:nvSpPr>
        <p:spPr>
          <a:xfrm>
            <a:off x="758309" y="2064187"/>
            <a:ext cx="162401" cy="832842"/>
          </a:xfrm>
          <a:prstGeom prst="roundRect">
            <a:avLst>
              <a:gd name="adj" fmla="val 56033"/>
            </a:avLst>
          </a:prstGeom>
          <a:solidFill>
            <a:srgbClr val="740B0B"/>
          </a:solidFill>
          <a:ln w="7620">
            <a:solidFill>
              <a:srgbClr val="8D2424"/>
            </a:solidFill>
            <a:prstDash val="solid"/>
          </a:ln>
        </p:spPr>
      </p:sp>
      <p:sp>
        <p:nvSpPr>
          <p:cNvPr id="4" name="Text 2"/>
          <p:cNvSpPr/>
          <p:nvPr/>
        </p:nvSpPr>
        <p:spPr>
          <a:xfrm>
            <a:off x="1245632" y="2064187"/>
            <a:ext cx="4617601" cy="356235"/>
          </a:xfrm>
          <a:prstGeom prst="rect">
            <a:avLst/>
          </a:prstGeom>
          <a:noFill/>
          <a:ln/>
        </p:spPr>
        <p:txBody>
          <a:bodyPr wrap="none" lIns="0" tIns="0" rIns="0" bIns="0" rtlCol="0" anchor="t"/>
          <a:lstStyle/>
          <a:p>
            <a:pPr algn="l" indent="0" marL="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Get to Know Your Customer</a:t>
            </a:r>
            <a:endParaRPr lang="en-US" sz="2200" dirty="0"/>
          </a:p>
        </p:txBody>
      </p:sp>
      <p:sp>
        <p:nvSpPr>
          <p:cNvPr id="5" name="Text 3"/>
          <p:cNvSpPr/>
          <p:nvPr/>
        </p:nvSpPr>
        <p:spPr>
          <a:xfrm>
            <a:off x="1245632" y="2550319"/>
            <a:ext cx="12626459" cy="346710"/>
          </a:xfrm>
          <a:prstGeom prst="rect">
            <a:avLst/>
          </a:prstGeom>
          <a:noFill/>
          <a:ln/>
        </p:spPr>
        <p:txBody>
          <a:bodyPr wrap="non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Ask people about themselves to break the ice and start conversations.</a:t>
            </a:r>
            <a:endParaRPr lang="en-US" sz="1700" dirty="0"/>
          </a:p>
        </p:txBody>
      </p:sp>
      <p:sp>
        <p:nvSpPr>
          <p:cNvPr id="6" name="Shape 4"/>
          <p:cNvSpPr/>
          <p:nvPr/>
        </p:nvSpPr>
        <p:spPr>
          <a:xfrm>
            <a:off x="1083231" y="3113603"/>
            <a:ext cx="162401" cy="832842"/>
          </a:xfrm>
          <a:prstGeom prst="roundRect">
            <a:avLst>
              <a:gd name="adj" fmla="val 56033"/>
            </a:avLst>
          </a:prstGeom>
          <a:solidFill>
            <a:srgbClr val="740B0B"/>
          </a:solidFill>
          <a:ln w="7620">
            <a:solidFill>
              <a:srgbClr val="8D2424"/>
            </a:solidFill>
            <a:prstDash val="solid"/>
          </a:ln>
        </p:spPr>
      </p:sp>
      <p:sp>
        <p:nvSpPr>
          <p:cNvPr id="7" name="Text 5"/>
          <p:cNvSpPr/>
          <p:nvPr/>
        </p:nvSpPr>
        <p:spPr>
          <a:xfrm>
            <a:off x="1570553" y="3113603"/>
            <a:ext cx="6013132" cy="356235"/>
          </a:xfrm>
          <a:prstGeom prst="rect">
            <a:avLst/>
          </a:prstGeom>
          <a:noFill/>
          <a:ln/>
        </p:spPr>
        <p:txBody>
          <a:bodyPr wrap="none" lIns="0" tIns="0" rIns="0" bIns="0" rtlCol="0" anchor="t"/>
          <a:lstStyle/>
          <a:p>
            <a:pPr algn="l" indent="0" marL="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Build Non-Threatening Connections</a:t>
            </a:r>
            <a:endParaRPr lang="en-US" sz="2200" dirty="0"/>
          </a:p>
        </p:txBody>
      </p:sp>
      <p:sp>
        <p:nvSpPr>
          <p:cNvPr id="8" name="Text 6"/>
          <p:cNvSpPr/>
          <p:nvPr/>
        </p:nvSpPr>
        <p:spPr>
          <a:xfrm>
            <a:off x="1570553" y="3599736"/>
            <a:ext cx="12301538" cy="346710"/>
          </a:xfrm>
          <a:prstGeom prst="rect">
            <a:avLst/>
          </a:prstGeom>
          <a:noFill/>
          <a:ln/>
        </p:spPr>
        <p:txBody>
          <a:bodyPr wrap="non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Use small talk and non-controversial comments to appear non-threatening.</a:t>
            </a:r>
            <a:endParaRPr lang="en-US" sz="1700" dirty="0"/>
          </a:p>
        </p:txBody>
      </p:sp>
      <p:sp>
        <p:nvSpPr>
          <p:cNvPr id="9" name="Shape 7"/>
          <p:cNvSpPr/>
          <p:nvPr/>
        </p:nvSpPr>
        <p:spPr>
          <a:xfrm>
            <a:off x="1408271" y="4163020"/>
            <a:ext cx="162401" cy="832842"/>
          </a:xfrm>
          <a:prstGeom prst="roundRect">
            <a:avLst>
              <a:gd name="adj" fmla="val 56033"/>
            </a:avLst>
          </a:prstGeom>
          <a:solidFill>
            <a:srgbClr val="740B0B"/>
          </a:solidFill>
          <a:ln w="7620">
            <a:solidFill>
              <a:srgbClr val="8D2424"/>
            </a:solidFill>
            <a:prstDash val="solid"/>
          </a:ln>
        </p:spPr>
      </p:sp>
      <p:sp>
        <p:nvSpPr>
          <p:cNvPr id="10" name="Text 8"/>
          <p:cNvSpPr/>
          <p:nvPr/>
        </p:nvSpPr>
        <p:spPr>
          <a:xfrm>
            <a:off x="1895594" y="4163020"/>
            <a:ext cx="2850713" cy="356235"/>
          </a:xfrm>
          <a:prstGeom prst="rect">
            <a:avLst/>
          </a:prstGeom>
          <a:noFill/>
          <a:ln/>
        </p:spPr>
        <p:txBody>
          <a:bodyPr wrap="none" lIns="0" tIns="0" rIns="0" bIns="0" rtlCol="0" anchor="t"/>
          <a:lstStyle/>
          <a:p>
            <a:pPr algn="l" indent="0" marL="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Ask for Opinions</a:t>
            </a:r>
            <a:endParaRPr lang="en-US" sz="2200" dirty="0"/>
          </a:p>
        </p:txBody>
      </p:sp>
      <p:sp>
        <p:nvSpPr>
          <p:cNvPr id="11" name="Text 9"/>
          <p:cNvSpPr/>
          <p:nvPr/>
        </p:nvSpPr>
        <p:spPr>
          <a:xfrm>
            <a:off x="1895594" y="4649153"/>
            <a:ext cx="11976497" cy="346710"/>
          </a:xfrm>
          <a:prstGeom prst="rect">
            <a:avLst/>
          </a:prstGeom>
          <a:noFill/>
          <a:ln/>
        </p:spPr>
        <p:txBody>
          <a:bodyPr wrap="non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Encourage customers to share opinions about products and companies.</a:t>
            </a:r>
            <a:endParaRPr lang="en-US" sz="1700" dirty="0"/>
          </a:p>
        </p:txBody>
      </p:sp>
      <p:sp>
        <p:nvSpPr>
          <p:cNvPr id="12" name="Shape 10"/>
          <p:cNvSpPr/>
          <p:nvPr/>
        </p:nvSpPr>
        <p:spPr>
          <a:xfrm>
            <a:off x="1733193" y="5212437"/>
            <a:ext cx="162401" cy="832842"/>
          </a:xfrm>
          <a:prstGeom prst="roundRect">
            <a:avLst>
              <a:gd name="adj" fmla="val 56033"/>
            </a:avLst>
          </a:prstGeom>
          <a:solidFill>
            <a:srgbClr val="740B0B"/>
          </a:solidFill>
          <a:ln w="7620">
            <a:solidFill>
              <a:srgbClr val="8D2424"/>
            </a:solidFill>
            <a:prstDash val="solid"/>
          </a:ln>
        </p:spPr>
      </p:sp>
      <p:sp>
        <p:nvSpPr>
          <p:cNvPr id="13" name="Text 11"/>
          <p:cNvSpPr/>
          <p:nvPr/>
        </p:nvSpPr>
        <p:spPr>
          <a:xfrm>
            <a:off x="2220516" y="5212437"/>
            <a:ext cx="2850713" cy="356235"/>
          </a:xfrm>
          <a:prstGeom prst="rect">
            <a:avLst/>
          </a:prstGeom>
          <a:noFill/>
          <a:ln/>
        </p:spPr>
        <p:txBody>
          <a:bodyPr wrap="none" lIns="0" tIns="0" rIns="0" bIns="0" rtlCol="0" anchor="t"/>
          <a:lstStyle/>
          <a:p>
            <a:pPr algn="l" indent="0" marL="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Listen Actively</a:t>
            </a:r>
            <a:endParaRPr lang="en-US" sz="2200" dirty="0"/>
          </a:p>
        </p:txBody>
      </p:sp>
      <p:sp>
        <p:nvSpPr>
          <p:cNvPr id="14" name="Text 12"/>
          <p:cNvSpPr/>
          <p:nvPr/>
        </p:nvSpPr>
        <p:spPr>
          <a:xfrm>
            <a:off x="2220516" y="5698569"/>
            <a:ext cx="11651575" cy="346710"/>
          </a:xfrm>
          <a:prstGeom prst="rect">
            <a:avLst/>
          </a:prstGeom>
          <a:noFill/>
          <a:ln/>
        </p:spPr>
        <p:txBody>
          <a:bodyPr wrap="non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Make customers feel important by listening to what they have to say.</a:t>
            </a:r>
            <a:endParaRPr lang="en-US" sz="1700" dirty="0"/>
          </a:p>
        </p:txBody>
      </p:sp>
      <p:sp>
        <p:nvSpPr>
          <p:cNvPr id="15" name="Shape 13"/>
          <p:cNvSpPr/>
          <p:nvPr/>
        </p:nvSpPr>
        <p:spPr>
          <a:xfrm>
            <a:off x="1408271" y="6261854"/>
            <a:ext cx="162401" cy="832842"/>
          </a:xfrm>
          <a:prstGeom prst="roundRect">
            <a:avLst>
              <a:gd name="adj" fmla="val 56033"/>
            </a:avLst>
          </a:prstGeom>
          <a:solidFill>
            <a:srgbClr val="740B0B"/>
          </a:solidFill>
          <a:ln w="7620">
            <a:solidFill>
              <a:srgbClr val="8D2424"/>
            </a:solidFill>
            <a:prstDash val="solid"/>
          </a:ln>
        </p:spPr>
      </p:sp>
      <p:sp>
        <p:nvSpPr>
          <p:cNvPr id="16" name="Text 14"/>
          <p:cNvSpPr/>
          <p:nvPr/>
        </p:nvSpPr>
        <p:spPr>
          <a:xfrm>
            <a:off x="1895594" y="6261854"/>
            <a:ext cx="4293870" cy="356235"/>
          </a:xfrm>
          <a:prstGeom prst="rect">
            <a:avLst/>
          </a:prstGeom>
          <a:noFill/>
          <a:ln/>
        </p:spPr>
        <p:txBody>
          <a:bodyPr wrap="none" lIns="0" tIns="0" rIns="0" bIns="0" rtlCol="0" anchor="t"/>
          <a:lstStyle/>
          <a:p>
            <a:pPr algn="l" indent="0" marL="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Focus on Customer Plans</a:t>
            </a:r>
            <a:endParaRPr lang="en-US" sz="2200" dirty="0"/>
          </a:p>
        </p:txBody>
      </p:sp>
      <p:sp>
        <p:nvSpPr>
          <p:cNvPr id="17" name="Text 15"/>
          <p:cNvSpPr/>
          <p:nvPr/>
        </p:nvSpPr>
        <p:spPr>
          <a:xfrm>
            <a:off x="1895594" y="6747986"/>
            <a:ext cx="11976497" cy="346710"/>
          </a:xfrm>
          <a:prstGeom prst="rect">
            <a:avLst/>
          </a:prstGeom>
          <a:noFill/>
          <a:ln/>
        </p:spPr>
        <p:txBody>
          <a:bodyPr wrap="non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Get customers talking about their plans and capabilities to gather valuable information.</a:t>
            </a:r>
            <a:endParaRPr lang="en-US" sz="17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58309" y="1246942"/>
            <a:ext cx="11323915" cy="712708"/>
          </a:xfrm>
          <a:prstGeom prst="rect">
            <a:avLst/>
          </a:prstGeom>
          <a:noFill/>
          <a:ln/>
        </p:spPr>
        <p:txBody>
          <a:bodyPr wrap="none" lIns="0" tIns="0" rIns="0" bIns="0" rtlCol="0" anchor="t"/>
          <a:lstStyle/>
          <a:p>
            <a:pPr algn="l" indent="0" marL="0">
              <a:lnSpc>
                <a:spcPts val="5600"/>
              </a:lnSpc>
              <a:buNone/>
            </a:pPr>
            <a:r>
              <a:rPr lang="en-US" sz="4450" dirty="0">
                <a:solidFill>
                  <a:srgbClr val="FAEBEB"/>
                </a:solidFill>
                <a:latin typeface="Dela Gothic One" pitchFamily="34" charset="0"/>
                <a:ea typeface="Dela Gothic One" pitchFamily="34" charset="-122"/>
                <a:cs typeface="Dela Gothic One" pitchFamily="34" charset="-120"/>
              </a:rPr>
              <a:t>Effective Communication in Sales</a:t>
            </a:r>
            <a:endParaRPr lang="en-US" sz="4450" dirty="0"/>
          </a:p>
        </p:txBody>
      </p:sp>
      <p:sp>
        <p:nvSpPr>
          <p:cNvPr id="3" name="Text 1"/>
          <p:cNvSpPr/>
          <p:nvPr/>
        </p:nvSpPr>
        <p:spPr>
          <a:xfrm>
            <a:off x="1844635" y="2869287"/>
            <a:ext cx="2850713" cy="356235"/>
          </a:xfrm>
          <a:prstGeom prst="rect">
            <a:avLst/>
          </a:prstGeom>
          <a:noFill/>
          <a:ln/>
        </p:spPr>
        <p:txBody>
          <a:bodyPr wrap="none" lIns="0" tIns="0" rIns="0" bIns="0" rtlCol="0" anchor="t"/>
          <a:lstStyle/>
          <a:p>
            <a:pPr algn="r" indent="0" marL="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Encoding</a:t>
            </a:r>
            <a:endParaRPr lang="en-US" sz="2200" dirty="0"/>
          </a:p>
        </p:txBody>
      </p:sp>
      <p:sp>
        <p:nvSpPr>
          <p:cNvPr id="4" name="Text 2"/>
          <p:cNvSpPr/>
          <p:nvPr/>
        </p:nvSpPr>
        <p:spPr>
          <a:xfrm>
            <a:off x="758309" y="3355419"/>
            <a:ext cx="3937040" cy="693420"/>
          </a:xfrm>
          <a:prstGeom prst="rect">
            <a:avLst/>
          </a:prstGeom>
          <a:noFill/>
          <a:ln/>
        </p:spPr>
        <p:txBody>
          <a:bodyPr wrap="square" lIns="0" tIns="0" rIns="0" bIns="0" rtlCol="0" anchor="t"/>
          <a:lstStyle/>
          <a:p>
            <a:pPr algn="r" indent="0" marL="0">
              <a:lnSpc>
                <a:spcPts val="2700"/>
              </a:lnSpc>
              <a:buNone/>
            </a:pPr>
            <a:r>
              <a:rPr lang="en-US" sz="1700" dirty="0">
                <a:solidFill>
                  <a:srgbClr val="FFE5E5"/>
                </a:solidFill>
                <a:latin typeface="DM Sans" pitchFamily="34" charset="0"/>
                <a:ea typeface="DM Sans" pitchFamily="34" charset="-122"/>
                <a:cs typeface="DM Sans" pitchFamily="34" charset="-120"/>
              </a:rPr>
              <a:t>Putting thoughts and intentions into visible or audible signals</a:t>
            </a:r>
            <a:endParaRPr lang="en-US" sz="1700" dirty="0"/>
          </a:p>
        </p:txBody>
      </p:sp>
      <p:pic>
        <p:nvPicPr>
          <p:cNvPr id="5" name="Image 0" descr="preencoded.png">    </p:cNvPr>
          <p:cNvPicPr>
            <a:picLocks noChangeAspect="1"/>
          </p:cNvPicPr>
          <p:nvPr/>
        </p:nvPicPr>
        <p:blipFill>
          <a:blip r:embed="rId1"/>
          <a:stretch>
            <a:fillRect/>
          </a:stretch>
        </p:blipFill>
        <p:spPr>
          <a:xfrm>
            <a:off x="5020270" y="2392918"/>
            <a:ext cx="4589740" cy="4589740"/>
          </a:xfrm>
          <a:prstGeom prst="rect">
            <a:avLst/>
          </a:prstGeom>
        </p:spPr>
      </p:pic>
      <p:sp>
        <p:nvSpPr>
          <p:cNvPr id="6" name="Text 3"/>
          <p:cNvSpPr/>
          <p:nvPr/>
        </p:nvSpPr>
        <p:spPr>
          <a:xfrm>
            <a:off x="6229290" y="3170813"/>
            <a:ext cx="324088" cy="405170"/>
          </a:xfrm>
          <a:prstGeom prst="rect">
            <a:avLst/>
          </a:prstGeom>
          <a:noFill/>
          <a:ln/>
        </p:spPr>
        <p:txBody>
          <a:bodyPr wrap="none" lIns="0" tIns="0" rIns="0" bIns="0" rtlCol="0" anchor="t"/>
          <a:lstStyle/>
          <a:p>
            <a:pPr algn="l" indent="0" marL="0">
              <a:lnSpc>
                <a:spcPts val="4050"/>
              </a:lnSpc>
              <a:buNone/>
            </a:pPr>
            <a:r>
              <a:rPr lang="en-US" sz="2550" dirty="0">
                <a:solidFill>
                  <a:srgbClr val="FFE5E5"/>
                </a:solidFill>
                <a:latin typeface="Dela Gothic One" pitchFamily="34" charset="0"/>
                <a:ea typeface="Dela Gothic One" pitchFamily="34" charset="-122"/>
                <a:cs typeface="Dela Gothic One" pitchFamily="34" charset="-120"/>
              </a:rPr>
              <a:t>1</a:t>
            </a:r>
            <a:endParaRPr lang="en-US" sz="2550" dirty="0"/>
          </a:p>
        </p:txBody>
      </p:sp>
      <p:sp>
        <p:nvSpPr>
          <p:cNvPr id="7" name="Text 4"/>
          <p:cNvSpPr/>
          <p:nvPr/>
        </p:nvSpPr>
        <p:spPr>
          <a:xfrm>
            <a:off x="9934932" y="2869287"/>
            <a:ext cx="2850713" cy="356235"/>
          </a:xfrm>
          <a:prstGeom prst="rect">
            <a:avLst/>
          </a:prstGeom>
          <a:noFill/>
          <a:ln/>
        </p:spPr>
        <p:txBody>
          <a:bodyPr wrap="none" lIns="0" tIns="0" rIns="0" bIns="0" rtlCol="0" anchor="t"/>
          <a:lstStyle/>
          <a:p>
            <a:pPr algn="l" indent="0" marL="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Transmission</a:t>
            </a:r>
            <a:endParaRPr lang="en-US" sz="2200" dirty="0"/>
          </a:p>
        </p:txBody>
      </p:sp>
      <p:sp>
        <p:nvSpPr>
          <p:cNvPr id="8" name="Text 5"/>
          <p:cNvSpPr/>
          <p:nvPr/>
        </p:nvSpPr>
        <p:spPr>
          <a:xfrm>
            <a:off x="9934932" y="3355419"/>
            <a:ext cx="3937159" cy="693420"/>
          </a:xfrm>
          <a:prstGeom prst="rect">
            <a:avLst/>
          </a:prstGeom>
          <a:noFill/>
          <a:ln/>
        </p:spPr>
        <p:txBody>
          <a:bodyPr wrap="squar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Sending the message over a medium using visual, vocal, or electronic senses</a:t>
            </a:r>
            <a:endParaRPr lang="en-US" sz="1700" dirty="0"/>
          </a:p>
        </p:txBody>
      </p:sp>
      <p:pic>
        <p:nvPicPr>
          <p:cNvPr id="9" name="Image 1" descr="preencoded.png">    </p:cNvPr>
          <p:cNvPicPr>
            <a:picLocks noChangeAspect="1"/>
          </p:cNvPicPr>
          <p:nvPr/>
        </p:nvPicPr>
        <p:blipFill>
          <a:blip r:embed="rId2"/>
          <a:stretch>
            <a:fillRect/>
          </a:stretch>
        </p:blipFill>
        <p:spPr>
          <a:xfrm>
            <a:off x="5020270" y="2392918"/>
            <a:ext cx="4589740" cy="4589740"/>
          </a:xfrm>
          <a:prstGeom prst="rect">
            <a:avLst/>
          </a:prstGeom>
        </p:spPr>
      </p:pic>
      <p:sp>
        <p:nvSpPr>
          <p:cNvPr id="10" name="Text 6"/>
          <p:cNvSpPr/>
          <p:nvPr/>
        </p:nvSpPr>
        <p:spPr>
          <a:xfrm>
            <a:off x="8467308" y="3561457"/>
            <a:ext cx="324088" cy="405170"/>
          </a:xfrm>
          <a:prstGeom prst="rect">
            <a:avLst/>
          </a:prstGeom>
          <a:noFill/>
          <a:ln/>
        </p:spPr>
        <p:txBody>
          <a:bodyPr wrap="none" lIns="0" tIns="0" rIns="0" bIns="0" rtlCol="0" anchor="t"/>
          <a:lstStyle/>
          <a:p>
            <a:pPr algn="l" indent="0" marL="0">
              <a:lnSpc>
                <a:spcPts val="4050"/>
              </a:lnSpc>
              <a:buNone/>
            </a:pPr>
            <a:r>
              <a:rPr lang="en-US" sz="2550" dirty="0">
                <a:solidFill>
                  <a:srgbClr val="FFE5E5"/>
                </a:solidFill>
                <a:latin typeface="Dela Gothic One" pitchFamily="34" charset="0"/>
                <a:ea typeface="Dela Gothic One" pitchFamily="34" charset="-122"/>
                <a:cs typeface="Dela Gothic One" pitchFamily="34" charset="-120"/>
              </a:rPr>
              <a:t>2</a:t>
            </a:r>
            <a:endParaRPr lang="en-US" sz="2550" dirty="0"/>
          </a:p>
        </p:txBody>
      </p:sp>
      <p:sp>
        <p:nvSpPr>
          <p:cNvPr id="11" name="Text 7"/>
          <p:cNvSpPr/>
          <p:nvPr/>
        </p:nvSpPr>
        <p:spPr>
          <a:xfrm>
            <a:off x="9934932" y="5499973"/>
            <a:ext cx="2850713" cy="356235"/>
          </a:xfrm>
          <a:prstGeom prst="rect">
            <a:avLst/>
          </a:prstGeom>
          <a:noFill/>
          <a:ln/>
        </p:spPr>
        <p:txBody>
          <a:bodyPr wrap="none" lIns="0" tIns="0" rIns="0" bIns="0" rtlCol="0" anchor="t"/>
          <a:lstStyle/>
          <a:p>
            <a:pPr algn="l" indent="0" marL="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Decoding</a:t>
            </a:r>
            <a:endParaRPr lang="en-US" sz="2200" dirty="0"/>
          </a:p>
        </p:txBody>
      </p:sp>
      <p:sp>
        <p:nvSpPr>
          <p:cNvPr id="12" name="Text 8"/>
          <p:cNvSpPr/>
          <p:nvPr/>
        </p:nvSpPr>
        <p:spPr>
          <a:xfrm>
            <a:off x="9934932" y="5986105"/>
            <a:ext cx="3937159" cy="346710"/>
          </a:xfrm>
          <a:prstGeom prst="rect">
            <a:avLst/>
          </a:prstGeom>
          <a:noFill/>
          <a:ln/>
        </p:spPr>
        <p:txBody>
          <a:bodyPr wrap="non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Receiver interpreting the message sent</a:t>
            </a:r>
            <a:endParaRPr lang="en-US" sz="1700" dirty="0"/>
          </a:p>
        </p:txBody>
      </p:sp>
      <p:pic>
        <p:nvPicPr>
          <p:cNvPr id="13" name="Image 2" descr="preencoded.png">    </p:cNvPr>
          <p:cNvPicPr>
            <a:picLocks noChangeAspect="1"/>
          </p:cNvPicPr>
          <p:nvPr/>
        </p:nvPicPr>
        <p:blipFill>
          <a:blip r:embed="rId3"/>
          <a:stretch>
            <a:fillRect/>
          </a:stretch>
        </p:blipFill>
        <p:spPr>
          <a:xfrm>
            <a:off x="5020270" y="2392918"/>
            <a:ext cx="4589740" cy="4589740"/>
          </a:xfrm>
          <a:prstGeom prst="rect">
            <a:avLst/>
          </a:prstGeom>
        </p:spPr>
      </p:pic>
      <p:sp>
        <p:nvSpPr>
          <p:cNvPr id="14" name="Text 9"/>
          <p:cNvSpPr/>
          <p:nvPr/>
        </p:nvSpPr>
        <p:spPr>
          <a:xfrm>
            <a:off x="8076664" y="5799475"/>
            <a:ext cx="324088" cy="405170"/>
          </a:xfrm>
          <a:prstGeom prst="rect">
            <a:avLst/>
          </a:prstGeom>
          <a:noFill/>
          <a:ln/>
        </p:spPr>
        <p:txBody>
          <a:bodyPr wrap="none" lIns="0" tIns="0" rIns="0" bIns="0" rtlCol="0" anchor="t"/>
          <a:lstStyle/>
          <a:p>
            <a:pPr algn="l" indent="0" marL="0">
              <a:lnSpc>
                <a:spcPts val="4050"/>
              </a:lnSpc>
              <a:buNone/>
            </a:pPr>
            <a:r>
              <a:rPr lang="en-US" sz="2550" dirty="0">
                <a:solidFill>
                  <a:srgbClr val="FFE5E5"/>
                </a:solidFill>
                <a:latin typeface="Dela Gothic One" pitchFamily="34" charset="0"/>
                <a:ea typeface="Dela Gothic One" pitchFamily="34" charset="-122"/>
                <a:cs typeface="Dela Gothic One" pitchFamily="34" charset="-120"/>
              </a:rPr>
              <a:t>3</a:t>
            </a:r>
            <a:endParaRPr lang="en-US" sz="2550" dirty="0"/>
          </a:p>
        </p:txBody>
      </p:sp>
      <p:sp>
        <p:nvSpPr>
          <p:cNvPr id="15" name="Text 10"/>
          <p:cNvSpPr/>
          <p:nvPr/>
        </p:nvSpPr>
        <p:spPr>
          <a:xfrm>
            <a:off x="1844635" y="5326618"/>
            <a:ext cx="2850713" cy="356235"/>
          </a:xfrm>
          <a:prstGeom prst="rect">
            <a:avLst/>
          </a:prstGeom>
          <a:noFill/>
          <a:ln/>
        </p:spPr>
        <p:txBody>
          <a:bodyPr wrap="none" lIns="0" tIns="0" rIns="0" bIns="0" rtlCol="0" anchor="t"/>
          <a:lstStyle/>
          <a:p>
            <a:pPr algn="r" indent="0" marL="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Feedback</a:t>
            </a:r>
            <a:endParaRPr lang="en-US" sz="2200" dirty="0"/>
          </a:p>
        </p:txBody>
      </p:sp>
      <p:sp>
        <p:nvSpPr>
          <p:cNvPr id="16" name="Text 11"/>
          <p:cNvSpPr/>
          <p:nvPr/>
        </p:nvSpPr>
        <p:spPr>
          <a:xfrm>
            <a:off x="758309" y="5812750"/>
            <a:ext cx="3937040" cy="693420"/>
          </a:xfrm>
          <a:prstGeom prst="rect">
            <a:avLst/>
          </a:prstGeom>
          <a:noFill/>
          <a:ln/>
        </p:spPr>
        <p:txBody>
          <a:bodyPr wrap="square" lIns="0" tIns="0" rIns="0" bIns="0" rtlCol="0" anchor="t"/>
          <a:lstStyle/>
          <a:p>
            <a:pPr algn="r" indent="0" marL="0">
              <a:lnSpc>
                <a:spcPts val="2700"/>
              </a:lnSpc>
              <a:buNone/>
            </a:pPr>
            <a:r>
              <a:rPr lang="en-US" sz="1700" dirty="0">
                <a:solidFill>
                  <a:srgbClr val="FFE5E5"/>
                </a:solidFill>
                <a:latin typeface="DM Sans" pitchFamily="34" charset="0"/>
                <a:ea typeface="DM Sans" pitchFamily="34" charset="-122"/>
                <a:cs typeface="DM Sans" pitchFamily="34" charset="-120"/>
              </a:rPr>
              <a:t>Response from the receiver back to the sender</a:t>
            </a:r>
            <a:endParaRPr lang="en-US" sz="1700" dirty="0"/>
          </a:p>
        </p:txBody>
      </p:sp>
      <p:pic>
        <p:nvPicPr>
          <p:cNvPr id="17" name="Image 3" descr="preencoded.png">    </p:cNvPr>
          <p:cNvPicPr>
            <a:picLocks noChangeAspect="1"/>
          </p:cNvPicPr>
          <p:nvPr/>
        </p:nvPicPr>
        <p:blipFill>
          <a:blip r:embed="rId4"/>
          <a:stretch>
            <a:fillRect/>
          </a:stretch>
        </p:blipFill>
        <p:spPr>
          <a:xfrm>
            <a:off x="5020270" y="2392918"/>
            <a:ext cx="4589740" cy="4589740"/>
          </a:xfrm>
          <a:prstGeom prst="rect">
            <a:avLst/>
          </a:prstGeom>
        </p:spPr>
      </p:pic>
      <p:sp>
        <p:nvSpPr>
          <p:cNvPr id="18" name="Text 12"/>
          <p:cNvSpPr/>
          <p:nvPr/>
        </p:nvSpPr>
        <p:spPr>
          <a:xfrm>
            <a:off x="5838646" y="5408831"/>
            <a:ext cx="324088" cy="405170"/>
          </a:xfrm>
          <a:prstGeom prst="rect">
            <a:avLst/>
          </a:prstGeom>
          <a:noFill/>
          <a:ln/>
        </p:spPr>
        <p:txBody>
          <a:bodyPr wrap="none" lIns="0" tIns="0" rIns="0" bIns="0" rtlCol="0" anchor="t"/>
          <a:lstStyle/>
          <a:p>
            <a:pPr algn="l" indent="0" marL="0">
              <a:lnSpc>
                <a:spcPts val="4050"/>
              </a:lnSpc>
              <a:buNone/>
            </a:pPr>
            <a:r>
              <a:rPr lang="en-US" sz="2550" dirty="0">
                <a:solidFill>
                  <a:srgbClr val="FFE5E5"/>
                </a:solidFill>
                <a:latin typeface="Dela Gothic One" pitchFamily="34" charset="0"/>
                <a:ea typeface="Dela Gothic One" pitchFamily="34" charset="-122"/>
                <a:cs typeface="Dela Gothic One" pitchFamily="34" charset="-120"/>
              </a:rPr>
              <a:t>4</a:t>
            </a:r>
            <a:endParaRPr lang="en-US" sz="2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44709" y="1155144"/>
            <a:ext cx="6669286" cy="712708"/>
          </a:xfrm>
          <a:prstGeom prst="rect">
            <a:avLst/>
          </a:prstGeom>
          <a:noFill/>
          <a:ln/>
        </p:spPr>
        <p:txBody>
          <a:bodyPr wrap="none" lIns="0" tIns="0" rIns="0" bIns="0" rtlCol="0" anchor="t"/>
          <a:lstStyle/>
          <a:p>
            <a:pPr algn="l" indent="0" marL="0">
              <a:lnSpc>
                <a:spcPts val="5600"/>
              </a:lnSpc>
              <a:buNone/>
            </a:pPr>
            <a:r>
              <a:rPr lang="en-US" sz="4450" dirty="0">
                <a:solidFill>
                  <a:srgbClr val="FAEBEB"/>
                </a:solidFill>
                <a:latin typeface="Dela Gothic One" pitchFamily="34" charset="0"/>
                <a:ea typeface="Dela Gothic One" pitchFamily="34" charset="-122"/>
                <a:cs typeface="Dela Gothic One" pitchFamily="34" charset="-120"/>
              </a:rPr>
              <a:t>Technology in Sales</a:t>
            </a:r>
            <a:endParaRPr lang="en-US" sz="4450" dirty="0"/>
          </a:p>
        </p:txBody>
      </p:sp>
      <p:pic>
        <p:nvPicPr>
          <p:cNvPr id="4" name="Image 1" descr="preencoded.png">    </p:cNvPr>
          <p:cNvPicPr>
            <a:picLocks noChangeAspect="1"/>
          </p:cNvPicPr>
          <p:nvPr/>
        </p:nvPicPr>
        <p:blipFill>
          <a:blip r:embed="rId2"/>
          <a:stretch>
            <a:fillRect/>
          </a:stretch>
        </p:blipFill>
        <p:spPr>
          <a:xfrm>
            <a:off x="6244709" y="2192774"/>
            <a:ext cx="541615" cy="541615"/>
          </a:xfrm>
          <a:prstGeom prst="rect">
            <a:avLst/>
          </a:prstGeom>
        </p:spPr>
      </p:pic>
      <p:sp>
        <p:nvSpPr>
          <p:cNvPr id="5" name="Text 1"/>
          <p:cNvSpPr/>
          <p:nvPr/>
        </p:nvSpPr>
        <p:spPr>
          <a:xfrm>
            <a:off x="6244709" y="2950964"/>
            <a:ext cx="2325767" cy="712470"/>
          </a:xfrm>
          <a:prstGeom prst="rect">
            <a:avLst/>
          </a:prstGeom>
          <a:noFill/>
          <a:ln/>
        </p:spPr>
        <p:txBody>
          <a:bodyPr wrap="square" lIns="0" tIns="0" rIns="0" bIns="0" rtlCol="0" anchor="t"/>
          <a:lstStyle/>
          <a:p>
            <a:pPr algn="l" indent="0" marL="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Desktop Computers</a:t>
            </a:r>
            <a:endParaRPr lang="en-US" sz="2200" dirty="0"/>
          </a:p>
        </p:txBody>
      </p:sp>
      <p:sp>
        <p:nvSpPr>
          <p:cNvPr id="6" name="Text 2"/>
          <p:cNvSpPr/>
          <p:nvPr/>
        </p:nvSpPr>
        <p:spPr>
          <a:xfrm>
            <a:off x="6244709" y="3793331"/>
            <a:ext cx="2325767" cy="693420"/>
          </a:xfrm>
          <a:prstGeom prst="rect">
            <a:avLst/>
          </a:prstGeom>
          <a:noFill/>
          <a:ln/>
        </p:spPr>
        <p:txBody>
          <a:bodyPr wrap="squar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Used to retrieve and input information</a:t>
            </a:r>
            <a:endParaRPr lang="en-US" sz="1700" dirty="0"/>
          </a:p>
        </p:txBody>
      </p:sp>
      <p:pic>
        <p:nvPicPr>
          <p:cNvPr id="7" name="Image 2" descr="preencoded.png">    </p:cNvPr>
          <p:cNvPicPr>
            <a:picLocks noChangeAspect="1"/>
          </p:cNvPicPr>
          <p:nvPr/>
        </p:nvPicPr>
        <p:blipFill>
          <a:blip r:embed="rId3"/>
          <a:stretch>
            <a:fillRect/>
          </a:stretch>
        </p:blipFill>
        <p:spPr>
          <a:xfrm>
            <a:off x="8895398" y="2192774"/>
            <a:ext cx="541615" cy="541615"/>
          </a:xfrm>
          <a:prstGeom prst="rect">
            <a:avLst/>
          </a:prstGeom>
        </p:spPr>
      </p:pic>
      <p:sp>
        <p:nvSpPr>
          <p:cNvPr id="8" name="Text 3"/>
          <p:cNvSpPr/>
          <p:nvPr/>
        </p:nvSpPr>
        <p:spPr>
          <a:xfrm>
            <a:off x="8895398" y="2950964"/>
            <a:ext cx="2325886" cy="712470"/>
          </a:xfrm>
          <a:prstGeom prst="rect">
            <a:avLst/>
          </a:prstGeom>
          <a:noFill/>
          <a:ln/>
        </p:spPr>
        <p:txBody>
          <a:bodyPr wrap="square" lIns="0" tIns="0" rIns="0" bIns="0" rtlCol="0" anchor="t"/>
          <a:lstStyle/>
          <a:p>
            <a:pPr algn="l" indent="0" marL="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Communication Software</a:t>
            </a:r>
            <a:endParaRPr lang="en-US" sz="2200" dirty="0"/>
          </a:p>
        </p:txBody>
      </p:sp>
      <p:sp>
        <p:nvSpPr>
          <p:cNvPr id="9" name="Text 4"/>
          <p:cNvSpPr/>
          <p:nvPr/>
        </p:nvSpPr>
        <p:spPr>
          <a:xfrm>
            <a:off x="8895398" y="3793331"/>
            <a:ext cx="2325886" cy="693420"/>
          </a:xfrm>
          <a:prstGeom prst="rect">
            <a:avLst/>
          </a:prstGeom>
          <a:noFill/>
          <a:ln/>
        </p:spPr>
        <p:txBody>
          <a:bodyPr wrap="squar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For email, voicemail, and fax</a:t>
            </a:r>
            <a:endParaRPr lang="en-US" sz="1700" dirty="0"/>
          </a:p>
        </p:txBody>
      </p:sp>
      <p:pic>
        <p:nvPicPr>
          <p:cNvPr id="10" name="Image 3" descr="preencoded.png">    </p:cNvPr>
          <p:cNvPicPr>
            <a:picLocks noChangeAspect="1"/>
          </p:cNvPicPr>
          <p:nvPr/>
        </p:nvPicPr>
        <p:blipFill>
          <a:blip r:embed="rId4"/>
          <a:stretch>
            <a:fillRect/>
          </a:stretch>
        </p:blipFill>
        <p:spPr>
          <a:xfrm>
            <a:off x="11546205" y="2192774"/>
            <a:ext cx="541615" cy="541615"/>
          </a:xfrm>
          <a:prstGeom prst="rect">
            <a:avLst/>
          </a:prstGeom>
        </p:spPr>
      </p:pic>
      <p:sp>
        <p:nvSpPr>
          <p:cNvPr id="11" name="Text 5"/>
          <p:cNvSpPr/>
          <p:nvPr/>
        </p:nvSpPr>
        <p:spPr>
          <a:xfrm>
            <a:off x="11546205" y="2950964"/>
            <a:ext cx="2325767" cy="712470"/>
          </a:xfrm>
          <a:prstGeom prst="rect">
            <a:avLst/>
          </a:prstGeom>
          <a:noFill/>
          <a:ln/>
        </p:spPr>
        <p:txBody>
          <a:bodyPr wrap="square" lIns="0" tIns="0" rIns="0" bIns="0" rtlCol="0" anchor="t"/>
          <a:lstStyle/>
          <a:p>
            <a:pPr algn="l" indent="0" marL="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Data Warehousing</a:t>
            </a:r>
            <a:endParaRPr lang="en-US" sz="2200" dirty="0"/>
          </a:p>
        </p:txBody>
      </p:sp>
      <p:sp>
        <p:nvSpPr>
          <p:cNvPr id="12" name="Text 6"/>
          <p:cNvSpPr/>
          <p:nvPr/>
        </p:nvSpPr>
        <p:spPr>
          <a:xfrm>
            <a:off x="11546205" y="3793331"/>
            <a:ext cx="2325767" cy="693420"/>
          </a:xfrm>
          <a:prstGeom prst="rect">
            <a:avLst/>
          </a:prstGeom>
          <a:noFill/>
          <a:ln/>
        </p:spPr>
        <p:txBody>
          <a:bodyPr wrap="squar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Creating relational databases</a:t>
            </a:r>
            <a:endParaRPr lang="en-US" sz="1700" dirty="0"/>
          </a:p>
        </p:txBody>
      </p:sp>
      <p:pic>
        <p:nvPicPr>
          <p:cNvPr id="13" name="Image 4" descr="preencoded.png">    </p:cNvPr>
          <p:cNvPicPr>
            <a:picLocks noChangeAspect="1"/>
          </p:cNvPicPr>
          <p:nvPr/>
        </p:nvPicPr>
        <p:blipFill>
          <a:blip r:embed="rId5"/>
          <a:stretch>
            <a:fillRect/>
          </a:stretch>
        </p:blipFill>
        <p:spPr>
          <a:xfrm>
            <a:off x="6244709" y="5136713"/>
            <a:ext cx="541615" cy="541615"/>
          </a:xfrm>
          <a:prstGeom prst="rect">
            <a:avLst/>
          </a:prstGeom>
        </p:spPr>
      </p:pic>
      <p:sp>
        <p:nvSpPr>
          <p:cNvPr id="14" name="Text 7"/>
          <p:cNvSpPr/>
          <p:nvPr/>
        </p:nvSpPr>
        <p:spPr>
          <a:xfrm>
            <a:off x="6244709" y="5894903"/>
            <a:ext cx="2325767" cy="356235"/>
          </a:xfrm>
          <a:prstGeom prst="rect">
            <a:avLst/>
          </a:prstGeom>
          <a:noFill/>
          <a:ln/>
        </p:spPr>
        <p:txBody>
          <a:bodyPr wrap="none" lIns="0" tIns="0" rIns="0" bIns="0" rtlCol="0" anchor="t"/>
          <a:lstStyle/>
          <a:p>
            <a:pPr algn="l" indent="0" marL="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Data Mining</a:t>
            </a:r>
            <a:endParaRPr lang="en-US" sz="2200" dirty="0"/>
          </a:p>
        </p:txBody>
      </p:sp>
      <p:sp>
        <p:nvSpPr>
          <p:cNvPr id="15" name="Text 8"/>
          <p:cNvSpPr/>
          <p:nvPr/>
        </p:nvSpPr>
        <p:spPr>
          <a:xfrm>
            <a:off x="6244709" y="6381036"/>
            <a:ext cx="2325767" cy="693420"/>
          </a:xfrm>
          <a:prstGeom prst="rect">
            <a:avLst/>
          </a:prstGeom>
          <a:noFill/>
          <a:ln/>
        </p:spPr>
        <p:txBody>
          <a:bodyPr wrap="squar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Analyzing data for insights</a:t>
            </a:r>
            <a:endParaRPr lang="en-US" sz="17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4243"/>
          </a:xfrm>
          <a:prstGeom prst="rect">
            <a:avLst/>
          </a:prstGeom>
        </p:spPr>
      </p:pic>
      <p:sp>
        <p:nvSpPr>
          <p:cNvPr id="3" name="Text 0"/>
          <p:cNvSpPr/>
          <p:nvPr/>
        </p:nvSpPr>
        <p:spPr>
          <a:xfrm>
            <a:off x="6176248" y="542092"/>
            <a:ext cx="6904673" cy="648414"/>
          </a:xfrm>
          <a:prstGeom prst="rect">
            <a:avLst/>
          </a:prstGeom>
          <a:noFill/>
          <a:ln/>
        </p:spPr>
        <p:txBody>
          <a:bodyPr wrap="none" lIns="0" tIns="0" rIns="0" bIns="0" rtlCol="0" anchor="t"/>
          <a:lstStyle/>
          <a:p>
            <a:pPr algn="l" indent="0" marL="0">
              <a:lnSpc>
                <a:spcPts val="5100"/>
              </a:lnSpc>
              <a:buNone/>
            </a:pPr>
            <a:r>
              <a:rPr lang="en-US" sz="4050" dirty="0">
                <a:solidFill>
                  <a:srgbClr val="FAEBEB"/>
                </a:solidFill>
                <a:latin typeface="Dela Gothic One" pitchFamily="34" charset="0"/>
                <a:ea typeface="Dela Gothic One" pitchFamily="34" charset="-122"/>
                <a:cs typeface="Dela Gothic One" pitchFamily="34" charset="-120"/>
              </a:rPr>
              <a:t>CRM Systems in Sales</a:t>
            </a:r>
            <a:endParaRPr lang="en-US" sz="4050" dirty="0"/>
          </a:p>
        </p:txBody>
      </p:sp>
      <p:sp>
        <p:nvSpPr>
          <p:cNvPr id="4" name="Shape 1"/>
          <p:cNvSpPr/>
          <p:nvPr/>
        </p:nvSpPr>
        <p:spPr>
          <a:xfrm>
            <a:off x="6176248" y="1486138"/>
            <a:ext cx="7764304" cy="1482566"/>
          </a:xfrm>
          <a:prstGeom prst="roundRect">
            <a:avLst>
              <a:gd name="adj" fmla="val 5585"/>
            </a:avLst>
          </a:prstGeom>
          <a:solidFill>
            <a:srgbClr val="740B0B"/>
          </a:solidFill>
          <a:ln w="7620">
            <a:solidFill>
              <a:srgbClr val="8D2424"/>
            </a:solidFill>
            <a:prstDash val="solid"/>
          </a:ln>
        </p:spPr>
      </p:sp>
      <p:sp>
        <p:nvSpPr>
          <p:cNvPr id="5" name="Text 2"/>
          <p:cNvSpPr/>
          <p:nvPr/>
        </p:nvSpPr>
        <p:spPr>
          <a:xfrm>
            <a:off x="6380917" y="1690807"/>
            <a:ext cx="3682722" cy="324207"/>
          </a:xfrm>
          <a:prstGeom prst="rect">
            <a:avLst/>
          </a:prstGeom>
          <a:noFill/>
          <a:ln/>
        </p:spPr>
        <p:txBody>
          <a:bodyPr wrap="none" lIns="0" tIns="0" rIns="0" bIns="0" rtlCol="0" anchor="t"/>
          <a:lstStyle/>
          <a:p>
            <a:pPr algn="l" indent="0" marL="0">
              <a:lnSpc>
                <a:spcPts val="2550"/>
              </a:lnSpc>
              <a:buNone/>
            </a:pPr>
            <a:r>
              <a:rPr lang="en-US" sz="2000" dirty="0">
                <a:solidFill>
                  <a:srgbClr val="FFE5E5"/>
                </a:solidFill>
                <a:latin typeface="Dela Gothic One" pitchFamily="34" charset="0"/>
                <a:ea typeface="Dela Gothic One" pitchFamily="34" charset="-122"/>
                <a:cs typeface="Dela Gothic One" pitchFamily="34" charset="-120"/>
              </a:rPr>
              <a:t>Support Documentation</a:t>
            </a:r>
            <a:endParaRPr lang="en-US" sz="2000" dirty="0"/>
          </a:p>
        </p:txBody>
      </p:sp>
      <p:sp>
        <p:nvSpPr>
          <p:cNvPr id="6" name="Text 3"/>
          <p:cNvSpPr/>
          <p:nvPr/>
        </p:nvSpPr>
        <p:spPr>
          <a:xfrm>
            <a:off x="6380917" y="2133243"/>
            <a:ext cx="7354967" cy="630793"/>
          </a:xfrm>
          <a:prstGeom prst="rect">
            <a:avLst/>
          </a:prstGeom>
          <a:noFill/>
          <a:ln/>
        </p:spPr>
        <p:txBody>
          <a:bodyPr wrap="square" lIns="0" tIns="0" rIns="0" bIns="0" rtlCol="0" anchor="t"/>
          <a:lstStyle/>
          <a:p>
            <a:pPr algn="l" indent="0" marL="0">
              <a:lnSpc>
                <a:spcPts val="2450"/>
              </a:lnSpc>
              <a:buNone/>
            </a:pPr>
            <a:r>
              <a:rPr lang="en-US" sz="1550" dirty="0">
                <a:solidFill>
                  <a:srgbClr val="FFE5E5"/>
                </a:solidFill>
                <a:latin typeface="DM Sans" pitchFamily="34" charset="0"/>
                <a:ea typeface="DM Sans" pitchFamily="34" charset="-122"/>
                <a:cs typeface="DM Sans" pitchFamily="34" charset="-120"/>
              </a:rPr>
              <a:t>Provides account-specific targeting data, customer behavior information, and sales pipelines.</a:t>
            </a:r>
            <a:endParaRPr lang="en-US" sz="1550" dirty="0"/>
          </a:p>
        </p:txBody>
      </p:sp>
      <p:sp>
        <p:nvSpPr>
          <p:cNvPr id="7" name="Shape 4"/>
          <p:cNvSpPr/>
          <p:nvPr/>
        </p:nvSpPr>
        <p:spPr>
          <a:xfrm>
            <a:off x="6176248" y="3165753"/>
            <a:ext cx="7764304" cy="1482566"/>
          </a:xfrm>
          <a:prstGeom prst="roundRect">
            <a:avLst>
              <a:gd name="adj" fmla="val 5585"/>
            </a:avLst>
          </a:prstGeom>
          <a:solidFill>
            <a:srgbClr val="740B0B"/>
          </a:solidFill>
          <a:ln w="7620">
            <a:solidFill>
              <a:srgbClr val="8D2424"/>
            </a:solidFill>
            <a:prstDash val="solid"/>
          </a:ln>
        </p:spPr>
      </p:sp>
      <p:sp>
        <p:nvSpPr>
          <p:cNvPr id="8" name="Text 5"/>
          <p:cNvSpPr/>
          <p:nvPr/>
        </p:nvSpPr>
        <p:spPr>
          <a:xfrm>
            <a:off x="6380917" y="3370421"/>
            <a:ext cx="4090749" cy="324207"/>
          </a:xfrm>
          <a:prstGeom prst="rect">
            <a:avLst/>
          </a:prstGeom>
          <a:noFill/>
          <a:ln/>
        </p:spPr>
        <p:txBody>
          <a:bodyPr wrap="none" lIns="0" tIns="0" rIns="0" bIns="0" rtlCol="0" anchor="t"/>
          <a:lstStyle/>
          <a:p>
            <a:pPr algn="l" indent="0" marL="0">
              <a:lnSpc>
                <a:spcPts val="2550"/>
              </a:lnSpc>
              <a:buNone/>
            </a:pPr>
            <a:r>
              <a:rPr lang="en-US" sz="2000" dirty="0">
                <a:solidFill>
                  <a:srgbClr val="FFE5E5"/>
                </a:solidFill>
                <a:latin typeface="Dela Gothic One" pitchFamily="34" charset="0"/>
                <a:ea typeface="Dela Gothic One" pitchFamily="34" charset="-122"/>
                <a:cs typeface="Dela Gothic One" pitchFamily="34" charset="-120"/>
              </a:rPr>
              <a:t>Productivity Enhancement</a:t>
            </a:r>
            <a:endParaRPr lang="en-US" sz="2000" dirty="0"/>
          </a:p>
        </p:txBody>
      </p:sp>
      <p:sp>
        <p:nvSpPr>
          <p:cNvPr id="9" name="Text 6"/>
          <p:cNvSpPr/>
          <p:nvPr/>
        </p:nvSpPr>
        <p:spPr>
          <a:xfrm>
            <a:off x="6380917" y="3812858"/>
            <a:ext cx="7354967" cy="630793"/>
          </a:xfrm>
          <a:prstGeom prst="rect">
            <a:avLst/>
          </a:prstGeom>
          <a:noFill/>
          <a:ln/>
        </p:spPr>
        <p:txBody>
          <a:bodyPr wrap="square" lIns="0" tIns="0" rIns="0" bIns="0" rtlCol="0" anchor="t"/>
          <a:lstStyle/>
          <a:p>
            <a:pPr algn="l" indent="0" marL="0">
              <a:lnSpc>
                <a:spcPts val="2450"/>
              </a:lnSpc>
              <a:buNone/>
            </a:pPr>
            <a:r>
              <a:rPr lang="en-US" sz="1550" dirty="0">
                <a:solidFill>
                  <a:srgbClr val="FFE5E5"/>
                </a:solidFill>
                <a:latin typeface="DM Sans" pitchFamily="34" charset="0"/>
                <a:ea typeface="DM Sans" pitchFamily="34" charset="-122"/>
                <a:cs typeface="DM Sans" pitchFamily="34" charset="-120"/>
              </a:rPr>
              <a:t>Helps salespeople be more productive and goal-oriented in account interactions.</a:t>
            </a:r>
            <a:endParaRPr lang="en-US" sz="1550" dirty="0"/>
          </a:p>
        </p:txBody>
      </p:sp>
      <p:sp>
        <p:nvSpPr>
          <p:cNvPr id="10" name="Shape 7"/>
          <p:cNvSpPr/>
          <p:nvPr/>
        </p:nvSpPr>
        <p:spPr>
          <a:xfrm>
            <a:off x="6176248" y="4845368"/>
            <a:ext cx="7764304" cy="1482566"/>
          </a:xfrm>
          <a:prstGeom prst="roundRect">
            <a:avLst>
              <a:gd name="adj" fmla="val 5585"/>
            </a:avLst>
          </a:prstGeom>
          <a:solidFill>
            <a:srgbClr val="740B0B"/>
          </a:solidFill>
          <a:ln w="7620">
            <a:solidFill>
              <a:srgbClr val="8D2424"/>
            </a:solidFill>
            <a:prstDash val="solid"/>
          </a:ln>
        </p:spPr>
      </p:sp>
      <p:sp>
        <p:nvSpPr>
          <p:cNvPr id="11" name="Text 8"/>
          <p:cNvSpPr/>
          <p:nvPr/>
        </p:nvSpPr>
        <p:spPr>
          <a:xfrm>
            <a:off x="6380917" y="5050036"/>
            <a:ext cx="4906447" cy="324207"/>
          </a:xfrm>
          <a:prstGeom prst="rect">
            <a:avLst/>
          </a:prstGeom>
          <a:noFill/>
          <a:ln/>
        </p:spPr>
        <p:txBody>
          <a:bodyPr wrap="none" lIns="0" tIns="0" rIns="0" bIns="0" rtlCol="0" anchor="t"/>
          <a:lstStyle/>
          <a:p>
            <a:pPr algn="l" indent="0" marL="0">
              <a:lnSpc>
                <a:spcPts val="2550"/>
              </a:lnSpc>
              <a:buNone/>
            </a:pPr>
            <a:r>
              <a:rPr lang="en-US" sz="2000" dirty="0">
                <a:solidFill>
                  <a:srgbClr val="FFE5E5"/>
                </a:solidFill>
                <a:latin typeface="Dela Gothic One" pitchFamily="34" charset="0"/>
                <a:ea typeface="Dela Gothic One" pitchFamily="34" charset="-122"/>
                <a:cs typeface="Dela Gothic One" pitchFamily="34" charset="-120"/>
              </a:rPr>
              <a:t>Long-term Relationship Building</a:t>
            </a:r>
            <a:endParaRPr lang="en-US" sz="2000" dirty="0"/>
          </a:p>
        </p:txBody>
      </p:sp>
      <p:sp>
        <p:nvSpPr>
          <p:cNvPr id="12" name="Text 9"/>
          <p:cNvSpPr/>
          <p:nvPr/>
        </p:nvSpPr>
        <p:spPr>
          <a:xfrm>
            <a:off x="6380917" y="5492472"/>
            <a:ext cx="7354967" cy="630793"/>
          </a:xfrm>
          <a:prstGeom prst="rect">
            <a:avLst/>
          </a:prstGeom>
          <a:noFill/>
          <a:ln/>
        </p:spPr>
        <p:txBody>
          <a:bodyPr wrap="square" lIns="0" tIns="0" rIns="0" bIns="0" rtlCol="0" anchor="t"/>
          <a:lstStyle/>
          <a:p>
            <a:pPr algn="l" indent="0" marL="0">
              <a:lnSpc>
                <a:spcPts val="2450"/>
              </a:lnSpc>
              <a:buNone/>
            </a:pPr>
            <a:r>
              <a:rPr lang="en-US" sz="1550" dirty="0">
                <a:solidFill>
                  <a:srgbClr val="FFE5E5"/>
                </a:solidFill>
                <a:latin typeface="DM Sans" pitchFamily="34" charset="0"/>
                <a:ea typeface="DM Sans" pitchFamily="34" charset="-122"/>
                <a:cs typeface="DM Sans" pitchFamily="34" charset="-120"/>
              </a:rPr>
              <a:t>Enables sales teams to build and maintain long-term relationships with accounts.</a:t>
            </a:r>
            <a:endParaRPr lang="en-US" sz="1550" dirty="0"/>
          </a:p>
        </p:txBody>
      </p:sp>
      <p:sp>
        <p:nvSpPr>
          <p:cNvPr id="13" name="Shape 10"/>
          <p:cNvSpPr/>
          <p:nvPr/>
        </p:nvSpPr>
        <p:spPr>
          <a:xfrm>
            <a:off x="6176248" y="6524982"/>
            <a:ext cx="7764304" cy="1167170"/>
          </a:xfrm>
          <a:prstGeom prst="roundRect">
            <a:avLst>
              <a:gd name="adj" fmla="val 7094"/>
            </a:avLst>
          </a:prstGeom>
          <a:solidFill>
            <a:srgbClr val="740B0B"/>
          </a:solidFill>
          <a:ln w="7620">
            <a:solidFill>
              <a:srgbClr val="8D2424"/>
            </a:solidFill>
            <a:prstDash val="solid"/>
          </a:ln>
        </p:spPr>
      </p:sp>
      <p:sp>
        <p:nvSpPr>
          <p:cNvPr id="14" name="Text 11"/>
          <p:cNvSpPr/>
          <p:nvPr/>
        </p:nvSpPr>
        <p:spPr>
          <a:xfrm>
            <a:off x="6380917" y="6729651"/>
            <a:ext cx="3441978" cy="324207"/>
          </a:xfrm>
          <a:prstGeom prst="rect">
            <a:avLst/>
          </a:prstGeom>
          <a:noFill/>
          <a:ln/>
        </p:spPr>
        <p:txBody>
          <a:bodyPr wrap="none" lIns="0" tIns="0" rIns="0" bIns="0" rtlCol="0" anchor="t"/>
          <a:lstStyle/>
          <a:p>
            <a:pPr algn="l" indent="0" marL="0">
              <a:lnSpc>
                <a:spcPts val="2550"/>
              </a:lnSpc>
              <a:buNone/>
            </a:pPr>
            <a:r>
              <a:rPr lang="en-US" sz="2000" dirty="0">
                <a:solidFill>
                  <a:srgbClr val="FFE5E5"/>
                </a:solidFill>
                <a:latin typeface="Dela Gothic One" pitchFamily="34" charset="0"/>
                <a:ea typeface="Dela Gothic One" pitchFamily="34" charset="-122"/>
                <a:cs typeface="Dela Gothic One" pitchFamily="34" charset="-120"/>
              </a:rPr>
              <a:t>Performance Analysis</a:t>
            </a:r>
            <a:endParaRPr lang="en-US" sz="2000" dirty="0"/>
          </a:p>
        </p:txBody>
      </p:sp>
      <p:sp>
        <p:nvSpPr>
          <p:cNvPr id="15" name="Text 12"/>
          <p:cNvSpPr/>
          <p:nvPr/>
        </p:nvSpPr>
        <p:spPr>
          <a:xfrm>
            <a:off x="6380917" y="7172087"/>
            <a:ext cx="7354967" cy="315397"/>
          </a:xfrm>
          <a:prstGeom prst="rect">
            <a:avLst/>
          </a:prstGeom>
          <a:noFill/>
          <a:ln/>
        </p:spPr>
        <p:txBody>
          <a:bodyPr wrap="none" lIns="0" tIns="0" rIns="0" bIns="0" rtlCol="0" anchor="t"/>
          <a:lstStyle/>
          <a:p>
            <a:pPr algn="l" indent="0" marL="0">
              <a:lnSpc>
                <a:spcPts val="2450"/>
              </a:lnSpc>
              <a:buNone/>
            </a:pPr>
            <a:r>
              <a:rPr lang="en-US" sz="1550" dirty="0">
                <a:solidFill>
                  <a:srgbClr val="FFE5E5"/>
                </a:solidFill>
                <a:latin typeface="DM Sans" pitchFamily="34" charset="0"/>
                <a:ea typeface="DM Sans" pitchFamily="34" charset="-122"/>
                <a:cs typeface="DM Sans" pitchFamily="34" charset="-120"/>
              </a:rPr>
              <a:t>Offers balance sheet analysis and forward-looking performance data.</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58309" y="2410420"/>
            <a:ext cx="10858143" cy="712708"/>
          </a:xfrm>
          <a:prstGeom prst="rect">
            <a:avLst/>
          </a:prstGeom>
          <a:noFill/>
          <a:ln/>
        </p:spPr>
        <p:txBody>
          <a:bodyPr wrap="none" lIns="0" tIns="0" rIns="0" bIns="0" rtlCol="0" anchor="t"/>
          <a:lstStyle/>
          <a:p>
            <a:pPr algn="l" indent="0" marL="0">
              <a:lnSpc>
                <a:spcPts val="5600"/>
              </a:lnSpc>
              <a:buNone/>
            </a:pPr>
            <a:r>
              <a:rPr lang="en-US" sz="4450" dirty="0">
                <a:solidFill>
                  <a:srgbClr val="FAEBEB"/>
                </a:solidFill>
                <a:latin typeface="Dela Gothic One" pitchFamily="34" charset="0"/>
                <a:ea typeface="Dela Gothic One" pitchFamily="34" charset="-122"/>
                <a:cs typeface="Dela Gothic One" pitchFamily="34" charset="-120"/>
              </a:rPr>
              <a:t>Ethical Considerations in Selling</a:t>
            </a:r>
            <a:endParaRPr lang="en-US" sz="4450" dirty="0"/>
          </a:p>
        </p:txBody>
      </p:sp>
      <p:sp>
        <p:nvSpPr>
          <p:cNvPr id="3" name="Text 1"/>
          <p:cNvSpPr/>
          <p:nvPr/>
        </p:nvSpPr>
        <p:spPr>
          <a:xfrm>
            <a:off x="758309" y="3664625"/>
            <a:ext cx="3600569" cy="356235"/>
          </a:xfrm>
          <a:prstGeom prst="rect">
            <a:avLst/>
          </a:prstGeom>
          <a:noFill/>
          <a:ln/>
        </p:spPr>
        <p:txBody>
          <a:bodyPr wrap="none" lIns="0" tIns="0" rIns="0" bIns="0" rtlCol="0" anchor="t"/>
          <a:lstStyle/>
          <a:p>
            <a:pPr algn="l" indent="0" marL="0">
              <a:lnSpc>
                <a:spcPts val="2800"/>
              </a:lnSpc>
              <a:buNone/>
            </a:pPr>
            <a:r>
              <a:rPr lang="en-US" sz="2200" dirty="0">
                <a:solidFill>
                  <a:srgbClr val="FAEBEB"/>
                </a:solidFill>
                <a:latin typeface="Dela Gothic One" pitchFamily="34" charset="0"/>
                <a:ea typeface="Dela Gothic One" pitchFamily="34" charset="-122"/>
                <a:cs typeface="Dela Gothic One" pitchFamily="34" charset="-120"/>
              </a:rPr>
              <a:t>Importance of Ethics</a:t>
            </a:r>
            <a:endParaRPr lang="en-US" sz="2200" dirty="0"/>
          </a:p>
        </p:txBody>
      </p:sp>
      <p:sp>
        <p:nvSpPr>
          <p:cNvPr id="4" name="Text 2"/>
          <p:cNvSpPr/>
          <p:nvPr/>
        </p:nvSpPr>
        <p:spPr>
          <a:xfrm>
            <a:off x="758309" y="4237434"/>
            <a:ext cx="6292572" cy="1386840"/>
          </a:xfrm>
          <a:prstGeom prst="rect">
            <a:avLst/>
          </a:prstGeom>
          <a:noFill/>
          <a:ln/>
        </p:spPr>
        <p:txBody>
          <a:bodyPr wrap="squar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Ethics in sales are crucial as the seller's behavior can have legal consequences. Salespeople act on behalf of the company and are expected to uphold shared values and ethical standards.</a:t>
            </a:r>
            <a:endParaRPr lang="en-US" sz="1700" dirty="0"/>
          </a:p>
        </p:txBody>
      </p:sp>
      <p:sp>
        <p:nvSpPr>
          <p:cNvPr id="5" name="Text 3"/>
          <p:cNvSpPr/>
          <p:nvPr/>
        </p:nvSpPr>
        <p:spPr>
          <a:xfrm>
            <a:off x="7587139" y="3664625"/>
            <a:ext cx="2940248" cy="356235"/>
          </a:xfrm>
          <a:prstGeom prst="rect">
            <a:avLst/>
          </a:prstGeom>
          <a:noFill/>
          <a:ln/>
        </p:spPr>
        <p:txBody>
          <a:bodyPr wrap="none" lIns="0" tIns="0" rIns="0" bIns="0" rtlCol="0" anchor="t"/>
          <a:lstStyle/>
          <a:p>
            <a:pPr algn="l" indent="0" marL="0">
              <a:lnSpc>
                <a:spcPts val="2800"/>
              </a:lnSpc>
              <a:buNone/>
            </a:pPr>
            <a:r>
              <a:rPr lang="en-US" sz="2200" dirty="0">
                <a:solidFill>
                  <a:srgbClr val="FAEBEB"/>
                </a:solidFill>
                <a:latin typeface="Dela Gothic One" pitchFamily="34" charset="0"/>
                <a:ea typeface="Dela Gothic One" pitchFamily="34" charset="-122"/>
                <a:cs typeface="Dela Gothic One" pitchFamily="34" charset="-120"/>
              </a:rPr>
              <a:t>Ethical Dilemmas</a:t>
            </a:r>
            <a:endParaRPr lang="en-US" sz="2200" dirty="0"/>
          </a:p>
        </p:txBody>
      </p:sp>
      <p:sp>
        <p:nvSpPr>
          <p:cNvPr id="6" name="Text 4"/>
          <p:cNvSpPr/>
          <p:nvPr/>
        </p:nvSpPr>
        <p:spPr>
          <a:xfrm>
            <a:off x="7587139" y="4237434"/>
            <a:ext cx="6292572" cy="1386840"/>
          </a:xfrm>
          <a:prstGeom prst="rect">
            <a:avLst/>
          </a:prstGeom>
          <a:noFill/>
          <a:ln/>
        </p:spPr>
        <p:txBody>
          <a:bodyPr wrap="squar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Salespeople often face ethical dilemmas related to setting objectives, compensation, training, and interactions with customers and competitors. Ethical behavior requires decision-making ability in challenging situations.</a:t>
            </a:r>
            <a:endParaRPr lang="en-US" sz="17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97918" y="707588"/>
            <a:ext cx="7720965" cy="1337310"/>
          </a:xfrm>
          <a:prstGeom prst="rect">
            <a:avLst/>
          </a:prstGeom>
          <a:noFill/>
          <a:ln/>
        </p:spPr>
        <p:txBody>
          <a:bodyPr wrap="square" lIns="0" tIns="0" rIns="0" bIns="0" rtlCol="0" anchor="t"/>
          <a:lstStyle/>
          <a:p>
            <a:pPr algn="l" indent="0" marL="0">
              <a:lnSpc>
                <a:spcPts val="5250"/>
              </a:lnSpc>
              <a:buNone/>
            </a:pPr>
            <a:r>
              <a:rPr lang="en-US" sz="4200" dirty="0">
                <a:solidFill>
                  <a:srgbClr val="FAEBEB"/>
                </a:solidFill>
                <a:latin typeface="Dela Gothic One" pitchFamily="34" charset="0"/>
                <a:ea typeface="Dela Gothic One" pitchFamily="34" charset="-122"/>
                <a:cs typeface="Dela Gothic One" pitchFamily="34" charset="-120"/>
              </a:rPr>
              <a:t>Sales Forecasting and Budgeting</a:t>
            </a:r>
            <a:endParaRPr lang="en-US" sz="4200" dirty="0"/>
          </a:p>
        </p:txBody>
      </p:sp>
      <p:pic>
        <p:nvPicPr>
          <p:cNvPr id="4" name="Image 1" descr="preencoded.png">    </p:cNvPr>
          <p:cNvPicPr>
            <a:picLocks noChangeAspect="1"/>
          </p:cNvPicPr>
          <p:nvPr/>
        </p:nvPicPr>
        <p:blipFill>
          <a:blip r:embed="rId2"/>
          <a:stretch>
            <a:fillRect/>
          </a:stretch>
        </p:blipFill>
        <p:spPr>
          <a:xfrm>
            <a:off x="6197918" y="2349818"/>
            <a:ext cx="1016437" cy="1513046"/>
          </a:xfrm>
          <a:prstGeom prst="rect">
            <a:avLst/>
          </a:prstGeom>
        </p:spPr>
      </p:pic>
      <p:sp>
        <p:nvSpPr>
          <p:cNvPr id="5" name="Text 1"/>
          <p:cNvSpPr/>
          <p:nvPr/>
        </p:nvSpPr>
        <p:spPr>
          <a:xfrm>
            <a:off x="7519273" y="2553057"/>
            <a:ext cx="3398877" cy="334328"/>
          </a:xfrm>
          <a:prstGeom prst="rect">
            <a:avLst/>
          </a:prstGeom>
          <a:noFill/>
          <a:ln/>
        </p:spPr>
        <p:txBody>
          <a:bodyPr wrap="none" lIns="0" tIns="0" rIns="0" bIns="0" rtlCol="0" anchor="t"/>
          <a:lstStyle/>
          <a:p>
            <a:pPr algn="l" indent="0" marL="0">
              <a:lnSpc>
                <a:spcPts val="2600"/>
              </a:lnSpc>
              <a:buNone/>
            </a:pPr>
            <a:r>
              <a:rPr lang="en-US" sz="2100" dirty="0">
                <a:solidFill>
                  <a:srgbClr val="FFE5E5"/>
                </a:solidFill>
                <a:latin typeface="Dela Gothic One" pitchFamily="34" charset="0"/>
                <a:ea typeface="Dela Gothic One" pitchFamily="34" charset="-122"/>
                <a:cs typeface="Dela Gothic One" pitchFamily="34" charset="-120"/>
              </a:rPr>
              <a:t>Forecasting Methods</a:t>
            </a:r>
            <a:endParaRPr lang="en-US" sz="2100" dirty="0"/>
          </a:p>
        </p:txBody>
      </p:sp>
      <p:sp>
        <p:nvSpPr>
          <p:cNvPr id="6" name="Text 2"/>
          <p:cNvSpPr/>
          <p:nvPr/>
        </p:nvSpPr>
        <p:spPr>
          <a:xfrm>
            <a:off x="7519273" y="3009305"/>
            <a:ext cx="6399609" cy="650319"/>
          </a:xfrm>
          <a:prstGeom prst="rect">
            <a:avLst/>
          </a:prstGeom>
          <a:noFill/>
          <a:ln/>
        </p:spPr>
        <p:txBody>
          <a:bodyPr wrap="square" lIns="0" tIns="0" rIns="0" bIns="0" rtlCol="0" anchor="t"/>
          <a:lstStyle/>
          <a:p>
            <a:pPr algn="l" indent="0" marL="0">
              <a:lnSpc>
                <a:spcPts val="2550"/>
              </a:lnSpc>
              <a:buNone/>
            </a:pPr>
            <a:r>
              <a:rPr lang="en-US" sz="1600" dirty="0">
                <a:solidFill>
                  <a:srgbClr val="FFE5E5"/>
                </a:solidFill>
                <a:latin typeface="DM Sans" pitchFamily="34" charset="0"/>
                <a:ea typeface="DM Sans" pitchFamily="34" charset="-122"/>
                <a:cs typeface="DM Sans" pitchFamily="34" charset="-120"/>
              </a:rPr>
              <a:t>Non-statistical (judgment-based) and statistical methods for predicting future sales</a:t>
            </a:r>
            <a:endParaRPr lang="en-US" sz="1600" dirty="0"/>
          </a:p>
        </p:txBody>
      </p:sp>
      <p:pic>
        <p:nvPicPr>
          <p:cNvPr id="7" name="Image 2" descr="preencoded.png">    </p:cNvPr>
          <p:cNvPicPr>
            <a:picLocks noChangeAspect="1"/>
          </p:cNvPicPr>
          <p:nvPr/>
        </p:nvPicPr>
        <p:blipFill>
          <a:blip r:embed="rId3"/>
          <a:stretch>
            <a:fillRect/>
          </a:stretch>
        </p:blipFill>
        <p:spPr>
          <a:xfrm>
            <a:off x="6197918" y="3862864"/>
            <a:ext cx="1016437" cy="1219676"/>
          </a:xfrm>
          <a:prstGeom prst="rect">
            <a:avLst/>
          </a:prstGeom>
        </p:spPr>
      </p:pic>
      <p:sp>
        <p:nvSpPr>
          <p:cNvPr id="8" name="Text 3"/>
          <p:cNvSpPr/>
          <p:nvPr/>
        </p:nvSpPr>
        <p:spPr>
          <a:xfrm>
            <a:off x="7519273" y="4066103"/>
            <a:ext cx="3126343" cy="334328"/>
          </a:xfrm>
          <a:prstGeom prst="rect">
            <a:avLst/>
          </a:prstGeom>
          <a:noFill/>
          <a:ln/>
        </p:spPr>
        <p:txBody>
          <a:bodyPr wrap="none" lIns="0" tIns="0" rIns="0" bIns="0" rtlCol="0" anchor="t"/>
          <a:lstStyle/>
          <a:p>
            <a:pPr algn="l" indent="0" marL="0">
              <a:lnSpc>
                <a:spcPts val="2600"/>
              </a:lnSpc>
              <a:buNone/>
            </a:pPr>
            <a:r>
              <a:rPr lang="en-US" sz="2100" dirty="0">
                <a:solidFill>
                  <a:srgbClr val="FFE5E5"/>
                </a:solidFill>
                <a:latin typeface="Dela Gothic One" pitchFamily="34" charset="0"/>
                <a:ea typeface="Dela Gothic One" pitchFamily="34" charset="-122"/>
                <a:cs typeface="Dela Gothic One" pitchFamily="34" charset="-120"/>
              </a:rPr>
              <a:t>Budget Preparation</a:t>
            </a:r>
            <a:endParaRPr lang="en-US" sz="2100" dirty="0"/>
          </a:p>
        </p:txBody>
      </p:sp>
      <p:sp>
        <p:nvSpPr>
          <p:cNvPr id="9" name="Text 4"/>
          <p:cNvSpPr/>
          <p:nvPr/>
        </p:nvSpPr>
        <p:spPr>
          <a:xfrm>
            <a:off x="7519273" y="4522351"/>
            <a:ext cx="6399609" cy="325160"/>
          </a:xfrm>
          <a:prstGeom prst="rect">
            <a:avLst/>
          </a:prstGeom>
          <a:noFill/>
          <a:ln/>
        </p:spPr>
        <p:txBody>
          <a:bodyPr wrap="none" lIns="0" tIns="0" rIns="0" bIns="0" rtlCol="0" anchor="t"/>
          <a:lstStyle/>
          <a:p>
            <a:pPr algn="l" indent="0" marL="0">
              <a:lnSpc>
                <a:spcPts val="2550"/>
              </a:lnSpc>
              <a:buNone/>
            </a:pPr>
            <a:r>
              <a:rPr lang="en-US" sz="1600" dirty="0">
                <a:solidFill>
                  <a:srgbClr val="FFE5E5"/>
                </a:solidFill>
                <a:latin typeface="DM Sans" pitchFamily="34" charset="0"/>
                <a:ea typeface="DM Sans" pitchFamily="34" charset="-122"/>
                <a:cs typeface="DM Sans" pitchFamily="34" charset="-120"/>
              </a:rPr>
              <a:t>Collecting and processing information for sales budget calculation</a:t>
            </a:r>
            <a:endParaRPr lang="en-US" sz="1600" dirty="0"/>
          </a:p>
        </p:txBody>
      </p:sp>
      <p:pic>
        <p:nvPicPr>
          <p:cNvPr id="10" name="Image 3" descr="preencoded.png">    </p:cNvPr>
          <p:cNvPicPr>
            <a:picLocks noChangeAspect="1"/>
          </p:cNvPicPr>
          <p:nvPr/>
        </p:nvPicPr>
        <p:blipFill>
          <a:blip r:embed="rId4"/>
          <a:stretch>
            <a:fillRect/>
          </a:stretch>
        </p:blipFill>
        <p:spPr>
          <a:xfrm>
            <a:off x="6197918" y="5082540"/>
            <a:ext cx="1016437" cy="1219676"/>
          </a:xfrm>
          <a:prstGeom prst="rect">
            <a:avLst/>
          </a:prstGeom>
        </p:spPr>
      </p:pic>
      <p:sp>
        <p:nvSpPr>
          <p:cNvPr id="11" name="Text 5"/>
          <p:cNvSpPr/>
          <p:nvPr/>
        </p:nvSpPr>
        <p:spPr>
          <a:xfrm>
            <a:off x="7519273" y="5285780"/>
            <a:ext cx="3184446" cy="334328"/>
          </a:xfrm>
          <a:prstGeom prst="rect">
            <a:avLst/>
          </a:prstGeom>
          <a:noFill/>
          <a:ln/>
        </p:spPr>
        <p:txBody>
          <a:bodyPr wrap="none" lIns="0" tIns="0" rIns="0" bIns="0" rtlCol="0" anchor="t"/>
          <a:lstStyle/>
          <a:p>
            <a:pPr algn="l" indent="0" marL="0">
              <a:lnSpc>
                <a:spcPts val="2600"/>
              </a:lnSpc>
              <a:buNone/>
            </a:pPr>
            <a:r>
              <a:rPr lang="en-US" sz="2100" dirty="0">
                <a:solidFill>
                  <a:srgbClr val="FFE5E5"/>
                </a:solidFill>
                <a:latin typeface="Dela Gothic One" pitchFamily="34" charset="0"/>
                <a:ea typeface="Dela Gothic One" pitchFamily="34" charset="-122"/>
                <a:cs typeface="Dela Gothic One" pitchFamily="34" charset="-120"/>
              </a:rPr>
              <a:t>Resource Allocation</a:t>
            </a:r>
            <a:endParaRPr lang="en-US" sz="2100" dirty="0"/>
          </a:p>
        </p:txBody>
      </p:sp>
      <p:sp>
        <p:nvSpPr>
          <p:cNvPr id="12" name="Text 6"/>
          <p:cNvSpPr/>
          <p:nvPr/>
        </p:nvSpPr>
        <p:spPr>
          <a:xfrm>
            <a:off x="7519273" y="5742027"/>
            <a:ext cx="6399609" cy="325160"/>
          </a:xfrm>
          <a:prstGeom prst="rect">
            <a:avLst/>
          </a:prstGeom>
          <a:noFill/>
          <a:ln/>
        </p:spPr>
        <p:txBody>
          <a:bodyPr wrap="none" lIns="0" tIns="0" rIns="0" bIns="0" rtlCol="0" anchor="t"/>
          <a:lstStyle/>
          <a:p>
            <a:pPr algn="l" indent="0" marL="0">
              <a:lnSpc>
                <a:spcPts val="2550"/>
              </a:lnSpc>
              <a:buNone/>
            </a:pPr>
            <a:r>
              <a:rPr lang="en-US" sz="1600" dirty="0">
                <a:solidFill>
                  <a:srgbClr val="FFE5E5"/>
                </a:solidFill>
                <a:latin typeface="DM Sans" pitchFamily="34" charset="0"/>
                <a:ea typeface="DM Sans" pitchFamily="34" charset="-122"/>
                <a:cs typeface="DM Sans" pitchFamily="34" charset="-120"/>
              </a:rPr>
              <a:t>Determining required resources to achieve given sales levels</a:t>
            </a:r>
            <a:endParaRPr lang="en-US" sz="1600" dirty="0"/>
          </a:p>
        </p:txBody>
      </p:sp>
      <p:pic>
        <p:nvPicPr>
          <p:cNvPr id="13" name="Image 4" descr="preencoded.png">    </p:cNvPr>
          <p:cNvPicPr>
            <a:picLocks noChangeAspect="1"/>
          </p:cNvPicPr>
          <p:nvPr/>
        </p:nvPicPr>
        <p:blipFill>
          <a:blip r:embed="rId5"/>
          <a:stretch>
            <a:fillRect/>
          </a:stretch>
        </p:blipFill>
        <p:spPr>
          <a:xfrm>
            <a:off x="6197918" y="6302216"/>
            <a:ext cx="1016437" cy="1219676"/>
          </a:xfrm>
          <a:prstGeom prst="rect">
            <a:avLst/>
          </a:prstGeom>
        </p:spPr>
      </p:pic>
      <p:sp>
        <p:nvSpPr>
          <p:cNvPr id="14" name="Text 7"/>
          <p:cNvSpPr/>
          <p:nvPr/>
        </p:nvSpPr>
        <p:spPr>
          <a:xfrm>
            <a:off x="7519273" y="6505456"/>
            <a:ext cx="3869531" cy="334328"/>
          </a:xfrm>
          <a:prstGeom prst="rect">
            <a:avLst/>
          </a:prstGeom>
          <a:noFill/>
          <a:ln/>
        </p:spPr>
        <p:txBody>
          <a:bodyPr wrap="none" lIns="0" tIns="0" rIns="0" bIns="0" rtlCol="0" anchor="t"/>
          <a:lstStyle/>
          <a:p>
            <a:pPr algn="l" indent="0" marL="0">
              <a:lnSpc>
                <a:spcPts val="2600"/>
              </a:lnSpc>
              <a:buNone/>
            </a:pPr>
            <a:r>
              <a:rPr lang="en-US" sz="2100" dirty="0">
                <a:solidFill>
                  <a:srgbClr val="FFE5E5"/>
                </a:solidFill>
                <a:latin typeface="Dela Gothic One" pitchFamily="34" charset="0"/>
                <a:ea typeface="Dela Gothic One" pitchFamily="34" charset="-122"/>
                <a:cs typeface="Dela Gothic One" pitchFamily="34" charset="-120"/>
              </a:rPr>
              <a:t>Performance Evaluation</a:t>
            </a:r>
            <a:endParaRPr lang="en-US" sz="2100" dirty="0"/>
          </a:p>
        </p:txBody>
      </p:sp>
      <p:sp>
        <p:nvSpPr>
          <p:cNvPr id="15" name="Text 8"/>
          <p:cNvSpPr/>
          <p:nvPr/>
        </p:nvSpPr>
        <p:spPr>
          <a:xfrm>
            <a:off x="7519273" y="6961703"/>
            <a:ext cx="6399609" cy="325160"/>
          </a:xfrm>
          <a:prstGeom prst="rect">
            <a:avLst/>
          </a:prstGeom>
          <a:noFill/>
          <a:ln/>
        </p:spPr>
        <p:txBody>
          <a:bodyPr wrap="none" lIns="0" tIns="0" rIns="0" bIns="0" rtlCol="0" anchor="t"/>
          <a:lstStyle/>
          <a:p>
            <a:pPr algn="l" indent="0" marL="0">
              <a:lnSpc>
                <a:spcPts val="2550"/>
              </a:lnSpc>
              <a:buNone/>
            </a:pPr>
            <a:r>
              <a:rPr lang="en-US" sz="1600" dirty="0">
                <a:solidFill>
                  <a:srgbClr val="FFE5E5"/>
                </a:solidFill>
                <a:latin typeface="DM Sans" pitchFamily="34" charset="0"/>
                <a:ea typeface="DM Sans" pitchFamily="34" charset="-122"/>
                <a:cs typeface="DM Sans" pitchFamily="34" charset="-120"/>
              </a:rPr>
              <a:t>Using forecasts to assess and improve sales performance</a:t>
            </a:r>
            <a:endParaRPr lang="en-US" sz="16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97706" y="681038"/>
            <a:ext cx="7748588" cy="1311354"/>
          </a:xfrm>
          <a:prstGeom prst="rect">
            <a:avLst/>
          </a:prstGeom>
          <a:noFill/>
          <a:ln/>
        </p:spPr>
        <p:txBody>
          <a:bodyPr wrap="square" lIns="0" tIns="0" rIns="0" bIns="0" rtlCol="0" anchor="t"/>
          <a:lstStyle/>
          <a:p>
            <a:pPr algn="l" indent="0" marL="0">
              <a:lnSpc>
                <a:spcPts val="5150"/>
              </a:lnSpc>
              <a:buNone/>
            </a:pPr>
            <a:r>
              <a:rPr lang="en-US" sz="4100" dirty="0">
                <a:solidFill>
                  <a:srgbClr val="FAEBEB"/>
                </a:solidFill>
                <a:latin typeface="Dela Gothic One" pitchFamily="34" charset="0"/>
                <a:ea typeface="Dela Gothic One" pitchFamily="34" charset="-122"/>
                <a:cs typeface="Dela Gothic One" pitchFamily="34" charset="-120"/>
              </a:rPr>
              <a:t>International Sales and Global Markets</a:t>
            </a:r>
            <a:endParaRPr lang="en-US" sz="4100" dirty="0"/>
          </a:p>
        </p:txBody>
      </p:sp>
      <p:sp>
        <p:nvSpPr>
          <p:cNvPr id="4" name="Shape 1"/>
          <p:cNvSpPr/>
          <p:nvPr/>
        </p:nvSpPr>
        <p:spPr>
          <a:xfrm>
            <a:off x="921901" y="2291358"/>
            <a:ext cx="22860" cy="5257086"/>
          </a:xfrm>
          <a:prstGeom prst="roundRect">
            <a:avLst>
              <a:gd name="adj" fmla="val 366274"/>
            </a:avLst>
          </a:prstGeom>
          <a:solidFill>
            <a:srgbClr val="8D2424"/>
          </a:solidFill>
          <a:ln/>
        </p:spPr>
      </p:sp>
      <p:sp>
        <p:nvSpPr>
          <p:cNvPr id="5" name="Shape 2"/>
          <p:cNvSpPr/>
          <p:nvPr/>
        </p:nvSpPr>
        <p:spPr>
          <a:xfrm>
            <a:off x="1123295" y="2728317"/>
            <a:ext cx="598051" cy="22860"/>
          </a:xfrm>
          <a:prstGeom prst="roundRect">
            <a:avLst>
              <a:gd name="adj" fmla="val 366274"/>
            </a:avLst>
          </a:prstGeom>
          <a:solidFill>
            <a:srgbClr val="8D2424"/>
          </a:solidFill>
          <a:ln/>
        </p:spPr>
      </p:sp>
      <p:sp>
        <p:nvSpPr>
          <p:cNvPr id="6" name="Shape 3"/>
          <p:cNvSpPr/>
          <p:nvPr/>
        </p:nvSpPr>
        <p:spPr>
          <a:xfrm>
            <a:off x="697647" y="2515553"/>
            <a:ext cx="448508" cy="448508"/>
          </a:xfrm>
          <a:prstGeom prst="roundRect">
            <a:avLst>
              <a:gd name="adj" fmla="val 18669"/>
            </a:avLst>
          </a:prstGeom>
          <a:solidFill>
            <a:srgbClr val="740B0B"/>
          </a:solidFill>
          <a:ln w="7620">
            <a:solidFill>
              <a:srgbClr val="8D2424"/>
            </a:solidFill>
            <a:prstDash val="solid"/>
          </a:ln>
        </p:spPr>
      </p:sp>
      <p:sp>
        <p:nvSpPr>
          <p:cNvPr id="7" name="Text 4"/>
          <p:cNvSpPr/>
          <p:nvPr/>
        </p:nvSpPr>
        <p:spPr>
          <a:xfrm>
            <a:off x="764500" y="2543056"/>
            <a:ext cx="314682" cy="393383"/>
          </a:xfrm>
          <a:prstGeom prst="rect">
            <a:avLst/>
          </a:prstGeom>
          <a:noFill/>
          <a:ln/>
        </p:spPr>
        <p:txBody>
          <a:bodyPr wrap="none" lIns="0" tIns="0" rIns="0" bIns="0" rtlCol="0" anchor="t"/>
          <a:lstStyle/>
          <a:p>
            <a:pPr algn="ctr" indent="0" marL="0">
              <a:lnSpc>
                <a:spcPts val="2450"/>
              </a:lnSpc>
              <a:buNone/>
            </a:pPr>
            <a:r>
              <a:rPr lang="en-US" sz="2450" dirty="0">
                <a:solidFill>
                  <a:srgbClr val="FFE5E5"/>
                </a:solidFill>
                <a:latin typeface="Dela Gothic One" pitchFamily="34" charset="0"/>
                <a:ea typeface="Dela Gothic One" pitchFamily="34" charset="-122"/>
                <a:cs typeface="Dela Gothic One" pitchFamily="34" charset="-120"/>
              </a:rPr>
              <a:t>1</a:t>
            </a:r>
            <a:endParaRPr lang="en-US" sz="2450" dirty="0"/>
          </a:p>
        </p:txBody>
      </p:sp>
      <p:sp>
        <p:nvSpPr>
          <p:cNvPr id="8" name="Text 5"/>
          <p:cNvSpPr/>
          <p:nvPr/>
        </p:nvSpPr>
        <p:spPr>
          <a:xfrm>
            <a:off x="1918692" y="2490668"/>
            <a:ext cx="2623066" cy="327779"/>
          </a:xfrm>
          <a:prstGeom prst="rect">
            <a:avLst/>
          </a:prstGeom>
          <a:noFill/>
          <a:ln/>
        </p:spPr>
        <p:txBody>
          <a:bodyPr wrap="none" lIns="0" tIns="0" rIns="0" bIns="0" rtlCol="0" anchor="t"/>
          <a:lstStyle/>
          <a:p>
            <a:pPr algn="l" indent="0" marL="0">
              <a:lnSpc>
                <a:spcPts val="2550"/>
              </a:lnSpc>
              <a:buNone/>
            </a:pPr>
            <a:r>
              <a:rPr lang="en-US" sz="2050" dirty="0">
                <a:solidFill>
                  <a:srgbClr val="FFE5E5"/>
                </a:solidFill>
                <a:latin typeface="Dela Gothic One" pitchFamily="34" charset="0"/>
                <a:ea typeface="Dela Gothic One" pitchFamily="34" charset="-122"/>
                <a:cs typeface="Dela Gothic One" pitchFamily="34" charset="-120"/>
              </a:rPr>
              <a:t>Exporting</a:t>
            </a:r>
            <a:endParaRPr lang="en-US" sz="2050" dirty="0"/>
          </a:p>
        </p:txBody>
      </p:sp>
      <p:sp>
        <p:nvSpPr>
          <p:cNvPr id="9" name="Text 6"/>
          <p:cNvSpPr/>
          <p:nvPr/>
        </p:nvSpPr>
        <p:spPr>
          <a:xfrm>
            <a:off x="1918692" y="2937986"/>
            <a:ext cx="6527602" cy="318849"/>
          </a:xfrm>
          <a:prstGeom prst="rect">
            <a:avLst/>
          </a:prstGeom>
          <a:noFill/>
          <a:ln/>
        </p:spPr>
        <p:txBody>
          <a:bodyPr wrap="none" lIns="0" tIns="0" rIns="0" bIns="0" rtlCol="0" anchor="t"/>
          <a:lstStyle/>
          <a:p>
            <a:pPr algn="l" indent="0" marL="0">
              <a:lnSpc>
                <a:spcPts val="2500"/>
              </a:lnSpc>
              <a:buNone/>
            </a:pPr>
            <a:r>
              <a:rPr lang="en-US" sz="1550" dirty="0">
                <a:solidFill>
                  <a:srgbClr val="FFE5E5"/>
                </a:solidFill>
                <a:latin typeface="DM Sans" pitchFamily="34" charset="0"/>
                <a:ea typeface="DM Sans" pitchFamily="34" charset="-122"/>
                <a:cs typeface="DM Sans" pitchFamily="34" charset="-120"/>
              </a:rPr>
              <a:t>First stage of international sales, selling goods to other countries</a:t>
            </a:r>
            <a:endParaRPr lang="en-US" sz="1550" dirty="0"/>
          </a:p>
        </p:txBody>
      </p:sp>
      <p:sp>
        <p:nvSpPr>
          <p:cNvPr id="10" name="Shape 7"/>
          <p:cNvSpPr/>
          <p:nvPr/>
        </p:nvSpPr>
        <p:spPr>
          <a:xfrm>
            <a:off x="1123295" y="4092416"/>
            <a:ext cx="598051" cy="22860"/>
          </a:xfrm>
          <a:prstGeom prst="roundRect">
            <a:avLst>
              <a:gd name="adj" fmla="val 366274"/>
            </a:avLst>
          </a:prstGeom>
          <a:solidFill>
            <a:srgbClr val="8D2424"/>
          </a:solidFill>
          <a:ln/>
        </p:spPr>
      </p:sp>
      <p:sp>
        <p:nvSpPr>
          <p:cNvPr id="11" name="Shape 8"/>
          <p:cNvSpPr/>
          <p:nvPr/>
        </p:nvSpPr>
        <p:spPr>
          <a:xfrm>
            <a:off x="697647" y="3879652"/>
            <a:ext cx="448508" cy="448508"/>
          </a:xfrm>
          <a:prstGeom prst="roundRect">
            <a:avLst>
              <a:gd name="adj" fmla="val 18669"/>
            </a:avLst>
          </a:prstGeom>
          <a:solidFill>
            <a:srgbClr val="740B0B"/>
          </a:solidFill>
          <a:ln w="7620">
            <a:solidFill>
              <a:srgbClr val="8D2424"/>
            </a:solidFill>
            <a:prstDash val="solid"/>
          </a:ln>
        </p:spPr>
      </p:sp>
      <p:sp>
        <p:nvSpPr>
          <p:cNvPr id="12" name="Text 9"/>
          <p:cNvSpPr/>
          <p:nvPr/>
        </p:nvSpPr>
        <p:spPr>
          <a:xfrm>
            <a:off x="764500" y="3907155"/>
            <a:ext cx="314682" cy="393383"/>
          </a:xfrm>
          <a:prstGeom prst="rect">
            <a:avLst/>
          </a:prstGeom>
          <a:noFill/>
          <a:ln/>
        </p:spPr>
        <p:txBody>
          <a:bodyPr wrap="none" lIns="0" tIns="0" rIns="0" bIns="0" rtlCol="0" anchor="t"/>
          <a:lstStyle/>
          <a:p>
            <a:pPr algn="ctr" indent="0" marL="0">
              <a:lnSpc>
                <a:spcPts val="2450"/>
              </a:lnSpc>
              <a:buNone/>
            </a:pPr>
            <a:r>
              <a:rPr lang="en-US" sz="2450" dirty="0">
                <a:solidFill>
                  <a:srgbClr val="FFE5E5"/>
                </a:solidFill>
                <a:latin typeface="Dela Gothic One" pitchFamily="34" charset="0"/>
                <a:ea typeface="Dela Gothic One" pitchFamily="34" charset="-122"/>
                <a:cs typeface="Dela Gothic One" pitchFamily="34" charset="-120"/>
              </a:rPr>
              <a:t>2</a:t>
            </a:r>
            <a:endParaRPr lang="en-US" sz="2450" dirty="0"/>
          </a:p>
        </p:txBody>
      </p:sp>
      <p:sp>
        <p:nvSpPr>
          <p:cNvPr id="13" name="Text 10"/>
          <p:cNvSpPr/>
          <p:nvPr/>
        </p:nvSpPr>
        <p:spPr>
          <a:xfrm>
            <a:off x="1918692" y="3854768"/>
            <a:ext cx="2623066" cy="327779"/>
          </a:xfrm>
          <a:prstGeom prst="rect">
            <a:avLst/>
          </a:prstGeom>
          <a:noFill/>
          <a:ln/>
        </p:spPr>
        <p:txBody>
          <a:bodyPr wrap="none" lIns="0" tIns="0" rIns="0" bIns="0" rtlCol="0" anchor="t"/>
          <a:lstStyle/>
          <a:p>
            <a:pPr algn="l" indent="0" marL="0">
              <a:lnSpc>
                <a:spcPts val="2550"/>
              </a:lnSpc>
              <a:buNone/>
            </a:pPr>
            <a:r>
              <a:rPr lang="en-US" sz="2050" dirty="0">
                <a:solidFill>
                  <a:srgbClr val="FFE5E5"/>
                </a:solidFill>
                <a:latin typeface="Dela Gothic One" pitchFamily="34" charset="0"/>
                <a:ea typeface="Dela Gothic One" pitchFamily="34" charset="-122"/>
                <a:cs typeface="Dela Gothic One" pitchFamily="34" charset="-120"/>
              </a:rPr>
              <a:t>Licensing</a:t>
            </a:r>
            <a:endParaRPr lang="en-US" sz="2050" dirty="0"/>
          </a:p>
        </p:txBody>
      </p:sp>
      <p:sp>
        <p:nvSpPr>
          <p:cNvPr id="14" name="Text 11"/>
          <p:cNvSpPr/>
          <p:nvPr/>
        </p:nvSpPr>
        <p:spPr>
          <a:xfrm>
            <a:off x="1918692" y="4302085"/>
            <a:ext cx="6527602" cy="318849"/>
          </a:xfrm>
          <a:prstGeom prst="rect">
            <a:avLst/>
          </a:prstGeom>
          <a:noFill/>
          <a:ln/>
        </p:spPr>
        <p:txBody>
          <a:bodyPr wrap="none" lIns="0" tIns="0" rIns="0" bIns="0" rtlCol="0" anchor="t"/>
          <a:lstStyle/>
          <a:p>
            <a:pPr algn="l" indent="0" marL="0">
              <a:lnSpc>
                <a:spcPts val="2500"/>
              </a:lnSpc>
              <a:buNone/>
            </a:pPr>
            <a:r>
              <a:rPr lang="en-US" sz="1550" dirty="0">
                <a:solidFill>
                  <a:srgbClr val="FFE5E5"/>
                </a:solidFill>
                <a:latin typeface="DM Sans" pitchFamily="34" charset="0"/>
                <a:ea typeface="DM Sans" pitchFamily="34" charset="-122"/>
                <a:cs typeface="DM Sans" pitchFamily="34" charset="-120"/>
              </a:rPr>
              <a:t>Allowing foreign companies to use brands, patents, or technology</a:t>
            </a:r>
            <a:endParaRPr lang="en-US" sz="1550" dirty="0"/>
          </a:p>
        </p:txBody>
      </p:sp>
      <p:sp>
        <p:nvSpPr>
          <p:cNvPr id="15" name="Shape 12"/>
          <p:cNvSpPr/>
          <p:nvPr/>
        </p:nvSpPr>
        <p:spPr>
          <a:xfrm>
            <a:off x="1123295" y="5456515"/>
            <a:ext cx="598051" cy="22860"/>
          </a:xfrm>
          <a:prstGeom prst="roundRect">
            <a:avLst>
              <a:gd name="adj" fmla="val 366274"/>
            </a:avLst>
          </a:prstGeom>
          <a:solidFill>
            <a:srgbClr val="8D2424"/>
          </a:solidFill>
          <a:ln/>
        </p:spPr>
      </p:sp>
      <p:sp>
        <p:nvSpPr>
          <p:cNvPr id="16" name="Shape 13"/>
          <p:cNvSpPr/>
          <p:nvPr/>
        </p:nvSpPr>
        <p:spPr>
          <a:xfrm>
            <a:off x="697647" y="5243751"/>
            <a:ext cx="448508" cy="448508"/>
          </a:xfrm>
          <a:prstGeom prst="roundRect">
            <a:avLst>
              <a:gd name="adj" fmla="val 18669"/>
            </a:avLst>
          </a:prstGeom>
          <a:solidFill>
            <a:srgbClr val="740B0B"/>
          </a:solidFill>
          <a:ln w="7620">
            <a:solidFill>
              <a:srgbClr val="8D2424"/>
            </a:solidFill>
            <a:prstDash val="solid"/>
          </a:ln>
        </p:spPr>
      </p:sp>
      <p:sp>
        <p:nvSpPr>
          <p:cNvPr id="17" name="Text 14"/>
          <p:cNvSpPr/>
          <p:nvPr/>
        </p:nvSpPr>
        <p:spPr>
          <a:xfrm>
            <a:off x="764500" y="5271254"/>
            <a:ext cx="314682" cy="393383"/>
          </a:xfrm>
          <a:prstGeom prst="rect">
            <a:avLst/>
          </a:prstGeom>
          <a:noFill/>
          <a:ln/>
        </p:spPr>
        <p:txBody>
          <a:bodyPr wrap="none" lIns="0" tIns="0" rIns="0" bIns="0" rtlCol="0" anchor="t"/>
          <a:lstStyle/>
          <a:p>
            <a:pPr algn="ctr" indent="0" marL="0">
              <a:lnSpc>
                <a:spcPts val="2450"/>
              </a:lnSpc>
              <a:buNone/>
            </a:pPr>
            <a:r>
              <a:rPr lang="en-US" sz="2450" dirty="0">
                <a:solidFill>
                  <a:srgbClr val="FFE5E5"/>
                </a:solidFill>
                <a:latin typeface="Dela Gothic One" pitchFamily="34" charset="0"/>
                <a:ea typeface="Dela Gothic One" pitchFamily="34" charset="-122"/>
                <a:cs typeface="Dela Gothic One" pitchFamily="34" charset="-120"/>
              </a:rPr>
              <a:t>3</a:t>
            </a:r>
            <a:endParaRPr lang="en-US" sz="2450" dirty="0"/>
          </a:p>
        </p:txBody>
      </p:sp>
      <p:sp>
        <p:nvSpPr>
          <p:cNvPr id="18" name="Text 15"/>
          <p:cNvSpPr/>
          <p:nvPr/>
        </p:nvSpPr>
        <p:spPr>
          <a:xfrm>
            <a:off x="1918692" y="5218867"/>
            <a:ext cx="3178373" cy="327779"/>
          </a:xfrm>
          <a:prstGeom prst="rect">
            <a:avLst/>
          </a:prstGeom>
          <a:noFill/>
          <a:ln/>
        </p:spPr>
        <p:txBody>
          <a:bodyPr wrap="none" lIns="0" tIns="0" rIns="0" bIns="0" rtlCol="0" anchor="t"/>
          <a:lstStyle/>
          <a:p>
            <a:pPr algn="l" indent="0" marL="0">
              <a:lnSpc>
                <a:spcPts val="2550"/>
              </a:lnSpc>
              <a:buNone/>
            </a:pPr>
            <a:r>
              <a:rPr lang="en-US" sz="2050" dirty="0">
                <a:solidFill>
                  <a:srgbClr val="FFE5E5"/>
                </a:solidFill>
                <a:latin typeface="Dela Gothic One" pitchFamily="34" charset="0"/>
                <a:ea typeface="Dela Gothic One" pitchFamily="34" charset="-122"/>
                <a:cs typeface="Dela Gothic One" pitchFamily="34" charset="-120"/>
              </a:rPr>
              <a:t>Offshore Production</a:t>
            </a:r>
            <a:endParaRPr lang="en-US" sz="2050" dirty="0"/>
          </a:p>
        </p:txBody>
      </p:sp>
      <p:sp>
        <p:nvSpPr>
          <p:cNvPr id="19" name="Text 16"/>
          <p:cNvSpPr/>
          <p:nvPr/>
        </p:nvSpPr>
        <p:spPr>
          <a:xfrm>
            <a:off x="1918692" y="5666184"/>
            <a:ext cx="6527602" cy="318849"/>
          </a:xfrm>
          <a:prstGeom prst="rect">
            <a:avLst/>
          </a:prstGeom>
          <a:noFill/>
          <a:ln/>
        </p:spPr>
        <p:txBody>
          <a:bodyPr wrap="none" lIns="0" tIns="0" rIns="0" bIns="0" rtlCol="0" anchor="t"/>
          <a:lstStyle/>
          <a:p>
            <a:pPr algn="l" indent="0" marL="0">
              <a:lnSpc>
                <a:spcPts val="2500"/>
              </a:lnSpc>
              <a:buNone/>
            </a:pPr>
            <a:r>
              <a:rPr lang="en-US" sz="1550" dirty="0">
                <a:solidFill>
                  <a:srgbClr val="FFE5E5"/>
                </a:solidFill>
                <a:latin typeface="DM Sans" pitchFamily="34" charset="0"/>
                <a:ea typeface="DM Sans" pitchFamily="34" charset="-122"/>
                <a:cs typeface="DM Sans" pitchFamily="34" charset="-120"/>
              </a:rPr>
              <a:t>Manufacturing goods in foreign countries</a:t>
            </a:r>
            <a:endParaRPr lang="en-US" sz="1550" dirty="0"/>
          </a:p>
        </p:txBody>
      </p:sp>
      <p:sp>
        <p:nvSpPr>
          <p:cNvPr id="20" name="Shape 17"/>
          <p:cNvSpPr/>
          <p:nvPr/>
        </p:nvSpPr>
        <p:spPr>
          <a:xfrm>
            <a:off x="1123295" y="6820614"/>
            <a:ext cx="598051" cy="22860"/>
          </a:xfrm>
          <a:prstGeom prst="roundRect">
            <a:avLst>
              <a:gd name="adj" fmla="val 366274"/>
            </a:avLst>
          </a:prstGeom>
          <a:solidFill>
            <a:srgbClr val="8D2424"/>
          </a:solidFill>
          <a:ln/>
        </p:spPr>
      </p:sp>
      <p:sp>
        <p:nvSpPr>
          <p:cNvPr id="21" name="Shape 18"/>
          <p:cNvSpPr/>
          <p:nvPr/>
        </p:nvSpPr>
        <p:spPr>
          <a:xfrm>
            <a:off x="697647" y="6607850"/>
            <a:ext cx="448508" cy="448508"/>
          </a:xfrm>
          <a:prstGeom prst="roundRect">
            <a:avLst>
              <a:gd name="adj" fmla="val 18669"/>
            </a:avLst>
          </a:prstGeom>
          <a:solidFill>
            <a:srgbClr val="740B0B"/>
          </a:solidFill>
          <a:ln w="7620">
            <a:solidFill>
              <a:srgbClr val="8D2424"/>
            </a:solidFill>
            <a:prstDash val="solid"/>
          </a:ln>
        </p:spPr>
      </p:sp>
      <p:sp>
        <p:nvSpPr>
          <p:cNvPr id="22" name="Text 19"/>
          <p:cNvSpPr/>
          <p:nvPr/>
        </p:nvSpPr>
        <p:spPr>
          <a:xfrm>
            <a:off x="764500" y="6635353"/>
            <a:ext cx="314682" cy="393383"/>
          </a:xfrm>
          <a:prstGeom prst="rect">
            <a:avLst/>
          </a:prstGeom>
          <a:noFill/>
          <a:ln/>
        </p:spPr>
        <p:txBody>
          <a:bodyPr wrap="none" lIns="0" tIns="0" rIns="0" bIns="0" rtlCol="0" anchor="t"/>
          <a:lstStyle/>
          <a:p>
            <a:pPr algn="ctr" indent="0" marL="0">
              <a:lnSpc>
                <a:spcPts val="2450"/>
              </a:lnSpc>
              <a:buNone/>
            </a:pPr>
            <a:r>
              <a:rPr lang="en-US" sz="2450" dirty="0">
                <a:solidFill>
                  <a:srgbClr val="FFE5E5"/>
                </a:solidFill>
                <a:latin typeface="Dela Gothic One" pitchFamily="34" charset="0"/>
                <a:ea typeface="Dela Gothic One" pitchFamily="34" charset="-122"/>
                <a:cs typeface="Dela Gothic One" pitchFamily="34" charset="-120"/>
              </a:rPr>
              <a:t>4</a:t>
            </a:r>
            <a:endParaRPr lang="en-US" sz="2450" dirty="0"/>
          </a:p>
        </p:txBody>
      </p:sp>
      <p:sp>
        <p:nvSpPr>
          <p:cNvPr id="23" name="Text 20"/>
          <p:cNvSpPr/>
          <p:nvPr/>
        </p:nvSpPr>
        <p:spPr>
          <a:xfrm>
            <a:off x="1918692" y="6582966"/>
            <a:ext cx="3505319" cy="327779"/>
          </a:xfrm>
          <a:prstGeom prst="rect">
            <a:avLst/>
          </a:prstGeom>
          <a:noFill/>
          <a:ln/>
        </p:spPr>
        <p:txBody>
          <a:bodyPr wrap="none" lIns="0" tIns="0" rIns="0" bIns="0" rtlCol="0" anchor="t"/>
          <a:lstStyle/>
          <a:p>
            <a:pPr algn="l" indent="0" marL="0">
              <a:lnSpc>
                <a:spcPts val="2550"/>
              </a:lnSpc>
              <a:buNone/>
            </a:pPr>
            <a:r>
              <a:rPr lang="en-US" sz="2050" dirty="0">
                <a:solidFill>
                  <a:srgbClr val="FFE5E5"/>
                </a:solidFill>
                <a:latin typeface="Dela Gothic One" pitchFamily="34" charset="0"/>
                <a:ea typeface="Dela Gothic One" pitchFamily="34" charset="-122"/>
                <a:cs typeface="Dela Gothic One" pitchFamily="34" charset="-120"/>
              </a:rPr>
              <a:t>Global Retail Presence</a:t>
            </a:r>
            <a:endParaRPr lang="en-US" sz="2050" dirty="0"/>
          </a:p>
        </p:txBody>
      </p:sp>
      <p:sp>
        <p:nvSpPr>
          <p:cNvPr id="24" name="Text 21"/>
          <p:cNvSpPr/>
          <p:nvPr/>
        </p:nvSpPr>
        <p:spPr>
          <a:xfrm>
            <a:off x="1918692" y="7030283"/>
            <a:ext cx="6527602" cy="318849"/>
          </a:xfrm>
          <a:prstGeom prst="rect">
            <a:avLst/>
          </a:prstGeom>
          <a:noFill/>
          <a:ln/>
        </p:spPr>
        <p:txBody>
          <a:bodyPr wrap="none" lIns="0" tIns="0" rIns="0" bIns="0" rtlCol="0" anchor="t"/>
          <a:lstStyle/>
          <a:p>
            <a:pPr algn="l" indent="0" marL="0">
              <a:lnSpc>
                <a:spcPts val="2500"/>
              </a:lnSpc>
              <a:buNone/>
            </a:pPr>
            <a:r>
              <a:rPr lang="en-US" sz="1550" dirty="0">
                <a:solidFill>
                  <a:srgbClr val="FFE5E5"/>
                </a:solidFill>
                <a:latin typeface="DM Sans" pitchFamily="34" charset="0"/>
                <a:ea typeface="DM Sans" pitchFamily="34" charset="-122"/>
                <a:cs typeface="DM Sans" pitchFamily="34" charset="-120"/>
              </a:rPr>
              <a:t>Establishing stores and shopping complexes in other nations</a:t>
            </a:r>
            <a:endParaRPr lang="en-US" sz="15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32815"/>
          </a:xfrm>
          <a:prstGeom prst="rect">
            <a:avLst/>
          </a:prstGeom>
        </p:spPr>
      </p:pic>
      <p:sp>
        <p:nvSpPr>
          <p:cNvPr id="3" name="Text 0"/>
          <p:cNvSpPr/>
          <p:nvPr/>
        </p:nvSpPr>
        <p:spPr>
          <a:xfrm>
            <a:off x="672346" y="528280"/>
            <a:ext cx="7799308" cy="1263729"/>
          </a:xfrm>
          <a:prstGeom prst="rect">
            <a:avLst/>
          </a:prstGeom>
          <a:noFill/>
          <a:ln/>
        </p:spPr>
        <p:txBody>
          <a:bodyPr wrap="square" lIns="0" tIns="0" rIns="0" bIns="0" rtlCol="0" anchor="t"/>
          <a:lstStyle/>
          <a:p>
            <a:pPr algn="l" indent="0" marL="0">
              <a:lnSpc>
                <a:spcPts val="4950"/>
              </a:lnSpc>
              <a:buNone/>
            </a:pPr>
            <a:r>
              <a:rPr lang="en-US" sz="3950" dirty="0">
                <a:solidFill>
                  <a:srgbClr val="FAEBEB"/>
                </a:solidFill>
                <a:latin typeface="Dela Gothic One" pitchFamily="34" charset="0"/>
                <a:ea typeface="Dela Gothic One" pitchFamily="34" charset="-122"/>
                <a:cs typeface="Dela Gothic One" pitchFamily="34" charset="-120"/>
              </a:rPr>
              <a:t>Cross-Cultural Sales Practices</a:t>
            </a:r>
            <a:endParaRPr lang="en-US" sz="3950" dirty="0"/>
          </a:p>
        </p:txBody>
      </p:sp>
      <p:sp>
        <p:nvSpPr>
          <p:cNvPr id="4" name="Shape 1"/>
          <p:cNvSpPr/>
          <p:nvPr/>
        </p:nvSpPr>
        <p:spPr>
          <a:xfrm>
            <a:off x="672346" y="2296239"/>
            <a:ext cx="432197" cy="432197"/>
          </a:xfrm>
          <a:prstGeom prst="roundRect">
            <a:avLst>
              <a:gd name="adj" fmla="val 18669"/>
            </a:avLst>
          </a:prstGeom>
          <a:solidFill>
            <a:srgbClr val="740B0B"/>
          </a:solidFill>
          <a:ln w="7620">
            <a:solidFill>
              <a:srgbClr val="8D2424"/>
            </a:solidFill>
            <a:prstDash val="solid"/>
          </a:ln>
        </p:spPr>
      </p:sp>
      <p:sp>
        <p:nvSpPr>
          <p:cNvPr id="5" name="Text 2"/>
          <p:cNvSpPr/>
          <p:nvPr/>
        </p:nvSpPr>
        <p:spPr>
          <a:xfrm>
            <a:off x="736818" y="2322790"/>
            <a:ext cx="303252" cy="379095"/>
          </a:xfrm>
          <a:prstGeom prst="rect">
            <a:avLst/>
          </a:prstGeom>
          <a:noFill/>
          <a:ln/>
        </p:spPr>
        <p:txBody>
          <a:bodyPr wrap="none" lIns="0" tIns="0" rIns="0" bIns="0" rtlCol="0" anchor="t"/>
          <a:lstStyle/>
          <a:p>
            <a:pPr algn="ctr" indent="0" marL="0">
              <a:lnSpc>
                <a:spcPts val="2350"/>
              </a:lnSpc>
              <a:buNone/>
            </a:pPr>
            <a:r>
              <a:rPr lang="en-US" sz="2350" dirty="0">
                <a:solidFill>
                  <a:srgbClr val="FFE5E5"/>
                </a:solidFill>
                <a:latin typeface="Dela Gothic One" pitchFamily="34" charset="0"/>
                <a:ea typeface="Dela Gothic One" pitchFamily="34" charset="-122"/>
                <a:cs typeface="Dela Gothic One" pitchFamily="34" charset="-120"/>
              </a:rPr>
              <a:t>1</a:t>
            </a:r>
            <a:endParaRPr lang="en-US" sz="2350" dirty="0"/>
          </a:p>
        </p:txBody>
      </p:sp>
      <p:sp>
        <p:nvSpPr>
          <p:cNvPr id="6" name="Text 3"/>
          <p:cNvSpPr/>
          <p:nvPr/>
        </p:nvSpPr>
        <p:spPr>
          <a:xfrm>
            <a:off x="1296591" y="2296239"/>
            <a:ext cx="2913102" cy="315873"/>
          </a:xfrm>
          <a:prstGeom prst="rect">
            <a:avLst/>
          </a:prstGeom>
          <a:noFill/>
          <a:ln/>
        </p:spPr>
        <p:txBody>
          <a:bodyPr wrap="none" lIns="0" tIns="0" rIns="0" bIns="0" rtlCol="0" anchor="t"/>
          <a:lstStyle/>
          <a:p>
            <a:pPr algn="l" indent="0" marL="0">
              <a:lnSpc>
                <a:spcPts val="2450"/>
              </a:lnSpc>
              <a:buNone/>
            </a:pPr>
            <a:r>
              <a:rPr lang="en-US" sz="1950" dirty="0">
                <a:solidFill>
                  <a:srgbClr val="FFE5E5"/>
                </a:solidFill>
                <a:latin typeface="Dela Gothic One" pitchFamily="34" charset="0"/>
                <a:ea typeface="Dela Gothic One" pitchFamily="34" charset="-122"/>
                <a:cs typeface="Dela Gothic One" pitchFamily="34" charset="-120"/>
              </a:rPr>
              <a:t>Cultural Awareness</a:t>
            </a:r>
            <a:endParaRPr lang="en-US" sz="1950" dirty="0"/>
          </a:p>
        </p:txBody>
      </p:sp>
      <p:sp>
        <p:nvSpPr>
          <p:cNvPr id="7" name="Text 4"/>
          <p:cNvSpPr/>
          <p:nvPr/>
        </p:nvSpPr>
        <p:spPr>
          <a:xfrm>
            <a:off x="1296591" y="2727365"/>
            <a:ext cx="7175063" cy="614839"/>
          </a:xfrm>
          <a:prstGeom prst="rect">
            <a:avLst/>
          </a:prstGeom>
          <a:noFill/>
          <a:ln/>
        </p:spPr>
        <p:txBody>
          <a:bodyPr wrap="square" lIns="0" tIns="0" rIns="0" bIns="0" rtlCol="0" anchor="t"/>
          <a:lstStyle/>
          <a:p>
            <a:pPr algn="l" indent="0" marL="0">
              <a:lnSpc>
                <a:spcPts val="2400"/>
              </a:lnSpc>
              <a:buNone/>
            </a:pPr>
            <a:r>
              <a:rPr lang="en-US" sz="1500" dirty="0">
                <a:solidFill>
                  <a:srgbClr val="FFE5E5"/>
                </a:solidFill>
                <a:latin typeface="DM Sans" pitchFamily="34" charset="0"/>
                <a:ea typeface="DM Sans" pitchFamily="34" charset="-122"/>
                <a:cs typeface="DM Sans" pitchFamily="34" charset="-120"/>
              </a:rPr>
              <a:t>Understanding socio-economic and socio-cultural norms of different regions is crucial for international sales success.</a:t>
            </a:r>
            <a:endParaRPr lang="en-US" sz="1500" dirty="0"/>
          </a:p>
        </p:txBody>
      </p:sp>
      <p:sp>
        <p:nvSpPr>
          <p:cNvPr id="8" name="Shape 5"/>
          <p:cNvSpPr/>
          <p:nvPr/>
        </p:nvSpPr>
        <p:spPr>
          <a:xfrm>
            <a:off x="672346" y="3750350"/>
            <a:ext cx="432197" cy="432197"/>
          </a:xfrm>
          <a:prstGeom prst="roundRect">
            <a:avLst>
              <a:gd name="adj" fmla="val 18669"/>
            </a:avLst>
          </a:prstGeom>
          <a:solidFill>
            <a:srgbClr val="740B0B"/>
          </a:solidFill>
          <a:ln w="7620">
            <a:solidFill>
              <a:srgbClr val="8D2424"/>
            </a:solidFill>
            <a:prstDash val="solid"/>
          </a:ln>
        </p:spPr>
      </p:sp>
      <p:sp>
        <p:nvSpPr>
          <p:cNvPr id="9" name="Text 6"/>
          <p:cNvSpPr/>
          <p:nvPr/>
        </p:nvSpPr>
        <p:spPr>
          <a:xfrm>
            <a:off x="736818" y="3776901"/>
            <a:ext cx="303252" cy="379095"/>
          </a:xfrm>
          <a:prstGeom prst="rect">
            <a:avLst/>
          </a:prstGeom>
          <a:noFill/>
          <a:ln/>
        </p:spPr>
        <p:txBody>
          <a:bodyPr wrap="none" lIns="0" tIns="0" rIns="0" bIns="0" rtlCol="0" anchor="t"/>
          <a:lstStyle/>
          <a:p>
            <a:pPr algn="ctr" indent="0" marL="0">
              <a:lnSpc>
                <a:spcPts val="2350"/>
              </a:lnSpc>
              <a:buNone/>
            </a:pPr>
            <a:r>
              <a:rPr lang="en-US" sz="2350" dirty="0">
                <a:solidFill>
                  <a:srgbClr val="FFE5E5"/>
                </a:solidFill>
                <a:latin typeface="Dela Gothic One" pitchFamily="34" charset="0"/>
                <a:ea typeface="Dela Gothic One" pitchFamily="34" charset="-122"/>
                <a:cs typeface="Dela Gothic One" pitchFamily="34" charset="-120"/>
              </a:rPr>
              <a:t>2</a:t>
            </a:r>
            <a:endParaRPr lang="en-US" sz="2350" dirty="0"/>
          </a:p>
        </p:txBody>
      </p:sp>
      <p:sp>
        <p:nvSpPr>
          <p:cNvPr id="10" name="Text 7"/>
          <p:cNvSpPr/>
          <p:nvPr/>
        </p:nvSpPr>
        <p:spPr>
          <a:xfrm>
            <a:off x="1296591" y="3750350"/>
            <a:ext cx="2790825" cy="315873"/>
          </a:xfrm>
          <a:prstGeom prst="rect">
            <a:avLst/>
          </a:prstGeom>
          <a:noFill/>
          <a:ln/>
        </p:spPr>
        <p:txBody>
          <a:bodyPr wrap="none" lIns="0" tIns="0" rIns="0" bIns="0" rtlCol="0" anchor="t"/>
          <a:lstStyle/>
          <a:p>
            <a:pPr algn="l" indent="0" marL="0">
              <a:lnSpc>
                <a:spcPts val="2450"/>
              </a:lnSpc>
              <a:buNone/>
            </a:pPr>
            <a:r>
              <a:rPr lang="en-US" sz="1950" dirty="0">
                <a:solidFill>
                  <a:srgbClr val="FFE5E5"/>
                </a:solidFill>
                <a:latin typeface="Dela Gothic One" pitchFamily="34" charset="0"/>
                <a:ea typeface="Dela Gothic One" pitchFamily="34" charset="-122"/>
                <a:cs typeface="Dela Gothic One" pitchFamily="34" charset="-120"/>
              </a:rPr>
              <a:t>Adapting Behavior</a:t>
            </a:r>
            <a:endParaRPr lang="en-US" sz="1950" dirty="0"/>
          </a:p>
        </p:txBody>
      </p:sp>
      <p:sp>
        <p:nvSpPr>
          <p:cNvPr id="11" name="Text 8"/>
          <p:cNvSpPr/>
          <p:nvPr/>
        </p:nvSpPr>
        <p:spPr>
          <a:xfrm>
            <a:off x="1296591" y="4181475"/>
            <a:ext cx="7175063" cy="614839"/>
          </a:xfrm>
          <a:prstGeom prst="rect">
            <a:avLst/>
          </a:prstGeom>
          <a:noFill/>
          <a:ln/>
        </p:spPr>
        <p:txBody>
          <a:bodyPr wrap="square" lIns="0" tIns="0" rIns="0" bIns="0" rtlCol="0" anchor="t"/>
          <a:lstStyle/>
          <a:p>
            <a:pPr algn="l" indent="0" marL="0">
              <a:lnSpc>
                <a:spcPts val="2400"/>
              </a:lnSpc>
              <a:buNone/>
            </a:pPr>
            <a:r>
              <a:rPr lang="en-US" sz="1500" dirty="0">
                <a:solidFill>
                  <a:srgbClr val="FFE5E5"/>
                </a:solidFill>
                <a:latin typeface="DM Sans" pitchFamily="34" charset="0"/>
                <a:ea typeface="DM Sans" pitchFamily="34" charset="-122"/>
                <a:cs typeface="DM Sans" pitchFamily="34" charset="-120"/>
              </a:rPr>
              <a:t>Salespeople must adapt their clothing, language, and communication style to match local customs.</a:t>
            </a:r>
            <a:endParaRPr lang="en-US" sz="1500" dirty="0"/>
          </a:p>
        </p:txBody>
      </p:sp>
      <p:sp>
        <p:nvSpPr>
          <p:cNvPr id="12" name="Shape 9"/>
          <p:cNvSpPr/>
          <p:nvPr/>
        </p:nvSpPr>
        <p:spPr>
          <a:xfrm>
            <a:off x="672346" y="5204460"/>
            <a:ext cx="432197" cy="432197"/>
          </a:xfrm>
          <a:prstGeom prst="roundRect">
            <a:avLst>
              <a:gd name="adj" fmla="val 18669"/>
            </a:avLst>
          </a:prstGeom>
          <a:solidFill>
            <a:srgbClr val="740B0B"/>
          </a:solidFill>
          <a:ln w="7620">
            <a:solidFill>
              <a:srgbClr val="8D2424"/>
            </a:solidFill>
            <a:prstDash val="solid"/>
          </a:ln>
        </p:spPr>
      </p:sp>
      <p:sp>
        <p:nvSpPr>
          <p:cNvPr id="13" name="Text 10"/>
          <p:cNvSpPr/>
          <p:nvPr/>
        </p:nvSpPr>
        <p:spPr>
          <a:xfrm>
            <a:off x="736818" y="5231011"/>
            <a:ext cx="303252" cy="379095"/>
          </a:xfrm>
          <a:prstGeom prst="rect">
            <a:avLst/>
          </a:prstGeom>
          <a:noFill/>
          <a:ln/>
        </p:spPr>
        <p:txBody>
          <a:bodyPr wrap="none" lIns="0" tIns="0" rIns="0" bIns="0" rtlCol="0" anchor="t"/>
          <a:lstStyle/>
          <a:p>
            <a:pPr algn="ctr" indent="0" marL="0">
              <a:lnSpc>
                <a:spcPts val="2350"/>
              </a:lnSpc>
              <a:buNone/>
            </a:pPr>
            <a:r>
              <a:rPr lang="en-US" sz="2350" dirty="0">
                <a:solidFill>
                  <a:srgbClr val="FFE5E5"/>
                </a:solidFill>
                <a:latin typeface="Dela Gothic One" pitchFamily="34" charset="0"/>
                <a:ea typeface="Dela Gothic One" pitchFamily="34" charset="-122"/>
                <a:cs typeface="Dela Gothic One" pitchFamily="34" charset="-120"/>
              </a:rPr>
              <a:t>3</a:t>
            </a:r>
            <a:endParaRPr lang="en-US" sz="2350" dirty="0"/>
          </a:p>
        </p:txBody>
      </p:sp>
      <p:sp>
        <p:nvSpPr>
          <p:cNvPr id="14" name="Text 11"/>
          <p:cNvSpPr/>
          <p:nvPr/>
        </p:nvSpPr>
        <p:spPr>
          <a:xfrm>
            <a:off x="1296591" y="5204460"/>
            <a:ext cx="3303746" cy="315873"/>
          </a:xfrm>
          <a:prstGeom prst="rect">
            <a:avLst/>
          </a:prstGeom>
          <a:noFill/>
          <a:ln/>
        </p:spPr>
        <p:txBody>
          <a:bodyPr wrap="none" lIns="0" tIns="0" rIns="0" bIns="0" rtlCol="0" anchor="t"/>
          <a:lstStyle/>
          <a:p>
            <a:pPr algn="l" indent="0" marL="0">
              <a:lnSpc>
                <a:spcPts val="2450"/>
              </a:lnSpc>
              <a:buNone/>
            </a:pPr>
            <a:r>
              <a:rPr lang="en-US" sz="1950" dirty="0">
                <a:solidFill>
                  <a:srgbClr val="FFE5E5"/>
                </a:solidFill>
                <a:latin typeface="Dela Gothic One" pitchFamily="34" charset="0"/>
                <a:ea typeface="Dela Gothic One" pitchFamily="34" charset="-122"/>
                <a:cs typeface="Dela Gothic One" pitchFamily="34" charset="-120"/>
              </a:rPr>
              <a:t>Building Relationships</a:t>
            </a:r>
            <a:endParaRPr lang="en-US" sz="1950" dirty="0"/>
          </a:p>
        </p:txBody>
      </p:sp>
      <p:sp>
        <p:nvSpPr>
          <p:cNvPr id="15" name="Text 12"/>
          <p:cNvSpPr/>
          <p:nvPr/>
        </p:nvSpPr>
        <p:spPr>
          <a:xfrm>
            <a:off x="1296591" y="5635585"/>
            <a:ext cx="7175063" cy="614839"/>
          </a:xfrm>
          <a:prstGeom prst="rect">
            <a:avLst/>
          </a:prstGeom>
          <a:noFill/>
          <a:ln/>
        </p:spPr>
        <p:txBody>
          <a:bodyPr wrap="square" lIns="0" tIns="0" rIns="0" bIns="0" rtlCol="0" anchor="t"/>
          <a:lstStyle/>
          <a:p>
            <a:pPr algn="l" indent="0" marL="0">
              <a:lnSpc>
                <a:spcPts val="2400"/>
              </a:lnSpc>
              <a:buNone/>
            </a:pPr>
            <a:r>
              <a:rPr lang="en-US" sz="1500" dirty="0">
                <a:solidFill>
                  <a:srgbClr val="FFE5E5"/>
                </a:solidFill>
                <a:latin typeface="DM Sans" pitchFamily="34" charset="0"/>
                <a:ea typeface="DM Sans" pitchFamily="34" charset="-122"/>
                <a:cs typeface="DM Sans" pitchFamily="34" charset="-120"/>
              </a:rPr>
              <a:t>Positive cross-cultural interactions can directly influence the establishment of working relationships with overseas buyers.</a:t>
            </a:r>
            <a:endParaRPr lang="en-US" sz="1500" dirty="0"/>
          </a:p>
        </p:txBody>
      </p:sp>
      <p:sp>
        <p:nvSpPr>
          <p:cNvPr id="16" name="Shape 13"/>
          <p:cNvSpPr/>
          <p:nvPr/>
        </p:nvSpPr>
        <p:spPr>
          <a:xfrm>
            <a:off x="672346" y="6658570"/>
            <a:ext cx="432197" cy="432197"/>
          </a:xfrm>
          <a:prstGeom prst="roundRect">
            <a:avLst>
              <a:gd name="adj" fmla="val 18669"/>
            </a:avLst>
          </a:prstGeom>
          <a:solidFill>
            <a:srgbClr val="740B0B"/>
          </a:solidFill>
          <a:ln w="7620">
            <a:solidFill>
              <a:srgbClr val="8D2424"/>
            </a:solidFill>
            <a:prstDash val="solid"/>
          </a:ln>
        </p:spPr>
      </p:sp>
      <p:sp>
        <p:nvSpPr>
          <p:cNvPr id="17" name="Text 14"/>
          <p:cNvSpPr/>
          <p:nvPr/>
        </p:nvSpPr>
        <p:spPr>
          <a:xfrm>
            <a:off x="736818" y="6685121"/>
            <a:ext cx="303252" cy="379095"/>
          </a:xfrm>
          <a:prstGeom prst="rect">
            <a:avLst/>
          </a:prstGeom>
          <a:noFill/>
          <a:ln/>
        </p:spPr>
        <p:txBody>
          <a:bodyPr wrap="none" lIns="0" tIns="0" rIns="0" bIns="0" rtlCol="0" anchor="t"/>
          <a:lstStyle/>
          <a:p>
            <a:pPr algn="ctr" indent="0" marL="0">
              <a:lnSpc>
                <a:spcPts val="2350"/>
              </a:lnSpc>
              <a:buNone/>
            </a:pPr>
            <a:r>
              <a:rPr lang="en-US" sz="2350" dirty="0">
                <a:solidFill>
                  <a:srgbClr val="FFE5E5"/>
                </a:solidFill>
                <a:latin typeface="Dela Gothic One" pitchFamily="34" charset="0"/>
                <a:ea typeface="Dela Gothic One" pitchFamily="34" charset="-122"/>
                <a:cs typeface="Dela Gothic One" pitchFamily="34" charset="-120"/>
              </a:rPr>
              <a:t>4</a:t>
            </a:r>
            <a:endParaRPr lang="en-US" sz="2350" dirty="0"/>
          </a:p>
        </p:txBody>
      </p:sp>
      <p:sp>
        <p:nvSpPr>
          <p:cNvPr id="18" name="Text 15"/>
          <p:cNvSpPr/>
          <p:nvPr/>
        </p:nvSpPr>
        <p:spPr>
          <a:xfrm>
            <a:off x="1296591" y="6658570"/>
            <a:ext cx="3136463" cy="315873"/>
          </a:xfrm>
          <a:prstGeom prst="rect">
            <a:avLst/>
          </a:prstGeom>
          <a:noFill/>
          <a:ln/>
        </p:spPr>
        <p:txBody>
          <a:bodyPr wrap="none" lIns="0" tIns="0" rIns="0" bIns="0" rtlCol="0" anchor="t"/>
          <a:lstStyle/>
          <a:p>
            <a:pPr algn="l" indent="0" marL="0">
              <a:lnSpc>
                <a:spcPts val="2450"/>
              </a:lnSpc>
              <a:buNone/>
            </a:pPr>
            <a:r>
              <a:rPr lang="en-US" sz="1950" dirty="0">
                <a:solidFill>
                  <a:srgbClr val="FFE5E5"/>
                </a:solidFill>
                <a:latin typeface="Dela Gothic One" pitchFamily="34" charset="0"/>
                <a:ea typeface="Dela Gothic One" pitchFamily="34" charset="-122"/>
                <a:cs typeface="Dela Gothic One" pitchFamily="34" charset="-120"/>
              </a:rPr>
              <a:t>Training Importance</a:t>
            </a:r>
            <a:endParaRPr lang="en-US" sz="1950" dirty="0"/>
          </a:p>
        </p:txBody>
      </p:sp>
      <p:sp>
        <p:nvSpPr>
          <p:cNvPr id="19" name="Text 16"/>
          <p:cNvSpPr/>
          <p:nvPr/>
        </p:nvSpPr>
        <p:spPr>
          <a:xfrm>
            <a:off x="1296591" y="7089696"/>
            <a:ext cx="7175063" cy="614839"/>
          </a:xfrm>
          <a:prstGeom prst="rect">
            <a:avLst/>
          </a:prstGeom>
          <a:noFill/>
          <a:ln/>
        </p:spPr>
        <p:txBody>
          <a:bodyPr wrap="square" lIns="0" tIns="0" rIns="0" bIns="0" rtlCol="0" anchor="t"/>
          <a:lstStyle/>
          <a:p>
            <a:pPr algn="l" indent="0" marL="0">
              <a:lnSpc>
                <a:spcPts val="2400"/>
              </a:lnSpc>
              <a:buNone/>
            </a:pPr>
            <a:r>
              <a:rPr lang="en-US" sz="1500" dirty="0">
                <a:solidFill>
                  <a:srgbClr val="FFE5E5"/>
                </a:solidFill>
                <a:latin typeface="DM Sans" pitchFamily="34" charset="0"/>
                <a:ea typeface="DM Sans" pitchFamily="34" charset="-122"/>
                <a:cs typeface="DM Sans" pitchFamily="34" charset="-120"/>
              </a:rPr>
              <a:t>Cross-cultural training is essential for international management and sales success.</a:t>
            </a:r>
            <a:endParaRPr lang="en-US" sz="15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493990" y="388144"/>
            <a:ext cx="9408438" cy="464344"/>
          </a:xfrm>
          <a:prstGeom prst="rect">
            <a:avLst/>
          </a:prstGeom>
          <a:noFill/>
          <a:ln/>
        </p:spPr>
        <p:txBody>
          <a:bodyPr wrap="none" lIns="0" tIns="0" rIns="0" bIns="0" rtlCol="0" anchor="t"/>
          <a:lstStyle/>
          <a:p>
            <a:pPr algn="l" indent="0" marL="0">
              <a:lnSpc>
                <a:spcPts val="3650"/>
              </a:lnSpc>
              <a:buNone/>
            </a:pPr>
            <a:r>
              <a:rPr lang="en-US" sz="2900" dirty="0">
                <a:solidFill>
                  <a:srgbClr val="FAEBEB"/>
                </a:solidFill>
                <a:latin typeface="Dela Gothic One" pitchFamily="34" charset="0"/>
                <a:ea typeface="Dela Gothic One" pitchFamily="34" charset="-122"/>
                <a:cs typeface="Dela Gothic One" pitchFamily="34" charset="-120"/>
              </a:rPr>
              <a:t>Sales Metrics and Performance Evaluation</a:t>
            </a:r>
            <a:endParaRPr lang="en-US" sz="2900" dirty="0"/>
          </a:p>
        </p:txBody>
      </p:sp>
      <p:pic>
        <p:nvPicPr>
          <p:cNvPr id="3" name="Image 0" descr="preencoded.png">    </p:cNvPr>
          <p:cNvPicPr>
            <a:picLocks noChangeAspect="1"/>
          </p:cNvPicPr>
          <p:nvPr/>
        </p:nvPicPr>
        <p:blipFill>
          <a:blip r:embed="rId1"/>
          <a:stretch>
            <a:fillRect/>
          </a:stretch>
        </p:blipFill>
        <p:spPr>
          <a:xfrm>
            <a:off x="493990" y="1134785"/>
            <a:ext cx="13642419" cy="7468076"/>
          </a:xfrm>
          <a:prstGeom prst="rect">
            <a:avLst/>
          </a:prstGeom>
        </p:spPr>
      </p:pic>
      <p:sp>
        <p:nvSpPr>
          <p:cNvPr id="4" name="Shape 1"/>
          <p:cNvSpPr/>
          <p:nvPr/>
        </p:nvSpPr>
        <p:spPr>
          <a:xfrm>
            <a:off x="4267557" y="8633341"/>
            <a:ext cx="141089" cy="141089"/>
          </a:xfrm>
          <a:prstGeom prst="roundRect">
            <a:avLst>
              <a:gd name="adj" fmla="val 12962"/>
            </a:avLst>
          </a:prstGeom>
          <a:solidFill>
            <a:srgbClr val="540808"/>
          </a:solidFill>
          <a:ln/>
        </p:spPr>
      </p:sp>
      <p:sp>
        <p:nvSpPr>
          <p:cNvPr id="5" name="Text 2"/>
          <p:cNvSpPr/>
          <p:nvPr/>
        </p:nvSpPr>
        <p:spPr>
          <a:xfrm>
            <a:off x="4469606" y="8633341"/>
            <a:ext cx="470178" cy="141089"/>
          </a:xfrm>
          <a:prstGeom prst="rect">
            <a:avLst/>
          </a:prstGeom>
          <a:noFill/>
          <a:ln/>
        </p:spPr>
        <p:txBody>
          <a:bodyPr wrap="none" lIns="0" tIns="0" rIns="0" bIns="0" rtlCol="0" anchor="t"/>
          <a:lstStyle/>
          <a:p>
            <a:pPr algn="l" indent="0" marL="0">
              <a:lnSpc>
                <a:spcPts val="1100"/>
              </a:lnSpc>
              <a:buNone/>
            </a:pPr>
            <a:r>
              <a:rPr lang="en-US" sz="1100" dirty="0">
                <a:solidFill>
                  <a:srgbClr val="FFE5E5"/>
                </a:solidFill>
                <a:latin typeface="DM Sans" pitchFamily="34" charset="0"/>
                <a:ea typeface="DM Sans" pitchFamily="34" charset="-122"/>
                <a:cs typeface="DM Sans" pitchFamily="34" charset="-120"/>
              </a:rPr>
              <a:t>Output</a:t>
            </a:r>
            <a:endParaRPr lang="en-US" sz="1100" dirty="0"/>
          </a:p>
        </p:txBody>
      </p:sp>
      <p:sp>
        <p:nvSpPr>
          <p:cNvPr id="6" name="Shape 3"/>
          <p:cNvSpPr/>
          <p:nvPr/>
        </p:nvSpPr>
        <p:spPr>
          <a:xfrm>
            <a:off x="7044809" y="8633341"/>
            <a:ext cx="141089" cy="141089"/>
          </a:xfrm>
          <a:prstGeom prst="roundRect">
            <a:avLst>
              <a:gd name="adj" fmla="val 12962"/>
            </a:avLst>
          </a:prstGeom>
          <a:solidFill>
            <a:srgbClr val="CB1313"/>
          </a:solidFill>
          <a:ln/>
        </p:spPr>
      </p:sp>
      <p:sp>
        <p:nvSpPr>
          <p:cNvPr id="7" name="Text 4"/>
          <p:cNvSpPr/>
          <p:nvPr/>
        </p:nvSpPr>
        <p:spPr>
          <a:xfrm>
            <a:off x="7246858" y="8633341"/>
            <a:ext cx="338614" cy="141089"/>
          </a:xfrm>
          <a:prstGeom prst="rect">
            <a:avLst/>
          </a:prstGeom>
          <a:noFill/>
          <a:ln/>
        </p:spPr>
        <p:txBody>
          <a:bodyPr wrap="none" lIns="0" tIns="0" rIns="0" bIns="0" rtlCol="0" anchor="t"/>
          <a:lstStyle/>
          <a:p>
            <a:pPr algn="l" indent="0" marL="0">
              <a:lnSpc>
                <a:spcPts val="1100"/>
              </a:lnSpc>
              <a:buNone/>
            </a:pPr>
            <a:r>
              <a:rPr lang="en-US" sz="1100" dirty="0">
                <a:solidFill>
                  <a:srgbClr val="FFE5E5"/>
                </a:solidFill>
                <a:latin typeface="DM Sans" pitchFamily="34" charset="0"/>
                <a:ea typeface="DM Sans" pitchFamily="34" charset="-122"/>
                <a:cs typeface="DM Sans" pitchFamily="34" charset="-120"/>
              </a:rPr>
              <a:t>Input</a:t>
            </a:r>
            <a:endParaRPr lang="en-US" sz="1100" dirty="0"/>
          </a:p>
        </p:txBody>
      </p:sp>
      <p:sp>
        <p:nvSpPr>
          <p:cNvPr id="8" name="Shape 5"/>
          <p:cNvSpPr/>
          <p:nvPr/>
        </p:nvSpPr>
        <p:spPr>
          <a:xfrm>
            <a:off x="9690497" y="8633341"/>
            <a:ext cx="141089" cy="141089"/>
          </a:xfrm>
          <a:prstGeom prst="roundRect">
            <a:avLst>
              <a:gd name="adj" fmla="val 12962"/>
            </a:avLst>
          </a:prstGeom>
          <a:solidFill>
            <a:srgbClr val="F17070"/>
          </a:solidFill>
          <a:ln/>
        </p:spPr>
      </p:sp>
      <p:sp>
        <p:nvSpPr>
          <p:cNvPr id="9" name="Text 6"/>
          <p:cNvSpPr/>
          <p:nvPr/>
        </p:nvSpPr>
        <p:spPr>
          <a:xfrm>
            <a:off x="9892546" y="8633341"/>
            <a:ext cx="1042154" cy="141089"/>
          </a:xfrm>
          <a:prstGeom prst="rect">
            <a:avLst/>
          </a:prstGeom>
          <a:noFill/>
          <a:ln/>
        </p:spPr>
        <p:txBody>
          <a:bodyPr wrap="none" lIns="0" tIns="0" rIns="0" bIns="0" rtlCol="0" anchor="t"/>
          <a:lstStyle/>
          <a:p>
            <a:pPr algn="l" indent="0" marL="0">
              <a:lnSpc>
                <a:spcPts val="1100"/>
              </a:lnSpc>
              <a:buNone/>
            </a:pPr>
            <a:r>
              <a:rPr lang="en-US" sz="1100" dirty="0">
                <a:solidFill>
                  <a:srgbClr val="FFE5E5"/>
                </a:solidFill>
                <a:latin typeface="DM Sans" pitchFamily="34" charset="0"/>
                <a:ea typeface="DM Sans" pitchFamily="34" charset="-122"/>
                <a:cs typeface="DM Sans" pitchFamily="34" charset="-120"/>
              </a:rPr>
              <a:t>Behavior-Based</a:t>
            </a:r>
            <a:endParaRPr lang="en-US" sz="1100" dirty="0"/>
          </a:p>
        </p:txBody>
      </p:sp>
      <p:sp>
        <p:nvSpPr>
          <p:cNvPr id="10" name="Text 7"/>
          <p:cNvSpPr/>
          <p:nvPr/>
        </p:nvSpPr>
        <p:spPr>
          <a:xfrm>
            <a:off x="493990" y="8933140"/>
            <a:ext cx="13642419" cy="451723"/>
          </a:xfrm>
          <a:prstGeom prst="rect">
            <a:avLst/>
          </a:prstGeom>
          <a:noFill/>
          <a:ln/>
        </p:spPr>
        <p:txBody>
          <a:bodyPr wrap="square" lIns="0" tIns="0" rIns="0" bIns="0" rtlCol="0" anchor="t"/>
          <a:lstStyle/>
          <a:p>
            <a:pPr algn="l" indent="0" marL="0">
              <a:lnSpc>
                <a:spcPts val="1750"/>
              </a:lnSpc>
              <a:buNone/>
            </a:pPr>
            <a:r>
              <a:rPr lang="en-US" sz="1100" dirty="0">
                <a:solidFill>
                  <a:srgbClr val="FFE5E5"/>
                </a:solidFill>
                <a:latin typeface="DM Sans" pitchFamily="34" charset="0"/>
                <a:ea typeface="DM Sans" pitchFamily="34" charset="-122"/>
                <a:cs typeface="DM Sans" pitchFamily="34" charset="-120"/>
              </a:rPr>
              <a:t>Sales performance evaluation typically uses three main approaches: output (focusing on results), input (focusing on activities), and behavior-based (comprehensive evaluation of all behavior types). The chart shows a hypothetical distribution of these approaches in sales organizations.</a:t>
            </a:r>
            <a:endParaRPr lang="en-US" sz="11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58309" y="1627465"/>
            <a:ext cx="9857661" cy="712708"/>
          </a:xfrm>
          <a:prstGeom prst="rect">
            <a:avLst/>
          </a:prstGeom>
          <a:noFill/>
          <a:ln/>
        </p:spPr>
        <p:txBody>
          <a:bodyPr wrap="none" lIns="0" tIns="0" rIns="0" bIns="0" rtlCol="0" anchor="t"/>
          <a:lstStyle/>
          <a:p>
            <a:pPr algn="l" indent="0" marL="0">
              <a:lnSpc>
                <a:spcPts val="5600"/>
              </a:lnSpc>
              <a:buNone/>
            </a:pPr>
            <a:r>
              <a:rPr lang="en-US" sz="4450" dirty="0">
                <a:solidFill>
                  <a:srgbClr val="FAEBEB"/>
                </a:solidFill>
                <a:latin typeface="Dela Gothic One" pitchFamily="34" charset="0"/>
                <a:ea typeface="Dela Gothic One" pitchFamily="34" charset="-122"/>
                <a:cs typeface="Dela Gothic One" pitchFamily="34" charset="-120"/>
              </a:rPr>
              <a:t>Sales Negotiation Strategies</a:t>
            </a:r>
            <a:endParaRPr lang="en-US" sz="4450" dirty="0"/>
          </a:p>
        </p:txBody>
      </p:sp>
      <p:sp>
        <p:nvSpPr>
          <p:cNvPr id="3" name="Shape 1"/>
          <p:cNvSpPr/>
          <p:nvPr/>
        </p:nvSpPr>
        <p:spPr>
          <a:xfrm>
            <a:off x="758309" y="2773442"/>
            <a:ext cx="4226838" cy="1984177"/>
          </a:xfrm>
          <a:prstGeom prst="roundRect">
            <a:avLst>
              <a:gd name="adj" fmla="val 4586"/>
            </a:avLst>
          </a:prstGeom>
          <a:solidFill>
            <a:srgbClr val="740B0B"/>
          </a:solidFill>
          <a:ln w="7620">
            <a:solidFill>
              <a:srgbClr val="8D2424"/>
            </a:solidFill>
            <a:prstDash val="solid"/>
          </a:ln>
        </p:spPr>
      </p:sp>
      <p:sp>
        <p:nvSpPr>
          <p:cNvPr id="4" name="Text 2"/>
          <p:cNvSpPr/>
          <p:nvPr/>
        </p:nvSpPr>
        <p:spPr>
          <a:xfrm>
            <a:off x="982504" y="2997637"/>
            <a:ext cx="3377446" cy="356235"/>
          </a:xfrm>
          <a:prstGeom prst="rect">
            <a:avLst/>
          </a:prstGeom>
          <a:noFill/>
          <a:ln/>
        </p:spPr>
        <p:txBody>
          <a:bodyPr wrap="none" lIns="0" tIns="0" rIns="0" bIns="0" rtlCol="0" anchor="t"/>
          <a:lstStyle/>
          <a:p>
            <a:pPr algn="l" indent="0" marL="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Interest vs Position</a:t>
            </a:r>
            <a:endParaRPr lang="en-US" sz="2200" dirty="0"/>
          </a:p>
        </p:txBody>
      </p:sp>
      <p:sp>
        <p:nvSpPr>
          <p:cNvPr id="5" name="Text 3"/>
          <p:cNvSpPr/>
          <p:nvPr/>
        </p:nvSpPr>
        <p:spPr>
          <a:xfrm>
            <a:off x="982504" y="3483769"/>
            <a:ext cx="3778448" cy="693420"/>
          </a:xfrm>
          <a:prstGeom prst="rect">
            <a:avLst/>
          </a:prstGeom>
          <a:noFill/>
          <a:ln/>
        </p:spPr>
        <p:txBody>
          <a:bodyPr wrap="squar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Focus on underlying interests rather than stated positions</a:t>
            </a:r>
            <a:endParaRPr lang="en-US" sz="1700" dirty="0"/>
          </a:p>
        </p:txBody>
      </p:sp>
      <p:sp>
        <p:nvSpPr>
          <p:cNvPr id="6" name="Shape 4"/>
          <p:cNvSpPr/>
          <p:nvPr/>
        </p:nvSpPr>
        <p:spPr>
          <a:xfrm>
            <a:off x="5201722" y="2773442"/>
            <a:ext cx="4226838" cy="1984177"/>
          </a:xfrm>
          <a:prstGeom prst="roundRect">
            <a:avLst>
              <a:gd name="adj" fmla="val 4586"/>
            </a:avLst>
          </a:prstGeom>
          <a:solidFill>
            <a:srgbClr val="740B0B"/>
          </a:solidFill>
          <a:ln w="7620">
            <a:solidFill>
              <a:srgbClr val="8D2424"/>
            </a:solidFill>
            <a:prstDash val="solid"/>
          </a:ln>
        </p:spPr>
      </p:sp>
      <p:sp>
        <p:nvSpPr>
          <p:cNvPr id="7" name="Text 5"/>
          <p:cNvSpPr/>
          <p:nvPr/>
        </p:nvSpPr>
        <p:spPr>
          <a:xfrm>
            <a:off x="5425916" y="2997637"/>
            <a:ext cx="3778448" cy="712470"/>
          </a:xfrm>
          <a:prstGeom prst="rect">
            <a:avLst/>
          </a:prstGeom>
          <a:noFill/>
          <a:ln/>
        </p:spPr>
        <p:txBody>
          <a:bodyPr wrap="square" lIns="0" tIns="0" rIns="0" bIns="0" rtlCol="0" anchor="t"/>
          <a:lstStyle/>
          <a:p>
            <a:pPr algn="l" indent="0" marL="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Separate People from Issues</a:t>
            </a:r>
            <a:endParaRPr lang="en-US" sz="2200" dirty="0"/>
          </a:p>
        </p:txBody>
      </p:sp>
      <p:sp>
        <p:nvSpPr>
          <p:cNvPr id="8" name="Text 6"/>
          <p:cNvSpPr/>
          <p:nvPr/>
        </p:nvSpPr>
        <p:spPr>
          <a:xfrm>
            <a:off x="5425916" y="3840004"/>
            <a:ext cx="3778448" cy="693420"/>
          </a:xfrm>
          <a:prstGeom prst="rect">
            <a:avLst/>
          </a:prstGeom>
          <a:noFill/>
          <a:ln/>
        </p:spPr>
        <p:txBody>
          <a:bodyPr wrap="squar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Address issues independently from personalities</a:t>
            </a:r>
            <a:endParaRPr lang="en-US" sz="1700" dirty="0"/>
          </a:p>
        </p:txBody>
      </p:sp>
      <p:sp>
        <p:nvSpPr>
          <p:cNvPr id="9" name="Shape 7"/>
          <p:cNvSpPr/>
          <p:nvPr/>
        </p:nvSpPr>
        <p:spPr>
          <a:xfrm>
            <a:off x="9645134" y="2773442"/>
            <a:ext cx="4226838" cy="1984177"/>
          </a:xfrm>
          <a:prstGeom prst="roundRect">
            <a:avLst>
              <a:gd name="adj" fmla="val 4586"/>
            </a:avLst>
          </a:prstGeom>
          <a:solidFill>
            <a:srgbClr val="740B0B"/>
          </a:solidFill>
          <a:ln w="7620">
            <a:solidFill>
              <a:srgbClr val="8D2424"/>
            </a:solidFill>
            <a:prstDash val="solid"/>
          </a:ln>
        </p:spPr>
      </p:sp>
      <p:sp>
        <p:nvSpPr>
          <p:cNvPr id="10" name="Text 8"/>
          <p:cNvSpPr/>
          <p:nvPr/>
        </p:nvSpPr>
        <p:spPr>
          <a:xfrm>
            <a:off x="9869329" y="2997637"/>
            <a:ext cx="3043118" cy="356235"/>
          </a:xfrm>
          <a:prstGeom prst="rect">
            <a:avLst/>
          </a:prstGeom>
          <a:noFill/>
          <a:ln/>
        </p:spPr>
        <p:txBody>
          <a:bodyPr wrap="none" lIns="0" tIns="0" rIns="0" bIns="0" rtlCol="0" anchor="t"/>
          <a:lstStyle/>
          <a:p>
            <a:pPr algn="l" indent="0" marL="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Objective Criteria</a:t>
            </a:r>
            <a:endParaRPr lang="en-US" sz="2200" dirty="0"/>
          </a:p>
        </p:txBody>
      </p:sp>
      <p:sp>
        <p:nvSpPr>
          <p:cNvPr id="11" name="Text 9"/>
          <p:cNvSpPr/>
          <p:nvPr/>
        </p:nvSpPr>
        <p:spPr>
          <a:xfrm>
            <a:off x="9869329" y="3483769"/>
            <a:ext cx="3778448" cy="693420"/>
          </a:xfrm>
          <a:prstGeom prst="rect">
            <a:avLst/>
          </a:prstGeom>
          <a:noFill/>
          <a:ln/>
        </p:spPr>
        <p:txBody>
          <a:bodyPr wrap="squar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Base negotiation on fair, objective standards</a:t>
            </a:r>
            <a:endParaRPr lang="en-US" sz="1700" dirty="0"/>
          </a:p>
        </p:txBody>
      </p:sp>
      <p:sp>
        <p:nvSpPr>
          <p:cNvPr id="12" name="Shape 10"/>
          <p:cNvSpPr/>
          <p:nvPr/>
        </p:nvSpPr>
        <p:spPr>
          <a:xfrm>
            <a:off x="758309" y="4974193"/>
            <a:ext cx="6448663" cy="1627942"/>
          </a:xfrm>
          <a:prstGeom prst="roundRect">
            <a:avLst>
              <a:gd name="adj" fmla="val 5590"/>
            </a:avLst>
          </a:prstGeom>
          <a:solidFill>
            <a:srgbClr val="740B0B"/>
          </a:solidFill>
          <a:ln w="7620">
            <a:solidFill>
              <a:srgbClr val="8D2424"/>
            </a:solidFill>
            <a:prstDash val="solid"/>
          </a:ln>
        </p:spPr>
      </p:sp>
      <p:sp>
        <p:nvSpPr>
          <p:cNvPr id="13" name="Text 11"/>
          <p:cNvSpPr/>
          <p:nvPr/>
        </p:nvSpPr>
        <p:spPr>
          <a:xfrm>
            <a:off x="982504" y="5198388"/>
            <a:ext cx="3365421" cy="356235"/>
          </a:xfrm>
          <a:prstGeom prst="rect">
            <a:avLst/>
          </a:prstGeom>
          <a:noFill/>
          <a:ln/>
        </p:spPr>
        <p:txBody>
          <a:bodyPr wrap="none" lIns="0" tIns="0" rIns="0" bIns="0" rtlCol="0" anchor="t"/>
          <a:lstStyle/>
          <a:p>
            <a:pPr algn="l" indent="0" marL="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"Win-Win" Approach</a:t>
            </a:r>
            <a:endParaRPr lang="en-US" sz="2200" dirty="0"/>
          </a:p>
        </p:txBody>
      </p:sp>
      <p:sp>
        <p:nvSpPr>
          <p:cNvPr id="14" name="Text 12"/>
          <p:cNvSpPr/>
          <p:nvPr/>
        </p:nvSpPr>
        <p:spPr>
          <a:xfrm>
            <a:off x="982504" y="5684520"/>
            <a:ext cx="6000274" cy="346710"/>
          </a:xfrm>
          <a:prstGeom prst="rect">
            <a:avLst/>
          </a:prstGeom>
          <a:noFill/>
          <a:ln/>
        </p:spPr>
        <p:txBody>
          <a:bodyPr wrap="non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Seek mutually beneficial outcomes</a:t>
            </a:r>
            <a:endParaRPr lang="en-US" sz="1700" dirty="0"/>
          </a:p>
        </p:txBody>
      </p:sp>
      <p:sp>
        <p:nvSpPr>
          <p:cNvPr id="15" name="Shape 13"/>
          <p:cNvSpPr/>
          <p:nvPr/>
        </p:nvSpPr>
        <p:spPr>
          <a:xfrm>
            <a:off x="7423547" y="4974193"/>
            <a:ext cx="6448663" cy="1627942"/>
          </a:xfrm>
          <a:prstGeom prst="roundRect">
            <a:avLst>
              <a:gd name="adj" fmla="val 5590"/>
            </a:avLst>
          </a:prstGeom>
          <a:solidFill>
            <a:srgbClr val="740B0B"/>
          </a:solidFill>
          <a:ln w="7620">
            <a:solidFill>
              <a:srgbClr val="8D2424"/>
            </a:solidFill>
            <a:prstDash val="solid"/>
          </a:ln>
        </p:spPr>
      </p:sp>
      <p:sp>
        <p:nvSpPr>
          <p:cNvPr id="16" name="Text 14"/>
          <p:cNvSpPr/>
          <p:nvPr/>
        </p:nvSpPr>
        <p:spPr>
          <a:xfrm>
            <a:off x="7647742" y="5198388"/>
            <a:ext cx="3948112" cy="356235"/>
          </a:xfrm>
          <a:prstGeom prst="rect">
            <a:avLst/>
          </a:prstGeom>
          <a:noFill/>
          <a:ln/>
        </p:spPr>
        <p:txBody>
          <a:bodyPr wrap="none" lIns="0" tIns="0" rIns="0" bIns="0" rtlCol="0" anchor="t"/>
          <a:lstStyle/>
          <a:p>
            <a:pPr algn="l" indent="0" marL="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Know Your Alternatives</a:t>
            </a:r>
            <a:endParaRPr lang="en-US" sz="2200" dirty="0"/>
          </a:p>
        </p:txBody>
      </p:sp>
      <p:sp>
        <p:nvSpPr>
          <p:cNvPr id="17" name="Text 15"/>
          <p:cNvSpPr/>
          <p:nvPr/>
        </p:nvSpPr>
        <p:spPr>
          <a:xfrm>
            <a:off x="7647742" y="5684520"/>
            <a:ext cx="6000274" cy="693420"/>
          </a:xfrm>
          <a:prstGeom prst="rect">
            <a:avLst/>
          </a:prstGeom>
          <a:noFill/>
          <a:ln/>
        </p:spPr>
        <p:txBody>
          <a:bodyPr wrap="squar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Understand your best alternative to a negotiated agreement</a:t>
            </a:r>
            <a:endParaRPr lang="en-US" sz="17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58309" y="2237065"/>
            <a:ext cx="11236166" cy="712708"/>
          </a:xfrm>
          <a:prstGeom prst="rect">
            <a:avLst/>
          </a:prstGeom>
          <a:noFill/>
          <a:ln/>
        </p:spPr>
        <p:txBody>
          <a:bodyPr wrap="none" lIns="0" tIns="0" rIns="0" bIns="0" rtlCol="0" anchor="t"/>
          <a:lstStyle/>
          <a:p>
            <a:pPr algn="l" indent="0" marL="0">
              <a:lnSpc>
                <a:spcPts val="5600"/>
              </a:lnSpc>
              <a:buNone/>
            </a:pPr>
            <a:r>
              <a:rPr lang="en-US" sz="4450" dirty="0">
                <a:solidFill>
                  <a:srgbClr val="FAEBEB"/>
                </a:solidFill>
                <a:latin typeface="Dela Gothic One" pitchFamily="34" charset="0"/>
                <a:ea typeface="Dela Gothic One" pitchFamily="34" charset="-122"/>
                <a:cs typeface="Dela Gothic One" pitchFamily="34" charset="-120"/>
              </a:rPr>
              <a:t>Understanding the Sales Process</a:t>
            </a:r>
            <a:endParaRPr lang="en-US" sz="4450" dirty="0"/>
          </a:p>
        </p:txBody>
      </p:sp>
      <p:sp>
        <p:nvSpPr>
          <p:cNvPr id="3" name="Text 1"/>
          <p:cNvSpPr/>
          <p:nvPr/>
        </p:nvSpPr>
        <p:spPr>
          <a:xfrm>
            <a:off x="758309" y="3491270"/>
            <a:ext cx="3665934" cy="356235"/>
          </a:xfrm>
          <a:prstGeom prst="rect">
            <a:avLst/>
          </a:prstGeom>
          <a:noFill/>
          <a:ln/>
        </p:spPr>
        <p:txBody>
          <a:bodyPr wrap="none" lIns="0" tIns="0" rIns="0" bIns="0" rtlCol="0" anchor="t"/>
          <a:lstStyle/>
          <a:p>
            <a:pPr algn="l" indent="0" marL="0">
              <a:lnSpc>
                <a:spcPts val="2800"/>
              </a:lnSpc>
              <a:buNone/>
            </a:pPr>
            <a:r>
              <a:rPr lang="en-US" sz="2200" dirty="0">
                <a:solidFill>
                  <a:srgbClr val="FAEBEB"/>
                </a:solidFill>
                <a:latin typeface="Dela Gothic One" pitchFamily="34" charset="0"/>
                <a:ea typeface="Dela Gothic One" pitchFamily="34" charset="-122"/>
                <a:cs typeface="Dela Gothic One" pitchFamily="34" charset="-120"/>
              </a:rPr>
              <a:t>Importance of Selling</a:t>
            </a:r>
            <a:endParaRPr lang="en-US" sz="2200" dirty="0"/>
          </a:p>
        </p:txBody>
      </p:sp>
      <p:sp>
        <p:nvSpPr>
          <p:cNvPr id="4" name="Text 2"/>
          <p:cNvSpPr/>
          <p:nvPr/>
        </p:nvSpPr>
        <p:spPr>
          <a:xfrm>
            <a:off x="758309" y="4064079"/>
            <a:ext cx="6292572" cy="1386840"/>
          </a:xfrm>
          <a:prstGeom prst="rect">
            <a:avLst/>
          </a:prstGeom>
          <a:noFill/>
          <a:ln/>
        </p:spPr>
        <p:txBody>
          <a:bodyPr wrap="squar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Selling is the most important aspect of marketing. It helps match products with consumer needs and disseminate product information. Effective selling requires reasonable prices, prompt order handling, and customer satisfaction.</a:t>
            </a:r>
            <a:endParaRPr lang="en-US" sz="1700" dirty="0"/>
          </a:p>
        </p:txBody>
      </p:sp>
      <p:sp>
        <p:nvSpPr>
          <p:cNvPr id="5" name="Text 3"/>
          <p:cNvSpPr/>
          <p:nvPr/>
        </p:nvSpPr>
        <p:spPr>
          <a:xfrm>
            <a:off x="7587139" y="3491270"/>
            <a:ext cx="3929539" cy="356235"/>
          </a:xfrm>
          <a:prstGeom prst="rect">
            <a:avLst/>
          </a:prstGeom>
          <a:noFill/>
          <a:ln/>
        </p:spPr>
        <p:txBody>
          <a:bodyPr wrap="none" lIns="0" tIns="0" rIns="0" bIns="0" rtlCol="0" anchor="t"/>
          <a:lstStyle/>
          <a:p>
            <a:pPr algn="l" indent="0" marL="0">
              <a:lnSpc>
                <a:spcPts val="2800"/>
              </a:lnSpc>
              <a:buNone/>
            </a:pPr>
            <a:r>
              <a:rPr lang="en-US" sz="2200" dirty="0">
                <a:solidFill>
                  <a:srgbClr val="FAEBEB"/>
                </a:solidFill>
                <a:latin typeface="Dela Gothic One" pitchFamily="34" charset="0"/>
                <a:ea typeface="Dela Gothic One" pitchFamily="34" charset="-122"/>
                <a:cs typeface="Dela Gothic One" pitchFamily="34" charset="-120"/>
              </a:rPr>
              <a:t>Role of Sales Managers</a:t>
            </a:r>
            <a:endParaRPr lang="en-US" sz="2200" dirty="0"/>
          </a:p>
        </p:txBody>
      </p:sp>
      <p:sp>
        <p:nvSpPr>
          <p:cNvPr id="6" name="Text 4"/>
          <p:cNvSpPr/>
          <p:nvPr/>
        </p:nvSpPr>
        <p:spPr>
          <a:xfrm>
            <a:off x="7587139" y="4064079"/>
            <a:ext cx="6292572" cy="1733550"/>
          </a:xfrm>
          <a:prstGeom prst="rect">
            <a:avLst/>
          </a:prstGeom>
          <a:noFill/>
          <a:ln/>
        </p:spPr>
        <p:txBody>
          <a:bodyPr wrap="squar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Sales managers determine policies and procedures to implement marketing strategies. They evaluate market opportunities, assign territories, prepare plans and budgets, and establish sales force policies. Their success depends on the success of their sales team.</a:t>
            </a:r>
            <a:endParaRPr lang="en-US" sz="17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58309" y="674132"/>
            <a:ext cx="9332714" cy="712708"/>
          </a:xfrm>
          <a:prstGeom prst="rect">
            <a:avLst/>
          </a:prstGeom>
          <a:noFill/>
          <a:ln/>
        </p:spPr>
        <p:txBody>
          <a:bodyPr wrap="none" lIns="0" tIns="0" rIns="0" bIns="0" rtlCol="0" anchor="t"/>
          <a:lstStyle/>
          <a:p>
            <a:pPr algn="l" indent="0" marL="0">
              <a:lnSpc>
                <a:spcPts val="5600"/>
              </a:lnSpc>
              <a:buNone/>
            </a:pPr>
            <a:r>
              <a:rPr lang="en-US" sz="4450" dirty="0">
                <a:solidFill>
                  <a:srgbClr val="FAEBEB"/>
                </a:solidFill>
                <a:latin typeface="Dela Gothic One" pitchFamily="34" charset="0"/>
                <a:ea typeface="Dela Gothic One" pitchFamily="34" charset="-122"/>
                <a:cs typeface="Dela Gothic One" pitchFamily="34" charset="-120"/>
              </a:rPr>
              <a:t>Closing Techniques in Sales</a:t>
            </a:r>
            <a:endParaRPr lang="en-US" sz="4450" dirty="0"/>
          </a:p>
        </p:txBody>
      </p:sp>
      <p:sp>
        <p:nvSpPr>
          <p:cNvPr id="3" name="Shape 1"/>
          <p:cNvSpPr/>
          <p:nvPr/>
        </p:nvSpPr>
        <p:spPr>
          <a:xfrm>
            <a:off x="758309" y="1820108"/>
            <a:ext cx="1639133" cy="1265992"/>
          </a:xfrm>
          <a:prstGeom prst="roundRect">
            <a:avLst>
              <a:gd name="adj" fmla="val 7188"/>
            </a:avLst>
          </a:prstGeom>
          <a:solidFill>
            <a:srgbClr val="740B0B"/>
          </a:solidFill>
          <a:ln w="7620">
            <a:solidFill>
              <a:srgbClr val="8D2424"/>
            </a:solidFill>
            <a:prstDash val="solid"/>
          </a:ln>
        </p:spPr>
      </p:sp>
      <p:sp>
        <p:nvSpPr>
          <p:cNvPr id="4" name="Text 2"/>
          <p:cNvSpPr/>
          <p:nvPr/>
        </p:nvSpPr>
        <p:spPr>
          <a:xfrm>
            <a:off x="1425535" y="2262664"/>
            <a:ext cx="304681" cy="380762"/>
          </a:xfrm>
          <a:prstGeom prst="rect">
            <a:avLst/>
          </a:prstGeom>
          <a:noFill/>
          <a:ln/>
        </p:spPr>
        <p:txBody>
          <a:bodyPr wrap="none" lIns="0" tIns="0" rIns="0" bIns="0" rtlCol="0" anchor="t"/>
          <a:lstStyle/>
          <a:p>
            <a:pPr algn="ctr" indent="0" marL="0">
              <a:lnSpc>
                <a:spcPts val="3800"/>
              </a:lnSpc>
              <a:buNone/>
            </a:pPr>
            <a:r>
              <a:rPr lang="en-US" sz="2350" dirty="0">
                <a:solidFill>
                  <a:srgbClr val="FFE5E5"/>
                </a:solidFill>
                <a:latin typeface="Dela Gothic One" pitchFamily="34" charset="0"/>
                <a:ea typeface="Dela Gothic One" pitchFamily="34" charset="-122"/>
                <a:cs typeface="Dela Gothic One" pitchFamily="34" charset="-120"/>
              </a:rPr>
              <a:t>1</a:t>
            </a:r>
            <a:endParaRPr lang="en-US" sz="2350" dirty="0"/>
          </a:p>
        </p:txBody>
      </p:sp>
      <p:sp>
        <p:nvSpPr>
          <p:cNvPr id="5" name="Text 3"/>
          <p:cNvSpPr/>
          <p:nvPr/>
        </p:nvSpPr>
        <p:spPr>
          <a:xfrm>
            <a:off x="2614017" y="2036683"/>
            <a:ext cx="4277320" cy="356235"/>
          </a:xfrm>
          <a:prstGeom prst="rect">
            <a:avLst/>
          </a:prstGeom>
          <a:noFill/>
          <a:ln/>
        </p:spPr>
        <p:txBody>
          <a:bodyPr wrap="none" lIns="0" tIns="0" rIns="0" bIns="0" rtlCol="0" anchor="t"/>
          <a:lstStyle/>
          <a:p>
            <a:pPr algn="l" indent="0" marL="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Effective Communication</a:t>
            </a:r>
            <a:endParaRPr lang="en-US" sz="2200" dirty="0"/>
          </a:p>
        </p:txBody>
      </p:sp>
      <p:sp>
        <p:nvSpPr>
          <p:cNvPr id="6" name="Text 4"/>
          <p:cNvSpPr/>
          <p:nvPr/>
        </p:nvSpPr>
        <p:spPr>
          <a:xfrm>
            <a:off x="2614017" y="2522815"/>
            <a:ext cx="4841200" cy="346710"/>
          </a:xfrm>
          <a:prstGeom prst="rect">
            <a:avLst/>
          </a:prstGeom>
          <a:noFill/>
          <a:ln/>
        </p:spPr>
        <p:txBody>
          <a:bodyPr wrap="non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Present the product/service in a compelling way</a:t>
            </a:r>
            <a:endParaRPr lang="en-US" sz="1700" dirty="0"/>
          </a:p>
        </p:txBody>
      </p:sp>
      <p:sp>
        <p:nvSpPr>
          <p:cNvPr id="7" name="Shape 5"/>
          <p:cNvSpPr/>
          <p:nvPr/>
        </p:nvSpPr>
        <p:spPr>
          <a:xfrm>
            <a:off x="2505670" y="3070860"/>
            <a:ext cx="11258193" cy="15240"/>
          </a:xfrm>
          <a:prstGeom prst="roundRect">
            <a:avLst>
              <a:gd name="adj" fmla="val 597101"/>
            </a:avLst>
          </a:prstGeom>
          <a:solidFill>
            <a:srgbClr val="8D2424"/>
          </a:solidFill>
          <a:ln/>
        </p:spPr>
      </p:sp>
      <p:sp>
        <p:nvSpPr>
          <p:cNvPr id="8" name="Shape 6"/>
          <p:cNvSpPr/>
          <p:nvPr/>
        </p:nvSpPr>
        <p:spPr>
          <a:xfrm>
            <a:off x="758309" y="3194328"/>
            <a:ext cx="3278386" cy="1265992"/>
          </a:xfrm>
          <a:prstGeom prst="roundRect">
            <a:avLst>
              <a:gd name="adj" fmla="val 7188"/>
            </a:avLst>
          </a:prstGeom>
          <a:solidFill>
            <a:srgbClr val="740B0B"/>
          </a:solidFill>
          <a:ln w="7620">
            <a:solidFill>
              <a:srgbClr val="8D2424"/>
            </a:solidFill>
            <a:prstDash val="solid"/>
          </a:ln>
        </p:spPr>
      </p:sp>
      <p:sp>
        <p:nvSpPr>
          <p:cNvPr id="9" name="Text 7"/>
          <p:cNvSpPr/>
          <p:nvPr/>
        </p:nvSpPr>
        <p:spPr>
          <a:xfrm>
            <a:off x="2245162" y="3636883"/>
            <a:ext cx="304681" cy="380762"/>
          </a:xfrm>
          <a:prstGeom prst="rect">
            <a:avLst/>
          </a:prstGeom>
          <a:noFill/>
          <a:ln/>
        </p:spPr>
        <p:txBody>
          <a:bodyPr wrap="none" lIns="0" tIns="0" rIns="0" bIns="0" rtlCol="0" anchor="t"/>
          <a:lstStyle/>
          <a:p>
            <a:pPr algn="ctr" indent="0" marL="0">
              <a:lnSpc>
                <a:spcPts val="3800"/>
              </a:lnSpc>
              <a:buNone/>
            </a:pPr>
            <a:r>
              <a:rPr lang="en-US" sz="2350" dirty="0">
                <a:solidFill>
                  <a:srgbClr val="FFE5E5"/>
                </a:solidFill>
                <a:latin typeface="Dela Gothic One" pitchFamily="34" charset="0"/>
                <a:ea typeface="Dela Gothic One" pitchFamily="34" charset="-122"/>
                <a:cs typeface="Dela Gothic One" pitchFamily="34" charset="-120"/>
              </a:rPr>
              <a:t>2</a:t>
            </a:r>
            <a:endParaRPr lang="en-US" sz="2350" dirty="0"/>
          </a:p>
        </p:txBody>
      </p:sp>
      <p:sp>
        <p:nvSpPr>
          <p:cNvPr id="10" name="Text 8"/>
          <p:cNvSpPr/>
          <p:nvPr/>
        </p:nvSpPr>
        <p:spPr>
          <a:xfrm>
            <a:off x="4253270" y="3410903"/>
            <a:ext cx="3055382" cy="356235"/>
          </a:xfrm>
          <a:prstGeom prst="rect">
            <a:avLst/>
          </a:prstGeom>
          <a:noFill/>
          <a:ln/>
        </p:spPr>
        <p:txBody>
          <a:bodyPr wrap="none" lIns="0" tIns="0" rIns="0" bIns="0" rtlCol="0" anchor="t"/>
          <a:lstStyle/>
          <a:p>
            <a:pPr algn="l" indent="0" marL="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Capture Attention</a:t>
            </a:r>
            <a:endParaRPr lang="en-US" sz="2200" dirty="0"/>
          </a:p>
        </p:txBody>
      </p:sp>
      <p:sp>
        <p:nvSpPr>
          <p:cNvPr id="11" name="Text 9"/>
          <p:cNvSpPr/>
          <p:nvPr/>
        </p:nvSpPr>
        <p:spPr>
          <a:xfrm>
            <a:off x="4253270" y="3897035"/>
            <a:ext cx="5125760" cy="346710"/>
          </a:xfrm>
          <a:prstGeom prst="rect">
            <a:avLst/>
          </a:prstGeom>
          <a:noFill/>
          <a:ln/>
        </p:spPr>
        <p:txBody>
          <a:bodyPr wrap="non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Engage the customer throughout the sales process</a:t>
            </a:r>
            <a:endParaRPr lang="en-US" sz="1700" dirty="0"/>
          </a:p>
        </p:txBody>
      </p:sp>
      <p:sp>
        <p:nvSpPr>
          <p:cNvPr id="12" name="Shape 10"/>
          <p:cNvSpPr/>
          <p:nvPr/>
        </p:nvSpPr>
        <p:spPr>
          <a:xfrm>
            <a:off x="4144923" y="4445079"/>
            <a:ext cx="9618940" cy="15240"/>
          </a:xfrm>
          <a:prstGeom prst="roundRect">
            <a:avLst>
              <a:gd name="adj" fmla="val 597101"/>
            </a:avLst>
          </a:prstGeom>
          <a:solidFill>
            <a:srgbClr val="8D2424"/>
          </a:solidFill>
          <a:ln/>
        </p:spPr>
      </p:sp>
      <p:sp>
        <p:nvSpPr>
          <p:cNvPr id="13" name="Shape 11"/>
          <p:cNvSpPr/>
          <p:nvPr/>
        </p:nvSpPr>
        <p:spPr>
          <a:xfrm>
            <a:off x="758309" y="4568547"/>
            <a:ext cx="4917638" cy="1265992"/>
          </a:xfrm>
          <a:prstGeom prst="roundRect">
            <a:avLst>
              <a:gd name="adj" fmla="val 7188"/>
            </a:avLst>
          </a:prstGeom>
          <a:solidFill>
            <a:srgbClr val="740B0B"/>
          </a:solidFill>
          <a:ln w="7620">
            <a:solidFill>
              <a:srgbClr val="8D2424"/>
            </a:solidFill>
            <a:prstDash val="solid"/>
          </a:ln>
        </p:spPr>
      </p:sp>
      <p:sp>
        <p:nvSpPr>
          <p:cNvPr id="14" name="Text 12"/>
          <p:cNvSpPr/>
          <p:nvPr/>
        </p:nvSpPr>
        <p:spPr>
          <a:xfrm>
            <a:off x="3064788" y="5011103"/>
            <a:ext cx="304681" cy="380762"/>
          </a:xfrm>
          <a:prstGeom prst="rect">
            <a:avLst/>
          </a:prstGeom>
          <a:noFill/>
          <a:ln/>
        </p:spPr>
        <p:txBody>
          <a:bodyPr wrap="none" lIns="0" tIns="0" rIns="0" bIns="0" rtlCol="0" anchor="t"/>
          <a:lstStyle/>
          <a:p>
            <a:pPr algn="ctr" indent="0" marL="0">
              <a:lnSpc>
                <a:spcPts val="3800"/>
              </a:lnSpc>
              <a:buNone/>
            </a:pPr>
            <a:r>
              <a:rPr lang="en-US" sz="2350" dirty="0">
                <a:solidFill>
                  <a:srgbClr val="FFE5E5"/>
                </a:solidFill>
                <a:latin typeface="Dela Gothic One" pitchFamily="34" charset="0"/>
                <a:ea typeface="Dela Gothic One" pitchFamily="34" charset="-122"/>
                <a:cs typeface="Dela Gothic One" pitchFamily="34" charset="-120"/>
              </a:rPr>
              <a:t>3</a:t>
            </a:r>
            <a:endParaRPr lang="en-US" sz="2350" dirty="0"/>
          </a:p>
        </p:txBody>
      </p:sp>
      <p:sp>
        <p:nvSpPr>
          <p:cNvPr id="15" name="Text 13"/>
          <p:cNvSpPr/>
          <p:nvPr/>
        </p:nvSpPr>
        <p:spPr>
          <a:xfrm>
            <a:off x="5892522" y="4785122"/>
            <a:ext cx="4933117" cy="356235"/>
          </a:xfrm>
          <a:prstGeom prst="rect">
            <a:avLst/>
          </a:prstGeom>
          <a:noFill/>
          <a:ln/>
        </p:spPr>
        <p:txBody>
          <a:bodyPr wrap="none" lIns="0" tIns="0" rIns="0" bIns="0" rtlCol="0" anchor="t"/>
          <a:lstStyle/>
          <a:p>
            <a:pPr algn="l" indent="0" marL="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Integrate with Sales Process</a:t>
            </a:r>
            <a:endParaRPr lang="en-US" sz="2200" dirty="0"/>
          </a:p>
        </p:txBody>
      </p:sp>
      <p:sp>
        <p:nvSpPr>
          <p:cNvPr id="16" name="Text 14"/>
          <p:cNvSpPr/>
          <p:nvPr/>
        </p:nvSpPr>
        <p:spPr>
          <a:xfrm>
            <a:off x="5892522" y="5271254"/>
            <a:ext cx="5979081" cy="346710"/>
          </a:xfrm>
          <a:prstGeom prst="rect">
            <a:avLst/>
          </a:prstGeom>
          <a:noFill/>
          <a:ln/>
        </p:spPr>
        <p:txBody>
          <a:bodyPr wrap="non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Use closing techniques as part of the overall selling process</a:t>
            </a:r>
            <a:endParaRPr lang="en-US" sz="1700" dirty="0"/>
          </a:p>
        </p:txBody>
      </p:sp>
      <p:sp>
        <p:nvSpPr>
          <p:cNvPr id="17" name="Shape 15"/>
          <p:cNvSpPr/>
          <p:nvPr/>
        </p:nvSpPr>
        <p:spPr>
          <a:xfrm>
            <a:off x="5784175" y="5819299"/>
            <a:ext cx="7979688" cy="15240"/>
          </a:xfrm>
          <a:prstGeom prst="roundRect">
            <a:avLst>
              <a:gd name="adj" fmla="val 597101"/>
            </a:avLst>
          </a:prstGeom>
          <a:solidFill>
            <a:srgbClr val="8D2424"/>
          </a:solidFill>
          <a:ln/>
        </p:spPr>
      </p:sp>
      <p:sp>
        <p:nvSpPr>
          <p:cNvPr id="18" name="Shape 16"/>
          <p:cNvSpPr/>
          <p:nvPr/>
        </p:nvSpPr>
        <p:spPr>
          <a:xfrm>
            <a:off x="758309" y="5942767"/>
            <a:ext cx="6556891" cy="1612702"/>
          </a:xfrm>
          <a:prstGeom prst="roundRect">
            <a:avLst>
              <a:gd name="adj" fmla="val 5643"/>
            </a:avLst>
          </a:prstGeom>
          <a:solidFill>
            <a:srgbClr val="740B0B"/>
          </a:solidFill>
          <a:ln w="7620">
            <a:solidFill>
              <a:srgbClr val="8D2424"/>
            </a:solidFill>
            <a:prstDash val="solid"/>
          </a:ln>
        </p:spPr>
      </p:sp>
      <p:sp>
        <p:nvSpPr>
          <p:cNvPr id="19" name="Text 17"/>
          <p:cNvSpPr/>
          <p:nvPr/>
        </p:nvSpPr>
        <p:spPr>
          <a:xfrm>
            <a:off x="3884414" y="6558677"/>
            <a:ext cx="304681" cy="380762"/>
          </a:xfrm>
          <a:prstGeom prst="rect">
            <a:avLst/>
          </a:prstGeom>
          <a:noFill/>
          <a:ln/>
        </p:spPr>
        <p:txBody>
          <a:bodyPr wrap="none" lIns="0" tIns="0" rIns="0" bIns="0" rtlCol="0" anchor="t"/>
          <a:lstStyle/>
          <a:p>
            <a:pPr algn="ctr" indent="0" marL="0">
              <a:lnSpc>
                <a:spcPts val="3800"/>
              </a:lnSpc>
              <a:buNone/>
            </a:pPr>
            <a:r>
              <a:rPr lang="en-US" sz="2350" dirty="0">
                <a:solidFill>
                  <a:srgbClr val="FFE5E5"/>
                </a:solidFill>
                <a:latin typeface="Dela Gothic One" pitchFamily="34" charset="0"/>
                <a:ea typeface="Dela Gothic One" pitchFamily="34" charset="-122"/>
                <a:cs typeface="Dela Gothic One" pitchFamily="34" charset="-120"/>
              </a:rPr>
              <a:t>4</a:t>
            </a:r>
            <a:endParaRPr lang="en-US" sz="2350" dirty="0"/>
          </a:p>
        </p:txBody>
      </p:sp>
      <p:sp>
        <p:nvSpPr>
          <p:cNvPr id="20" name="Text 18"/>
          <p:cNvSpPr/>
          <p:nvPr/>
        </p:nvSpPr>
        <p:spPr>
          <a:xfrm>
            <a:off x="7531775" y="6159341"/>
            <a:ext cx="3983117" cy="356235"/>
          </a:xfrm>
          <a:prstGeom prst="rect">
            <a:avLst/>
          </a:prstGeom>
          <a:noFill/>
          <a:ln/>
        </p:spPr>
        <p:txBody>
          <a:bodyPr wrap="none" lIns="0" tIns="0" rIns="0" bIns="0" rtlCol="0" anchor="t"/>
          <a:lstStyle/>
          <a:p>
            <a:pPr algn="l" indent="0" marL="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Persistence and Timing</a:t>
            </a:r>
            <a:endParaRPr lang="en-US" sz="2200" dirty="0"/>
          </a:p>
        </p:txBody>
      </p:sp>
      <p:sp>
        <p:nvSpPr>
          <p:cNvPr id="21" name="Text 19"/>
          <p:cNvSpPr/>
          <p:nvPr/>
        </p:nvSpPr>
        <p:spPr>
          <a:xfrm>
            <a:off x="7531775" y="6645473"/>
            <a:ext cx="6123742" cy="693420"/>
          </a:xfrm>
          <a:prstGeom prst="rect">
            <a:avLst/>
          </a:prstGeom>
          <a:noFill/>
          <a:ln/>
        </p:spPr>
        <p:txBody>
          <a:bodyPr wrap="squar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Apply closing techniques persistently and at the right moments</a:t>
            </a:r>
            <a:endParaRPr lang="en-US" sz="17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95417" y="882729"/>
            <a:ext cx="7725966" cy="1332786"/>
          </a:xfrm>
          <a:prstGeom prst="rect">
            <a:avLst/>
          </a:prstGeom>
          <a:noFill/>
          <a:ln/>
        </p:spPr>
        <p:txBody>
          <a:bodyPr wrap="square" lIns="0" tIns="0" rIns="0" bIns="0" rtlCol="0" anchor="t"/>
          <a:lstStyle/>
          <a:p>
            <a:pPr algn="l" indent="0" marL="0">
              <a:lnSpc>
                <a:spcPts val="5200"/>
              </a:lnSpc>
              <a:buNone/>
            </a:pPr>
            <a:r>
              <a:rPr lang="en-US" sz="4150" dirty="0">
                <a:solidFill>
                  <a:srgbClr val="FAEBEB"/>
                </a:solidFill>
                <a:latin typeface="Dela Gothic One" pitchFamily="34" charset="0"/>
                <a:ea typeface="Dela Gothic One" pitchFamily="34" charset="-122"/>
                <a:cs typeface="Dela Gothic One" pitchFamily="34" charset="-120"/>
              </a:rPr>
              <a:t>The Importance of Selling in Business</a:t>
            </a:r>
            <a:endParaRPr lang="en-US" sz="4150" dirty="0"/>
          </a:p>
        </p:txBody>
      </p:sp>
      <p:sp>
        <p:nvSpPr>
          <p:cNvPr id="4" name="Shape 1"/>
          <p:cNvSpPr/>
          <p:nvPr/>
        </p:nvSpPr>
        <p:spPr>
          <a:xfrm>
            <a:off x="6195417" y="2747248"/>
            <a:ext cx="455771" cy="455771"/>
          </a:xfrm>
          <a:prstGeom prst="roundRect">
            <a:avLst>
              <a:gd name="adj" fmla="val 18669"/>
            </a:avLst>
          </a:prstGeom>
          <a:solidFill>
            <a:srgbClr val="740B0B"/>
          </a:solidFill>
          <a:ln w="7620">
            <a:solidFill>
              <a:srgbClr val="8D2424"/>
            </a:solidFill>
            <a:prstDash val="solid"/>
          </a:ln>
        </p:spPr>
      </p:sp>
      <p:sp>
        <p:nvSpPr>
          <p:cNvPr id="5" name="Text 2"/>
          <p:cNvSpPr/>
          <p:nvPr/>
        </p:nvSpPr>
        <p:spPr>
          <a:xfrm>
            <a:off x="6263402" y="2775228"/>
            <a:ext cx="319802" cy="399812"/>
          </a:xfrm>
          <a:prstGeom prst="rect">
            <a:avLst/>
          </a:prstGeom>
          <a:noFill/>
          <a:ln/>
        </p:spPr>
        <p:txBody>
          <a:bodyPr wrap="none" lIns="0" tIns="0" rIns="0" bIns="0" rtlCol="0" anchor="t"/>
          <a:lstStyle/>
          <a:p>
            <a:pPr algn="ctr" indent="0" marL="0">
              <a:lnSpc>
                <a:spcPts val="2500"/>
              </a:lnSpc>
              <a:buNone/>
            </a:pPr>
            <a:r>
              <a:rPr lang="en-US" sz="2500" dirty="0">
                <a:solidFill>
                  <a:srgbClr val="FFE5E5"/>
                </a:solidFill>
                <a:latin typeface="Dela Gothic One" pitchFamily="34" charset="0"/>
                <a:ea typeface="Dela Gothic One" pitchFamily="34" charset="-122"/>
                <a:cs typeface="Dela Gothic One" pitchFamily="34" charset="-120"/>
              </a:rPr>
              <a:t>1</a:t>
            </a:r>
            <a:endParaRPr lang="en-US" sz="2500" dirty="0"/>
          </a:p>
        </p:txBody>
      </p:sp>
      <p:sp>
        <p:nvSpPr>
          <p:cNvPr id="6" name="Text 3"/>
          <p:cNvSpPr/>
          <p:nvPr/>
        </p:nvSpPr>
        <p:spPr>
          <a:xfrm>
            <a:off x="6853714" y="2747248"/>
            <a:ext cx="3103483" cy="999411"/>
          </a:xfrm>
          <a:prstGeom prst="rect">
            <a:avLst/>
          </a:prstGeom>
          <a:noFill/>
          <a:ln/>
        </p:spPr>
        <p:txBody>
          <a:bodyPr wrap="square" lIns="0" tIns="0" rIns="0" bIns="0" rtlCol="0" anchor="t"/>
          <a:lstStyle/>
          <a:p>
            <a:pPr algn="l" indent="0" marL="0">
              <a:lnSpc>
                <a:spcPts val="2600"/>
              </a:lnSpc>
              <a:buNone/>
            </a:pPr>
            <a:r>
              <a:rPr lang="en-US" sz="2050" dirty="0">
                <a:solidFill>
                  <a:srgbClr val="FFE5E5"/>
                </a:solidFill>
                <a:latin typeface="Dela Gothic One" pitchFamily="34" charset="0"/>
                <a:ea typeface="Dela Gothic One" pitchFamily="34" charset="-122"/>
                <a:cs typeface="Dela Gothic One" pitchFamily="34" charset="-120"/>
              </a:rPr>
              <a:t>Economic and Cultural Significance</a:t>
            </a:r>
            <a:endParaRPr lang="en-US" sz="2050" dirty="0"/>
          </a:p>
        </p:txBody>
      </p:sp>
      <p:sp>
        <p:nvSpPr>
          <p:cNvPr id="7" name="Text 4"/>
          <p:cNvSpPr/>
          <p:nvPr/>
        </p:nvSpPr>
        <p:spPr>
          <a:xfrm>
            <a:off x="6853714" y="3868103"/>
            <a:ext cx="3103483" cy="1945243"/>
          </a:xfrm>
          <a:prstGeom prst="rect">
            <a:avLst/>
          </a:prstGeom>
          <a:noFill/>
          <a:ln/>
        </p:spPr>
        <p:txBody>
          <a:bodyPr wrap="square" lIns="0" tIns="0" rIns="0" bIns="0" rtlCol="0" anchor="t"/>
          <a:lstStyle/>
          <a:p>
            <a:pPr algn="l" indent="0" marL="0">
              <a:lnSpc>
                <a:spcPts val="2550"/>
              </a:lnSpc>
              <a:buNone/>
            </a:pPr>
            <a:r>
              <a:rPr lang="en-US" sz="1550" dirty="0">
                <a:solidFill>
                  <a:srgbClr val="FFE5E5"/>
                </a:solidFill>
                <a:latin typeface="DM Sans" pitchFamily="34" charset="0"/>
                <a:ea typeface="DM Sans" pitchFamily="34" charset="-122"/>
                <a:cs typeface="DM Sans" pitchFamily="34" charset="-120"/>
              </a:rPr>
              <a:t>Selling allows people to exchange resources for desired goods and services. It has deep cultural significance and impacts values across individuals, groups, and nations.</a:t>
            </a:r>
            <a:endParaRPr lang="en-US" sz="1550" dirty="0"/>
          </a:p>
        </p:txBody>
      </p:sp>
      <p:sp>
        <p:nvSpPr>
          <p:cNvPr id="8" name="Shape 5"/>
          <p:cNvSpPr/>
          <p:nvPr/>
        </p:nvSpPr>
        <p:spPr>
          <a:xfrm>
            <a:off x="10159722" y="2747248"/>
            <a:ext cx="455771" cy="455771"/>
          </a:xfrm>
          <a:prstGeom prst="roundRect">
            <a:avLst>
              <a:gd name="adj" fmla="val 18669"/>
            </a:avLst>
          </a:prstGeom>
          <a:solidFill>
            <a:srgbClr val="740B0B"/>
          </a:solidFill>
          <a:ln w="7620">
            <a:solidFill>
              <a:srgbClr val="8D2424"/>
            </a:solidFill>
            <a:prstDash val="solid"/>
          </a:ln>
        </p:spPr>
      </p:sp>
      <p:sp>
        <p:nvSpPr>
          <p:cNvPr id="9" name="Text 6"/>
          <p:cNvSpPr/>
          <p:nvPr/>
        </p:nvSpPr>
        <p:spPr>
          <a:xfrm>
            <a:off x="10227707" y="2775228"/>
            <a:ext cx="319802" cy="399812"/>
          </a:xfrm>
          <a:prstGeom prst="rect">
            <a:avLst/>
          </a:prstGeom>
          <a:noFill/>
          <a:ln/>
        </p:spPr>
        <p:txBody>
          <a:bodyPr wrap="none" lIns="0" tIns="0" rIns="0" bIns="0" rtlCol="0" anchor="t"/>
          <a:lstStyle/>
          <a:p>
            <a:pPr algn="ctr" indent="0" marL="0">
              <a:lnSpc>
                <a:spcPts val="2500"/>
              </a:lnSpc>
              <a:buNone/>
            </a:pPr>
            <a:r>
              <a:rPr lang="en-US" sz="2500" dirty="0">
                <a:solidFill>
                  <a:srgbClr val="FFE5E5"/>
                </a:solidFill>
                <a:latin typeface="Dela Gothic One" pitchFamily="34" charset="0"/>
                <a:ea typeface="Dela Gothic One" pitchFamily="34" charset="-122"/>
                <a:cs typeface="Dela Gothic One" pitchFamily="34" charset="-120"/>
              </a:rPr>
              <a:t>2</a:t>
            </a:r>
            <a:endParaRPr lang="en-US" sz="2500" dirty="0"/>
          </a:p>
        </p:txBody>
      </p:sp>
      <p:sp>
        <p:nvSpPr>
          <p:cNvPr id="10" name="Text 7"/>
          <p:cNvSpPr/>
          <p:nvPr/>
        </p:nvSpPr>
        <p:spPr>
          <a:xfrm>
            <a:off x="10818019" y="2747248"/>
            <a:ext cx="3103483" cy="666274"/>
          </a:xfrm>
          <a:prstGeom prst="rect">
            <a:avLst/>
          </a:prstGeom>
          <a:noFill/>
          <a:ln/>
        </p:spPr>
        <p:txBody>
          <a:bodyPr wrap="square" lIns="0" tIns="0" rIns="0" bIns="0" rtlCol="0" anchor="t"/>
          <a:lstStyle/>
          <a:p>
            <a:pPr algn="l" indent="0" marL="0">
              <a:lnSpc>
                <a:spcPts val="2600"/>
              </a:lnSpc>
              <a:buNone/>
            </a:pPr>
            <a:r>
              <a:rPr lang="en-US" sz="2050" dirty="0">
                <a:solidFill>
                  <a:srgbClr val="FFE5E5"/>
                </a:solidFill>
                <a:latin typeface="Dela Gothic One" pitchFamily="34" charset="0"/>
                <a:ea typeface="Dela Gothic One" pitchFamily="34" charset="-122"/>
                <a:cs typeface="Dela Gothic One" pitchFamily="34" charset="-120"/>
              </a:rPr>
              <a:t>Career Opportunities</a:t>
            </a:r>
            <a:endParaRPr lang="en-US" sz="2050" dirty="0"/>
          </a:p>
        </p:txBody>
      </p:sp>
      <p:sp>
        <p:nvSpPr>
          <p:cNvPr id="11" name="Text 8"/>
          <p:cNvSpPr/>
          <p:nvPr/>
        </p:nvSpPr>
        <p:spPr>
          <a:xfrm>
            <a:off x="10818019" y="3534966"/>
            <a:ext cx="3103483" cy="1945243"/>
          </a:xfrm>
          <a:prstGeom prst="rect">
            <a:avLst/>
          </a:prstGeom>
          <a:noFill/>
          <a:ln/>
        </p:spPr>
        <p:txBody>
          <a:bodyPr wrap="square" lIns="0" tIns="0" rIns="0" bIns="0" rtlCol="0" anchor="t"/>
          <a:lstStyle/>
          <a:p>
            <a:pPr algn="l" indent="0" marL="0">
              <a:lnSpc>
                <a:spcPts val="2550"/>
              </a:lnSpc>
              <a:buNone/>
            </a:pPr>
            <a:r>
              <a:rPr lang="en-US" sz="1550" dirty="0">
                <a:solidFill>
                  <a:srgbClr val="FFE5E5"/>
                </a:solidFill>
                <a:latin typeface="DM Sans" pitchFamily="34" charset="0"/>
                <a:ea typeface="DM Sans" pitchFamily="34" charset="-122"/>
                <a:cs typeface="DM Sans" pitchFamily="34" charset="-120"/>
              </a:rPr>
              <a:t>Many people pursue careers in personal selling or work in businesses that sell products/services. Understanding sales is valuable for various business careers.</a:t>
            </a:r>
            <a:endParaRPr lang="en-US" sz="1550" dirty="0"/>
          </a:p>
        </p:txBody>
      </p:sp>
      <p:sp>
        <p:nvSpPr>
          <p:cNvPr id="12" name="Shape 9"/>
          <p:cNvSpPr/>
          <p:nvPr/>
        </p:nvSpPr>
        <p:spPr>
          <a:xfrm>
            <a:off x="6195417" y="6243757"/>
            <a:ext cx="455771" cy="455771"/>
          </a:xfrm>
          <a:prstGeom prst="roundRect">
            <a:avLst>
              <a:gd name="adj" fmla="val 18669"/>
            </a:avLst>
          </a:prstGeom>
          <a:solidFill>
            <a:srgbClr val="740B0B"/>
          </a:solidFill>
          <a:ln w="7620">
            <a:solidFill>
              <a:srgbClr val="8D2424"/>
            </a:solidFill>
            <a:prstDash val="solid"/>
          </a:ln>
        </p:spPr>
      </p:sp>
      <p:sp>
        <p:nvSpPr>
          <p:cNvPr id="13" name="Text 10"/>
          <p:cNvSpPr/>
          <p:nvPr/>
        </p:nvSpPr>
        <p:spPr>
          <a:xfrm>
            <a:off x="6263402" y="6271736"/>
            <a:ext cx="319802" cy="399812"/>
          </a:xfrm>
          <a:prstGeom prst="rect">
            <a:avLst/>
          </a:prstGeom>
          <a:noFill/>
          <a:ln/>
        </p:spPr>
        <p:txBody>
          <a:bodyPr wrap="none" lIns="0" tIns="0" rIns="0" bIns="0" rtlCol="0" anchor="t"/>
          <a:lstStyle/>
          <a:p>
            <a:pPr algn="ctr" indent="0" marL="0">
              <a:lnSpc>
                <a:spcPts val="2500"/>
              </a:lnSpc>
              <a:buNone/>
            </a:pPr>
            <a:r>
              <a:rPr lang="en-US" sz="2500" dirty="0">
                <a:solidFill>
                  <a:srgbClr val="FFE5E5"/>
                </a:solidFill>
                <a:latin typeface="Dela Gothic One" pitchFamily="34" charset="0"/>
                <a:ea typeface="Dela Gothic One" pitchFamily="34" charset="-122"/>
                <a:cs typeface="Dela Gothic One" pitchFamily="34" charset="-120"/>
              </a:rPr>
              <a:t>3</a:t>
            </a:r>
            <a:endParaRPr lang="en-US" sz="2500" dirty="0"/>
          </a:p>
        </p:txBody>
      </p:sp>
      <p:sp>
        <p:nvSpPr>
          <p:cNvPr id="14" name="Text 11"/>
          <p:cNvSpPr/>
          <p:nvPr/>
        </p:nvSpPr>
        <p:spPr>
          <a:xfrm>
            <a:off x="6853714" y="6243757"/>
            <a:ext cx="4223266" cy="333137"/>
          </a:xfrm>
          <a:prstGeom prst="rect">
            <a:avLst/>
          </a:prstGeom>
          <a:noFill/>
          <a:ln/>
        </p:spPr>
        <p:txBody>
          <a:bodyPr wrap="none" lIns="0" tIns="0" rIns="0" bIns="0" rtlCol="0" anchor="t"/>
          <a:lstStyle/>
          <a:p>
            <a:pPr algn="l" indent="0" marL="0">
              <a:lnSpc>
                <a:spcPts val="2600"/>
              </a:lnSpc>
              <a:buNone/>
            </a:pPr>
            <a:r>
              <a:rPr lang="en-US" sz="2050" dirty="0">
                <a:solidFill>
                  <a:srgbClr val="FFE5E5"/>
                </a:solidFill>
                <a:latin typeface="Dela Gothic One" pitchFamily="34" charset="0"/>
                <a:ea typeface="Dela Gothic One" pitchFamily="34" charset="-122"/>
                <a:cs typeface="Dela Gothic One" pitchFamily="34" charset="-120"/>
              </a:rPr>
              <a:t>Closing the Knowledge Gap</a:t>
            </a:r>
            <a:endParaRPr lang="en-US" sz="2050" dirty="0"/>
          </a:p>
        </p:txBody>
      </p:sp>
      <p:sp>
        <p:nvSpPr>
          <p:cNvPr id="15" name="Text 12"/>
          <p:cNvSpPr/>
          <p:nvPr/>
        </p:nvSpPr>
        <p:spPr>
          <a:xfrm>
            <a:off x="6853714" y="6698337"/>
            <a:ext cx="7067669" cy="648414"/>
          </a:xfrm>
          <a:prstGeom prst="rect">
            <a:avLst/>
          </a:prstGeom>
          <a:noFill/>
          <a:ln/>
        </p:spPr>
        <p:txBody>
          <a:bodyPr wrap="square" lIns="0" tIns="0" rIns="0" bIns="0" rtlCol="0" anchor="t"/>
          <a:lstStyle/>
          <a:p>
            <a:pPr algn="l" indent="0" marL="0">
              <a:lnSpc>
                <a:spcPts val="2550"/>
              </a:lnSpc>
              <a:buNone/>
            </a:pPr>
            <a:r>
              <a:rPr lang="en-US" sz="1550" dirty="0">
                <a:solidFill>
                  <a:srgbClr val="FFE5E5"/>
                </a:solidFill>
                <a:latin typeface="DM Sans" pitchFamily="34" charset="0"/>
                <a:ea typeface="DM Sans" pitchFamily="34" charset="-122"/>
                <a:cs typeface="DM Sans" pitchFamily="34" charset="-120"/>
              </a:rPr>
              <a:t>This text aims to help close the gap between what people know and what they need to know about selling, sales management, and personal selling.</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58309" y="1246942"/>
            <a:ext cx="11636931" cy="712708"/>
          </a:xfrm>
          <a:prstGeom prst="rect">
            <a:avLst/>
          </a:prstGeom>
          <a:noFill/>
          <a:ln/>
        </p:spPr>
        <p:txBody>
          <a:bodyPr wrap="none" lIns="0" tIns="0" rIns="0" bIns="0" rtlCol="0" anchor="t"/>
          <a:lstStyle/>
          <a:p>
            <a:pPr algn="l" indent="0" marL="0">
              <a:lnSpc>
                <a:spcPts val="5600"/>
              </a:lnSpc>
              <a:buNone/>
            </a:pPr>
            <a:r>
              <a:rPr lang="en-US" sz="4450" dirty="0">
                <a:solidFill>
                  <a:srgbClr val="FAEBEB"/>
                </a:solidFill>
                <a:latin typeface="Dela Gothic One" pitchFamily="34" charset="0"/>
                <a:ea typeface="Dela Gothic One" pitchFamily="34" charset="-122"/>
                <a:cs typeface="Dela Gothic One" pitchFamily="34" charset="-120"/>
              </a:rPr>
              <a:t>Key Elements of the Sales Process</a:t>
            </a:r>
            <a:endParaRPr lang="en-US" sz="4450" dirty="0"/>
          </a:p>
        </p:txBody>
      </p:sp>
      <p:sp>
        <p:nvSpPr>
          <p:cNvPr id="3" name="Text 1"/>
          <p:cNvSpPr/>
          <p:nvPr/>
        </p:nvSpPr>
        <p:spPr>
          <a:xfrm>
            <a:off x="1844635" y="2522577"/>
            <a:ext cx="2850713" cy="356235"/>
          </a:xfrm>
          <a:prstGeom prst="rect">
            <a:avLst/>
          </a:prstGeom>
          <a:noFill/>
          <a:ln/>
        </p:spPr>
        <p:txBody>
          <a:bodyPr wrap="none" lIns="0" tIns="0" rIns="0" bIns="0" rtlCol="0" anchor="t"/>
          <a:lstStyle/>
          <a:p>
            <a:pPr algn="r" indent="0" marL="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Promotion Mix</a:t>
            </a:r>
            <a:endParaRPr lang="en-US" sz="2200" dirty="0"/>
          </a:p>
        </p:txBody>
      </p:sp>
      <p:sp>
        <p:nvSpPr>
          <p:cNvPr id="4" name="Text 2"/>
          <p:cNvSpPr/>
          <p:nvPr/>
        </p:nvSpPr>
        <p:spPr>
          <a:xfrm>
            <a:off x="758309" y="3008709"/>
            <a:ext cx="3937040" cy="1386840"/>
          </a:xfrm>
          <a:prstGeom prst="rect">
            <a:avLst/>
          </a:prstGeom>
          <a:noFill/>
          <a:ln/>
        </p:spPr>
        <p:txBody>
          <a:bodyPr wrap="square" lIns="0" tIns="0" rIns="0" bIns="0" rtlCol="0" anchor="t"/>
          <a:lstStyle/>
          <a:p>
            <a:pPr algn="r" indent="0" marL="0">
              <a:lnSpc>
                <a:spcPts val="2700"/>
              </a:lnSpc>
              <a:buNone/>
            </a:pPr>
            <a:r>
              <a:rPr lang="en-US" sz="1700" dirty="0">
                <a:solidFill>
                  <a:srgbClr val="FFE5E5"/>
                </a:solidFill>
                <a:latin typeface="DM Sans" pitchFamily="34" charset="0"/>
                <a:ea typeface="DM Sans" pitchFamily="34" charset="-122"/>
                <a:cs typeface="DM Sans" pitchFamily="34" charset="-120"/>
              </a:rPr>
              <a:t>Selling is one element of an organization's promotion mix, often receiving the most attention due to costs and personal contact.</a:t>
            </a:r>
            <a:endParaRPr lang="en-US" sz="1700" dirty="0"/>
          </a:p>
        </p:txBody>
      </p:sp>
      <p:pic>
        <p:nvPicPr>
          <p:cNvPr id="5" name="Image 0" descr="preencoded.png">    </p:cNvPr>
          <p:cNvPicPr>
            <a:picLocks noChangeAspect="1"/>
          </p:cNvPicPr>
          <p:nvPr/>
        </p:nvPicPr>
        <p:blipFill>
          <a:blip r:embed="rId1"/>
          <a:stretch>
            <a:fillRect/>
          </a:stretch>
        </p:blipFill>
        <p:spPr>
          <a:xfrm>
            <a:off x="5020270" y="2392918"/>
            <a:ext cx="4589740" cy="4589740"/>
          </a:xfrm>
          <a:prstGeom prst="rect">
            <a:avLst/>
          </a:prstGeom>
        </p:spPr>
      </p:pic>
      <p:sp>
        <p:nvSpPr>
          <p:cNvPr id="6" name="Text 3"/>
          <p:cNvSpPr/>
          <p:nvPr/>
        </p:nvSpPr>
        <p:spPr>
          <a:xfrm>
            <a:off x="6229290" y="3170813"/>
            <a:ext cx="324088" cy="405170"/>
          </a:xfrm>
          <a:prstGeom prst="rect">
            <a:avLst/>
          </a:prstGeom>
          <a:noFill/>
          <a:ln/>
        </p:spPr>
        <p:txBody>
          <a:bodyPr wrap="none" lIns="0" tIns="0" rIns="0" bIns="0" rtlCol="0" anchor="t"/>
          <a:lstStyle/>
          <a:p>
            <a:pPr algn="l" indent="0" marL="0">
              <a:lnSpc>
                <a:spcPts val="4050"/>
              </a:lnSpc>
              <a:buNone/>
            </a:pPr>
            <a:r>
              <a:rPr lang="en-US" sz="2550" dirty="0">
                <a:solidFill>
                  <a:srgbClr val="FFE5E5"/>
                </a:solidFill>
                <a:latin typeface="Dela Gothic One" pitchFamily="34" charset="0"/>
                <a:ea typeface="Dela Gothic One" pitchFamily="34" charset="-122"/>
                <a:cs typeface="Dela Gothic One" pitchFamily="34" charset="-120"/>
              </a:rPr>
              <a:t>1</a:t>
            </a:r>
            <a:endParaRPr lang="en-US" sz="2550" dirty="0"/>
          </a:p>
        </p:txBody>
      </p:sp>
      <p:sp>
        <p:nvSpPr>
          <p:cNvPr id="7" name="Text 4"/>
          <p:cNvSpPr/>
          <p:nvPr/>
        </p:nvSpPr>
        <p:spPr>
          <a:xfrm>
            <a:off x="9934932" y="2522577"/>
            <a:ext cx="2850713" cy="356235"/>
          </a:xfrm>
          <a:prstGeom prst="rect">
            <a:avLst/>
          </a:prstGeom>
          <a:noFill/>
          <a:ln/>
        </p:spPr>
        <p:txBody>
          <a:bodyPr wrap="none" lIns="0" tIns="0" rIns="0" bIns="0" rtlCol="0" anchor="t"/>
          <a:lstStyle/>
          <a:p>
            <a:pPr algn="l" indent="0" marL="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Market Demand</a:t>
            </a:r>
            <a:endParaRPr lang="en-US" sz="2200" dirty="0"/>
          </a:p>
        </p:txBody>
      </p:sp>
      <p:sp>
        <p:nvSpPr>
          <p:cNvPr id="8" name="Text 5"/>
          <p:cNvSpPr/>
          <p:nvPr/>
        </p:nvSpPr>
        <p:spPr>
          <a:xfrm>
            <a:off x="9934932" y="3008709"/>
            <a:ext cx="3937159" cy="1386840"/>
          </a:xfrm>
          <a:prstGeom prst="rect">
            <a:avLst/>
          </a:prstGeom>
          <a:noFill/>
          <a:ln/>
        </p:spPr>
        <p:txBody>
          <a:bodyPr wrap="squar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Companies can't sell products without market demand. The existence or potential of demand determines prospecting efforts.</a:t>
            </a:r>
            <a:endParaRPr lang="en-US" sz="1700" dirty="0"/>
          </a:p>
        </p:txBody>
      </p:sp>
      <p:pic>
        <p:nvPicPr>
          <p:cNvPr id="9" name="Image 1" descr="preencoded.png">    </p:cNvPr>
          <p:cNvPicPr>
            <a:picLocks noChangeAspect="1"/>
          </p:cNvPicPr>
          <p:nvPr/>
        </p:nvPicPr>
        <p:blipFill>
          <a:blip r:embed="rId2"/>
          <a:stretch>
            <a:fillRect/>
          </a:stretch>
        </p:blipFill>
        <p:spPr>
          <a:xfrm>
            <a:off x="5020270" y="2392918"/>
            <a:ext cx="4589740" cy="4589740"/>
          </a:xfrm>
          <a:prstGeom prst="rect">
            <a:avLst/>
          </a:prstGeom>
        </p:spPr>
      </p:pic>
      <p:sp>
        <p:nvSpPr>
          <p:cNvPr id="10" name="Text 6"/>
          <p:cNvSpPr/>
          <p:nvPr/>
        </p:nvSpPr>
        <p:spPr>
          <a:xfrm>
            <a:off x="8467308" y="3561457"/>
            <a:ext cx="324088" cy="405170"/>
          </a:xfrm>
          <a:prstGeom prst="rect">
            <a:avLst/>
          </a:prstGeom>
          <a:noFill/>
          <a:ln/>
        </p:spPr>
        <p:txBody>
          <a:bodyPr wrap="none" lIns="0" tIns="0" rIns="0" bIns="0" rtlCol="0" anchor="t"/>
          <a:lstStyle/>
          <a:p>
            <a:pPr algn="l" indent="0" marL="0">
              <a:lnSpc>
                <a:spcPts val="4050"/>
              </a:lnSpc>
              <a:buNone/>
            </a:pPr>
            <a:r>
              <a:rPr lang="en-US" sz="2550" dirty="0">
                <a:solidFill>
                  <a:srgbClr val="FFE5E5"/>
                </a:solidFill>
                <a:latin typeface="Dela Gothic One" pitchFamily="34" charset="0"/>
                <a:ea typeface="Dela Gothic One" pitchFamily="34" charset="-122"/>
                <a:cs typeface="Dela Gothic One" pitchFamily="34" charset="-120"/>
              </a:rPr>
              <a:t>2</a:t>
            </a:r>
            <a:endParaRPr lang="en-US" sz="2550" dirty="0"/>
          </a:p>
        </p:txBody>
      </p:sp>
      <p:sp>
        <p:nvSpPr>
          <p:cNvPr id="11" name="Text 7"/>
          <p:cNvSpPr/>
          <p:nvPr/>
        </p:nvSpPr>
        <p:spPr>
          <a:xfrm>
            <a:off x="9934932" y="4979908"/>
            <a:ext cx="2850713" cy="356235"/>
          </a:xfrm>
          <a:prstGeom prst="rect">
            <a:avLst/>
          </a:prstGeom>
          <a:noFill/>
          <a:ln/>
        </p:spPr>
        <p:txBody>
          <a:bodyPr wrap="none" lIns="0" tIns="0" rIns="0" bIns="0" rtlCol="0" anchor="t"/>
          <a:lstStyle/>
          <a:p>
            <a:pPr algn="l" indent="0" marL="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Personal Selling</a:t>
            </a:r>
            <a:endParaRPr lang="en-US" sz="2200" dirty="0"/>
          </a:p>
        </p:txBody>
      </p:sp>
      <p:sp>
        <p:nvSpPr>
          <p:cNvPr id="12" name="Text 8"/>
          <p:cNvSpPr/>
          <p:nvPr/>
        </p:nvSpPr>
        <p:spPr>
          <a:xfrm>
            <a:off x="9934932" y="5466040"/>
            <a:ext cx="3937159" cy="1386840"/>
          </a:xfrm>
          <a:prstGeom prst="rect">
            <a:avLst/>
          </a:prstGeom>
          <a:noFill/>
          <a:ln/>
        </p:spPr>
        <p:txBody>
          <a:bodyPr wrap="squar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Personal selling has become integral to total marketing strategy, often representing a significant portion of marketing costs.</a:t>
            </a:r>
            <a:endParaRPr lang="en-US" sz="1700" dirty="0"/>
          </a:p>
        </p:txBody>
      </p:sp>
      <p:pic>
        <p:nvPicPr>
          <p:cNvPr id="13" name="Image 2" descr="preencoded.png">    </p:cNvPr>
          <p:cNvPicPr>
            <a:picLocks noChangeAspect="1"/>
          </p:cNvPicPr>
          <p:nvPr/>
        </p:nvPicPr>
        <p:blipFill>
          <a:blip r:embed="rId3"/>
          <a:stretch>
            <a:fillRect/>
          </a:stretch>
        </p:blipFill>
        <p:spPr>
          <a:xfrm>
            <a:off x="5020270" y="2392918"/>
            <a:ext cx="4589740" cy="4589740"/>
          </a:xfrm>
          <a:prstGeom prst="rect">
            <a:avLst/>
          </a:prstGeom>
        </p:spPr>
      </p:pic>
      <p:sp>
        <p:nvSpPr>
          <p:cNvPr id="14" name="Text 9"/>
          <p:cNvSpPr/>
          <p:nvPr/>
        </p:nvSpPr>
        <p:spPr>
          <a:xfrm>
            <a:off x="8076664" y="5799475"/>
            <a:ext cx="324088" cy="405170"/>
          </a:xfrm>
          <a:prstGeom prst="rect">
            <a:avLst/>
          </a:prstGeom>
          <a:noFill/>
          <a:ln/>
        </p:spPr>
        <p:txBody>
          <a:bodyPr wrap="none" lIns="0" tIns="0" rIns="0" bIns="0" rtlCol="0" anchor="t"/>
          <a:lstStyle/>
          <a:p>
            <a:pPr algn="l" indent="0" marL="0">
              <a:lnSpc>
                <a:spcPts val="4050"/>
              </a:lnSpc>
              <a:buNone/>
            </a:pPr>
            <a:r>
              <a:rPr lang="en-US" sz="2550" dirty="0">
                <a:solidFill>
                  <a:srgbClr val="FFE5E5"/>
                </a:solidFill>
                <a:latin typeface="Dela Gothic One" pitchFamily="34" charset="0"/>
                <a:ea typeface="Dela Gothic One" pitchFamily="34" charset="-122"/>
                <a:cs typeface="Dela Gothic One" pitchFamily="34" charset="-120"/>
              </a:rPr>
              <a:t>3</a:t>
            </a:r>
            <a:endParaRPr lang="en-US" sz="2550" dirty="0"/>
          </a:p>
        </p:txBody>
      </p:sp>
      <p:sp>
        <p:nvSpPr>
          <p:cNvPr id="15" name="Text 10"/>
          <p:cNvSpPr/>
          <p:nvPr/>
        </p:nvSpPr>
        <p:spPr>
          <a:xfrm>
            <a:off x="1843207" y="5153263"/>
            <a:ext cx="2852142" cy="356235"/>
          </a:xfrm>
          <a:prstGeom prst="rect">
            <a:avLst/>
          </a:prstGeom>
          <a:noFill/>
          <a:ln/>
        </p:spPr>
        <p:txBody>
          <a:bodyPr wrap="none" lIns="0" tIns="0" rIns="0" bIns="0" rtlCol="0" anchor="t"/>
          <a:lstStyle/>
          <a:p>
            <a:pPr algn="r" indent="0" marL="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Problem-Solving</a:t>
            </a:r>
            <a:endParaRPr lang="en-US" sz="2200" dirty="0"/>
          </a:p>
        </p:txBody>
      </p:sp>
      <p:sp>
        <p:nvSpPr>
          <p:cNvPr id="16" name="Text 11"/>
          <p:cNvSpPr/>
          <p:nvPr/>
        </p:nvSpPr>
        <p:spPr>
          <a:xfrm>
            <a:off x="758309" y="5639395"/>
            <a:ext cx="3937040" cy="1040130"/>
          </a:xfrm>
          <a:prstGeom prst="rect">
            <a:avLst/>
          </a:prstGeom>
          <a:noFill/>
          <a:ln/>
        </p:spPr>
        <p:txBody>
          <a:bodyPr wrap="square" lIns="0" tIns="0" rIns="0" bIns="0" rtlCol="0" anchor="t"/>
          <a:lstStyle/>
          <a:p>
            <a:pPr algn="r" indent="0" marL="0">
              <a:lnSpc>
                <a:spcPts val="2700"/>
              </a:lnSpc>
              <a:buNone/>
            </a:pPr>
            <a:r>
              <a:rPr lang="en-US" sz="1700" dirty="0">
                <a:solidFill>
                  <a:srgbClr val="FFE5E5"/>
                </a:solidFill>
                <a:latin typeface="DM Sans" pitchFamily="34" charset="0"/>
                <a:ea typeface="DM Sans" pitchFamily="34" charset="-122"/>
                <a:cs typeface="DM Sans" pitchFamily="34" charset="-120"/>
              </a:rPr>
              <a:t>Effective selling requires problem-solving skills to match customer requirements with the firm's products.</a:t>
            </a:r>
            <a:endParaRPr lang="en-US" sz="1700" dirty="0"/>
          </a:p>
        </p:txBody>
      </p:sp>
      <p:pic>
        <p:nvPicPr>
          <p:cNvPr id="17" name="Image 3" descr="preencoded.png">    </p:cNvPr>
          <p:cNvPicPr>
            <a:picLocks noChangeAspect="1"/>
          </p:cNvPicPr>
          <p:nvPr/>
        </p:nvPicPr>
        <p:blipFill>
          <a:blip r:embed="rId4"/>
          <a:stretch>
            <a:fillRect/>
          </a:stretch>
        </p:blipFill>
        <p:spPr>
          <a:xfrm>
            <a:off x="5020270" y="2392918"/>
            <a:ext cx="4589740" cy="4589740"/>
          </a:xfrm>
          <a:prstGeom prst="rect">
            <a:avLst/>
          </a:prstGeom>
        </p:spPr>
      </p:pic>
      <p:sp>
        <p:nvSpPr>
          <p:cNvPr id="18" name="Text 12"/>
          <p:cNvSpPr/>
          <p:nvPr/>
        </p:nvSpPr>
        <p:spPr>
          <a:xfrm>
            <a:off x="5838646" y="5408831"/>
            <a:ext cx="324088" cy="405170"/>
          </a:xfrm>
          <a:prstGeom prst="rect">
            <a:avLst/>
          </a:prstGeom>
          <a:noFill/>
          <a:ln/>
        </p:spPr>
        <p:txBody>
          <a:bodyPr wrap="none" lIns="0" tIns="0" rIns="0" bIns="0" rtlCol="0" anchor="t"/>
          <a:lstStyle/>
          <a:p>
            <a:pPr algn="l" indent="0" marL="0">
              <a:lnSpc>
                <a:spcPts val="4050"/>
              </a:lnSpc>
              <a:buNone/>
            </a:pPr>
            <a:r>
              <a:rPr lang="en-US" sz="2550" dirty="0">
                <a:solidFill>
                  <a:srgbClr val="FFE5E5"/>
                </a:solidFill>
                <a:latin typeface="Dela Gothic One" pitchFamily="34" charset="0"/>
                <a:ea typeface="Dela Gothic One" pitchFamily="34" charset="-122"/>
                <a:cs typeface="Dela Gothic One" pitchFamily="34" charset="-120"/>
              </a:rPr>
              <a:t>4</a:t>
            </a:r>
            <a:endParaRPr lang="en-US" sz="2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05922" y="555665"/>
            <a:ext cx="10332244" cy="663535"/>
          </a:xfrm>
          <a:prstGeom prst="rect">
            <a:avLst/>
          </a:prstGeom>
          <a:noFill/>
          <a:ln/>
        </p:spPr>
        <p:txBody>
          <a:bodyPr wrap="none" lIns="0" tIns="0" rIns="0" bIns="0" rtlCol="0" anchor="t"/>
          <a:lstStyle/>
          <a:p>
            <a:pPr algn="l" indent="0" marL="0">
              <a:lnSpc>
                <a:spcPts val="5200"/>
              </a:lnSpc>
              <a:buNone/>
            </a:pPr>
            <a:r>
              <a:rPr lang="en-US" sz="4150" dirty="0">
                <a:solidFill>
                  <a:srgbClr val="FAEBEB"/>
                </a:solidFill>
                <a:latin typeface="Dela Gothic One" pitchFamily="34" charset="0"/>
                <a:ea typeface="Dela Gothic One" pitchFamily="34" charset="-122"/>
                <a:cs typeface="Dela Gothic One" pitchFamily="34" charset="-120"/>
              </a:rPr>
              <a:t>Sales Strategies and Techniques</a:t>
            </a:r>
            <a:endParaRPr lang="en-US" sz="4150" dirty="0"/>
          </a:p>
        </p:txBody>
      </p:sp>
      <p:pic>
        <p:nvPicPr>
          <p:cNvPr id="3" name="Image 0" descr="preencoded.png">    </p:cNvPr>
          <p:cNvPicPr>
            <a:picLocks noChangeAspect="1"/>
          </p:cNvPicPr>
          <p:nvPr/>
        </p:nvPicPr>
        <p:blipFill>
          <a:blip r:embed="rId1"/>
          <a:stretch>
            <a:fillRect/>
          </a:stretch>
        </p:blipFill>
        <p:spPr>
          <a:xfrm>
            <a:off x="705922" y="1622584"/>
            <a:ext cx="1008578" cy="1210270"/>
          </a:xfrm>
          <a:prstGeom prst="rect">
            <a:avLst/>
          </a:prstGeom>
        </p:spPr>
      </p:pic>
      <p:sp>
        <p:nvSpPr>
          <p:cNvPr id="4" name="Text 1"/>
          <p:cNvSpPr/>
          <p:nvPr/>
        </p:nvSpPr>
        <p:spPr>
          <a:xfrm>
            <a:off x="2017038" y="1824276"/>
            <a:ext cx="2990731" cy="331708"/>
          </a:xfrm>
          <a:prstGeom prst="rect">
            <a:avLst/>
          </a:prstGeom>
          <a:noFill/>
          <a:ln/>
        </p:spPr>
        <p:txBody>
          <a:bodyPr wrap="none" lIns="0" tIns="0" rIns="0" bIns="0" rtlCol="0" anchor="t"/>
          <a:lstStyle/>
          <a:p>
            <a:pPr algn="l" indent="0" marL="0">
              <a:lnSpc>
                <a:spcPts val="2600"/>
              </a:lnSpc>
              <a:buNone/>
            </a:pPr>
            <a:r>
              <a:rPr lang="en-US" sz="2050" dirty="0">
                <a:solidFill>
                  <a:srgbClr val="FFE5E5"/>
                </a:solidFill>
                <a:latin typeface="Dela Gothic One" pitchFamily="34" charset="0"/>
                <a:ea typeface="Dela Gothic One" pitchFamily="34" charset="-122"/>
                <a:cs typeface="Dela Gothic One" pitchFamily="34" charset="-120"/>
              </a:rPr>
              <a:t>Customer Profiling</a:t>
            </a:r>
            <a:endParaRPr lang="en-US" sz="2050" dirty="0"/>
          </a:p>
        </p:txBody>
      </p:sp>
      <p:sp>
        <p:nvSpPr>
          <p:cNvPr id="5" name="Text 2"/>
          <p:cNvSpPr/>
          <p:nvPr/>
        </p:nvSpPr>
        <p:spPr>
          <a:xfrm>
            <a:off x="2017038" y="2276951"/>
            <a:ext cx="11907441" cy="322659"/>
          </a:xfrm>
          <a:prstGeom prst="rect">
            <a:avLst/>
          </a:prstGeom>
          <a:noFill/>
          <a:ln/>
        </p:spPr>
        <p:txBody>
          <a:bodyPr wrap="none" lIns="0" tIns="0" rIns="0" bIns="0" rtlCol="0" anchor="t"/>
          <a:lstStyle/>
          <a:p>
            <a:pPr algn="l" indent="0" marL="0">
              <a:lnSpc>
                <a:spcPts val="2500"/>
              </a:lnSpc>
              <a:buNone/>
            </a:pPr>
            <a:r>
              <a:rPr lang="en-US" sz="1550" dirty="0">
                <a:solidFill>
                  <a:srgbClr val="FFE5E5"/>
                </a:solidFill>
                <a:latin typeface="DM Sans" pitchFamily="34" charset="0"/>
                <a:ea typeface="DM Sans" pitchFamily="34" charset="-122"/>
                <a:cs typeface="DM Sans" pitchFamily="34" charset="-120"/>
              </a:rPr>
              <a:t>Understanding customers well allows for more effective and efficient assistance.</a:t>
            </a:r>
            <a:endParaRPr lang="en-US" sz="1550" dirty="0"/>
          </a:p>
        </p:txBody>
      </p:sp>
      <p:pic>
        <p:nvPicPr>
          <p:cNvPr id="6" name="Image 1" descr="preencoded.png">    </p:cNvPr>
          <p:cNvPicPr>
            <a:picLocks noChangeAspect="1"/>
          </p:cNvPicPr>
          <p:nvPr/>
        </p:nvPicPr>
        <p:blipFill>
          <a:blip r:embed="rId2"/>
          <a:stretch>
            <a:fillRect/>
          </a:stretch>
        </p:blipFill>
        <p:spPr>
          <a:xfrm>
            <a:off x="705922" y="2832854"/>
            <a:ext cx="1008578" cy="1210270"/>
          </a:xfrm>
          <a:prstGeom prst="rect">
            <a:avLst/>
          </a:prstGeom>
        </p:spPr>
      </p:pic>
      <p:sp>
        <p:nvSpPr>
          <p:cNvPr id="7" name="Text 3"/>
          <p:cNvSpPr/>
          <p:nvPr/>
        </p:nvSpPr>
        <p:spPr>
          <a:xfrm>
            <a:off x="2017038" y="3034546"/>
            <a:ext cx="2654141" cy="331708"/>
          </a:xfrm>
          <a:prstGeom prst="rect">
            <a:avLst/>
          </a:prstGeom>
          <a:noFill/>
          <a:ln/>
        </p:spPr>
        <p:txBody>
          <a:bodyPr wrap="none" lIns="0" tIns="0" rIns="0" bIns="0" rtlCol="0" anchor="t"/>
          <a:lstStyle/>
          <a:p>
            <a:pPr algn="l" indent="0" marL="0">
              <a:lnSpc>
                <a:spcPts val="2600"/>
              </a:lnSpc>
              <a:buNone/>
            </a:pPr>
            <a:r>
              <a:rPr lang="en-US" sz="2050" dirty="0">
                <a:solidFill>
                  <a:srgbClr val="FFE5E5"/>
                </a:solidFill>
                <a:latin typeface="Dela Gothic One" pitchFamily="34" charset="0"/>
                <a:ea typeface="Dela Gothic One" pitchFamily="34" charset="-122"/>
                <a:cs typeface="Dela Gothic One" pitchFamily="34" charset="-120"/>
              </a:rPr>
              <a:t>Follow-up</a:t>
            </a:r>
            <a:endParaRPr lang="en-US" sz="2050" dirty="0"/>
          </a:p>
        </p:txBody>
      </p:sp>
      <p:sp>
        <p:nvSpPr>
          <p:cNvPr id="8" name="Text 4"/>
          <p:cNvSpPr/>
          <p:nvPr/>
        </p:nvSpPr>
        <p:spPr>
          <a:xfrm>
            <a:off x="2017038" y="3487222"/>
            <a:ext cx="11907441" cy="322659"/>
          </a:xfrm>
          <a:prstGeom prst="rect">
            <a:avLst/>
          </a:prstGeom>
          <a:noFill/>
          <a:ln/>
        </p:spPr>
        <p:txBody>
          <a:bodyPr wrap="none" lIns="0" tIns="0" rIns="0" bIns="0" rtlCol="0" anchor="t"/>
          <a:lstStyle/>
          <a:p>
            <a:pPr algn="l" indent="0" marL="0">
              <a:lnSpc>
                <a:spcPts val="2500"/>
              </a:lnSpc>
              <a:buNone/>
            </a:pPr>
            <a:r>
              <a:rPr lang="en-US" sz="1550" dirty="0">
                <a:solidFill>
                  <a:srgbClr val="FFE5E5"/>
                </a:solidFill>
                <a:latin typeface="DM Sans" pitchFamily="34" charset="0"/>
                <a:ea typeface="DM Sans" pitchFamily="34" charset="-122"/>
                <a:cs typeface="DM Sans" pitchFamily="34" charset="-120"/>
              </a:rPr>
              <a:t>Maintaining contact through notes, calls, or visits keeps the relationship active.</a:t>
            </a:r>
            <a:endParaRPr lang="en-US" sz="1550" dirty="0"/>
          </a:p>
        </p:txBody>
      </p:sp>
      <p:pic>
        <p:nvPicPr>
          <p:cNvPr id="9" name="Image 2" descr="preencoded.png">    </p:cNvPr>
          <p:cNvPicPr>
            <a:picLocks noChangeAspect="1"/>
          </p:cNvPicPr>
          <p:nvPr/>
        </p:nvPicPr>
        <p:blipFill>
          <a:blip r:embed="rId3"/>
          <a:stretch>
            <a:fillRect/>
          </a:stretch>
        </p:blipFill>
        <p:spPr>
          <a:xfrm>
            <a:off x="705922" y="4043124"/>
            <a:ext cx="1008578" cy="1210270"/>
          </a:xfrm>
          <a:prstGeom prst="rect">
            <a:avLst/>
          </a:prstGeom>
        </p:spPr>
      </p:pic>
      <p:sp>
        <p:nvSpPr>
          <p:cNvPr id="10" name="Text 5"/>
          <p:cNvSpPr/>
          <p:nvPr/>
        </p:nvSpPr>
        <p:spPr>
          <a:xfrm>
            <a:off x="2017038" y="4244816"/>
            <a:ext cx="2654141" cy="331708"/>
          </a:xfrm>
          <a:prstGeom prst="rect">
            <a:avLst/>
          </a:prstGeom>
          <a:noFill/>
          <a:ln/>
        </p:spPr>
        <p:txBody>
          <a:bodyPr wrap="none" lIns="0" tIns="0" rIns="0" bIns="0" rtlCol="0" anchor="t"/>
          <a:lstStyle/>
          <a:p>
            <a:pPr algn="l" indent="0" marL="0">
              <a:lnSpc>
                <a:spcPts val="2600"/>
              </a:lnSpc>
              <a:buNone/>
            </a:pPr>
            <a:r>
              <a:rPr lang="en-US" sz="2050" dirty="0">
                <a:solidFill>
                  <a:srgbClr val="FFE5E5"/>
                </a:solidFill>
                <a:latin typeface="Dela Gothic One" pitchFamily="34" charset="0"/>
                <a:ea typeface="Dela Gothic One" pitchFamily="34" charset="-122"/>
                <a:cs typeface="Dela Gothic One" pitchFamily="34" charset="-120"/>
              </a:rPr>
              <a:t>Communication</a:t>
            </a:r>
            <a:endParaRPr lang="en-US" sz="2050" dirty="0"/>
          </a:p>
        </p:txBody>
      </p:sp>
      <p:sp>
        <p:nvSpPr>
          <p:cNvPr id="11" name="Text 6"/>
          <p:cNvSpPr/>
          <p:nvPr/>
        </p:nvSpPr>
        <p:spPr>
          <a:xfrm>
            <a:off x="2017038" y="4697492"/>
            <a:ext cx="11907441" cy="322659"/>
          </a:xfrm>
          <a:prstGeom prst="rect">
            <a:avLst/>
          </a:prstGeom>
          <a:noFill/>
          <a:ln/>
        </p:spPr>
        <p:txBody>
          <a:bodyPr wrap="none" lIns="0" tIns="0" rIns="0" bIns="0" rtlCol="0" anchor="t"/>
          <a:lstStyle/>
          <a:p>
            <a:pPr algn="l" indent="0" marL="0">
              <a:lnSpc>
                <a:spcPts val="2500"/>
              </a:lnSpc>
              <a:buNone/>
            </a:pPr>
            <a:r>
              <a:rPr lang="en-US" sz="1550" dirty="0">
                <a:solidFill>
                  <a:srgbClr val="FFE5E5"/>
                </a:solidFill>
                <a:latin typeface="DM Sans" pitchFamily="34" charset="0"/>
                <a:ea typeface="DM Sans" pitchFamily="34" charset="-122"/>
                <a:cs typeface="DM Sans" pitchFamily="34" charset="-120"/>
              </a:rPr>
              <a:t>Positive, professional, friendly communication helps customers remember the salesperson.</a:t>
            </a:r>
            <a:endParaRPr lang="en-US" sz="1550" dirty="0"/>
          </a:p>
        </p:txBody>
      </p:sp>
      <p:pic>
        <p:nvPicPr>
          <p:cNvPr id="12" name="Image 3" descr="preencoded.png">    </p:cNvPr>
          <p:cNvPicPr>
            <a:picLocks noChangeAspect="1"/>
          </p:cNvPicPr>
          <p:nvPr/>
        </p:nvPicPr>
        <p:blipFill>
          <a:blip r:embed="rId4"/>
          <a:stretch>
            <a:fillRect/>
          </a:stretch>
        </p:blipFill>
        <p:spPr>
          <a:xfrm>
            <a:off x="705922" y="5253395"/>
            <a:ext cx="1008578" cy="1210270"/>
          </a:xfrm>
          <a:prstGeom prst="rect">
            <a:avLst/>
          </a:prstGeom>
        </p:spPr>
      </p:pic>
      <p:sp>
        <p:nvSpPr>
          <p:cNvPr id="13" name="Text 7"/>
          <p:cNvSpPr/>
          <p:nvPr/>
        </p:nvSpPr>
        <p:spPr>
          <a:xfrm>
            <a:off x="2017038" y="5455087"/>
            <a:ext cx="3250049" cy="331708"/>
          </a:xfrm>
          <a:prstGeom prst="rect">
            <a:avLst/>
          </a:prstGeom>
          <a:noFill/>
          <a:ln/>
        </p:spPr>
        <p:txBody>
          <a:bodyPr wrap="none" lIns="0" tIns="0" rIns="0" bIns="0" rtlCol="0" anchor="t"/>
          <a:lstStyle/>
          <a:p>
            <a:pPr algn="l" indent="0" marL="0">
              <a:lnSpc>
                <a:spcPts val="2600"/>
              </a:lnSpc>
              <a:buNone/>
            </a:pPr>
            <a:r>
              <a:rPr lang="en-US" sz="2050" dirty="0">
                <a:solidFill>
                  <a:srgbClr val="FFE5E5"/>
                </a:solidFill>
                <a:latin typeface="Dela Gothic One" pitchFamily="34" charset="0"/>
                <a:ea typeface="Dela Gothic One" pitchFamily="34" charset="-122"/>
                <a:cs typeface="Dela Gothic One" pitchFamily="34" charset="-120"/>
              </a:rPr>
              <a:t>Needs Identification</a:t>
            </a:r>
            <a:endParaRPr lang="en-US" sz="2050" dirty="0"/>
          </a:p>
        </p:txBody>
      </p:sp>
      <p:sp>
        <p:nvSpPr>
          <p:cNvPr id="14" name="Text 8"/>
          <p:cNvSpPr/>
          <p:nvPr/>
        </p:nvSpPr>
        <p:spPr>
          <a:xfrm>
            <a:off x="2017038" y="5907762"/>
            <a:ext cx="11907441" cy="322659"/>
          </a:xfrm>
          <a:prstGeom prst="rect">
            <a:avLst/>
          </a:prstGeom>
          <a:noFill/>
          <a:ln/>
        </p:spPr>
        <p:txBody>
          <a:bodyPr wrap="none" lIns="0" tIns="0" rIns="0" bIns="0" rtlCol="0" anchor="t"/>
          <a:lstStyle/>
          <a:p>
            <a:pPr algn="l" indent="0" marL="0">
              <a:lnSpc>
                <a:spcPts val="2500"/>
              </a:lnSpc>
              <a:buNone/>
            </a:pPr>
            <a:r>
              <a:rPr lang="en-US" sz="1550" dirty="0">
                <a:solidFill>
                  <a:srgbClr val="FFE5E5"/>
                </a:solidFill>
                <a:latin typeface="DM Sans" pitchFamily="34" charset="0"/>
                <a:ea typeface="DM Sans" pitchFamily="34" charset="-122"/>
                <a:cs typeface="DM Sans" pitchFamily="34" charset="-120"/>
              </a:rPr>
              <a:t>Techniques to identify customer needs and develop effective sales presentations.</a:t>
            </a:r>
            <a:endParaRPr lang="en-US" sz="1550" dirty="0"/>
          </a:p>
        </p:txBody>
      </p:sp>
      <p:pic>
        <p:nvPicPr>
          <p:cNvPr id="15" name="Image 4" descr="preencoded.png">    </p:cNvPr>
          <p:cNvPicPr>
            <a:picLocks noChangeAspect="1"/>
          </p:cNvPicPr>
          <p:nvPr/>
        </p:nvPicPr>
        <p:blipFill>
          <a:blip r:embed="rId5"/>
          <a:stretch>
            <a:fillRect/>
          </a:stretch>
        </p:blipFill>
        <p:spPr>
          <a:xfrm>
            <a:off x="705922" y="6463665"/>
            <a:ext cx="1008578" cy="1210270"/>
          </a:xfrm>
          <a:prstGeom prst="rect">
            <a:avLst/>
          </a:prstGeom>
        </p:spPr>
      </p:pic>
      <p:sp>
        <p:nvSpPr>
          <p:cNvPr id="16" name="Text 9"/>
          <p:cNvSpPr/>
          <p:nvPr/>
        </p:nvSpPr>
        <p:spPr>
          <a:xfrm>
            <a:off x="2017038" y="6665357"/>
            <a:ext cx="3742015" cy="331708"/>
          </a:xfrm>
          <a:prstGeom prst="rect">
            <a:avLst/>
          </a:prstGeom>
          <a:noFill/>
          <a:ln/>
        </p:spPr>
        <p:txBody>
          <a:bodyPr wrap="none" lIns="0" tIns="0" rIns="0" bIns="0" rtlCol="0" anchor="t"/>
          <a:lstStyle/>
          <a:p>
            <a:pPr algn="l" indent="0" marL="0">
              <a:lnSpc>
                <a:spcPts val="2600"/>
              </a:lnSpc>
              <a:buNone/>
            </a:pPr>
            <a:r>
              <a:rPr lang="en-US" sz="2050" dirty="0">
                <a:solidFill>
                  <a:srgbClr val="FFE5E5"/>
                </a:solidFill>
                <a:latin typeface="Dela Gothic One" pitchFamily="34" charset="0"/>
                <a:ea typeface="Dela Gothic One" pitchFamily="34" charset="-122"/>
                <a:cs typeface="Dela Gothic One" pitchFamily="34" charset="-120"/>
              </a:rPr>
              <a:t>Reference Development</a:t>
            </a:r>
            <a:endParaRPr lang="en-US" sz="2050" dirty="0"/>
          </a:p>
        </p:txBody>
      </p:sp>
      <p:sp>
        <p:nvSpPr>
          <p:cNvPr id="17" name="Text 10"/>
          <p:cNvSpPr/>
          <p:nvPr/>
        </p:nvSpPr>
        <p:spPr>
          <a:xfrm>
            <a:off x="2017038" y="7118033"/>
            <a:ext cx="11907441" cy="322659"/>
          </a:xfrm>
          <a:prstGeom prst="rect">
            <a:avLst/>
          </a:prstGeom>
          <a:noFill/>
          <a:ln/>
        </p:spPr>
        <p:txBody>
          <a:bodyPr wrap="none" lIns="0" tIns="0" rIns="0" bIns="0" rtlCol="0" anchor="t"/>
          <a:lstStyle/>
          <a:p>
            <a:pPr algn="l" indent="0" marL="0">
              <a:lnSpc>
                <a:spcPts val="2500"/>
              </a:lnSpc>
              <a:buNone/>
            </a:pPr>
            <a:r>
              <a:rPr lang="en-US" sz="1550" dirty="0">
                <a:solidFill>
                  <a:srgbClr val="FFE5E5"/>
                </a:solidFill>
                <a:latin typeface="DM Sans" pitchFamily="34" charset="0"/>
                <a:ea typeface="DM Sans" pitchFamily="34" charset="-122"/>
                <a:cs typeface="DM Sans" pitchFamily="34" charset="-120"/>
              </a:rPr>
              <a:t>Building references ensures continuity of sales business.</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708196"/>
          </a:xfrm>
          <a:prstGeom prst="rect">
            <a:avLst/>
          </a:prstGeom>
        </p:spPr>
      </p:pic>
      <p:sp>
        <p:nvSpPr>
          <p:cNvPr id="3" name="Text 0"/>
          <p:cNvSpPr/>
          <p:nvPr/>
        </p:nvSpPr>
        <p:spPr>
          <a:xfrm>
            <a:off x="758309" y="3616047"/>
            <a:ext cx="6490335" cy="712708"/>
          </a:xfrm>
          <a:prstGeom prst="rect">
            <a:avLst/>
          </a:prstGeom>
          <a:noFill/>
          <a:ln/>
        </p:spPr>
        <p:txBody>
          <a:bodyPr wrap="none" lIns="0" tIns="0" rIns="0" bIns="0" rtlCol="0" anchor="t"/>
          <a:lstStyle/>
          <a:p>
            <a:pPr algn="l" indent="0" marL="0">
              <a:lnSpc>
                <a:spcPts val="5600"/>
              </a:lnSpc>
              <a:buNone/>
            </a:pPr>
            <a:r>
              <a:rPr lang="en-US" sz="4450" dirty="0">
                <a:solidFill>
                  <a:srgbClr val="FAEBEB"/>
                </a:solidFill>
                <a:latin typeface="Dela Gothic One" pitchFamily="34" charset="0"/>
                <a:ea typeface="Dela Gothic One" pitchFamily="34" charset="-122"/>
                <a:cs typeface="Dela Gothic One" pitchFamily="34" charset="-120"/>
              </a:rPr>
              <a:t>Sales Management</a:t>
            </a:r>
            <a:endParaRPr lang="en-US" sz="4450" dirty="0"/>
          </a:p>
        </p:txBody>
      </p:sp>
      <p:sp>
        <p:nvSpPr>
          <p:cNvPr id="4" name="Shape 1"/>
          <p:cNvSpPr/>
          <p:nvPr/>
        </p:nvSpPr>
        <p:spPr>
          <a:xfrm>
            <a:off x="758309" y="4653677"/>
            <a:ext cx="4226838" cy="2668072"/>
          </a:xfrm>
          <a:prstGeom prst="roundRect">
            <a:avLst>
              <a:gd name="adj" fmla="val 3411"/>
            </a:avLst>
          </a:prstGeom>
          <a:solidFill>
            <a:srgbClr val="740B0B"/>
          </a:solidFill>
          <a:ln w="7620">
            <a:solidFill>
              <a:srgbClr val="8D2424"/>
            </a:solidFill>
            <a:prstDash val="solid"/>
          </a:ln>
        </p:spPr>
      </p:sp>
      <p:sp>
        <p:nvSpPr>
          <p:cNvPr id="5" name="Text 2"/>
          <p:cNvSpPr/>
          <p:nvPr/>
        </p:nvSpPr>
        <p:spPr>
          <a:xfrm>
            <a:off x="982504" y="4877872"/>
            <a:ext cx="2850713" cy="356235"/>
          </a:xfrm>
          <a:prstGeom prst="rect">
            <a:avLst/>
          </a:prstGeom>
          <a:noFill/>
          <a:ln/>
        </p:spPr>
        <p:txBody>
          <a:bodyPr wrap="none" lIns="0" tIns="0" rIns="0" bIns="0" rtlCol="0" anchor="t"/>
          <a:lstStyle/>
          <a:p>
            <a:pPr algn="l" indent="0" marL="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Definition</a:t>
            </a:r>
            <a:endParaRPr lang="en-US" sz="2200" dirty="0"/>
          </a:p>
        </p:txBody>
      </p:sp>
      <p:sp>
        <p:nvSpPr>
          <p:cNvPr id="6" name="Text 3"/>
          <p:cNvSpPr/>
          <p:nvPr/>
        </p:nvSpPr>
        <p:spPr>
          <a:xfrm>
            <a:off x="982504" y="5364004"/>
            <a:ext cx="3778448" cy="1386840"/>
          </a:xfrm>
          <a:prstGeom prst="rect">
            <a:avLst/>
          </a:prstGeom>
          <a:noFill/>
          <a:ln/>
        </p:spPr>
        <p:txBody>
          <a:bodyPr wrap="squar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Sales management is the planning, direction, and control of personal contact programs designed to achieve sales volume objectives.</a:t>
            </a:r>
            <a:endParaRPr lang="en-US" sz="1700" dirty="0"/>
          </a:p>
        </p:txBody>
      </p:sp>
      <p:sp>
        <p:nvSpPr>
          <p:cNvPr id="7" name="Shape 4"/>
          <p:cNvSpPr/>
          <p:nvPr/>
        </p:nvSpPr>
        <p:spPr>
          <a:xfrm>
            <a:off x="5201722" y="4653677"/>
            <a:ext cx="4226838" cy="2668072"/>
          </a:xfrm>
          <a:prstGeom prst="roundRect">
            <a:avLst>
              <a:gd name="adj" fmla="val 3411"/>
            </a:avLst>
          </a:prstGeom>
          <a:solidFill>
            <a:srgbClr val="740B0B"/>
          </a:solidFill>
          <a:ln w="7620">
            <a:solidFill>
              <a:srgbClr val="8D2424"/>
            </a:solidFill>
            <a:prstDash val="solid"/>
          </a:ln>
        </p:spPr>
      </p:sp>
      <p:sp>
        <p:nvSpPr>
          <p:cNvPr id="8" name="Text 5"/>
          <p:cNvSpPr/>
          <p:nvPr/>
        </p:nvSpPr>
        <p:spPr>
          <a:xfrm>
            <a:off x="5425916" y="4877872"/>
            <a:ext cx="2850713" cy="356235"/>
          </a:xfrm>
          <a:prstGeom prst="rect">
            <a:avLst/>
          </a:prstGeom>
          <a:noFill/>
          <a:ln/>
        </p:spPr>
        <p:txBody>
          <a:bodyPr wrap="none" lIns="0" tIns="0" rIns="0" bIns="0" rtlCol="0" anchor="t"/>
          <a:lstStyle/>
          <a:p>
            <a:pPr algn="l" indent="0" marL="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Philosophy</a:t>
            </a:r>
            <a:endParaRPr lang="en-US" sz="2200" dirty="0"/>
          </a:p>
        </p:txBody>
      </p:sp>
      <p:sp>
        <p:nvSpPr>
          <p:cNvPr id="9" name="Text 6"/>
          <p:cNvSpPr/>
          <p:nvPr/>
        </p:nvSpPr>
        <p:spPr>
          <a:xfrm>
            <a:off x="5425916" y="5364004"/>
            <a:ext cx="3778448" cy="1733550"/>
          </a:xfrm>
          <a:prstGeom prst="rect">
            <a:avLst/>
          </a:prstGeom>
          <a:noFill/>
          <a:ln/>
        </p:spPr>
        <p:txBody>
          <a:bodyPr wrap="squar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The management philosophy incorporates the concept that customers tend to buy from companies that keep in touch and offer the best overall benefits.</a:t>
            </a:r>
            <a:endParaRPr lang="en-US" sz="1700" dirty="0"/>
          </a:p>
        </p:txBody>
      </p:sp>
      <p:sp>
        <p:nvSpPr>
          <p:cNvPr id="10" name="Shape 7"/>
          <p:cNvSpPr/>
          <p:nvPr/>
        </p:nvSpPr>
        <p:spPr>
          <a:xfrm>
            <a:off x="9645134" y="4653677"/>
            <a:ext cx="4226838" cy="2668072"/>
          </a:xfrm>
          <a:prstGeom prst="roundRect">
            <a:avLst>
              <a:gd name="adj" fmla="val 3411"/>
            </a:avLst>
          </a:prstGeom>
          <a:solidFill>
            <a:srgbClr val="740B0B"/>
          </a:solidFill>
          <a:ln w="7620">
            <a:solidFill>
              <a:srgbClr val="8D2424"/>
            </a:solidFill>
            <a:prstDash val="solid"/>
          </a:ln>
        </p:spPr>
      </p:sp>
      <p:sp>
        <p:nvSpPr>
          <p:cNvPr id="11" name="Text 8"/>
          <p:cNvSpPr/>
          <p:nvPr/>
        </p:nvSpPr>
        <p:spPr>
          <a:xfrm>
            <a:off x="9869329" y="4877872"/>
            <a:ext cx="2850713" cy="356235"/>
          </a:xfrm>
          <a:prstGeom prst="rect">
            <a:avLst/>
          </a:prstGeom>
          <a:noFill/>
          <a:ln/>
        </p:spPr>
        <p:txBody>
          <a:bodyPr wrap="none" lIns="0" tIns="0" rIns="0" bIns="0" rtlCol="0" anchor="t"/>
          <a:lstStyle/>
          <a:p>
            <a:pPr algn="l" indent="0" marL="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Process</a:t>
            </a:r>
            <a:endParaRPr lang="en-US" sz="2200" dirty="0"/>
          </a:p>
        </p:txBody>
      </p:sp>
      <p:sp>
        <p:nvSpPr>
          <p:cNvPr id="12" name="Text 9"/>
          <p:cNvSpPr/>
          <p:nvPr/>
        </p:nvSpPr>
        <p:spPr>
          <a:xfrm>
            <a:off x="9869329" y="5364004"/>
            <a:ext cx="3778448" cy="1733550"/>
          </a:xfrm>
          <a:prstGeom prst="rect">
            <a:avLst/>
          </a:prstGeom>
          <a:noFill/>
          <a:ln/>
        </p:spPr>
        <p:txBody>
          <a:bodyPr wrap="squar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The sales management process involves planning, direction, and control as part of a prescriptive planning assessment-action cycle model.</a:t>
            </a:r>
            <a:endParaRPr lang="en-US" sz="17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02350" y="551855"/>
            <a:ext cx="7279600" cy="660202"/>
          </a:xfrm>
          <a:prstGeom prst="rect">
            <a:avLst/>
          </a:prstGeom>
          <a:noFill/>
          <a:ln/>
        </p:spPr>
        <p:txBody>
          <a:bodyPr wrap="none" lIns="0" tIns="0" rIns="0" bIns="0" rtlCol="0" anchor="t"/>
          <a:lstStyle/>
          <a:p>
            <a:pPr algn="l" indent="0" marL="0">
              <a:lnSpc>
                <a:spcPts val="5150"/>
              </a:lnSpc>
              <a:buNone/>
            </a:pPr>
            <a:r>
              <a:rPr lang="en-US" sz="4150" dirty="0">
                <a:solidFill>
                  <a:srgbClr val="FAEBEB"/>
                </a:solidFill>
                <a:latin typeface="Dela Gothic One" pitchFamily="34" charset="0"/>
                <a:ea typeface="Dela Gothic One" pitchFamily="34" charset="-122"/>
                <a:cs typeface="Dela Gothic One" pitchFamily="34" charset="-120"/>
              </a:rPr>
              <a:t>Role of Sales Managers</a:t>
            </a:r>
            <a:endParaRPr lang="en-US" sz="4150" dirty="0"/>
          </a:p>
        </p:txBody>
      </p:sp>
      <p:pic>
        <p:nvPicPr>
          <p:cNvPr id="3" name="Image 0" descr="preencoded.png">    </p:cNvPr>
          <p:cNvPicPr>
            <a:picLocks noChangeAspect="1"/>
          </p:cNvPicPr>
          <p:nvPr/>
        </p:nvPicPr>
        <p:blipFill>
          <a:blip r:embed="rId1"/>
          <a:stretch>
            <a:fillRect/>
          </a:stretch>
        </p:blipFill>
        <p:spPr>
          <a:xfrm>
            <a:off x="3353991" y="1613416"/>
            <a:ext cx="1309330" cy="1172766"/>
          </a:xfrm>
          <a:prstGeom prst="rect">
            <a:avLst/>
          </a:prstGeom>
        </p:spPr>
      </p:pic>
      <p:sp>
        <p:nvSpPr>
          <p:cNvPr id="4" name="Text 1"/>
          <p:cNvSpPr/>
          <p:nvPr/>
        </p:nvSpPr>
        <p:spPr>
          <a:xfrm>
            <a:off x="3867507" y="2169200"/>
            <a:ext cx="282178" cy="352663"/>
          </a:xfrm>
          <a:prstGeom prst="rect">
            <a:avLst/>
          </a:prstGeom>
          <a:noFill/>
          <a:ln/>
        </p:spPr>
        <p:txBody>
          <a:bodyPr wrap="none" lIns="0" tIns="0" rIns="0" bIns="0" rtlCol="0" anchor="t"/>
          <a:lstStyle/>
          <a:p>
            <a:pPr algn="ctr" indent="0" marL="0">
              <a:lnSpc>
                <a:spcPts val="3550"/>
              </a:lnSpc>
              <a:buNone/>
            </a:pPr>
            <a:r>
              <a:rPr lang="en-US" sz="2200" dirty="0">
                <a:solidFill>
                  <a:srgbClr val="FFE5E5"/>
                </a:solidFill>
                <a:latin typeface="Dela Gothic One" pitchFamily="34" charset="0"/>
                <a:ea typeface="Dela Gothic One" pitchFamily="34" charset="-122"/>
                <a:cs typeface="Dela Gothic One" pitchFamily="34" charset="-120"/>
              </a:rPr>
              <a:t>1</a:t>
            </a:r>
            <a:endParaRPr lang="en-US" sz="2200" dirty="0"/>
          </a:p>
        </p:txBody>
      </p:sp>
      <p:sp>
        <p:nvSpPr>
          <p:cNvPr id="5" name="Text 2"/>
          <p:cNvSpPr/>
          <p:nvPr/>
        </p:nvSpPr>
        <p:spPr>
          <a:xfrm>
            <a:off x="4863941" y="1814036"/>
            <a:ext cx="2671048" cy="330041"/>
          </a:xfrm>
          <a:prstGeom prst="rect">
            <a:avLst/>
          </a:prstGeom>
          <a:noFill/>
          <a:ln/>
        </p:spPr>
        <p:txBody>
          <a:bodyPr wrap="none" lIns="0" tIns="0" rIns="0" bIns="0" rtlCol="0" anchor="t"/>
          <a:lstStyle/>
          <a:p>
            <a:pPr algn="l" indent="0" marL="0">
              <a:lnSpc>
                <a:spcPts val="2550"/>
              </a:lnSpc>
              <a:buNone/>
            </a:pPr>
            <a:r>
              <a:rPr lang="en-US" sz="2050" dirty="0">
                <a:solidFill>
                  <a:srgbClr val="FFE5E5"/>
                </a:solidFill>
                <a:latin typeface="Dela Gothic One" pitchFamily="34" charset="0"/>
                <a:ea typeface="Dela Gothic One" pitchFamily="34" charset="-122"/>
                <a:cs typeface="Dela Gothic One" pitchFamily="34" charset="-120"/>
              </a:rPr>
              <a:t>Maximize Profits</a:t>
            </a:r>
            <a:endParaRPr lang="en-US" sz="2050" dirty="0"/>
          </a:p>
        </p:txBody>
      </p:sp>
      <p:sp>
        <p:nvSpPr>
          <p:cNvPr id="6" name="Text 3"/>
          <p:cNvSpPr/>
          <p:nvPr/>
        </p:nvSpPr>
        <p:spPr>
          <a:xfrm>
            <a:off x="4863941" y="2264450"/>
            <a:ext cx="3667363" cy="321112"/>
          </a:xfrm>
          <a:prstGeom prst="rect">
            <a:avLst/>
          </a:prstGeom>
          <a:noFill/>
          <a:ln/>
        </p:spPr>
        <p:txBody>
          <a:bodyPr wrap="none" lIns="0" tIns="0" rIns="0" bIns="0" rtlCol="0" anchor="t"/>
          <a:lstStyle/>
          <a:p>
            <a:pPr algn="l" indent="0" marL="0">
              <a:lnSpc>
                <a:spcPts val="2500"/>
              </a:lnSpc>
              <a:buNone/>
            </a:pPr>
            <a:r>
              <a:rPr lang="en-US" sz="1550" dirty="0">
                <a:solidFill>
                  <a:srgbClr val="FFE5E5"/>
                </a:solidFill>
                <a:latin typeface="DM Sans" pitchFamily="34" charset="0"/>
                <a:ea typeface="DM Sans" pitchFamily="34" charset="-122"/>
                <a:cs typeface="DM Sans" pitchFamily="34" charset="-120"/>
              </a:rPr>
              <a:t>Primary objective is profit maximization</a:t>
            </a:r>
            <a:endParaRPr lang="en-US" sz="1550" dirty="0"/>
          </a:p>
        </p:txBody>
      </p:sp>
      <p:sp>
        <p:nvSpPr>
          <p:cNvPr id="7" name="Shape 4"/>
          <p:cNvSpPr/>
          <p:nvPr/>
        </p:nvSpPr>
        <p:spPr>
          <a:xfrm>
            <a:off x="4713446" y="2801660"/>
            <a:ext cx="9164479" cy="11430"/>
          </a:xfrm>
          <a:prstGeom prst="roundRect">
            <a:avLst>
              <a:gd name="adj" fmla="val 737414"/>
            </a:avLst>
          </a:prstGeom>
          <a:solidFill>
            <a:srgbClr val="8D2424"/>
          </a:solidFill>
          <a:ln/>
        </p:spPr>
      </p:sp>
      <p:pic>
        <p:nvPicPr>
          <p:cNvPr id="8" name="Image 1" descr="preencoded.png">    </p:cNvPr>
          <p:cNvPicPr>
            <a:picLocks noChangeAspect="1"/>
          </p:cNvPicPr>
          <p:nvPr/>
        </p:nvPicPr>
        <p:blipFill>
          <a:blip r:embed="rId2"/>
          <a:stretch>
            <a:fillRect/>
          </a:stretch>
        </p:blipFill>
        <p:spPr>
          <a:xfrm>
            <a:off x="2699385" y="2836307"/>
            <a:ext cx="2618661" cy="1172766"/>
          </a:xfrm>
          <a:prstGeom prst="rect">
            <a:avLst/>
          </a:prstGeom>
        </p:spPr>
      </p:pic>
      <p:sp>
        <p:nvSpPr>
          <p:cNvPr id="9" name="Text 5"/>
          <p:cNvSpPr/>
          <p:nvPr/>
        </p:nvSpPr>
        <p:spPr>
          <a:xfrm>
            <a:off x="3867507" y="3246358"/>
            <a:ext cx="282178" cy="352663"/>
          </a:xfrm>
          <a:prstGeom prst="rect">
            <a:avLst/>
          </a:prstGeom>
          <a:noFill/>
          <a:ln/>
        </p:spPr>
        <p:txBody>
          <a:bodyPr wrap="none" lIns="0" tIns="0" rIns="0" bIns="0" rtlCol="0" anchor="t"/>
          <a:lstStyle/>
          <a:p>
            <a:pPr algn="ctr" indent="0" marL="0">
              <a:lnSpc>
                <a:spcPts val="3550"/>
              </a:lnSpc>
              <a:buNone/>
            </a:pPr>
            <a:r>
              <a:rPr lang="en-US" sz="2200" dirty="0">
                <a:solidFill>
                  <a:srgbClr val="FFE5E5"/>
                </a:solidFill>
                <a:latin typeface="Dela Gothic One" pitchFamily="34" charset="0"/>
                <a:ea typeface="Dela Gothic One" pitchFamily="34" charset="-122"/>
                <a:cs typeface="Dela Gothic One" pitchFamily="34" charset="-120"/>
              </a:rPr>
              <a:t>2</a:t>
            </a:r>
            <a:endParaRPr lang="en-US" sz="2200" dirty="0"/>
          </a:p>
        </p:txBody>
      </p:sp>
      <p:sp>
        <p:nvSpPr>
          <p:cNvPr id="10" name="Text 6"/>
          <p:cNvSpPr/>
          <p:nvPr/>
        </p:nvSpPr>
        <p:spPr>
          <a:xfrm>
            <a:off x="5518666" y="3036927"/>
            <a:ext cx="3490674" cy="330041"/>
          </a:xfrm>
          <a:prstGeom prst="rect">
            <a:avLst/>
          </a:prstGeom>
          <a:noFill/>
          <a:ln/>
        </p:spPr>
        <p:txBody>
          <a:bodyPr wrap="none" lIns="0" tIns="0" rIns="0" bIns="0" rtlCol="0" anchor="t"/>
          <a:lstStyle/>
          <a:p>
            <a:pPr algn="l" indent="0" marL="0">
              <a:lnSpc>
                <a:spcPts val="2550"/>
              </a:lnSpc>
              <a:buNone/>
            </a:pPr>
            <a:r>
              <a:rPr lang="en-US" sz="2050" dirty="0">
                <a:solidFill>
                  <a:srgbClr val="FFE5E5"/>
                </a:solidFill>
                <a:latin typeface="Dela Gothic One" pitchFamily="34" charset="0"/>
                <a:ea typeface="Dela Gothic One" pitchFamily="34" charset="-122"/>
                <a:cs typeface="Dela Gothic One" pitchFamily="34" charset="-120"/>
              </a:rPr>
              <a:t>Implement Strategies</a:t>
            </a:r>
            <a:endParaRPr lang="en-US" sz="2050" dirty="0"/>
          </a:p>
        </p:txBody>
      </p:sp>
      <p:sp>
        <p:nvSpPr>
          <p:cNvPr id="11" name="Text 7"/>
          <p:cNvSpPr/>
          <p:nvPr/>
        </p:nvSpPr>
        <p:spPr>
          <a:xfrm>
            <a:off x="5518666" y="3487341"/>
            <a:ext cx="5858589" cy="321112"/>
          </a:xfrm>
          <a:prstGeom prst="rect">
            <a:avLst/>
          </a:prstGeom>
          <a:noFill/>
          <a:ln/>
        </p:spPr>
        <p:txBody>
          <a:bodyPr wrap="none" lIns="0" tIns="0" rIns="0" bIns="0" rtlCol="0" anchor="t"/>
          <a:lstStyle/>
          <a:p>
            <a:pPr algn="l" indent="0" marL="0">
              <a:lnSpc>
                <a:spcPts val="2500"/>
              </a:lnSpc>
              <a:buNone/>
            </a:pPr>
            <a:r>
              <a:rPr lang="en-US" sz="1550" dirty="0">
                <a:solidFill>
                  <a:srgbClr val="FFE5E5"/>
                </a:solidFill>
                <a:latin typeface="DM Sans" pitchFamily="34" charset="0"/>
                <a:ea typeface="DM Sans" pitchFamily="34" charset="-122"/>
                <a:cs typeface="DM Sans" pitchFamily="34" charset="-120"/>
              </a:rPr>
              <a:t>Execute sales strategies aligned with overall marketing strategy</a:t>
            </a:r>
            <a:endParaRPr lang="en-US" sz="1550" dirty="0"/>
          </a:p>
        </p:txBody>
      </p:sp>
      <p:sp>
        <p:nvSpPr>
          <p:cNvPr id="12" name="Shape 8"/>
          <p:cNvSpPr/>
          <p:nvPr/>
        </p:nvSpPr>
        <p:spPr>
          <a:xfrm>
            <a:off x="5368171" y="4024551"/>
            <a:ext cx="8509754" cy="11430"/>
          </a:xfrm>
          <a:prstGeom prst="roundRect">
            <a:avLst>
              <a:gd name="adj" fmla="val 737414"/>
            </a:avLst>
          </a:prstGeom>
          <a:solidFill>
            <a:srgbClr val="8D2424"/>
          </a:solidFill>
          <a:ln/>
        </p:spPr>
      </p:sp>
      <p:pic>
        <p:nvPicPr>
          <p:cNvPr id="13" name="Image 2" descr="preencoded.png">    </p:cNvPr>
          <p:cNvPicPr>
            <a:picLocks noChangeAspect="1"/>
          </p:cNvPicPr>
          <p:nvPr/>
        </p:nvPicPr>
        <p:blipFill>
          <a:blip r:embed="rId3"/>
          <a:stretch>
            <a:fillRect/>
          </a:stretch>
        </p:blipFill>
        <p:spPr>
          <a:xfrm>
            <a:off x="2044660" y="4059198"/>
            <a:ext cx="3927991" cy="1172766"/>
          </a:xfrm>
          <a:prstGeom prst="rect">
            <a:avLst/>
          </a:prstGeom>
        </p:spPr>
      </p:pic>
      <p:sp>
        <p:nvSpPr>
          <p:cNvPr id="14" name="Text 9"/>
          <p:cNvSpPr/>
          <p:nvPr/>
        </p:nvSpPr>
        <p:spPr>
          <a:xfrm>
            <a:off x="3867507" y="4469249"/>
            <a:ext cx="282178" cy="352663"/>
          </a:xfrm>
          <a:prstGeom prst="rect">
            <a:avLst/>
          </a:prstGeom>
          <a:noFill/>
          <a:ln/>
        </p:spPr>
        <p:txBody>
          <a:bodyPr wrap="none" lIns="0" tIns="0" rIns="0" bIns="0" rtlCol="0" anchor="t"/>
          <a:lstStyle/>
          <a:p>
            <a:pPr algn="ctr" indent="0" marL="0">
              <a:lnSpc>
                <a:spcPts val="3550"/>
              </a:lnSpc>
              <a:buNone/>
            </a:pPr>
            <a:r>
              <a:rPr lang="en-US" sz="2200" dirty="0">
                <a:solidFill>
                  <a:srgbClr val="FFE5E5"/>
                </a:solidFill>
                <a:latin typeface="Dela Gothic One" pitchFamily="34" charset="0"/>
                <a:ea typeface="Dela Gothic One" pitchFamily="34" charset="-122"/>
                <a:cs typeface="Dela Gothic One" pitchFamily="34" charset="-120"/>
              </a:rPr>
              <a:t>3</a:t>
            </a:r>
            <a:endParaRPr lang="en-US" sz="2200" dirty="0"/>
          </a:p>
        </p:txBody>
      </p:sp>
      <p:sp>
        <p:nvSpPr>
          <p:cNvPr id="15" name="Text 10"/>
          <p:cNvSpPr/>
          <p:nvPr/>
        </p:nvSpPr>
        <p:spPr>
          <a:xfrm>
            <a:off x="6173272" y="4259818"/>
            <a:ext cx="2640449" cy="330041"/>
          </a:xfrm>
          <a:prstGeom prst="rect">
            <a:avLst/>
          </a:prstGeom>
          <a:noFill/>
          <a:ln/>
        </p:spPr>
        <p:txBody>
          <a:bodyPr wrap="none" lIns="0" tIns="0" rIns="0" bIns="0" rtlCol="0" anchor="t"/>
          <a:lstStyle/>
          <a:p>
            <a:pPr algn="l" indent="0" marL="0">
              <a:lnSpc>
                <a:spcPts val="2550"/>
              </a:lnSpc>
              <a:buNone/>
            </a:pPr>
            <a:r>
              <a:rPr lang="en-US" sz="2050" dirty="0">
                <a:solidFill>
                  <a:srgbClr val="FFE5E5"/>
                </a:solidFill>
                <a:latin typeface="Dela Gothic One" pitchFamily="34" charset="0"/>
                <a:ea typeface="Dela Gothic One" pitchFamily="34" charset="-122"/>
                <a:cs typeface="Dela Gothic One" pitchFamily="34" charset="-120"/>
              </a:rPr>
              <a:t>Set Objectives</a:t>
            </a:r>
            <a:endParaRPr lang="en-US" sz="2050" dirty="0"/>
          </a:p>
        </p:txBody>
      </p:sp>
      <p:sp>
        <p:nvSpPr>
          <p:cNvPr id="16" name="Text 11"/>
          <p:cNvSpPr/>
          <p:nvPr/>
        </p:nvSpPr>
        <p:spPr>
          <a:xfrm>
            <a:off x="6173272" y="4710232"/>
            <a:ext cx="3003947" cy="321112"/>
          </a:xfrm>
          <a:prstGeom prst="rect">
            <a:avLst/>
          </a:prstGeom>
          <a:noFill/>
          <a:ln/>
        </p:spPr>
        <p:txBody>
          <a:bodyPr wrap="none" lIns="0" tIns="0" rIns="0" bIns="0" rtlCol="0" anchor="t"/>
          <a:lstStyle/>
          <a:p>
            <a:pPr algn="l" indent="0" marL="0">
              <a:lnSpc>
                <a:spcPts val="2500"/>
              </a:lnSpc>
              <a:buNone/>
            </a:pPr>
            <a:r>
              <a:rPr lang="en-US" sz="1550" dirty="0">
                <a:solidFill>
                  <a:srgbClr val="FFE5E5"/>
                </a:solidFill>
                <a:latin typeface="DM Sans" pitchFamily="34" charset="0"/>
                <a:ea typeface="DM Sans" pitchFamily="34" charset="-122"/>
                <a:cs typeface="DM Sans" pitchFamily="34" charset="-120"/>
              </a:rPr>
              <a:t>Establish sales goals and targets</a:t>
            </a:r>
            <a:endParaRPr lang="en-US" sz="1550" dirty="0"/>
          </a:p>
        </p:txBody>
      </p:sp>
      <p:sp>
        <p:nvSpPr>
          <p:cNvPr id="17" name="Shape 12"/>
          <p:cNvSpPr/>
          <p:nvPr/>
        </p:nvSpPr>
        <p:spPr>
          <a:xfrm>
            <a:off x="6022777" y="5247442"/>
            <a:ext cx="7855148" cy="11430"/>
          </a:xfrm>
          <a:prstGeom prst="roundRect">
            <a:avLst>
              <a:gd name="adj" fmla="val 737414"/>
            </a:avLst>
          </a:prstGeom>
          <a:solidFill>
            <a:srgbClr val="8D2424"/>
          </a:solidFill>
          <a:ln/>
        </p:spPr>
      </p:sp>
      <p:pic>
        <p:nvPicPr>
          <p:cNvPr id="18" name="Image 3" descr="preencoded.png">    </p:cNvPr>
          <p:cNvPicPr>
            <a:picLocks noChangeAspect="1"/>
          </p:cNvPicPr>
          <p:nvPr/>
        </p:nvPicPr>
        <p:blipFill>
          <a:blip r:embed="rId4"/>
          <a:stretch>
            <a:fillRect/>
          </a:stretch>
        </p:blipFill>
        <p:spPr>
          <a:xfrm>
            <a:off x="1390055" y="5282089"/>
            <a:ext cx="5237321" cy="1172766"/>
          </a:xfrm>
          <a:prstGeom prst="rect">
            <a:avLst/>
          </a:prstGeom>
        </p:spPr>
      </p:pic>
      <p:sp>
        <p:nvSpPr>
          <p:cNvPr id="19" name="Text 13"/>
          <p:cNvSpPr/>
          <p:nvPr/>
        </p:nvSpPr>
        <p:spPr>
          <a:xfrm>
            <a:off x="3867626" y="5692140"/>
            <a:ext cx="282178" cy="352663"/>
          </a:xfrm>
          <a:prstGeom prst="rect">
            <a:avLst/>
          </a:prstGeom>
          <a:noFill/>
          <a:ln/>
        </p:spPr>
        <p:txBody>
          <a:bodyPr wrap="none" lIns="0" tIns="0" rIns="0" bIns="0" rtlCol="0" anchor="t"/>
          <a:lstStyle/>
          <a:p>
            <a:pPr algn="ctr" indent="0" marL="0">
              <a:lnSpc>
                <a:spcPts val="3550"/>
              </a:lnSpc>
              <a:buNone/>
            </a:pPr>
            <a:r>
              <a:rPr lang="en-US" sz="2200" dirty="0">
                <a:solidFill>
                  <a:srgbClr val="FFE5E5"/>
                </a:solidFill>
                <a:latin typeface="Dela Gothic One" pitchFamily="34" charset="0"/>
                <a:ea typeface="Dela Gothic One" pitchFamily="34" charset="-122"/>
                <a:cs typeface="Dela Gothic One" pitchFamily="34" charset="-120"/>
              </a:rPr>
              <a:t>4</a:t>
            </a:r>
            <a:endParaRPr lang="en-US" sz="2200" dirty="0"/>
          </a:p>
        </p:txBody>
      </p:sp>
      <p:sp>
        <p:nvSpPr>
          <p:cNvPr id="20" name="Text 14"/>
          <p:cNvSpPr/>
          <p:nvPr/>
        </p:nvSpPr>
        <p:spPr>
          <a:xfrm>
            <a:off x="6827996" y="5482709"/>
            <a:ext cx="2640449" cy="330041"/>
          </a:xfrm>
          <a:prstGeom prst="rect">
            <a:avLst/>
          </a:prstGeom>
          <a:noFill/>
          <a:ln/>
        </p:spPr>
        <p:txBody>
          <a:bodyPr wrap="none" lIns="0" tIns="0" rIns="0" bIns="0" rtlCol="0" anchor="t"/>
          <a:lstStyle/>
          <a:p>
            <a:pPr algn="l" indent="0" marL="0">
              <a:lnSpc>
                <a:spcPts val="2550"/>
              </a:lnSpc>
              <a:buNone/>
            </a:pPr>
            <a:r>
              <a:rPr lang="en-US" sz="2050" dirty="0">
                <a:solidFill>
                  <a:srgbClr val="FFE5E5"/>
                </a:solidFill>
                <a:latin typeface="Dela Gothic One" pitchFamily="34" charset="0"/>
                <a:ea typeface="Dela Gothic One" pitchFamily="34" charset="-122"/>
                <a:cs typeface="Dela Gothic One" pitchFamily="34" charset="-120"/>
              </a:rPr>
              <a:t>Lead Team</a:t>
            </a:r>
            <a:endParaRPr lang="en-US" sz="2050" dirty="0"/>
          </a:p>
        </p:txBody>
      </p:sp>
      <p:sp>
        <p:nvSpPr>
          <p:cNvPr id="21" name="Text 15"/>
          <p:cNvSpPr/>
          <p:nvPr/>
        </p:nvSpPr>
        <p:spPr>
          <a:xfrm>
            <a:off x="6827996" y="5933123"/>
            <a:ext cx="3847386" cy="321112"/>
          </a:xfrm>
          <a:prstGeom prst="rect">
            <a:avLst/>
          </a:prstGeom>
          <a:noFill/>
          <a:ln/>
        </p:spPr>
        <p:txBody>
          <a:bodyPr wrap="none" lIns="0" tIns="0" rIns="0" bIns="0" rtlCol="0" anchor="t"/>
          <a:lstStyle/>
          <a:p>
            <a:pPr algn="l" indent="0" marL="0">
              <a:lnSpc>
                <a:spcPts val="2500"/>
              </a:lnSpc>
              <a:buNone/>
            </a:pPr>
            <a:r>
              <a:rPr lang="en-US" sz="1550" dirty="0">
                <a:solidFill>
                  <a:srgbClr val="FFE5E5"/>
                </a:solidFill>
                <a:latin typeface="DM Sans" pitchFamily="34" charset="0"/>
                <a:ea typeface="DM Sans" pitchFamily="34" charset="-122"/>
                <a:cs typeface="DM Sans" pitchFamily="34" charset="-120"/>
              </a:rPr>
              <a:t>Unify and harmonize sales team activities</a:t>
            </a:r>
            <a:endParaRPr lang="en-US" sz="1550" dirty="0"/>
          </a:p>
        </p:txBody>
      </p:sp>
      <p:sp>
        <p:nvSpPr>
          <p:cNvPr id="22" name="Shape 16"/>
          <p:cNvSpPr/>
          <p:nvPr/>
        </p:nvSpPr>
        <p:spPr>
          <a:xfrm>
            <a:off x="6677501" y="6470333"/>
            <a:ext cx="7200424" cy="11430"/>
          </a:xfrm>
          <a:prstGeom prst="roundRect">
            <a:avLst>
              <a:gd name="adj" fmla="val 737414"/>
            </a:avLst>
          </a:prstGeom>
          <a:solidFill>
            <a:srgbClr val="8D2424"/>
          </a:solidFill>
          <a:ln/>
        </p:spPr>
      </p:sp>
      <p:pic>
        <p:nvPicPr>
          <p:cNvPr id="23" name="Image 4" descr="preencoded.png">    </p:cNvPr>
          <p:cNvPicPr>
            <a:picLocks noChangeAspect="1"/>
          </p:cNvPicPr>
          <p:nvPr/>
        </p:nvPicPr>
        <p:blipFill>
          <a:blip r:embed="rId5"/>
          <a:stretch>
            <a:fillRect/>
          </a:stretch>
        </p:blipFill>
        <p:spPr>
          <a:xfrm>
            <a:off x="735330" y="6504980"/>
            <a:ext cx="6546652" cy="1172766"/>
          </a:xfrm>
          <a:prstGeom prst="rect">
            <a:avLst/>
          </a:prstGeom>
        </p:spPr>
      </p:pic>
      <p:sp>
        <p:nvSpPr>
          <p:cNvPr id="24" name="Text 17"/>
          <p:cNvSpPr/>
          <p:nvPr/>
        </p:nvSpPr>
        <p:spPr>
          <a:xfrm>
            <a:off x="3867507" y="6915031"/>
            <a:ext cx="282178" cy="352663"/>
          </a:xfrm>
          <a:prstGeom prst="rect">
            <a:avLst/>
          </a:prstGeom>
          <a:noFill/>
          <a:ln/>
        </p:spPr>
        <p:txBody>
          <a:bodyPr wrap="none" lIns="0" tIns="0" rIns="0" bIns="0" rtlCol="0" anchor="t"/>
          <a:lstStyle/>
          <a:p>
            <a:pPr algn="ctr" indent="0" marL="0">
              <a:lnSpc>
                <a:spcPts val="3550"/>
              </a:lnSpc>
              <a:buNone/>
            </a:pPr>
            <a:r>
              <a:rPr lang="en-US" sz="2200" dirty="0">
                <a:solidFill>
                  <a:srgbClr val="FFE5E5"/>
                </a:solidFill>
                <a:latin typeface="Dela Gothic One" pitchFamily="34" charset="0"/>
                <a:ea typeface="Dela Gothic One" pitchFamily="34" charset="-122"/>
                <a:cs typeface="Dela Gothic One" pitchFamily="34" charset="-120"/>
              </a:rPr>
              <a:t>5</a:t>
            </a:r>
            <a:endParaRPr lang="en-US" sz="2200" dirty="0"/>
          </a:p>
        </p:txBody>
      </p:sp>
      <p:sp>
        <p:nvSpPr>
          <p:cNvPr id="25" name="Text 18"/>
          <p:cNvSpPr/>
          <p:nvPr/>
        </p:nvSpPr>
        <p:spPr>
          <a:xfrm>
            <a:off x="7482602" y="6705600"/>
            <a:ext cx="2640449" cy="330041"/>
          </a:xfrm>
          <a:prstGeom prst="rect">
            <a:avLst/>
          </a:prstGeom>
          <a:noFill/>
          <a:ln/>
        </p:spPr>
        <p:txBody>
          <a:bodyPr wrap="none" lIns="0" tIns="0" rIns="0" bIns="0" rtlCol="0" anchor="t"/>
          <a:lstStyle/>
          <a:p>
            <a:pPr algn="l" indent="0" marL="0">
              <a:lnSpc>
                <a:spcPts val="2550"/>
              </a:lnSpc>
              <a:buNone/>
            </a:pPr>
            <a:r>
              <a:rPr lang="en-US" sz="2050" dirty="0">
                <a:solidFill>
                  <a:srgbClr val="FFE5E5"/>
                </a:solidFill>
                <a:latin typeface="Dela Gothic One" pitchFamily="34" charset="0"/>
                <a:ea typeface="Dela Gothic One" pitchFamily="34" charset="-122"/>
                <a:cs typeface="Dela Gothic One" pitchFamily="34" charset="-120"/>
              </a:rPr>
              <a:t>Motivate Staff</a:t>
            </a:r>
            <a:endParaRPr lang="en-US" sz="2050" dirty="0"/>
          </a:p>
        </p:txBody>
      </p:sp>
      <p:sp>
        <p:nvSpPr>
          <p:cNvPr id="26" name="Text 19"/>
          <p:cNvSpPr/>
          <p:nvPr/>
        </p:nvSpPr>
        <p:spPr>
          <a:xfrm>
            <a:off x="7482602" y="7156013"/>
            <a:ext cx="3091458" cy="321112"/>
          </a:xfrm>
          <a:prstGeom prst="rect">
            <a:avLst/>
          </a:prstGeom>
          <a:noFill/>
          <a:ln/>
        </p:spPr>
        <p:txBody>
          <a:bodyPr wrap="none" lIns="0" tIns="0" rIns="0" bIns="0" rtlCol="0" anchor="t"/>
          <a:lstStyle/>
          <a:p>
            <a:pPr algn="l" indent="0" marL="0">
              <a:lnSpc>
                <a:spcPts val="2500"/>
              </a:lnSpc>
              <a:buNone/>
            </a:pPr>
            <a:r>
              <a:rPr lang="en-US" sz="1550" dirty="0">
                <a:solidFill>
                  <a:srgbClr val="FFE5E5"/>
                </a:solidFill>
                <a:latin typeface="DM Sans" pitchFamily="34" charset="0"/>
                <a:ea typeface="DM Sans" pitchFamily="34" charset="-122"/>
                <a:cs typeface="DM Sans" pitchFamily="34" charset="-120"/>
              </a:rPr>
              <a:t>Inspire and guide sales personnel</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58309" y="2410420"/>
            <a:ext cx="8475821" cy="712708"/>
          </a:xfrm>
          <a:prstGeom prst="rect">
            <a:avLst/>
          </a:prstGeom>
          <a:noFill/>
          <a:ln/>
        </p:spPr>
        <p:txBody>
          <a:bodyPr wrap="none" lIns="0" tIns="0" rIns="0" bIns="0" rtlCol="0" anchor="t"/>
          <a:lstStyle/>
          <a:p>
            <a:pPr algn="l" indent="0" marL="0">
              <a:lnSpc>
                <a:spcPts val="5600"/>
              </a:lnSpc>
              <a:buNone/>
            </a:pPr>
            <a:r>
              <a:rPr lang="en-US" sz="4450" dirty="0">
                <a:solidFill>
                  <a:srgbClr val="FAEBEB"/>
                </a:solidFill>
                <a:latin typeface="Dela Gothic One" pitchFamily="34" charset="0"/>
                <a:ea typeface="Dela Gothic One" pitchFamily="34" charset="-122"/>
                <a:cs typeface="Dela Gothic One" pitchFamily="34" charset="-120"/>
              </a:rPr>
              <a:t>Sales Team Organization</a:t>
            </a:r>
            <a:endParaRPr lang="en-US" sz="4450" dirty="0"/>
          </a:p>
        </p:txBody>
      </p:sp>
      <p:sp>
        <p:nvSpPr>
          <p:cNvPr id="3" name="Text 1"/>
          <p:cNvSpPr/>
          <p:nvPr/>
        </p:nvSpPr>
        <p:spPr>
          <a:xfrm>
            <a:off x="758309" y="3664625"/>
            <a:ext cx="4328636" cy="356235"/>
          </a:xfrm>
          <a:prstGeom prst="rect">
            <a:avLst/>
          </a:prstGeom>
          <a:noFill/>
          <a:ln/>
        </p:spPr>
        <p:txBody>
          <a:bodyPr wrap="none" lIns="0" tIns="0" rIns="0" bIns="0" rtlCol="0" anchor="t"/>
          <a:lstStyle/>
          <a:p>
            <a:pPr algn="l" indent="0" marL="0">
              <a:lnSpc>
                <a:spcPts val="2800"/>
              </a:lnSpc>
              <a:buNone/>
            </a:pPr>
            <a:r>
              <a:rPr lang="en-US" sz="2200" dirty="0">
                <a:solidFill>
                  <a:srgbClr val="FAEBEB"/>
                </a:solidFill>
                <a:latin typeface="Dela Gothic One" pitchFamily="34" charset="0"/>
                <a:ea typeface="Dela Gothic One" pitchFamily="34" charset="-122"/>
                <a:cs typeface="Dela Gothic One" pitchFamily="34" charset="-120"/>
              </a:rPr>
              <a:t>Simple Country Structure</a:t>
            </a:r>
            <a:endParaRPr lang="en-US" sz="2200" dirty="0"/>
          </a:p>
        </p:txBody>
      </p:sp>
      <p:sp>
        <p:nvSpPr>
          <p:cNvPr id="4" name="Text 2"/>
          <p:cNvSpPr/>
          <p:nvPr/>
        </p:nvSpPr>
        <p:spPr>
          <a:xfrm>
            <a:off x="758309" y="4237434"/>
            <a:ext cx="6292572" cy="1040130"/>
          </a:xfrm>
          <a:prstGeom prst="rect">
            <a:avLst/>
          </a:prstGeom>
          <a:noFill/>
          <a:ln/>
        </p:spPr>
        <p:txBody>
          <a:bodyPr wrap="squar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National manager responsible for entire country. Wide span of control possible through management by objectives. Risk of isolation from headquarters.</a:t>
            </a:r>
            <a:endParaRPr lang="en-US" sz="1700" dirty="0"/>
          </a:p>
        </p:txBody>
      </p:sp>
      <p:sp>
        <p:nvSpPr>
          <p:cNvPr id="5" name="Text 3"/>
          <p:cNvSpPr/>
          <p:nvPr/>
        </p:nvSpPr>
        <p:spPr>
          <a:xfrm>
            <a:off x="7587139" y="3664625"/>
            <a:ext cx="4086344" cy="356235"/>
          </a:xfrm>
          <a:prstGeom prst="rect">
            <a:avLst/>
          </a:prstGeom>
          <a:noFill/>
          <a:ln/>
        </p:spPr>
        <p:txBody>
          <a:bodyPr wrap="none" lIns="0" tIns="0" rIns="0" bIns="0" rtlCol="0" anchor="t"/>
          <a:lstStyle/>
          <a:p>
            <a:pPr algn="l" indent="0" marL="0">
              <a:lnSpc>
                <a:spcPts val="2800"/>
              </a:lnSpc>
              <a:buNone/>
            </a:pPr>
            <a:r>
              <a:rPr lang="en-US" sz="2200" dirty="0">
                <a:solidFill>
                  <a:srgbClr val="FAEBEB"/>
                </a:solidFill>
                <a:latin typeface="Dela Gothic One" pitchFamily="34" charset="0"/>
                <a:ea typeface="Dela Gothic One" pitchFamily="34" charset="-122"/>
                <a:cs typeface="Dela Gothic One" pitchFamily="34" charset="-120"/>
              </a:rPr>
              <a:t>Country Product Groups</a:t>
            </a:r>
            <a:endParaRPr lang="en-US" sz="2200" dirty="0"/>
          </a:p>
        </p:txBody>
      </p:sp>
      <p:sp>
        <p:nvSpPr>
          <p:cNvPr id="6" name="Text 4"/>
          <p:cNvSpPr/>
          <p:nvPr/>
        </p:nvSpPr>
        <p:spPr>
          <a:xfrm>
            <a:off x="7587139" y="4237434"/>
            <a:ext cx="6292572" cy="1386840"/>
          </a:xfrm>
          <a:prstGeom prst="rect">
            <a:avLst/>
          </a:prstGeom>
          <a:noFill/>
          <a:ln/>
        </p:spPr>
        <p:txBody>
          <a:bodyPr wrap="squar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Core of country managers supervised by country manager. Subsidiary sales management for product responsibility. Overcomes potential isolation problem but risk of over-specialization in national cultures.</a:t>
            </a:r>
            <a:endParaRPr lang="en-US" sz="17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708196"/>
          </a:xfrm>
          <a:prstGeom prst="rect">
            <a:avLst/>
          </a:prstGeom>
        </p:spPr>
      </p:pic>
      <p:sp>
        <p:nvSpPr>
          <p:cNvPr id="3" name="Text 0"/>
          <p:cNvSpPr/>
          <p:nvPr/>
        </p:nvSpPr>
        <p:spPr>
          <a:xfrm>
            <a:off x="758309" y="3708797"/>
            <a:ext cx="7493675" cy="712708"/>
          </a:xfrm>
          <a:prstGeom prst="rect">
            <a:avLst/>
          </a:prstGeom>
          <a:noFill/>
          <a:ln/>
        </p:spPr>
        <p:txBody>
          <a:bodyPr wrap="none" lIns="0" tIns="0" rIns="0" bIns="0" rtlCol="0" anchor="t"/>
          <a:lstStyle/>
          <a:p>
            <a:pPr algn="l" indent="0" marL="0">
              <a:lnSpc>
                <a:spcPts val="5600"/>
              </a:lnSpc>
              <a:buNone/>
            </a:pPr>
            <a:r>
              <a:rPr lang="en-US" sz="4450" dirty="0">
                <a:solidFill>
                  <a:srgbClr val="FAEBEB"/>
                </a:solidFill>
                <a:latin typeface="Dela Gothic One" pitchFamily="34" charset="0"/>
                <a:ea typeface="Dela Gothic One" pitchFamily="34" charset="-122"/>
                <a:cs typeface="Dela Gothic One" pitchFamily="34" charset="-120"/>
              </a:rPr>
              <a:t>Personal Selling Skills</a:t>
            </a:r>
            <a:endParaRPr lang="en-US" sz="4450" dirty="0"/>
          </a:p>
        </p:txBody>
      </p:sp>
      <p:sp>
        <p:nvSpPr>
          <p:cNvPr id="4" name="Shape 1"/>
          <p:cNvSpPr/>
          <p:nvPr/>
        </p:nvSpPr>
        <p:spPr>
          <a:xfrm>
            <a:off x="758309" y="4990148"/>
            <a:ext cx="487442" cy="487442"/>
          </a:xfrm>
          <a:prstGeom prst="roundRect">
            <a:avLst>
              <a:gd name="adj" fmla="val 18669"/>
            </a:avLst>
          </a:prstGeom>
          <a:solidFill>
            <a:srgbClr val="740B0B"/>
          </a:solidFill>
          <a:ln w="7620">
            <a:solidFill>
              <a:srgbClr val="8D2424"/>
            </a:solidFill>
            <a:prstDash val="solid"/>
          </a:ln>
        </p:spPr>
      </p:sp>
      <p:sp>
        <p:nvSpPr>
          <p:cNvPr id="5" name="Text 2"/>
          <p:cNvSpPr/>
          <p:nvPr/>
        </p:nvSpPr>
        <p:spPr>
          <a:xfrm>
            <a:off x="830997" y="5020092"/>
            <a:ext cx="342067" cy="427553"/>
          </a:xfrm>
          <a:prstGeom prst="rect">
            <a:avLst/>
          </a:prstGeom>
          <a:noFill/>
          <a:ln/>
        </p:spPr>
        <p:txBody>
          <a:bodyPr wrap="none" lIns="0" tIns="0" rIns="0" bIns="0" rtlCol="0" anchor="t"/>
          <a:lstStyle/>
          <a:p>
            <a:pPr algn="ctr" indent="0" marL="0">
              <a:lnSpc>
                <a:spcPts val="2650"/>
              </a:lnSpc>
              <a:buNone/>
            </a:pPr>
            <a:r>
              <a:rPr lang="en-US" sz="2650" dirty="0">
                <a:solidFill>
                  <a:srgbClr val="FFE5E5"/>
                </a:solidFill>
                <a:latin typeface="Dela Gothic One" pitchFamily="34" charset="0"/>
                <a:ea typeface="Dela Gothic One" pitchFamily="34" charset="-122"/>
                <a:cs typeface="Dela Gothic One" pitchFamily="34" charset="-120"/>
              </a:rPr>
              <a:t>1</a:t>
            </a:r>
            <a:endParaRPr lang="en-US" sz="2650" dirty="0"/>
          </a:p>
        </p:txBody>
      </p:sp>
      <p:sp>
        <p:nvSpPr>
          <p:cNvPr id="6" name="Text 3"/>
          <p:cNvSpPr/>
          <p:nvPr/>
        </p:nvSpPr>
        <p:spPr>
          <a:xfrm>
            <a:off x="1462326" y="4990148"/>
            <a:ext cx="3522821" cy="712470"/>
          </a:xfrm>
          <a:prstGeom prst="rect">
            <a:avLst/>
          </a:prstGeom>
          <a:noFill/>
          <a:ln/>
        </p:spPr>
        <p:txBody>
          <a:bodyPr wrap="square" lIns="0" tIns="0" rIns="0" bIns="0" rtlCol="0" anchor="t"/>
          <a:lstStyle/>
          <a:p>
            <a:pPr algn="l" indent="0" marL="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Understand External Sales Force Role</a:t>
            </a:r>
            <a:endParaRPr lang="en-US" sz="2200" dirty="0"/>
          </a:p>
        </p:txBody>
      </p:sp>
      <p:sp>
        <p:nvSpPr>
          <p:cNvPr id="7" name="Text 4"/>
          <p:cNvSpPr/>
          <p:nvPr/>
        </p:nvSpPr>
        <p:spPr>
          <a:xfrm>
            <a:off x="1462326" y="5832515"/>
            <a:ext cx="3522821" cy="1040130"/>
          </a:xfrm>
          <a:prstGeom prst="rect">
            <a:avLst/>
          </a:prstGeom>
          <a:noFill/>
          <a:ln/>
        </p:spPr>
        <p:txBody>
          <a:bodyPr wrap="squar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Grasp the importance of external sales in customer management and business development.</a:t>
            </a:r>
            <a:endParaRPr lang="en-US" sz="1700" dirty="0"/>
          </a:p>
        </p:txBody>
      </p:sp>
      <p:sp>
        <p:nvSpPr>
          <p:cNvPr id="8" name="Shape 5"/>
          <p:cNvSpPr/>
          <p:nvPr/>
        </p:nvSpPr>
        <p:spPr>
          <a:xfrm>
            <a:off x="5201722" y="4990148"/>
            <a:ext cx="487442" cy="487442"/>
          </a:xfrm>
          <a:prstGeom prst="roundRect">
            <a:avLst>
              <a:gd name="adj" fmla="val 18669"/>
            </a:avLst>
          </a:prstGeom>
          <a:solidFill>
            <a:srgbClr val="740B0B"/>
          </a:solidFill>
          <a:ln w="7620">
            <a:solidFill>
              <a:srgbClr val="8D2424"/>
            </a:solidFill>
            <a:prstDash val="solid"/>
          </a:ln>
        </p:spPr>
      </p:sp>
      <p:sp>
        <p:nvSpPr>
          <p:cNvPr id="9" name="Text 6"/>
          <p:cNvSpPr/>
          <p:nvPr/>
        </p:nvSpPr>
        <p:spPr>
          <a:xfrm>
            <a:off x="5274409" y="5020092"/>
            <a:ext cx="342067" cy="427553"/>
          </a:xfrm>
          <a:prstGeom prst="rect">
            <a:avLst/>
          </a:prstGeom>
          <a:noFill/>
          <a:ln/>
        </p:spPr>
        <p:txBody>
          <a:bodyPr wrap="none" lIns="0" tIns="0" rIns="0" bIns="0" rtlCol="0" anchor="t"/>
          <a:lstStyle/>
          <a:p>
            <a:pPr algn="ctr" indent="0" marL="0">
              <a:lnSpc>
                <a:spcPts val="2650"/>
              </a:lnSpc>
              <a:buNone/>
            </a:pPr>
            <a:r>
              <a:rPr lang="en-US" sz="2650" dirty="0">
                <a:solidFill>
                  <a:srgbClr val="FFE5E5"/>
                </a:solidFill>
                <a:latin typeface="Dela Gothic One" pitchFamily="34" charset="0"/>
                <a:ea typeface="Dela Gothic One" pitchFamily="34" charset="-122"/>
                <a:cs typeface="Dela Gothic One" pitchFamily="34" charset="-120"/>
              </a:rPr>
              <a:t>2</a:t>
            </a:r>
            <a:endParaRPr lang="en-US" sz="2650" dirty="0"/>
          </a:p>
        </p:txBody>
      </p:sp>
      <p:sp>
        <p:nvSpPr>
          <p:cNvPr id="10" name="Text 7"/>
          <p:cNvSpPr/>
          <p:nvPr/>
        </p:nvSpPr>
        <p:spPr>
          <a:xfrm>
            <a:off x="5905738" y="4990148"/>
            <a:ext cx="3522821" cy="1068705"/>
          </a:xfrm>
          <a:prstGeom prst="rect">
            <a:avLst/>
          </a:prstGeom>
          <a:noFill/>
          <a:ln/>
        </p:spPr>
        <p:txBody>
          <a:bodyPr wrap="square" lIns="0" tIns="0" rIns="0" bIns="0" rtlCol="0" anchor="t"/>
          <a:lstStyle/>
          <a:p>
            <a:pPr algn="l" indent="0" marL="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Recognize Sales Manager Responsibilities</a:t>
            </a:r>
            <a:endParaRPr lang="en-US" sz="2200" dirty="0"/>
          </a:p>
        </p:txBody>
      </p:sp>
      <p:sp>
        <p:nvSpPr>
          <p:cNvPr id="11" name="Text 8"/>
          <p:cNvSpPr/>
          <p:nvPr/>
        </p:nvSpPr>
        <p:spPr>
          <a:xfrm>
            <a:off x="5905738" y="6188750"/>
            <a:ext cx="3522821" cy="1040130"/>
          </a:xfrm>
          <a:prstGeom prst="rect">
            <a:avLst/>
          </a:prstGeom>
          <a:noFill/>
          <a:ln/>
        </p:spPr>
        <p:txBody>
          <a:bodyPr wrap="squar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Comprehend the extent of the sales manager's role in business and sales management.</a:t>
            </a:r>
            <a:endParaRPr lang="en-US" sz="1700" dirty="0"/>
          </a:p>
        </p:txBody>
      </p:sp>
      <p:sp>
        <p:nvSpPr>
          <p:cNvPr id="12" name="Shape 9"/>
          <p:cNvSpPr/>
          <p:nvPr/>
        </p:nvSpPr>
        <p:spPr>
          <a:xfrm>
            <a:off x="9645134" y="4990148"/>
            <a:ext cx="487442" cy="487442"/>
          </a:xfrm>
          <a:prstGeom prst="roundRect">
            <a:avLst>
              <a:gd name="adj" fmla="val 18669"/>
            </a:avLst>
          </a:prstGeom>
          <a:solidFill>
            <a:srgbClr val="740B0B"/>
          </a:solidFill>
          <a:ln w="7620">
            <a:solidFill>
              <a:srgbClr val="8D2424"/>
            </a:solidFill>
            <a:prstDash val="solid"/>
          </a:ln>
        </p:spPr>
      </p:sp>
      <p:sp>
        <p:nvSpPr>
          <p:cNvPr id="13" name="Text 10"/>
          <p:cNvSpPr/>
          <p:nvPr/>
        </p:nvSpPr>
        <p:spPr>
          <a:xfrm>
            <a:off x="9717822" y="5020092"/>
            <a:ext cx="342067" cy="427553"/>
          </a:xfrm>
          <a:prstGeom prst="rect">
            <a:avLst/>
          </a:prstGeom>
          <a:noFill/>
          <a:ln/>
        </p:spPr>
        <p:txBody>
          <a:bodyPr wrap="none" lIns="0" tIns="0" rIns="0" bIns="0" rtlCol="0" anchor="t"/>
          <a:lstStyle/>
          <a:p>
            <a:pPr algn="ctr" indent="0" marL="0">
              <a:lnSpc>
                <a:spcPts val="2650"/>
              </a:lnSpc>
              <a:buNone/>
            </a:pPr>
            <a:r>
              <a:rPr lang="en-US" sz="2650" dirty="0">
                <a:solidFill>
                  <a:srgbClr val="FFE5E5"/>
                </a:solidFill>
                <a:latin typeface="Dela Gothic One" pitchFamily="34" charset="0"/>
                <a:ea typeface="Dela Gothic One" pitchFamily="34" charset="-122"/>
                <a:cs typeface="Dela Gothic One" pitchFamily="34" charset="-120"/>
              </a:rPr>
              <a:t>3</a:t>
            </a:r>
            <a:endParaRPr lang="en-US" sz="2650" dirty="0"/>
          </a:p>
        </p:txBody>
      </p:sp>
      <p:sp>
        <p:nvSpPr>
          <p:cNvPr id="14" name="Text 11"/>
          <p:cNvSpPr/>
          <p:nvPr/>
        </p:nvSpPr>
        <p:spPr>
          <a:xfrm>
            <a:off x="10349151" y="4990148"/>
            <a:ext cx="3522821" cy="712470"/>
          </a:xfrm>
          <a:prstGeom prst="rect">
            <a:avLst/>
          </a:prstGeom>
          <a:noFill/>
          <a:ln/>
        </p:spPr>
        <p:txBody>
          <a:bodyPr wrap="square" lIns="0" tIns="0" rIns="0" bIns="0" rtlCol="0" anchor="t"/>
          <a:lstStyle/>
          <a:p>
            <a:pPr algn="l" indent="0" marL="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Appreciate Sales as a Senior Role</a:t>
            </a:r>
            <a:endParaRPr lang="en-US" sz="2200" dirty="0"/>
          </a:p>
        </p:txBody>
      </p:sp>
      <p:sp>
        <p:nvSpPr>
          <p:cNvPr id="15" name="Text 12"/>
          <p:cNvSpPr/>
          <p:nvPr/>
        </p:nvSpPr>
        <p:spPr>
          <a:xfrm>
            <a:off x="10349151" y="5832515"/>
            <a:ext cx="3522821" cy="1040130"/>
          </a:xfrm>
          <a:prstGeom prst="rect">
            <a:avLst/>
          </a:prstGeom>
          <a:noFill/>
          <a:ln/>
        </p:spPr>
        <p:txBody>
          <a:bodyPr wrap="square" lIns="0" tIns="0" rIns="0" bIns="0" rtlCol="0" anchor="t"/>
          <a:lstStyle/>
          <a:p>
            <a:pPr algn="l" indent="0" marL="0">
              <a:lnSpc>
                <a:spcPts val="2700"/>
              </a:lnSpc>
              <a:buNone/>
            </a:pPr>
            <a:r>
              <a:rPr lang="en-US" sz="1700" dirty="0">
                <a:solidFill>
                  <a:srgbClr val="FFE5E5"/>
                </a:solidFill>
                <a:latin typeface="DM Sans" pitchFamily="34" charset="0"/>
                <a:ea typeface="DM Sans" pitchFamily="34" charset="-122"/>
                <a:cs typeface="DM Sans" pitchFamily="34" charset="-120"/>
              </a:rPr>
              <a:t>Recognize the importance of mapping sales skills and managing career paths for sales personnel.</a:t>
            </a:r>
            <a:endParaRPr lang="en-US" sz="17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2025-03-21T16:21:49Z</dcterms:created>
  <dcterms:modified xsi:type="dcterms:W3CDTF">2025-03-21T16:21:49Z</dcterms:modified>
</cp:coreProperties>
</file>