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1" autoAdjust="0"/>
    <p:restoredTop sz="94654" autoAdjust="0"/>
  </p:normalViewPr>
  <p:slideViewPr>
    <p:cSldViewPr snapToGrid="0">
      <p:cViewPr varScale="1">
        <p:scale>
          <a:sx n="64" d="100"/>
          <a:sy n="64" d="100"/>
        </p:scale>
        <p:origin x="816" y="60"/>
      </p:cViewPr>
      <p:guideLst/>
    </p:cSldViewPr>
  </p:slideViewPr>
  <p:outlineViewPr>
    <p:cViewPr>
      <p:scale>
        <a:sx n="33" d="100"/>
        <a:sy n="33" d="100"/>
      </p:scale>
      <p:origin x="0" y="-163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9/21/2024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917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6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4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9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2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80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9/21/2024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6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9/21/2024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88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9/21/2024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121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00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423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9/21/2024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‹N°›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996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5B9544DE-D5D2-419F-97F9-C3CB8C317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6898C9B-7323-4559-9424-018A10D798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7238" y="1122363"/>
            <a:ext cx="6614161" cy="2387600"/>
          </a:xfrm>
        </p:spPr>
        <p:txBody>
          <a:bodyPr>
            <a:normAutofit/>
          </a:bodyPr>
          <a:lstStyle/>
          <a:p>
            <a:pPr algn="l"/>
            <a:r>
              <a:rPr lang="fr-FR" sz="8000" dirty="0" err="1">
                <a:solidFill>
                  <a:srgbClr val="FF0000"/>
                </a:solidFill>
                <a:latin typeface="Simplified Arabic"/>
                <a:cs typeface="Simplified Arabic"/>
              </a:rPr>
              <a:t>العقود</a:t>
            </a:r>
            <a:r>
              <a:rPr lang="fr-FR" sz="8000" dirty="0">
                <a:solidFill>
                  <a:srgbClr val="FF0000"/>
                </a:solidFill>
                <a:latin typeface="Simplified Arabic"/>
                <a:cs typeface="Simplified Arabic"/>
              </a:rPr>
              <a:t> </a:t>
            </a:r>
            <a:r>
              <a:rPr lang="fr-FR" sz="8000" dirty="0" err="1">
                <a:solidFill>
                  <a:srgbClr val="FF0000"/>
                </a:solidFill>
                <a:latin typeface="Simplified Arabic"/>
                <a:cs typeface="Simplified Arabic"/>
              </a:rPr>
              <a:t>الخاصة</a:t>
            </a:r>
            <a:r>
              <a:rPr lang="fr-FR" sz="8000" dirty="0">
                <a:solidFill>
                  <a:srgbClr val="FF0000"/>
                </a:solidFill>
                <a:latin typeface="Simplified Arabic"/>
                <a:cs typeface="Simplified Arabic"/>
              </a:rPr>
              <a:t> </a:t>
            </a:r>
            <a:r>
              <a:rPr lang="fr-FR" dirty="0">
                <a:latin typeface="Simplified Arabic"/>
                <a:cs typeface="Simplified Arabic"/>
              </a:rPr>
              <a:t>     </a:t>
            </a:r>
            <a:endParaRPr lang="fr-FR" b="0">
              <a:latin typeface="Simplified Arabic"/>
              <a:cs typeface="Simplified Arabic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77238" y="3602038"/>
            <a:ext cx="6614161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fr-FR" sz="4400" b="1" err="1">
                <a:latin typeface="Simplified Arabic"/>
                <a:cs typeface="Simplified Arabic"/>
              </a:rPr>
              <a:t>العقود</a:t>
            </a:r>
            <a:r>
              <a:rPr lang="fr-FR" sz="4400" b="1" dirty="0">
                <a:latin typeface="Simplified Arabic"/>
                <a:cs typeface="Simplified Arabic"/>
              </a:rPr>
              <a:t> </a:t>
            </a:r>
            <a:r>
              <a:rPr lang="fr-FR" sz="4400" b="1" err="1">
                <a:latin typeface="Simplified Arabic"/>
                <a:cs typeface="Simplified Arabic"/>
              </a:rPr>
              <a:t>المسماة</a:t>
            </a:r>
            <a:endParaRPr lang="fr-FR" sz="4400" b="1" dirty="0">
              <a:latin typeface="Simplified Arabic"/>
              <a:cs typeface="Simplified Arabic"/>
            </a:endParaRPr>
          </a:p>
        </p:txBody>
      </p:sp>
      <p:grpSp>
        <p:nvGrpSpPr>
          <p:cNvPr id="42" name="decorative circles">
            <a:extLst>
              <a:ext uri="{FF2B5EF4-FFF2-40B4-BE49-F238E27FC236}">
                <a16:creationId xmlns:a16="http://schemas.microsoft.com/office/drawing/2014/main" id="{CD3F8757-46C7-43B2-B5EF-9B85B5C83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437008" y="433142"/>
            <a:ext cx="1122760" cy="6178301"/>
            <a:chOff x="8437008" y="433142"/>
            <a:chExt cx="1122760" cy="6178301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CC558EDF-DA7F-481C-8D08-2A7156D3F0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75160" y="825175"/>
              <a:ext cx="466441" cy="466441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3DCDAD58-A043-493E-A51B-5A32AB1C53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28229" y="433142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56CBC24-7B7A-405B-8EB6-1A5FD7BE49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37008" y="5719481"/>
              <a:ext cx="226735" cy="226735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F1EFB3FA-A08C-47F2-B71D-3556F253C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093327" y="6145002"/>
              <a:ext cx="466441" cy="46644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D36554C6-9AC1-4C2E-AE7F-040BCB6CED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96963" y="5817067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2" name="Picture 31" descr="Concept ondulé coloré">
            <a:extLst>
              <a:ext uri="{FF2B5EF4-FFF2-40B4-BE49-F238E27FC236}">
                <a16:creationId xmlns:a16="http://schemas.microsoft.com/office/drawing/2014/main" id="{2F0AD8ED-7108-8E68-1224-A4AE6040C3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676" r="31457" b="2"/>
          <a:stretch/>
        </p:blipFill>
        <p:spPr>
          <a:xfrm>
            <a:off x="8608738" y="357441"/>
            <a:ext cx="3580214" cy="5994304"/>
          </a:xfrm>
          <a:custGeom>
            <a:avLst/>
            <a:gdLst/>
            <a:ahLst/>
            <a:cxnLst/>
            <a:rect l="l" t="t" r="r" b="b"/>
            <a:pathLst>
              <a:path w="3735324" h="6254002">
                <a:moveTo>
                  <a:pt x="3127001" y="0"/>
                </a:moveTo>
                <a:cubicBezTo>
                  <a:pt x="3288907" y="0"/>
                  <a:pt x="3447939" y="12305"/>
                  <a:pt x="3603212" y="36030"/>
                </a:cubicBezTo>
                <a:lnTo>
                  <a:pt x="3735324" y="59623"/>
                </a:lnTo>
                <a:lnTo>
                  <a:pt x="3735324" y="6194380"/>
                </a:lnTo>
                <a:lnTo>
                  <a:pt x="3603212" y="6217972"/>
                </a:lnTo>
                <a:cubicBezTo>
                  <a:pt x="3447939" y="6241698"/>
                  <a:pt x="3288907" y="6254002"/>
                  <a:pt x="3127001" y="6254002"/>
                </a:cubicBezTo>
                <a:cubicBezTo>
                  <a:pt x="1400006" y="6254002"/>
                  <a:pt x="0" y="4853996"/>
                  <a:pt x="0" y="3127001"/>
                </a:cubicBezTo>
                <a:cubicBezTo>
                  <a:pt x="0" y="1400006"/>
                  <a:pt x="1400006" y="0"/>
                  <a:pt x="312700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81644-6B2F-61B0-0C38-2B2C367B4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Simplified Arabic"/>
                <a:cs typeface="Simplified Arabic"/>
              </a:rPr>
              <a:t>التنظيم</a:t>
            </a:r>
            <a:r>
              <a:rPr lang="en-US" dirty="0">
                <a:latin typeface="Simplified Arabic"/>
                <a:cs typeface="Simplified Arabic"/>
              </a:rPr>
              <a:t> </a:t>
            </a:r>
            <a:r>
              <a:rPr lang="en-US" dirty="0" err="1">
                <a:latin typeface="Simplified Arabic"/>
                <a:cs typeface="Simplified Arabic"/>
              </a:rPr>
              <a:t>العقدي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F9901-C286-A93C-AEC9-43AAE83C8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cs typeface="Calibri"/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571A84C5-C341-90B2-C50D-157BBE89BE16}"/>
              </a:ext>
            </a:extLst>
          </p:cNvPr>
          <p:cNvSpPr/>
          <p:nvPr/>
        </p:nvSpPr>
        <p:spPr>
          <a:xfrm>
            <a:off x="5782824" y="1830925"/>
            <a:ext cx="488830" cy="97766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1E5CA404-C3F2-C3DA-B564-045529A93036}"/>
              </a:ext>
            </a:extLst>
          </p:cNvPr>
          <p:cNvSpPr/>
          <p:nvPr/>
        </p:nvSpPr>
        <p:spPr>
          <a:xfrm>
            <a:off x="9324967" y="1834050"/>
            <a:ext cx="488830" cy="97766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391BCA03-2C4D-3F49-69A8-90743FE646CA}"/>
              </a:ext>
            </a:extLst>
          </p:cNvPr>
          <p:cNvSpPr/>
          <p:nvPr/>
        </p:nvSpPr>
        <p:spPr>
          <a:xfrm>
            <a:off x="2064089" y="1837176"/>
            <a:ext cx="488830" cy="97766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FC100C91-3291-EFC7-46BF-7823FD7C0585}"/>
              </a:ext>
            </a:extLst>
          </p:cNvPr>
          <p:cNvSpPr/>
          <p:nvPr/>
        </p:nvSpPr>
        <p:spPr>
          <a:xfrm>
            <a:off x="8453887" y="3130826"/>
            <a:ext cx="2372263" cy="1222075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ar-DZ" dirty="0">
                <a:cs typeface="Calibri"/>
              </a:rPr>
              <a:t>ا</a:t>
            </a:r>
            <a:r>
              <a:rPr lang="en-US" dirty="0" err="1">
                <a:cs typeface="Calibri"/>
              </a:rPr>
              <a:t>اh</a:t>
            </a:r>
            <a:r>
              <a:rPr lang="ar-DZ" sz="1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</a:t>
            </a:r>
            <a:r>
              <a:rPr lang="ar-DZ" sz="2000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</a:t>
            </a:r>
            <a:r>
              <a:rPr lang="en-US" sz="2000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</a:t>
            </a:r>
            <a:r>
              <a:rPr lang="en-US" sz="20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العامة</a:t>
            </a:r>
            <a:r>
              <a:rPr lang="en-US" sz="20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للعقود</a:t>
            </a:r>
            <a:endParaRPr lang="en-US" sz="2000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</a:t>
            </a:r>
            <a:r>
              <a:rPr lang="en-US" sz="20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العقود</a:t>
            </a:r>
            <a:endParaRPr lang="en-US" sz="3600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C3FA1658-ED41-2431-704C-C43902D98923}"/>
              </a:ext>
            </a:extLst>
          </p:cNvPr>
          <p:cNvSpPr/>
          <p:nvPr/>
        </p:nvSpPr>
        <p:spPr>
          <a:xfrm>
            <a:off x="4822041" y="2963611"/>
            <a:ext cx="2214112" cy="1308339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dirty="0" err="1">
                <a:solidFill>
                  <a:srgbClr val="000000"/>
                </a:solidFill>
                <a:latin typeface="Simplified Arabic"/>
                <a:cs typeface="Calibri"/>
              </a:rPr>
              <a:t>قانون</a:t>
            </a:r>
            <a:r>
              <a:rPr lang="en-US" dirty="0">
                <a:solidFill>
                  <a:srgbClr val="000000"/>
                </a:solidFill>
                <a:latin typeface="Simplified Arabic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implified Arabic"/>
                <a:cs typeface="Calibri"/>
              </a:rPr>
              <a:t>العقود</a:t>
            </a:r>
            <a:r>
              <a:rPr lang="en-US" dirty="0">
                <a:solidFill>
                  <a:srgbClr val="000000"/>
                </a:solidFill>
                <a:latin typeface="Simplified Arabic"/>
                <a:cs typeface="Calibri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Simplified Arabic"/>
                <a:cs typeface="Calibri"/>
              </a:rPr>
              <a:t>الخاصة</a:t>
            </a:r>
            <a:endParaRPr lang="en-US" dirty="0">
              <a:solidFill>
                <a:srgbClr val="000000"/>
              </a:solidFill>
              <a:latin typeface="Simplified Arabic"/>
              <a:cs typeface="Calibri"/>
            </a:endParaRP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F83C8002-0C26-0918-CC8D-1685F61DBCA9}"/>
              </a:ext>
            </a:extLst>
          </p:cNvPr>
          <p:cNvSpPr/>
          <p:nvPr/>
        </p:nvSpPr>
        <p:spPr>
          <a:xfrm>
            <a:off x="1362724" y="3044562"/>
            <a:ext cx="1849708" cy="1308339"/>
          </a:xfrm>
          <a:prstGeom prst="wedgeRoundRectCallout">
            <a:avLst>
              <a:gd name="adj1" fmla="val -16542"/>
              <a:gd name="adj2" fmla="val 7203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2400" dirty="0" err="1">
                <a:latin typeface="Simplified Arabic"/>
                <a:cs typeface="Calibri"/>
              </a:rPr>
              <a:t>ل</a:t>
            </a:r>
            <a:r>
              <a:rPr lang="en-US" sz="2400" dirty="0" err="1">
                <a:solidFill>
                  <a:schemeClr val="tx1"/>
                </a:solidFill>
                <a:latin typeface="Simplified Arabic"/>
                <a:cs typeface="Calibri"/>
              </a:rPr>
              <a:t>ا</a:t>
            </a:r>
            <a:r>
              <a:rPr lang="ar-DZ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</a:t>
            </a:r>
            <a:r>
              <a:rPr lang="en-US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لعقود</a:t>
            </a:r>
            <a:r>
              <a:rPr lang="en-US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المبرمة</a:t>
            </a:r>
            <a:r>
              <a:rPr lang="en-US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طبقا</a:t>
            </a:r>
            <a:r>
              <a:rPr lang="en-US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لمبدإ</a:t>
            </a:r>
            <a:r>
              <a:rPr lang="en-US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الرضائية</a:t>
            </a:r>
            <a:endParaRPr lang="en-US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09A99B2-914B-4D64-4EDF-DDE09187B07A}"/>
              </a:ext>
            </a:extLst>
          </p:cNvPr>
          <p:cNvSpPr/>
          <p:nvPr/>
        </p:nvSpPr>
        <p:spPr>
          <a:xfrm>
            <a:off x="8296361" y="4734840"/>
            <a:ext cx="2530413" cy="112143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1"/>
            <a:r>
              <a:rPr lang="en-US" dirty="0" err="1">
                <a:latin typeface="Simplified Arabic"/>
                <a:cs typeface="Calibri"/>
              </a:rPr>
              <a:t>تطبق</a:t>
            </a:r>
            <a:r>
              <a:rPr lang="en-US" dirty="0">
                <a:latin typeface="Simplified Arabic"/>
                <a:cs typeface="Calibri"/>
              </a:rPr>
              <a:t> </a:t>
            </a:r>
            <a:r>
              <a:rPr lang="en-US" dirty="0" err="1">
                <a:latin typeface="Simplified Arabic"/>
                <a:cs typeface="Calibri"/>
              </a:rPr>
              <a:t>على</a:t>
            </a:r>
            <a:r>
              <a:rPr lang="en-US" dirty="0">
                <a:latin typeface="Simplified Arabic"/>
                <a:cs typeface="Calibri"/>
              </a:rPr>
              <a:t> </a:t>
            </a:r>
            <a:r>
              <a:rPr lang="en-US" dirty="0" err="1">
                <a:latin typeface="Simplified Arabic"/>
                <a:cs typeface="Calibri"/>
              </a:rPr>
              <a:t>العقود</a:t>
            </a:r>
            <a:r>
              <a:rPr lang="en-US" dirty="0">
                <a:latin typeface="Simplified Arabic"/>
                <a:cs typeface="Calibri"/>
              </a:rPr>
              <a:t> </a:t>
            </a:r>
            <a:r>
              <a:rPr lang="en-US" dirty="0" err="1">
                <a:latin typeface="Simplified Arabic"/>
                <a:cs typeface="Calibri"/>
              </a:rPr>
              <a:t>بغض</a:t>
            </a:r>
            <a:r>
              <a:rPr lang="en-US" dirty="0">
                <a:latin typeface="Simplified Arabic"/>
                <a:cs typeface="Calibri"/>
              </a:rPr>
              <a:t> </a:t>
            </a:r>
            <a:r>
              <a:rPr lang="en-US" dirty="0" err="1">
                <a:latin typeface="Simplified Arabic"/>
                <a:cs typeface="Calibri"/>
              </a:rPr>
              <a:t>النظر</a:t>
            </a:r>
            <a:r>
              <a:rPr lang="en-US" dirty="0">
                <a:latin typeface="Simplified Arabic"/>
                <a:cs typeface="Calibri"/>
              </a:rPr>
              <a:t> </a:t>
            </a:r>
            <a:r>
              <a:rPr lang="en-US" dirty="0" err="1">
                <a:latin typeface="Simplified Arabic"/>
                <a:cs typeface="Calibri"/>
              </a:rPr>
              <a:t>عن</a:t>
            </a:r>
            <a:r>
              <a:rPr lang="en-US" dirty="0">
                <a:latin typeface="Simplified Arabic"/>
                <a:cs typeface="Calibri"/>
              </a:rPr>
              <a:t> </a:t>
            </a:r>
            <a:r>
              <a:rPr lang="en-US" dirty="0" err="1">
                <a:latin typeface="Simplified Arabic"/>
                <a:cs typeface="Calibri"/>
              </a:rPr>
              <a:t>صفتها</a:t>
            </a:r>
            <a:endParaRPr lang="en-US" dirty="0">
              <a:latin typeface="Simplified Arabic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66B54D0-A78C-EFA5-37C1-BBA0893B17EE}"/>
              </a:ext>
            </a:extLst>
          </p:cNvPr>
          <p:cNvSpPr/>
          <p:nvPr/>
        </p:nvSpPr>
        <p:spPr>
          <a:xfrm>
            <a:off x="4826418" y="4531369"/>
            <a:ext cx="2386639" cy="126520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1"/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أن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ظمة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خاصة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تتكيف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مع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عقد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معين</a:t>
            </a:r>
            <a:endParaRPr lang="en-US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8F7CE18C-87C9-5F02-2052-D2773879BDA6}"/>
              </a:ext>
            </a:extLst>
          </p:cNvPr>
          <p:cNvSpPr/>
          <p:nvPr/>
        </p:nvSpPr>
        <p:spPr>
          <a:xfrm>
            <a:off x="3847211" y="5056883"/>
            <a:ext cx="977660" cy="488830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11B81A3-1885-5447-5306-B0D7AE095341}"/>
              </a:ext>
            </a:extLst>
          </p:cNvPr>
          <p:cNvSpPr/>
          <p:nvPr/>
        </p:nvSpPr>
        <p:spPr>
          <a:xfrm>
            <a:off x="1371488" y="4840095"/>
            <a:ext cx="2314753" cy="94890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2000" dirty="0" err="1">
                <a:solidFill>
                  <a:schemeClr val="accent3"/>
                </a:solidFill>
                <a:latin typeface="Simplified Arabic"/>
                <a:cs typeface="Calibri"/>
              </a:rPr>
              <a:t>العقود</a:t>
            </a:r>
            <a:r>
              <a:rPr lang="en-US" sz="2000" dirty="0">
                <a:solidFill>
                  <a:schemeClr val="accent3"/>
                </a:solidFill>
                <a:latin typeface="Simplified Arabic"/>
                <a:cs typeface="Calibri"/>
              </a:rPr>
              <a:t> </a:t>
            </a:r>
            <a:r>
              <a:rPr lang="en-US" sz="2000" dirty="0" err="1">
                <a:solidFill>
                  <a:schemeClr val="accent3"/>
                </a:solidFill>
                <a:latin typeface="Simplified Arabic"/>
                <a:cs typeface="Calibri"/>
              </a:rPr>
              <a:t>المسماة</a:t>
            </a:r>
            <a:endParaRPr lang="en-US" sz="1600" dirty="0" err="1">
              <a:solidFill>
                <a:schemeClr val="accent3"/>
              </a:solidFill>
              <a:latin typeface="Simplified Arabic"/>
              <a:cs typeface="Simplified Arabic"/>
            </a:endParaRPr>
          </a:p>
        </p:txBody>
      </p:sp>
    </p:spTree>
    <p:extLst>
      <p:ext uri="{BB962C8B-B14F-4D97-AF65-F5344CB8AC3E}">
        <p14:creationId xmlns:p14="http://schemas.microsoft.com/office/powerpoint/2010/main" val="530370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1D9F2F9-8642-94AE-2C4E-2237E0FFD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en-US" sz="32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العقود</a:t>
            </a:r>
            <a:r>
              <a:rPr lang="en-US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2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المسماة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514EEB-EE85-E78F-9C08-41639BDBC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 algn="r">
              <a:buNone/>
            </a:pPr>
            <a:endParaRPr lang="en-US" sz="3600" dirty="0">
              <a:latin typeface="Simplified Arabic"/>
              <a:cs typeface="Calibri"/>
            </a:endParaRPr>
          </a:p>
          <a:p>
            <a:pPr marL="0" indent="0" algn="r" rtl="1">
              <a:buNone/>
            </a:pPr>
            <a:r>
              <a:rPr lang="en-US" sz="2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</a:t>
            </a:r>
            <a:r>
              <a:rPr lang="en-US" sz="2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تعريفها:هي</a:t>
            </a:r>
            <a:r>
              <a:rPr lang="en-US" sz="2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عقود</a:t>
            </a:r>
            <a:r>
              <a:rPr lang="en-US" sz="2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أفرد</a:t>
            </a:r>
            <a:r>
              <a:rPr lang="en-US" sz="2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لها</a:t>
            </a:r>
            <a:r>
              <a:rPr lang="en-US" sz="2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المشرع</a:t>
            </a:r>
            <a:r>
              <a:rPr lang="en-US" sz="2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تنظيما</a:t>
            </a:r>
            <a:r>
              <a:rPr lang="en-US" sz="2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خاصا</a:t>
            </a:r>
            <a:r>
              <a:rPr lang="en-US" sz="2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بها</a:t>
            </a:r>
            <a:r>
              <a:rPr lang="en-US" sz="2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تحت</a:t>
            </a:r>
            <a:r>
              <a:rPr lang="en-US" sz="2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اسم</a:t>
            </a:r>
            <a:r>
              <a:rPr lang="en-US" sz="2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معي</a:t>
            </a:r>
            <a:r>
              <a:rPr lang="ar-DZ" sz="2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ن</a:t>
            </a:r>
          </a:p>
          <a:p>
            <a:pPr marL="0" indent="0" algn="r" rtl="1">
              <a:buNone/>
            </a:pPr>
            <a:r>
              <a:rPr lang="en-US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en-US" sz="3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صنف</a:t>
            </a:r>
            <a:r>
              <a:rPr lang="en-US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قانوني</a:t>
            </a:r>
            <a:r>
              <a:rPr lang="en-US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en-US" sz="3000" dirty="0" err="1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الخاص</a:t>
            </a:r>
            <a:r>
              <a:rPr lang="en-US" sz="30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يقيد</a:t>
            </a:r>
            <a:r>
              <a:rPr lang="en-US" sz="30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العام</a:t>
            </a:r>
            <a:endParaRPr lang="en-US" sz="3000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en-US" sz="3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457200" lvl="1" indent="0" algn="r" rtl="1">
              <a:buNone/>
            </a:pPr>
            <a:r>
              <a:rPr lang="ar-SA" sz="2000" dirty="0">
                <a:latin typeface="Simplified Arabic"/>
                <a:cs typeface="Simplified Arabic"/>
              </a:rPr>
              <a:t>ا</a:t>
            </a:r>
            <a:r>
              <a:rPr lang="ar-SA" sz="2400" dirty="0">
                <a:latin typeface="Simplified Arabic"/>
                <a:cs typeface="Simplified Arabic"/>
              </a:rPr>
              <a:t>لعقود التي </a:t>
            </a:r>
            <a:r>
              <a:rPr lang="ar-SA" sz="2400" b="1" dirty="0">
                <a:solidFill>
                  <a:srgbClr val="FF0000"/>
                </a:solidFill>
                <a:latin typeface="Simplified Arabic"/>
                <a:cs typeface="Simplified Arabic"/>
              </a:rPr>
              <a:t>تقع على الملكية</a:t>
            </a:r>
            <a:r>
              <a:rPr lang="ar-SA" sz="2400" dirty="0">
                <a:latin typeface="Simplified Arabic"/>
                <a:cs typeface="Simplified Arabic"/>
              </a:rPr>
              <a:t> في الباب السابع من المواد</a:t>
            </a:r>
            <a:r>
              <a:rPr lang="en-US" sz="2400" dirty="0">
                <a:latin typeface="Simplified Arabic"/>
                <a:cs typeface="Times New Roman"/>
              </a:rPr>
              <a:t> 351 </a:t>
            </a:r>
            <a:r>
              <a:rPr lang="ar-SA" sz="2400" dirty="0">
                <a:latin typeface="Simplified Arabic"/>
                <a:cs typeface="Simplified Arabic"/>
              </a:rPr>
              <a:t>الى  466: وهي البيع، المقايضة  الشركة، القرض والصلح</a:t>
            </a:r>
            <a:r>
              <a:rPr lang="ar-SA" sz="2000" dirty="0">
                <a:latin typeface="Simplified Arabic"/>
                <a:cs typeface="Simplified Arabic"/>
              </a:rPr>
              <a:t>.</a:t>
            </a:r>
            <a:endParaRPr lang="en-US" sz="2000" dirty="0">
              <a:latin typeface="Simplified Arabic"/>
              <a:cs typeface="Calibri"/>
            </a:endParaRPr>
          </a:p>
          <a:p>
            <a:pPr marL="0" indent="0" algn="r" rtl="1">
              <a:buNone/>
            </a:pPr>
            <a:r>
              <a:rPr lang="ar-SA" sz="2400" b="1" dirty="0">
                <a:latin typeface="Simplified Arabic"/>
                <a:cs typeface="Simplified Arabic"/>
              </a:rPr>
              <a:t> </a:t>
            </a:r>
            <a:r>
              <a:rPr lang="ar-SA" sz="2400" dirty="0">
                <a:latin typeface="Simplified Arabic"/>
                <a:cs typeface="Simplified Arabic"/>
              </a:rPr>
              <a:t>العقود المتعلقة </a:t>
            </a:r>
            <a:r>
              <a:rPr lang="ar-SA" sz="2400" dirty="0">
                <a:solidFill>
                  <a:srgbClr val="FF0000"/>
                </a:solidFill>
                <a:latin typeface="Simplified Arabic"/>
                <a:cs typeface="Simplified Arabic"/>
              </a:rPr>
              <a:t>بالمنفعة</a:t>
            </a:r>
            <a:r>
              <a:rPr lang="ar-SA" sz="2400" dirty="0">
                <a:latin typeface="Simplified Arabic"/>
                <a:cs typeface="Simplified Arabic"/>
              </a:rPr>
              <a:t> في الباب الثامن من المواد 467 إلى 548 وهي الايجار، العارية.</a:t>
            </a:r>
            <a:endParaRPr lang="en-US" sz="2400" dirty="0">
              <a:latin typeface="Simplified Arabic"/>
              <a:cs typeface="Calibri"/>
            </a:endParaRPr>
          </a:p>
          <a:p>
            <a:pPr marL="0" indent="0" algn="r" rtl="1">
              <a:buNone/>
            </a:pPr>
            <a:r>
              <a:rPr lang="ar-SA" sz="2400" b="1" dirty="0">
                <a:latin typeface="Simplified Arabic"/>
                <a:cs typeface="Simplified Arabic"/>
              </a:rPr>
              <a:t>ا</a:t>
            </a:r>
            <a:r>
              <a:rPr lang="ar-SA" sz="2400" dirty="0">
                <a:latin typeface="Simplified Arabic"/>
                <a:cs typeface="Simplified Arabic"/>
              </a:rPr>
              <a:t>لعقود الواردة على </a:t>
            </a:r>
            <a:r>
              <a:rPr lang="ar-SA" sz="2400" dirty="0">
                <a:solidFill>
                  <a:srgbClr val="FF0000"/>
                </a:solidFill>
                <a:latin typeface="Simplified Arabic"/>
                <a:cs typeface="Simplified Arabic"/>
              </a:rPr>
              <a:t>العمل</a:t>
            </a:r>
            <a:r>
              <a:rPr lang="ar-SA" sz="2400" dirty="0">
                <a:latin typeface="Simplified Arabic"/>
                <a:cs typeface="Simplified Arabic"/>
              </a:rPr>
              <a:t> في الباب التاسع من المواد549 الى</a:t>
            </a:r>
            <a:r>
              <a:rPr lang="en-US" sz="2400" dirty="0">
                <a:latin typeface="Simplified Arabic"/>
                <a:cs typeface="Times New Roman"/>
              </a:rPr>
              <a:t> 611</a:t>
            </a:r>
            <a:r>
              <a:rPr lang="ar-SA" sz="2400" dirty="0">
                <a:latin typeface="Simplified Arabic"/>
                <a:cs typeface="Simplified Arabic"/>
              </a:rPr>
              <a:t> وهي عقد المقاولة، عقد التسيير، الوكالة، الوديعة، الحراسة.</a:t>
            </a:r>
            <a:endParaRPr lang="en-US" sz="2400" dirty="0">
              <a:latin typeface="Simplified Arabic"/>
              <a:cs typeface="Calibri"/>
            </a:endParaRPr>
          </a:p>
          <a:p>
            <a:pPr marL="0" indent="0" algn="r" rtl="1">
              <a:buNone/>
            </a:pPr>
            <a:r>
              <a:rPr lang="ar-SA" sz="2400" dirty="0">
                <a:latin typeface="Simplified Arabic"/>
                <a:cs typeface="Simplified Arabic"/>
              </a:rPr>
              <a:t>عقود </a:t>
            </a:r>
            <a:r>
              <a:rPr lang="ar-SA" sz="2400" dirty="0">
                <a:solidFill>
                  <a:srgbClr val="FF0000"/>
                </a:solidFill>
                <a:latin typeface="Simplified Arabic"/>
                <a:cs typeface="Simplified Arabic"/>
              </a:rPr>
              <a:t>الغرر</a:t>
            </a:r>
            <a:r>
              <a:rPr lang="ar-SA" sz="2400" dirty="0">
                <a:latin typeface="Simplified Arabic"/>
                <a:cs typeface="Simplified Arabic"/>
              </a:rPr>
              <a:t> في الباب العاشر من المواد 612 إلى 625 وهي القمار والرهان المرتب مدى الحياة، عقد التأمين.</a:t>
            </a:r>
            <a:endParaRPr lang="en-US" sz="2400" dirty="0">
              <a:latin typeface="Simplified Arabic"/>
              <a:cs typeface="Calibri"/>
            </a:endParaRPr>
          </a:p>
          <a:p>
            <a:pPr marL="0" indent="0" algn="r" rtl="1">
              <a:buNone/>
            </a:pPr>
            <a:r>
              <a:rPr lang="ar-SA" sz="2400" dirty="0">
                <a:latin typeface="Simplified Arabic"/>
                <a:cs typeface="Simplified Arabic"/>
              </a:rPr>
              <a:t>عقد </a:t>
            </a:r>
            <a:r>
              <a:rPr lang="ar-SA" sz="2400" dirty="0">
                <a:solidFill>
                  <a:srgbClr val="FF0000"/>
                </a:solidFill>
                <a:latin typeface="Simplified Arabic"/>
                <a:cs typeface="Simplified Arabic"/>
              </a:rPr>
              <a:t>الكفالة</a:t>
            </a:r>
            <a:r>
              <a:rPr lang="ar-SA" sz="2400" dirty="0">
                <a:latin typeface="Simplified Arabic"/>
                <a:cs typeface="Simplified Arabic"/>
              </a:rPr>
              <a:t> الذي أفرد له المشرع الباب الحادي عشر لما يتميز به عن سائر العقود كونه عقد تأمين  شخصي من</a:t>
            </a:r>
            <a:r>
              <a:rPr lang="en-US" sz="2400" dirty="0">
                <a:latin typeface="Simplified Arabic"/>
                <a:cs typeface="Times New Roman"/>
              </a:rPr>
              <a:t> 644 </a:t>
            </a:r>
            <a:r>
              <a:rPr lang="ar-SA" sz="2400" dirty="0">
                <a:latin typeface="Simplified Arabic"/>
                <a:cs typeface="Simplified Arabic"/>
              </a:rPr>
              <a:t>إلى 673.</a:t>
            </a:r>
            <a:endParaRPr lang="en-US" sz="2400" dirty="0">
              <a:latin typeface="Simplified Arabic"/>
              <a:cs typeface="Calibri"/>
            </a:endParaRPr>
          </a:p>
          <a:p>
            <a:pPr marL="0" indent="0" algn="r">
              <a:buNone/>
            </a:pPr>
            <a:endParaRPr lang="en-US" sz="3600" dirty="0">
              <a:latin typeface="Simplified Arabic"/>
              <a:cs typeface="Calibri"/>
            </a:endParaRPr>
          </a:p>
          <a:p>
            <a:pPr marL="0" indent="0" algn="r">
              <a:buNone/>
            </a:pPr>
            <a:endParaRPr lang="en-US" sz="3600" dirty="0">
              <a:latin typeface="Simplified Arabic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344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3460-3CB7-A73F-AC1B-2B66B8568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هدف</a:t>
            </a:r>
            <a:r>
              <a:rPr lang="en-US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2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</a:t>
            </a:r>
            <a:r>
              <a:rPr lang="en-US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2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العقود</a:t>
            </a:r>
            <a:r>
              <a:rPr lang="en-US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2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الخاصة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338D1-8E4E-768E-760A-EB297747DE7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dirty="0">
              <a:cs typeface="Calibri"/>
            </a:endParaRP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C0E311D3-FC45-84BC-B56C-5738FF563E90}"/>
              </a:ext>
            </a:extLst>
          </p:cNvPr>
          <p:cNvSpPr/>
          <p:nvPr/>
        </p:nvSpPr>
        <p:spPr>
          <a:xfrm>
            <a:off x="5799713" y="1781383"/>
            <a:ext cx="488830" cy="97766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0C42381A-CC98-2CC3-DDBE-9CD86C079920}"/>
              </a:ext>
            </a:extLst>
          </p:cNvPr>
          <p:cNvSpPr/>
          <p:nvPr/>
        </p:nvSpPr>
        <p:spPr>
          <a:xfrm>
            <a:off x="10010588" y="1912470"/>
            <a:ext cx="488830" cy="97766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07322B7-9DF7-7681-3D34-7813C25EB9B2}"/>
              </a:ext>
            </a:extLst>
          </p:cNvPr>
          <p:cNvSpPr/>
          <p:nvPr/>
        </p:nvSpPr>
        <p:spPr>
          <a:xfrm>
            <a:off x="2017058" y="1957294"/>
            <a:ext cx="488830" cy="97766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267240-7D2D-78CD-4887-15AF6ABF0325}"/>
              </a:ext>
            </a:extLst>
          </p:cNvPr>
          <p:cNvSpPr txBox="1"/>
          <p:nvPr/>
        </p:nvSpPr>
        <p:spPr>
          <a:xfrm>
            <a:off x="2345764" y="3585882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779623-1AFD-508D-446C-913B18A32706}"/>
              </a:ext>
            </a:extLst>
          </p:cNvPr>
          <p:cNvSpPr txBox="1"/>
          <p:nvPr/>
        </p:nvSpPr>
        <p:spPr>
          <a:xfrm>
            <a:off x="1027046" y="3585882"/>
            <a:ext cx="277195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لخروج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عن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أحكام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القواعد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العامة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في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عقد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معين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مبررات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يقدرها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المشرع</a:t>
            </a:r>
            <a:endParaRPr lang="en-US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D7E368-826A-564A-E9DB-911DF61E170C}"/>
              </a:ext>
            </a:extLst>
          </p:cNvPr>
          <p:cNvSpPr txBox="1"/>
          <p:nvPr/>
        </p:nvSpPr>
        <p:spPr>
          <a:xfrm>
            <a:off x="8632335" y="3428577"/>
            <a:ext cx="27432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sz="2000" dirty="0" err="1">
                <a:latin typeface="Simplified Arabic"/>
                <a:cs typeface="Calibri"/>
              </a:rPr>
              <a:t>قواعد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مكملة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لتسهيل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مهمة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المتعاقدين</a:t>
            </a:r>
            <a:endParaRPr lang="en-US" sz="2000" dirty="0">
              <a:latin typeface="Simplified Arabic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088E5C-C33E-7504-4141-3D973952EE70}"/>
              </a:ext>
            </a:extLst>
          </p:cNvPr>
          <p:cNvSpPr txBox="1"/>
          <p:nvPr/>
        </p:nvSpPr>
        <p:spPr>
          <a:xfrm>
            <a:off x="4738777" y="3083790"/>
            <a:ext cx="271444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sz="2000" dirty="0" err="1">
                <a:latin typeface="Simplified Arabic"/>
                <a:cs typeface="Calibri"/>
              </a:rPr>
              <a:t>تسهيل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مهمة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القاضي</a:t>
            </a:r>
            <a:endParaRPr lang="en-US" sz="2000" dirty="0">
              <a:latin typeface="Simplified Arabic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786BD7-20D9-AE85-1FCD-936069EA3A89}"/>
              </a:ext>
            </a:extLst>
          </p:cNvPr>
          <p:cNvSpPr/>
          <p:nvPr/>
        </p:nvSpPr>
        <p:spPr>
          <a:xfrm>
            <a:off x="6203766" y="3668345"/>
            <a:ext cx="1721555" cy="12057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2000" b="1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تأكيد</a:t>
            </a:r>
            <a:r>
              <a:rPr lang="en-US" sz="20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قاعدة</a:t>
            </a:r>
            <a:r>
              <a:rPr lang="en-US" sz="20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عامة</a:t>
            </a:r>
            <a:r>
              <a:rPr lang="en-US" sz="20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بنص</a:t>
            </a:r>
            <a:r>
              <a:rPr lang="en-US" sz="20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خاص</a:t>
            </a:r>
            <a:endParaRPr lang="en-US" sz="2000" b="1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0390603-5D5C-2173-8FCF-FAAAB80B8F5B}"/>
              </a:ext>
            </a:extLst>
          </p:cNvPr>
          <p:cNvSpPr/>
          <p:nvPr/>
        </p:nvSpPr>
        <p:spPr>
          <a:xfrm>
            <a:off x="4388556" y="3618837"/>
            <a:ext cx="1721554" cy="13174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ضبط</a:t>
            </a:r>
            <a:r>
              <a:rPr lang="en-US" sz="20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طريقة</a:t>
            </a:r>
            <a:r>
              <a:rPr lang="en-US" sz="20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تطبيق</a:t>
            </a:r>
            <a:r>
              <a:rPr lang="en-US" sz="20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القاعدة</a:t>
            </a:r>
            <a:r>
              <a:rPr lang="en-US" sz="20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العامة</a:t>
            </a:r>
            <a:r>
              <a:rPr lang="en-US" sz="20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بنص</a:t>
            </a:r>
            <a:r>
              <a:rPr lang="en-US" sz="2000" b="1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خاص</a:t>
            </a:r>
            <a:endParaRPr lang="en-US" sz="2000" b="1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5664173-3AEE-7E46-39ED-589622EC1FD1}"/>
              </a:ext>
            </a:extLst>
          </p:cNvPr>
          <p:cNvSpPr txBox="1"/>
          <p:nvPr/>
        </p:nvSpPr>
        <p:spPr>
          <a:xfrm>
            <a:off x="1312332" y="5261002"/>
            <a:ext cx="5968143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العقود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الخاصة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عملي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واقعي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حي</a:t>
            </a:r>
            <a:endParaRPr lang="en-US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342900" indent="-342900" algn="r" rtl="1">
              <a:buFont typeface="Wingdings" panose="05000000000000000000" pitchFamily="2" charset="2"/>
              <a:buChar char="ü"/>
            </a:pP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تفوق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العقود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الخاصة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القواعد</a:t>
            </a: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العامة</a:t>
            </a:r>
            <a:endParaRPr lang="en-US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4" name="Arrow: Left 23">
            <a:extLst>
              <a:ext uri="{FF2B5EF4-FFF2-40B4-BE49-F238E27FC236}">
                <a16:creationId xmlns:a16="http://schemas.microsoft.com/office/drawing/2014/main" id="{67F652FF-0DC7-8041-812F-7D6B1F0CA484}"/>
              </a:ext>
            </a:extLst>
          </p:cNvPr>
          <p:cNvSpPr/>
          <p:nvPr/>
        </p:nvSpPr>
        <p:spPr>
          <a:xfrm>
            <a:off x="7658669" y="5045764"/>
            <a:ext cx="973666" cy="479777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70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FB933-233D-4DE1-1F51-CBC50DC4B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en-US" sz="3200" dirty="0" err="1">
                <a:latin typeface="Simplified Arabic"/>
                <a:cs typeface="Simplified Arabic"/>
              </a:rPr>
              <a:t>قانون</a:t>
            </a:r>
            <a:r>
              <a:rPr lang="en-US" sz="3200" dirty="0">
                <a:latin typeface="Simplified Arabic"/>
                <a:cs typeface="Simplified Arabic"/>
              </a:rPr>
              <a:t> </a:t>
            </a:r>
            <a:r>
              <a:rPr lang="en-US" sz="3200" dirty="0" err="1">
                <a:latin typeface="Simplified Arabic"/>
                <a:cs typeface="Simplified Arabic"/>
              </a:rPr>
              <a:t>عقود</a:t>
            </a:r>
            <a:r>
              <a:rPr lang="en-US" sz="3200" dirty="0">
                <a:latin typeface="Simplified Arabic"/>
                <a:cs typeface="Simplified Arabic"/>
              </a:rPr>
              <a:t> </a:t>
            </a:r>
            <a:r>
              <a:rPr lang="en-US" sz="3200" dirty="0" err="1">
                <a:latin typeface="Simplified Arabic"/>
                <a:cs typeface="Simplified Arabic"/>
              </a:rPr>
              <a:t>خاصة</a:t>
            </a:r>
            <a:r>
              <a:rPr lang="en-US" sz="3200" dirty="0">
                <a:latin typeface="Simplified Arabic"/>
                <a:cs typeface="Simplified Arabic"/>
              </a:rPr>
              <a:t> </a:t>
            </a:r>
            <a:r>
              <a:rPr lang="en-US" sz="3200" dirty="0" err="1">
                <a:latin typeface="Simplified Arabic"/>
                <a:cs typeface="Simplified Arabic"/>
              </a:rPr>
              <a:t>جدا</a:t>
            </a:r>
            <a:endParaRPr lang="en-US" sz="3200" dirty="0">
              <a:latin typeface="Simplified Arabic"/>
              <a:cs typeface="Simplified Arabic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D2766-0811-3BEB-4DB6-928410B1A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 rtl="1">
              <a:buNone/>
            </a:pPr>
            <a:r>
              <a:rPr lang="en-US" sz="3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تنظيم</a:t>
            </a:r>
            <a:r>
              <a:rPr lang="en-US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تصنيفات</a:t>
            </a:r>
            <a:r>
              <a:rPr lang="en-US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فرعية</a:t>
            </a:r>
            <a:endParaRPr lang="en-US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B1005E"/>
              </a:buClr>
              <a:buNone/>
            </a:pPr>
            <a:r>
              <a:rPr lang="en-US" sz="3600" dirty="0" err="1">
                <a:highlight>
                  <a:srgbClr val="C0C0C0"/>
                </a:highlight>
                <a:latin typeface="Simplified Arabic" panose="02020603050405020304" pitchFamily="18" charset="-78"/>
                <a:cs typeface="Simplified Arabic" panose="02020603050405020304" pitchFamily="18" charset="-78"/>
              </a:rPr>
              <a:t>عقد</a:t>
            </a:r>
            <a:r>
              <a:rPr lang="en-US" sz="3600" dirty="0">
                <a:highlight>
                  <a:srgbClr val="C0C0C0"/>
                </a:highligh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600" dirty="0" err="1">
                <a:highlight>
                  <a:srgbClr val="C0C0C0"/>
                </a:highligh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البيع</a:t>
            </a:r>
            <a:r>
              <a:rPr lang="en-US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البيع</a:t>
            </a:r>
            <a:r>
              <a:rPr lang="en-US" sz="24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الإيجاري</a:t>
            </a:r>
            <a:r>
              <a:rPr lang="en-US" sz="24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، </a:t>
            </a:r>
            <a:r>
              <a:rPr lang="en-US" sz="2400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البيع</a:t>
            </a:r>
            <a:r>
              <a:rPr lang="en-US" sz="24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</a:t>
            </a:r>
            <a:r>
              <a:rPr lang="en-US" sz="24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التصاميم</a:t>
            </a:r>
            <a:endParaRPr lang="en-US" sz="3600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en-US" sz="2400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B1005E"/>
              </a:buClr>
              <a:buNone/>
            </a:pPr>
            <a:r>
              <a:rPr lang="en-US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</a:t>
            </a:r>
            <a:r>
              <a:rPr lang="en-US" sz="3600" dirty="0" err="1">
                <a:highlight>
                  <a:srgbClr val="C0C0C0"/>
                </a:highlight>
                <a:latin typeface="Simplified Arabic" panose="02020603050405020304" pitchFamily="18" charset="-78"/>
                <a:cs typeface="Simplified Arabic" panose="02020603050405020304" pitchFamily="18" charset="-78"/>
              </a:rPr>
              <a:t>عقد</a:t>
            </a:r>
            <a:r>
              <a:rPr lang="en-US" sz="3600" dirty="0">
                <a:highlight>
                  <a:srgbClr val="C0C0C0"/>
                </a:highligh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600" dirty="0" err="1">
                <a:highlight>
                  <a:srgbClr val="C0C0C0"/>
                </a:highligh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النقل</a:t>
            </a:r>
            <a:r>
              <a:rPr lang="en-US" sz="3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عقود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النقل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البري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عقود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النقل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البحري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عقود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النقل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الجوي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عقد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نقل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البضائع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عقد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نقل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الأشخاص</a:t>
            </a:r>
            <a:r>
              <a:rPr lang="en-US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endParaRPr lang="ar-DZ" sz="3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B1005E"/>
              </a:buClr>
              <a:buNone/>
            </a:pPr>
            <a:endParaRPr lang="en-US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en-US" sz="3600" dirty="0" err="1">
                <a:highlight>
                  <a:srgbClr val="C0C0C0"/>
                </a:highlight>
                <a:latin typeface="Simplified Arabic" panose="02020603050405020304" pitchFamily="18" charset="-78"/>
                <a:cs typeface="Simplified Arabic" panose="02020603050405020304" pitchFamily="18" charset="-78"/>
              </a:rPr>
              <a:t>عقد</a:t>
            </a:r>
            <a:r>
              <a:rPr lang="en-US" sz="3600" dirty="0">
                <a:highlight>
                  <a:srgbClr val="C0C0C0"/>
                </a:highligh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600" dirty="0" err="1">
                <a:highlight>
                  <a:srgbClr val="C0C0C0"/>
                </a:highligh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الإيجار</a:t>
            </a:r>
            <a:r>
              <a:rPr lang="en-US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en-US" sz="36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لإيجار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الفلاحي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الإيجار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السكني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الإيجار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التجاري</a:t>
            </a:r>
            <a:r>
              <a:rPr lang="en-US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r>
              <a:rPr lang="en-US" sz="3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   </a:t>
            </a:r>
            <a:endParaRPr lang="en-US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>
              <a:buClr>
                <a:srgbClr val="B1005E"/>
              </a:buClr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3984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C9ED3-0CD8-06D7-57FA-BAC287F48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latin typeface="Simplified Arabic"/>
                <a:cs typeface="Simplified Arabic"/>
              </a:rPr>
              <a:t>العقود</a:t>
            </a:r>
            <a:r>
              <a:rPr lang="en-US" sz="3200" dirty="0">
                <a:latin typeface="Simplified Arabic"/>
                <a:cs typeface="Simplified Arabic"/>
              </a:rPr>
              <a:t> </a:t>
            </a:r>
            <a:r>
              <a:rPr lang="en-US" sz="3200" dirty="0" err="1">
                <a:latin typeface="Simplified Arabic"/>
                <a:cs typeface="Simplified Arabic"/>
              </a:rPr>
              <a:t>غير</a:t>
            </a:r>
            <a:r>
              <a:rPr lang="en-US" sz="3200" dirty="0">
                <a:latin typeface="Simplified Arabic"/>
                <a:cs typeface="Simplified Arabic"/>
              </a:rPr>
              <a:t> </a:t>
            </a:r>
            <a:r>
              <a:rPr lang="en-US" sz="3200" dirty="0" err="1">
                <a:latin typeface="Simplified Arabic"/>
                <a:cs typeface="Simplified Arabic"/>
              </a:rPr>
              <a:t>المسماة</a:t>
            </a:r>
            <a:endParaRPr lang="en-US" sz="3200" dirty="0">
              <a:latin typeface="Simplified Arabic"/>
              <a:cs typeface="Simplified Arabic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CB6AB-4242-692F-2833-3C3CF9B3D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n-US" dirty="0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AA5475-B508-94C3-511B-1BB8A5A42367}"/>
              </a:ext>
            </a:extLst>
          </p:cNvPr>
          <p:cNvSpPr txBox="1"/>
          <p:nvPr/>
        </p:nvSpPr>
        <p:spPr>
          <a:xfrm>
            <a:off x="8046508" y="2684824"/>
            <a:ext cx="27432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sz="2000" dirty="0" err="1">
                <a:latin typeface="Simplified Arabic"/>
                <a:cs typeface="Calibri"/>
              </a:rPr>
              <a:t>هي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الأصل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نتيجة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الحرية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التعاقدية</a:t>
            </a:r>
            <a:r>
              <a:rPr lang="en-US" sz="2000" dirty="0">
                <a:latin typeface="Simplified Arabic"/>
                <a:cs typeface="Calibri"/>
              </a:rPr>
              <a:t>: </a:t>
            </a:r>
            <a:r>
              <a:rPr lang="en-US" sz="2000" dirty="0" err="1">
                <a:latin typeface="Simplified Arabic"/>
                <a:cs typeface="Calibri"/>
              </a:rPr>
              <a:t>مثل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عقد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الترحيل</a:t>
            </a:r>
            <a:r>
              <a:rPr lang="en-US" sz="2000" dirty="0">
                <a:latin typeface="Simplified Arabic"/>
                <a:cs typeface="Calibri"/>
              </a:rPr>
              <a:t> و </a:t>
            </a:r>
            <a:r>
              <a:rPr lang="en-US" sz="2000" dirty="0" err="1">
                <a:latin typeface="Simplified Arabic"/>
                <a:cs typeface="Calibri"/>
              </a:rPr>
              <a:t>هو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عقد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يتضمن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التزاما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بالمناولة</a:t>
            </a:r>
            <a:r>
              <a:rPr lang="en-US" sz="2000" dirty="0">
                <a:latin typeface="Simplified Arabic"/>
                <a:cs typeface="Calibri"/>
              </a:rPr>
              <a:t> و </a:t>
            </a:r>
            <a:r>
              <a:rPr lang="en-US" sz="2000" dirty="0" err="1">
                <a:latin typeface="Simplified Arabic"/>
                <a:cs typeface="Calibri"/>
              </a:rPr>
              <a:t>التزاما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بالنقل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10D359-79FB-10C9-2348-1CF252C3A920}"/>
              </a:ext>
            </a:extLst>
          </p:cNvPr>
          <p:cNvSpPr txBox="1"/>
          <p:nvPr/>
        </p:nvSpPr>
        <p:spPr>
          <a:xfrm>
            <a:off x="4656667" y="2963333"/>
            <a:ext cx="27432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1"/>
            <a:r>
              <a:rPr lang="en-US" sz="2000" dirty="0" err="1">
                <a:cs typeface="Calibri"/>
              </a:rPr>
              <a:t>تخضع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للقواعد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العامة</a:t>
            </a:r>
            <a:r>
              <a:rPr lang="en-US" sz="2000" dirty="0">
                <a:cs typeface="Calibri"/>
              </a:rPr>
              <a:t>، </a:t>
            </a:r>
            <a:r>
              <a:rPr lang="en-US" sz="2000" dirty="0" err="1">
                <a:cs typeface="Calibri"/>
              </a:rPr>
              <a:t>أو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المصادر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الأخرى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للقانون</a:t>
            </a:r>
            <a:endParaRPr lang="en-US" sz="2000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EC539A-1008-8DB2-0370-270221E786D2}"/>
              </a:ext>
            </a:extLst>
          </p:cNvPr>
          <p:cNvSpPr txBox="1"/>
          <p:nvPr/>
        </p:nvSpPr>
        <p:spPr>
          <a:xfrm>
            <a:off x="1128888" y="3062111"/>
            <a:ext cx="2743200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sz="2000" dirty="0" err="1">
                <a:latin typeface="Simplified Arabic"/>
                <a:cs typeface="Calibri"/>
              </a:rPr>
              <a:t>يتدخل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المشرع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لإقرار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عقود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بعد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استقرار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قواعدها</a:t>
            </a:r>
            <a:r>
              <a:rPr lang="en-US" sz="2000" dirty="0">
                <a:latin typeface="Simplified Arabic"/>
                <a:cs typeface="Calibri"/>
              </a:rPr>
              <a:t>:-</a:t>
            </a:r>
            <a:r>
              <a:rPr lang="en-US" sz="2000" dirty="0" err="1">
                <a:latin typeface="Simplified Arabic"/>
                <a:cs typeface="Calibri"/>
              </a:rPr>
              <a:t>عقد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الفندقة</a:t>
            </a:r>
            <a:r>
              <a:rPr lang="en-US" sz="2000" dirty="0">
                <a:latin typeface="Simplified Arabic"/>
                <a:cs typeface="Calibri"/>
              </a:rPr>
              <a:t>: </a:t>
            </a:r>
            <a:r>
              <a:rPr lang="en-US" sz="2000" dirty="0" err="1">
                <a:latin typeface="Simplified Arabic"/>
                <a:cs typeface="Calibri"/>
              </a:rPr>
              <a:t>القانون</a:t>
            </a:r>
            <a:r>
              <a:rPr lang="en-US" sz="2000" dirty="0">
                <a:latin typeface="Simplified Arabic"/>
                <a:cs typeface="Calibri"/>
              </a:rPr>
              <a:t> 99-01</a:t>
            </a:r>
          </a:p>
          <a:p>
            <a:pPr algn="r" rtl="1"/>
            <a:r>
              <a:rPr lang="en-US" sz="2000" dirty="0" err="1">
                <a:latin typeface="Simplified Arabic"/>
                <a:cs typeface="Calibri"/>
              </a:rPr>
              <a:t>عقد</a:t>
            </a:r>
            <a:r>
              <a:rPr lang="en-US" sz="2000" dirty="0">
                <a:latin typeface="Simplified Arabic"/>
                <a:cs typeface="Calibri"/>
              </a:rPr>
              <a:t> </a:t>
            </a:r>
            <a:r>
              <a:rPr lang="en-US" sz="2000" dirty="0" err="1">
                <a:latin typeface="Simplified Arabic"/>
                <a:cs typeface="Calibri"/>
              </a:rPr>
              <a:t>السياحة</a:t>
            </a:r>
            <a:r>
              <a:rPr lang="en-US" sz="2000" dirty="0">
                <a:latin typeface="Simplified Arabic"/>
                <a:cs typeface="Calibri"/>
              </a:rPr>
              <a:t> و </a:t>
            </a:r>
            <a:r>
              <a:rPr lang="en-US" sz="2000" dirty="0" err="1">
                <a:latin typeface="Simplified Arabic"/>
                <a:cs typeface="Calibri"/>
              </a:rPr>
              <a:t>السفر:القانون</a:t>
            </a:r>
            <a:r>
              <a:rPr lang="en-US" sz="2000" dirty="0">
                <a:latin typeface="Simplified Arabic"/>
                <a:cs typeface="Calibri"/>
              </a:rPr>
              <a:t> 99-06</a:t>
            </a:r>
          </a:p>
        </p:txBody>
      </p:sp>
    </p:spTree>
    <p:extLst>
      <p:ext uri="{BB962C8B-B14F-4D97-AF65-F5344CB8AC3E}">
        <p14:creationId xmlns:p14="http://schemas.microsoft.com/office/powerpoint/2010/main" val="1389323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57330-17E2-0F49-E8EA-6DB88061C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en-US" sz="32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التكييف</a:t>
            </a:r>
            <a:r>
              <a:rPr lang="en-US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2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القانوني</a:t>
            </a:r>
            <a:r>
              <a:rPr lang="en-US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2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للعقود</a:t>
            </a:r>
            <a:endParaRPr lang="en-US" sz="3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A44FB-9666-CB4D-860E-E2EC8CB5DD11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 algn="r" rtl="1">
              <a:buNone/>
            </a:pP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إضفاء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وصف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قانوني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للعقد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من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قبل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القاضي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للتعرف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القواعد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القانونية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التي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يخضع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لها</a:t>
            </a:r>
            <a:endParaRPr lang="en-US" sz="3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en-US" sz="29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B1005E"/>
              </a:buClr>
              <a:buNone/>
            </a:pPr>
            <a:r>
              <a:rPr lang="en-US" sz="2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</a:t>
            </a:r>
            <a:r>
              <a:rPr lang="en-US" sz="4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الوصف</a:t>
            </a:r>
            <a:r>
              <a:rPr lang="en-US" sz="4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4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السليم</a:t>
            </a:r>
            <a:r>
              <a:rPr lang="ar-DZ" sz="2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29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قا.إ.م.إ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</a:t>
            </a:r>
            <a:r>
              <a:rPr lang="en-US" sz="2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   </a:t>
            </a:r>
            <a:r>
              <a:rPr lang="ar-DZ" sz="2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</a:t>
            </a:r>
            <a:r>
              <a:rPr lang="en-US" sz="2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   </a:t>
            </a:r>
            <a:r>
              <a:rPr lang="ar-DZ" sz="29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          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يتفق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مع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ماهية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العقد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</a:t>
            </a:r>
          </a:p>
          <a:p>
            <a:pPr marL="0" indent="0" algn="r" rtl="1">
              <a:buNone/>
            </a:pP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   </a:t>
            </a:r>
            <a:r>
              <a:rPr lang="ar-DZ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                                      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  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النتيجة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التي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ارتضاها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الطرفان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كأثر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له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                                         </a:t>
            </a:r>
          </a:p>
          <a:p>
            <a:pPr marL="0" indent="0" algn="r" rtl="1">
              <a:buNone/>
            </a:pPr>
            <a:r>
              <a:rPr lang="ar-DZ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                                                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عدم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التقيد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بتكييف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3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المتعاقدين</a:t>
            </a: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                               </a:t>
            </a:r>
            <a:endParaRPr lang="ar-DZ" sz="3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en-US" sz="3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          </a:t>
            </a:r>
          </a:p>
          <a:p>
            <a:pPr marL="0" indent="0" algn="ctr" rtl="1">
              <a:buNone/>
            </a:pPr>
            <a:r>
              <a:rPr lang="en-US" sz="4000" dirty="0" err="1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التكييف</a:t>
            </a:r>
            <a:r>
              <a:rPr lang="en-US" sz="4000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</a:t>
            </a:r>
            <a:r>
              <a:rPr lang="en-US" sz="4000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قانونيا</a:t>
            </a:r>
            <a:r>
              <a:rPr lang="en-US" sz="4000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اجتهادي</a:t>
            </a:r>
            <a:r>
              <a:rPr lang="en-US" sz="4000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 </a:t>
            </a:r>
            <a:r>
              <a:rPr lang="ar-DZ" sz="4000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</a:t>
            </a:r>
            <a:r>
              <a:rPr lang="en-US" sz="4000" dirty="0" err="1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خضع</a:t>
            </a:r>
            <a:r>
              <a:rPr lang="en-US" sz="4000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لرقابة</a:t>
            </a:r>
            <a:r>
              <a:rPr lang="en-US" sz="4000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المحكمة</a:t>
            </a:r>
            <a:r>
              <a:rPr lang="en-US" sz="4000" dirty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العليا</a:t>
            </a:r>
            <a:endParaRPr lang="en-US" sz="4000" dirty="0">
              <a:solidFill>
                <a:srgbClr val="C0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ctr" rtl="1">
              <a:buNone/>
            </a:pPr>
            <a:endParaRPr lang="en-US" sz="4000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>
              <a:buNone/>
            </a:pPr>
            <a:endParaRPr lang="en-US" dirty="0">
              <a:cs typeface="Calibri"/>
            </a:endParaRPr>
          </a:p>
          <a:p>
            <a:pPr marL="0" indent="0" algn="r">
              <a:buNone/>
            </a:pPr>
            <a:endParaRPr lang="en-US" sz="2400" dirty="0">
              <a:cs typeface="Calibri"/>
            </a:endParaRPr>
          </a:p>
          <a:p>
            <a:pPr marL="0" indent="0" algn="r">
              <a:buNone/>
            </a:pPr>
            <a:r>
              <a:rPr lang="en-US" sz="2400" dirty="0">
                <a:cs typeface="Calibri"/>
              </a:rPr>
              <a:t>                 </a:t>
            </a:r>
            <a:r>
              <a:rPr lang="en-US" dirty="0">
                <a:cs typeface="Calibri"/>
              </a:rPr>
              <a:t>                             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570548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Custom 30">
      <a:dk1>
        <a:sysClr val="windowText" lastClr="000000"/>
      </a:dk1>
      <a:lt1>
        <a:sysClr val="window" lastClr="FFFFFF"/>
      </a:lt1>
      <a:dk2>
        <a:srgbClr val="420023"/>
      </a:dk2>
      <a:lt2>
        <a:srgbClr val="FDFBF9"/>
      </a:lt2>
      <a:accent1>
        <a:srgbClr val="97446E"/>
      </a:accent1>
      <a:accent2>
        <a:srgbClr val="A40056"/>
      </a:accent2>
      <a:accent3>
        <a:srgbClr val="24BEEE"/>
      </a:accent3>
      <a:accent4>
        <a:srgbClr val="91274F"/>
      </a:accent4>
      <a:accent5>
        <a:srgbClr val="F39E29"/>
      </a:accent5>
      <a:accent6>
        <a:srgbClr val="E87450"/>
      </a:accent6>
      <a:hlink>
        <a:srgbClr val="F55D5D"/>
      </a:hlink>
      <a:folHlink>
        <a:srgbClr val="EA3A60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378</Words>
  <Application>Microsoft Office PowerPoint</Application>
  <PresentationFormat>Grand écran</PresentationFormat>
  <Paragraphs>52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Nova</vt:lpstr>
      <vt:lpstr>Simplified Arabic</vt:lpstr>
      <vt:lpstr>Wingdings</vt:lpstr>
      <vt:lpstr>ConfettiVTI</vt:lpstr>
      <vt:lpstr>العقود الخاصة      </vt:lpstr>
      <vt:lpstr>التنظيم العقدي</vt:lpstr>
      <vt:lpstr>العقود المسماة</vt:lpstr>
      <vt:lpstr>هدف قانون العقود الخاصة</vt:lpstr>
      <vt:lpstr>قانون عقود خاصة جدا</vt:lpstr>
      <vt:lpstr>العقود غير المسماة</vt:lpstr>
      <vt:lpstr>التكييف القانوني للعقود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leila ildiez gamaz</cp:lastModifiedBy>
  <cp:revision>613</cp:revision>
  <dcterms:created xsi:type="dcterms:W3CDTF">2023-09-22T18:14:37Z</dcterms:created>
  <dcterms:modified xsi:type="dcterms:W3CDTF">2024-09-22T17:24:32Z</dcterms:modified>
</cp:coreProperties>
</file>