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71" r:id="rId4"/>
    <p:sldId id="269" r:id="rId5"/>
    <p:sldId id="272" r:id="rId6"/>
    <p:sldId id="273" r:id="rId7"/>
    <p:sldId id="266" r:id="rId8"/>
    <p:sldId id="263" r:id="rId9"/>
    <p:sldId id="261" r:id="rId10"/>
    <p:sldId id="264" r:id="rId11"/>
    <p:sldId id="257" r:id="rId12"/>
    <p:sldId id="258" r:id="rId13"/>
    <p:sldId id="259" r:id="rId14"/>
    <p:sldId id="270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9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2928935"/>
            <a:ext cx="7772400" cy="612793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Présentation de la Sardine: 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pilchardus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1" y="1428737"/>
            <a:ext cx="8786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En Algérie,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pêche pélagique est dominée au débarquement par la sardine qui représente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58%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du total capturé. Les espèces de petits poissons pélagiques concernées sont essentiellement: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 sardine, l’allache, l’anchois, le chinchard et le maquereau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représentant en tonnage débarqué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des pêcheries.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35782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-Animaux à l’organisation complexe définie par 3 caractères originaux: </a:t>
            </a:r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tube nerveux dorsal, chorde dorsale, et tube digestif ventral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143380"/>
            <a:ext cx="8072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-Les Chordés possédant une colonne vertébrale et un crâne qui contient la partie antérieure du système nerveux.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7" y="0"/>
            <a:ext cx="75608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3500438"/>
            <a:ext cx="8072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-La sardine appartient à l’embranchement des Cordés.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492919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-Il existe 3 grands groupes de Chordés: </a:t>
            </a:r>
            <a:r>
              <a:rPr lang="fr-FR" sz="2000" b="1" dirty="0" smtClean="0"/>
              <a:t>les Tuniciers</a:t>
            </a:r>
            <a:r>
              <a:rPr lang="fr-FR" sz="2000" dirty="0" smtClean="0"/>
              <a:t>, </a:t>
            </a:r>
            <a:r>
              <a:rPr lang="fr-FR" sz="2000" b="1" dirty="0" smtClean="0"/>
              <a:t>les Céphalocordés </a:t>
            </a:r>
            <a:r>
              <a:rPr lang="fr-FR" sz="2000" dirty="0" smtClean="0"/>
              <a:t>et </a:t>
            </a:r>
            <a:r>
              <a:rPr lang="fr-FR" sz="2000" b="1" dirty="0" smtClean="0"/>
              <a:t>les Vertébrés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9144000" cy="442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28728" y="0"/>
            <a:ext cx="678661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Morphologie et Anatomie de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083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857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Caractères morpho-métriques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978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Pour caractériser au mieux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les changements éventuels de la morphologie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au cours de la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croissance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du poisson, les différentes parties mesurées du corps sont exprimées en fonction de la longueur totale (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ou de la longueur de la tête (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). Afin de mettre de manière plus expressive les changements relatifs de ces dimensions.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Diverses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parties du poisson sont mesurées à l'aide d'un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pied à coulisse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de 0.1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mm de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précision (au millimètre prés). Les différentes longueurs sont définies de la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manière suivante :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longueur totale, de l'extrémité du museau à l'extrémité de la partie la plus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longue de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la nageoire caudale posée en extension.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LF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longueur à la fourche, du bout du museau à la fourche de la nageoire caudale.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longueur standard, de l'extrémité du museau à l'origine de la caudale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: longueur céphalique, de l'extrémité du museau au point le plus postérieur de la</a:t>
            </a:r>
          </a:p>
          <a:p>
            <a:pPr algn="just"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marge de l'opercule.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: longueur pré-dorsale, de l'extrémité du museau à la base du premier rayon de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la dorsale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longueur pré-anale, de l'extrémité du museau au bord postérieur de l'anus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individu est pesé afin d'obtenir le </a:t>
            </a:r>
            <a:r>
              <a:rPr lang="fr-FR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poids total </a:t>
            </a:r>
            <a:r>
              <a:rPr lang="fr-FR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 centième de gramme près (</a:t>
            </a:r>
            <a:r>
              <a:rPr lang="fr-FR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fr-FR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fr-FR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NOUA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0"/>
            <a:ext cx="3571900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3650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Les indices métriques utilisés: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257799"/>
          </a:xfrm>
        </p:spPr>
        <p:txBody>
          <a:bodyPr>
            <a:no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Indice céphalique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L'indice céphalique est le pourcentage du rapport de la longueur céphalique</a:t>
            </a:r>
          </a:p>
          <a:p>
            <a:pPr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(longueur de la tête à la longueur totale (LT) pour chaque poisson selon la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formule suivante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IC= (LC/LT)*100.</a:t>
            </a:r>
          </a:p>
          <a:p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Indice pré-dorsal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L'indice pré-dorsal est le pourcentage du rapport de la longueur à la dorsale</a:t>
            </a:r>
          </a:p>
          <a:p>
            <a:pPr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(LD) à la longueur totale (LT) pour chaque poisson selon la formule suivante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ID= (LD/LT)* 100.</a:t>
            </a:r>
          </a:p>
          <a:p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Indice pré-anal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L'indice pré-anal est le pourcentage du rapport de la longueur à l'anale (LA) à</a:t>
            </a:r>
          </a:p>
          <a:p>
            <a:pPr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la longueur totale (LT) pour chaque poisson selon la formule suivante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IA= (LA/LT)*100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5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0035" y="1"/>
            <a:ext cx="8229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Nombre de rayons à la nageoire dorsale et anale: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0010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dénombrement des rayons des nageoires dorsales et anales pour les  individus.  le comptage se fait sous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loupe binoculaire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86" b="20870"/>
          <a:stretch/>
        </p:blipFill>
        <p:spPr bwMode="auto">
          <a:xfrm>
            <a:off x="142844" y="1714488"/>
            <a:ext cx="3643307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394" y="1714489"/>
            <a:ext cx="518160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29057" y="1714488"/>
            <a:ext cx="280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Rayons de nageoire dorsale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3929058" y="3857629"/>
            <a:ext cx="1785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Rayons de</a:t>
            </a:r>
          </a:p>
          <a:p>
            <a:r>
              <a:rPr lang="fr-FR" b="1" dirty="0" smtClean="0"/>
              <a:t>nageoire anale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6357951" y="2071678"/>
            <a:ext cx="714380" cy="42862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214943" y="3714752"/>
            <a:ext cx="714380" cy="42862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Photographies montrant les caractères numériques étudiés chez 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pilchardus</a:t>
            </a:r>
            <a:endParaRPr lang="fr-F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pêchée. (a): la colonne vertébrale et de l’arc branchial gauche, (b): rayons des nageoires dorsale et anale.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00439"/>
            <a:ext cx="2071671" cy="16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57159" y="4000504"/>
            <a:ext cx="110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Vertèbres</a:t>
            </a:r>
            <a:endParaRPr lang="fr-FR" b="1" dirty="0"/>
          </a:p>
        </p:txBody>
      </p:sp>
      <p:pic>
        <p:nvPicPr>
          <p:cNvPr id="2055" name="Picture 7" descr="RÃ©sultat de recherche d'images pour &quot;branchiospines supÃ©rieures et infÃ©rieures de l sardin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9" y="3500439"/>
            <a:ext cx="1785951" cy="164307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2786050" y="4071942"/>
            <a:ext cx="1214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Bronchiospines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sups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infs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72197" y="4714884"/>
            <a:ext cx="50006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</a:t>
            </a:r>
            <a:endParaRPr lang="fr-FR" sz="2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785919" y="5143512"/>
            <a:ext cx="5715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</a:t>
            </a:r>
            <a:endParaRPr lang="fr-FR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1" y="1000108"/>
            <a:ext cx="8786875" cy="5857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a-Détermination </a:t>
            </a:r>
            <a:r>
              <a:rPr lang="fr-F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 sexe</a:t>
            </a:r>
          </a:p>
          <a:p>
            <a:pPr marL="0" indent="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sardine 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ne présente pas de dimorphisme sexuel.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détermination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sexe exige une dissection et une observation directe de gonades,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ces dernières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sont prélevées et pesées à chaque fois au centième de gramme près (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poids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gonades).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b-Rapport </a:t>
            </a:r>
            <a:r>
              <a:rPr lang="fr-FR" sz="2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Gonado</a:t>
            </a:r>
            <a:r>
              <a:rPr lang="fr-F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-somatique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critères pondéraux consistent à chiffrer l’accroissement des gonades durant le cycle sexuel. Les variations du poids des gonades sont presque toujours estimées par rapport à des paramètres comme la longueur du corps, le poids total du corps ou encore le poids somatique.</a:t>
            </a:r>
            <a:endParaRPr lang="fr-FR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moyennes mensuelles du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RGS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sont calculées car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nous avons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choisis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une relation proche de celle qui est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définie par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(Bougis 1952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RGS = Poids des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gonade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/ Poids du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corps *100</a:t>
            </a:r>
          </a:p>
          <a:p>
            <a:pPr marL="0" indent="0" algn="ctr">
              <a:buNone/>
            </a:pP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PG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Poids de la gonade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PT :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Poids somatique (total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Reproduction chez la Sardine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3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7" y="142852"/>
            <a:ext cx="75608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0017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sardine (Sardina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est une espèce de poisson de la famille des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Clupeidae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Nom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scientifique :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Règne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Animalia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Animal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Embranchement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Chordés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Sous-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embr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Vertebrata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Vertebrés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Super-classe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Osteichthyes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Osteichthyens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Classe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Actinopterygii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Actinoptérygiens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Sous-classe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Neopterygii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Néoptérygiens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Infra-classe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Teleostei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Téléostéens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Super-ordre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Clupeomorpha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Ordre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Clupeiformes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Clupéiformes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Sous-ordre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Clupeoidei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Clupeoideens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Famille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Clupeidae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Clupeidés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Genre                   Sardina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Nom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binominal   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Walbaum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, 1792)</a:t>
            </a:r>
          </a:p>
        </p:txBody>
      </p:sp>
    </p:spTree>
    <p:extLst>
      <p:ext uri="{BB962C8B-B14F-4D97-AF65-F5344CB8AC3E}">
        <p14:creationId xmlns="" xmlns:p14="http://schemas.microsoft.com/office/powerpoint/2010/main" val="35584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8586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La répartition géographique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Sardine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rencontrée en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Atlantique Nord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(Sardina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pilchardu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), en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Méditerranée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(Sardina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pilchadus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sardina)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mer noire.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-Sa localisation et son abondance sont très influencées par les conditions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hydroclimatiques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L’isotherme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 marque à peu près sa limite septentrionale(Nord) et l’isotherme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 sa limite méridionale (Sud).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NOUAR\Desktop\répartition de la sard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5554006" cy="335758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28662" y="6357958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Aire de répartition de la Sardine commune (</a:t>
            </a:r>
            <a:r>
              <a:rPr lang="fr-FR" b="1" i="1" dirty="0" smtClean="0"/>
              <a:t>Sardina </a:t>
            </a:r>
            <a:r>
              <a:rPr lang="fr-FR" b="1" i="1" dirty="0" err="1" smtClean="0"/>
              <a:t>Pilchardus</a:t>
            </a:r>
            <a:r>
              <a:rPr lang="fr-FR" b="1" i="1" dirty="0" smtClean="0"/>
              <a:t>) (</a:t>
            </a:r>
            <a:r>
              <a:rPr lang="fr-FR" b="1" i="1" dirty="0" err="1" smtClean="0"/>
              <a:t>Whitead</a:t>
            </a:r>
            <a:r>
              <a:rPr lang="fr-FR" b="1" i="1" dirty="0" smtClean="0"/>
              <a:t>, 1985).</a:t>
            </a:r>
            <a:endParaRPr lang="fr-F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5857892"/>
            <a:ext cx="835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taille maximale de la sardine est de 25 cm en Atlantique,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22 cm en Méditerranée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la taille commune est de 10 à 20 cm.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5786479" cy="2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28736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Régime alimentaire : 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Poissons essentiellement marins. Absence d’écailles sur la tête, certaines espèces en sont même dépourvues sur le corps. Ligne latérale courte ou absente, dents minuscules ou absentes. Se sont des poissons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Planctonophages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/>
              <a:t>plancton, d'œufs et de larves de crustacés).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3174" y="5143512"/>
            <a:ext cx="366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Walbaum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1792)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85860"/>
            <a:ext cx="2934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Cycle de développement :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4305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*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Sardine présente un cycle de vie qui se caractérise essentiellement par une croissance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une durée de vie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courte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une maturation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associée à une grande fécondité et une mortalité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élevée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surtout en phase larvaire.</a:t>
            </a:r>
          </a:p>
          <a:p>
            <a:pPr algn="just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*La Sardine atteint sa maturité sexuelle durant les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deux premières années de sa vie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71810"/>
            <a:ext cx="50006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3714752"/>
            <a:ext cx="4071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*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général, le cycle de vie d’un poisson peut être schématisé par deux phases: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phase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larvaire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la phase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adulte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reliées entre elles par deux phénomènes biologiques 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recrutement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 reproduction.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42" y="6000768"/>
            <a:ext cx="350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Cycle de vie de </a:t>
            </a:r>
            <a:r>
              <a:rPr lang="fr-FR" b="1" i="1" dirty="0" smtClean="0"/>
              <a:t>Sardina </a:t>
            </a:r>
            <a:r>
              <a:rPr lang="fr-FR" b="1" i="1" dirty="0" err="1" smtClean="0"/>
              <a:t>Pilchardus</a:t>
            </a:r>
            <a:endParaRPr lang="fr-FR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7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Intérêt alimentaire de la Sardine: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choix de la Sardine, comme matrice alimentaire, est un poisson qui est beaucoup consommé, et très vulnérable aux altérations microbiennes et au processus d’oxydation lipidique.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3000372"/>
            <a:ext cx="144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protéines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928794" y="3000372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lipides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57554" y="3000372"/>
            <a:ext cx="281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Les vitamines</a:t>
            </a:r>
          </a:p>
          <a:p>
            <a:pPr algn="ctr"/>
            <a:r>
              <a:rPr lang="fr-FR" b="1" dirty="0" smtClean="0"/>
              <a:t>(B1, B2, B3, B6, Vit A, Vit D)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286512" y="2857496"/>
            <a:ext cx="2857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Les sels minéraux</a:t>
            </a:r>
          </a:p>
          <a:p>
            <a:r>
              <a:rPr lang="fr-FR" b="1" dirty="0" smtClean="0"/>
              <a:t>(</a:t>
            </a:r>
            <a:r>
              <a:rPr lang="fr-FR" dirty="0" smtClean="0"/>
              <a:t>Phosphate (Ph),Potassium (K), Souffre (S), Chlore (CL +)</a:t>
            </a:r>
          </a:p>
          <a:p>
            <a:r>
              <a:rPr lang="fr-FR" dirty="0" smtClean="0"/>
              <a:t>Sodium (Na+),Calcium(Ca2+)</a:t>
            </a:r>
          </a:p>
          <a:p>
            <a:r>
              <a:rPr lang="fr-FR" dirty="0" smtClean="0"/>
              <a:t>Fer (Fe)et </a:t>
            </a:r>
            <a:r>
              <a:rPr lang="fr-FR" b="1" dirty="0" smtClean="0"/>
              <a:t>Iode (I</a:t>
            </a:r>
            <a:r>
              <a:rPr lang="fr-FR" dirty="0" smtClean="0"/>
              <a:t>) </a:t>
            </a:r>
            <a:r>
              <a:rPr lang="fr-FR" b="1" dirty="0" smtClean="0"/>
              <a:t>).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928662" y="2357430"/>
            <a:ext cx="200026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2714612" y="2357430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3857620" y="250030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357686" y="2357430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4357694"/>
            <a:ext cx="3814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Facteurs d’agression de la sardine:</a:t>
            </a:r>
          </a:p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2" y="5143512"/>
            <a:ext cx="285752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La pollution</a:t>
            </a:r>
            <a:r>
              <a:rPr lang="fr-FR" dirty="0" smtClean="0"/>
              <a:t>(Les activités humaines, terrestre et anthropique, pollution pétrolière).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857752" y="5072074"/>
            <a:ext cx="371477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Les parasites </a:t>
            </a:r>
            <a:r>
              <a:rPr lang="fr-FR" dirty="0" smtClean="0"/>
              <a:t>(les virus, les bactéries, les champignons, les protozoaires et les </a:t>
            </a:r>
            <a:r>
              <a:rPr lang="fr-FR" dirty="0" err="1" smtClean="0"/>
              <a:t>myxozoaires</a:t>
            </a:r>
            <a:r>
              <a:rPr lang="fr-FR" dirty="0" smtClean="0"/>
              <a:t>. des Helminthes et des Arthropodes).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 rot="10800000" flipV="1">
            <a:off x="2786050" y="4643446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929058" y="4643446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1" y="1500174"/>
            <a:ext cx="8784976" cy="5143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biométrie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est une partie de la biologie qui applique des méthodes statistiques quantitatives avec des mesures biométriques aux êtres vivants.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est une discipline scientifique ayant 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objet: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l'étude des distributions de taille (longueur, poids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...);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caractères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morphométriques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dans 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populations;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leur durée de vie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biométrie rend quantitative la biologie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787" y="0"/>
            <a:ext cx="75608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sardine 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15008" y="5357827"/>
            <a:ext cx="34289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Morphologie et Anatomie de </a:t>
            </a:r>
          </a:p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962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BOUKLI\Desktop\poste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25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1266</Words>
  <Application>Microsoft Office PowerPoint</Application>
  <PresentationFormat>Affichage à l'écran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de la Sardine: Sardina pilchardus</vt:lpstr>
      <vt:lpstr>Diapositive 2</vt:lpstr>
      <vt:lpstr>Etude biométrique de  La sardine  (Sardina pilchardus)</vt:lpstr>
      <vt:lpstr>Etude biométrique de  La sardine  (Sardina pilchardus)</vt:lpstr>
      <vt:lpstr>Etude biométrique de  La sardine  (Sardina pilchardus)</vt:lpstr>
      <vt:lpstr>Etude biométrique de  La sardine  (Sardina pilchardus)</vt:lpstr>
      <vt:lpstr>Diapositive 7</vt:lpstr>
      <vt:lpstr>Diapositive 8</vt:lpstr>
      <vt:lpstr>Diapositive 9</vt:lpstr>
      <vt:lpstr>Diapositive 10</vt:lpstr>
      <vt:lpstr> Caractères morpho-métriques </vt:lpstr>
      <vt:lpstr>Diapositive 12</vt:lpstr>
      <vt:lpstr>Les indices métriques utilisés: </vt:lpstr>
      <vt:lpstr>Nombre de rayons à la nageoire dorsale et anale:</vt:lpstr>
      <vt:lpstr>Reproduction chez la Sardine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BOUKLI</dc:creator>
  <cp:lastModifiedBy>INFOPLUS</cp:lastModifiedBy>
  <cp:revision>88</cp:revision>
  <dcterms:created xsi:type="dcterms:W3CDTF">2018-02-12T20:09:10Z</dcterms:created>
  <dcterms:modified xsi:type="dcterms:W3CDTF">2020-03-26T21:14:00Z</dcterms:modified>
</cp:coreProperties>
</file>