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6" r:id="rId3"/>
    <p:sldId id="265"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Lst>
  <p:sldSz cx="12192000" cy="6858000"/>
  <p:notesSz cx="6858000" cy="9144000"/>
  <p:defaultText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46" d="100"/>
          <a:sy n="46" d="100"/>
        </p:scale>
        <p:origin x="75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2955471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836C567C-89E8-43B3-8820-BA651C0C5DD1}" type="datetimeFigureOut">
              <a:rPr lang="ar-DZ" smtClean="0"/>
              <a:t>13-05-1445</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3665336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1624521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98021B8B-F67F-485B-8917-570DD79D7A2C}" type="slidenum">
              <a:rPr lang="ar-DZ" smtClean="0"/>
              <a:t>‹N°›</a:t>
            </a:fld>
            <a:endParaRPr lang="ar-DZ"/>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982995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15299169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36C567C-89E8-43B3-8820-BA651C0C5DD1}" type="datetimeFigureOut">
              <a:rPr lang="ar-DZ" smtClean="0"/>
              <a:t>13-05-1445</a:t>
            </a:fld>
            <a:endParaRPr lang="ar-DZ"/>
          </a:p>
        </p:txBody>
      </p:sp>
      <p:sp>
        <p:nvSpPr>
          <p:cNvPr id="4"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1020794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36C567C-89E8-43B3-8820-BA651C0C5DD1}" type="datetimeFigureOut">
              <a:rPr lang="ar-DZ" smtClean="0"/>
              <a:t>13-05-1445</a:t>
            </a:fld>
            <a:endParaRPr lang="ar-DZ"/>
          </a:p>
        </p:txBody>
      </p:sp>
      <p:sp>
        <p:nvSpPr>
          <p:cNvPr id="4"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1884014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2388831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1486811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813726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181603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36C567C-89E8-43B3-8820-BA651C0C5DD1}" type="datetimeFigureOut">
              <a:rPr lang="ar-DZ" smtClean="0"/>
              <a:t>13-05-1445</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3897938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36C567C-89E8-43B3-8820-BA651C0C5DD1}" type="datetimeFigureOut">
              <a:rPr lang="ar-DZ" smtClean="0"/>
              <a:t>13-05-1445</a:t>
            </a:fld>
            <a:endParaRPr lang="ar-DZ"/>
          </a:p>
        </p:txBody>
      </p:sp>
      <p:sp>
        <p:nvSpPr>
          <p:cNvPr id="8" name="Footer Placeholder 7"/>
          <p:cNvSpPr>
            <a:spLocks noGrp="1"/>
          </p:cNvSpPr>
          <p:nvPr>
            <p:ph type="ftr" sz="quarter" idx="11"/>
          </p:nvPr>
        </p:nvSpPr>
        <p:spPr/>
        <p:txBody>
          <a:bodyPr/>
          <a:lstStyle/>
          <a:p>
            <a:endParaRPr lang="ar-DZ"/>
          </a:p>
        </p:txBody>
      </p:sp>
      <p:sp>
        <p:nvSpPr>
          <p:cNvPr id="9" name="Slide Number Placeholder 8"/>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3864157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3"/>
          <p:cNvSpPr>
            <a:spLocks noGrp="1"/>
          </p:cNvSpPr>
          <p:nvPr>
            <p:ph type="ftr" sz="quarter" idx="11"/>
          </p:nvPr>
        </p:nvSpPr>
        <p:spPr/>
        <p:txBody>
          <a:bodyPr/>
          <a:lstStyle/>
          <a:p>
            <a:endParaRPr lang="ar-DZ"/>
          </a:p>
        </p:txBody>
      </p:sp>
      <p:sp>
        <p:nvSpPr>
          <p:cNvPr id="6" name="Slide Number Placeholder 4"/>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1675223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2"/>
          <p:cNvSpPr>
            <a:spLocks noGrp="1"/>
          </p:cNvSpPr>
          <p:nvPr>
            <p:ph type="ftr" sz="quarter" idx="11"/>
          </p:nvPr>
        </p:nvSpPr>
        <p:spPr/>
        <p:txBody>
          <a:bodyPr/>
          <a:lstStyle/>
          <a:p>
            <a:endParaRPr lang="ar-DZ"/>
          </a:p>
        </p:txBody>
      </p:sp>
      <p:sp>
        <p:nvSpPr>
          <p:cNvPr id="6" name="Slide Number Placeholder 3"/>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2420564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7" name="Date Placeholder 4"/>
          <p:cNvSpPr>
            <a:spLocks noGrp="1"/>
          </p:cNvSpPr>
          <p:nvPr>
            <p:ph type="dt" sz="half" idx="10"/>
          </p:nvPr>
        </p:nvSpPr>
        <p:spPr/>
        <p:txBody>
          <a:bodyPr/>
          <a:lstStyle/>
          <a:p>
            <a:fld id="{836C567C-89E8-43B3-8820-BA651C0C5DD1}" type="datetimeFigureOut">
              <a:rPr lang="ar-DZ" smtClean="0"/>
              <a:t>13-05-1445</a:t>
            </a:fld>
            <a:endParaRPr lang="ar-DZ"/>
          </a:p>
        </p:txBody>
      </p:sp>
      <p:sp>
        <p:nvSpPr>
          <p:cNvPr id="5" name="Footer Placeholder 5"/>
          <p:cNvSpPr>
            <a:spLocks noGrp="1"/>
          </p:cNvSpPr>
          <p:nvPr>
            <p:ph type="ftr" sz="quarter" idx="11"/>
          </p:nvPr>
        </p:nvSpPr>
        <p:spPr/>
        <p:txBody>
          <a:bodyPr/>
          <a:lstStyle/>
          <a:p>
            <a:endParaRPr lang="ar-DZ"/>
          </a:p>
        </p:txBody>
      </p:sp>
      <p:sp>
        <p:nvSpPr>
          <p:cNvPr id="6" name="Slide Number Placeholder 6"/>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1185505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836C567C-89E8-43B3-8820-BA651C0C5DD1}" type="datetimeFigureOut">
              <a:rPr lang="ar-DZ" smtClean="0"/>
              <a:t>13-05-1445</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98021B8B-F67F-485B-8917-570DD79D7A2C}" type="slidenum">
              <a:rPr lang="ar-DZ" smtClean="0"/>
              <a:t>‹N°›</a:t>
            </a:fld>
            <a:endParaRPr lang="ar-DZ"/>
          </a:p>
        </p:txBody>
      </p:sp>
    </p:spTree>
    <p:extLst>
      <p:ext uri="{BB962C8B-B14F-4D97-AF65-F5344CB8AC3E}">
        <p14:creationId xmlns:p14="http://schemas.microsoft.com/office/powerpoint/2010/main" val="1903392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36C567C-89E8-43B3-8820-BA651C0C5DD1}" type="datetimeFigureOut">
              <a:rPr lang="ar-DZ" smtClean="0"/>
              <a:t>13-05-1445</a:t>
            </a:fld>
            <a:endParaRPr lang="ar-DZ"/>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DZ"/>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8021B8B-F67F-485B-8917-570DD79D7A2C}" type="slidenum">
              <a:rPr lang="ar-DZ" smtClean="0"/>
              <a:t>‹N°›</a:t>
            </a:fld>
            <a:endParaRPr lang="ar-DZ"/>
          </a:p>
        </p:txBody>
      </p:sp>
    </p:spTree>
    <p:extLst>
      <p:ext uri="{BB962C8B-B14F-4D97-AF65-F5344CB8AC3E}">
        <p14:creationId xmlns:p14="http://schemas.microsoft.com/office/powerpoint/2010/main" val="3899687727"/>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solidFill>
            <a:schemeClr val="accent1">
              <a:lumMod val="75000"/>
            </a:schemeClr>
          </a:solidFill>
          <a:ln>
            <a:solidFill>
              <a:schemeClr val="accent1">
                <a:lumMod val="20000"/>
                <a:lumOff val="80000"/>
              </a:schemeClr>
            </a:solidFill>
          </a:ln>
        </p:spPr>
        <p:txBody>
          <a:bodyPr/>
          <a:lstStyle/>
          <a:p>
            <a:pPr algn="ctr"/>
            <a:r>
              <a:rPr lang="fr-FR" b="1" dirty="0" smtClean="0"/>
              <a:t>Modes </a:t>
            </a:r>
            <a:r>
              <a:rPr lang="fr-FR" b="1" dirty="0"/>
              <a:t>de passation des marchés publics</a:t>
            </a:r>
            <a:endParaRPr lang="ar-DZ" dirty="0"/>
          </a:p>
        </p:txBody>
      </p:sp>
    </p:spTree>
    <p:extLst>
      <p:ext uri="{BB962C8B-B14F-4D97-AF65-F5344CB8AC3E}">
        <p14:creationId xmlns:p14="http://schemas.microsoft.com/office/powerpoint/2010/main" val="12673634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422024"/>
          </a:xfrm>
          <a:solidFill>
            <a:srgbClr val="0070C0"/>
          </a:solidFill>
        </p:spPr>
        <p:txBody>
          <a:bodyPr>
            <a:noAutofit/>
          </a:bodyPr>
          <a:lstStyle/>
          <a:p>
            <a:pPr marL="0" indent="0" algn="ctr" rtl="0">
              <a:buNone/>
            </a:pPr>
            <a:r>
              <a:rPr lang="fr-FR" sz="2800" dirty="0" smtClean="0"/>
              <a:t>Procédure </a:t>
            </a:r>
            <a:r>
              <a:rPr lang="fr-FR" sz="2800" dirty="0"/>
              <a:t>de mise en concurrence d’hommes de l’art, pour sélectionner, un plan ou d’un projet, conçu suite au besoin inscrit dans un programme établi par le maître d’ouvrage, afin de réaliser une opération comportant des aspects particuliers : esthétiques, artistiques, économiques et même techniques, il faut souligner aussi que la réglementation exige que le candidat désirant participer à ce concours, acquière des capacités minimales</a:t>
            </a:r>
            <a:endParaRPr lang="ar-DZ" sz="7200" b="1"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D- Concours</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16409337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422024"/>
          </a:xfrm>
          <a:solidFill>
            <a:srgbClr val="0070C0"/>
          </a:solidFill>
        </p:spPr>
        <p:txBody>
          <a:bodyPr>
            <a:noAutofit/>
          </a:bodyPr>
          <a:lstStyle/>
          <a:p>
            <a:pPr marL="0" indent="0" algn="ctr" rtl="0">
              <a:buNone/>
            </a:pPr>
            <a:r>
              <a:rPr lang="fr-FR" sz="2800" dirty="0" smtClean="0"/>
              <a:t>Procédure </a:t>
            </a:r>
            <a:r>
              <a:rPr lang="fr-FR" sz="2800" dirty="0"/>
              <a:t>de mise en concurrence d’hommes de l’art, pour sélectionner, un plan ou d’un projet, conçu suite au besoin inscrit dans un programme établi par le maître d’ouvrage, afin de réaliser une opération comportant des aspects particuliers : esthétiques, artistiques, économiques et même techniques, il faut souligner aussi que la réglementation exige que le candidat désirant participer à ce concours, acquière des capacités minimales</a:t>
            </a:r>
            <a:endParaRPr lang="ar-DZ" sz="7200" b="1"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D- Concours</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28904447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422024"/>
          </a:xfrm>
          <a:solidFill>
            <a:srgbClr val="0070C0"/>
          </a:solidFill>
        </p:spPr>
        <p:txBody>
          <a:bodyPr>
            <a:noAutofit/>
          </a:bodyPr>
          <a:lstStyle/>
          <a:p>
            <a:pPr marL="0" indent="0" algn="ctr" rtl="0">
              <a:buNone/>
            </a:pPr>
            <a:r>
              <a:rPr lang="fr-FR" sz="2800" dirty="0" smtClean="0">
                <a:solidFill>
                  <a:srgbClr val="FFFF00"/>
                </a:solidFill>
              </a:rPr>
              <a:t>EX :</a:t>
            </a:r>
          </a:p>
          <a:p>
            <a:pPr marL="0" indent="0" algn="ctr" rtl="0">
              <a:buNone/>
            </a:pPr>
            <a:r>
              <a:rPr lang="fr-FR" sz="2800" dirty="0" smtClean="0"/>
              <a:t>La </a:t>
            </a:r>
            <a:r>
              <a:rPr lang="fr-FR" sz="2800" dirty="0"/>
              <a:t>procédure du concours est optée dans le domaine d’aménagement du territoire, urbanisme, architecture, ingénierie, traitement de données</a:t>
            </a:r>
            <a:r>
              <a:rPr lang="fr-FR" sz="2800" dirty="0" smtClean="0"/>
              <a:t>.</a:t>
            </a:r>
            <a:endParaRPr lang="fr-FR" sz="2800"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D- Concours</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30008999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195481"/>
          </a:xfrm>
          <a:solidFill>
            <a:srgbClr val="0070C0"/>
          </a:solidFill>
        </p:spPr>
        <p:txBody>
          <a:bodyPr>
            <a:normAutofit/>
          </a:bodyPr>
          <a:lstStyle/>
          <a:p>
            <a:pPr marL="0" indent="0" algn="ctr" rtl="0">
              <a:buNone/>
            </a:pPr>
            <a:r>
              <a:rPr lang="fr-FR" sz="2400" dirty="0"/>
              <a:t>Le gré à gré est une procédure exceptionnelle de passation d’un marché public, il consiste à attribuer un marché à un partenaire contractant sans appel formel à la </a:t>
            </a:r>
            <a:r>
              <a:rPr lang="fr-FR" sz="2400" dirty="0" smtClean="0"/>
              <a:t>concurrence,</a:t>
            </a:r>
          </a:p>
          <a:p>
            <a:pPr marL="0" indent="0" algn="ctr" rtl="0">
              <a:buNone/>
            </a:pPr>
            <a:r>
              <a:rPr lang="fr-FR" sz="2800" b="1" dirty="0" smtClean="0">
                <a:solidFill>
                  <a:srgbClr val="FFFF00"/>
                </a:solidFill>
              </a:rPr>
              <a:t>( </a:t>
            </a:r>
            <a:r>
              <a:rPr lang="fr-FR" sz="2400" dirty="0" smtClean="0">
                <a:solidFill>
                  <a:srgbClr val="FFFF00"/>
                </a:solidFill>
              </a:rPr>
              <a:t>Art </a:t>
            </a:r>
            <a:r>
              <a:rPr lang="fr-FR" sz="2400" dirty="0">
                <a:solidFill>
                  <a:srgbClr val="FFFF00"/>
                </a:solidFill>
              </a:rPr>
              <a:t>49 du décret </a:t>
            </a:r>
            <a:r>
              <a:rPr lang="fr-FR" sz="2400" dirty="0" smtClean="0">
                <a:solidFill>
                  <a:srgbClr val="FFFF00"/>
                </a:solidFill>
              </a:rPr>
              <a:t>15-247</a:t>
            </a:r>
            <a:r>
              <a:rPr lang="fr-FR" sz="4000" b="1" dirty="0" smtClean="0">
                <a:solidFill>
                  <a:srgbClr val="FFFF00"/>
                </a:solidFill>
              </a:rPr>
              <a:t> </a:t>
            </a:r>
            <a:r>
              <a:rPr lang="fr-FR" sz="2400" b="1" dirty="0" smtClean="0">
                <a:solidFill>
                  <a:srgbClr val="FFFF00"/>
                </a:solidFill>
              </a:rPr>
              <a:t>)</a:t>
            </a:r>
          </a:p>
          <a:p>
            <a:pPr marL="0" indent="0" algn="ctr" rtl="0">
              <a:buNone/>
            </a:pPr>
            <a:r>
              <a:rPr lang="fr-FR" sz="2400" dirty="0"/>
              <a:t>Le gré à gré se présente sous deux formes :</a:t>
            </a:r>
            <a:endParaRPr lang="ar-DZ" sz="2400" dirty="0"/>
          </a:p>
        </p:txBody>
      </p:sp>
      <p:sp>
        <p:nvSpPr>
          <p:cNvPr id="4" name="Titre 1"/>
          <p:cNvSpPr txBox="1">
            <a:spLocks/>
          </p:cNvSpPr>
          <p:nvPr/>
        </p:nvSpPr>
        <p:spPr>
          <a:xfrm>
            <a:off x="645130" y="246773"/>
            <a:ext cx="9404723" cy="1153660"/>
          </a:xfrm>
          <a:prstGeom prst="rect">
            <a:avLst/>
          </a:prstGeom>
          <a:solidFill>
            <a:srgbClr val="92D05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solidFill>
                  <a:srgbClr val="FFFF00"/>
                </a:solidFill>
              </a:rPr>
              <a:t>2- </a:t>
            </a:r>
            <a:r>
              <a:rPr lang="fr-FR" b="1" dirty="0">
                <a:solidFill>
                  <a:srgbClr val="FFFF00"/>
                </a:solidFill>
              </a:rPr>
              <a:t>Le gré à gré</a:t>
            </a:r>
            <a:endParaRPr lang="ar-DZ" dirty="0">
              <a:solidFill>
                <a:srgbClr val="FFFF00"/>
              </a:solidFill>
            </a:endParaRPr>
          </a:p>
        </p:txBody>
      </p:sp>
    </p:spTree>
    <p:extLst>
      <p:ext uri="{BB962C8B-B14F-4D97-AF65-F5344CB8AC3E}">
        <p14:creationId xmlns:p14="http://schemas.microsoft.com/office/powerpoint/2010/main" val="28835373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422024"/>
          </a:xfrm>
          <a:solidFill>
            <a:srgbClr val="0070C0"/>
          </a:solidFill>
        </p:spPr>
        <p:txBody>
          <a:bodyPr>
            <a:noAutofit/>
          </a:bodyPr>
          <a:lstStyle/>
          <a:p>
            <a:pPr marL="0" indent="0" algn="ctr" rtl="0">
              <a:buNone/>
            </a:pPr>
            <a:r>
              <a:rPr lang="fr-FR" sz="3200" dirty="0"/>
              <a:t>Le gré à gré simple est une procédure exceptionnelle de passation des marchés publics, il s’effectue en vue de sélectionner le titulaire du marché, après négociation, et sans appel public à la concurrence</a:t>
            </a:r>
            <a:r>
              <a:rPr lang="fr-FR" sz="3200" dirty="0" smtClean="0"/>
              <a:t>.</a:t>
            </a:r>
            <a:endParaRPr lang="fr-FR" sz="4000"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A- </a:t>
            </a:r>
            <a:r>
              <a:rPr lang="fr-FR" b="1" dirty="0"/>
              <a:t>Le gré à gré simple</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32582757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422024"/>
          </a:xfrm>
          <a:solidFill>
            <a:srgbClr val="0070C0"/>
          </a:solidFill>
        </p:spPr>
        <p:txBody>
          <a:bodyPr>
            <a:noAutofit/>
          </a:bodyPr>
          <a:lstStyle/>
          <a:p>
            <a:pPr marL="0" indent="0" algn="ctr" rtl="0">
              <a:buNone/>
            </a:pPr>
            <a:r>
              <a:rPr lang="fr-FR" sz="3200" dirty="0"/>
              <a:t>Le gré à gré simple est une procédure exceptionnelle de passation des marchés publics, il s’effectue en vue de sélectionner le titulaire du marché, après négociation, et sans appel public à la concurrence</a:t>
            </a:r>
            <a:r>
              <a:rPr lang="fr-FR" sz="3200" dirty="0" smtClean="0"/>
              <a:t>.</a:t>
            </a:r>
          </a:p>
          <a:p>
            <a:pPr marL="0" indent="0" algn="ctr" rtl="0">
              <a:buNone/>
            </a:pPr>
            <a:r>
              <a:rPr lang="fr-FR" sz="3200" dirty="0"/>
              <a:t>Les conditions de recours à cette procédure sont comme suit</a:t>
            </a:r>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A- </a:t>
            </a:r>
            <a:r>
              <a:rPr lang="fr-FR" b="1" dirty="0"/>
              <a:t>Le gré à gré simple</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9899676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56054" y="1756353"/>
            <a:ext cx="11158151" cy="4829797"/>
          </a:xfrm>
          <a:solidFill>
            <a:srgbClr val="0070C0"/>
          </a:solidFill>
        </p:spPr>
        <p:txBody>
          <a:bodyPr>
            <a:noAutofit/>
          </a:bodyPr>
          <a:lstStyle/>
          <a:p>
            <a:pPr marL="0" indent="0" algn="ctr" rtl="0">
              <a:buNone/>
            </a:pPr>
            <a:r>
              <a:rPr lang="fr-FR" b="1" dirty="0">
                <a:solidFill>
                  <a:srgbClr val="FFFF00"/>
                </a:solidFill>
              </a:rPr>
              <a:t>1</a:t>
            </a:r>
            <a:r>
              <a:rPr lang="fr-FR" dirty="0"/>
              <a:t>- Lorsqu’il existe un seul opérateur économique qui peut exécuter les prestations ( c’est le cas du monopolistique ), ou dans le cas de protection d’un droit d’exclusivité, ou pour des considérations techniques ou, culturelles et artistiques.</a:t>
            </a:r>
          </a:p>
          <a:p>
            <a:pPr marL="0" indent="0" algn="ctr" rtl="0">
              <a:buNone/>
            </a:pPr>
            <a:r>
              <a:rPr lang="fr-FR" b="1" dirty="0">
                <a:solidFill>
                  <a:srgbClr val="FFFF00"/>
                </a:solidFill>
              </a:rPr>
              <a:t>2</a:t>
            </a:r>
            <a:r>
              <a:rPr lang="fr-FR" dirty="0"/>
              <a:t>- En cas d’urgence impérieuse, résultant de circonstances imprévues, qui peut causer un péril compromettant l’ordre public, un investissement, ou un bien du service contractant</a:t>
            </a:r>
            <a:r>
              <a:rPr lang="fr-FR" dirty="0" smtClean="0"/>
              <a:t>.</a:t>
            </a:r>
          </a:p>
          <a:p>
            <a:pPr marL="0" indent="0" algn="ctr" rtl="0">
              <a:buNone/>
            </a:pPr>
            <a:r>
              <a:rPr lang="fr-FR" dirty="0" smtClean="0"/>
              <a:t> </a:t>
            </a:r>
            <a:r>
              <a:rPr lang="fr-FR" dirty="0"/>
              <a:t>Devant cette situation à haut risque, le service contractant, et vu son incapacité d’aller vers une nouvelle procédure de passation des marchés publics, il fait recours exceptionnellement au gré à gré simple pour face à cette urgence, à condition que les circonstances à l’origine de cette urgence n’aient pu être prévues par le service contractant et n’aient pas été le résultat de </a:t>
            </a:r>
            <a:r>
              <a:rPr lang="fr-FR" dirty="0" err="1"/>
              <a:t>manoeuvres</a:t>
            </a:r>
            <a:r>
              <a:rPr lang="fr-FR" dirty="0"/>
              <a:t> dilatoires de sa part.</a:t>
            </a:r>
            <a:endParaRPr lang="fr-FR" sz="3200"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A- </a:t>
            </a:r>
            <a:r>
              <a:rPr lang="fr-FR" b="1" dirty="0"/>
              <a:t>Le gré à gré simple</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6392953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61535" y="1756353"/>
            <a:ext cx="10070757" cy="4829797"/>
          </a:xfrm>
          <a:solidFill>
            <a:srgbClr val="0070C0"/>
          </a:solidFill>
        </p:spPr>
        <p:txBody>
          <a:bodyPr>
            <a:noAutofit/>
          </a:bodyPr>
          <a:lstStyle/>
          <a:p>
            <a:pPr marL="0" indent="0" algn="ctr" rtl="0">
              <a:buNone/>
            </a:pPr>
            <a:r>
              <a:rPr lang="fr-FR" sz="2800" b="1" dirty="0" smtClean="0">
                <a:solidFill>
                  <a:srgbClr val="FFFF00"/>
                </a:solidFill>
              </a:rPr>
              <a:t>3</a:t>
            </a:r>
            <a:r>
              <a:rPr lang="fr-FR" sz="2800" dirty="0" smtClean="0"/>
              <a:t>- </a:t>
            </a:r>
            <a:r>
              <a:rPr lang="fr-FR" sz="2800" dirty="0"/>
              <a:t>Lorsque les approvisionnements destinés à sauvegarder les besoins essentiels de la population sont très urgents, à condition que les circonstances à l’origine de cette urgence n’aient pu être prévues par le service contractant et n’aient pas été le résultat de </a:t>
            </a:r>
            <a:r>
              <a:rPr lang="fr-FR" sz="2800" dirty="0" err="1"/>
              <a:t>manoeuvres</a:t>
            </a:r>
            <a:r>
              <a:rPr lang="fr-FR" sz="2800" dirty="0"/>
              <a:t> dilatoires de sa part</a:t>
            </a:r>
            <a:r>
              <a:rPr lang="fr-FR" sz="2800" dirty="0" smtClean="0"/>
              <a:t>.</a:t>
            </a:r>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A- </a:t>
            </a:r>
            <a:r>
              <a:rPr lang="fr-FR" b="1" dirty="0"/>
              <a:t>Le gré à gré simple</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13774106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61535" y="1756353"/>
            <a:ext cx="10070757" cy="4829797"/>
          </a:xfrm>
          <a:solidFill>
            <a:srgbClr val="0070C0"/>
          </a:solidFill>
        </p:spPr>
        <p:txBody>
          <a:bodyPr>
            <a:noAutofit/>
          </a:bodyPr>
          <a:lstStyle/>
          <a:p>
            <a:pPr marL="0" indent="0" algn="ctr" rtl="0">
              <a:buNone/>
            </a:pPr>
            <a:r>
              <a:rPr lang="fr-FR" sz="2800" b="1" dirty="0">
                <a:solidFill>
                  <a:srgbClr val="FFFF00"/>
                </a:solidFill>
              </a:rPr>
              <a:t>4-</a:t>
            </a:r>
            <a:r>
              <a:rPr lang="fr-FR" sz="2800" dirty="0"/>
              <a:t> lorsqu’il s’agit d’un projet prioritaire et d’importance nationale qui revêt un caractère d’urgence, et le service contractant, pour des raisons d’urgence impossible de les prévoir, n’avait pas le choix que faire recourir à ce mode de passation ( gré à gré simple ). Dans ce cas, le recours à ce mode de passation exceptionnel, doit être soumis à l’accord préalable du conseil des ministres, si le montant du marché est égal ou supérieur à dix milliards de dinars (10.000.000.000 DA), et à l’accord préalable pris </a:t>
            </a:r>
            <a:r>
              <a:rPr lang="fr-FR" sz="2800" dirty="0" smtClean="0"/>
              <a:t>en </a:t>
            </a:r>
            <a:r>
              <a:rPr lang="fr-FR" sz="2800" dirty="0"/>
              <a:t>réunion du Gouvernement, si le montant du marché est inférieur au montant précité.</a:t>
            </a:r>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A- </a:t>
            </a:r>
            <a:r>
              <a:rPr lang="fr-FR" b="1" dirty="0"/>
              <a:t>Le gré à gré simple</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22960318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61535" y="1756353"/>
            <a:ext cx="10070757" cy="4829797"/>
          </a:xfrm>
          <a:solidFill>
            <a:srgbClr val="0070C0"/>
          </a:solidFill>
        </p:spPr>
        <p:txBody>
          <a:bodyPr>
            <a:noAutofit/>
          </a:bodyPr>
          <a:lstStyle/>
          <a:p>
            <a:pPr marL="0" indent="0" algn="ctr" rtl="0">
              <a:buNone/>
            </a:pPr>
            <a:r>
              <a:rPr lang="fr-FR" sz="2400" b="1" dirty="0" smtClean="0">
                <a:solidFill>
                  <a:srgbClr val="FFFF00"/>
                </a:solidFill>
              </a:rPr>
              <a:t>5-</a:t>
            </a:r>
            <a:r>
              <a:rPr lang="fr-FR" sz="2400" dirty="0" smtClean="0"/>
              <a:t> dans </a:t>
            </a:r>
            <a:r>
              <a:rPr lang="fr-FR" sz="2400" dirty="0"/>
              <a:t>le cas de promouvoir la production et/ou l’outil national de </a:t>
            </a:r>
            <a:r>
              <a:rPr lang="fr-FR" sz="2400" dirty="0" smtClean="0"/>
              <a:t>production</a:t>
            </a:r>
          </a:p>
          <a:p>
            <a:pPr marL="0" indent="0" algn="ctr" rtl="0">
              <a:buNone/>
            </a:pPr>
            <a:r>
              <a:rPr lang="fr-FR" sz="2400" b="1" dirty="0">
                <a:solidFill>
                  <a:srgbClr val="FFFF00"/>
                </a:solidFill>
              </a:rPr>
              <a:t>6-</a:t>
            </a:r>
            <a:r>
              <a:rPr lang="fr-FR" sz="2400" dirty="0"/>
              <a:t> dans le cas ou un texte législatif ou réglementaire attribue à un établissement public à caractère industriel et commercial un droit exclusif pour exercer une mission de service public, ou lorsque ce dernier réalise la totalité de ses activités avec les institutions et les administrations publiques et avec les établissements publics à caractère administratif.</a:t>
            </a:r>
          </a:p>
          <a:p>
            <a:pPr marL="0" indent="0" algn="ctr" rtl="0">
              <a:buNone/>
            </a:pPr>
            <a:r>
              <a:rPr lang="fr-FR" sz="2400" b="1" dirty="0">
                <a:solidFill>
                  <a:srgbClr val="FFFF00"/>
                </a:solidFill>
              </a:rPr>
              <a:t>7-</a:t>
            </a:r>
            <a:r>
              <a:rPr lang="fr-FR" sz="2400" dirty="0"/>
              <a:t> Lorsqu’il s’agit de la prévention et de la lutte contre la propagation de l'épidémie de Coronavirus (COVID-19), le recours à ce cas doit être justifié par tout rapport de l’institution habilitée</a:t>
            </a:r>
            <a:endParaRPr lang="fr-FR" sz="3200"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A- </a:t>
            </a:r>
            <a:r>
              <a:rPr lang="fr-FR" b="1" dirty="0"/>
              <a:t>Le gré à gré simple</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1474274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195481"/>
          </a:xfrm>
          <a:solidFill>
            <a:srgbClr val="0070C0"/>
          </a:solidFill>
        </p:spPr>
        <p:txBody>
          <a:bodyPr>
            <a:normAutofit/>
          </a:bodyPr>
          <a:lstStyle/>
          <a:p>
            <a:pPr marL="0" indent="0" algn="ctr" rtl="0">
              <a:buNone/>
            </a:pPr>
            <a:r>
              <a:rPr lang="fr-FR" sz="3200" dirty="0"/>
              <a:t>les marchés publics sont passés selon deux modes, le premier s’agit de la procédure d’appel d’offres, qui constitue la règle générale, tandis que le deuxième englobe la procédure de gré à gré</a:t>
            </a:r>
            <a:r>
              <a:rPr lang="fr-FR" sz="3200" dirty="0" smtClean="0"/>
              <a:t>.</a:t>
            </a:r>
          </a:p>
          <a:p>
            <a:pPr marL="0" indent="0" algn="ctr" rtl="0">
              <a:buNone/>
            </a:pPr>
            <a:endParaRPr lang="fr-FR" sz="3200" dirty="0" smtClean="0"/>
          </a:p>
          <a:p>
            <a:pPr marL="0" indent="0" algn="ctr" rtl="0">
              <a:buNone/>
            </a:pPr>
            <a:r>
              <a:rPr lang="fr-FR" sz="3200" dirty="0" smtClean="0"/>
              <a:t>(</a:t>
            </a:r>
            <a:r>
              <a:rPr lang="fr-FR" sz="3200" dirty="0"/>
              <a:t> </a:t>
            </a:r>
            <a:r>
              <a:rPr lang="fr-FR" sz="3200" dirty="0" smtClean="0">
                <a:solidFill>
                  <a:srgbClr val="FFFF00"/>
                </a:solidFill>
              </a:rPr>
              <a:t>Article </a:t>
            </a:r>
            <a:r>
              <a:rPr lang="fr-FR" sz="3200" dirty="0">
                <a:solidFill>
                  <a:srgbClr val="FFFF00"/>
                </a:solidFill>
              </a:rPr>
              <a:t>39 du décret </a:t>
            </a:r>
            <a:r>
              <a:rPr lang="fr-FR" sz="3200" dirty="0" smtClean="0">
                <a:solidFill>
                  <a:srgbClr val="FFFF00"/>
                </a:solidFill>
              </a:rPr>
              <a:t>15-247 </a:t>
            </a:r>
            <a:r>
              <a:rPr lang="fr-FR" sz="3200" dirty="0" smtClean="0"/>
              <a:t>)</a:t>
            </a:r>
            <a:endParaRPr lang="ar-DZ" sz="3200" dirty="0"/>
          </a:p>
        </p:txBody>
      </p:sp>
      <p:sp>
        <p:nvSpPr>
          <p:cNvPr id="5" name="Titre 1"/>
          <p:cNvSpPr>
            <a:spLocks noGrp="1"/>
          </p:cNvSpPr>
          <p:nvPr>
            <p:ph type="title"/>
          </p:nvPr>
        </p:nvSpPr>
        <p:spPr>
          <a:xfrm>
            <a:off x="646111" y="452718"/>
            <a:ext cx="9404723" cy="1153660"/>
          </a:xfrm>
          <a:solidFill>
            <a:srgbClr val="92D050"/>
          </a:solidFill>
        </p:spPr>
        <p:txBody>
          <a:bodyPr/>
          <a:lstStyle/>
          <a:p>
            <a:r>
              <a:rPr lang="fr-FR" b="1" dirty="0" smtClean="0">
                <a:solidFill>
                  <a:srgbClr val="FFFF00"/>
                </a:solidFill>
              </a:rPr>
              <a:t>Introduction</a:t>
            </a:r>
            <a:endParaRPr lang="ar-DZ" b="1" dirty="0">
              <a:solidFill>
                <a:srgbClr val="FFFF00"/>
              </a:solidFill>
            </a:endParaRPr>
          </a:p>
        </p:txBody>
      </p:sp>
    </p:spTree>
    <p:extLst>
      <p:ext uri="{BB962C8B-B14F-4D97-AF65-F5344CB8AC3E}">
        <p14:creationId xmlns:p14="http://schemas.microsoft.com/office/powerpoint/2010/main" val="37921047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43697" y="1756353"/>
            <a:ext cx="10688595" cy="4903939"/>
          </a:xfrm>
          <a:solidFill>
            <a:srgbClr val="0070C0"/>
          </a:solidFill>
        </p:spPr>
        <p:txBody>
          <a:bodyPr>
            <a:noAutofit/>
          </a:bodyPr>
          <a:lstStyle/>
          <a:p>
            <a:pPr marL="0" indent="0" algn="ctr" rtl="0">
              <a:buNone/>
            </a:pPr>
            <a:r>
              <a:rPr lang="fr-FR" sz="3200" dirty="0"/>
              <a:t>Le gré à gré après consultation est une procédure spéciale qui permet au service contractant de sélectionner, conformément aux dispositions du cahier des charges établi, l’attributaire du marché et ceci suite aux consultations avec plusieurs candidats de son choix, et après négociations sur les conditions de la prestation</a:t>
            </a:r>
            <a:r>
              <a:rPr lang="fr-FR" sz="3200" dirty="0" smtClean="0"/>
              <a:t>.</a:t>
            </a:r>
          </a:p>
          <a:p>
            <a:pPr marL="0" indent="0" algn="ctr" rtl="0">
              <a:buNone/>
            </a:pPr>
            <a:r>
              <a:rPr lang="fr-FR" sz="3200" dirty="0"/>
              <a:t>Le recours au gré à gré après consultation, par le service contractant, est opté dans les cas </a:t>
            </a:r>
            <a:r>
              <a:rPr lang="fr-FR" sz="3200" dirty="0" smtClean="0"/>
              <a:t>suivants :</a:t>
            </a:r>
            <a:endParaRPr lang="fr-FR" sz="3200"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B- </a:t>
            </a:r>
            <a:r>
              <a:rPr lang="fr-FR" b="1" dirty="0"/>
              <a:t>Le gré à gré après consultation </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42415228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76185" y="1756353"/>
            <a:ext cx="10256108" cy="4829797"/>
          </a:xfrm>
          <a:solidFill>
            <a:srgbClr val="0070C0"/>
          </a:solidFill>
        </p:spPr>
        <p:txBody>
          <a:bodyPr>
            <a:noAutofit/>
          </a:bodyPr>
          <a:lstStyle/>
          <a:p>
            <a:pPr marL="0" indent="0" algn="ctr" rtl="0">
              <a:buNone/>
            </a:pPr>
            <a:r>
              <a:rPr lang="fr-FR" sz="2400" b="1" dirty="0">
                <a:solidFill>
                  <a:srgbClr val="FFFF00"/>
                </a:solidFill>
              </a:rPr>
              <a:t>1-</a:t>
            </a:r>
            <a:r>
              <a:rPr lang="fr-FR" sz="2400" dirty="0"/>
              <a:t> A la suite de l’</a:t>
            </a:r>
            <a:r>
              <a:rPr lang="fr-FR" sz="2400" dirty="0" err="1"/>
              <a:t>infructuosité</a:t>
            </a:r>
            <a:r>
              <a:rPr lang="fr-FR" sz="2400" dirty="0"/>
              <a:t> de l’appel d’offres pour la deuxième fois</a:t>
            </a:r>
            <a:r>
              <a:rPr lang="fr-FR" sz="2400" dirty="0" smtClean="0"/>
              <a:t>.</a:t>
            </a:r>
          </a:p>
          <a:p>
            <a:pPr marL="0" indent="0" algn="ctr" rtl="0">
              <a:buNone/>
            </a:pPr>
            <a:r>
              <a:rPr lang="fr-FR" sz="2400" b="1" dirty="0">
                <a:solidFill>
                  <a:srgbClr val="FFFF00"/>
                </a:solidFill>
              </a:rPr>
              <a:t>2-</a:t>
            </a:r>
            <a:r>
              <a:rPr lang="fr-FR" sz="2400" dirty="0"/>
              <a:t> Vu les spécificités de quelques marchés </a:t>
            </a:r>
            <a:r>
              <a:rPr lang="fr-FR" sz="2400" dirty="0" smtClean="0"/>
              <a:t>qui ne </a:t>
            </a:r>
            <a:r>
              <a:rPr lang="fr-FR" sz="2400" dirty="0"/>
              <a:t>nécessitent pas le recours à un appel d’offres soit à raison du faible degré de concurrence ou pour le caractère secret des prestations, en l’occurrence, des marchés d’études, de fournitures et de services spécifiques dont la nature</a:t>
            </a:r>
            <a:r>
              <a:rPr lang="fr-FR" sz="2400" dirty="0" smtClean="0"/>
              <a:t>.</a:t>
            </a:r>
          </a:p>
          <a:p>
            <a:pPr marL="0" indent="0" algn="ctr" rtl="0">
              <a:buNone/>
            </a:pPr>
            <a:r>
              <a:rPr lang="fr-FR" sz="2400" b="1" dirty="0">
                <a:solidFill>
                  <a:srgbClr val="FFFF00"/>
                </a:solidFill>
              </a:rPr>
              <a:t>3-</a:t>
            </a:r>
            <a:r>
              <a:rPr lang="fr-FR" sz="2400" dirty="0"/>
              <a:t> Lorsque les marchés de travaux relevant directement des institutions publiques de souveraineté de l’état, à tire d’exemple des marchés publics inscrits à l’indicatif du ministère de défense.</a:t>
            </a:r>
            <a:endParaRPr lang="fr-FR" sz="4800"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B- </a:t>
            </a:r>
            <a:r>
              <a:rPr lang="fr-FR" b="1" dirty="0"/>
              <a:t>Le gré à gré après consultation </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3504479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90832" y="1756353"/>
            <a:ext cx="10441461" cy="4829797"/>
          </a:xfrm>
          <a:solidFill>
            <a:srgbClr val="0070C0"/>
          </a:solidFill>
        </p:spPr>
        <p:txBody>
          <a:bodyPr>
            <a:noAutofit/>
          </a:bodyPr>
          <a:lstStyle/>
          <a:p>
            <a:pPr marL="0" indent="0" algn="ctr" rtl="0">
              <a:buNone/>
            </a:pPr>
            <a:r>
              <a:rPr lang="fr-FR" sz="2400" b="1" dirty="0">
                <a:solidFill>
                  <a:srgbClr val="FFFF00"/>
                </a:solidFill>
              </a:rPr>
              <a:t>4-</a:t>
            </a:r>
            <a:r>
              <a:rPr lang="fr-FR" sz="2400" dirty="0"/>
              <a:t> Lorsque les marchés déjà attribués, qui font l’objet d’une résiliation, et dont la nature ne s’accommode pas avec les délais d’un nouvel appel d’offres. Cela veut dire que le service contractant est dans une situation d’incapacité de relancer une nouvelle procédure de passation.</a:t>
            </a:r>
          </a:p>
          <a:p>
            <a:pPr marL="0" indent="0" algn="ctr" rtl="0">
              <a:buNone/>
            </a:pPr>
            <a:r>
              <a:rPr lang="fr-FR" sz="2400" b="1" dirty="0">
                <a:solidFill>
                  <a:srgbClr val="FFFF00"/>
                </a:solidFill>
              </a:rPr>
              <a:t>5-</a:t>
            </a:r>
            <a:r>
              <a:rPr lang="fr-FR" sz="2400" dirty="0"/>
              <a:t> Enfin, pour les opérations réalisées dans le cadre de la stratégie de coopération du gouvernement, ou d’accords bilatéraux de financement concessionnels, de conversion de dettes en projets de développement ou de dons, lorsque lesdits accords de financement le prévoient. Par conséquent, le service contractant a droit de limiter la consultation aux seules entreprises du pays concerné pour le premier cas ou du pays bailleur de fonds pour les autres cas.</a:t>
            </a:r>
            <a:endParaRPr lang="fr-FR" sz="5400"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B- </a:t>
            </a:r>
            <a:r>
              <a:rPr lang="fr-FR" b="1" dirty="0"/>
              <a:t>Le gré à gré après consultation </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632176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195481"/>
          </a:xfrm>
          <a:solidFill>
            <a:srgbClr val="0070C0"/>
          </a:solidFill>
        </p:spPr>
        <p:txBody>
          <a:bodyPr>
            <a:normAutofit/>
          </a:bodyPr>
          <a:lstStyle/>
          <a:p>
            <a:pPr marL="0" indent="0" algn="ctr" rtl="0">
              <a:buNone/>
            </a:pPr>
            <a:r>
              <a:rPr lang="fr-FR" sz="2400" b="1" dirty="0"/>
              <a:t>Ce mode de passation des </a:t>
            </a:r>
            <a:r>
              <a:rPr lang="fr-FR" sz="2400" b="1" dirty="0" smtClean="0"/>
              <a:t>marchés publics constitue la </a:t>
            </a:r>
            <a:r>
              <a:rPr lang="fr-FR" sz="2400" b="1" dirty="0"/>
              <a:t>règle de base que le service </a:t>
            </a:r>
            <a:r>
              <a:rPr lang="fr-FR" sz="2400" b="1" dirty="0" smtClean="0"/>
              <a:t>contractant, </a:t>
            </a:r>
            <a:r>
              <a:rPr lang="fr-FR" sz="2400" b="1" dirty="0"/>
              <a:t>il permet d’avoir touts les atouts pour faire réussir la commande publique, à savoir : </a:t>
            </a:r>
            <a:endParaRPr lang="fr-FR" sz="2400" b="1" dirty="0" smtClean="0"/>
          </a:p>
          <a:p>
            <a:pPr algn="ctr" rtl="0">
              <a:buFontTx/>
              <a:buChar char="-"/>
            </a:pPr>
            <a:r>
              <a:rPr lang="fr-FR" sz="2400" b="1" dirty="0" smtClean="0"/>
              <a:t>Obtention </a:t>
            </a:r>
            <a:r>
              <a:rPr lang="fr-FR" sz="2400" b="1" dirty="0"/>
              <a:t>de meilleurs offres à des prix concurrentiels, </a:t>
            </a:r>
            <a:endParaRPr lang="fr-FR" sz="2400" b="1" dirty="0" smtClean="0"/>
          </a:p>
          <a:p>
            <a:pPr algn="ctr" rtl="0">
              <a:buFontTx/>
              <a:buChar char="-"/>
            </a:pPr>
            <a:r>
              <a:rPr lang="fr-FR" sz="2400" b="1" dirty="0"/>
              <a:t>E</a:t>
            </a:r>
            <a:r>
              <a:rPr lang="fr-FR" sz="2400" b="1" dirty="0" smtClean="0"/>
              <a:t>ncourager </a:t>
            </a:r>
            <a:r>
              <a:rPr lang="fr-FR" sz="2400" b="1" dirty="0"/>
              <a:t>les participants à </a:t>
            </a:r>
            <a:r>
              <a:rPr lang="fr-FR" sz="2400" b="1" dirty="0" smtClean="0"/>
              <a:t>l’innovation</a:t>
            </a:r>
          </a:p>
          <a:p>
            <a:pPr algn="ctr" rtl="0">
              <a:buFontTx/>
              <a:buChar char="-"/>
            </a:pPr>
            <a:r>
              <a:rPr lang="fr-FR" sz="2400" b="1" dirty="0" smtClean="0"/>
              <a:t>Favoriser </a:t>
            </a:r>
            <a:r>
              <a:rPr lang="fr-FR" sz="2400" b="1" dirty="0"/>
              <a:t>la transparence au cours de cette procédure.</a:t>
            </a:r>
            <a:endParaRPr lang="ar-DZ" sz="3600" b="1" dirty="0"/>
          </a:p>
        </p:txBody>
      </p:sp>
      <p:sp>
        <p:nvSpPr>
          <p:cNvPr id="4" name="Titre 1"/>
          <p:cNvSpPr txBox="1">
            <a:spLocks/>
          </p:cNvSpPr>
          <p:nvPr/>
        </p:nvSpPr>
        <p:spPr>
          <a:xfrm>
            <a:off x="645130" y="246773"/>
            <a:ext cx="9404723" cy="1153660"/>
          </a:xfrm>
          <a:prstGeom prst="rect">
            <a:avLst/>
          </a:prstGeom>
          <a:solidFill>
            <a:srgbClr val="92D05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solidFill>
                  <a:srgbClr val="FFFF00"/>
                </a:solidFill>
              </a:rPr>
              <a:t>1- Appel d’offres</a:t>
            </a:r>
            <a:endParaRPr lang="ar-DZ" dirty="0">
              <a:solidFill>
                <a:srgbClr val="FFFF00"/>
              </a:solidFill>
            </a:endParaRPr>
          </a:p>
        </p:txBody>
      </p:sp>
    </p:spTree>
    <p:extLst>
      <p:ext uri="{BB962C8B-B14F-4D97-AF65-F5344CB8AC3E}">
        <p14:creationId xmlns:p14="http://schemas.microsoft.com/office/powerpoint/2010/main" val="1601894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195481"/>
          </a:xfrm>
          <a:solidFill>
            <a:srgbClr val="0070C0"/>
          </a:solidFill>
        </p:spPr>
        <p:txBody>
          <a:bodyPr>
            <a:normAutofit/>
          </a:bodyPr>
          <a:lstStyle/>
          <a:p>
            <a:pPr marL="0" indent="0" algn="ctr" rtl="0">
              <a:buNone/>
            </a:pPr>
            <a:r>
              <a:rPr lang="fr-FR" sz="2800" dirty="0"/>
              <a:t>Cette forme d’appel d’offre consiste à octroyer, à chaque partenaire économique qualifié, le droit de </a:t>
            </a:r>
            <a:r>
              <a:rPr lang="fr-FR" sz="2800" dirty="0" smtClean="0"/>
              <a:t>soumissionner ,</a:t>
            </a:r>
          </a:p>
          <a:p>
            <a:pPr marL="0" indent="0" algn="ctr" rtl="0">
              <a:buNone/>
            </a:pPr>
            <a:r>
              <a:rPr lang="fr-FR" sz="2800" dirty="0"/>
              <a:t>L’appel d’offres ouvert, le plus souvent, accorde aux différents prestataires de présenter leurs offres du fait qu’ils remplissent les conditions requises par le service contractant,</a:t>
            </a:r>
            <a:endParaRPr lang="ar-DZ" sz="4400" b="1" dirty="0"/>
          </a:p>
        </p:txBody>
      </p:sp>
      <p:sp>
        <p:nvSpPr>
          <p:cNvPr id="4" name="Titre 1"/>
          <p:cNvSpPr txBox="1">
            <a:spLocks/>
          </p:cNvSpPr>
          <p:nvPr/>
        </p:nvSpPr>
        <p:spPr>
          <a:xfrm>
            <a:off x="385638" y="184990"/>
            <a:ext cx="9404723" cy="1153660"/>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solidFill>
                  <a:schemeClr val="bg2">
                    <a:lumMod val="20000"/>
                    <a:lumOff val="80000"/>
                  </a:schemeClr>
                </a:solidFill>
              </a:rPr>
              <a:t>A- </a:t>
            </a:r>
            <a:r>
              <a:rPr lang="fr-FR" b="1" dirty="0">
                <a:solidFill>
                  <a:schemeClr val="bg2">
                    <a:lumMod val="20000"/>
                    <a:lumOff val="80000"/>
                  </a:schemeClr>
                </a:solidFill>
              </a:rPr>
              <a:t>Appel d’offres ouvert</a:t>
            </a:r>
            <a:endParaRPr lang="ar-DZ" dirty="0">
              <a:solidFill>
                <a:schemeClr val="bg2">
                  <a:lumMod val="20000"/>
                  <a:lumOff val="80000"/>
                </a:schemeClr>
              </a:solidFill>
            </a:endParaRPr>
          </a:p>
        </p:txBody>
      </p:sp>
    </p:spTree>
    <p:extLst>
      <p:ext uri="{BB962C8B-B14F-4D97-AF65-F5344CB8AC3E}">
        <p14:creationId xmlns:p14="http://schemas.microsoft.com/office/powerpoint/2010/main" val="32083235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195481"/>
          </a:xfrm>
          <a:solidFill>
            <a:srgbClr val="0070C0"/>
          </a:solidFill>
        </p:spPr>
        <p:txBody>
          <a:bodyPr>
            <a:normAutofit/>
          </a:bodyPr>
          <a:lstStyle/>
          <a:p>
            <a:pPr marL="0" indent="0" algn="ctr" rtl="0">
              <a:buNone/>
            </a:pPr>
            <a:r>
              <a:rPr lang="fr-FR" sz="3200" dirty="0" smtClean="0">
                <a:solidFill>
                  <a:srgbClr val="FFFF00"/>
                </a:solidFill>
              </a:rPr>
              <a:t>Ex :</a:t>
            </a:r>
          </a:p>
          <a:p>
            <a:pPr algn="ctr" rtl="0">
              <a:buFontTx/>
              <a:buChar char="-"/>
            </a:pPr>
            <a:r>
              <a:rPr lang="fr-FR" sz="2400" dirty="0" smtClean="0"/>
              <a:t>La </a:t>
            </a:r>
            <a:r>
              <a:rPr lang="fr-FR" sz="2400" dirty="0"/>
              <a:t>construction d’ouvrages et d’infrastructures</a:t>
            </a:r>
            <a:r>
              <a:rPr lang="fr-FR" sz="2400" dirty="0" smtClean="0"/>
              <a:t>,</a:t>
            </a:r>
          </a:p>
          <a:p>
            <a:pPr algn="ctr" rtl="0">
              <a:buFontTx/>
              <a:buChar char="-"/>
            </a:pPr>
            <a:r>
              <a:rPr lang="fr-FR" sz="2400" dirty="0" smtClean="0"/>
              <a:t>L’entretien </a:t>
            </a:r>
            <a:r>
              <a:rPr lang="fr-FR" sz="2400" dirty="0"/>
              <a:t>des équipements, </a:t>
            </a:r>
            <a:endParaRPr lang="fr-FR" sz="2400" dirty="0" smtClean="0"/>
          </a:p>
          <a:p>
            <a:pPr algn="ctr" rtl="0">
              <a:buFontTx/>
              <a:buChar char="-"/>
            </a:pPr>
            <a:r>
              <a:rPr lang="fr-FR" sz="2400" dirty="0" smtClean="0"/>
              <a:t>La </a:t>
            </a:r>
            <a:r>
              <a:rPr lang="fr-FR" sz="2400" dirty="0"/>
              <a:t>fourniture </a:t>
            </a:r>
            <a:r>
              <a:rPr lang="fr-FR" sz="2400" dirty="0" smtClean="0"/>
              <a:t>de </a:t>
            </a:r>
            <a:r>
              <a:rPr lang="fr-FR" sz="2400" dirty="0"/>
              <a:t>matériels, de matières premières, </a:t>
            </a:r>
            <a:endParaRPr lang="fr-FR" sz="2400" dirty="0" smtClean="0"/>
          </a:p>
          <a:p>
            <a:pPr algn="ctr" rtl="0">
              <a:buFontTx/>
              <a:buChar char="-"/>
            </a:pPr>
            <a:r>
              <a:rPr lang="fr-FR" sz="2400" dirty="0" smtClean="0"/>
              <a:t>Les </a:t>
            </a:r>
            <a:r>
              <a:rPr lang="fr-FR" sz="2400" dirty="0"/>
              <a:t>services de transports, </a:t>
            </a:r>
            <a:endParaRPr lang="fr-FR" sz="2400" dirty="0" smtClean="0"/>
          </a:p>
          <a:p>
            <a:pPr algn="ctr" rtl="0">
              <a:buFontTx/>
              <a:buChar char="-"/>
            </a:pPr>
            <a:r>
              <a:rPr lang="fr-FR" sz="2400" dirty="0" smtClean="0"/>
              <a:t>Le </a:t>
            </a:r>
            <a:r>
              <a:rPr lang="fr-FR" sz="2400" dirty="0"/>
              <a:t>gardiennage, </a:t>
            </a:r>
            <a:endParaRPr lang="fr-FR" sz="2400" dirty="0" smtClean="0"/>
          </a:p>
          <a:p>
            <a:pPr algn="ctr" rtl="0">
              <a:buFontTx/>
              <a:buChar char="-"/>
            </a:pPr>
            <a:r>
              <a:rPr lang="fr-FR" sz="2400" dirty="0" smtClean="0"/>
              <a:t>Le </a:t>
            </a:r>
            <a:r>
              <a:rPr lang="fr-FR" sz="2400" dirty="0"/>
              <a:t>nettoyage ...</a:t>
            </a:r>
            <a:r>
              <a:rPr lang="fr-FR" sz="2400" dirty="0" err="1"/>
              <a:t>etc</a:t>
            </a:r>
            <a:endParaRPr lang="ar-DZ" sz="4800" b="1" dirty="0"/>
          </a:p>
        </p:txBody>
      </p:sp>
      <p:sp>
        <p:nvSpPr>
          <p:cNvPr id="4" name="Titre 1"/>
          <p:cNvSpPr txBox="1">
            <a:spLocks/>
          </p:cNvSpPr>
          <p:nvPr/>
        </p:nvSpPr>
        <p:spPr>
          <a:xfrm>
            <a:off x="385638" y="184990"/>
            <a:ext cx="9404723" cy="1153660"/>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solidFill>
                  <a:schemeClr val="bg2">
                    <a:lumMod val="40000"/>
                    <a:lumOff val="60000"/>
                  </a:schemeClr>
                </a:solidFill>
              </a:rPr>
              <a:t>A- </a:t>
            </a:r>
            <a:r>
              <a:rPr lang="fr-FR" b="1" dirty="0">
                <a:solidFill>
                  <a:schemeClr val="bg2">
                    <a:lumMod val="40000"/>
                    <a:lumOff val="60000"/>
                  </a:schemeClr>
                </a:solidFill>
              </a:rPr>
              <a:t>Appel d’offres ouvert</a:t>
            </a:r>
            <a:endParaRPr lang="ar-DZ" dirty="0">
              <a:solidFill>
                <a:schemeClr val="bg2">
                  <a:lumMod val="40000"/>
                  <a:lumOff val="60000"/>
                </a:schemeClr>
              </a:solidFill>
            </a:endParaRPr>
          </a:p>
        </p:txBody>
      </p:sp>
    </p:spTree>
    <p:extLst>
      <p:ext uri="{BB962C8B-B14F-4D97-AF65-F5344CB8AC3E}">
        <p14:creationId xmlns:p14="http://schemas.microsoft.com/office/powerpoint/2010/main" val="1793346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195481"/>
          </a:xfrm>
          <a:solidFill>
            <a:srgbClr val="0070C0"/>
          </a:solidFill>
        </p:spPr>
        <p:txBody>
          <a:bodyPr>
            <a:normAutofit/>
          </a:bodyPr>
          <a:lstStyle/>
          <a:p>
            <a:pPr marL="0" indent="0" algn="ctr" rtl="0">
              <a:buNone/>
            </a:pPr>
            <a:r>
              <a:rPr lang="fr-FR" sz="2400" dirty="0"/>
              <a:t>Ce mode de passation des marchés consiste à permettre à tout soumissionnaire, ayant remplit certaines conditions minimales d’éligibilité prescrites dans le cahier des charges, de déposer son offre</a:t>
            </a:r>
            <a:r>
              <a:rPr lang="fr-FR" sz="2400" dirty="0" smtClean="0"/>
              <a:t>.</a:t>
            </a:r>
          </a:p>
          <a:p>
            <a:pPr marL="0" indent="0" algn="ctr" rtl="0">
              <a:buNone/>
            </a:pPr>
            <a:r>
              <a:rPr lang="fr-FR" sz="2400" dirty="0"/>
              <a:t>Donc ce qui est exigé, dans ce type de marché, l’acquisition de la part des prestataires, des qualifications particulières minimales sur le plan professionnel, technique et financier, ces critères doivent être limités, uniquement, à ce qui est indispensable à l’exécution du marché.</a:t>
            </a:r>
            <a:endParaRPr lang="ar-DZ" sz="4800"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sz="4000" b="1" dirty="0"/>
              <a:t>B-</a:t>
            </a:r>
            <a:r>
              <a:rPr lang="fr-FR" sz="4000" b="1" dirty="0" smtClean="0"/>
              <a:t>Appel </a:t>
            </a:r>
            <a:r>
              <a:rPr lang="fr-FR" sz="4000" b="1" dirty="0"/>
              <a:t>d’offres ouvert avec exigence de capacités minimales</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2801912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195481"/>
          </a:xfrm>
          <a:solidFill>
            <a:srgbClr val="0070C0"/>
          </a:solidFill>
        </p:spPr>
        <p:txBody>
          <a:bodyPr>
            <a:normAutofit/>
          </a:bodyPr>
          <a:lstStyle/>
          <a:p>
            <a:pPr marL="0" indent="0" algn="ctr" rtl="0">
              <a:buNone/>
            </a:pPr>
            <a:r>
              <a:rPr lang="fr-FR" sz="2800" dirty="0"/>
              <a:t>Sur le plan procédural, le service contractant, est en obligation, de définir dans l’avis d’appel d’offres ainsi que le cahier des charges de l’appel d’offres les conditions minimales auxquelles doivent répondre les candidats potentiels, sous forme de capacités professionnelles, financières et techniques</a:t>
            </a:r>
            <a:endParaRPr lang="ar-DZ" sz="5400" b="1"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sz="4000" b="1" dirty="0"/>
              <a:t>B-</a:t>
            </a:r>
            <a:r>
              <a:rPr lang="fr-FR" sz="4000" b="1" dirty="0" smtClean="0"/>
              <a:t>Appel </a:t>
            </a:r>
            <a:r>
              <a:rPr lang="fr-FR" sz="4000" b="1" dirty="0"/>
              <a:t>d’offres ouvert avec exigence de capacités minimales</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1913740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459095"/>
          </a:xfrm>
          <a:solidFill>
            <a:srgbClr val="0070C0"/>
          </a:solidFill>
        </p:spPr>
        <p:txBody>
          <a:bodyPr>
            <a:noAutofit/>
          </a:bodyPr>
          <a:lstStyle/>
          <a:p>
            <a:pPr marL="0" indent="0" algn="ctr" rtl="0">
              <a:buNone/>
            </a:pPr>
            <a:r>
              <a:rPr lang="fr-FR" sz="2400" dirty="0" smtClean="0"/>
              <a:t>Il consiste </a:t>
            </a:r>
            <a:r>
              <a:rPr lang="fr-FR" sz="2400" dirty="0"/>
              <a:t>à permettre seulement, aux candidats qui répondent à certaines conditions minimales d’éligibilité, de soumissionner. Ces conditions sont préalablement définies par le service contractant</a:t>
            </a:r>
            <a:r>
              <a:rPr lang="fr-FR" sz="2400" dirty="0" smtClean="0"/>
              <a:t>.</a:t>
            </a:r>
          </a:p>
          <a:p>
            <a:pPr marL="0" indent="0" algn="ctr" rtl="0">
              <a:buNone/>
            </a:pPr>
            <a:r>
              <a:rPr lang="fr-FR" sz="2400" dirty="0"/>
              <a:t>En fait, ce mode de passation affiche la volonté du service contractant de sélectionner au préalable les candidats invités à remettre leurs offres. Par conséquent, et conformément aux dispositions du code des marchés publics, il peut fixer dans le cahier des charges le nombre maximum de candidats qui seront invités à soumissionner, après présélection, à cinq (5)</a:t>
            </a:r>
            <a:endParaRPr lang="ar-DZ" sz="6000" b="1"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C - Appel </a:t>
            </a:r>
            <a:r>
              <a:rPr lang="fr-FR" b="1" dirty="0"/>
              <a:t>d’offres restreint</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4217494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756354"/>
            <a:ext cx="8946541" cy="4195481"/>
          </a:xfrm>
          <a:solidFill>
            <a:srgbClr val="0070C0"/>
          </a:solidFill>
        </p:spPr>
        <p:txBody>
          <a:bodyPr>
            <a:normAutofit/>
          </a:bodyPr>
          <a:lstStyle/>
          <a:p>
            <a:pPr marL="0" indent="0" algn="ctr" rtl="0">
              <a:buNone/>
            </a:pPr>
            <a:r>
              <a:rPr lang="fr-FR" sz="2400" dirty="0" smtClean="0">
                <a:solidFill>
                  <a:srgbClr val="FFFF00"/>
                </a:solidFill>
              </a:rPr>
              <a:t>Ex :</a:t>
            </a:r>
          </a:p>
          <a:p>
            <a:pPr marL="0" indent="0" algn="ctr" rtl="0">
              <a:buNone/>
            </a:pPr>
            <a:r>
              <a:rPr lang="fr-FR" sz="2400" dirty="0"/>
              <a:t>Cette démarche convient, généralement, pour des projets tels </a:t>
            </a:r>
            <a:r>
              <a:rPr lang="fr-FR" sz="2400" dirty="0" smtClean="0"/>
              <a:t>que :</a:t>
            </a:r>
          </a:p>
          <a:p>
            <a:pPr algn="ctr" rtl="0">
              <a:buFontTx/>
              <a:buChar char="-"/>
            </a:pPr>
            <a:r>
              <a:rPr lang="fr-FR" sz="2400" dirty="0" smtClean="0"/>
              <a:t>Les </a:t>
            </a:r>
            <a:r>
              <a:rPr lang="fr-FR" sz="2400" dirty="0"/>
              <a:t>barrages, </a:t>
            </a:r>
            <a:endParaRPr lang="fr-FR" sz="2400" dirty="0" smtClean="0"/>
          </a:p>
          <a:p>
            <a:pPr algn="ctr" rtl="0">
              <a:buFontTx/>
              <a:buChar char="-"/>
            </a:pPr>
            <a:r>
              <a:rPr lang="fr-FR" sz="2400" dirty="0" smtClean="0"/>
              <a:t>Les </a:t>
            </a:r>
            <a:r>
              <a:rPr lang="fr-FR" sz="2400" dirty="0"/>
              <a:t>stations de dessalement d’eau de mer, </a:t>
            </a:r>
            <a:endParaRPr lang="fr-FR" sz="2400" dirty="0" smtClean="0"/>
          </a:p>
          <a:p>
            <a:pPr algn="ctr" rtl="0">
              <a:buFontTx/>
              <a:buChar char="-"/>
            </a:pPr>
            <a:r>
              <a:rPr lang="fr-FR" sz="2400" dirty="0" smtClean="0"/>
              <a:t>Les </a:t>
            </a:r>
            <a:r>
              <a:rPr lang="fr-FR" sz="2400" dirty="0"/>
              <a:t>ouvrages d’art souterrains d’envergure, etc.</a:t>
            </a:r>
            <a:endParaRPr lang="ar-DZ" sz="6000" b="1" dirty="0"/>
          </a:p>
        </p:txBody>
      </p:sp>
      <p:sp>
        <p:nvSpPr>
          <p:cNvPr id="4" name="Titre 1"/>
          <p:cNvSpPr txBox="1">
            <a:spLocks/>
          </p:cNvSpPr>
          <p:nvPr/>
        </p:nvSpPr>
        <p:spPr>
          <a:xfrm>
            <a:off x="160638" y="184989"/>
            <a:ext cx="11788346" cy="1297821"/>
          </a:xfrm>
          <a:prstGeom prst="rect">
            <a:avLst/>
          </a:prstGeom>
          <a:solidFill>
            <a:srgbClr val="FF0000"/>
          </a:solidFill>
        </p:spPr>
        <p:txBody>
          <a:bodyPr vert="horz" lIns="91440" tIns="45720" rIns="91440" bIns="45720" rtlCol="0" anchor="t">
            <a:noAutofit/>
          </a:bodyPr>
          <a:lst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rtl="0"/>
            <a:r>
              <a:rPr lang="fr-FR" b="1" dirty="0" smtClean="0"/>
              <a:t>C - Appel </a:t>
            </a:r>
            <a:r>
              <a:rPr lang="fr-FR" b="1" dirty="0"/>
              <a:t>d’offres restreint</a:t>
            </a:r>
            <a:endParaRPr lang="ar-DZ" sz="4000" dirty="0">
              <a:solidFill>
                <a:schemeClr val="bg2">
                  <a:lumMod val="40000"/>
                  <a:lumOff val="60000"/>
                </a:schemeClr>
              </a:solidFill>
            </a:endParaRPr>
          </a:p>
        </p:txBody>
      </p:sp>
    </p:spTree>
    <p:extLst>
      <p:ext uri="{BB962C8B-B14F-4D97-AF65-F5344CB8AC3E}">
        <p14:creationId xmlns:p14="http://schemas.microsoft.com/office/powerpoint/2010/main" val="32837364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lacé">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49</TotalTime>
  <Words>1545</Words>
  <Application>Microsoft Office PowerPoint</Application>
  <PresentationFormat>Grand écran</PresentationFormat>
  <Paragraphs>73</Paragraphs>
  <Slides>22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22</vt:i4>
      </vt:variant>
    </vt:vector>
  </HeadingPairs>
  <TitlesOfParts>
    <vt:vector size="27" baseType="lpstr">
      <vt:lpstr>Arial</vt:lpstr>
      <vt:lpstr>Century Gothic</vt:lpstr>
      <vt:lpstr>Times New Roman</vt:lpstr>
      <vt:lpstr>Wingdings 3</vt:lpstr>
      <vt:lpstr>Ion</vt:lpstr>
      <vt:lpstr>Modes de passation des marchés publics</vt:lpstr>
      <vt:lpstr>Introduction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Modes de passation des marchés publics</dc:title>
  <dc:creator>ALILI</dc:creator>
  <cp:lastModifiedBy>Pctec</cp:lastModifiedBy>
  <cp:revision>23</cp:revision>
  <dcterms:created xsi:type="dcterms:W3CDTF">2023-11-25T10:44:49Z</dcterms:created>
  <dcterms:modified xsi:type="dcterms:W3CDTF">2023-11-25T12:39:14Z</dcterms:modified>
</cp:coreProperties>
</file>