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368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2" r:id="rId17"/>
    <p:sldId id="303" r:id="rId18"/>
    <p:sldId id="301" r:id="rId19"/>
    <p:sldId id="308" r:id="rId20"/>
    <p:sldId id="309" r:id="rId21"/>
    <p:sldId id="310" r:id="rId22"/>
    <p:sldId id="319" r:id="rId23"/>
    <p:sldId id="311" r:id="rId24"/>
    <p:sldId id="312" r:id="rId25"/>
    <p:sldId id="313" r:id="rId26"/>
    <p:sldId id="314" r:id="rId27"/>
    <p:sldId id="315" r:id="rId28"/>
    <p:sldId id="316" r:id="rId29"/>
    <p:sldId id="320" r:id="rId30"/>
    <p:sldId id="317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60E3-6122-443F-9CB6-C9174F0B8C0C}" type="datetimeFigureOut">
              <a:rPr lang="fr-FR" smtClean="0"/>
              <a:pPr/>
              <a:t>28/02/2023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6705C-D7FE-4985-916E-E85BA4A601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11/29/2016</a:t>
            </a:r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Publications scientifiques et éthique</a:t>
            </a:r>
            <a:endParaRPr kumimoji="0"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11/29/2016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Publications scientifiques et éthique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11/29/2016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Publications scientifiques et éthique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11/29/2016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Publications scientifiques et éthique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11/29/2016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Publications scientifiques et éthique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11/29/2016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Publications scientifiques et éthique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11/29/2016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Publications scientifiques et éthique</a:t>
            </a:r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11/29/2016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Publications scientifiques et éthique</a:t>
            </a:r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11/29/2016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Publications scientifiques et éthique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11/29/2016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Publications scientifiques et éthique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11/29/2016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Publications scientifiques et éthique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11/29/2016</a:t>
            </a:r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r>
              <a:rPr kumimoji="0" lang="en-US" smtClean="0">
                <a:solidFill>
                  <a:schemeClr val="tx2">
                    <a:shade val="90000"/>
                  </a:schemeClr>
                </a:solidFill>
              </a:rPr>
              <a:t>Publications scientifiques et éthique</a:t>
            </a:r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physionet.org/physiobank/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928934"/>
            <a:ext cx="785164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fr-FR" sz="3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sz="36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fr-FR" sz="3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sz="3200" u="sng" dirty="0" smtClean="0">
                <a:solidFill>
                  <a:schemeClr val="tx1">
                    <a:lumMod val="95000"/>
                  </a:schemeClr>
                </a:solidFill>
              </a:rPr>
              <a:t>M1 : Master Génie Biomédical</a:t>
            </a:r>
            <a:r>
              <a:rPr lang="fr-FR" sz="3200" u="sng" dirty="0" smtClean="0"/>
              <a:t/>
            </a:r>
            <a:br>
              <a:rPr lang="fr-FR" sz="3200" u="sng" dirty="0" smtClean="0"/>
            </a:br>
            <a:r>
              <a:rPr lang="fr-FR" sz="36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fr-FR" sz="3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sz="3600" dirty="0" smtClean="0">
                <a:solidFill>
                  <a:schemeClr val="tx1">
                    <a:lumMod val="95000"/>
                  </a:schemeClr>
                </a:solidFill>
              </a:rPr>
              <a:t>Cours : Respect des normes et des règles d’éthique et d’intégrité</a:t>
            </a:r>
            <a:br>
              <a:rPr lang="fr-FR" sz="3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sz="3600" dirty="0" smtClean="0">
                <a:solidFill>
                  <a:schemeClr val="tx1">
                    <a:lumMod val="95000"/>
                  </a:schemeClr>
                </a:solidFill>
              </a:rPr>
              <a:t>Cours </a:t>
            </a:r>
            <a:r>
              <a:rPr lang="fr-FR" sz="3600" dirty="0" smtClean="0">
                <a:solidFill>
                  <a:schemeClr val="tx1">
                    <a:lumMod val="95000"/>
                  </a:schemeClr>
                </a:solidFill>
              </a:rPr>
              <a:t>3</a:t>
            </a:r>
            <a:endParaRPr lang="fr-FR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2910" y="571480"/>
            <a:ext cx="7715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République Algérienne Démocratique et Populaire</a:t>
            </a:r>
            <a:endParaRPr lang="fr-FR" dirty="0" smtClean="0"/>
          </a:p>
          <a:p>
            <a:pPr algn="ctr"/>
            <a:r>
              <a:rPr lang="fr-FR" b="1" dirty="0" err="1" smtClean="0"/>
              <a:t>Minstère</a:t>
            </a:r>
            <a:r>
              <a:rPr lang="fr-FR" b="1" dirty="0" smtClean="0"/>
              <a:t> de l’enseignement supérieur et de la recherche scientifique</a:t>
            </a:r>
          </a:p>
          <a:p>
            <a:pPr algn="ctr"/>
            <a:endParaRPr lang="fr-FR" b="1" dirty="0" smtClean="0"/>
          </a:p>
          <a:p>
            <a:pPr algn="ctr">
              <a:lnSpc>
                <a:spcPct val="150000"/>
              </a:lnSpc>
            </a:pPr>
            <a:r>
              <a:rPr lang="fr-FR" dirty="0" smtClean="0"/>
              <a:t>Université Abou </a:t>
            </a:r>
            <a:r>
              <a:rPr lang="fr-FR" dirty="0" err="1" smtClean="0"/>
              <a:t>Bekr</a:t>
            </a:r>
            <a:r>
              <a:rPr lang="fr-FR" dirty="0" smtClean="0"/>
              <a:t> </a:t>
            </a:r>
            <a:r>
              <a:rPr lang="fr-FR" dirty="0" err="1" smtClean="0"/>
              <a:t>Belkaid</a:t>
            </a:r>
            <a:endParaRPr lang="fr-FR" dirty="0" smtClean="0"/>
          </a:p>
          <a:p>
            <a:pPr algn="ctr">
              <a:lnSpc>
                <a:spcPct val="150000"/>
              </a:lnSpc>
            </a:pPr>
            <a:r>
              <a:rPr lang="fr-FR" dirty="0" smtClean="0"/>
              <a:t>FACULTE DE TECHNOLOGIE</a:t>
            </a:r>
          </a:p>
          <a:p>
            <a:pPr algn="ctr">
              <a:lnSpc>
                <a:spcPct val="150000"/>
              </a:lnSpc>
            </a:pPr>
            <a:endParaRPr lang="fr-FR" dirty="0" smtClean="0"/>
          </a:p>
          <a:p>
            <a:pPr algn="ctr">
              <a:lnSpc>
                <a:spcPct val="150000"/>
              </a:lnSpc>
            </a:pPr>
            <a:r>
              <a:rPr lang="fr-FR" dirty="0" smtClean="0"/>
              <a:t>Département Génie Biomédical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61322"/>
            <a:ext cx="791845" cy="99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</a:t>
            </a:fld>
            <a:endParaRPr kumimoji="0" lang="en-US"/>
          </a:p>
        </p:txBody>
      </p:sp>
      <p:sp>
        <p:nvSpPr>
          <p:cNvPr id="9" name="ZoneTexte 8"/>
          <p:cNvSpPr txBox="1"/>
          <p:nvPr/>
        </p:nvSpPr>
        <p:spPr>
          <a:xfrm>
            <a:off x="857224" y="478632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Assuré par: Prof. HADJ SLIMANE </a:t>
            </a:r>
            <a:r>
              <a:rPr lang="fr-FR" b="1" dirty="0" err="1" smtClean="0"/>
              <a:t>Zine</a:t>
            </a:r>
            <a:r>
              <a:rPr lang="fr-FR" b="1" dirty="0" smtClean="0"/>
              <a:t>-Eddine 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err="1" smtClean="0"/>
              <a:t>Title</a:t>
            </a:r>
            <a:r>
              <a:rPr lang="fr-FR" sz="4400" dirty="0" smtClean="0"/>
              <a:t> (titre)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357298"/>
            <a:ext cx="79296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Exemple de titre: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Discovery of protein biomarkers for renal diseases.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Découverte de </a:t>
            </a:r>
            <a:r>
              <a:rPr lang="fr-FR" sz="2800" dirty="0" err="1" smtClean="0"/>
              <a:t>biomarqueurs</a:t>
            </a:r>
            <a:r>
              <a:rPr lang="fr-FR" sz="2800" dirty="0" smtClean="0"/>
              <a:t> protéiques pour les maladies rénales.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err="1" smtClean="0"/>
              <a:t>Title</a:t>
            </a:r>
            <a:r>
              <a:rPr lang="fr-FR" sz="4400" dirty="0" smtClean="0"/>
              <a:t> (titre)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357298"/>
            <a:ext cx="792961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Exemple de titre: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New approaches to study the preservation of biopolymers in fossil bones.</a:t>
            </a:r>
          </a:p>
          <a:p>
            <a:pPr algn="ctr"/>
            <a:r>
              <a:rPr lang="fr-FR" sz="2800" dirty="0" smtClean="0"/>
              <a:t>Nouvelles approches pour étudier la préservation des </a:t>
            </a:r>
            <a:r>
              <a:rPr lang="fr-FR" sz="2800" dirty="0" err="1" smtClean="0"/>
              <a:t>biopolymères</a:t>
            </a:r>
            <a:r>
              <a:rPr lang="fr-FR" sz="2800" dirty="0" smtClean="0"/>
              <a:t> dans les fossiles</a:t>
            </a:r>
            <a:br>
              <a:rPr lang="fr-FR" sz="2800" dirty="0" smtClean="0"/>
            </a:br>
            <a:r>
              <a:rPr lang="fr-FR" sz="2800" dirty="0" smtClean="0"/>
              <a:t>des os.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Texte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571612"/>
            <a:ext cx="79296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solidFill>
                  <a:srgbClr val="FFFF00"/>
                </a:solidFill>
              </a:rPr>
              <a:t>Ambiguïté de l’origine des résultats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Pour bien distinguer les résultats de l’auteur et les résultats de la littérature il faut utiliser un style personnel (</a:t>
            </a:r>
            <a:r>
              <a:rPr lang="fr-FR" sz="2800" i="1" dirty="0" smtClean="0"/>
              <a:t>I…, </a:t>
            </a:r>
            <a:r>
              <a:rPr lang="fr-FR" sz="2800" i="1" dirty="0" err="1" smtClean="0"/>
              <a:t>We</a:t>
            </a:r>
            <a:r>
              <a:rPr lang="fr-FR" sz="2800" i="1" dirty="0" smtClean="0"/>
              <a:t>…, Our…, This </a:t>
            </a:r>
            <a:r>
              <a:rPr lang="fr-FR" sz="2800" i="1" dirty="0" err="1" smtClean="0"/>
              <a:t>study</a:t>
            </a:r>
            <a:r>
              <a:rPr lang="fr-FR" sz="2800" i="1" dirty="0" smtClean="0"/>
              <a:t>…</a:t>
            </a:r>
            <a:r>
              <a:rPr lang="fr-FR" sz="2800" dirty="0" smtClean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Texte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571612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Un paragraphe est une démonstration ou une mise en évidence avec un départ et une arrivée liés par un fil conducteur.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14348" y="3071810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Eviter les </a:t>
            </a:r>
            <a:r>
              <a:rPr lang="fr-FR" sz="2800" i="1" dirty="0" smtClean="0"/>
              <a:t>Phrases seules, isolées, orphelines. </a:t>
            </a:r>
            <a:r>
              <a:rPr lang="fr-FR" sz="2800" dirty="0" smtClean="0"/>
              <a:t>Les résultats non expliqués ou dissociés du point fort doivent être supprimés.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14348" y="4572008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Eviter les </a:t>
            </a:r>
            <a:r>
              <a:rPr lang="fr-FR" sz="2800" i="1" dirty="0" smtClean="0"/>
              <a:t>Phrases trop longues, </a:t>
            </a:r>
            <a:r>
              <a:rPr lang="fr-FR" sz="2800" i="1" dirty="0" err="1" smtClean="0"/>
              <a:t>multiverbes</a:t>
            </a:r>
            <a:r>
              <a:rPr lang="fr-FR" sz="2800" i="1" dirty="0" smtClean="0"/>
              <a:t>, complexes, inversées (</a:t>
            </a:r>
            <a:r>
              <a:rPr lang="fr-FR" sz="2800" i="1" dirty="0" err="1" smtClean="0"/>
              <a:t>inverted</a:t>
            </a:r>
            <a:r>
              <a:rPr lang="fr-FR" sz="2800" i="1" dirty="0" smtClean="0"/>
              <a:t> sentences)</a:t>
            </a:r>
            <a:endParaRPr lang="fr-FR" sz="28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Texte (</a:t>
            </a:r>
            <a:r>
              <a:rPr lang="fr-FR" sz="4400" dirty="0" err="1" smtClean="0"/>
              <a:t>inverted</a:t>
            </a:r>
            <a:r>
              <a:rPr lang="fr-FR" sz="4400" dirty="0" smtClean="0"/>
              <a:t> sentences) 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571612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 smtClean="0"/>
              <a:t>When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subject</a:t>
            </a:r>
            <a:r>
              <a:rPr lang="fr-FR" sz="2800" dirty="0" smtClean="0"/>
              <a:t> of a sentence  </a:t>
            </a:r>
            <a:r>
              <a:rPr lang="fr-FR" sz="2800" dirty="0" err="1" smtClean="0"/>
              <a:t>comes</a:t>
            </a:r>
            <a:r>
              <a:rPr lang="fr-FR" sz="2800" dirty="0" smtClean="0"/>
              <a:t> </a:t>
            </a:r>
            <a:r>
              <a:rPr lang="fr-FR" sz="2800" dirty="0" err="1" smtClean="0"/>
              <a:t>before</a:t>
            </a:r>
            <a:r>
              <a:rPr lang="fr-FR" sz="2800" dirty="0" smtClean="0"/>
              <a:t> the </a:t>
            </a:r>
            <a:r>
              <a:rPr lang="fr-FR" sz="2800" dirty="0" err="1" smtClean="0"/>
              <a:t>verb</a:t>
            </a:r>
            <a:r>
              <a:rPr lang="fr-FR" sz="2800" dirty="0" smtClean="0"/>
              <a:t>, the sentence </a:t>
            </a:r>
            <a:r>
              <a:rPr lang="fr-FR" sz="2800" dirty="0" err="1" smtClean="0"/>
              <a:t>is</a:t>
            </a:r>
            <a:r>
              <a:rPr lang="fr-FR" sz="2800" dirty="0" smtClean="0"/>
              <a:t> in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</a:t>
            </a:r>
            <a:r>
              <a:rPr lang="fr-FR" sz="2800" dirty="0" err="1" smtClean="0"/>
              <a:t>order</a:t>
            </a:r>
            <a:r>
              <a:rPr lang="fr-FR" sz="2800" dirty="0" smtClean="0"/>
              <a:t>.</a:t>
            </a:r>
          </a:p>
          <a:p>
            <a:pPr algn="just"/>
            <a:endParaRPr lang="fr-FR" sz="2800" dirty="0" smtClean="0"/>
          </a:p>
          <a:p>
            <a:pPr algn="just"/>
            <a:r>
              <a:rPr lang="fr-FR" sz="2800" dirty="0" err="1" smtClean="0"/>
              <a:t>Two</a:t>
            </a:r>
            <a:r>
              <a:rPr lang="fr-FR" sz="2800" dirty="0" smtClean="0"/>
              <a:t> </a:t>
            </a:r>
            <a:r>
              <a:rPr lang="fr-FR" sz="2800" dirty="0" err="1" smtClean="0"/>
              <a:t>birds</a:t>
            </a:r>
            <a:r>
              <a:rPr lang="fr-FR" sz="2800" dirty="0" smtClean="0"/>
              <a:t> </a:t>
            </a:r>
            <a:r>
              <a:rPr lang="fr-FR" sz="2800" dirty="0" err="1" smtClean="0"/>
              <a:t>were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branch</a:t>
            </a:r>
            <a:endParaRPr lang="fr-FR" sz="28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642910" y="3827696"/>
            <a:ext cx="7929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 smtClean="0"/>
              <a:t>When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verb</a:t>
            </a:r>
            <a:r>
              <a:rPr lang="fr-FR" sz="2800" dirty="0" smtClean="0"/>
              <a:t> or part of the </a:t>
            </a:r>
            <a:r>
              <a:rPr lang="fr-FR" sz="2800" dirty="0" err="1" smtClean="0"/>
              <a:t>verb</a:t>
            </a:r>
            <a:r>
              <a:rPr lang="fr-FR" sz="2800" dirty="0" smtClean="0"/>
              <a:t>  </a:t>
            </a:r>
            <a:r>
              <a:rPr lang="fr-FR" sz="2800" dirty="0" err="1" smtClean="0"/>
              <a:t>comes</a:t>
            </a:r>
            <a:r>
              <a:rPr lang="fr-FR" sz="2800" dirty="0" smtClean="0"/>
              <a:t> </a:t>
            </a:r>
            <a:r>
              <a:rPr lang="fr-FR" sz="2800" dirty="0" err="1" smtClean="0"/>
              <a:t>before</a:t>
            </a:r>
            <a:r>
              <a:rPr lang="fr-FR" sz="2800" dirty="0" smtClean="0"/>
              <a:t> the </a:t>
            </a:r>
            <a:r>
              <a:rPr lang="fr-FR" sz="2800" dirty="0" err="1" smtClean="0"/>
              <a:t>subject</a:t>
            </a:r>
            <a:r>
              <a:rPr lang="fr-FR" sz="2800" dirty="0" smtClean="0"/>
              <a:t>, the sentence </a:t>
            </a:r>
            <a:r>
              <a:rPr lang="fr-FR" sz="2800" dirty="0" err="1" smtClean="0"/>
              <a:t>is</a:t>
            </a:r>
            <a:r>
              <a:rPr lang="fr-FR" sz="2800" dirty="0" smtClean="0"/>
              <a:t> in </a:t>
            </a:r>
            <a:r>
              <a:rPr lang="fr-FR" sz="2800" dirty="0" err="1" smtClean="0"/>
              <a:t>inverted</a:t>
            </a:r>
            <a:r>
              <a:rPr lang="fr-FR" sz="2800" dirty="0" smtClean="0"/>
              <a:t> </a:t>
            </a:r>
            <a:r>
              <a:rPr lang="fr-FR" sz="2800" dirty="0" err="1" smtClean="0"/>
              <a:t>order</a:t>
            </a:r>
            <a:r>
              <a:rPr lang="fr-FR" sz="2800" dirty="0" smtClean="0"/>
              <a:t>.</a:t>
            </a:r>
          </a:p>
          <a:p>
            <a:pPr algn="just"/>
            <a:endParaRPr lang="fr-FR" sz="2800" dirty="0" smtClean="0"/>
          </a:p>
          <a:p>
            <a:pPr algn="just"/>
            <a:r>
              <a:rPr lang="fr-FR" sz="2800" dirty="0" smtClean="0"/>
              <a:t>On the </a:t>
            </a:r>
            <a:r>
              <a:rPr lang="fr-FR" sz="2800" dirty="0" err="1" smtClean="0"/>
              <a:t>branch</a:t>
            </a:r>
            <a:r>
              <a:rPr lang="fr-FR" sz="2800" dirty="0" smtClean="0"/>
              <a:t> </a:t>
            </a:r>
            <a:r>
              <a:rPr lang="fr-FR" sz="2800" dirty="0" err="1" smtClean="0"/>
              <a:t>were</a:t>
            </a:r>
            <a:r>
              <a:rPr lang="fr-FR" sz="2800" dirty="0" smtClean="0"/>
              <a:t> </a:t>
            </a:r>
            <a:r>
              <a:rPr lang="fr-FR" sz="2800" dirty="0" err="1" smtClean="0"/>
              <a:t>two</a:t>
            </a:r>
            <a:r>
              <a:rPr lang="fr-FR" sz="2800" dirty="0" smtClean="0"/>
              <a:t> </a:t>
            </a:r>
            <a:r>
              <a:rPr lang="fr-FR" sz="2800" dirty="0" err="1" smtClean="0"/>
              <a:t>birds</a:t>
            </a:r>
            <a:r>
              <a:rPr lang="fr-FR" sz="2800" dirty="0" smtClean="0"/>
              <a:t>.</a:t>
            </a:r>
          </a:p>
          <a:p>
            <a:pPr algn="just"/>
            <a:endParaRPr lang="fr-FR" sz="2800" dirty="0" smtClean="0"/>
          </a:p>
          <a:p>
            <a:pPr algn="just"/>
            <a:r>
              <a:rPr lang="fr-FR" sz="2800" dirty="0" err="1" smtClean="0"/>
              <a:t>Birds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subject</a:t>
            </a:r>
            <a:r>
              <a:rPr lang="fr-FR" sz="2800" dirty="0" smtClean="0"/>
              <a:t>; </a:t>
            </a:r>
            <a:r>
              <a:rPr lang="fr-FR" sz="2800" dirty="0" err="1" smtClean="0"/>
              <a:t>were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verb</a:t>
            </a:r>
            <a:endParaRPr lang="fr-FR" sz="2800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Texte (A éviter)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285720" y="1472501"/>
            <a:ext cx="8715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Abus d’abréviations</a:t>
            </a:r>
          </a:p>
          <a:p>
            <a:pPr algn="just"/>
            <a:r>
              <a:rPr lang="fr-FR" sz="2800" dirty="0" smtClean="0"/>
              <a:t>Par exemple, « c'est-à-dire » peut s'abréger en « c.-à-d. » sauf dans une figure, un tableau ou une équation, à condition qu’il n’y ait pas la place d’écrire le mot ou l’expression entière. Les abréviations doivent être expliquées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Texte (Exemple)</a:t>
            </a:r>
            <a:endParaRPr lang="fr-FR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1690688"/>
            <a:ext cx="78200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Texte (A éviter)</a:t>
            </a:r>
            <a:endParaRPr lang="fr-FR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928802"/>
            <a:ext cx="800105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Texte (A éviter)</a:t>
            </a:r>
            <a:endParaRPr lang="fr-FR" sz="4400" dirty="0"/>
          </a:p>
        </p:txBody>
      </p:sp>
      <p:sp>
        <p:nvSpPr>
          <p:cNvPr id="7" name="ZoneTexte 6"/>
          <p:cNvSpPr txBox="1"/>
          <p:nvPr/>
        </p:nvSpPr>
        <p:spPr>
          <a:xfrm>
            <a:off x="571472" y="2214554"/>
            <a:ext cx="7929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Abus des parenthèses</a:t>
            </a:r>
          </a:p>
          <a:p>
            <a:pPr algn="just"/>
            <a:endParaRPr lang="fr-FR" sz="2800" dirty="0" smtClean="0"/>
          </a:p>
          <a:p>
            <a:pPr algn="just"/>
            <a:r>
              <a:rPr lang="fr-FR" sz="2800" dirty="0" smtClean="0"/>
              <a:t>Les  parenthèses peuvent être remplacées par:</a:t>
            </a:r>
          </a:p>
          <a:p>
            <a:pPr algn="just"/>
            <a:endParaRPr lang="fr-FR" sz="2800" dirty="0" smtClean="0"/>
          </a:p>
          <a:p>
            <a:pPr algn="just"/>
            <a:r>
              <a:rPr lang="fr-FR" sz="2800" dirty="0" smtClean="0"/>
              <a:t>, e.g.,   ou </a:t>
            </a:r>
            <a:r>
              <a:rPr lang="fr-FR" sz="2800" dirty="0" err="1" smtClean="0"/>
              <a:t>such</a:t>
            </a:r>
            <a:r>
              <a:rPr lang="fr-FR" sz="2800" dirty="0" smtClean="0"/>
              <a:t> as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Résumé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428596" y="1428736"/>
            <a:ext cx="8286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Le résumé doit être court, sans abréviation, sans référence et dans un langage le plus simple possible. 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8596" y="3832215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Dans le résumé, il faut présenter le problème à résoudre.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28596" y="4830087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Eviter un résumé déstructuré : mélange désordonné de contexte, d’expérimental, de résultats et de conséquences ;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8596" y="2843095"/>
            <a:ext cx="8286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Le résumé ne doit pas dépasser 250 mots </a:t>
            </a:r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Structure d’un article</a:t>
            </a:r>
            <a:endParaRPr lang="fr-FR" sz="44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42910" y="1285856"/>
          <a:ext cx="8072494" cy="456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380102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Title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Titre</a:t>
                      </a:r>
                      <a:endParaRPr lang="fr-FR" dirty="0"/>
                    </a:p>
                  </a:txBody>
                  <a:tcPr/>
                </a:tc>
              </a:tr>
              <a:tr h="380102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Authors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Auteurs</a:t>
                      </a:r>
                      <a:endParaRPr lang="fr-FR" dirty="0"/>
                    </a:p>
                  </a:txBody>
                  <a:tcPr/>
                </a:tc>
              </a:tr>
              <a:tr h="380102">
                <a:tc>
                  <a:txBody>
                    <a:bodyPr/>
                    <a:lstStyle/>
                    <a:p>
                      <a:r>
                        <a:rPr lang="fr-FR" dirty="0" smtClean="0"/>
                        <a:t>Abstract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Résumé</a:t>
                      </a:r>
                      <a:endParaRPr lang="fr-FR" dirty="0"/>
                    </a:p>
                  </a:txBody>
                  <a:tcPr/>
                </a:tc>
              </a:tr>
              <a:tr h="380102">
                <a:tc>
                  <a:txBody>
                    <a:bodyPr/>
                    <a:lstStyle/>
                    <a:p>
                      <a:r>
                        <a:rPr lang="fr-FR" dirty="0" smtClean="0"/>
                        <a:t>Introduction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Introduction </a:t>
                      </a:r>
                      <a:endParaRPr lang="fr-FR" dirty="0"/>
                    </a:p>
                  </a:txBody>
                  <a:tcPr/>
                </a:tc>
              </a:tr>
              <a:tr h="380102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Method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Méthode</a:t>
                      </a:r>
                      <a:endParaRPr lang="fr-FR" dirty="0"/>
                    </a:p>
                  </a:txBody>
                  <a:tcPr/>
                </a:tc>
              </a:tr>
              <a:tr h="380102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Results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Résultats</a:t>
                      </a:r>
                      <a:endParaRPr lang="fr-FR" dirty="0"/>
                    </a:p>
                  </a:txBody>
                  <a:tcPr/>
                </a:tc>
              </a:tr>
              <a:tr h="380102">
                <a:tc>
                  <a:txBody>
                    <a:bodyPr/>
                    <a:lstStyle/>
                    <a:p>
                      <a:r>
                        <a:rPr lang="fr-FR" dirty="0" smtClean="0"/>
                        <a:t>Discussion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Discussion</a:t>
                      </a:r>
                      <a:endParaRPr lang="fr-FR" dirty="0"/>
                    </a:p>
                  </a:txBody>
                  <a:tcPr/>
                </a:tc>
              </a:tr>
              <a:tr h="380102">
                <a:tc>
                  <a:txBody>
                    <a:bodyPr/>
                    <a:lstStyle/>
                    <a:p>
                      <a:r>
                        <a:rPr lang="fr-FR" dirty="0" smtClean="0"/>
                        <a:t>Conclusion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Conclusion</a:t>
                      </a:r>
                      <a:endParaRPr lang="fr-FR" dirty="0"/>
                    </a:p>
                  </a:txBody>
                  <a:tcPr/>
                </a:tc>
              </a:tr>
              <a:tr h="380102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Acknowledgements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Remerciements</a:t>
                      </a:r>
                      <a:endParaRPr lang="fr-FR" dirty="0"/>
                    </a:p>
                  </a:txBody>
                  <a:tcPr/>
                </a:tc>
              </a:tr>
              <a:tr h="380102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References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Références</a:t>
                      </a:r>
                      <a:endParaRPr lang="fr-FR" dirty="0"/>
                    </a:p>
                  </a:txBody>
                  <a:tcPr/>
                </a:tc>
              </a:tr>
              <a:tr h="380102">
                <a:tc>
                  <a:txBody>
                    <a:bodyPr/>
                    <a:lstStyle/>
                    <a:p>
                      <a:r>
                        <a:rPr lang="fr-FR" dirty="0" smtClean="0"/>
                        <a:t>Appendices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Annexe</a:t>
                      </a:r>
                      <a:endParaRPr lang="fr-FR" dirty="0"/>
                    </a:p>
                  </a:txBody>
                  <a:tcPr/>
                </a:tc>
              </a:tr>
              <a:tr h="380102">
                <a:tc>
                  <a:txBody>
                    <a:bodyPr/>
                    <a:lstStyle/>
                    <a:p>
                      <a:r>
                        <a:rPr lang="fr-FR" dirty="0" smtClean="0"/>
                        <a:t>Figures et Tables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Figures et tableaux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Résumé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428596" y="1428736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algn="just"/>
            <a:r>
              <a:rPr lang="fr-FR" sz="2800" dirty="0" smtClean="0"/>
              <a:t>Ambiguïté de l’origine des résultats 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8596" y="307181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Les résultats doivent être appuyés par des chiffres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28596" y="4189405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Trop de résultats donnés.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Résumé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428596" y="1428736"/>
            <a:ext cx="8286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 smtClean="0"/>
          </a:p>
          <a:p>
            <a:pPr algn="just"/>
            <a:r>
              <a:rPr lang="fr-FR" sz="2800" dirty="0" smtClean="0"/>
              <a:t>Absence d’explication du caractère novateur des résultats par rapport à l’existant ;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8596" y="307181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résumé est souvent rédigé en dernier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Résumé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428596" y="1428736"/>
            <a:ext cx="82868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/>
              <a:t>Le résumé doit permettre, en peu de mots, de comprendre :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- le contexte; </a:t>
            </a:r>
            <a:endParaRPr lang="fr-FR" sz="2800" i="1" dirty="0" smtClean="0"/>
          </a:p>
          <a:p>
            <a:pPr>
              <a:lnSpc>
                <a:spcPct val="150000"/>
              </a:lnSpc>
            </a:pPr>
            <a:r>
              <a:rPr lang="fr-FR" sz="2800" dirty="0" smtClean="0"/>
              <a:t>- le problème à résoudre;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- la solution proposée;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- les points clefs de l’argumentation et de la démarche.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Résumé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428596" y="142873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Le résumé est structuré en trois parties: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0034" y="219140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i="1" dirty="0" smtClean="0"/>
              <a:t>Contexte, problème (environ 25 % du résumé, trois phrases)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500034" y="298823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i="1" dirty="0" smtClean="0"/>
              <a:t>Expérimental (environ 25 % du résumé, trois phrases)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500034" y="3929066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Résultat majeur, nouveauté, conséquences (environ 50 % du résumé, six phrases)</a:t>
            </a:r>
            <a:endParaRPr lang="fr-FR" sz="24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Résumé</a:t>
            </a:r>
            <a:endParaRPr lang="fr-FR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2" y="1314450"/>
            <a:ext cx="8572528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Résumé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1428736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Cet article présente..., ce papier présente..., nous présentons dans cet article...,...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presented</a:t>
            </a:r>
            <a:r>
              <a:rPr lang="fr-FR" sz="2400" dirty="0" smtClean="0"/>
              <a:t> in </a:t>
            </a:r>
            <a:r>
              <a:rPr lang="fr-FR" sz="2400" dirty="0" err="1" smtClean="0"/>
              <a:t>this</a:t>
            </a:r>
            <a:r>
              <a:rPr lang="fr-FR" sz="2400" dirty="0" smtClean="0"/>
              <a:t> </a:t>
            </a:r>
            <a:r>
              <a:rPr lang="fr-FR" sz="2400" dirty="0" err="1" smtClean="0"/>
              <a:t>paper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2285992"/>
            <a:ext cx="77867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A new technique...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presented</a:t>
            </a:r>
            <a:r>
              <a:rPr lang="fr-FR" sz="2400" dirty="0" smtClean="0"/>
              <a:t>. This technique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based</a:t>
            </a:r>
            <a:r>
              <a:rPr lang="fr-FR" sz="2400" dirty="0" smtClean="0"/>
              <a:t> on... » </a:t>
            </a:r>
          </a:p>
          <a:p>
            <a:pPr algn="just"/>
            <a:r>
              <a:rPr lang="fr-FR" sz="2400" dirty="0" smtClean="0"/>
              <a:t>This </a:t>
            </a:r>
            <a:r>
              <a:rPr lang="fr-FR" sz="2400" dirty="0" err="1" smtClean="0"/>
              <a:t>step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treated</a:t>
            </a:r>
            <a:r>
              <a:rPr lang="fr-FR" sz="2400" dirty="0" smtClean="0"/>
              <a:t>... </a:t>
            </a:r>
          </a:p>
          <a:p>
            <a:pPr algn="just"/>
            <a:r>
              <a:rPr lang="fr-FR" sz="2400" dirty="0" smtClean="0"/>
              <a:t>This </a:t>
            </a:r>
            <a:r>
              <a:rPr lang="fr-FR" sz="2400" dirty="0" err="1" smtClean="0"/>
              <a:t>motivates</a:t>
            </a:r>
            <a:r>
              <a:rPr lang="fr-FR" sz="2400" dirty="0" smtClean="0"/>
              <a:t> </a:t>
            </a:r>
            <a:r>
              <a:rPr lang="fr-FR" sz="2400" dirty="0" err="1" smtClean="0"/>
              <a:t>work</a:t>
            </a:r>
            <a:r>
              <a:rPr lang="fr-FR" sz="2400" dirty="0" smtClean="0"/>
              <a:t>...</a:t>
            </a:r>
          </a:p>
          <a:p>
            <a:pPr algn="just"/>
            <a:r>
              <a:rPr lang="fr-FR" sz="2400" dirty="0" smtClean="0"/>
              <a:t>A </a:t>
            </a:r>
            <a:r>
              <a:rPr lang="fr-FR" sz="2400" dirty="0" err="1" smtClean="0"/>
              <a:t>method</a:t>
            </a:r>
            <a:r>
              <a:rPr lang="fr-FR" sz="2400" dirty="0" smtClean="0"/>
              <a:t>... has been </a:t>
            </a:r>
            <a:r>
              <a:rPr lang="fr-FR" sz="2400" dirty="0" err="1" smtClean="0"/>
              <a:t>developed</a:t>
            </a:r>
            <a:r>
              <a:rPr lang="fr-FR" sz="2400" dirty="0" smtClean="0"/>
              <a:t>. This </a:t>
            </a:r>
            <a:r>
              <a:rPr lang="fr-FR" sz="2400" dirty="0" err="1" smtClean="0"/>
              <a:t>method</a:t>
            </a:r>
            <a:r>
              <a:rPr lang="fr-FR" sz="2400" dirty="0" smtClean="0"/>
              <a:t> </a:t>
            </a:r>
            <a:r>
              <a:rPr lang="fr-FR" sz="2400" dirty="0" err="1" smtClean="0"/>
              <a:t>utilizes</a:t>
            </a:r>
            <a:r>
              <a:rPr lang="fr-FR" sz="2400" dirty="0" smtClean="0"/>
              <a:t>...</a:t>
            </a:r>
          </a:p>
          <a:p>
            <a:pPr algn="just"/>
            <a:r>
              <a:rPr lang="fr-FR" sz="2400" dirty="0" smtClean="0"/>
              <a:t>... en se fondant sur la notion de description... . Cette description permet de...</a:t>
            </a:r>
          </a:p>
          <a:p>
            <a:pPr algn="just"/>
            <a:r>
              <a:rPr lang="fr-FR" sz="2400" dirty="0" smtClean="0"/>
              <a:t>Nous présentons les travaux entrepris... De ces travaux résulte...</a:t>
            </a:r>
          </a:p>
          <a:p>
            <a:pPr algn="just"/>
            <a:r>
              <a:rPr lang="fr-FR" sz="2400" dirty="0" smtClean="0"/>
              <a:t>Nous abordons le problème de l’estimation... Ceci est réalisé en recherchant...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Introduction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1428736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enjeux doivent être en adéquation avec l’hypothèse de travail.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348" y="3455259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enjeux généraux doivent être appuyés par des références à des articles de synthèse ou des livres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4348" y="2428868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problèmes scientifiques à résoudre doivent être bien expliqués. Le lecteur doit saisir l’objectif des travaux.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4348" y="464344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faut permettre au spécialiste de rentrer de façon progressive et agréable dans le vif du sujet.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Introduction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1428736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Dans une introduction, L’auteur continuera son discours par des aspects plus précis, plus détaillés, en évoquant des problèmes plus spécifiques, plus locaux.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2910" y="2800175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L’auteur introduit des commentaires généraux typiques d’une introduction ;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2910" y="3955325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L’auteur ne pourra pas élaborer une introduction bien équilibrée tant que le résultat nouveau et ses conséquences ne seront pas identifiés précisément dans la partie Résultats et discussion.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Introduction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1428736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Dans une introduction, L’auteur continuera son discours par des aspects plus précis, plus détaillés, en évoquant des problèmes plus spécifiques, plus locaux.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Matériel et méthode</a:t>
            </a:r>
            <a:endParaRPr lang="fr-FR" sz="4400" dirty="0"/>
          </a:p>
        </p:txBody>
      </p:sp>
      <p:sp>
        <p:nvSpPr>
          <p:cNvPr id="7" name="ZoneTexte 6"/>
          <p:cNvSpPr txBox="1"/>
          <p:nvPr/>
        </p:nvSpPr>
        <p:spPr>
          <a:xfrm>
            <a:off x="142876" y="1714488"/>
            <a:ext cx="8929718" cy="290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3200" dirty="0" smtClean="0"/>
              <a:t>1. Quel a été le matériel (les données) de l’étude ?</a:t>
            </a:r>
          </a:p>
          <a:p>
            <a:pPr>
              <a:lnSpc>
                <a:spcPct val="200000"/>
              </a:lnSpc>
            </a:pPr>
            <a:r>
              <a:rPr lang="fr-FR" sz="3200" dirty="0" smtClean="0"/>
              <a:t>2. Qu’est-ce que l’on a cherché à évaluer ?</a:t>
            </a:r>
          </a:p>
          <a:p>
            <a:pPr>
              <a:lnSpc>
                <a:spcPct val="200000"/>
              </a:lnSpc>
            </a:pPr>
            <a:r>
              <a:rPr lang="fr-FR" sz="3200" dirty="0" smtClean="0"/>
              <a:t>3. Quels ont été les critères de jugement ?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err="1" smtClean="0"/>
              <a:t>Title</a:t>
            </a:r>
            <a:r>
              <a:rPr lang="fr-FR" sz="4400" dirty="0" smtClean="0"/>
              <a:t> (titre)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1285860"/>
            <a:ext cx="81439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FR" sz="3600" dirty="0" smtClean="0"/>
              <a:t> Concis et informatif.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FR" sz="3600" dirty="0" smtClean="0"/>
              <a:t> Les titres sont souvent utilisés dans les systèmes de recherche d'information.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FR" sz="3600" dirty="0" smtClean="0"/>
              <a:t> Évitez les abréviations et les formules.</a:t>
            </a:r>
            <a:endParaRPr lang="fr-FR" sz="3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Méthode (</a:t>
            </a:r>
            <a:r>
              <a:rPr lang="fr-FR" sz="4400" dirty="0" err="1" smtClean="0"/>
              <a:t>Method</a:t>
            </a:r>
            <a:r>
              <a:rPr lang="fr-FR" sz="4400" dirty="0" smtClean="0"/>
              <a:t>)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1428736"/>
            <a:ext cx="7786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400" smtClean="0"/>
              <a:t>les </a:t>
            </a:r>
            <a:r>
              <a:rPr lang="fr-FR" sz="2400" dirty="0" smtClean="0"/>
              <a:t>hypothèses </a:t>
            </a:r>
            <a:r>
              <a:rPr lang="fr-FR" sz="2400" i="1" dirty="0" smtClean="0"/>
              <a:t>requises; </a:t>
            </a:r>
          </a:p>
          <a:p>
            <a:r>
              <a:rPr lang="fr-FR" sz="2400" i="1" dirty="0" smtClean="0"/>
              <a:t> </a:t>
            </a:r>
            <a:endParaRPr lang="fr-FR" sz="2400" dirty="0" smtClean="0"/>
          </a:p>
          <a:p>
            <a:pPr>
              <a:buFontTx/>
              <a:buChar char="-"/>
            </a:pPr>
            <a:r>
              <a:rPr lang="fr-FR" sz="2400" dirty="0" smtClean="0"/>
              <a:t>les fondements mathématiques; </a:t>
            </a:r>
          </a:p>
          <a:p>
            <a:endParaRPr lang="fr-FR" sz="2400" dirty="0" smtClean="0"/>
          </a:p>
          <a:p>
            <a:pPr>
              <a:buFontTx/>
              <a:buChar char="-"/>
            </a:pPr>
            <a:r>
              <a:rPr lang="fr-FR" sz="2400" dirty="0" smtClean="0"/>
              <a:t>l’approche ou méthode proposée; </a:t>
            </a:r>
          </a:p>
          <a:p>
            <a:r>
              <a:rPr lang="fr-FR" sz="2400" dirty="0" smtClean="0"/>
              <a:t> </a:t>
            </a:r>
          </a:p>
          <a:p>
            <a:r>
              <a:rPr lang="fr-FR" sz="2400" dirty="0" smtClean="0"/>
              <a:t>- les instructions pour réaliser les expériences;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Méthode (</a:t>
            </a:r>
            <a:r>
              <a:rPr lang="fr-FR" sz="4400" dirty="0" err="1" smtClean="0"/>
              <a:t>Method</a:t>
            </a:r>
            <a:r>
              <a:rPr lang="fr-FR" sz="4400" dirty="0" smtClean="0"/>
              <a:t>)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785786" y="1500174"/>
            <a:ext cx="7643866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/>
              <a:t>Il ne doit pas contenir: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- De résultats;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- Style télégraphique et d’abréviations inexpliquées.</a:t>
            </a:r>
          </a:p>
          <a:p>
            <a:pPr algn="just">
              <a:lnSpc>
                <a:spcPct val="150000"/>
              </a:lnSpc>
            </a:pPr>
            <a:r>
              <a:rPr lang="fr-FR" sz="3200" dirty="0" smtClean="0"/>
              <a:t>- De discussion ou de commentaires prolongés sur le matériel et la méthode.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Méthode (</a:t>
            </a:r>
            <a:r>
              <a:rPr lang="fr-FR" sz="4400" dirty="0" err="1" smtClean="0"/>
              <a:t>Method</a:t>
            </a:r>
            <a:r>
              <a:rPr lang="fr-FR" sz="4400" dirty="0" smtClean="0"/>
              <a:t>)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285720" y="1906494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dirty="0" smtClean="0"/>
              <a:t>Algorithme: La forme idéale pour la description du matériel utilisé et la méthode proposé est l’algorithme.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Méthode (</a:t>
            </a:r>
            <a:r>
              <a:rPr lang="fr-FR" sz="4400" dirty="0" err="1" smtClean="0"/>
              <a:t>Method</a:t>
            </a:r>
            <a:r>
              <a:rPr lang="fr-FR" sz="4400" dirty="0" smtClean="0"/>
              <a:t>)</a:t>
            </a:r>
            <a:endParaRPr lang="fr-FR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1319234"/>
            <a:ext cx="50768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Méthode (</a:t>
            </a:r>
            <a:r>
              <a:rPr lang="fr-FR" sz="4400" dirty="0" err="1" smtClean="0"/>
              <a:t>Method</a:t>
            </a:r>
            <a:r>
              <a:rPr lang="fr-FR" sz="4400" dirty="0" smtClean="0"/>
              <a:t>)</a:t>
            </a:r>
            <a:endParaRPr lang="fr-FR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52577"/>
            <a:ext cx="857256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Résultats (</a:t>
            </a:r>
            <a:r>
              <a:rPr lang="fr-FR" sz="4400" dirty="0" err="1" smtClean="0"/>
              <a:t>Results</a:t>
            </a:r>
            <a:r>
              <a:rPr lang="fr-FR" sz="4400" dirty="0" smtClean="0"/>
              <a:t>)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2139727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- Tous les résultats, même négatifs, dans la mesure où ils apportent une information utile au problème étudié.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35729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La partie résultat doit contenir: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14348" y="3615641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- Des résultats précis, clairs.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714348" y="433454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- Il s’agit donc de décrire et non d’interpréter</a:t>
            </a:r>
            <a:endParaRPr lang="fr-FR" sz="2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Résultats (</a:t>
            </a:r>
            <a:r>
              <a:rPr lang="fr-FR" sz="4400" dirty="0" err="1" smtClean="0"/>
              <a:t>Results</a:t>
            </a:r>
            <a:r>
              <a:rPr lang="fr-FR" sz="4400" dirty="0" smtClean="0"/>
              <a:t>)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2139727"/>
            <a:ext cx="800105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800" dirty="0" smtClean="0"/>
              <a:t>Des tableaux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800" dirty="0" smtClean="0"/>
              <a:t> Des figures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800" dirty="0" smtClean="0"/>
              <a:t> Des schémas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800" dirty="0" smtClean="0"/>
              <a:t> Des photographies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35729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 la partie résultat on peut utiliser: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Résultats (La figure)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1689075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- Ils donnent un maximum d’informations dans un minimum de place. 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500034" y="2832083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- Ils doivent être cités dans le texte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500034" y="3691598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- Ils doivent contenir des légendes</a:t>
            </a:r>
            <a:endParaRPr lang="fr-FR" sz="2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 fontScale="90000"/>
          </a:bodyPr>
          <a:lstStyle/>
          <a:p>
            <a:pPr algn="just"/>
            <a:r>
              <a:rPr lang="fr-FR" sz="4400" dirty="0" smtClean="0"/>
              <a:t>Résultats (A éviter dans Les figures)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1428736"/>
            <a:ext cx="8001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- Légende trop courte, La légende doit contenir assez d’information pour que la figure soit compréhensible sans avoir à lire le texte principal de l’article.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500034" y="3500438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- Figure non expliquée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500034" y="433454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- Trop de graphes par figure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500034" y="4977482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- Trop de courbes sur un seul graphe</a:t>
            </a:r>
            <a:endParaRPr lang="fr-FR" sz="28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 fontScale="90000"/>
          </a:bodyPr>
          <a:lstStyle/>
          <a:p>
            <a:pPr algn="just"/>
            <a:r>
              <a:rPr lang="fr-FR" sz="4400" dirty="0" smtClean="0"/>
              <a:t>Résultats (A éviter dans Les figures)</a:t>
            </a:r>
            <a:endParaRPr lang="fr-FR" sz="4400" dirty="0"/>
          </a:p>
        </p:txBody>
      </p:sp>
      <p:sp>
        <p:nvSpPr>
          <p:cNvPr id="9" name="ZoneTexte 8"/>
          <p:cNvSpPr txBox="1"/>
          <p:nvPr/>
        </p:nvSpPr>
        <p:spPr>
          <a:xfrm>
            <a:off x="571472" y="1857364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- Trop de figures dans un manuscrit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571472" y="2786058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- Rapport texte/figure déséquilibré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err="1" smtClean="0"/>
              <a:t>Title</a:t>
            </a:r>
            <a:r>
              <a:rPr lang="fr-FR" sz="4400" dirty="0" smtClean="0"/>
              <a:t> (titre)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571612"/>
            <a:ext cx="7929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Titre à éviter: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 Trop lent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 Trop spécialisé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 Absence de mots-clés à fort impact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Résultats (Exemple de figures)</a:t>
            </a:r>
            <a:endParaRPr lang="fr-FR" sz="4400" dirty="0"/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545" y="1785926"/>
            <a:ext cx="5756910" cy="301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Discussion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1357298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Au début d’une discussion, le problème posé doit être brièvement rappelés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357158" y="2617769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En fin d’une discussion, la signification, la nouveauté et les bénéfices des résultats présentés doivent répondre clairement au problème posé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57158" y="4191664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Chaque résultat doit être discuté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85720" y="4929198"/>
            <a:ext cx="88582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dirty="0" smtClean="0"/>
              <a:t>Dans la partie discussion, l’auteur remontera progressivement vers des conséquences générales accessibles pour un large public, à l’inverse du fil de l’introduction.</a:t>
            </a:r>
            <a:endParaRPr lang="fr-FR" sz="2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Discussion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1357298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Les résultats et leur discussion sont placés dans une section commune intitulée « Résultats et discussion »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357158" y="2903521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Séparer les deux sections provoquerait une lecture difficile et équivoque d’une section discussion isolée.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8596" y="4618033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L’éloignement du résultat de son interprétation peut provoquer une confusion chez le lecteur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Résultats et discussion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1357298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L’auteur expliquera, très clairement, la nouveauté, la valeur ajoutée ou la différence par rapport aux connaissances existantes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57158" y="2928934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Cette partie est divisée en sous-section. Chacune d’elle présentera un seul résultat.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357158" y="4000504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Chaque sous-section est appuyée par des chiffres pour convaincre le lecteur scientifique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57158" y="5143512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De préférence, le texte ne doit pas contenir de références afin de ne pas générer d’ambiguïté sur l’origine des résultats</a:t>
            </a:r>
            <a:endParaRPr lang="fr-FR" sz="28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Résultats et discussion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1357298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Chaque sous-section doit terminer par une conclusion partielle 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428596" y="2714620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Une phrase pourra établir la transition vers la sous-section suivante.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8596" y="4143381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Comparer les résultats. Notez les différences et les similitudes. Expliquez la cause de ces différences</a:t>
            </a:r>
            <a:r>
              <a:rPr lang="fr-FR" sz="2800" smtClean="0"/>
              <a:t>. 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Conclusion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1357298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Au début de la conclusion le contexte, l’objectif et le problème posé sont brièvement rappelés.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428596" y="300037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L’auteur ne doit pas continue à discuter les résultats et leurs conséquences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357158" y="4857760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Elle ne contient pas de références bibliographiques, sauf cas exceptionnel.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Conclusion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1357298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La conclusion pourra se terminer par des perspectives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357158" y="219140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Dans une conclusion, un seul paragraphe  suffira.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Références bibliographiques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1357298"/>
            <a:ext cx="86439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/>
              <a:t>Laguna, P., </a:t>
            </a:r>
            <a:r>
              <a:rPr lang="en-US" sz="2600" dirty="0" err="1" smtClean="0"/>
              <a:t>Jané</a:t>
            </a:r>
            <a:r>
              <a:rPr lang="en-US" sz="2600" dirty="0" smtClean="0"/>
              <a:t>, R. and </a:t>
            </a:r>
            <a:r>
              <a:rPr lang="en-US" sz="2600" dirty="0" err="1" smtClean="0"/>
              <a:t>Caminal</a:t>
            </a:r>
            <a:r>
              <a:rPr lang="en-US" sz="2600" dirty="0" smtClean="0"/>
              <a:t>, P. (1994) ‘Automatic detection of wave boundaries in </a:t>
            </a:r>
            <a:r>
              <a:rPr lang="en-US" sz="2600" dirty="0" err="1" smtClean="0"/>
              <a:t>multilead</a:t>
            </a:r>
            <a:r>
              <a:rPr lang="en-US" sz="2600" dirty="0" smtClean="0"/>
              <a:t> ECG signals: Validation with the CSE data-base’, </a:t>
            </a:r>
            <a:r>
              <a:rPr lang="en-US" sz="2600" i="1" dirty="0" err="1" smtClean="0"/>
              <a:t>Comput</a:t>
            </a:r>
            <a:r>
              <a:rPr lang="en-US" sz="2600" i="1" dirty="0" smtClean="0"/>
              <a:t>. Biomed. Res.</a:t>
            </a:r>
            <a:r>
              <a:rPr lang="en-US" sz="2600" dirty="0" smtClean="0"/>
              <a:t>, Vol. 27, No. 1, pp.45–60.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500034" y="3071810"/>
            <a:ext cx="835824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marL="342900" indent="-342900">
              <a:buAutoNum type="arabicParenR"/>
            </a:pPr>
            <a:r>
              <a:rPr lang="fr-FR" sz="2800" dirty="0" smtClean="0"/>
              <a:t>Nom de tous les auteurs :</a:t>
            </a:r>
            <a:r>
              <a:rPr lang="en-US" sz="2800" dirty="0" smtClean="0"/>
              <a:t> </a:t>
            </a:r>
            <a:r>
              <a:rPr lang="en-US" sz="2000" dirty="0" smtClean="0"/>
              <a:t>Laguna, P., </a:t>
            </a:r>
            <a:r>
              <a:rPr lang="en-US" sz="2000" dirty="0" err="1" smtClean="0"/>
              <a:t>Jané</a:t>
            </a:r>
            <a:r>
              <a:rPr lang="en-US" sz="2000" dirty="0" smtClean="0"/>
              <a:t>, R. and </a:t>
            </a:r>
            <a:r>
              <a:rPr lang="en-US" sz="2000" dirty="0" err="1" smtClean="0"/>
              <a:t>Caminal</a:t>
            </a:r>
            <a:r>
              <a:rPr lang="en-US" sz="2000" dirty="0" smtClean="0"/>
              <a:t>, P.</a:t>
            </a:r>
            <a:endParaRPr lang="fr-FR" sz="2000" dirty="0" smtClean="0"/>
          </a:p>
          <a:p>
            <a:pPr marL="342900" indent="-342900">
              <a:buAutoNum type="arabicParenR"/>
            </a:pPr>
            <a:r>
              <a:rPr lang="fr-FR" sz="2800" dirty="0" smtClean="0"/>
              <a:t>Année de publication : 1994</a:t>
            </a:r>
          </a:p>
          <a:p>
            <a:pPr marL="342900" indent="-342900">
              <a:buAutoNum type="arabicParenR"/>
            </a:pPr>
            <a:r>
              <a:rPr lang="fr-FR" sz="2800" dirty="0" smtClean="0"/>
              <a:t> Titre de la publication</a:t>
            </a:r>
          </a:p>
          <a:p>
            <a:pPr marL="342900" indent="-342900">
              <a:buAutoNum type="arabicParenR"/>
            </a:pPr>
            <a:r>
              <a:rPr lang="fr-FR" sz="2800" dirty="0" smtClean="0"/>
              <a:t>Nom abrégé du journal</a:t>
            </a:r>
          </a:p>
          <a:p>
            <a:pPr marL="342900" indent="-342900">
              <a:buAutoNum type="arabicParenR"/>
            </a:pPr>
            <a:r>
              <a:rPr lang="fr-FR" sz="2800" dirty="0" smtClean="0"/>
              <a:t>Volume du périodique</a:t>
            </a:r>
          </a:p>
          <a:p>
            <a:pPr marL="342900" indent="-342900">
              <a:buAutoNum type="arabicParenR"/>
            </a:pPr>
            <a:r>
              <a:rPr lang="fr-FR" sz="2800" dirty="0" smtClean="0"/>
              <a:t>Numéro</a:t>
            </a:r>
          </a:p>
          <a:p>
            <a:pPr marL="342900" indent="-342900">
              <a:buAutoNum type="arabicParenR"/>
            </a:pPr>
            <a:r>
              <a:rPr lang="fr-FR" sz="2800" dirty="0" smtClean="0"/>
              <a:t>Pages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Références bibliographiques</a:t>
            </a:r>
            <a:endParaRPr lang="fr-FR" sz="4400" dirty="0"/>
          </a:p>
        </p:txBody>
      </p:sp>
      <p:sp>
        <p:nvSpPr>
          <p:cNvPr id="6" name="ZoneTexte 5"/>
          <p:cNvSpPr txBox="1"/>
          <p:nvPr/>
        </p:nvSpPr>
        <p:spPr>
          <a:xfrm>
            <a:off x="642910" y="2312251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CHUM - Direction des soins infirmiers ; « </a:t>
            </a:r>
            <a:r>
              <a:rPr lang="fr-FR" sz="2400" dirty="0" err="1" smtClean="0"/>
              <a:t>Anatomo-physiologie</a:t>
            </a:r>
            <a:r>
              <a:rPr lang="fr-FR" sz="2400" dirty="0" smtClean="0"/>
              <a:t> cardiaque » ; novembre 2007.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785786" y="3467401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 </a:t>
            </a:r>
            <a:r>
              <a:rPr lang="en-US" sz="2400" dirty="0" err="1" smtClean="0"/>
              <a:t>Bayat</a:t>
            </a:r>
            <a:r>
              <a:rPr lang="en-US" sz="2400" dirty="0" smtClean="0"/>
              <a:t>; “</a:t>
            </a:r>
            <a:r>
              <a:rPr lang="en-US" sz="2400" dirty="0" err="1" smtClean="0"/>
              <a:t>Mécanique</a:t>
            </a:r>
            <a:r>
              <a:rPr lang="en-US" sz="2400" dirty="0" smtClean="0"/>
              <a:t> ventilatoire2”;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571472" y="4300373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J.A.HERTZ, A.S.KROGH AND R.G.PALMER, "Introduction to the theory of neural computation", </a:t>
            </a:r>
            <a:r>
              <a:rPr lang="en-US" sz="2400" i="1" dirty="0" smtClean="0"/>
              <a:t>Artificial Intelligence. </a:t>
            </a:r>
            <a:r>
              <a:rPr lang="en-US" sz="2400" dirty="0" smtClean="0"/>
              <a:t>1993.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42910" y="1357298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Références à éviter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Références bibliographiques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1357298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500034" y="164305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Si on a lu un article sous presse, on le cite ainsi :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1472" y="2643182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Laguna, P., </a:t>
            </a:r>
            <a:r>
              <a:rPr lang="en-US" sz="2400" dirty="0" err="1" smtClean="0"/>
              <a:t>Jané</a:t>
            </a:r>
            <a:r>
              <a:rPr lang="en-US" sz="2400" dirty="0" smtClean="0"/>
              <a:t>, R. and </a:t>
            </a:r>
            <a:r>
              <a:rPr lang="en-US" sz="2400" dirty="0" err="1" smtClean="0"/>
              <a:t>Caminal</a:t>
            </a:r>
            <a:r>
              <a:rPr lang="en-US" sz="2400" dirty="0" smtClean="0"/>
              <a:t>, P. (1994) ‘Automatic detection of wave boundaries in </a:t>
            </a:r>
            <a:r>
              <a:rPr lang="en-US" sz="2400" dirty="0" err="1" smtClean="0"/>
              <a:t>multilead</a:t>
            </a:r>
            <a:r>
              <a:rPr lang="en-US" sz="2400" dirty="0" smtClean="0"/>
              <a:t> ECG signals: Validation with the CSE data-base’, </a:t>
            </a:r>
            <a:r>
              <a:rPr lang="en-US" sz="2400" i="1" dirty="0" err="1" smtClean="0"/>
              <a:t>Comput</a:t>
            </a:r>
            <a:r>
              <a:rPr lang="en-US" sz="2400" i="1" dirty="0" smtClean="0"/>
              <a:t>. Biomed. Res.</a:t>
            </a:r>
            <a:r>
              <a:rPr lang="en-US" sz="2400" dirty="0" smtClean="0"/>
              <a:t>, in Press.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err="1" smtClean="0"/>
              <a:t>Title</a:t>
            </a:r>
            <a:r>
              <a:rPr lang="fr-FR" sz="4400" dirty="0" smtClean="0"/>
              <a:t> (titre)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357298"/>
            <a:ext cx="792961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Titre à éviter: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Peu novateur. Il faut utiliser: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800" dirty="0" err="1" smtClean="0"/>
              <a:t>Novel</a:t>
            </a:r>
            <a:r>
              <a:rPr lang="fr-FR" sz="2800" dirty="0" smtClean="0"/>
              <a:t>…., </a:t>
            </a:r>
            <a:r>
              <a:rPr lang="fr-FR" sz="2800" dirty="0" err="1" smtClean="0"/>
              <a:t>Unexpected</a:t>
            </a:r>
            <a:r>
              <a:rPr lang="fr-FR" sz="2800" dirty="0" smtClean="0"/>
              <a:t>, First…….,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 Abréviations sauf pour des noms très connus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 Parenthèses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 Questions (?)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Références bibliographiques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1357298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500034" y="1643050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Si on a lu un volume ou une partie spécifique, on le cite ainsi : 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1472" y="3014489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Press, W. H., </a:t>
            </a:r>
            <a:r>
              <a:rPr lang="en-GB" sz="2400" dirty="0" err="1" smtClean="0"/>
              <a:t>Teukolsky</a:t>
            </a:r>
            <a:r>
              <a:rPr lang="en-GB" sz="2400" dirty="0" smtClean="0"/>
              <a:t>, S. A., </a:t>
            </a:r>
            <a:r>
              <a:rPr lang="en-GB" sz="2400" dirty="0" err="1" smtClean="0"/>
              <a:t>Vetterling</a:t>
            </a:r>
            <a:r>
              <a:rPr lang="en-GB" sz="2400" dirty="0" smtClean="0"/>
              <a:t>, W.T. and Flannery, B. P. (2007) ‘Numerical Recipes, The art of scientific computing’,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ed., Cambridge University Press, pp.767-772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Références bibliographiques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1357298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500034" y="1643050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FFF00"/>
                </a:solidFill>
              </a:rPr>
              <a:t>Lorsque la référence est tirée des actes d'un colloque ou d'un symposium, on procède de la façon suivante :  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1472" y="3514555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Mlynczak</a:t>
            </a:r>
            <a:r>
              <a:rPr lang="en-US" sz="2400" dirty="0" smtClean="0"/>
              <a:t>, M., </a:t>
            </a:r>
            <a:r>
              <a:rPr lang="en-US" sz="2400" dirty="0" err="1" smtClean="0"/>
              <a:t>Niewiadomski</a:t>
            </a:r>
            <a:r>
              <a:rPr lang="en-US" sz="2400" dirty="0" smtClean="0"/>
              <a:t>, W., </a:t>
            </a:r>
            <a:r>
              <a:rPr lang="en-US" sz="2400" dirty="0" err="1" smtClean="0"/>
              <a:t>Zylinski</a:t>
            </a:r>
            <a:r>
              <a:rPr lang="en-US" sz="2400" dirty="0" smtClean="0"/>
              <a:t>, M., </a:t>
            </a:r>
            <a:r>
              <a:rPr lang="en-US" sz="2400" dirty="0" err="1" smtClean="0"/>
              <a:t>Cybulski</a:t>
            </a:r>
            <a:r>
              <a:rPr lang="en-US" sz="2400" dirty="0" smtClean="0"/>
              <a:t>, G. (2014) ‘Ability to determine dynamic respiratory parameters evaluated during forced vital capacity maneuver using impedance </a:t>
            </a:r>
            <a:r>
              <a:rPr lang="en-US" sz="2400" dirty="0" err="1" smtClean="0"/>
              <a:t>pneumography</a:t>
            </a:r>
            <a:r>
              <a:rPr lang="en-US" sz="2400" dirty="0" smtClean="0"/>
              <a:t>’, </a:t>
            </a:r>
            <a:r>
              <a:rPr lang="en-US" sz="2400" i="1" dirty="0" smtClean="0"/>
              <a:t>6th European Conference of the International Federation for Medical and Biological Engineering (Croatia), </a:t>
            </a:r>
            <a:r>
              <a:rPr lang="en-US" sz="2400" dirty="0" smtClean="0"/>
              <a:t>Vol. 45, pp. 877-880.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Références bibliographiques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1357298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500034" y="1643050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FFF00"/>
                </a:solidFill>
              </a:rPr>
              <a:t>Si on réfère à un mémoire ou d'une thèse de doctorat, en bibliographie, on inscrira :  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1472" y="3514555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Omar, B., (2016). ‘Analyse……………</a:t>
            </a:r>
            <a:r>
              <a:rPr lang="fr-FR" sz="2400" i="1" dirty="0" smtClean="0"/>
              <a:t>.’,Thèse de doctorat, Université de Tlemcen, Faculté de Technologie, Département de Génie civil.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Références bibliographiques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1357298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500034" y="164305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FFF00"/>
                </a:solidFill>
              </a:rPr>
              <a:t>Ressource Internet/Site Web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2910" y="271462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solidFill>
                  <a:schemeClr val="bg1"/>
                </a:solidFill>
              </a:rPr>
              <a:t>PhysioBank</a:t>
            </a:r>
            <a:r>
              <a:rPr lang="en-US" sz="2400" i="1" dirty="0" smtClean="0">
                <a:solidFill>
                  <a:schemeClr val="bg1"/>
                </a:solidFill>
              </a:rPr>
              <a:t> database </a:t>
            </a:r>
            <a:r>
              <a:rPr lang="fr-FR" sz="2400" dirty="0" smtClean="0"/>
              <a:t>Page consultée le 22 décembre 1995 </a:t>
            </a:r>
            <a:r>
              <a:rPr lang="en-US" sz="2400" dirty="0" smtClean="0">
                <a:solidFill>
                  <a:schemeClr val="bg1"/>
                </a:solidFill>
              </a:rPr>
              <a:t> [online] 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https:// physionet.org / </a:t>
            </a:r>
            <a:r>
              <a:rPr lang="en-US" sz="2400" dirty="0" err="1" smtClean="0">
                <a:solidFill>
                  <a:schemeClr val="bg1"/>
                </a:solidFill>
                <a:hlinkClick r:id="rId2"/>
              </a:rPr>
              <a:t>physiobank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en-US" sz="2400" dirty="0" smtClean="0">
                <a:solidFill>
                  <a:schemeClr val="bg1"/>
                </a:solidFill>
              </a:rPr>
              <a:t> database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smtClean="0"/>
              <a:t>Références bibliographiques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1357298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500034" y="164305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FFF00"/>
                </a:solidFill>
              </a:rPr>
              <a:t>Ressource Internet/Site Web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2910" y="2786058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W, A. H. et B. Jenkins, 1990. Diagnostic </a:t>
            </a:r>
            <a:r>
              <a:rPr lang="fr-FR" sz="2400" dirty="0" err="1" smtClean="0"/>
              <a:t>ordering</a:t>
            </a:r>
            <a:r>
              <a:rPr lang="fr-FR" sz="2400" dirty="0" smtClean="0"/>
              <a:t> in </a:t>
            </a:r>
            <a:r>
              <a:rPr lang="fr-FR" sz="2400" dirty="0" err="1" smtClean="0"/>
              <a:t>clinical</a:t>
            </a:r>
            <a:r>
              <a:rPr lang="fr-FR" sz="2400" dirty="0" smtClean="0"/>
              <a:t> </a:t>
            </a:r>
            <a:r>
              <a:rPr lang="fr-FR" sz="2400" dirty="0" err="1" smtClean="0"/>
              <a:t>medicine</a:t>
            </a:r>
            <a:r>
              <a:rPr lang="fr-FR" sz="2400" dirty="0" smtClean="0"/>
              <a:t> (Dos version 1.0) [Logiciel]. </a:t>
            </a:r>
            <a:r>
              <a:rPr lang="fr-FR" sz="2400" dirty="0" err="1" smtClean="0"/>
              <a:t>Health</a:t>
            </a:r>
            <a:r>
              <a:rPr lang="fr-FR" sz="2400" dirty="0" smtClean="0"/>
              <a:t> Sciences Consortium, 201 </a:t>
            </a:r>
            <a:r>
              <a:rPr lang="fr-FR" sz="2400" dirty="0" err="1" smtClean="0"/>
              <a:t>Silver</a:t>
            </a:r>
            <a:r>
              <a:rPr lang="fr-FR" sz="2400" dirty="0" smtClean="0"/>
              <a:t> Cedar Court, Chapel Hill, NC 27514, États-Unis. 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err="1" smtClean="0"/>
              <a:t>Title</a:t>
            </a:r>
            <a:r>
              <a:rPr lang="fr-FR" sz="4400" dirty="0" smtClean="0"/>
              <a:t> (titre)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357298"/>
            <a:ext cx="792961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Exemple de titre: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Advanced satellite imagery to classify sugarcane crop characteristics.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L'imagerie satellite avancée pour classer les caractéristiques des cultures de canne à sucre.</a:t>
            </a:r>
            <a:endParaRPr lang="fr-FR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err="1" smtClean="0"/>
              <a:t>Title</a:t>
            </a:r>
            <a:r>
              <a:rPr lang="fr-FR" sz="4400" dirty="0" smtClean="0"/>
              <a:t> (titre)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357298"/>
            <a:ext cx="792961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Exemple de titre: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Alternative strawberry production using </a:t>
            </a:r>
            <a:r>
              <a:rPr lang="en-US" sz="2800" dirty="0" err="1" smtClean="0">
                <a:solidFill>
                  <a:srgbClr val="FFFF00"/>
                </a:solidFill>
              </a:rPr>
              <a:t>solarization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fr-FR" sz="2800" dirty="0" smtClean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Production alternative de fraises utilisant la solarisation.</a:t>
            </a:r>
            <a:endParaRPr lang="fr-FR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err="1" smtClean="0"/>
              <a:t>Title</a:t>
            </a:r>
            <a:r>
              <a:rPr lang="fr-FR" sz="4400" dirty="0" smtClean="0"/>
              <a:t> (titre)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357298"/>
            <a:ext cx="79296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Exemple de titre: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Recent advances in offshore </a:t>
            </a:r>
            <a:r>
              <a:rPr lang="en-US" sz="2800" dirty="0" err="1" smtClean="0">
                <a:solidFill>
                  <a:srgbClr val="FFFF00"/>
                </a:solidFill>
              </a:rPr>
              <a:t>geotechnics</a:t>
            </a:r>
            <a:r>
              <a:rPr lang="en-US" sz="2800" dirty="0" smtClean="0">
                <a:solidFill>
                  <a:srgbClr val="FFFF00"/>
                </a:solidFill>
              </a:rPr>
              <a:t> for deep water oil and gas developments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Les progrès récents de la géotechnique offshore pour les développements pétroliers et gaziers en eau profonde</a:t>
            </a:r>
            <a:endParaRPr lang="fr-FR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700078"/>
          </a:xfrm>
        </p:spPr>
        <p:txBody>
          <a:bodyPr>
            <a:normAutofit/>
          </a:bodyPr>
          <a:lstStyle/>
          <a:p>
            <a:pPr algn="just"/>
            <a:r>
              <a:rPr lang="fr-FR" sz="4400" dirty="0" err="1" smtClean="0"/>
              <a:t>Title</a:t>
            </a:r>
            <a:r>
              <a:rPr lang="fr-FR" sz="4400" dirty="0" smtClean="0"/>
              <a:t> (titre)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071546"/>
            <a:ext cx="792961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Exemple de titre: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Reduction of leakage current by O2 plasma treatment for device isolation of </a:t>
            </a:r>
            <a:r>
              <a:rPr lang="en-US" sz="2800" dirty="0" err="1" smtClean="0">
                <a:solidFill>
                  <a:srgbClr val="FFFF00"/>
                </a:solidFill>
              </a:rPr>
              <a:t>AlGaN</a:t>
            </a:r>
            <a:r>
              <a:rPr lang="en-US" sz="2800" dirty="0" smtClean="0">
                <a:solidFill>
                  <a:srgbClr val="FFFF00"/>
                </a:solidFill>
              </a:rPr>
              <a:t>/</a:t>
            </a:r>
            <a:r>
              <a:rPr lang="en-US" sz="2800" dirty="0" err="1" smtClean="0">
                <a:solidFill>
                  <a:srgbClr val="FFFF00"/>
                </a:solidFill>
              </a:rPr>
              <a:t>GaN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heterojunction</a:t>
            </a:r>
            <a:r>
              <a:rPr lang="en-US" sz="2800" dirty="0" smtClean="0">
                <a:solidFill>
                  <a:srgbClr val="FFFF00"/>
                </a:solidFill>
              </a:rPr>
              <a:t> field-effect transistors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Réduction du courant de fuite par ……………..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5404</TotalTime>
  <Words>1994</Words>
  <Application>Microsoft Office PowerPoint</Application>
  <PresentationFormat>Affichage à l'écran (4:3)</PresentationFormat>
  <Paragraphs>304</Paragraphs>
  <Slides>54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5" baseType="lpstr">
      <vt:lpstr>Flow</vt:lpstr>
      <vt:lpstr>  M1 : Master Génie Biomédical  Cours : Respect des normes et des règles d’éthique et d’intégrité Cours 3</vt:lpstr>
      <vt:lpstr>Structure d’un article</vt:lpstr>
      <vt:lpstr>Title (titre)</vt:lpstr>
      <vt:lpstr>Title (titre)</vt:lpstr>
      <vt:lpstr>Title (titre)</vt:lpstr>
      <vt:lpstr>Title (titre)</vt:lpstr>
      <vt:lpstr>Title (titre)</vt:lpstr>
      <vt:lpstr>Title (titre)</vt:lpstr>
      <vt:lpstr>Title (titre)</vt:lpstr>
      <vt:lpstr>Title (titre)</vt:lpstr>
      <vt:lpstr>Title (titre)</vt:lpstr>
      <vt:lpstr>Texte</vt:lpstr>
      <vt:lpstr>Texte</vt:lpstr>
      <vt:lpstr>Texte (inverted sentences) </vt:lpstr>
      <vt:lpstr>Texte (A éviter)</vt:lpstr>
      <vt:lpstr>Texte (Exemple)</vt:lpstr>
      <vt:lpstr>Texte (A éviter)</vt:lpstr>
      <vt:lpstr>Texte (A éviter)</vt:lpstr>
      <vt:lpstr>Résumé</vt:lpstr>
      <vt:lpstr>Résumé</vt:lpstr>
      <vt:lpstr>Résumé</vt:lpstr>
      <vt:lpstr>Résumé</vt:lpstr>
      <vt:lpstr>Résumé</vt:lpstr>
      <vt:lpstr>Résumé</vt:lpstr>
      <vt:lpstr>Résumé</vt:lpstr>
      <vt:lpstr>Introduction</vt:lpstr>
      <vt:lpstr>Introduction</vt:lpstr>
      <vt:lpstr>Introduction</vt:lpstr>
      <vt:lpstr>Matériel et méthode</vt:lpstr>
      <vt:lpstr>Méthode (Method)</vt:lpstr>
      <vt:lpstr>Méthode (Method)</vt:lpstr>
      <vt:lpstr>Méthode (Method)</vt:lpstr>
      <vt:lpstr>Méthode (Method)</vt:lpstr>
      <vt:lpstr>Méthode (Method)</vt:lpstr>
      <vt:lpstr>Résultats (Results)</vt:lpstr>
      <vt:lpstr>Résultats (Results)</vt:lpstr>
      <vt:lpstr>Résultats (La figure)</vt:lpstr>
      <vt:lpstr>Résultats (A éviter dans Les figures)</vt:lpstr>
      <vt:lpstr>Résultats (A éviter dans Les figures)</vt:lpstr>
      <vt:lpstr>Résultats (Exemple de figures)</vt:lpstr>
      <vt:lpstr>Discussion</vt:lpstr>
      <vt:lpstr>Discussion</vt:lpstr>
      <vt:lpstr>Résultats et discussion</vt:lpstr>
      <vt:lpstr>Résultats et discussion</vt:lpstr>
      <vt:lpstr>Conclusion</vt:lpstr>
      <vt:lpstr>Conclusion</vt:lpstr>
      <vt:lpstr>Références bibliographiques</vt:lpstr>
      <vt:lpstr>Références bibliographiques</vt:lpstr>
      <vt:lpstr>Références bibliographiques</vt:lpstr>
      <vt:lpstr>Références bibliographiques</vt:lpstr>
      <vt:lpstr>Références bibliographiques</vt:lpstr>
      <vt:lpstr>Références bibliographiques</vt:lpstr>
      <vt:lpstr>Références bibliographiques</vt:lpstr>
      <vt:lpstr>Références bibliographiques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Doctorale : 1re année Doctorat LMD  Cours : Publications Scientifiques et éthique</dc:title>
  <dc:creator>zinou</dc:creator>
  <cp:lastModifiedBy>admin</cp:lastModifiedBy>
  <cp:revision>280</cp:revision>
  <dcterms:created xsi:type="dcterms:W3CDTF">2016-11-25T08:13:29Z</dcterms:created>
  <dcterms:modified xsi:type="dcterms:W3CDTF">2023-02-28T18:25:29Z</dcterms:modified>
</cp:coreProperties>
</file>