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notesMasterIdLst>
    <p:notesMasterId r:id="rId20"/>
  </p:notesMasterIdLst>
  <p:handoutMasterIdLst>
    <p:handoutMasterId r:id="rId21"/>
  </p:handoutMasterIdLst>
  <p:sldIdLst>
    <p:sldId id="291" r:id="rId2"/>
    <p:sldId id="292" r:id="rId3"/>
    <p:sldId id="260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9" r:id="rId13"/>
    <p:sldId id="280" r:id="rId14"/>
    <p:sldId id="287" r:id="rId15"/>
    <p:sldId id="295" r:id="rId16"/>
    <p:sldId id="288" r:id="rId17"/>
    <p:sldId id="296" r:id="rId18"/>
    <p:sldId id="289" r:id="rId19"/>
  </p:sldIdLst>
  <p:sldSz cx="9144000" cy="6858000" type="screen4x3"/>
  <p:notesSz cx="6858000" cy="9024938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33CC"/>
    <a:srgbClr val="669900"/>
    <a:srgbClr val="FFFF00"/>
    <a:srgbClr val="F33570"/>
    <a:srgbClr val="07080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17" autoAdjust="0"/>
  </p:normalViewPr>
  <p:slideViewPr>
    <p:cSldViewPr>
      <p:cViewPr>
        <p:scale>
          <a:sx n="75" d="100"/>
          <a:sy n="75" d="100"/>
        </p:scale>
        <p:origin x="-1422" y="-336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s-E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74088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s-E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574088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1DAB3F5-EAD3-44C3-AEDD-48E94EE41B25}" type="slidenum">
              <a:rPr lang="es-ES"/>
              <a:pPr/>
              <a:t>‹N°›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MX"/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s-MX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3163" y="676275"/>
            <a:ext cx="4511675" cy="33845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65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286250"/>
            <a:ext cx="5486400" cy="406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</a:p>
        </p:txBody>
      </p:sp>
      <p:sp>
        <p:nvSpPr>
          <p:cNvPr id="665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7250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s-MX"/>
          </a:p>
        </p:txBody>
      </p:sp>
      <p:sp>
        <p:nvSpPr>
          <p:cNvPr id="665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572500"/>
            <a:ext cx="29718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5121C35-E661-4E39-AA13-885C57467F51}" type="slidenum">
              <a:rPr lang="es-MX"/>
              <a:pPr/>
              <a:t>‹N°›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ctangle à coins arrondis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ctangle à coins arrondis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6A94591-17C7-4477-8E2A-2A534B14CA24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36557-E213-4F53-B608-1304F365727E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FD0CCA-43F9-4FBB-AF93-79D93E53E560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6E2982-620C-4485-8507-C9D0BC049F9C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BB2D3-DFED-453C-A81B-649423FF7464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DAB92-9555-49B1-82C3-8A6CD9744D4E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6" name="Espace réservé de la date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BB166B9-524B-4EEC-92B2-193791EA7BBC}" type="slidenum">
              <a:rPr lang="es-ES" smtClean="0"/>
              <a:pPr/>
              <a:t>‹N°›</a:t>
            </a:fld>
            <a:endParaRPr lang="es-ES"/>
          </a:p>
        </p:txBody>
      </p:sp>
      <p:sp>
        <p:nvSpPr>
          <p:cNvPr id="28" name="Espace réservé du pied de page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0E85C97-941F-46B1-9E63-5FC5641EB30A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2A502-F9A7-4BDF-9D0B-997B57BADFED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1717A-DD2B-453E-83E6-D517DDE25445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9E7A0-FE9F-49E0-A1A2-67D91FF4307C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ctangle à coins arrondis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ctangle à coins arrondis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E4309E6-D0E1-4BD5-8EAA-6B8DDEEE4F9B}" type="slidenum">
              <a:rPr lang="es-ES" smtClean="0"/>
              <a:pPr/>
              <a:t>‹N°›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1026"/>
          <p:cNvSpPr>
            <a:spLocks noChangeArrowheads="1"/>
          </p:cNvSpPr>
          <p:nvPr/>
        </p:nvSpPr>
        <p:spPr bwMode="auto">
          <a:xfrm>
            <a:off x="1476375" y="1989138"/>
            <a:ext cx="6264275" cy="415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_tradnl" sz="4400" dirty="0">
                <a:solidFill>
                  <a:srgbClr val="0033CC"/>
                </a:solidFill>
              </a:rPr>
              <a:t>Proceso de Investigación Científica</a:t>
            </a:r>
          </a:p>
          <a:p>
            <a:pPr algn="ctr"/>
            <a:r>
              <a:rPr lang="es-ES_tradnl" sz="4400" dirty="0">
                <a:solidFill>
                  <a:srgbClr val="0033CC"/>
                </a:solidFill>
              </a:rPr>
              <a:t>Método </a:t>
            </a:r>
            <a:r>
              <a:rPr lang="es-ES_tradnl" sz="4400" dirty="0" smtClean="0">
                <a:solidFill>
                  <a:srgbClr val="0033CC"/>
                </a:solidFill>
              </a:rPr>
              <a:t>General</a:t>
            </a:r>
          </a:p>
          <a:p>
            <a:pPr algn="ctr"/>
            <a:endParaRPr lang="es-ES_tradnl" sz="3000" dirty="0" smtClean="0">
              <a:solidFill>
                <a:srgbClr val="0033CC"/>
              </a:solidFill>
            </a:endParaRPr>
          </a:p>
          <a:p>
            <a:pPr algn="ctr"/>
            <a:endParaRPr lang="es-ES_tradnl" sz="3000" dirty="0" smtClean="0">
              <a:solidFill>
                <a:srgbClr val="0033CC"/>
              </a:solidFill>
            </a:endParaRPr>
          </a:p>
          <a:p>
            <a:pPr algn="ctr"/>
            <a:endParaRPr lang="es-ES_tradnl" sz="3000" dirty="0" smtClean="0">
              <a:solidFill>
                <a:srgbClr val="0033CC"/>
              </a:solidFill>
            </a:endParaRPr>
          </a:p>
          <a:p>
            <a:pPr algn="ctr"/>
            <a:endParaRPr lang="es-ES_tradnl" sz="3000" dirty="0" smtClean="0">
              <a:solidFill>
                <a:srgbClr val="0033CC"/>
              </a:solidFill>
            </a:endParaRPr>
          </a:p>
          <a:p>
            <a:pPr algn="ctr"/>
            <a:r>
              <a:rPr lang="es-ES_tradnl" sz="2000" dirty="0" smtClean="0">
                <a:solidFill>
                  <a:srgbClr val="0033CC"/>
                </a:solidFill>
              </a:rPr>
              <a:t>Amaría </a:t>
            </a:r>
            <a:r>
              <a:rPr lang="es-ES_tradnl" sz="2000" dirty="0" err="1" smtClean="0">
                <a:solidFill>
                  <a:srgbClr val="0033CC"/>
                </a:solidFill>
              </a:rPr>
              <a:t>Guenaoui</a:t>
            </a:r>
            <a:r>
              <a:rPr lang="es-ES_tradnl" sz="2000" dirty="0" smtClean="0">
                <a:solidFill>
                  <a:srgbClr val="0033CC"/>
                </a:solidFill>
              </a:rPr>
              <a:t> </a:t>
            </a:r>
            <a:r>
              <a:rPr lang="es-ES_tradnl" sz="2000" dirty="0" err="1" smtClean="0">
                <a:solidFill>
                  <a:srgbClr val="0033CC"/>
                </a:solidFill>
              </a:rPr>
              <a:t>Bensaada</a:t>
            </a:r>
            <a:endParaRPr lang="es-ES_tradnl" sz="2000" dirty="0" smtClean="0">
              <a:solidFill>
                <a:srgbClr val="0033CC"/>
              </a:solidFill>
            </a:endParaRPr>
          </a:p>
          <a:p>
            <a:pPr algn="ctr"/>
            <a:r>
              <a:rPr lang="es-ES_tradnl" sz="2000" dirty="0" smtClean="0">
                <a:solidFill>
                  <a:srgbClr val="0033CC"/>
                </a:solidFill>
              </a:rPr>
              <a:t>Universidad de </a:t>
            </a:r>
            <a:r>
              <a:rPr lang="es-ES_tradnl" sz="2000" dirty="0" err="1" smtClean="0">
                <a:solidFill>
                  <a:srgbClr val="0033CC"/>
                </a:solidFill>
              </a:rPr>
              <a:t>Tlemcen</a:t>
            </a:r>
            <a:r>
              <a:rPr lang="es-ES_tradnl" sz="2000" dirty="0" smtClean="0">
                <a:solidFill>
                  <a:srgbClr val="0033CC"/>
                </a:solidFill>
              </a:rPr>
              <a:t> </a:t>
            </a:r>
          </a:p>
          <a:p>
            <a:pPr algn="ctr"/>
            <a:r>
              <a:rPr lang="es-ES_tradnl" sz="2000" dirty="0" smtClean="0">
                <a:solidFill>
                  <a:srgbClr val="0033CC"/>
                </a:solidFill>
              </a:rPr>
              <a:t>Enero de </a:t>
            </a:r>
            <a:r>
              <a:rPr lang="es-ES_tradnl" sz="2000" dirty="0" smtClean="0">
                <a:solidFill>
                  <a:srgbClr val="0033CC"/>
                </a:solidFill>
              </a:rPr>
              <a:t>2020</a:t>
            </a:r>
            <a:endParaRPr lang="es-ES_tradnl" sz="2000" dirty="0" smtClean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_tradnl"/>
              <a:t>Marco de referencia</a:t>
            </a:r>
            <a:br>
              <a:rPr lang="es-ES_tradnl"/>
            </a:br>
            <a:endParaRPr lang="es-ES"/>
          </a:p>
        </p:txBody>
      </p:sp>
      <p:sp>
        <p:nvSpPr>
          <p:cNvPr id="29746" name="Oval 50"/>
          <p:cNvSpPr>
            <a:spLocks noChangeArrowheads="1"/>
          </p:cNvSpPr>
          <p:nvPr/>
        </p:nvSpPr>
        <p:spPr bwMode="auto">
          <a:xfrm>
            <a:off x="1676400" y="2832100"/>
            <a:ext cx="3657600" cy="1828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000"/>
              <a:t>ELABORAR EL MARCO DE REFERENCIA DE LA INVESTIGACIÓN</a:t>
            </a:r>
            <a:endParaRPr lang="es-ES" sz="2000"/>
          </a:p>
        </p:txBody>
      </p:sp>
      <p:sp>
        <p:nvSpPr>
          <p:cNvPr id="29747" name="Rectangle 51"/>
          <p:cNvSpPr>
            <a:spLocks noChangeArrowheads="1"/>
          </p:cNvSpPr>
          <p:nvPr/>
        </p:nvSpPr>
        <p:spPr bwMode="auto">
          <a:xfrm>
            <a:off x="914400" y="1693863"/>
            <a:ext cx="25146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400" b="1"/>
              <a:t>¿Qué es?</a:t>
            </a:r>
            <a:r>
              <a:rPr lang="es-ES_tradnl" sz="1400"/>
              <a:t>  Ubicar la Investigación dentro de una teoría, enfoque o escuela.</a:t>
            </a:r>
            <a:endParaRPr lang="es-ES" sz="1400"/>
          </a:p>
        </p:txBody>
      </p:sp>
      <p:sp>
        <p:nvSpPr>
          <p:cNvPr id="29748" name="Rectangle 52"/>
          <p:cNvSpPr>
            <a:spLocks noChangeArrowheads="1"/>
          </p:cNvSpPr>
          <p:nvPr/>
        </p:nvSpPr>
        <p:spPr bwMode="auto">
          <a:xfrm>
            <a:off x="5867400" y="2514600"/>
            <a:ext cx="2665413" cy="137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400" b="1"/>
              <a:t>¿Qué funciones cumple?</a:t>
            </a:r>
            <a:r>
              <a:rPr lang="es-ES_tradnl" sz="1400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Permite prevenir errores</a:t>
            </a:r>
            <a:br>
              <a:rPr lang="es-ES_tradnl" sz="1400"/>
            </a:br>
            <a:r>
              <a:rPr lang="es-ES_tradnl" sz="1400"/>
              <a:t>  detectados en otros estudios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Sirve de guía al Investigador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Provee un marco para la</a:t>
            </a:r>
            <a:br>
              <a:rPr lang="es-ES_tradnl" sz="1400"/>
            </a:br>
            <a:r>
              <a:rPr lang="es-ES_tradnl" sz="1400"/>
              <a:t>   interpretación de resultados</a:t>
            </a:r>
            <a:endParaRPr lang="es-ES" sz="1400"/>
          </a:p>
        </p:txBody>
      </p:sp>
      <p:sp>
        <p:nvSpPr>
          <p:cNvPr id="29761" name="Text Box 65"/>
          <p:cNvSpPr txBox="1">
            <a:spLocks noChangeArrowheads="1"/>
          </p:cNvSpPr>
          <p:nvPr/>
        </p:nvSpPr>
        <p:spPr bwMode="auto">
          <a:xfrm>
            <a:off x="898525" y="4797425"/>
            <a:ext cx="8137525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1300"/>
              <a:t> Marco Teórico: Fundamentación teórica dentro de la cual se enmarca la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1300"/>
              <a:t> Marco Conceptual: Definición de conceptos relevantes utilizados en el estudio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1300"/>
              <a:t> Marco Histórico (algunas veces): Ubicación histórica del estudio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1300"/>
              <a:t> Marco Legal (algunas veces): Aspectos legales que enmarcan el estudio a realizar</a:t>
            </a:r>
            <a:endParaRPr lang="es-ES" sz="1300"/>
          </a:p>
        </p:txBody>
      </p:sp>
      <p:sp>
        <p:nvSpPr>
          <p:cNvPr id="29762" name="Line 66"/>
          <p:cNvSpPr>
            <a:spLocks noChangeShapeType="1"/>
          </p:cNvSpPr>
          <p:nvPr/>
        </p:nvSpPr>
        <p:spPr bwMode="auto">
          <a:xfrm flipH="1" flipV="1">
            <a:off x="1752600" y="2743200"/>
            <a:ext cx="152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9763" name="Line 67"/>
          <p:cNvSpPr>
            <a:spLocks noChangeShapeType="1"/>
          </p:cNvSpPr>
          <p:nvPr/>
        </p:nvSpPr>
        <p:spPr bwMode="auto">
          <a:xfrm flipV="1">
            <a:off x="5181600" y="32004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s-ES_tradnl"/>
              <a:t>Hipótesis</a:t>
            </a:r>
            <a:endParaRPr lang="es-ES"/>
          </a:p>
        </p:txBody>
      </p:sp>
      <p:sp>
        <p:nvSpPr>
          <p:cNvPr id="30755" name="Oval 35"/>
          <p:cNvSpPr>
            <a:spLocks noChangeArrowheads="1"/>
          </p:cNvSpPr>
          <p:nvPr/>
        </p:nvSpPr>
        <p:spPr bwMode="auto">
          <a:xfrm>
            <a:off x="1982788" y="3048000"/>
            <a:ext cx="3117850" cy="1397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000"/>
              <a:t>FORMULAR LA HIPÓTESIS DE LA INVESTIGACIÓN</a:t>
            </a:r>
            <a:endParaRPr lang="es-ES" sz="2000"/>
          </a:p>
        </p:txBody>
      </p:sp>
      <p:sp>
        <p:nvSpPr>
          <p:cNvPr id="30756" name="Rectangle 36"/>
          <p:cNvSpPr>
            <a:spLocks noChangeArrowheads="1"/>
          </p:cNvSpPr>
          <p:nvPr/>
        </p:nvSpPr>
        <p:spPr bwMode="auto">
          <a:xfrm>
            <a:off x="914400" y="1693863"/>
            <a:ext cx="28194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400" b="1"/>
              <a:t>¿Qué son?  </a:t>
            </a:r>
            <a:r>
              <a:rPr lang="es-ES_tradnl" sz="1400"/>
              <a:t>Afirmaciones o suposiciones que hace el investigador respecto al problema de investigación</a:t>
            </a:r>
            <a:endParaRPr lang="es-ES" sz="1600" b="1"/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5867400" y="2514600"/>
            <a:ext cx="2665413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400" b="1"/>
              <a:t>¿Qué Funciones cumple?</a:t>
            </a:r>
            <a:r>
              <a:rPr lang="es-ES_tradnl" sz="1400"/>
              <a:t>  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Direccionar el problema</a:t>
            </a:r>
            <a:br>
              <a:rPr lang="es-ES_tradnl" sz="1400"/>
            </a:br>
            <a:r>
              <a:rPr lang="es-ES_tradnl" sz="1400"/>
              <a:t>   objeto de investigación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Identificar variables objeto</a:t>
            </a:r>
            <a:br>
              <a:rPr lang="es-ES_tradnl" sz="1400"/>
            </a:br>
            <a:r>
              <a:rPr lang="es-ES_tradnl" sz="1400"/>
              <a:t>   de análisis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Orientar el uso de métodos y</a:t>
            </a:r>
            <a:br>
              <a:rPr lang="es-ES_tradnl" sz="1400"/>
            </a:br>
            <a:r>
              <a:rPr lang="es-ES_tradnl" sz="1400"/>
              <a:t>   técnicas de obtención de</a:t>
            </a:r>
            <a:br>
              <a:rPr lang="es-ES_tradnl" sz="1400"/>
            </a:br>
            <a:r>
              <a:rPr lang="es-ES_tradnl" sz="1400"/>
              <a:t>   información</a:t>
            </a:r>
            <a:endParaRPr lang="es-ES" sz="1400" b="1"/>
          </a:p>
        </p:txBody>
      </p:sp>
      <p:sp>
        <p:nvSpPr>
          <p:cNvPr id="30759" name="Rectangle 39"/>
          <p:cNvSpPr>
            <a:spLocks noChangeArrowheads="1"/>
          </p:cNvSpPr>
          <p:nvPr/>
        </p:nvSpPr>
        <p:spPr bwMode="auto">
          <a:xfrm>
            <a:off x="6227763" y="4652963"/>
            <a:ext cx="2362200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400" b="1"/>
              <a:t>Clase de variables</a:t>
            </a:r>
          </a:p>
          <a:p>
            <a:pPr>
              <a:buFontTx/>
              <a:buChar char="•"/>
            </a:pPr>
            <a:r>
              <a:rPr lang="es-ES_tradnl" sz="1400"/>
              <a:t> Independientes</a:t>
            </a:r>
          </a:p>
          <a:p>
            <a:pPr>
              <a:buFontTx/>
              <a:buChar char="•"/>
            </a:pPr>
            <a:r>
              <a:rPr lang="es-ES_tradnl" sz="1400"/>
              <a:t> Dependientes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 Intervinientes - Extrañas</a:t>
            </a:r>
            <a:endParaRPr lang="es-ES" sz="1400"/>
          </a:p>
        </p:txBody>
      </p:sp>
      <p:sp>
        <p:nvSpPr>
          <p:cNvPr id="30760" name="Line 40"/>
          <p:cNvSpPr>
            <a:spLocks noChangeShapeType="1"/>
          </p:cNvSpPr>
          <p:nvPr/>
        </p:nvSpPr>
        <p:spPr bwMode="auto">
          <a:xfrm flipV="1">
            <a:off x="5105400" y="3200400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61" name="Line 41"/>
          <p:cNvSpPr>
            <a:spLocks noChangeShapeType="1"/>
          </p:cNvSpPr>
          <p:nvPr/>
        </p:nvSpPr>
        <p:spPr bwMode="auto">
          <a:xfrm>
            <a:off x="4724400" y="4267200"/>
            <a:ext cx="1447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0763" name="Line 43"/>
          <p:cNvSpPr>
            <a:spLocks noChangeShapeType="1"/>
          </p:cNvSpPr>
          <p:nvPr/>
        </p:nvSpPr>
        <p:spPr bwMode="auto">
          <a:xfrm flipH="1" flipV="1">
            <a:off x="2209800" y="2743200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838200"/>
          </a:xfrm>
        </p:spPr>
        <p:txBody>
          <a:bodyPr>
            <a:normAutofit/>
          </a:bodyPr>
          <a:lstStyle/>
          <a:p>
            <a:r>
              <a:rPr lang="es-ES_tradnl"/>
              <a:t>Recolección de información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1192213" y="1858963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FUENTES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116013" y="4221163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TÉCNICAS</a:t>
            </a:r>
            <a:endParaRPr lang="es-ES_tradnl">
              <a:latin typeface="Times New Roman" pitchFamily="18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173413" y="1554163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/>
              <a:t>Primarias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173413" y="23622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/>
              <a:t>Secundarias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3173413" y="3048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/>
              <a:t>Encuesta</a:t>
            </a:r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3173413" y="3840163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/>
              <a:t>Entrevista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3173413" y="5059363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/>
              <a:t>Observación</a:t>
            </a: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3173413" y="5745163"/>
            <a:ext cx="1676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/>
              <a:t>Internet</a:t>
            </a:r>
          </a:p>
        </p:txBody>
      </p:sp>
      <p:sp>
        <p:nvSpPr>
          <p:cNvPr id="34827" name="Text Box 11"/>
          <p:cNvSpPr txBox="1">
            <a:spLocks noChangeArrowheads="1"/>
          </p:cNvSpPr>
          <p:nvPr/>
        </p:nvSpPr>
        <p:spPr bwMode="auto">
          <a:xfrm>
            <a:off x="4926013" y="1554163"/>
            <a:ext cx="22860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600"/>
              <a:t>Personas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/>
              <a:t>Hechos</a:t>
            </a:r>
            <a:endParaRPr lang="es-ES_tradnl" sz="1400"/>
          </a:p>
        </p:txBody>
      </p: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4849813" y="236220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600"/>
              <a:t>Material Impreso</a:t>
            </a:r>
            <a:endParaRPr lang="es-ES_tradnl" sz="1400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4849813" y="3048000"/>
            <a:ext cx="228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600"/>
              <a:t>Cuestionario</a:t>
            </a:r>
            <a:endParaRPr lang="es-ES_tradnl" sz="1400"/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4849813" y="3535363"/>
            <a:ext cx="22860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600"/>
              <a:t>Personal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/>
              <a:t>Telefónica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/>
              <a:t>Correo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/>
              <a:t>Internet</a:t>
            </a:r>
            <a:endParaRPr lang="es-ES_tradnl" sz="1400"/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4849813" y="5059363"/>
            <a:ext cx="2590800" cy="70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600"/>
              <a:t>Personal - Directa</a:t>
            </a:r>
          </a:p>
          <a:p>
            <a:pPr eaLnBrk="0" hangingPunct="0">
              <a:spcBef>
                <a:spcPct val="50000"/>
              </a:spcBef>
            </a:pPr>
            <a:r>
              <a:rPr lang="es-ES_tradnl" sz="1600"/>
              <a:t>Con medios electrónicos</a:t>
            </a:r>
            <a:endParaRPr lang="es-ES_tradnl" sz="1400"/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2868613" y="1554163"/>
            <a:ext cx="304800" cy="1143000"/>
          </a:xfrm>
          <a:prstGeom prst="leftBrace">
            <a:avLst>
              <a:gd name="adj1" fmla="val 3125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4648200" y="1630363"/>
            <a:ext cx="201613" cy="579437"/>
          </a:xfrm>
          <a:prstGeom prst="leftBrace">
            <a:avLst>
              <a:gd name="adj1" fmla="val 2395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4834" name="AutoShape 18"/>
          <p:cNvSpPr>
            <a:spLocks/>
          </p:cNvSpPr>
          <p:nvPr/>
        </p:nvSpPr>
        <p:spPr bwMode="auto">
          <a:xfrm>
            <a:off x="4775200" y="2362200"/>
            <a:ext cx="74613" cy="350838"/>
          </a:xfrm>
          <a:prstGeom prst="leftBrace">
            <a:avLst>
              <a:gd name="adj1" fmla="val 3918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4835" name="AutoShape 19"/>
          <p:cNvSpPr>
            <a:spLocks/>
          </p:cNvSpPr>
          <p:nvPr/>
        </p:nvSpPr>
        <p:spPr bwMode="auto">
          <a:xfrm>
            <a:off x="2792413" y="3048000"/>
            <a:ext cx="304800" cy="3154363"/>
          </a:xfrm>
          <a:prstGeom prst="leftBrace">
            <a:avLst>
              <a:gd name="adj1" fmla="val 86241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4836" name="AutoShape 20"/>
          <p:cNvSpPr>
            <a:spLocks/>
          </p:cNvSpPr>
          <p:nvPr/>
        </p:nvSpPr>
        <p:spPr bwMode="auto">
          <a:xfrm>
            <a:off x="4775200" y="3048000"/>
            <a:ext cx="74613" cy="381000"/>
          </a:xfrm>
          <a:prstGeom prst="leftBrace">
            <a:avLst>
              <a:gd name="adj1" fmla="val 4255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4837" name="AutoShape 21"/>
          <p:cNvSpPr>
            <a:spLocks/>
          </p:cNvSpPr>
          <p:nvPr/>
        </p:nvSpPr>
        <p:spPr bwMode="auto">
          <a:xfrm>
            <a:off x="4697413" y="3535363"/>
            <a:ext cx="228600" cy="1447800"/>
          </a:xfrm>
          <a:prstGeom prst="leftBrace">
            <a:avLst>
              <a:gd name="adj1" fmla="val 527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34838" name="AutoShape 22"/>
          <p:cNvSpPr>
            <a:spLocks/>
          </p:cNvSpPr>
          <p:nvPr/>
        </p:nvSpPr>
        <p:spPr bwMode="auto">
          <a:xfrm>
            <a:off x="4697413" y="5135563"/>
            <a:ext cx="152400" cy="685800"/>
          </a:xfrm>
          <a:prstGeom prst="leftBrace">
            <a:avLst>
              <a:gd name="adj1" fmla="val 375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7772400" cy="685800"/>
          </a:xfrm>
        </p:spPr>
        <p:txBody>
          <a:bodyPr>
            <a:normAutofit fontScale="90000"/>
          </a:bodyPr>
          <a:lstStyle/>
          <a:p>
            <a:r>
              <a:rPr lang="es-ES_tradnl"/>
              <a:t>Recolección de información</a:t>
            </a: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827088" y="27813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PASOS</a:t>
            </a:r>
            <a:endParaRPr lang="es-ES_tradnl">
              <a:latin typeface="Times New Roman" pitchFamily="18" charset="0"/>
            </a:endParaRP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808288" y="2324100"/>
            <a:ext cx="56388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1400"/>
              <a:t> </a:t>
            </a:r>
            <a:r>
              <a:rPr lang="es-ES_tradnl" sz="2000"/>
              <a:t>Claridad en los objetivos de la investigación 	que va a realizarse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000"/>
              <a:t> Selección de la población o muestra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000"/>
              <a:t> Diseño y utilización de técnicas de recolección 	de información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s-ES_tradnl" sz="2000"/>
              <a:t> Recoger la información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Oval 6"/>
          <p:cNvSpPr>
            <a:spLocks noChangeArrowheads="1"/>
          </p:cNvSpPr>
          <p:nvPr/>
        </p:nvSpPr>
        <p:spPr bwMode="auto">
          <a:xfrm>
            <a:off x="3635375" y="3357563"/>
            <a:ext cx="2584450" cy="1397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000"/>
              <a:t>Procesamiento de la información</a:t>
            </a:r>
            <a:endParaRPr lang="es-ES" sz="2000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804863" y="1514475"/>
            <a:ext cx="1524000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200" b="1"/>
              <a:t>Recolección de datos mediante:</a:t>
            </a:r>
            <a:r>
              <a:rPr lang="es-ES_tradnl" sz="1200"/>
              <a:t> Encuesta</a:t>
            </a:r>
          </a:p>
          <a:p>
            <a:pPr marL="457200" indent="-457200">
              <a:buFontTx/>
              <a:buChar char="•"/>
            </a:pPr>
            <a:r>
              <a:rPr lang="es-ES_tradnl" sz="1200"/>
              <a:t>Entrevista</a:t>
            </a:r>
          </a:p>
          <a:p>
            <a:pPr marL="457200" indent="-457200">
              <a:buFontTx/>
              <a:buChar char="•"/>
            </a:pPr>
            <a:r>
              <a:rPr lang="es-ES_tradnl" sz="1200"/>
              <a:t>Observación</a:t>
            </a:r>
            <a:endParaRPr lang="es-ES" sz="1200" b="1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3711575" y="1528763"/>
            <a:ext cx="2362200" cy="13795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/>
              <a:t>Es el proceso mediante el cual los datos individuales se agrupan y estructuran con el propósito de responder a:</a:t>
            </a:r>
          </a:p>
          <a:p>
            <a:pPr>
              <a:buFontTx/>
              <a:buChar char="•"/>
            </a:pPr>
            <a:r>
              <a:rPr lang="es-ES_tradnl" sz="1200"/>
              <a:t> Problema de investigación </a:t>
            </a:r>
          </a:p>
          <a:p>
            <a:pPr>
              <a:buFontTx/>
              <a:buChar char="•"/>
            </a:pPr>
            <a:r>
              <a:rPr lang="es-ES_tradnl" sz="1200"/>
              <a:t> Objetivos </a:t>
            </a:r>
          </a:p>
          <a:p>
            <a:pPr>
              <a:buFontTx/>
              <a:buChar char="•"/>
            </a:pPr>
            <a:r>
              <a:rPr lang="es-ES_tradnl" sz="1200"/>
              <a:t> Hipótesis del estudio</a:t>
            </a:r>
            <a:endParaRPr lang="es-ES" sz="1200" b="1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6429388" y="4143380"/>
            <a:ext cx="1905000" cy="2109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 b="1"/>
              <a:t>Pasos</a:t>
            </a:r>
          </a:p>
          <a:p>
            <a:pPr>
              <a:buFontTx/>
              <a:buChar char="•"/>
            </a:pPr>
            <a:r>
              <a:rPr lang="es-ES_tradnl" sz="1200"/>
              <a:t>Agrupar y estructurar</a:t>
            </a:r>
            <a:br>
              <a:rPr lang="es-ES_tradnl" sz="1200"/>
            </a:br>
            <a:r>
              <a:rPr lang="es-ES_tradnl" sz="1200"/>
              <a:t>  los datos obtenidos en</a:t>
            </a:r>
            <a:br>
              <a:rPr lang="es-ES_tradnl" sz="1200"/>
            </a:br>
            <a:r>
              <a:rPr lang="es-ES_tradnl" sz="1200"/>
              <a:t>  el trabajo de campo</a:t>
            </a:r>
          </a:p>
          <a:p>
            <a:pPr>
              <a:buFontTx/>
              <a:buChar char="•"/>
            </a:pPr>
            <a:r>
              <a:rPr lang="es-ES_tradnl" sz="1200"/>
              <a:t>Definir las herramientas</a:t>
            </a:r>
            <a:br>
              <a:rPr lang="es-ES_tradnl" sz="1200"/>
            </a:br>
            <a:r>
              <a:rPr lang="es-ES_tradnl" sz="1200"/>
              <a:t> y programas estadísticos</a:t>
            </a:r>
            <a:br>
              <a:rPr lang="es-ES_tradnl" sz="1200"/>
            </a:br>
            <a:r>
              <a:rPr lang="es-ES_tradnl" sz="1200"/>
              <a:t> para el procesamiento</a:t>
            </a:r>
            <a:br>
              <a:rPr lang="es-ES_tradnl" sz="1200"/>
            </a:br>
            <a:r>
              <a:rPr lang="es-ES_tradnl" sz="1200"/>
              <a:t> de los datos</a:t>
            </a:r>
          </a:p>
          <a:p>
            <a:pPr>
              <a:buFontTx/>
              <a:buChar char="•"/>
            </a:pPr>
            <a:r>
              <a:rPr lang="es-ES_tradnl" sz="1200"/>
              <a:t>Obtener los resultados</a:t>
            </a:r>
            <a:br>
              <a:rPr lang="es-ES_tradnl" sz="1200"/>
            </a:br>
            <a:r>
              <a:rPr lang="es-ES_tradnl" sz="1200"/>
              <a:t>  mediante ecuaciones,</a:t>
            </a:r>
            <a:br>
              <a:rPr lang="es-ES_tradnl" sz="1200"/>
            </a:br>
            <a:r>
              <a:rPr lang="es-ES_tradnl" sz="1200"/>
              <a:t>  gráficas y tablas</a:t>
            </a:r>
            <a:endParaRPr lang="es-ES" sz="1200"/>
          </a:p>
        </p:txBody>
      </p:sp>
      <p:sp>
        <p:nvSpPr>
          <p:cNvPr id="53263" name="Rectangle 15"/>
          <p:cNvSpPr>
            <a:spLocks noChangeArrowheads="1"/>
          </p:cNvSpPr>
          <p:nvPr/>
        </p:nvSpPr>
        <p:spPr bwMode="auto">
          <a:xfrm>
            <a:off x="928662" y="4286256"/>
            <a:ext cx="2209800" cy="1744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 b="1" dirty="0"/>
              <a:t>Análisis de resultados</a:t>
            </a:r>
          </a:p>
          <a:p>
            <a:pPr>
              <a:buFontTx/>
              <a:buChar char="•"/>
            </a:pPr>
            <a:r>
              <a:rPr lang="es-ES_tradnl" sz="1200" dirty="0"/>
              <a:t>Reflexión sobre los</a:t>
            </a:r>
            <a:br>
              <a:rPr lang="es-ES_tradnl" sz="1200" dirty="0"/>
            </a:br>
            <a:r>
              <a:rPr lang="es-ES_tradnl" sz="1200" dirty="0"/>
              <a:t>  resultados obtenidos del</a:t>
            </a:r>
            <a:br>
              <a:rPr lang="es-ES_tradnl" sz="1200" dirty="0"/>
            </a:br>
            <a:r>
              <a:rPr lang="es-ES_tradnl" sz="1200" dirty="0"/>
              <a:t>  trabajo de campo y en</a:t>
            </a:r>
            <a:br>
              <a:rPr lang="es-ES_tradnl" sz="1200" dirty="0"/>
            </a:br>
            <a:r>
              <a:rPr lang="es-ES_tradnl" sz="1200" dirty="0"/>
              <a:t>  función </a:t>
            </a:r>
            <a:r>
              <a:rPr lang="es-ES_tradnl" sz="1200" dirty="0" smtClean="0"/>
              <a:t>de:</a:t>
            </a:r>
            <a:endParaRPr lang="es-ES_tradnl" sz="1200" dirty="0"/>
          </a:p>
          <a:p>
            <a:pPr>
              <a:buFontTx/>
              <a:buChar char="•"/>
            </a:pPr>
            <a:r>
              <a:rPr lang="es-ES_tradnl" sz="1200" dirty="0"/>
              <a:t>Problema de investigación, </a:t>
            </a:r>
          </a:p>
          <a:p>
            <a:pPr>
              <a:buFontTx/>
              <a:buChar char="•"/>
            </a:pPr>
            <a:r>
              <a:rPr lang="es-ES_tradnl" sz="1200" dirty="0"/>
              <a:t>Los objetivos del estudio</a:t>
            </a:r>
          </a:p>
          <a:p>
            <a:pPr>
              <a:buFontTx/>
              <a:buChar char="•"/>
            </a:pPr>
            <a:r>
              <a:rPr lang="es-ES_tradnl" sz="1200" dirty="0"/>
              <a:t>Las hipótesis (si las hubo)</a:t>
            </a:r>
          </a:p>
          <a:p>
            <a:pPr>
              <a:buFontTx/>
              <a:buChar char="•"/>
            </a:pPr>
            <a:r>
              <a:rPr lang="es-MX" sz="1200" dirty="0"/>
              <a:t>El marco teórico del estudio</a:t>
            </a:r>
            <a:endParaRPr lang="es-ES" sz="1200" dirty="0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 flipH="1" flipV="1">
            <a:off x="2555875" y="2276475"/>
            <a:ext cx="15240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3272" name="Line 24"/>
          <p:cNvSpPr>
            <a:spLocks noChangeShapeType="1"/>
          </p:cNvSpPr>
          <p:nvPr/>
        </p:nvSpPr>
        <p:spPr bwMode="auto">
          <a:xfrm flipV="1">
            <a:off x="3214678" y="4714884"/>
            <a:ext cx="857256" cy="3571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 flipV="1">
            <a:off x="4930775" y="3052763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 flipV="1">
            <a:off x="6226175" y="3421063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3275" name="Rectangle 27"/>
          <p:cNvSpPr>
            <a:spLocks noChangeArrowheads="1"/>
          </p:cNvSpPr>
          <p:nvPr/>
        </p:nvSpPr>
        <p:spPr bwMode="auto">
          <a:xfrm>
            <a:off x="539750" y="333375"/>
            <a:ext cx="77724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_tradnl" sz="4400">
                <a:solidFill>
                  <a:schemeClr val="tx2"/>
                </a:solidFill>
              </a:rPr>
              <a:t>Procesamiento de</a:t>
            </a:r>
          </a:p>
          <a:p>
            <a:r>
              <a:rPr lang="es-ES_tradnl" sz="4400">
                <a:solidFill>
                  <a:schemeClr val="tx2"/>
                </a:solidFill>
              </a:rPr>
              <a:t>la información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MX" sz="4400">
                <a:solidFill>
                  <a:schemeClr val="tx2"/>
                </a:solidFill>
              </a:rPr>
              <a:t>Bibliografía</a:t>
            </a:r>
            <a:endParaRPr lang="es-ES" sz="4400">
              <a:solidFill>
                <a:schemeClr val="tx2"/>
              </a:solidFill>
            </a:endParaRPr>
          </a:p>
        </p:txBody>
      </p:sp>
      <p:sp>
        <p:nvSpPr>
          <p:cNvPr id="62467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685800" y="1524000"/>
            <a:ext cx="6705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endParaRPr lang="es-MX" sz="1600" dirty="0" smtClean="0"/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r>
              <a:rPr lang="es-MX" sz="1600" dirty="0" smtClean="0"/>
              <a:t>Presenta </a:t>
            </a:r>
            <a:r>
              <a:rPr lang="es-MX" sz="1600" dirty="0"/>
              <a:t>las referencias del material bibliográfico utilizado o visitado para la elaboración del documento de anteproyecto o propuesta de la investigación a realizar</a:t>
            </a:r>
            <a:r>
              <a:rPr lang="es-MX" sz="1600" dirty="0" smtClean="0"/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endParaRPr lang="es-MX" sz="1600" dirty="0" smtClean="0"/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endParaRPr lang="es-MX" sz="1600" dirty="0" smtClean="0"/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</a:pPr>
            <a:endParaRPr lang="es-MX" sz="1600" dirty="0"/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Blip>
                <a:blip r:embed="rId2"/>
              </a:buBlip>
            </a:pPr>
            <a:r>
              <a:rPr lang="es-MX" sz="1600" dirty="0"/>
              <a:t>Requiere del uso de normas técnicas para la presentación de informes de investigación.</a:t>
            </a:r>
            <a:endParaRPr lang="es-ES" sz="1600" dirty="0"/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762000" y="4876800"/>
            <a:ext cx="6324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r"/>
            <a:r>
              <a:rPr lang="es-MX" sz="2000">
                <a:solidFill>
                  <a:schemeClr val="tx2"/>
                </a:solidFill>
              </a:rPr>
              <a:t>Fin del anteproyecto</a:t>
            </a:r>
          </a:p>
          <a:p>
            <a:pPr algn="r"/>
            <a:r>
              <a:rPr lang="es-MX" sz="2000">
                <a:solidFill>
                  <a:schemeClr val="tx2"/>
                </a:solidFill>
              </a:rPr>
              <a:t>Éxitos en el desarrollo de la investigación</a:t>
            </a:r>
            <a:endParaRPr lang="es-ES" sz="2000">
              <a:solidFill>
                <a:schemeClr val="tx2"/>
              </a:solidFill>
            </a:endParaRPr>
          </a:p>
        </p:txBody>
      </p:sp>
      <p:sp>
        <p:nvSpPr>
          <p:cNvPr id="62469" name="AutoShape 5"/>
          <p:cNvSpPr>
            <a:spLocks noChangeArrowheads="1"/>
          </p:cNvSpPr>
          <p:nvPr/>
        </p:nvSpPr>
        <p:spPr bwMode="auto">
          <a:xfrm>
            <a:off x="7239000" y="4800600"/>
            <a:ext cx="990600" cy="838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Oval 1026"/>
          <p:cNvSpPr>
            <a:spLocks noChangeArrowheads="1"/>
          </p:cNvSpPr>
          <p:nvPr/>
        </p:nvSpPr>
        <p:spPr bwMode="auto">
          <a:xfrm>
            <a:off x="3276600" y="2133600"/>
            <a:ext cx="3041650" cy="229379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000" dirty="0"/>
              <a:t>Redacción de la propuesta </a:t>
            </a:r>
            <a:r>
              <a:rPr lang="es-ES_tradnl" sz="2000" dirty="0" smtClean="0"/>
              <a:t>del </a:t>
            </a:r>
            <a:r>
              <a:rPr lang="es-ES_tradnl" sz="2000" dirty="0"/>
              <a:t>trabajo de investigación de grado</a:t>
            </a:r>
            <a:endParaRPr lang="es-ES" sz="2000" dirty="0"/>
          </a:p>
        </p:txBody>
      </p:sp>
      <p:sp>
        <p:nvSpPr>
          <p:cNvPr id="54275" name="Rectangle 1027"/>
          <p:cNvSpPr>
            <a:spLocks noChangeArrowheads="1"/>
          </p:cNvSpPr>
          <p:nvPr/>
        </p:nvSpPr>
        <p:spPr bwMode="auto">
          <a:xfrm>
            <a:off x="685800" y="1600200"/>
            <a:ext cx="2209800" cy="37856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200" b="1" dirty="0"/>
              <a:t>Contenido</a:t>
            </a:r>
            <a:r>
              <a:rPr lang="es-ES_tradnl" sz="1200" dirty="0"/>
              <a:t> 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Tema-título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Problema de investigación (enunciado y formulación)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Objetivos (general y específicos)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Justificación y delimitación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Tipo de estudio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Marco de referencia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Hipótesis (si las hay)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Diseño experimental (si es necesario)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Población y muestra</a:t>
            </a:r>
          </a:p>
          <a:p>
            <a:pPr marL="457200" indent="-457200">
              <a:buFontTx/>
              <a:buChar char="•"/>
            </a:pPr>
            <a:r>
              <a:rPr lang="es-ES_tradnl" sz="1200" dirty="0"/>
              <a:t>Recolección y procesamiento de la información</a:t>
            </a:r>
          </a:p>
          <a:p>
            <a:pPr marL="457200" indent="-457200">
              <a:buFontTx/>
              <a:buChar char="•"/>
            </a:pPr>
            <a:r>
              <a:rPr lang="es-ES_tradnl" sz="1200" dirty="0" smtClean="0"/>
              <a:t>Bibliografía </a:t>
            </a:r>
            <a:r>
              <a:rPr lang="es-ES_tradnl" sz="1200" dirty="0"/>
              <a:t>consultada</a:t>
            </a:r>
            <a:endParaRPr lang="es-ES" sz="1200" b="1" dirty="0"/>
          </a:p>
        </p:txBody>
      </p:sp>
      <p:sp>
        <p:nvSpPr>
          <p:cNvPr id="54277" name="Rectangle 1029"/>
          <p:cNvSpPr>
            <a:spLocks noChangeArrowheads="1"/>
          </p:cNvSpPr>
          <p:nvPr/>
        </p:nvSpPr>
        <p:spPr bwMode="auto">
          <a:xfrm>
            <a:off x="6588125" y="1700213"/>
            <a:ext cx="1968500" cy="192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 b="1"/>
              <a:t>Criterios a considerar</a:t>
            </a:r>
          </a:p>
          <a:p>
            <a:pPr>
              <a:buFontTx/>
              <a:buChar char="•"/>
            </a:pPr>
            <a:r>
              <a:rPr lang="es-ES_tradnl" sz="1200"/>
              <a:t>Normas técnicas para la</a:t>
            </a:r>
            <a:br>
              <a:rPr lang="es-ES_tradnl" sz="1200"/>
            </a:br>
            <a:r>
              <a:rPr lang="es-ES_tradnl" sz="1200"/>
              <a:t>  presentación de trabajos</a:t>
            </a:r>
            <a:br>
              <a:rPr lang="es-ES_tradnl" sz="1200"/>
            </a:br>
            <a:r>
              <a:rPr lang="es-ES_tradnl" sz="1200"/>
              <a:t>  de investigación</a:t>
            </a:r>
          </a:p>
          <a:p>
            <a:pPr>
              <a:buFontTx/>
              <a:buChar char="•"/>
            </a:pPr>
            <a:r>
              <a:rPr lang="es-ES_tradnl" sz="1200"/>
              <a:t>Criterios administrativos</a:t>
            </a:r>
            <a:br>
              <a:rPr lang="es-ES_tradnl" sz="1200"/>
            </a:br>
            <a:r>
              <a:rPr lang="es-ES_tradnl" sz="1200"/>
              <a:t>  para la presentación de</a:t>
            </a:r>
            <a:br>
              <a:rPr lang="es-ES_tradnl" sz="1200"/>
            </a:br>
            <a:r>
              <a:rPr lang="es-ES_tradnl" sz="1200"/>
              <a:t>  propuestas de</a:t>
            </a:r>
            <a:br>
              <a:rPr lang="es-ES_tradnl" sz="1200"/>
            </a:br>
            <a:r>
              <a:rPr lang="es-ES_tradnl" sz="1200"/>
              <a:t>  investigación propios de</a:t>
            </a:r>
            <a:br>
              <a:rPr lang="es-ES_tradnl" sz="1200"/>
            </a:br>
            <a:r>
              <a:rPr lang="es-ES_tradnl" sz="1200"/>
              <a:t>  la institución a donde se</a:t>
            </a:r>
            <a:br>
              <a:rPr lang="es-ES_tradnl" sz="1200"/>
            </a:br>
            <a:r>
              <a:rPr lang="es-ES_tradnl" sz="1200"/>
              <a:t>  presentará la propuesta</a:t>
            </a:r>
          </a:p>
        </p:txBody>
      </p:sp>
      <p:sp>
        <p:nvSpPr>
          <p:cNvPr id="54279" name="Rectangle 1031"/>
          <p:cNvSpPr>
            <a:spLocks noChangeArrowheads="1"/>
          </p:cNvSpPr>
          <p:nvPr/>
        </p:nvSpPr>
        <p:spPr bwMode="auto">
          <a:xfrm>
            <a:off x="6300788" y="4221163"/>
            <a:ext cx="2209800" cy="1744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 b="1" dirty="0"/>
              <a:t>Presentación de </a:t>
            </a:r>
            <a:r>
              <a:rPr lang="es-ES_tradnl" sz="1200" b="1"/>
              <a:t>la </a:t>
            </a:r>
            <a:r>
              <a:rPr lang="es-ES_tradnl" sz="1200" b="1" smtClean="0"/>
              <a:t>propuesta</a:t>
            </a:r>
            <a:endParaRPr lang="es-ES_tradnl" sz="1200" b="1" dirty="0"/>
          </a:p>
          <a:p>
            <a:pPr>
              <a:buFontTx/>
              <a:buChar char="•"/>
            </a:pPr>
            <a:r>
              <a:rPr lang="es-MX" sz="1200" dirty="0"/>
              <a:t>Entrega formal a la</a:t>
            </a:r>
            <a:br>
              <a:rPr lang="es-MX" sz="1200" dirty="0"/>
            </a:br>
            <a:r>
              <a:rPr lang="es-MX" sz="1200" dirty="0"/>
              <a:t>  dependencia u organismo</a:t>
            </a:r>
            <a:br>
              <a:rPr lang="es-MX" sz="1200" dirty="0"/>
            </a:br>
            <a:r>
              <a:rPr lang="es-MX" sz="1200" dirty="0"/>
              <a:t>  correspondientes, para su</a:t>
            </a:r>
            <a:br>
              <a:rPr lang="es-MX" sz="1200" dirty="0"/>
            </a:br>
            <a:r>
              <a:rPr lang="es-MX" sz="1200" dirty="0"/>
              <a:t>  revisión y conceptualización</a:t>
            </a:r>
          </a:p>
          <a:p>
            <a:pPr>
              <a:buFontTx/>
              <a:buChar char="•"/>
            </a:pPr>
            <a:r>
              <a:rPr lang="es-MX" sz="1200" dirty="0"/>
              <a:t>Aprobada la propuesta,</a:t>
            </a:r>
            <a:br>
              <a:rPr lang="es-MX" sz="1200" dirty="0"/>
            </a:br>
            <a:r>
              <a:rPr lang="es-MX" sz="1200" dirty="0"/>
              <a:t>  proceder a realizar la</a:t>
            </a:r>
            <a:br>
              <a:rPr lang="es-MX" sz="1200" dirty="0"/>
            </a:br>
            <a:r>
              <a:rPr lang="es-MX" sz="1200" dirty="0"/>
              <a:t>  investigación</a:t>
            </a:r>
            <a:endParaRPr lang="es-ES" sz="1200" dirty="0"/>
          </a:p>
        </p:txBody>
      </p:sp>
      <p:sp>
        <p:nvSpPr>
          <p:cNvPr id="54280" name="Line 1032"/>
          <p:cNvSpPr>
            <a:spLocks noChangeShapeType="1"/>
          </p:cNvSpPr>
          <p:nvPr/>
        </p:nvSpPr>
        <p:spPr bwMode="auto">
          <a:xfrm flipH="1" flipV="1">
            <a:off x="3048000" y="1676400"/>
            <a:ext cx="914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4282" name="Line 1034"/>
          <p:cNvSpPr>
            <a:spLocks noChangeShapeType="1"/>
          </p:cNvSpPr>
          <p:nvPr/>
        </p:nvSpPr>
        <p:spPr bwMode="auto">
          <a:xfrm>
            <a:off x="6300788" y="3933825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4284" name="Line 1036"/>
          <p:cNvSpPr>
            <a:spLocks noChangeShapeType="1"/>
          </p:cNvSpPr>
          <p:nvPr/>
        </p:nvSpPr>
        <p:spPr bwMode="auto">
          <a:xfrm flipV="1">
            <a:off x="6248400" y="2514600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4285" name="Rectangle 1037"/>
          <p:cNvSpPr>
            <a:spLocks noChangeArrowheads="1"/>
          </p:cNvSpPr>
          <p:nvPr/>
        </p:nvSpPr>
        <p:spPr bwMode="auto">
          <a:xfrm>
            <a:off x="381000" y="3810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_tradnl" sz="4200">
                <a:solidFill>
                  <a:schemeClr val="tx2"/>
                </a:solidFill>
              </a:rPr>
              <a:t>Redacción de la propuesta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714348" y="714356"/>
            <a:ext cx="7707313" cy="150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endParaRPr lang="es-MX" sz="4200" dirty="0" smtClean="0">
              <a:solidFill>
                <a:schemeClr val="tx2"/>
              </a:solidFill>
            </a:endParaRPr>
          </a:p>
          <a:p>
            <a:endParaRPr lang="es-MX" sz="4200" dirty="0" smtClean="0">
              <a:solidFill>
                <a:schemeClr val="tx2"/>
              </a:solidFill>
            </a:endParaRPr>
          </a:p>
          <a:p>
            <a:pPr algn="ctr"/>
            <a:r>
              <a:rPr lang="es-MX" sz="4200" dirty="0" smtClean="0">
                <a:solidFill>
                  <a:schemeClr val="tx2"/>
                </a:solidFill>
              </a:rPr>
              <a:t>Trabajo </a:t>
            </a:r>
            <a:r>
              <a:rPr lang="es-MX" sz="4200" dirty="0">
                <a:solidFill>
                  <a:schemeClr val="tx2"/>
                </a:solidFill>
              </a:rPr>
              <a:t>de campo o</a:t>
            </a:r>
            <a:br>
              <a:rPr lang="es-MX" sz="4200" dirty="0">
                <a:solidFill>
                  <a:schemeClr val="tx2"/>
                </a:solidFill>
              </a:rPr>
            </a:br>
            <a:r>
              <a:rPr lang="es-MX" sz="4200" dirty="0">
                <a:solidFill>
                  <a:schemeClr val="tx2"/>
                </a:solidFill>
              </a:rPr>
              <a:t>desarrollo de la investigación</a:t>
            </a:r>
            <a:endParaRPr lang="es-ES" sz="4200" dirty="0">
              <a:solidFill>
                <a:schemeClr val="tx2"/>
              </a:solidFill>
            </a:endParaRPr>
          </a:p>
        </p:txBody>
      </p:sp>
      <p:sp>
        <p:nvSpPr>
          <p:cNvPr id="63491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219200" y="3124200"/>
            <a:ext cx="6705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s-MX" sz="1800"/>
              <a:t>En esta fase se ejecuta el Cronograma de actividades previsto en el anteproyecto o propuesta de investigación</a:t>
            </a:r>
            <a:endParaRPr lang="es-ES" sz="1800"/>
          </a:p>
        </p:txBody>
      </p:sp>
      <p:sp>
        <p:nvSpPr>
          <p:cNvPr id="63492" name="Rectangle 4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1219200" y="5486400"/>
            <a:ext cx="5562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spcBef>
                <a:spcPct val="20000"/>
              </a:spcBef>
              <a:buClr>
                <a:schemeClr val="hlink"/>
              </a:buClr>
              <a:buSzPct val="110000"/>
              <a:buFont typeface="Wingdings" pitchFamily="2" charset="2"/>
              <a:buNone/>
            </a:pPr>
            <a:r>
              <a:rPr lang="es-MX" sz="1600" b="1"/>
              <a:t>Inicio del trabajo de campo</a:t>
            </a:r>
            <a:endParaRPr lang="es-ES" sz="1600" b="1"/>
          </a:p>
        </p:txBody>
      </p:sp>
      <p:sp>
        <p:nvSpPr>
          <p:cNvPr id="63493" name="AutoShape 5"/>
          <p:cNvSpPr>
            <a:spLocks noChangeArrowheads="1"/>
          </p:cNvSpPr>
          <p:nvPr/>
        </p:nvSpPr>
        <p:spPr bwMode="auto">
          <a:xfrm>
            <a:off x="6858000" y="5257800"/>
            <a:ext cx="990600" cy="8382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6699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Oval 2050"/>
          <p:cNvSpPr>
            <a:spLocks noChangeArrowheads="1"/>
          </p:cNvSpPr>
          <p:nvPr/>
        </p:nvSpPr>
        <p:spPr bwMode="auto">
          <a:xfrm>
            <a:off x="3059113" y="2857496"/>
            <a:ext cx="3041650" cy="56263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s-ES_tradnl" sz="2000" dirty="0"/>
              <a:t>Informe final</a:t>
            </a:r>
            <a:endParaRPr lang="es-ES" sz="2000" dirty="0"/>
          </a:p>
        </p:txBody>
      </p:sp>
      <p:sp>
        <p:nvSpPr>
          <p:cNvPr id="55299" name="Rectangle 2051"/>
          <p:cNvSpPr>
            <a:spLocks noChangeArrowheads="1"/>
          </p:cNvSpPr>
          <p:nvPr/>
        </p:nvSpPr>
        <p:spPr bwMode="auto">
          <a:xfrm>
            <a:off x="857224" y="1857364"/>
            <a:ext cx="2209800" cy="15621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200" b="1" dirty="0"/>
              <a:t>¿Qué es? </a:t>
            </a:r>
          </a:p>
          <a:p>
            <a:pPr marL="457200" indent="-457200">
              <a:buFontTx/>
              <a:buChar char="•"/>
            </a:pPr>
            <a:r>
              <a:rPr lang="es-MX" sz="1200" dirty="0"/>
              <a:t>Documento elaborado a partir de la Propuesta  donde se presenta el reporte del estudio realizado con su respectivo trabajo de campo</a:t>
            </a:r>
            <a:endParaRPr lang="es-ES" sz="1200" dirty="0"/>
          </a:p>
        </p:txBody>
      </p:sp>
      <p:sp>
        <p:nvSpPr>
          <p:cNvPr id="55300" name="Rectangle 2052"/>
          <p:cNvSpPr>
            <a:spLocks noChangeArrowheads="1"/>
          </p:cNvSpPr>
          <p:nvPr/>
        </p:nvSpPr>
        <p:spPr bwMode="auto">
          <a:xfrm>
            <a:off x="6357950" y="1714488"/>
            <a:ext cx="1970087" cy="2109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 b="1"/>
              <a:t>Criterios a considerar</a:t>
            </a:r>
          </a:p>
          <a:p>
            <a:pPr>
              <a:buFontTx/>
              <a:buChar char="•"/>
            </a:pPr>
            <a:r>
              <a:rPr lang="es-ES_tradnl" sz="1200"/>
              <a:t>Normas técnicas para la</a:t>
            </a:r>
            <a:br>
              <a:rPr lang="es-ES_tradnl" sz="1200"/>
            </a:br>
            <a:r>
              <a:rPr lang="es-ES_tradnl" sz="1200"/>
              <a:t>  presentación de trabajos</a:t>
            </a:r>
            <a:br>
              <a:rPr lang="es-ES_tradnl" sz="1200"/>
            </a:br>
            <a:r>
              <a:rPr lang="es-ES_tradnl" sz="1200"/>
              <a:t>  de investigación</a:t>
            </a:r>
          </a:p>
          <a:p>
            <a:pPr>
              <a:buFontTx/>
              <a:buChar char="•"/>
            </a:pPr>
            <a:r>
              <a:rPr lang="es-ES_tradnl" sz="1200"/>
              <a:t>Criterios administrativos</a:t>
            </a:r>
            <a:br>
              <a:rPr lang="es-ES_tradnl" sz="1200"/>
            </a:br>
            <a:r>
              <a:rPr lang="es-ES_tradnl" sz="1200"/>
              <a:t>  para la presentación del</a:t>
            </a:r>
            <a:br>
              <a:rPr lang="es-ES_tradnl" sz="1200"/>
            </a:br>
            <a:r>
              <a:rPr lang="es-ES_tradnl" sz="1200"/>
              <a:t>  informe final de</a:t>
            </a:r>
            <a:br>
              <a:rPr lang="es-ES_tradnl" sz="1200"/>
            </a:br>
            <a:r>
              <a:rPr lang="es-ES_tradnl" sz="1200"/>
              <a:t>  investigación, propios de</a:t>
            </a:r>
            <a:br>
              <a:rPr lang="es-ES_tradnl" sz="1200"/>
            </a:br>
            <a:r>
              <a:rPr lang="es-ES_tradnl" sz="1200"/>
              <a:t>  la institución a donde se</a:t>
            </a:r>
            <a:br>
              <a:rPr lang="es-ES_tradnl" sz="1200"/>
            </a:br>
            <a:r>
              <a:rPr lang="es-ES_tradnl" sz="1200"/>
              <a:t>  presentarán los</a:t>
            </a:r>
            <a:br>
              <a:rPr lang="es-ES_tradnl" sz="1200"/>
            </a:br>
            <a:r>
              <a:rPr lang="es-ES_tradnl" sz="1200"/>
              <a:t>  resultados del estudio</a:t>
            </a:r>
          </a:p>
        </p:txBody>
      </p:sp>
      <p:sp>
        <p:nvSpPr>
          <p:cNvPr id="55301" name="Rectangle 2053"/>
          <p:cNvSpPr>
            <a:spLocks noChangeArrowheads="1"/>
          </p:cNvSpPr>
          <p:nvPr/>
        </p:nvSpPr>
        <p:spPr bwMode="auto">
          <a:xfrm>
            <a:off x="6084888" y="4292600"/>
            <a:ext cx="2209800" cy="1744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 b="1"/>
              <a:t>Presentación del informe final de la investigación</a:t>
            </a:r>
          </a:p>
          <a:p>
            <a:pPr>
              <a:buFontTx/>
              <a:buChar char="•"/>
            </a:pPr>
            <a:r>
              <a:rPr lang="es-MX" sz="1200"/>
              <a:t>Entrega formal a la</a:t>
            </a:r>
            <a:br>
              <a:rPr lang="es-MX" sz="1200"/>
            </a:br>
            <a:r>
              <a:rPr lang="es-MX" sz="1200"/>
              <a:t>  dependencia u organismo</a:t>
            </a:r>
            <a:br>
              <a:rPr lang="es-MX" sz="1200"/>
            </a:br>
            <a:r>
              <a:rPr lang="es-MX" sz="1200"/>
              <a:t>  correspondientes, para su</a:t>
            </a:r>
            <a:br>
              <a:rPr lang="es-MX" sz="1200"/>
            </a:br>
            <a:r>
              <a:rPr lang="es-MX" sz="1200"/>
              <a:t>  revisión y conceptualización</a:t>
            </a:r>
          </a:p>
          <a:p>
            <a:pPr>
              <a:buFontTx/>
              <a:buChar char="•"/>
            </a:pPr>
            <a:r>
              <a:rPr lang="es-MX" sz="1200"/>
              <a:t>Exposición o sustentación</a:t>
            </a:r>
            <a:br>
              <a:rPr lang="es-MX" sz="1200"/>
            </a:br>
            <a:r>
              <a:rPr lang="es-MX" sz="1200"/>
              <a:t>  del respectivo informe o</a:t>
            </a:r>
            <a:br>
              <a:rPr lang="es-MX" sz="1200"/>
            </a:br>
            <a:r>
              <a:rPr lang="es-MX" sz="1200"/>
              <a:t>  estudio de investigación</a:t>
            </a:r>
            <a:endParaRPr lang="es-ES" sz="1200"/>
          </a:p>
        </p:txBody>
      </p:sp>
      <p:sp>
        <p:nvSpPr>
          <p:cNvPr id="55302" name="Line 2054"/>
          <p:cNvSpPr>
            <a:spLocks noChangeShapeType="1"/>
          </p:cNvSpPr>
          <p:nvPr/>
        </p:nvSpPr>
        <p:spPr bwMode="auto">
          <a:xfrm flipH="1" flipV="1">
            <a:off x="3071802" y="2357430"/>
            <a:ext cx="1143008" cy="50006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5303" name="Line 2055"/>
          <p:cNvSpPr>
            <a:spLocks noChangeShapeType="1"/>
          </p:cNvSpPr>
          <p:nvPr/>
        </p:nvSpPr>
        <p:spPr bwMode="auto">
          <a:xfrm>
            <a:off x="5429256" y="3429000"/>
            <a:ext cx="901695" cy="8429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5304" name="Line 2056"/>
          <p:cNvSpPr>
            <a:spLocks noChangeShapeType="1"/>
          </p:cNvSpPr>
          <p:nvPr/>
        </p:nvSpPr>
        <p:spPr bwMode="auto">
          <a:xfrm flipV="1">
            <a:off x="5572132" y="2357430"/>
            <a:ext cx="714379" cy="6429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5305" name="Rectangle 2057"/>
          <p:cNvSpPr>
            <a:spLocks noChangeArrowheads="1"/>
          </p:cNvSpPr>
          <p:nvPr/>
        </p:nvSpPr>
        <p:spPr bwMode="auto">
          <a:xfrm>
            <a:off x="1208088" y="4130675"/>
            <a:ext cx="2209800" cy="1927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200" b="1"/>
              <a:t>Contenido</a:t>
            </a:r>
          </a:p>
          <a:p>
            <a:pPr>
              <a:buFontTx/>
              <a:buChar char="•"/>
            </a:pPr>
            <a:r>
              <a:rPr lang="es-MX" sz="1200"/>
              <a:t>Preliminares (Portada,</a:t>
            </a:r>
            <a:br>
              <a:rPr lang="es-MX" sz="1200"/>
            </a:br>
            <a:r>
              <a:rPr lang="es-MX" sz="1200"/>
              <a:t>  contraportada, hoja de</a:t>
            </a:r>
            <a:br>
              <a:rPr lang="es-MX" sz="1200"/>
            </a:br>
            <a:r>
              <a:rPr lang="es-MX" sz="1200"/>
              <a:t>  calificación, dedicatoria y</a:t>
            </a:r>
            <a:br>
              <a:rPr lang="es-MX" sz="1200"/>
            </a:br>
            <a:r>
              <a:rPr lang="es-MX" sz="1200"/>
              <a:t>  agradecimientos, etc)</a:t>
            </a:r>
          </a:p>
          <a:p>
            <a:pPr>
              <a:buFontTx/>
              <a:buChar char="•"/>
            </a:pPr>
            <a:r>
              <a:rPr lang="es-MX" sz="1200"/>
              <a:t>Cuerpo del documento</a:t>
            </a:r>
            <a:br>
              <a:rPr lang="es-MX" sz="1200"/>
            </a:br>
            <a:r>
              <a:rPr lang="es-MX" sz="1200"/>
              <a:t>  (tablas de contenido,</a:t>
            </a:r>
            <a:br>
              <a:rPr lang="es-MX" sz="1200"/>
            </a:br>
            <a:r>
              <a:rPr lang="es-MX" sz="1200"/>
              <a:t>  introducción, capítulos)</a:t>
            </a:r>
          </a:p>
          <a:p>
            <a:pPr>
              <a:buFontTx/>
              <a:buChar char="•"/>
            </a:pPr>
            <a:r>
              <a:rPr lang="es-MX" sz="1200"/>
              <a:t>Bibliografía</a:t>
            </a:r>
          </a:p>
          <a:p>
            <a:pPr>
              <a:buFontTx/>
              <a:buChar char="•"/>
            </a:pPr>
            <a:r>
              <a:rPr lang="es-MX" sz="1200"/>
              <a:t>Anexos</a:t>
            </a:r>
            <a:endParaRPr lang="es-ES" sz="1200"/>
          </a:p>
        </p:txBody>
      </p:sp>
      <p:sp>
        <p:nvSpPr>
          <p:cNvPr id="55306" name="Line 2058"/>
          <p:cNvSpPr>
            <a:spLocks noChangeShapeType="1"/>
          </p:cNvSpPr>
          <p:nvPr/>
        </p:nvSpPr>
        <p:spPr bwMode="auto">
          <a:xfrm flipH="1">
            <a:off x="3000364" y="3500438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55307" name="Rectangle 2059"/>
          <p:cNvSpPr>
            <a:spLocks noChangeArrowheads="1"/>
          </p:cNvSpPr>
          <p:nvPr/>
        </p:nvSpPr>
        <p:spPr bwMode="auto">
          <a:xfrm>
            <a:off x="457200" y="838200"/>
            <a:ext cx="7772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/>
            <a:r>
              <a:rPr lang="es-ES_tradnl" sz="4400" dirty="0">
                <a:solidFill>
                  <a:schemeClr val="tx2"/>
                </a:solidFill>
              </a:rPr>
              <a:t>Documento de informe final de la investigación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074"/>
          <p:cNvSpPr>
            <a:spLocks noChangeArrowheads="1"/>
          </p:cNvSpPr>
          <p:nvPr/>
        </p:nvSpPr>
        <p:spPr bwMode="auto">
          <a:xfrm>
            <a:off x="471488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r>
              <a:rPr lang="es-ES_tradnl" sz="3600">
                <a:solidFill>
                  <a:srgbClr val="0033CC"/>
                </a:solidFill>
              </a:rPr>
              <a:t>Contenido</a:t>
            </a:r>
            <a:endParaRPr lang="es-ES" sz="3600">
              <a:solidFill>
                <a:srgbClr val="0033CC"/>
              </a:solidFill>
            </a:endParaRPr>
          </a:p>
        </p:txBody>
      </p:sp>
      <p:sp>
        <p:nvSpPr>
          <p:cNvPr id="59397" name="Rectangle 3077"/>
          <p:cNvSpPr>
            <a:spLocks noChangeArrowheads="1"/>
          </p:cNvSpPr>
          <p:nvPr/>
        </p:nvSpPr>
        <p:spPr bwMode="auto">
          <a:xfrm>
            <a:off x="611188" y="1557338"/>
            <a:ext cx="39624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Métodos de investigación científica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Proceso de investigación científica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Componentes del proceso de investigación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Tema de investigación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Problema de investigación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Objetivos de la investigación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Justificación y alcance de la investigación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Tipos de investigación científica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Marco de referencia</a:t>
            </a:r>
          </a:p>
          <a:p>
            <a:pPr marL="190500" indent="-19050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Hipótesis</a:t>
            </a:r>
          </a:p>
          <a:p>
            <a:pPr marL="190500" indent="-190500">
              <a:spcBef>
                <a:spcPct val="50000"/>
              </a:spcBef>
              <a:buFontTx/>
              <a:buChar char="•"/>
            </a:pPr>
            <a:r>
              <a:rPr lang="es-MX" sz="1500">
                <a:solidFill>
                  <a:srgbClr val="07080F"/>
                </a:solidFill>
              </a:rPr>
              <a:t>Pruebas estadísticas para pruebas de hipótesis</a:t>
            </a:r>
          </a:p>
          <a:p>
            <a:pPr marL="190500" indent="-190500" eaLnBrk="0" hangingPunct="0">
              <a:spcBef>
                <a:spcPct val="50000"/>
              </a:spcBef>
            </a:pPr>
            <a:endParaRPr lang="es-ES" sz="1500">
              <a:solidFill>
                <a:srgbClr val="07080F"/>
              </a:solidFill>
            </a:endParaRPr>
          </a:p>
        </p:txBody>
      </p:sp>
      <p:sp>
        <p:nvSpPr>
          <p:cNvPr id="59399" name="Rectangle 3079"/>
          <p:cNvSpPr>
            <a:spLocks noChangeArrowheads="1"/>
          </p:cNvSpPr>
          <p:nvPr/>
        </p:nvSpPr>
        <p:spPr bwMode="auto">
          <a:xfrm>
            <a:off x="4932363" y="1184275"/>
            <a:ext cx="3168650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Diseño de la investigación</a:t>
            </a:r>
          </a:p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Métodos de muestreo</a:t>
            </a:r>
            <a:endParaRPr lang="es-ES" sz="1500">
              <a:solidFill>
                <a:srgbClr val="07080F"/>
              </a:solidFill>
            </a:endParaRPr>
          </a:p>
          <a:p>
            <a:pPr marL="185738" indent="-17145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Recolección de la información</a:t>
            </a:r>
          </a:p>
          <a:p>
            <a:pPr marL="185738" indent="-171450" eaLnBrk="0" hangingPunct="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Procesamiento de la información</a:t>
            </a:r>
          </a:p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MX" sz="1500">
                <a:solidFill>
                  <a:srgbClr val="07080F"/>
                </a:solidFill>
              </a:rPr>
              <a:t>Cronograma de actividades</a:t>
            </a:r>
          </a:p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MX" sz="1500">
                <a:solidFill>
                  <a:srgbClr val="07080F"/>
                </a:solidFill>
              </a:rPr>
              <a:t>Presupuesto</a:t>
            </a:r>
          </a:p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MX" sz="1500">
                <a:solidFill>
                  <a:srgbClr val="07080F"/>
                </a:solidFill>
              </a:rPr>
              <a:t>Bibliografía</a:t>
            </a:r>
          </a:p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Redacción de la propuesta</a:t>
            </a:r>
          </a:p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MX" sz="1500">
                <a:solidFill>
                  <a:srgbClr val="07080F"/>
                </a:solidFill>
              </a:rPr>
              <a:t>Trabajo de campo o desarrollo de la investigación</a:t>
            </a:r>
          </a:p>
          <a:p>
            <a:pPr marL="185738" indent="-171450">
              <a:spcBef>
                <a:spcPct val="50000"/>
              </a:spcBef>
              <a:buFontTx/>
              <a:buChar char="•"/>
            </a:pPr>
            <a:r>
              <a:rPr lang="es-ES_tradnl" sz="1500">
                <a:solidFill>
                  <a:srgbClr val="07080F"/>
                </a:solidFill>
              </a:rPr>
              <a:t>Documento de informe final de la investigación</a:t>
            </a:r>
          </a:p>
          <a:p>
            <a:pPr marL="185738" indent="-171450"/>
            <a:endParaRPr lang="es-MX" sz="1500">
              <a:solidFill>
                <a:srgbClr val="07080F"/>
              </a:solidFill>
            </a:endParaRPr>
          </a:p>
          <a:p>
            <a:pPr marL="185738" indent="-171450"/>
            <a:endParaRPr lang="es-ES_tradnl" sz="1500">
              <a:solidFill>
                <a:srgbClr val="07080F"/>
              </a:solidFill>
            </a:endParaRPr>
          </a:p>
          <a:p>
            <a:pPr marL="185738" indent="-171450"/>
            <a:endParaRPr lang="es-ES_tradnl" sz="1500">
              <a:solidFill>
                <a:srgbClr val="07080F"/>
              </a:solidFill>
            </a:endParaRPr>
          </a:p>
          <a:p>
            <a:pPr marL="185738" indent="-171450" eaLnBrk="0" hangingPunct="0"/>
            <a:endParaRPr lang="es-ES" sz="1500">
              <a:solidFill>
                <a:srgbClr val="07080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es-ES_tradnl" dirty="0"/>
              <a:t>Métodos de investigación científica</a:t>
            </a:r>
            <a:endParaRPr lang="es-ES" dirty="0"/>
          </a:p>
        </p:txBody>
      </p:sp>
      <p:grpSp>
        <p:nvGrpSpPr>
          <p:cNvPr id="8228" name="Group 36"/>
          <p:cNvGrpSpPr>
            <a:grpSpLocks/>
          </p:cNvGrpSpPr>
          <p:nvPr/>
        </p:nvGrpSpPr>
        <p:grpSpPr bwMode="auto">
          <a:xfrm>
            <a:off x="428596" y="1785926"/>
            <a:ext cx="8229600" cy="4116387"/>
            <a:chOff x="432" y="1536"/>
            <a:chExt cx="5184" cy="2593"/>
          </a:xfrm>
        </p:grpSpPr>
        <p:sp>
          <p:nvSpPr>
            <p:cNvPr id="8198" name="Text Box 6"/>
            <p:cNvSpPr txBox="1">
              <a:spLocks noChangeArrowheads="1"/>
            </p:cNvSpPr>
            <p:nvPr/>
          </p:nvSpPr>
          <p:spPr bwMode="auto">
            <a:xfrm>
              <a:off x="480" y="2304"/>
              <a:ext cx="67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 dirty="0"/>
                <a:t>Métodos</a:t>
              </a:r>
              <a:endParaRPr lang="es-ES" sz="1800" dirty="0"/>
            </a:p>
          </p:txBody>
        </p:sp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432" y="2496"/>
              <a:ext cx="81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600"/>
                <a:t>  (Modos)</a:t>
              </a:r>
              <a:endParaRPr lang="es-ES" sz="1600"/>
            </a:p>
          </p:txBody>
        </p:sp>
        <p:sp>
          <p:nvSpPr>
            <p:cNvPr id="8200" name="Line 8"/>
            <p:cNvSpPr>
              <a:spLocks noChangeShapeType="1"/>
            </p:cNvSpPr>
            <p:nvPr/>
          </p:nvSpPr>
          <p:spPr bwMode="auto">
            <a:xfrm flipV="1">
              <a:off x="1152" y="1968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8202" name="Line 10"/>
            <p:cNvSpPr>
              <a:spLocks noChangeShapeType="1"/>
            </p:cNvSpPr>
            <p:nvPr/>
          </p:nvSpPr>
          <p:spPr bwMode="auto">
            <a:xfrm>
              <a:off x="1152" y="2688"/>
              <a:ext cx="336" cy="3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8203" name="Text Box 11"/>
            <p:cNvSpPr txBox="1">
              <a:spLocks noChangeArrowheads="1"/>
            </p:cNvSpPr>
            <p:nvPr/>
          </p:nvSpPr>
          <p:spPr bwMode="auto">
            <a:xfrm>
              <a:off x="1488" y="1728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Cualitativos</a:t>
              </a:r>
              <a:endParaRPr lang="es-ES" sz="1800"/>
            </a:p>
          </p:txBody>
        </p:sp>
        <p:sp>
          <p:nvSpPr>
            <p:cNvPr id="8204" name="Text Box 12"/>
            <p:cNvSpPr txBox="1">
              <a:spLocks noChangeArrowheads="1"/>
            </p:cNvSpPr>
            <p:nvPr/>
          </p:nvSpPr>
          <p:spPr bwMode="auto">
            <a:xfrm>
              <a:off x="1536" y="3072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Cuantitativos</a:t>
              </a:r>
              <a:endParaRPr lang="es-ES" sz="1800"/>
            </a:p>
          </p:txBody>
        </p:sp>
        <p:sp>
          <p:nvSpPr>
            <p:cNvPr id="8208" name="Text Box 16"/>
            <p:cNvSpPr txBox="1">
              <a:spLocks noChangeArrowheads="1"/>
            </p:cNvSpPr>
            <p:nvPr/>
          </p:nvSpPr>
          <p:spPr bwMode="auto">
            <a:xfrm>
              <a:off x="1296" y="2400"/>
              <a:ext cx="37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 dirty="0"/>
                <a:t>Métodos Integrales      (Inducción-Deducción)</a:t>
              </a:r>
              <a:endParaRPr lang="es-ES" sz="1800" dirty="0"/>
            </a:p>
          </p:txBody>
        </p:sp>
        <p:grpSp>
          <p:nvGrpSpPr>
            <p:cNvPr id="8211" name="Group 19"/>
            <p:cNvGrpSpPr>
              <a:grpSpLocks/>
            </p:cNvGrpSpPr>
            <p:nvPr/>
          </p:nvGrpSpPr>
          <p:grpSpPr bwMode="auto">
            <a:xfrm>
              <a:off x="2448" y="1680"/>
              <a:ext cx="288" cy="288"/>
              <a:chOff x="2448" y="1680"/>
              <a:chExt cx="288" cy="288"/>
            </a:xfrm>
          </p:grpSpPr>
          <p:sp>
            <p:nvSpPr>
              <p:cNvPr id="8209" name="Line 17"/>
              <p:cNvSpPr>
                <a:spLocks noChangeShapeType="1"/>
              </p:cNvSpPr>
              <p:nvPr/>
            </p:nvSpPr>
            <p:spPr bwMode="auto">
              <a:xfrm flipV="1">
                <a:off x="2448" y="1680"/>
                <a:ext cx="28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8210" name="Line 18"/>
              <p:cNvSpPr>
                <a:spLocks noChangeShapeType="1"/>
              </p:cNvSpPr>
              <p:nvPr/>
            </p:nvSpPr>
            <p:spPr bwMode="auto">
              <a:xfrm>
                <a:off x="2448" y="1824"/>
                <a:ext cx="288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/>
              <a:lstStyle/>
              <a:p>
                <a:endParaRPr lang="fr-FR"/>
              </a:p>
            </p:txBody>
          </p:sp>
        </p:grpSp>
        <p:sp>
          <p:nvSpPr>
            <p:cNvPr id="8213" name="Line 21"/>
            <p:cNvSpPr>
              <a:spLocks noChangeShapeType="1"/>
            </p:cNvSpPr>
            <p:nvPr/>
          </p:nvSpPr>
          <p:spPr bwMode="auto">
            <a:xfrm flipV="1">
              <a:off x="2496" y="3024"/>
              <a:ext cx="288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8214" name="Line 22"/>
            <p:cNvSpPr>
              <a:spLocks noChangeShapeType="1"/>
            </p:cNvSpPr>
            <p:nvPr/>
          </p:nvSpPr>
          <p:spPr bwMode="auto">
            <a:xfrm flipV="1">
              <a:off x="2496" y="3168"/>
              <a:ext cx="2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8215" name="Text Box 23"/>
            <p:cNvSpPr txBox="1">
              <a:spLocks noChangeArrowheads="1"/>
            </p:cNvSpPr>
            <p:nvPr/>
          </p:nvSpPr>
          <p:spPr bwMode="auto">
            <a:xfrm>
              <a:off x="2784" y="1920"/>
              <a:ext cx="26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Investigación Etnográfica</a:t>
              </a:r>
              <a:endParaRPr lang="es-ES" sz="1800"/>
            </a:p>
          </p:txBody>
        </p:sp>
        <p:sp>
          <p:nvSpPr>
            <p:cNvPr id="8216" name="Text Box 24"/>
            <p:cNvSpPr txBox="1">
              <a:spLocks noChangeArrowheads="1"/>
            </p:cNvSpPr>
            <p:nvPr/>
          </p:nvSpPr>
          <p:spPr bwMode="auto">
            <a:xfrm>
              <a:off x="2784" y="1536"/>
              <a:ext cx="273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Investigación - Acción Participativa</a:t>
              </a:r>
              <a:endParaRPr lang="es-ES" sz="1800"/>
            </a:p>
          </p:txBody>
        </p:sp>
        <p:sp>
          <p:nvSpPr>
            <p:cNvPr id="8217" name="Text Box 25"/>
            <p:cNvSpPr txBox="1">
              <a:spLocks noChangeArrowheads="1"/>
            </p:cNvSpPr>
            <p:nvPr/>
          </p:nvSpPr>
          <p:spPr bwMode="auto">
            <a:xfrm>
              <a:off x="2784" y="3072"/>
              <a:ext cx="22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Investigación Tradicional</a:t>
              </a:r>
              <a:endParaRPr lang="es-ES" sz="1800"/>
            </a:p>
          </p:txBody>
        </p:sp>
        <p:sp>
          <p:nvSpPr>
            <p:cNvPr id="8218" name="Text Box 26"/>
            <p:cNvSpPr txBox="1">
              <a:spLocks noChangeArrowheads="1"/>
            </p:cNvSpPr>
            <p:nvPr/>
          </p:nvSpPr>
          <p:spPr bwMode="auto">
            <a:xfrm>
              <a:off x="2832" y="2880"/>
              <a:ext cx="27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APA (Asociación Americana de Sicología)</a:t>
              </a:r>
              <a:endParaRPr lang="es-ES" sz="1800"/>
            </a:p>
          </p:txBody>
        </p:sp>
        <p:sp>
          <p:nvSpPr>
            <p:cNvPr id="8219" name="Line 27"/>
            <p:cNvSpPr>
              <a:spLocks noChangeShapeType="1"/>
            </p:cNvSpPr>
            <p:nvPr/>
          </p:nvSpPr>
          <p:spPr bwMode="auto">
            <a:xfrm>
              <a:off x="1872" y="2160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8220" name="Line 28"/>
            <p:cNvSpPr>
              <a:spLocks noChangeShapeType="1"/>
            </p:cNvSpPr>
            <p:nvPr/>
          </p:nvSpPr>
          <p:spPr bwMode="auto">
            <a:xfrm>
              <a:off x="1872" y="2688"/>
              <a:ext cx="0" cy="3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8221" name="Text Box 29"/>
            <p:cNvSpPr txBox="1">
              <a:spLocks noChangeArrowheads="1"/>
            </p:cNvSpPr>
            <p:nvPr/>
          </p:nvSpPr>
          <p:spPr bwMode="auto">
            <a:xfrm>
              <a:off x="1488" y="1920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(Inducción)</a:t>
              </a:r>
              <a:endParaRPr lang="es-ES" sz="1800"/>
            </a:p>
          </p:txBody>
        </p:sp>
        <p:sp>
          <p:nvSpPr>
            <p:cNvPr id="8222" name="Text Box 30"/>
            <p:cNvSpPr txBox="1">
              <a:spLocks noChangeArrowheads="1"/>
            </p:cNvSpPr>
            <p:nvPr/>
          </p:nvSpPr>
          <p:spPr bwMode="auto">
            <a:xfrm>
              <a:off x="1536" y="3264"/>
              <a:ext cx="100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800"/>
                <a:t>(Deducción)</a:t>
              </a:r>
              <a:endParaRPr lang="es-ES" sz="1800"/>
            </a:p>
          </p:txBody>
        </p:sp>
        <p:sp>
          <p:nvSpPr>
            <p:cNvPr id="8223" name="Text Box 31"/>
            <p:cNvSpPr txBox="1">
              <a:spLocks noChangeArrowheads="1"/>
            </p:cNvSpPr>
            <p:nvPr/>
          </p:nvSpPr>
          <p:spPr bwMode="auto">
            <a:xfrm>
              <a:off x="2784" y="3264"/>
              <a:ext cx="2592" cy="8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1200" b="1"/>
                <a:t>Normas Técnicas por País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1200" b="1"/>
                <a:t>Mario Bunge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1200" b="1"/>
                <a:t>Fernando Arias Galicia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1200" b="1"/>
                <a:t>Hernández Fernández y Batista</a:t>
              </a:r>
            </a:p>
            <a:p>
              <a:pPr>
                <a:spcBef>
                  <a:spcPct val="50000"/>
                </a:spcBef>
                <a:buFontTx/>
                <a:buChar char="•"/>
              </a:pPr>
              <a:r>
                <a:rPr lang="es-ES_tradnl" sz="1200" b="1"/>
                <a:t>César Augusto Bernal Torres</a:t>
              </a:r>
              <a:endParaRPr lang="es-ES" sz="1200" b="1"/>
            </a:p>
          </p:txBody>
        </p:sp>
        <p:sp>
          <p:nvSpPr>
            <p:cNvPr id="8225" name="AutoShape 33"/>
            <p:cNvSpPr>
              <a:spLocks noChangeArrowheads="1"/>
            </p:cNvSpPr>
            <p:nvPr/>
          </p:nvSpPr>
          <p:spPr bwMode="auto">
            <a:xfrm>
              <a:off x="4464" y="2496"/>
              <a:ext cx="288" cy="336"/>
            </a:xfrm>
            <a:prstGeom prst="curvedLeftArrow">
              <a:avLst>
                <a:gd name="adj1" fmla="val 23333"/>
                <a:gd name="adj2" fmla="val 46667"/>
                <a:gd name="adj3" fmla="val 3333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26" name="AutoShape 34"/>
            <p:cNvSpPr>
              <a:spLocks noChangeArrowheads="1"/>
            </p:cNvSpPr>
            <p:nvPr/>
          </p:nvSpPr>
          <p:spPr bwMode="auto">
            <a:xfrm rot="-11256197">
              <a:off x="4563" y="1823"/>
              <a:ext cx="240" cy="576"/>
            </a:xfrm>
            <a:prstGeom prst="curvedRightArrow">
              <a:avLst>
                <a:gd name="adj1" fmla="val 48000"/>
                <a:gd name="adj2" fmla="val 96000"/>
                <a:gd name="adj3" fmla="val 33333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r>
              <a:rPr lang="es-ES_tradnl"/>
              <a:t>Tema de investigación</a:t>
            </a:r>
            <a:endParaRPr lang="es-ES"/>
          </a:p>
        </p:txBody>
      </p:sp>
      <p:sp>
        <p:nvSpPr>
          <p:cNvPr id="23588" name="Oval 36"/>
          <p:cNvSpPr>
            <a:spLocks noChangeArrowheads="1"/>
          </p:cNvSpPr>
          <p:nvPr/>
        </p:nvSpPr>
        <p:spPr bwMode="auto">
          <a:xfrm>
            <a:off x="7299325" y="3294063"/>
            <a:ext cx="1323975" cy="11033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1600"/>
              <a:t>TÍTULO DEL</a:t>
            </a:r>
          </a:p>
          <a:p>
            <a:pPr algn="ctr"/>
            <a:r>
              <a:rPr lang="es-ES_tradnl" sz="1600"/>
              <a:t>ESTUDIO</a:t>
            </a:r>
            <a:endParaRPr lang="es-ES" sz="1600"/>
          </a:p>
        </p:txBody>
      </p:sp>
      <p:sp>
        <p:nvSpPr>
          <p:cNvPr id="23589" name="Rectangle 37"/>
          <p:cNvSpPr>
            <a:spLocks noChangeArrowheads="1"/>
          </p:cNvSpPr>
          <p:nvPr/>
        </p:nvSpPr>
        <p:spPr bwMode="auto">
          <a:xfrm>
            <a:off x="973138" y="1268413"/>
            <a:ext cx="2868612" cy="2654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400" b="1"/>
              <a:t>a. Fuentes de ideas</a:t>
            </a:r>
          </a:p>
          <a:p>
            <a:pPr marL="457200" indent="-457200"/>
            <a:r>
              <a:rPr lang="es-ES_tradnl" sz="1400"/>
              <a:t>- Lectura reflexiva y </a:t>
            </a:r>
          </a:p>
          <a:p>
            <a:pPr marL="457200" indent="-457200"/>
            <a:r>
              <a:rPr lang="es-ES_tradnl" sz="1400"/>
              <a:t>  crítica del material impreso</a:t>
            </a:r>
          </a:p>
          <a:p>
            <a:pPr marL="457200" indent="-457200"/>
            <a:r>
              <a:rPr lang="es-ES_tradnl" sz="1400"/>
              <a:t>- Participación activa en </a:t>
            </a:r>
          </a:p>
          <a:p>
            <a:pPr marL="457200" indent="-457200"/>
            <a:r>
              <a:rPr lang="es-ES_tradnl" sz="1400"/>
              <a:t>  eventos académicos</a:t>
            </a:r>
          </a:p>
          <a:p>
            <a:pPr marL="457200" indent="-457200"/>
            <a:r>
              <a:rPr lang="es-ES_tradnl" sz="1400"/>
              <a:t>- Experiencia individual</a:t>
            </a:r>
          </a:p>
          <a:p>
            <a:pPr marL="457200" indent="-457200"/>
            <a:r>
              <a:rPr lang="es-ES_tradnl" sz="1400"/>
              <a:t>- Práctica profesional</a:t>
            </a:r>
          </a:p>
          <a:p>
            <a:pPr marL="457200" indent="-457200"/>
            <a:r>
              <a:rPr lang="es-ES_tradnl" sz="1400"/>
              <a:t>- Actitud reflexiva en el aula </a:t>
            </a:r>
          </a:p>
          <a:p>
            <a:pPr marL="457200" indent="-457200"/>
            <a:r>
              <a:rPr lang="es-ES_tradnl" sz="1400"/>
              <a:t>  de clase</a:t>
            </a:r>
          </a:p>
          <a:p>
            <a:pPr marL="457200" indent="-457200"/>
            <a:r>
              <a:rPr lang="es-ES_tradnl" sz="1400"/>
              <a:t>- Centros de investigación</a:t>
            </a:r>
          </a:p>
          <a:p>
            <a:pPr marL="457200" indent="-457200"/>
            <a:r>
              <a:rPr lang="es-ES_tradnl" sz="1400"/>
              <a:t>- Profesores, empresarios,</a:t>
            </a:r>
            <a:br>
              <a:rPr lang="es-ES_tradnl" sz="1400"/>
            </a:br>
            <a:r>
              <a:rPr lang="es-ES_tradnl" sz="1400"/>
              <a:t>etcétera</a:t>
            </a:r>
            <a:endParaRPr lang="es-ES" sz="1400"/>
          </a:p>
        </p:txBody>
      </p:sp>
      <p:sp>
        <p:nvSpPr>
          <p:cNvPr id="23590" name="Rectangle 38"/>
          <p:cNvSpPr>
            <a:spLocks noChangeArrowheads="1"/>
          </p:cNvSpPr>
          <p:nvPr/>
        </p:nvSpPr>
        <p:spPr bwMode="auto">
          <a:xfrm>
            <a:off x="4137025" y="1277938"/>
            <a:ext cx="2794000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400" b="1"/>
              <a:t>b. Criterios para categorizar   </a:t>
            </a:r>
          </a:p>
          <a:p>
            <a:r>
              <a:rPr lang="es-ES_tradnl" sz="1400" b="1"/>
              <a:t>    la idea investigativa</a:t>
            </a:r>
          </a:p>
          <a:p>
            <a:pPr>
              <a:buFontTx/>
              <a:buChar char="-"/>
            </a:pPr>
            <a:r>
              <a:rPr lang="es-ES_tradnl" sz="1400"/>
              <a:t> Novedad</a:t>
            </a:r>
          </a:p>
          <a:p>
            <a:pPr>
              <a:buFontTx/>
              <a:buChar char="-"/>
            </a:pPr>
            <a:r>
              <a:rPr lang="es-ES_tradnl" sz="1400"/>
              <a:t> Orientación a contrastar  </a:t>
            </a:r>
          </a:p>
          <a:p>
            <a:r>
              <a:rPr lang="es-ES_tradnl" sz="1400"/>
              <a:t>  resultados</a:t>
            </a:r>
          </a:p>
          <a:p>
            <a:pPr>
              <a:buFontTx/>
              <a:buChar char="-"/>
            </a:pPr>
            <a:r>
              <a:rPr lang="es-ES_tradnl" sz="1400"/>
              <a:t> Solución de Problemas</a:t>
            </a:r>
          </a:p>
          <a:p>
            <a:pPr>
              <a:buFontTx/>
              <a:buChar char="-"/>
            </a:pPr>
            <a:r>
              <a:rPr lang="es-ES_tradnl" sz="1400"/>
              <a:t> Apoyo de expertos</a:t>
            </a:r>
          </a:p>
          <a:p>
            <a:pPr>
              <a:buFontTx/>
              <a:buChar char="-"/>
            </a:pPr>
            <a:r>
              <a:rPr lang="es-ES_tradnl" sz="1400"/>
              <a:t> Claridad de ideas</a:t>
            </a:r>
            <a:endParaRPr lang="es-ES" sz="1400"/>
          </a:p>
        </p:txBody>
      </p:sp>
      <p:sp>
        <p:nvSpPr>
          <p:cNvPr id="23591" name="Rectangle 39"/>
          <p:cNvSpPr>
            <a:spLocks noChangeArrowheads="1"/>
          </p:cNvSpPr>
          <p:nvPr/>
        </p:nvSpPr>
        <p:spPr bwMode="auto">
          <a:xfrm>
            <a:off x="900113" y="4305300"/>
            <a:ext cx="2279650" cy="180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400" b="1"/>
              <a:t>c. Validación de los</a:t>
            </a:r>
            <a:br>
              <a:rPr lang="es-ES_tradnl" sz="1400" b="1"/>
            </a:br>
            <a:r>
              <a:rPr lang="es-ES_tradnl" sz="1400" b="1"/>
              <a:t>    temas</a:t>
            </a:r>
          </a:p>
          <a:p>
            <a:pPr>
              <a:buFontTx/>
              <a:buChar char="-"/>
            </a:pPr>
            <a:r>
              <a:rPr lang="es-ES_tradnl" sz="1400"/>
              <a:t> Expertos en el tema</a:t>
            </a:r>
          </a:p>
          <a:p>
            <a:pPr>
              <a:buFontTx/>
              <a:buChar char="-"/>
            </a:pPr>
            <a:r>
              <a:rPr lang="es-ES_tradnl" sz="1400"/>
              <a:t> Revisión de información </a:t>
            </a:r>
          </a:p>
          <a:p>
            <a:r>
              <a:rPr lang="es-ES_tradnl" sz="1400"/>
              <a:t>  existente</a:t>
            </a:r>
          </a:p>
          <a:p>
            <a:pPr>
              <a:buFontTx/>
              <a:buChar char="-"/>
            </a:pPr>
            <a:r>
              <a:rPr lang="es-ES_tradnl" sz="1400"/>
              <a:t> Coordinadores de área</a:t>
            </a:r>
            <a:br>
              <a:rPr lang="es-ES_tradnl" sz="1400"/>
            </a:br>
            <a:r>
              <a:rPr lang="es-ES_tradnl" sz="1400"/>
              <a:t>  de investigación</a:t>
            </a:r>
          </a:p>
          <a:p>
            <a:pPr>
              <a:buFontTx/>
              <a:buChar char="-"/>
            </a:pPr>
            <a:r>
              <a:rPr lang="es-ES_tradnl" sz="1400"/>
              <a:t> Otros</a:t>
            </a:r>
            <a:endParaRPr lang="es-ES" sz="1400"/>
          </a:p>
        </p:txBody>
      </p:sp>
      <p:sp>
        <p:nvSpPr>
          <p:cNvPr id="23593" name="Oval 41"/>
          <p:cNvSpPr>
            <a:spLocks noChangeArrowheads="1"/>
          </p:cNvSpPr>
          <p:nvPr/>
        </p:nvSpPr>
        <p:spPr bwMode="auto">
          <a:xfrm>
            <a:off x="5534025" y="4937125"/>
            <a:ext cx="2794000" cy="1003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1400"/>
              <a:t>Planteamiento del problema de investigación</a:t>
            </a:r>
            <a:endParaRPr lang="es-ES" sz="1400"/>
          </a:p>
        </p:txBody>
      </p:sp>
      <p:sp>
        <p:nvSpPr>
          <p:cNvPr id="23595" name="Line 43"/>
          <p:cNvSpPr>
            <a:spLocks noChangeShapeType="1"/>
          </p:cNvSpPr>
          <p:nvPr/>
        </p:nvSpPr>
        <p:spPr bwMode="auto">
          <a:xfrm flipH="1">
            <a:off x="3254375" y="4691063"/>
            <a:ext cx="1397000" cy="884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596" name="Line 44"/>
          <p:cNvSpPr>
            <a:spLocks noChangeShapeType="1"/>
          </p:cNvSpPr>
          <p:nvPr/>
        </p:nvSpPr>
        <p:spPr bwMode="auto">
          <a:xfrm>
            <a:off x="6637338" y="4470400"/>
            <a:ext cx="661987" cy="441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597" name="Line 45"/>
          <p:cNvSpPr>
            <a:spLocks noChangeShapeType="1"/>
          </p:cNvSpPr>
          <p:nvPr/>
        </p:nvSpPr>
        <p:spPr bwMode="auto">
          <a:xfrm>
            <a:off x="6858000" y="4029075"/>
            <a:ext cx="368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599" name="Line 47"/>
          <p:cNvSpPr>
            <a:spLocks noChangeShapeType="1"/>
          </p:cNvSpPr>
          <p:nvPr/>
        </p:nvSpPr>
        <p:spPr bwMode="auto">
          <a:xfrm flipH="1" flipV="1">
            <a:off x="3916363" y="3367088"/>
            <a:ext cx="293687" cy="295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600" name="Line 48"/>
          <p:cNvSpPr>
            <a:spLocks noChangeShapeType="1"/>
          </p:cNvSpPr>
          <p:nvPr/>
        </p:nvSpPr>
        <p:spPr bwMode="auto">
          <a:xfrm flipV="1">
            <a:off x="5461000" y="3073400"/>
            <a:ext cx="0" cy="2936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3587" name="Oval 35"/>
          <p:cNvSpPr>
            <a:spLocks noChangeArrowheads="1"/>
          </p:cNvSpPr>
          <p:nvPr/>
        </p:nvSpPr>
        <p:spPr bwMode="auto">
          <a:xfrm>
            <a:off x="4062413" y="3417888"/>
            <a:ext cx="3009917" cy="1428214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s-ES_tradnl" sz="2000" dirty="0"/>
              <a:t>INTERÉS POR UN TEMA </a:t>
            </a:r>
            <a:r>
              <a:rPr lang="es-ES_tradnl" sz="2000" dirty="0" smtClean="0"/>
              <a:t>DE</a:t>
            </a:r>
          </a:p>
          <a:p>
            <a:pPr algn="ctr"/>
            <a:r>
              <a:rPr lang="es-ES_tradnl" sz="2000" dirty="0" smtClean="0"/>
              <a:t>INVESTIGACIÓN</a:t>
            </a:r>
            <a:endParaRPr lang="es-ES" sz="2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7772400" cy="609600"/>
          </a:xfrm>
        </p:spPr>
        <p:txBody>
          <a:bodyPr>
            <a:normAutofit fontScale="90000"/>
          </a:bodyPr>
          <a:lstStyle/>
          <a:p>
            <a:r>
              <a:rPr lang="es-ES_tradnl"/>
              <a:t>Problema de investigación</a:t>
            </a:r>
            <a:endParaRPr lang="es-ES"/>
          </a:p>
        </p:txBody>
      </p:sp>
      <p:sp>
        <p:nvSpPr>
          <p:cNvPr id="24611" name="Oval 35"/>
          <p:cNvSpPr>
            <a:spLocks noChangeArrowheads="1"/>
          </p:cNvSpPr>
          <p:nvPr/>
        </p:nvSpPr>
        <p:spPr bwMode="auto">
          <a:xfrm>
            <a:off x="3263900" y="3160713"/>
            <a:ext cx="2892425" cy="13954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000"/>
              <a:t>PLANTEAR EL PROBLEMA DE INVESTIGACIÓN</a:t>
            </a:r>
            <a:endParaRPr lang="es-ES" sz="2000"/>
          </a:p>
        </p:txBody>
      </p:sp>
      <p:sp>
        <p:nvSpPr>
          <p:cNvPr id="24613" name="Rectangle 37"/>
          <p:cNvSpPr>
            <a:spLocks noChangeArrowheads="1"/>
          </p:cNvSpPr>
          <p:nvPr/>
        </p:nvSpPr>
        <p:spPr bwMode="auto">
          <a:xfrm>
            <a:off x="3335338" y="1519238"/>
            <a:ext cx="2938462" cy="1165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400" b="1"/>
              <a:t>    a. ¿Qué es un Problema de Investigación?</a:t>
            </a:r>
          </a:p>
          <a:p>
            <a:pPr marL="457200" indent="-457200"/>
            <a:r>
              <a:rPr lang="es-ES_tradnl" sz="1400"/>
              <a:t>    Es un hecho, fenómeno o situación que incita a la reflexión o al estudio.</a:t>
            </a:r>
            <a:endParaRPr lang="es-ES" sz="1400"/>
          </a:p>
        </p:txBody>
      </p:sp>
      <p:sp>
        <p:nvSpPr>
          <p:cNvPr id="24614" name="Rectangle 38"/>
          <p:cNvSpPr>
            <a:spLocks noChangeArrowheads="1"/>
          </p:cNvSpPr>
          <p:nvPr/>
        </p:nvSpPr>
        <p:spPr bwMode="auto">
          <a:xfrm>
            <a:off x="6372225" y="3716338"/>
            <a:ext cx="2214563" cy="2228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400" b="1"/>
              <a:t>b. Aspectos del</a:t>
            </a:r>
            <a:br>
              <a:rPr lang="es-ES_tradnl" sz="1400" b="1"/>
            </a:br>
            <a:r>
              <a:rPr lang="es-ES_tradnl" sz="1400" b="1"/>
              <a:t>    Problema</a:t>
            </a:r>
          </a:p>
          <a:p>
            <a:pPr>
              <a:buFontTx/>
              <a:buChar char="-"/>
            </a:pPr>
            <a:r>
              <a:rPr lang="es-ES_tradnl" sz="1400"/>
              <a:t> Descripción:</a:t>
            </a:r>
          </a:p>
          <a:p>
            <a:r>
              <a:rPr lang="es-ES_tradnl" sz="1400"/>
              <a:t>  Mostrar la situación</a:t>
            </a:r>
            <a:br>
              <a:rPr lang="es-ES_tradnl" sz="1400"/>
            </a:br>
            <a:r>
              <a:rPr lang="es-ES_tradnl" sz="1400"/>
              <a:t>  objeto de estudio.</a:t>
            </a:r>
          </a:p>
          <a:p>
            <a:endParaRPr lang="es-ES_tradnl" sz="1400"/>
          </a:p>
          <a:p>
            <a:pPr>
              <a:buFontTx/>
              <a:buChar char="-"/>
            </a:pPr>
            <a:r>
              <a:rPr lang="es-ES_tradnl" sz="1400"/>
              <a:t> Formulación:</a:t>
            </a:r>
          </a:p>
          <a:p>
            <a:r>
              <a:rPr lang="es-ES_tradnl" sz="1400"/>
              <a:t>  Elaborar preguntas de</a:t>
            </a:r>
            <a:br>
              <a:rPr lang="es-ES_tradnl" sz="1400"/>
            </a:br>
            <a:r>
              <a:rPr lang="es-ES_tradnl" sz="1400"/>
              <a:t>  reflexión sobre el</a:t>
            </a:r>
            <a:br>
              <a:rPr lang="es-ES_tradnl" sz="1400"/>
            </a:br>
            <a:r>
              <a:rPr lang="es-ES_tradnl" sz="1400"/>
              <a:t>  problema.</a:t>
            </a:r>
            <a:endParaRPr lang="es-ES" sz="1400"/>
          </a:p>
        </p:txBody>
      </p:sp>
      <p:sp>
        <p:nvSpPr>
          <p:cNvPr id="24615" name="Rectangle 39"/>
          <p:cNvSpPr>
            <a:spLocks noChangeArrowheads="1"/>
          </p:cNvSpPr>
          <p:nvPr/>
        </p:nvSpPr>
        <p:spPr bwMode="auto">
          <a:xfrm>
            <a:off x="827088" y="3986213"/>
            <a:ext cx="2276475" cy="22304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s-ES_tradnl" sz="1400" b="1"/>
              <a:t>c. Importancia</a:t>
            </a:r>
          </a:p>
          <a:p>
            <a:pPr>
              <a:buFontTx/>
              <a:buChar char="-"/>
            </a:pPr>
            <a:r>
              <a:rPr lang="es-ES_tradnl" sz="1400"/>
              <a:t>Permite conocer la </a:t>
            </a:r>
          </a:p>
          <a:p>
            <a:r>
              <a:rPr lang="es-ES_tradnl" sz="1400"/>
              <a:t> situación que se va a </a:t>
            </a:r>
          </a:p>
          <a:p>
            <a:r>
              <a:rPr lang="es-ES_tradnl" sz="1400"/>
              <a:t> estudiar mostrando sus </a:t>
            </a:r>
          </a:p>
          <a:p>
            <a:r>
              <a:rPr lang="es-ES_tradnl" sz="1400"/>
              <a:t> principales rasgos.</a:t>
            </a:r>
          </a:p>
          <a:p>
            <a:pPr>
              <a:buFontTx/>
              <a:buChar char="-"/>
            </a:pPr>
            <a:endParaRPr lang="es-ES_tradnl" sz="1400"/>
          </a:p>
          <a:p>
            <a:pPr>
              <a:buFontTx/>
              <a:buChar char="-"/>
            </a:pPr>
            <a:r>
              <a:rPr lang="es-ES_tradnl" sz="1400"/>
              <a:t> Dimensiona el estado  </a:t>
            </a:r>
          </a:p>
          <a:p>
            <a:r>
              <a:rPr lang="es-ES_tradnl" sz="1400"/>
              <a:t> actual de la situación o </a:t>
            </a:r>
          </a:p>
          <a:p>
            <a:r>
              <a:rPr lang="es-ES_tradnl" sz="1400"/>
              <a:t> aspecto que se va a </a:t>
            </a:r>
          </a:p>
          <a:p>
            <a:r>
              <a:rPr lang="es-ES_tradnl" sz="1400"/>
              <a:t> estudiar.</a:t>
            </a:r>
            <a:endParaRPr lang="es-ES" sz="1400"/>
          </a:p>
        </p:txBody>
      </p:sp>
      <p:sp>
        <p:nvSpPr>
          <p:cNvPr id="24622" name="Line 46"/>
          <p:cNvSpPr>
            <a:spLocks noChangeShapeType="1"/>
          </p:cNvSpPr>
          <p:nvPr/>
        </p:nvSpPr>
        <p:spPr bwMode="auto">
          <a:xfrm flipH="1">
            <a:off x="3114675" y="4433888"/>
            <a:ext cx="808038" cy="881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3" name="Line 47"/>
          <p:cNvSpPr>
            <a:spLocks noChangeShapeType="1"/>
          </p:cNvSpPr>
          <p:nvPr/>
        </p:nvSpPr>
        <p:spPr bwMode="auto">
          <a:xfrm>
            <a:off x="5364163" y="4581525"/>
            <a:ext cx="992187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4624" name="Line 48"/>
          <p:cNvSpPr>
            <a:spLocks noChangeShapeType="1"/>
          </p:cNvSpPr>
          <p:nvPr/>
        </p:nvSpPr>
        <p:spPr bwMode="auto">
          <a:xfrm>
            <a:off x="4730750" y="2597150"/>
            <a:ext cx="0" cy="587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_tradnl"/>
              <a:t>Objetivos de la </a:t>
            </a:r>
            <a:br>
              <a:rPr lang="es-ES_tradnl"/>
            </a:br>
            <a:r>
              <a:rPr lang="es-ES_tradnl"/>
              <a:t>investigación</a:t>
            </a:r>
            <a:endParaRPr lang="es-ES"/>
          </a:p>
        </p:txBody>
      </p:sp>
      <p:grpSp>
        <p:nvGrpSpPr>
          <p:cNvPr id="25656" name="Group 56"/>
          <p:cNvGrpSpPr>
            <a:grpSpLocks/>
          </p:cNvGrpSpPr>
          <p:nvPr/>
        </p:nvGrpSpPr>
        <p:grpSpPr bwMode="auto">
          <a:xfrm>
            <a:off x="684213" y="1484313"/>
            <a:ext cx="7778750" cy="4079875"/>
            <a:chOff x="657" y="935"/>
            <a:chExt cx="4900" cy="2570"/>
          </a:xfrm>
        </p:grpSpPr>
        <p:sp>
          <p:nvSpPr>
            <p:cNvPr id="25636" name="Rectangle 36"/>
            <p:cNvSpPr>
              <a:spLocks noChangeArrowheads="1"/>
            </p:cNvSpPr>
            <p:nvPr/>
          </p:nvSpPr>
          <p:spPr bwMode="auto">
            <a:xfrm>
              <a:off x="2320" y="935"/>
              <a:ext cx="1798" cy="4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marL="457200" indent="-457200"/>
              <a:r>
                <a:rPr lang="es-ES_tradnl" sz="1400"/>
                <a:t>Son los propósitos o fines que se pretenden lograr al realizar la investigación.</a:t>
              </a:r>
              <a:endParaRPr lang="es-ES" sz="1400"/>
            </a:p>
          </p:txBody>
        </p:sp>
        <p:sp>
          <p:nvSpPr>
            <p:cNvPr id="25637" name="Rectangle 37"/>
            <p:cNvSpPr>
              <a:spLocks noChangeArrowheads="1"/>
            </p:cNvSpPr>
            <p:nvPr/>
          </p:nvSpPr>
          <p:spPr bwMode="auto">
            <a:xfrm>
              <a:off x="3849" y="2944"/>
              <a:ext cx="1708" cy="3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s-ES_tradnl" sz="1400" b="1"/>
                <a:t>Específicos</a:t>
              </a:r>
            </a:p>
            <a:p>
              <a:pPr>
                <a:buFontTx/>
                <a:buChar char="-"/>
              </a:pPr>
              <a:r>
                <a:rPr lang="es-ES_tradnl" sz="1400"/>
                <a:t> Conducen al Objetivo General</a:t>
              </a:r>
              <a:endParaRPr lang="es-ES" sz="1400"/>
            </a:p>
          </p:txBody>
        </p:sp>
        <p:sp>
          <p:nvSpPr>
            <p:cNvPr id="25638" name="Rectangle 38"/>
            <p:cNvSpPr>
              <a:spLocks noChangeArrowheads="1"/>
            </p:cNvSpPr>
            <p:nvPr/>
          </p:nvSpPr>
          <p:spPr bwMode="auto">
            <a:xfrm>
              <a:off x="657" y="2783"/>
              <a:ext cx="1394" cy="6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r>
                <a:rPr lang="es-ES_tradnl" sz="1400" b="1"/>
                <a:t>General</a:t>
              </a:r>
            </a:p>
            <a:p>
              <a:pPr>
                <a:buFontTx/>
                <a:buChar char="-"/>
              </a:pPr>
              <a:r>
                <a:rPr lang="es-ES_tradnl" sz="1400"/>
                <a:t> Responde al Título y al</a:t>
              </a:r>
              <a:br>
                <a:rPr lang="es-ES_tradnl" sz="1400"/>
              </a:br>
              <a:r>
                <a:rPr lang="es-ES_tradnl" sz="1400"/>
                <a:t>  Problema de</a:t>
              </a:r>
              <a:br>
                <a:rPr lang="es-ES_tradnl" sz="1400"/>
              </a:br>
              <a:r>
                <a:rPr lang="es-ES_tradnl" sz="1400"/>
                <a:t>  Investigación</a:t>
              </a:r>
              <a:endParaRPr lang="es-ES" sz="1400"/>
            </a:p>
          </p:txBody>
        </p:sp>
        <p:sp>
          <p:nvSpPr>
            <p:cNvPr id="25639" name="Line 39"/>
            <p:cNvSpPr>
              <a:spLocks noChangeShapeType="1"/>
            </p:cNvSpPr>
            <p:nvPr/>
          </p:nvSpPr>
          <p:spPr bwMode="auto">
            <a:xfrm flipH="1">
              <a:off x="1871" y="2280"/>
              <a:ext cx="494" cy="5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0" name="Line 40"/>
            <p:cNvSpPr>
              <a:spLocks noChangeShapeType="1"/>
            </p:cNvSpPr>
            <p:nvPr/>
          </p:nvSpPr>
          <p:spPr bwMode="auto">
            <a:xfrm>
              <a:off x="3894" y="2280"/>
              <a:ext cx="449" cy="63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1" name="Line 41"/>
            <p:cNvSpPr>
              <a:spLocks noChangeShapeType="1"/>
            </p:cNvSpPr>
            <p:nvPr/>
          </p:nvSpPr>
          <p:spPr bwMode="auto">
            <a:xfrm>
              <a:off x="3174" y="1427"/>
              <a:ext cx="0" cy="2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arrow" w="med" len="med"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5642" name="Text Box 42"/>
            <p:cNvSpPr txBox="1">
              <a:spLocks noChangeArrowheads="1"/>
            </p:cNvSpPr>
            <p:nvPr/>
          </p:nvSpPr>
          <p:spPr bwMode="auto">
            <a:xfrm>
              <a:off x="2365" y="3044"/>
              <a:ext cx="1304" cy="4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/>
                <a:t>Utilizar verbos que indiquen acción reflexiva</a:t>
              </a:r>
              <a:endParaRPr lang="es-ES" sz="1400"/>
            </a:p>
          </p:txBody>
        </p:sp>
        <p:sp>
          <p:nvSpPr>
            <p:cNvPr id="25647" name="Text Box 47"/>
            <p:cNvSpPr txBox="1">
              <a:spLocks noChangeArrowheads="1"/>
            </p:cNvSpPr>
            <p:nvPr/>
          </p:nvSpPr>
          <p:spPr bwMode="auto">
            <a:xfrm>
              <a:off x="2381" y="2750"/>
              <a:ext cx="174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 b="1"/>
                <a:t>¿ SE PUEDEN MODIFICAR ?</a:t>
              </a:r>
              <a:endParaRPr lang="es-ES" sz="1400" b="1"/>
            </a:p>
          </p:txBody>
        </p:sp>
        <p:cxnSp>
          <p:nvCxnSpPr>
            <p:cNvPr id="25651" name="AutoShape 51"/>
            <p:cNvCxnSpPr>
              <a:cxnSpLocks noChangeShapeType="1"/>
            </p:cNvCxnSpPr>
            <p:nvPr/>
          </p:nvCxnSpPr>
          <p:spPr bwMode="auto">
            <a:xfrm rot="16200000" flipH="1">
              <a:off x="2160" y="2568"/>
              <a:ext cx="49" cy="1663"/>
            </a:xfrm>
            <a:prstGeom prst="curvedConnector3">
              <a:avLst>
                <a:gd name="adj1" fmla="val 69807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cxnSp>
          <p:nvCxnSpPr>
            <p:cNvPr id="25653" name="AutoShape 53"/>
            <p:cNvCxnSpPr>
              <a:cxnSpLocks noChangeShapeType="1"/>
            </p:cNvCxnSpPr>
            <p:nvPr/>
          </p:nvCxnSpPr>
          <p:spPr bwMode="auto">
            <a:xfrm rot="5400000">
              <a:off x="3816" y="2539"/>
              <a:ext cx="85" cy="1686"/>
            </a:xfrm>
            <a:prstGeom prst="curvedConnector3">
              <a:avLst>
                <a:gd name="adj1" fmla="val 378884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25635" name="Oval 35"/>
            <p:cNvSpPr>
              <a:spLocks noChangeArrowheads="1"/>
            </p:cNvSpPr>
            <p:nvPr/>
          </p:nvSpPr>
          <p:spPr bwMode="auto">
            <a:xfrm>
              <a:off x="2291" y="1772"/>
              <a:ext cx="1705" cy="8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s-ES_tradnl" sz="1900"/>
                <a:t>DEFINIR LOS OBJETIVOS DE INVESTIGACIÓN</a:t>
              </a:r>
              <a:endParaRPr lang="es-ES" sz="190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_tradnl"/>
              <a:t>Justificación y alcance</a:t>
            </a:r>
            <a:br>
              <a:rPr lang="es-ES_tradnl"/>
            </a:br>
            <a:r>
              <a:rPr lang="es-ES_tradnl"/>
              <a:t>de la investigación</a:t>
            </a:r>
            <a:endParaRPr lang="es-ES"/>
          </a:p>
        </p:txBody>
      </p:sp>
      <p:sp>
        <p:nvSpPr>
          <p:cNvPr id="26659" name="Oval 35"/>
          <p:cNvSpPr>
            <a:spLocks noChangeArrowheads="1"/>
          </p:cNvSpPr>
          <p:nvPr/>
        </p:nvSpPr>
        <p:spPr bwMode="auto">
          <a:xfrm>
            <a:off x="2198688" y="2786063"/>
            <a:ext cx="2892425" cy="13970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000"/>
              <a:t>JUSTIFICAR Y DELIMITAR LA INVESTIGACIÓN</a:t>
            </a:r>
            <a:endParaRPr lang="es-ES" sz="2000"/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903288" y="1612900"/>
            <a:ext cx="2514600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600" b="1"/>
              <a:t>Razones para realizar </a:t>
            </a:r>
          </a:p>
          <a:p>
            <a:pPr marL="457200" indent="-457200"/>
            <a:r>
              <a:rPr lang="es-ES_tradnl" sz="1600" b="1"/>
              <a:t>la investigación</a:t>
            </a:r>
            <a:endParaRPr lang="es-ES" sz="1600"/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5856288" y="2481263"/>
            <a:ext cx="2676525" cy="9525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-"/>
            </a:pPr>
            <a:r>
              <a:rPr lang="es-ES_tradnl" sz="1400" b="1"/>
              <a:t> Dimensionar la </a:t>
            </a:r>
          </a:p>
          <a:p>
            <a:r>
              <a:rPr lang="es-ES_tradnl" sz="1400" b="1"/>
              <a:t>  Investigación</a:t>
            </a:r>
          </a:p>
          <a:p>
            <a:endParaRPr lang="es-ES_tradnl" sz="1400" b="1"/>
          </a:p>
          <a:p>
            <a:pPr>
              <a:buFontTx/>
              <a:buChar char="-"/>
            </a:pPr>
            <a:r>
              <a:rPr lang="es-ES_tradnl" sz="1400" b="1"/>
              <a:t> Contextualizar el estudio</a:t>
            </a:r>
            <a:endParaRPr lang="es-ES" sz="1400" b="1"/>
          </a:p>
        </p:txBody>
      </p:sp>
      <p:sp>
        <p:nvSpPr>
          <p:cNvPr id="26663" name="Rectangle 39"/>
          <p:cNvSpPr>
            <a:spLocks noChangeArrowheads="1"/>
          </p:cNvSpPr>
          <p:nvPr/>
        </p:nvSpPr>
        <p:spPr bwMode="auto">
          <a:xfrm>
            <a:off x="827088" y="4581525"/>
            <a:ext cx="2525712" cy="1590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s-ES_tradnl" sz="1400"/>
              <a:t> </a:t>
            </a:r>
            <a:r>
              <a:rPr lang="es-ES_tradnl" sz="1400" b="1"/>
              <a:t>Práctica</a:t>
            </a:r>
          </a:p>
          <a:p>
            <a:r>
              <a:rPr lang="es-ES_tradnl" sz="1400"/>
              <a:t>  Implicación en la solución</a:t>
            </a:r>
            <a:br>
              <a:rPr lang="es-ES_tradnl" sz="1400"/>
            </a:br>
            <a:r>
              <a:rPr lang="es-ES_tradnl" sz="1400"/>
              <a:t>  de Problemas prácticos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</a:t>
            </a:r>
            <a:r>
              <a:rPr lang="es-ES_tradnl" sz="1400" b="1"/>
              <a:t>Teórica</a:t>
            </a:r>
          </a:p>
          <a:p>
            <a:pPr>
              <a:buFont typeface="Wingdings" pitchFamily="2" charset="2"/>
              <a:buNone/>
            </a:pPr>
            <a:r>
              <a:rPr lang="es-ES_tradnl" sz="1400"/>
              <a:t>   Reflexión académica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</a:t>
            </a:r>
            <a:r>
              <a:rPr lang="es-ES_tradnl" sz="1400" b="1"/>
              <a:t>Metodológica</a:t>
            </a:r>
          </a:p>
          <a:p>
            <a:pPr>
              <a:buFont typeface="Wingdings" pitchFamily="2" charset="2"/>
              <a:buNone/>
            </a:pPr>
            <a:r>
              <a:rPr lang="es-ES_tradnl" sz="1400"/>
              <a:t>  Aspectos de procedimiento</a:t>
            </a:r>
            <a:endParaRPr lang="es-ES" sz="1400"/>
          </a:p>
        </p:txBody>
      </p:sp>
      <p:sp>
        <p:nvSpPr>
          <p:cNvPr id="26670" name="Rectangle 46"/>
          <p:cNvSpPr>
            <a:spLocks noChangeArrowheads="1"/>
          </p:cNvSpPr>
          <p:nvPr/>
        </p:nvSpPr>
        <p:spPr bwMode="auto">
          <a:xfrm>
            <a:off x="6237288" y="4614863"/>
            <a:ext cx="2295525" cy="1377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es-ES_tradnl" sz="1400"/>
              <a:t> Espacial - Geográfica</a:t>
            </a:r>
          </a:p>
          <a:p>
            <a:r>
              <a:rPr lang="es-ES_tradnl" sz="140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Cronológica</a:t>
            </a:r>
          </a:p>
          <a:p>
            <a:pPr>
              <a:buFont typeface="Wingdings" pitchFamily="2" charset="2"/>
              <a:buNone/>
            </a:pPr>
            <a:r>
              <a:rPr lang="es-ES_tradnl" sz="140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es-ES_tradnl" sz="1400"/>
              <a:t> Sociodemográfica</a:t>
            </a:r>
          </a:p>
          <a:p>
            <a:pPr>
              <a:buFont typeface="Wingdings" pitchFamily="2" charset="2"/>
              <a:buNone/>
            </a:pPr>
            <a:r>
              <a:rPr lang="es-ES_tradnl" sz="1400"/>
              <a:t> </a:t>
            </a:r>
            <a:endParaRPr lang="es-ES" sz="1400"/>
          </a:p>
        </p:txBody>
      </p:sp>
      <p:sp>
        <p:nvSpPr>
          <p:cNvPr id="26671" name="Line 47"/>
          <p:cNvSpPr>
            <a:spLocks noChangeShapeType="1"/>
          </p:cNvSpPr>
          <p:nvPr/>
        </p:nvSpPr>
        <p:spPr bwMode="auto">
          <a:xfrm flipV="1">
            <a:off x="5094288" y="2938463"/>
            <a:ext cx="762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72" name="Line 48"/>
          <p:cNvSpPr>
            <a:spLocks noChangeShapeType="1"/>
          </p:cNvSpPr>
          <p:nvPr/>
        </p:nvSpPr>
        <p:spPr bwMode="auto">
          <a:xfrm>
            <a:off x="4713288" y="4005263"/>
            <a:ext cx="1447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73" name="Line 49"/>
          <p:cNvSpPr>
            <a:spLocks noChangeShapeType="1"/>
          </p:cNvSpPr>
          <p:nvPr/>
        </p:nvSpPr>
        <p:spPr bwMode="auto">
          <a:xfrm flipH="1">
            <a:off x="2198688" y="4005263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74" name="Line 50"/>
          <p:cNvSpPr>
            <a:spLocks noChangeShapeType="1"/>
          </p:cNvSpPr>
          <p:nvPr/>
        </p:nvSpPr>
        <p:spPr bwMode="auto">
          <a:xfrm flipH="1" flipV="1">
            <a:off x="2274888" y="2252663"/>
            <a:ext cx="533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75" name="Text Box 51"/>
          <p:cNvSpPr txBox="1">
            <a:spLocks noChangeArrowheads="1"/>
          </p:cNvSpPr>
          <p:nvPr/>
        </p:nvSpPr>
        <p:spPr bwMode="auto">
          <a:xfrm>
            <a:off x="674688" y="3243263"/>
            <a:ext cx="1524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/>
              <a:t>Justificación</a:t>
            </a:r>
            <a:endParaRPr lang="es-ES" sz="1600" b="1"/>
          </a:p>
        </p:txBody>
      </p:sp>
      <p:sp>
        <p:nvSpPr>
          <p:cNvPr id="26676" name="Text Box 52"/>
          <p:cNvSpPr txBox="1">
            <a:spLocks noChangeArrowheads="1"/>
          </p:cNvSpPr>
          <p:nvPr/>
        </p:nvSpPr>
        <p:spPr bwMode="auto">
          <a:xfrm>
            <a:off x="6237288" y="3852863"/>
            <a:ext cx="1905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 b="1"/>
              <a:t>Delimitación</a:t>
            </a:r>
            <a:endParaRPr lang="es-ES" sz="1600" b="1"/>
          </a:p>
        </p:txBody>
      </p:sp>
      <p:sp>
        <p:nvSpPr>
          <p:cNvPr id="26677" name="Line 53"/>
          <p:cNvSpPr>
            <a:spLocks noChangeShapeType="1"/>
          </p:cNvSpPr>
          <p:nvPr/>
        </p:nvSpPr>
        <p:spPr bwMode="auto">
          <a:xfrm flipV="1">
            <a:off x="1512888" y="2252663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78" name="Line 54"/>
          <p:cNvSpPr>
            <a:spLocks noChangeShapeType="1"/>
          </p:cNvSpPr>
          <p:nvPr/>
        </p:nvSpPr>
        <p:spPr bwMode="auto">
          <a:xfrm>
            <a:off x="1512888" y="3624263"/>
            <a:ext cx="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79" name="Line 55"/>
          <p:cNvSpPr>
            <a:spLocks noChangeShapeType="1"/>
          </p:cNvSpPr>
          <p:nvPr/>
        </p:nvSpPr>
        <p:spPr bwMode="auto">
          <a:xfrm flipV="1">
            <a:off x="6999288" y="3471863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6680" name="Line 56"/>
          <p:cNvSpPr>
            <a:spLocks noChangeShapeType="1"/>
          </p:cNvSpPr>
          <p:nvPr/>
        </p:nvSpPr>
        <p:spPr bwMode="auto">
          <a:xfrm>
            <a:off x="6999288" y="4157663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2362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>
            <a:normAutofit/>
          </a:bodyPr>
          <a:lstStyle/>
          <a:p>
            <a:r>
              <a:rPr lang="es-ES_tradnl"/>
              <a:t>Tipos de investigación científica</a:t>
            </a:r>
            <a:endParaRPr lang="es-ES"/>
          </a:p>
        </p:txBody>
      </p:sp>
      <p:sp>
        <p:nvSpPr>
          <p:cNvPr id="27683" name="Oval 35"/>
          <p:cNvSpPr>
            <a:spLocks noChangeArrowheads="1"/>
          </p:cNvSpPr>
          <p:nvPr/>
        </p:nvSpPr>
        <p:spPr bwMode="auto">
          <a:xfrm>
            <a:off x="2057400" y="3003550"/>
            <a:ext cx="4949825" cy="965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_tradnl" sz="2000"/>
              <a:t>DEFINIR EL TIPO DE INVESTIGACIÓN A REALIZAR</a:t>
            </a:r>
            <a:endParaRPr lang="es-ES" sz="2000"/>
          </a:p>
        </p:txBody>
      </p:sp>
      <p:sp>
        <p:nvSpPr>
          <p:cNvPr id="27684" name="Rectangle 36"/>
          <p:cNvSpPr>
            <a:spLocks noChangeArrowheads="1"/>
          </p:cNvSpPr>
          <p:nvPr/>
        </p:nvSpPr>
        <p:spPr bwMode="auto">
          <a:xfrm>
            <a:off x="2362200" y="1884363"/>
            <a:ext cx="34290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457200" indent="-457200"/>
            <a:r>
              <a:rPr lang="es-ES_tradnl" sz="1800"/>
              <a:t>El investigador define el tipo o </a:t>
            </a:r>
          </a:p>
          <a:p>
            <a:pPr marL="457200" indent="-457200"/>
            <a:r>
              <a:rPr lang="es-ES_tradnl" sz="1800"/>
              <a:t>nivel de investigación a realizar</a:t>
            </a:r>
            <a:endParaRPr lang="es-ES" sz="1800"/>
          </a:p>
        </p:txBody>
      </p:sp>
      <p:sp>
        <p:nvSpPr>
          <p:cNvPr id="27685" name="Line 37"/>
          <p:cNvSpPr>
            <a:spLocks noChangeShapeType="1"/>
          </p:cNvSpPr>
          <p:nvPr/>
        </p:nvSpPr>
        <p:spPr bwMode="auto">
          <a:xfrm>
            <a:off x="4114800" y="262255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27686" name="Text Box 38"/>
          <p:cNvSpPr txBox="1">
            <a:spLocks noChangeArrowheads="1"/>
          </p:cNvSpPr>
          <p:nvPr/>
        </p:nvSpPr>
        <p:spPr bwMode="auto">
          <a:xfrm>
            <a:off x="2268538" y="4292600"/>
            <a:ext cx="63246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000"/>
              <a:t>Esta definición depende de: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/>
              <a:t> Estado actual del tema de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/>
              <a:t> Los objetivos de la investigación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2000"/>
              <a:t> Enfoque que el investigador pretende dar al estudio</a:t>
            </a:r>
            <a:endParaRPr lang="es-E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53988" y="2332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s-ES_tradnl"/>
              <a:t>Tipos de investigación científica: Clasificación</a:t>
            </a:r>
            <a:endParaRPr lang="es-ES"/>
          </a:p>
        </p:txBody>
      </p:sp>
      <p:graphicFrame>
        <p:nvGraphicFramePr>
          <p:cNvPr id="28743" name="Group 71"/>
          <p:cNvGraphicFramePr>
            <a:graphicFrameLocks noGrp="1"/>
          </p:cNvGraphicFramePr>
          <p:nvPr/>
        </p:nvGraphicFramePr>
        <p:xfrm>
          <a:off x="755650" y="1844675"/>
          <a:ext cx="7993063" cy="4084638"/>
        </p:xfrm>
        <a:graphic>
          <a:graphicData uri="http://schemas.openxmlformats.org/drawingml/2006/table">
            <a:tbl>
              <a:tblPr/>
              <a:tblGrid>
                <a:gridCol w="2038350"/>
                <a:gridCol w="5954713"/>
              </a:tblGrid>
              <a:tr h="27622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TIPOS DE INVESTIGACIÓN</a:t>
                      </a:r>
                      <a:endParaRPr kumimoji="0" lang="es-ES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Histórica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Analiza eventos del pasado y busca relacionarlos con otros del presente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Documental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Analiza información escrita sobre el Tema Objeto de Estudio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3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Descriptiva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Reseña rasgos, cualidades o atributos de la Población Objeto de Estudio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Correlacional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Mide el grado de relación entre las variables de la Población estudiada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Explicativa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Da razones del porqué de los fenómenos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Estudio de Casos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Analiza una unidad específica de un Universo Poblacional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Seccional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Recoge información del Objeto de Estudio en oportunidad única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Longitudinal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Compara datos obtenidos en diferentes oportunidades o momentos de una misma población con el propósito de evaluar los cambios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Blip>
                          <a:blip r:embed="rId2"/>
                        </a:buBlip>
                        <a:tabLst/>
                      </a:pPr>
                      <a:r>
                        <a:rPr kumimoji="0" lang="es-ES_tradnl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Experimental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10000"/>
                        <a:buFont typeface="Wingdings" pitchFamily="2" charset="2"/>
                        <a:buNone/>
                        <a:tabLst/>
                      </a:pPr>
                      <a:r>
                        <a:rPr kumimoji="0" lang="es-ES_tradnl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Analiza el efecto producido por la acción o manipulación de una o más variables independientes sobre una o varias dependientes</a:t>
                      </a:r>
                      <a:endParaRPr kumimoji="0" lang="es-E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in">
  <a:themeElements>
    <a:clrScheme name="Urbai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i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i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554</TotalTime>
  <Words>1026</Words>
  <PresentationFormat>Affichage à l'écran (4:3)</PresentationFormat>
  <Paragraphs>276</Paragraphs>
  <Slides>18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19" baseType="lpstr">
      <vt:lpstr>Urbain</vt:lpstr>
      <vt:lpstr>Diapositive 1</vt:lpstr>
      <vt:lpstr>Diapositive 2</vt:lpstr>
      <vt:lpstr>Métodos de investigación científica</vt:lpstr>
      <vt:lpstr>Tema de investigación</vt:lpstr>
      <vt:lpstr>Problema de investigación</vt:lpstr>
      <vt:lpstr>Objetivos de la  investigación</vt:lpstr>
      <vt:lpstr>Justificación y alcance de la investigación</vt:lpstr>
      <vt:lpstr>Tipos de investigación científica</vt:lpstr>
      <vt:lpstr>Tipos de investigación científica: Clasificación</vt:lpstr>
      <vt:lpstr>Marco de referencia </vt:lpstr>
      <vt:lpstr>Hipótesis</vt:lpstr>
      <vt:lpstr>Recolección de información</vt:lpstr>
      <vt:lpstr>Recolección de información</vt:lpstr>
      <vt:lpstr>Diapositive 14</vt:lpstr>
      <vt:lpstr>Diapositive 15</vt:lpstr>
      <vt:lpstr>Diapositive 16</vt:lpstr>
      <vt:lpstr>Diapositive 17</vt:lpstr>
      <vt:lpstr>Diapositive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65</cp:revision>
  <dcterms:modified xsi:type="dcterms:W3CDTF">2020-03-24T10:25:12Z</dcterms:modified>
</cp:coreProperties>
</file>