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63"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9" r:id="rId24"/>
    <p:sldId id="284" r:id="rId25"/>
    <p:sldId id="290" r:id="rId26"/>
    <p:sldId id="291" r:id="rId27"/>
    <p:sldId id="257" r:id="rId28"/>
    <p:sldId id="258" r:id="rId29"/>
    <p:sldId id="259" r:id="rId30"/>
    <p:sldId id="260" r:id="rId31"/>
    <p:sldId id="261" r:id="rId32"/>
    <p:sldId id="262"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ctangle à coins arrondis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ous-titr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fld id="{98FD7BE5-AD32-4618-A880-9DC747467C5A}" type="datetimeFigureOut">
              <a:rPr lang="fr-FR" smtClean="0"/>
              <a:pPr/>
              <a:t>06/09/2018</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lIns="0" tIns="0" rIns="0" bIns="0">
            <a:noAutofit/>
          </a:bodyPr>
          <a:lstStyle>
            <a:lvl1pPr>
              <a:defRPr sz="1400">
                <a:solidFill>
                  <a:srgbClr val="FFFFFF"/>
                </a:solidFill>
              </a:defRPr>
            </a:lvl1pPr>
          </a:lstStyle>
          <a:p>
            <a:fld id="{87397067-F622-4013-8ACC-C55555E434FA}" type="slidenum">
              <a:rPr lang="fr-FR" smtClean="0"/>
              <a:pPr/>
              <a:t>‹N°›</a:t>
            </a:fld>
            <a:endParaRPr lang="fr-F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98FD7BE5-AD32-4618-A880-9DC747467C5A}" type="datetimeFigureOut">
              <a:rPr lang="fr-FR" smtClean="0"/>
              <a:pPr/>
              <a:t>06/09/2018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7397067-F622-4013-8ACC-C55555E434FA}"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1"/>
            <a:ext cx="201168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914400" y="274640"/>
            <a:ext cx="55626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98FD7BE5-AD32-4618-A880-9DC747467C5A}" type="datetimeFigureOut">
              <a:rPr lang="fr-FR" smtClean="0"/>
              <a:pPr/>
              <a:t>06/09/2018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7397067-F622-4013-8ACC-C55555E434FA}"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98FD7BE5-AD32-4618-A880-9DC747467C5A}" type="datetimeFigureOut">
              <a:rPr lang="fr-FR" smtClean="0"/>
              <a:pPr/>
              <a:t>06/09/2018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7397067-F622-4013-8ACC-C55555E434FA}" type="slidenum">
              <a:rPr lang="fr-FR" smtClean="0"/>
              <a:pPr/>
              <a:t>‹N°›</a:t>
            </a:fld>
            <a:endParaRPr lang="fr-FR"/>
          </a:p>
        </p:txBody>
      </p:sp>
      <p:sp>
        <p:nvSpPr>
          <p:cNvPr id="8" name="Espace réservé du contenu 7"/>
          <p:cNvSpPr>
            <a:spLocks noGrp="1"/>
          </p:cNvSpPr>
          <p:nvPr>
            <p:ph sz="quarter" idx="1"/>
          </p:nvPr>
        </p:nvSpPr>
        <p:spPr>
          <a:xfrm>
            <a:off x="914400" y="1447800"/>
            <a:ext cx="777240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ctangle à coins arrondis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98FD7BE5-AD32-4618-A880-9DC747467C5A}" type="datetimeFigureOut">
              <a:rPr lang="fr-FR" smtClean="0"/>
              <a:pPr/>
              <a:t>06/09/2018</a:t>
            </a:fld>
            <a:endParaRPr lang="fr-FR"/>
          </a:p>
        </p:txBody>
      </p:sp>
      <p:sp>
        <p:nvSpPr>
          <p:cNvPr id="5" name="Espace réservé du pied de page 4"/>
          <p:cNvSpPr>
            <a:spLocks noGrp="1"/>
          </p:cNvSpPr>
          <p:nvPr>
            <p:ph type="ftr" sz="quarter" idx="11"/>
          </p:nvPr>
        </p:nvSpPr>
        <p:spPr>
          <a:xfrm>
            <a:off x="800100" y="6172200"/>
            <a:ext cx="4000500" cy="457200"/>
          </a:xfrm>
        </p:spPr>
        <p:txBody>
          <a:bodyPr/>
          <a:lstStyle/>
          <a:p>
            <a:endParaRPr lang="fr-F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146304" y="6208776"/>
            <a:ext cx="457200" cy="457200"/>
          </a:xfrm>
        </p:spPr>
        <p:txBody>
          <a:bodyPr/>
          <a:lstStyle/>
          <a:p>
            <a:fld id="{87397067-F622-4013-8ACC-C55555E434FA}"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98FD7BE5-AD32-4618-A880-9DC747467C5A}" type="datetimeFigureOut">
              <a:rPr lang="fr-FR" smtClean="0"/>
              <a:pPr/>
              <a:t>06/09/2018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7397067-F622-4013-8ACC-C55555E434FA}" type="slidenum">
              <a:rPr lang="fr-FR" smtClean="0"/>
              <a:pPr/>
              <a:t>‹N°›</a:t>
            </a:fld>
            <a:endParaRPr lang="fr-FR"/>
          </a:p>
        </p:txBody>
      </p:sp>
      <p:sp>
        <p:nvSpPr>
          <p:cNvPr id="9" name="Espace réservé du contenu 8"/>
          <p:cNvSpPr>
            <a:spLocks noGrp="1"/>
          </p:cNvSpPr>
          <p:nvPr>
            <p:ph sz="quarter" idx="1"/>
          </p:nvPr>
        </p:nvSpPr>
        <p:spPr>
          <a:xfrm>
            <a:off x="914400" y="1447800"/>
            <a:ext cx="374904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933950" y="1447800"/>
            <a:ext cx="374904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914400" y="273050"/>
            <a:ext cx="7772400" cy="1143000"/>
          </a:xfrm>
        </p:spPr>
        <p:txBody>
          <a:bodyPr anchor="b" anchorCtr="0"/>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p:txBody>
          <a:bodyPr/>
          <a:lstStyle/>
          <a:p>
            <a:fld id="{98FD7BE5-AD32-4618-A880-9DC747467C5A}" type="datetimeFigureOut">
              <a:rPr lang="fr-FR" smtClean="0"/>
              <a:pPr/>
              <a:t>06/09/2018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7397067-F622-4013-8ACC-C55555E434FA}" type="slidenum">
              <a:rPr lang="fr-FR" smtClean="0"/>
              <a:pPr/>
              <a:t>‹N°›</a:t>
            </a:fld>
            <a:endParaRPr lang="fr-FR"/>
          </a:p>
        </p:txBody>
      </p:sp>
      <p:sp>
        <p:nvSpPr>
          <p:cNvPr id="11" name="Espace réservé du contenu 10"/>
          <p:cNvSpPr>
            <a:spLocks noGrp="1"/>
          </p:cNvSpPr>
          <p:nvPr>
            <p:ph sz="half" idx="2"/>
          </p:nvPr>
        </p:nvSpPr>
        <p:spPr>
          <a:xfrm>
            <a:off x="914400" y="2247900"/>
            <a:ext cx="37338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4"/>
          </p:nvPr>
        </p:nvSpPr>
        <p:spPr>
          <a:xfrm>
            <a:off x="4953000" y="2247900"/>
            <a:ext cx="37338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98FD7BE5-AD32-4618-A880-9DC747467C5A}" type="datetimeFigureOut">
              <a:rPr lang="fr-FR" smtClean="0"/>
              <a:pPr/>
              <a:t>06/09/2018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7397067-F622-4013-8ACC-C55555E434FA}"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8FD7BE5-AD32-4618-A880-9DC747467C5A}" type="datetimeFigureOut">
              <a:rPr lang="fr-FR" smtClean="0"/>
              <a:pPr/>
              <a:t>06/09/2018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7397067-F622-4013-8ACC-C55555E434FA}"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ctangle à coins arrondis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914400" y="273050"/>
            <a:ext cx="7772400" cy="1143000"/>
          </a:xfrm>
        </p:spPr>
        <p:txBody>
          <a:bodyPr anchor="b" anchorCtr="0"/>
          <a:lstStyle>
            <a:lvl1pPr algn="l">
              <a:buNone/>
              <a:defRPr sz="4000" b="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98FD7BE5-AD32-4618-A880-9DC747467C5A}" type="datetimeFigureOut">
              <a:rPr lang="fr-FR" smtClean="0"/>
              <a:pPr/>
              <a:t>06/09/2018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7397067-F622-4013-8ACC-C55555E434FA}" type="slidenum">
              <a:rPr lang="fr-FR" smtClean="0"/>
              <a:pPr/>
              <a:t>‹N°›</a:t>
            </a:fld>
            <a:endParaRPr lang="fr-FR"/>
          </a:p>
        </p:txBody>
      </p:sp>
      <p:sp>
        <p:nvSpPr>
          <p:cNvPr id="11" name="Espace réservé du contenu 10"/>
          <p:cNvSpPr>
            <a:spLocks noGrp="1"/>
          </p:cNvSpPr>
          <p:nvPr>
            <p:ph sz="quarter" idx="1"/>
          </p:nvPr>
        </p:nvSpPr>
        <p:spPr>
          <a:xfrm>
            <a:off x="2971800" y="1600200"/>
            <a:ext cx="5715000" cy="44958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98FD7BE5-AD32-4618-A880-9DC747467C5A}" type="datetimeFigureOut">
              <a:rPr lang="fr-FR" smtClean="0"/>
              <a:pPr/>
              <a:t>06/09/2018</a:t>
            </a:fld>
            <a:endParaRPr lang="fr-FR"/>
          </a:p>
        </p:txBody>
      </p:sp>
      <p:sp>
        <p:nvSpPr>
          <p:cNvPr id="6" name="Espace réservé du pied de page 5"/>
          <p:cNvSpPr>
            <a:spLocks noGrp="1"/>
          </p:cNvSpPr>
          <p:nvPr>
            <p:ph type="ftr" sz="quarter" idx="11"/>
          </p:nvPr>
        </p:nvSpPr>
        <p:spPr>
          <a:xfrm>
            <a:off x="914400" y="6172200"/>
            <a:ext cx="3886200" cy="457200"/>
          </a:xfrm>
        </p:spPr>
        <p:txBody>
          <a:bodyPr/>
          <a:lstStyle/>
          <a:p>
            <a:endParaRPr lang="fr-FR"/>
          </a:p>
        </p:txBody>
      </p:sp>
      <p:sp>
        <p:nvSpPr>
          <p:cNvPr id="7" name="Espace réservé du numéro de diapositive 6"/>
          <p:cNvSpPr>
            <a:spLocks noGrp="1"/>
          </p:cNvSpPr>
          <p:nvPr>
            <p:ph type="sldNum" sz="quarter" idx="12"/>
          </p:nvPr>
        </p:nvSpPr>
        <p:spPr>
          <a:xfrm>
            <a:off x="146304" y="6208776"/>
            <a:ext cx="457200" cy="457200"/>
          </a:xfrm>
        </p:spPr>
        <p:txBody>
          <a:bodyPr/>
          <a:lstStyle/>
          <a:p>
            <a:fld id="{87397067-F622-4013-8ACC-C55555E434FA}" type="slidenum">
              <a:rPr lang="fr-FR" smtClean="0"/>
              <a:pPr/>
              <a:t>‹N°›</a:t>
            </a:fld>
            <a:endParaRPr lang="fr-F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Espace réservé pour une image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fr-FR" smtClean="0"/>
              <a:t>Cliquez sur l'icône pour ajouter une image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ctangle à coins arrondis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Espace réservé du titre 21"/>
          <p:cNvSpPr>
            <a:spLocks noGrp="1"/>
          </p:cNvSpPr>
          <p:nvPr>
            <p:ph type="title"/>
          </p:nvPr>
        </p:nvSpPr>
        <p:spPr>
          <a:xfrm>
            <a:off x="914400" y="274638"/>
            <a:ext cx="7772400" cy="1143000"/>
          </a:xfrm>
          <a:prstGeom prst="rect">
            <a:avLst/>
          </a:prstGeom>
        </p:spPr>
        <p:txBody>
          <a:bodyPr bIns="91440" anchor="b" anchorCtr="0">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98FD7BE5-AD32-4618-A880-9DC747467C5A}" type="datetimeFigureOut">
              <a:rPr lang="fr-FR" smtClean="0"/>
              <a:pPr/>
              <a:t>06/09/2018</a:t>
            </a:fld>
            <a:endParaRPr lang="fr-FR"/>
          </a:p>
        </p:txBody>
      </p:sp>
      <p:sp>
        <p:nvSpPr>
          <p:cNvPr id="3" name="Espace réservé du pied de page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fr-FR"/>
          </a:p>
        </p:txBody>
      </p:sp>
      <p:sp>
        <p:nvSpPr>
          <p:cNvPr id="23" name="Espace réservé du numéro de diapositive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7397067-F622-4013-8ACC-C55555E434FA}"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3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3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4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979712" y="1628800"/>
            <a:ext cx="8062912" cy="1752600"/>
          </a:xfrm>
        </p:spPr>
        <p:txBody>
          <a:bodyPr>
            <a:normAutofit/>
          </a:bodyPr>
          <a:lstStyle/>
          <a:p>
            <a:pPr algn="l"/>
            <a:r>
              <a:rPr lang="ar-DZ" sz="3200" b="1" dirty="0" smtClean="0">
                <a:effectLst>
                  <a:outerShdw blurRad="38100" dist="38100" dir="2700000" algn="tl">
                    <a:srgbClr val="000000">
                      <a:alpha val="43137"/>
                    </a:srgbClr>
                  </a:outerShdw>
                </a:effectLst>
                <a:latin typeface="Arial" pitchFamily="34" charset="0"/>
                <a:cs typeface="Arial" pitchFamily="34" charset="0"/>
              </a:rPr>
              <a:t>الصناعة المعدنية </a:t>
            </a:r>
            <a:endParaRPr lang="fr-FR" sz="3200" b="1" dirty="0">
              <a:effectLst>
                <a:outerShdw blurRad="38100" dist="38100" dir="2700000" algn="tl">
                  <a:srgbClr val="000000">
                    <a:alpha val="43137"/>
                  </a:srgbClr>
                </a:outerShdw>
              </a:effectLst>
              <a:latin typeface="Arial" pitchFamily="34" charset="0"/>
              <a:cs typeface="Arial" pitchFamily="34" charset="0"/>
            </a:endParaRPr>
          </a:p>
        </p:txBody>
      </p:sp>
      <p:sp>
        <p:nvSpPr>
          <p:cNvPr id="2" name="Titre 1"/>
          <p:cNvSpPr>
            <a:spLocks noGrp="1"/>
          </p:cNvSpPr>
          <p:nvPr>
            <p:ph type="ctrTitle"/>
          </p:nvPr>
        </p:nvSpPr>
        <p:spPr>
          <a:xfrm>
            <a:off x="899592" y="188640"/>
            <a:ext cx="8062912" cy="1470025"/>
          </a:xfrm>
        </p:spPr>
        <p:txBody>
          <a:bodyPr/>
          <a:lstStyle/>
          <a:p>
            <a:pPr algn="ctr"/>
            <a:r>
              <a:rPr lang="ar-DZ" b="1" dirty="0" smtClean="0">
                <a:latin typeface="Arial" pitchFamily="34" charset="0"/>
                <a:cs typeface="Arial" pitchFamily="34" charset="0"/>
              </a:rPr>
              <a:t>الفنون والصناعات في المغرب الاسلامي </a:t>
            </a:r>
            <a:endParaRPr lang="fr-FR" b="1" dirty="0">
              <a:latin typeface="Arial" pitchFamily="34" charset="0"/>
              <a:cs typeface="Arial" pitchFamily="34" charset="0"/>
            </a:endParaRPr>
          </a:p>
        </p:txBody>
      </p:sp>
      <p:pic>
        <p:nvPicPr>
          <p:cNvPr id="4" name="Image 3" descr="tumblr_mbis7sKkNd1rg5szao1_1280.jpg"/>
          <p:cNvPicPr>
            <a:picLocks noChangeAspect="1"/>
          </p:cNvPicPr>
          <p:nvPr/>
        </p:nvPicPr>
        <p:blipFill>
          <a:blip r:embed="rId2" cstate="print"/>
          <a:stretch>
            <a:fillRect/>
          </a:stretch>
        </p:blipFill>
        <p:spPr>
          <a:xfrm>
            <a:off x="539552" y="2348880"/>
            <a:ext cx="4762224" cy="407707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a:r>
              <a:rPr lang="ar-DZ"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1-المطارق:</a:t>
            </a:r>
            <a:endParaRPr lang="fr-FR"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4" name="Espace réservé du contenu 3" descr="cccccccccccccc.JPG"/>
          <p:cNvPicPr>
            <a:picLocks noGrp="1" noChangeAspect="1"/>
          </p:cNvPicPr>
          <p:nvPr>
            <p:ph sz="quarter" idx="1"/>
          </p:nvPr>
        </p:nvPicPr>
        <p:blipFill>
          <a:blip r:embed="rId2" cstate="print"/>
          <a:stretch>
            <a:fillRect/>
          </a:stretch>
        </p:blipFill>
        <p:spPr>
          <a:xfrm>
            <a:off x="179512" y="620688"/>
            <a:ext cx="6264696" cy="576064"/>
          </a:xfrm>
        </p:spPr>
      </p:pic>
      <p:pic>
        <p:nvPicPr>
          <p:cNvPr id="6" name="Image 5" descr="ccccccccccccccccccccccccccccc.JPG"/>
          <p:cNvPicPr>
            <a:picLocks noChangeAspect="1"/>
          </p:cNvPicPr>
          <p:nvPr/>
        </p:nvPicPr>
        <p:blipFill>
          <a:blip r:embed="rId3" cstate="print"/>
          <a:stretch>
            <a:fillRect/>
          </a:stretch>
        </p:blipFill>
        <p:spPr>
          <a:xfrm>
            <a:off x="3491880" y="1196752"/>
            <a:ext cx="5045943" cy="648072"/>
          </a:xfrm>
          <a:prstGeom prst="rect">
            <a:avLst/>
          </a:prstGeom>
        </p:spPr>
      </p:pic>
      <p:pic>
        <p:nvPicPr>
          <p:cNvPr id="7" name="Image 6" descr="iyiy.JPG"/>
          <p:cNvPicPr>
            <a:picLocks noChangeAspect="1"/>
          </p:cNvPicPr>
          <p:nvPr/>
        </p:nvPicPr>
        <p:blipFill>
          <a:blip r:embed="rId4" cstate="print"/>
          <a:stretch>
            <a:fillRect/>
          </a:stretch>
        </p:blipFill>
        <p:spPr>
          <a:xfrm>
            <a:off x="323528" y="1196753"/>
            <a:ext cx="3148558" cy="504056"/>
          </a:xfrm>
          <a:prstGeom prst="rect">
            <a:avLst/>
          </a:prstGeom>
        </p:spPr>
      </p:pic>
      <p:pic>
        <p:nvPicPr>
          <p:cNvPr id="9" name="Image 8" descr="uiyuiy8.JPG"/>
          <p:cNvPicPr>
            <a:picLocks noChangeAspect="1"/>
          </p:cNvPicPr>
          <p:nvPr/>
        </p:nvPicPr>
        <p:blipFill>
          <a:blip r:embed="rId5" cstate="print"/>
          <a:stretch>
            <a:fillRect/>
          </a:stretch>
        </p:blipFill>
        <p:spPr>
          <a:xfrm>
            <a:off x="251520" y="1772816"/>
            <a:ext cx="8022679" cy="2448272"/>
          </a:xfrm>
          <a:prstGeom prst="rect">
            <a:avLst/>
          </a:prstGeom>
        </p:spPr>
      </p:pic>
      <p:pic>
        <p:nvPicPr>
          <p:cNvPr id="11" name="Image 10" descr="dddddddddddddddddddddddddddddddddddddd.JPG"/>
          <p:cNvPicPr>
            <a:picLocks noChangeAspect="1"/>
          </p:cNvPicPr>
          <p:nvPr/>
        </p:nvPicPr>
        <p:blipFill>
          <a:blip r:embed="rId6" cstate="print"/>
          <a:srcRect l="-17500" t="5080"/>
          <a:stretch>
            <a:fillRect/>
          </a:stretch>
        </p:blipFill>
        <p:spPr>
          <a:xfrm>
            <a:off x="827584" y="3789040"/>
            <a:ext cx="3384376" cy="2691068"/>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kiluiñ.JPG"/>
          <p:cNvPicPr>
            <a:picLocks noGrp="1" noChangeAspect="1"/>
          </p:cNvPicPr>
          <p:nvPr>
            <p:ph sz="quarter" idx="1"/>
          </p:nvPr>
        </p:nvPicPr>
        <p:blipFill>
          <a:blip r:embed="rId2" cstate="print"/>
          <a:stretch>
            <a:fillRect/>
          </a:stretch>
        </p:blipFill>
        <p:spPr>
          <a:xfrm>
            <a:off x="683568" y="0"/>
            <a:ext cx="7692355" cy="1800200"/>
          </a:xfrm>
        </p:spPr>
      </p:pic>
      <p:pic>
        <p:nvPicPr>
          <p:cNvPr id="5" name="Image 4" descr="dddddddddddddddddddddddddddddddddddddd.JPG"/>
          <p:cNvPicPr>
            <a:picLocks noChangeAspect="1"/>
          </p:cNvPicPr>
          <p:nvPr/>
        </p:nvPicPr>
        <p:blipFill>
          <a:blip r:embed="rId3" cstate="print"/>
          <a:stretch>
            <a:fillRect/>
          </a:stretch>
        </p:blipFill>
        <p:spPr>
          <a:xfrm>
            <a:off x="395536" y="2060848"/>
            <a:ext cx="2505075" cy="270701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ñikoñipñip.JPG"/>
          <p:cNvPicPr>
            <a:picLocks noChangeAspect="1"/>
          </p:cNvPicPr>
          <p:nvPr/>
        </p:nvPicPr>
        <p:blipFill>
          <a:blip r:embed="rId2" cstate="print"/>
          <a:stretch>
            <a:fillRect/>
          </a:stretch>
        </p:blipFill>
        <p:spPr>
          <a:xfrm>
            <a:off x="827584" y="476672"/>
            <a:ext cx="7658447" cy="2088232"/>
          </a:xfrm>
          <a:prstGeom prst="rect">
            <a:avLst/>
          </a:prstGeom>
        </p:spPr>
      </p:pic>
      <p:pic>
        <p:nvPicPr>
          <p:cNvPr id="5" name="Image 4" descr="ddddddddddddddddddddddddddx.JPG"/>
          <p:cNvPicPr>
            <a:picLocks noChangeAspect="1"/>
          </p:cNvPicPr>
          <p:nvPr/>
        </p:nvPicPr>
        <p:blipFill>
          <a:blip r:embed="rId3" cstate="print"/>
          <a:stretch>
            <a:fillRect/>
          </a:stretch>
        </p:blipFill>
        <p:spPr>
          <a:xfrm>
            <a:off x="1619672" y="2852936"/>
            <a:ext cx="5972175" cy="3209925"/>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ñoiñioñ.JPG"/>
          <p:cNvPicPr>
            <a:picLocks noChangeAspect="1"/>
          </p:cNvPicPr>
          <p:nvPr/>
        </p:nvPicPr>
        <p:blipFill>
          <a:blip r:embed="rId2" cstate="print"/>
          <a:stretch>
            <a:fillRect/>
          </a:stretch>
        </p:blipFill>
        <p:spPr>
          <a:xfrm>
            <a:off x="251520" y="260648"/>
            <a:ext cx="8640960" cy="3096344"/>
          </a:xfrm>
          <a:prstGeom prst="rect">
            <a:avLst/>
          </a:prstGeom>
        </p:spPr>
      </p:pic>
      <p:pic>
        <p:nvPicPr>
          <p:cNvPr id="5" name="Image 4" descr="xxxxxxxxxxxxxxxxxxxxx.JPG"/>
          <p:cNvPicPr>
            <a:picLocks noChangeAspect="1"/>
          </p:cNvPicPr>
          <p:nvPr/>
        </p:nvPicPr>
        <p:blipFill>
          <a:blip r:embed="rId3" cstate="print"/>
          <a:stretch>
            <a:fillRect/>
          </a:stretch>
        </p:blipFill>
        <p:spPr>
          <a:xfrm>
            <a:off x="1763688" y="3573016"/>
            <a:ext cx="5619750" cy="288032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71400"/>
            <a:ext cx="8229600" cy="994122"/>
          </a:xfrm>
        </p:spPr>
        <p:txBody>
          <a:bodyPr/>
          <a:lstStyle/>
          <a:p>
            <a:pPr algn="r"/>
            <a:r>
              <a:rPr lang="ar-DZ"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 الازاميل:</a:t>
            </a:r>
            <a:endParaRPr lang="fr-FR"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5" name="Image 4" descr="uiiiiiii.JPG"/>
          <p:cNvPicPr>
            <a:picLocks noChangeAspect="1"/>
          </p:cNvPicPr>
          <p:nvPr/>
        </p:nvPicPr>
        <p:blipFill>
          <a:blip r:embed="rId2" cstate="print"/>
          <a:stretch>
            <a:fillRect/>
          </a:stretch>
        </p:blipFill>
        <p:spPr>
          <a:xfrm>
            <a:off x="251520" y="764704"/>
            <a:ext cx="8568952" cy="2808312"/>
          </a:xfrm>
          <a:prstGeom prst="rect">
            <a:avLst/>
          </a:prstGeom>
        </p:spPr>
      </p:pic>
      <p:pic>
        <p:nvPicPr>
          <p:cNvPr id="6" name="Image 5" descr="xxxxxxxxxxxxx.JPG"/>
          <p:cNvPicPr>
            <a:picLocks noChangeAspect="1"/>
          </p:cNvPicPr>
          <p:nvPr/>
        </p:nvPicPr>
        <p:blipFill>
          <a:blip r:embed="rId3" cstate="print"/>
          <a:stretch>
            <a:fillRect/>
          </a:stretch>
        </p:blipFill>
        <p:spPr>
          <a:xfrm>
            <a:off x="1115616" y="3933056"/>
            <a:ext cx="5256584" cy="2553841"/>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60648"/>
            <a:ext cx="8229600" cy="1143000"/>
          </a:xfrm>
        </p:spPr>
        <p:txBody>
          <a:bodyPr/>
          <a:lstStyle/>
          <a:p>
            <a:pPr algn="r" rtl="1"/>
            <a:r>
              <a:rPr lang="ar-DZ"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cs typeface="+mn-cs"/>
              </a:rPr>
              <a:t>3- الحديدة:</a:t>
            </a:r>
            <a:endParaRPr lang="fr-FR"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cs typeface="+mn-cs"/>
            </a:endParaRPr>
          </a:p>
        </p:txBody>
      </p:sp>
      <p:pic>
        <p:nvPicPr>
          <p:cNvPr id="4" name="Espace réservé du contenu 3" descr="ñoñoñoño.JPG"/>
          <p:cNvPicPr>
            <a:picLocks noGrp="1" noChangeAspect="1"/>
          </p:cNvPicPr>
          <p:nvPr>
            <p:ph sz="quarter" idx="1"/>
          </p:nvPr>
        </p:nvPicPr>
        <p:blipFill>
          <a:blip r:embed="rId2" cstate="print"/>
          <a:stretch>
            <a:fillRect/>
          </a:stretch>
        </p:blipFill>
        <p:spPr>
          <a:xfrm>
            <a:off x="2214562" y="3100387"/>
            <a:ext cx="5172075" cy="1266825"/>
          </a:xfrm>
        </p:spPr>
      </p:pic>
      <p:pic>
        <p:nvPicPr>
          <p:cNvPr id="5" name="Image 4" descr="iii.JPG"/>
          <p:cNvPicPr>
            <a:picLocks noChangeAspect="1"/>
          </p:cNvPicPr>
          <p:nvPr/>
        </p:nvPicPr>
        <p:blipFill>
          <a:blip r:embed="rId3" cstate="print"/>
          <a:stretch>
            <a:fillRect/>
          </a:stretch>
        </p:blipFill>
        <p:spPr>
          <a:xfrm>
            <a:off x="6876256" y="3356992"/>
            <a:ext cx="1933575" cy="466725"/>
          </a:xfrm>
          <a:prstGeom prst="rect">
            <a:avLst/>
          </a:prstGeom>
        </p:spPr>
      </p:pic>
      <p:pic>
        <p:nvPicPr>
          <p:cNvPr id="6" name="Image 5" descr="xxx.JPG"/>
          <p:cNvPicPr>
            <a:picLocks noChangeAspect="1"/>
          </p:cNvPicPr>
          <p:nvPr/>
        </p:nvPicPr>
        <p:blipFill>
          <a:blip r:embed="rId4" cstate="print"/>
          <a:stretch>
            <a:fillRect/>
          </a:stretch>
        </p:blipFill>
        <p:spPr>
          <a:xfrm>
            <a:off x="395536" y="1340768"/>
            <a:ext cx="8420100" cy="2520280"/>
          </a:xfrm>
          <a:prstGeom prst="rect">
            <a:avLst/>
          </a:prstGeom>
          <a:ln w="228600" cap="sq" cmpd="thickThin">
            <a:solidFill>
              <a:srgbClr val="000000"/>
            </a:solidFill>
            <a:prstDash val="solid"/>
            <a:miter lim="800000"/>
          </a:ln>
          <a:effectLst>
            <a:innerShdw blurRad="76200">
              <a:srgbClr val="000000"/>
            </a:innerShdw>
          </a:effectLst>
        </p:spPr>
      </p:pic>
      <p:pic>
        <p:nvPicPr>
          <p:cNvPr id="7" name="Image 6" descr="iii.JPG"/>
          <p:cNvPicPr>
            <a:picLocks noChangeAspect="1"/>
          </p:cNvPicPr>
          <p:nvPr/>
        </p:nvPicPr>
        <p:blipFill>
          <a:blip r:embed="rId3" cstate="print"/>
          <a:stretch>
            <a:fillRect/>
          </a:stretch>
        </p:blipFill>
        <p:spPr>
          <a:xfrm>
            <a:off x="827584" y="2204864"/>
            <a:ext cx="333290" cy="360040"/>
          </a:xfrm>
          <a:prstGeom prst="rect">
            <a:avLst/>
          </a:prstGeom>
        </p:spPr>
      </p:pic>
      <p:pic>
        <p:nvPicPr>
          <p:cNvPr id="8" name="Image 7" descr="iii.JPG"/>
          <p:cNvPicPr>
            <a:picLocks noChangeAspect="1"/>
          </p:cNvPicPr>
          <p:nvPr/>
        </p:nvPicPr>
        <p:blipFill>
          <a:blip r:embed="rId3" cstate="print"/>
          <a:stretch>
            <a:fillRect/>
          </a:stretch>
        </p:blipFill>
        <p:spPr>
          <a:xfrm>
            <a:off x="979984" y="2357264"/>
            <a:ext cx="333290" cy="360040"/>
          </a:xfrm>
          <a:prstGeom prst="rect">
            <a:avLst/>
          </a:prstGeom>
        </p:spPr>
      </p:pic>
      <p:pic>
        <p:nvPicPr>
          <p:cNvPr id="9" name="Image 8" descr="iii.JPG"/>
          <p:cNvPicPr>
            <a:picLocks noChangeAspect="1"/>
          </p:cNvPicPr>
          <p:nvPr/>
        </p:nvPicPr>
        <p:blipFill>
          <a:blip r:embed="rId3" cstate="print"/>
          <a:stretch>
            <a:fillRect/>
          </a:stretch>
        </p:blipFill>
        <p:spPr>
          <a:xfrm>
            <a:off x="4932040" y="4797152"/>
            <a:ext cx="333290" cy="360040"/>
          </a:xfrm>
          <a:prstGeom prst="rect">
            <a:avLst/>
          </a:prstGeom>
        </p:spPr>
      </p:pic>
      <p:pic>
        <p:nvPicPr>
          <p:cNvPr id="10" name="Image 9" descr="iii.JPG"/>
          <p:cNvPicPr>
            <a:picLocks noChangeAspect="1"/>
          </p:cNvPicPr>
          <p:nvPr/>
        </p:nvPicPr>
        <p:blipFill>
          <a:blip r:embed="rId3" cstate="print"/>
          <a:stretch>
            <a:fillRect/>
          </a:stretch>
        </p:blipFill>
        <p:spPr>
          <a:xfrm>
            <a:off x="4499992" y="5517232"/>
            <a:ext cx="333290" cy="36004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0"/>
            <a:ext cx="8229600" cy="1143000"/>
          </a:xfrm>
        </p:spPr>
        <p:txBody>
          <a:bodyPr/>
          <a:lstStyle/>
          <a:p>
            <a:pPr algn="r"/>
            <a:r>
              <a:rPr lang="ar-DZ"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4-السندان:</a:t>
            </a:r>
            <a:endParaRPr lang="fr-FR"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4" name="Espace réservé du contenu 3" descr="oñoñññññññ.JPG"/>
          <p:cNvPicPr>
            <a:picLocks noGrp="1" noChangeAspect="1"/>
          </p:cNvPicPr>
          <p:nvPr>
            <p:ph sz="quarter" idx="1"/>
          </p:nvPr>
        </p:nvPicPr>
        <p:blipFill>
          <a:blip r:embed="rId2" cstate="print"/>
          <a:stretch>
            <a:fillRect/>
          </a:stretch>
        </p:blipFill>
        <p:spPr>
          <a:xfrm>
            <a:off x="2143125" y="3314700"/>
            <a:ext cx="5314950" cy="838200"/>
          </a:xfrm>
        </p:spPr>
      </p:pic>
      <p:pic>
        <p:nvPicPr>
          <p:cNvPr id="5" name="Image 4" descr="iii.JPG"/>
          <p:cNvPicPr>
            <a:picLocks noChangeAspect="1"/>
          </p:cNvPicPr>
          <p:nvPr/>
        </p:nvPicPr>
        <p:blipFill>
          <a:blip r:embed="rId3" cstate="print"/>
          <a:stretch>
            <a:fillRect/>
          </a:stretch>
        </p:blipFill>
        <p:spPr>
          <a:xfrm>
            <a:off x="6660232" y="4941168"/>
            <a:ext cx="1933575" cy="466725"/>
          </a:xfrm>
          <a:prstGeom prst="rect">
            <a:avLst/>
          </a:prstGeom>
        </p:spPr>
      </p:pic>
      <p:pic>
        <p:nvPicPr>
          <p:cNvPr id="6" name="Image 5" descr="iii.JPG"/>
          <p:cNvPicPr>
            <a:picLocks noChangeAspect="1"/>
          </p:cNvPicPr>
          <p:nvPr/>
        </p:nvPicPr>
        <p:blipFill>
          <a:blip r:embed="rId3" cstate="print"/>
          <a:stretch>
            <a:fillRect/>
          </a:stretch>
        </p:blipFill>
        <p:spPr>
          <a:xfrm>
            <a:off x="3707904" y="6021288"/>
            <a:ext cx="1933575" cy="466725"/>
          </a:xfrm>
          <a:prstGeom prst="rect">
            <a:avLst/>
          </a:prstGeom>
        </p:spPr>
      </p:pic>
      <p:pic>
        <p:nvPicPr>
          <p:cNvPr id="7" name="Image 6" descr="cccccccccccccccc.JPG"/>
          <p:cNvPicPr>
            <a:picLocks noChangeAspect="1"/>
          </p:cNvPicPr>
          <p:nvPr/>
        </p:nvPicPr>
        <p:blipFill>
          <a:blip r:embed="rId4" cstate="print"/>
          <a:stretch>
            <a:fillRect/>
          </a:stretch>
        </p:blipFill>
        <p:spPr>
          <a:xfrm>
            <a:off x="467544" y="1124744"/>
            <a:ext cx="7831782" cy="3991719"/>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r>
              <a:rPr lang="ar-DZ"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5-</a:t>
            </a:r>
            <a:r>
              <a:rPr lang="ar-DZ" b="1" u="sng"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القرطــــة</a:t>
            </a:r>
            <a:r>
              <a:rPr lang="ar-DZ" dirty="0" err="1" smtClean="0"/>
              <a:t>:</a:t>
            </a:r>
            <a:endParaRPr lang="fr-FR" dirty="0"/>
          </a:p>
        </p:txBody>
      </p:sp>
      <p:pic>
        <p:nvPicPr>
          <p:cNvPr id="4" name="Image 3" descr="iili.JPG"/>
          <p:cNvPicPr>
            <a:picLocks noChangeAspect="1"/>
          </p:cNvPicPr>
          <p:nvPr/>
        </p:nvPicPr>
        <p:blipFill>
          <a:blip r:embed="rId2" cstate="print"/>
          <a:stretch>
            <a:fillRect/>
          </a:stretch>
        </p:blipFill>
        <p:spPr>
          <a:xfrm>
            <a:off x="899592" y="1412776"/>
            <a:ext cx="7344816" cy="1656184"/>
          </a:xfrm>
          <a:prstGeom prst="rect">
            <a:avLst/>
          </a:prstGeom>
        </p:spPr>
      </p:pic>
      <p:pic>
        <p:nvPicPr>
          <p:cNvPr id="5" name="Image 4" descr="jukyu.JPG"/>
          <p:cNvPicPr>
            <a:picLocks noChangeAspect="1"/>
          </p:cNvPicPr>
          <p:nvPr/>
        </p:nvPicPr>
        <p:blipFill>
          <a:blip r:embed="rId3" cstate="print"/>
          <a:stretch>
            <a:fillRect/>
          </a:stretch>
        </p:blipFill>
        <p:spPr>
          <a:xfrm>
            <a:off x="827584" y="2636912"/>
            <a:ext cx="2952750" cy="3476625"/>
          </a:xfrm>
          <a:prstGeom prst="rect">
            <a:avLst/>
          </a:prstGeom>
          <a:ln w="228600" cap="sq" cmpd="thickThin">
            <a:solidFill>
              <a:srgbClr val="000000"/>
            </a:solidFill>
            <a:prstDash val="solid"/>
            <a:miter lim="800000"/>
          </a:ln>
          <a:effectLst>
            <a:innerShdw blurRad="76200">
              <a:srgbClr val="000000"/>
            </a:innerShdw>
          </a:effectLst>
        </p:spPr>
      </p:pic>
      <p:pic>
        <p:nvPicPr>
          <p:cNvPr id="6" name="Image 5" descr="iii.JPG"/>
          <p:cNvPicPr>
            <a:picLocks noChangeAspect="1"/>
          </p:cNvPicPr>
          <p:nvPr/>
        </p:nvPicPr>
        <p:blipFill>
          <a:blip r:embed="rId4" cstate="print"/>
          <a:stretch>
            <a:fillRect/>
          </a:stretch>
        </p:blipFill>
        <p:spPr>
          <a:xfrm>
            <a:off x="4355976" y="2204864"/>
            <a:ext cx="333290" cy="36004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0"/>
            <a:ext cx="8229600" cy="908720"/>
          </a:xfrm>
        </p:spPr>
        <p:txBody>
          <a:bodyPr/>
          <a:lstStyle/>
          <a:p>
            <a:pPr algn="r" rtl="1"/>
            <a:r>
              <a:rPr lang="ar-DZ"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mn-cs"/>
              </a:rPr>
              <a:t>6- </a:t>
            </a:r>
            <a:r>
              <a:rPr lang="ar-DZ" b="1" u="sng"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mn-cs"/>
              </a:rPr>
              <a:t>الزبرة:</a:t>
            </a:r>
            <a:endParaRPr lang="fr-FR" b="1" u="sng" dirty="0">
              <a:effectLst>
                <a:outerShdw blurRad="38100" dist="38100" dir="2700000" algn="tl">
                  <a:srgbClr val="000000">
                    <a:alpha val="43137"/>
                  </a:srgbClr>
                </a:outerShdw>
              </a:effectLst>
              <a:cs typeface="+mn-cs"/>
            </a:endParaRPr>
          </a:p>
        </p:txBody>
      </p:sp>
      <p:pic>
        <p:nvPicPr>
          <p:cNvPr id="4" name="Espace réservé du contenu 3" descr="uyiyui.JPG"/>
          <p:cNvPicPr>
            <a:picLocks noGrp="1" noChangeAspect="1"/>
          </p:cNvPicPr>
          <p:nvPr>
            <p:ph sz="quarter" idx="1"/>
          </p:nvPr>
        </p:nvPicPr>
        <p:blipFill>
          <a:blip r:embed="rId2" cstate="print"/>
          <a:stretch>
            <a:fillRect/>
          </a:stretch>
        </p:blipFill>
        <p:spPr>
          <a:xfrm>
            <a:off x="0" y="764704"/>
            <a:ext cx="8208912" cy="1728192"/>
          </a:xfrm>
        </p:spPr>
      </p:pic>
      <p:pic>
        <p:nvPicPr>
          <p:cNvPr id="5" name="Image 4" descr="yjyfj.JPG"/>
          <p:cNvPicPr>
            <a:picLocks noChangeAspect="1"/>
          </p:cNvPicPr>
          <p:nvPr/>
        </p:nvPicPr>
        <p:blipFill>
          <a:blip r:embed="rId3" cstate="print"/>
          <a:stretch>
            <a:fillRect/>
          </a:stretch>
        </p:blipFill>
        <p:spPr>
          <a:xfrm>
            <a:off x="1331640" y="2564904"/>
            <a:ext cx="6480720" cy="3960440"/>
          </a:xfrm>
          <a:prstGeom prst="rect">
            <a:avLst/>
          </a:prstGeom>
          <a:ln w="228600" cap="sq" cmpd="thickThin">
            <a:solidFill>
              <a:srgbClr val="000000"/>
            </a:solidFill>
            <a:prstDash val="solid"/>
            <a:miter lim="800000"/>
          </a:ln>
          <a:effectLst>
            <a:innerShdw blurRad="76200">
              <a:srgbClr val="000000"/>
            </a:innerShdw>
          </a:effectLst>
        </p:spPr>
      </p:pic>
      <p:pic>
        <p:nvPicPr>
          <p:cNvPr id="6" name="Image 5" descr="iii.JPG"/>
          <p:cNvPicPr>
            <a:picLocks noChangeAspect="1"/>
          </p:cNvPicPr>
          <p:nvPr/>
        </p:nvPicPr>
        <p:blipFill>
          <a:blip r:embed="rId4" cstate="print"/>
          <a:stretch>
            <a:fillRect/>
          </a:stretch>
        </p:blipFill>
        <p:spPr>
          <a:xfrm>
            <a:off x="1763688" y="1700808"/>
            <a:ext cx="261282" cy="36004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0"/>
            <a:ext cx="8229600" cy="908720"/>
          </a:xfrm>
        </p:spPr>
        <p:txBody>
          <a:bodyPr/>
          <a:lstStyle/>
          <a:p>
            <a:pPr algn="r" rtl="1"/>
            <a:r>
              <a:rPr lang="ar-DZ"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7-الملاقط:</a:t>
            </a:r>
            <a:endParaRPr lang="fr-FR"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4" name="Espace réservé du contenu 3" descr="iuyiyui.JPG"/>
          <p:cNvPicPr>
            <a:picLocks noGrp="1" noChangeAspect="1"/>
          </p:cNvPicPr>
          <p:nvPr>
            <p:ph sz="quarter" idx="1"/>
          </p:nvPr>
        </p:nvPicPr>
        <p:blipFill>
          <a:blip r:embed="rId2" cstate="print"/>
          <a:stretch>
            <a:fillRect/>
          </a:stretch>
        </p:blipFill>
        <p:spPr>
          <a:xfrm>
            <a:off x="323528" y="764704"/>
            <a:ext cx="8064896" cy="2232248"/>
          </a:xfrm>
        </p:spPr>
      </p:pic>
      <p:pic>
        <p:nvPicPr>
          <p:cNvPr id="5" name="Image 4" descr="t7uit7i.JPG"/>
          <p:cNvPicPr>
            <a:picLocks noChangeAspect="1"/>
          </p:cNvPicPr>
          <p:nvPr/>
        </p:nvPicPr>
        <p:blipFill>
          <a:blip r:embed="rId3" cstate="print"/>
          <a:stretch>
            <a:fillRect/>
          </a:stretch>
        </p:blipFill>
        <p:spPr>
          <a:xfrm>
            <a:off x="323528" y="3068960"/>
            <a:ext cx="4581525" cy="1378843"/>
          </a:xfrm>
          <a:prstGeom prst="rect">
            <a:avLst/>
          </a:prstGeom>
          <a:ln w="228600" cap="sq" cmpd="thickThin">
            <a:solidFill>
              <a:srgbClr val="000000"/>
            </a:solidFill>
            <a:prstDash val="solid"/>
            <a:miter lim="800000"/>
          </a:ln>
          <a:effectLst>
            <a:innerShdw blurRad="76200">
              <a:srgbClr val="000000"/>
            </a:innerShdw>
          </a:effectLst>
        </p:spPr>
      </p:pic>
      <p:pic>
        <p:nvPicPr>
          <p:cNvPr id="6" name="Image 5" descr="tyuty.JPG"/>
          <p:cNvPicPr>
            <a:picLocks noChangeAspect="1"/>
          </p:cNvPicPr>
          <p:nvPr/>
        </p:nvPicPr>
        <p:blipFill>
          <a:blip r:embed="rId4" cstate="print"/>
          <a:stretch>
            <a:fillRect/>
          </a:stretch>
        </p:blipFill>
        <p:spPr>
          <a:xfrm>
            <a:off x="4355976" y="5157192"/>
            <a:ext cx="4279007" cy="1349127"/>
          </a:xfrm>
          <a:prstGeom prst="rect">
            <a:avLst/>
          </a:prstGeom>
          <a:ln w="228600" cap="sq" cmpd="thickThin">
            <a:solidFill>
              <a:srgbClr val="000000"/>
            </a:solidFill>
            <a:prstDash val="solid"/>
            <a:miter lim="800000"/>
          </a:ln>
          <a:effectLst>
            <a:innerShdw blurRad="76200">
              <a:srgbClr val="000000"/>
            </a:innerShdw>
          </a:effectLst>
        </p:spPr>
      </p:pic>
      <p:pic>
        <p:nvPicPr>
          <p:cNvPr id="7" name="Image 6" descr="iii.JPG"/>
          <p:cNvPicPr>
            <a:picLocks noChangeAspect="1"/>
          </p:cNvPicPr>
          <p:nvPr/>
        </p:nvPicPr>
        <p:blipFill>
          <a:blip r:embed="rId5" cstate="print"/>
          <a:stretch>
            <a:fillRect/>
          </a:stretch>
        </p:blipFill>
        <p:spPr>
          <a:xfrm>
            <a:off x="3347864" y="1556792"/>
            <a:ext cx="333290" cy="3600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7494"/>
            <a:ext cx="8229600" cy="5321746"/>
          </a:xfrm>
        </p:spPr>
        <p:txBody>
          <a:bodyPr>
            <a:normAutofit fontScale="90000"/>
            <a:scene3d>
              <a:camera prst="orthographicFront"/>
              <a:lightRig rig="balanced" dir="t">
                <a:rot lat="0" lon="0" rev="2100000"/>
              </a:lightRig>
            </a:scene3d>
            <a:sp3d extrusionH="57150" prstMaterial="metal">
              <a:bevelT w="38100" h="25400"/>
              <a:contourClr>
                <a:schemeClr val="bg2"/>
              </a:contourClr>
            </a:sp3d>
          </a:bodyPr>
          <a:lstStyle/>
          <a:p>
            <a:pPr algn="ctr" rtl="1"/>
            <a:r>
              <a:rPr lang="ar-DZ"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itchFamily="34" charset="0"/>
                <a:cs typeface="Arial" pitchFamily="34" charset="0"/>
              </a:rPr>
              <a:t> المواد </a:t>
            </a:r>
            <a:r>
              <a:rPr lang="ar-DZ" sz="5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itchFamily="34" charset="0"/>
                <a:cs typeface="Arial" pitchFamily="34" charset="0"/>
              </a:rPr>
              <a:t>الاوليـــــــة</a:t>
            </a:r>
            <a:r>
              <a:rPr lang="ar-DZ" sz="5400" b="1" dirty="0" err="1" smtClean="0">
                <a:ln w="50800"/>
                <a:solidFill>
                  <a:schemeClr val="bg1">
                    <a:shade val="50000"/>
                  </a:schemeClr>
                </a:solidFill>
                <a:effectLst/>
                <a:latin typeface="Arial" pitchFamily="34" charset="0"/>
                <a:cs typeface="Arial" pitchFamily="34" charset="0"/>
              </a:rPr>
              <a:t>:</a:t>
            </a:r>
            <a:r>
              <a:rPr lang="ar-DZ" sz="5400" b="1" dirty="0" smtClean="0">
                <a:ln w="50800"/>
                <a:solidFill>
                  <a:schemeClr val="bg1">
                    <a:shade val="50000"/>
                  </a:schemeClr>
                </a:solidFill>
                <a:effectLst/>
                <a:latin typeface="Arial" pitchFamily="34" charset="0"/>
                <a:cs typeface="Arial" pitchFamily="34" charset="0"/>
              </a:rPr>
              <a:t/>
            </a:r>
            <a:br>
              <a:rPr lang="ar-DZ" sz="5400" b="1" dirty="0" smtClean="0">
                <a:ln w="50800"/>
                <a:solidFill>
                  <a:schemeClr val="bg1">
                    <a:shade val="50000"/>
                  </a:schemeClr>
                </a:solidFill>
                <a:effectLst/>
                <a:latin typeface="Arial" pitchFamily="34" charset="0"/>
                <a:cs typeface="Arial" pitchFamily="34" charset="0"/>
              </a:rPr>
            </a:br>
            <a:r>
              <a:rPr lang="ar-DZ" sz="5400" b="1" dirty="0" smtClean="0">
                <a:ln w="50800"/>
                <a:solidFill>
                  <a:schemeClr val="bg1">
                    <a:shade val="50000"/>
                  </a:schemeClr>
                </a:solidFill>
                <a:effectLst/>
                <a:latin typeface="Arial" pitchFamily="34" charset="0"/>
                <a:cs typeface="Arial" pitchFamily="34" charset="0"/>
              </a:rPr>
              <a:t> </a:t>
            </a:r>
            <a:r>
              <a:rPr lang="ar-DZ" sz="48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pitchFamily="34" charset="0"/>
                <a:cs typeface="Arial" pitchFamily="34" charset="0"/>
              </a:rPr>
              <a:t>عرف الانسان المعادن منذ القدم، </a:t>
            </a:r>
            <a:r>
              <a:rPr lang="ar-DZ" sz="48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pitchFamily="34" charset="0"/>
                <a:cs typeface="Arial" pitchFamily="34" charset="0"/>
              </a:rPr>
              <a:t>فانتج</a:t>
            </a:r>
            <a:r>
              <a:rPr lang="ar-DZ" sz="48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pitchFamily="34" charset="0"/>
                <a:cs typeface="Arial" pitchFamily="34" charset="0"/>
              </a:rPr>
              <a:t> منها تحفا مختلفة الاشكال والزخرفة ومتعددة الاغراض والوظائف، ولعبت الفنون المعدنية دورا كبيرا في العصور الاسلامية وحظيت بالرعاية والتشجيع من طرف الحكام</a:t>
            </a:r>
            <a:r>
              <a:rPr lang="ar-DZ" sz="4800" b="1" dirty="0" smtClean="0">
                <a:ln w="50800"/>
                <a:solidFill>
                  <a:schemeClr val="bg1">
                    <a:shade val="50000"/>
                  </a:schemeClr>
                </a:solidFill>
                <a:effectLst/>
                <a:latin typeface="Arial" pitchFamily="34" charset="0"/>
                <a:cs typeface="Arial" pitchFamily="34" charset="0"/>
              </a:rPr>
              <a:t>.</a:t>
            </a:r>
            <a:endParaRPr lang="fr-FR" sz="4800" b="1" dirty="0">
              <a:ln w="50800"/>
              <a:solidFill>
                <a:schemeClr val="bg1">
                  <a:shade val="50000"/>
                </a:schemeClr>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1143000"/>
          </a:xfrm>
        </p:spPr>
        <p:txBody>
          <a:bodyPr/>
          <a:lstStyle/>
          <a:p>
            <a:pPr algn="r" rtl="1"/>
            <a:r>
              <a:rPr lang="ar-DZ"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8-المقص:</a:t>
            </a:r>
            <a:endParaRPr lang="fr-FR"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4" name="Espace réservé du contenu 3" descr="iyiu.JPG"/>
          <p:cNvPicPr>
            <a:picLocks noGrp="1" noChangeAspect="1"/>
          </p:cNvPicPr>
          <p:nvPr>
            <p:ph sz="quarter" idx="1"/>
          </p:nvPr>
        </p:nvPicPr>
        <p:blipFill>
          <a:blip r:embed="rId2" cstate="print"/>
          <a:stretch>
            <a:fillRect/>
          </a:stretch>
        </p:blipFill>
        <p:spPr>
          <a:xfrm>
            <a:off x="0" y="908720"/>
            <a:ext cx="9144000" cy="2088232"/>
          </a:xfrm>
        </p:spPr>
      </p:pic>
      <p:pic>
        <p:nvPicPr>
          <p:cNvPr id="5" name="Image 4" descr="uityiy.JPG"/>
          <p:cNvPicPr>
            <a:picLocks noChangeAspect="1"/>
          </p:cNvPicPr>
          <p:nvPr/>
        </p:nvPicPr>
        <p:blipFill>
          <a:blip r:embed="rId3" cstate="print"/>
          <a:stretch>
            <a:fillRect/>
          </a:stretch>
        </p:blipFill>
        <p:spPr>
          <a:xfrm>
            <a:off x="395536" y="3212977"/>
            <a:ext cx="4286250" cy="1224136"/>
          </a:xfrm>
          <a:prstGeom prst="rect">
            <a:avLst/>
          </a:prstGeom>
          <a:ln w="228600" cap="sq" cmpd="thickThin">
            <a:solidFill>
              <a:srgbClr val="000000"/>
            </a:solidFill>
            <a:prstDash val="solid"/>
            <a:miter lim="800000"/>
          </a:ln>
          <a:effectLst>
            <a:innerShdw blurRad="76200">
              <a:srgbClr val="000000"/>
            </a:innerShdw>
          </a:effectLst>
        </p:spPr>
      </p:pic>
      <p:pic>
        <p:nvPicPr>
          <p:cNvPr id="7" name="Image 6" descr="yuiyui.JPG"/>
          <p:cNvPicPr>
            <a:picLocks noChangeAspect="1"/>
          </p:cNvPicPr>
          <p:nvPr/>
        </p:nvPicPr>
        <p:blipFill>
          <a:blip r:embed="rId4" cstate="print"/>
          <a:stretch>
            <a:fillRect/>
          </a:stretch>
        </p:blipFill>
        <p:spPr>
          <a:xfrm rot="5400000">
            <a:off x="6163416" y="3853805"/>
            <a:ext cx="3369891" cy="1656185"/>
          </a:xfrm>
          <a:prstGeom prst="rect">
            <a:avLst/>
          </a:prstGeom>
          <a:ln w="228600" cap="sq" cmpd="thickThin">
            <a:solidFill>
              <a:srgbClr val="000000"/>
            </a:solidFill>
            <a:prstDash val="solid"/>
            <a:miter lim="800000"/>
          </a:ln>
          <a:effectLst>
            <a:innerShdw blurRad="76200">
              <a:srgbClr val="000000"/>
            </a:innerShdw>
          </a:effectLst>
        </p:spPr>
      </p:pic>
      <p:pic>
        <p:nvPicPr>
          <p:cNvPr id="8" name="Image 7" descr="iii.JPG"/>
          <p:cNvPicPr>
            <a:picLocks noChangeAspect="1"/>
          </p:cNvPicPr>
          <p:nvPr/>
        </p:nvPicPr>
        <p:blipFill>
          <a:blip r:embed="rId5" cstate="print"/>
          <a:stretch>
            <a:fillRect/>
          </a:stretch>
        </p:blipFill>
        <p:spPr>
          <a:xfrm>
            <a:off x="827584" y="2204864"/>
            <a:ext cx="333290" cy="36004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0"/>
            <a:ext cx="8136904" cy="836712"/>
          </a:xfrm>
        </p:spPr>
        <p:txBody>
          <a:bodyPr/>
          <a:lstStyle/>
          <a:p>
            <a:pPr algn="r" rtl="1"/>
            <a:r>
              <a:rPr lang="ar-DZ"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9-</a:t>
            </a:r>
            <a:r>
              <a:rPr lang="ar-DZ" b="1" u="sng"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البركار:</a:t>
            </a:r>
            <a:endParaRPr lang="fr-FR"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4" name="Espace réservé du contenu 3" descr="ititui.JPG"/>
          <p:cNvPicPr>
            <a:picLocks noGrp="1" noChangeAspect="1"/>
          </p:cNvPicPr>
          <p:nvPr>
            <p:ph sz="quarter" idx="1"/>
          </p:nvPr>
        </p:nvPicPr>
        <p:blipFill>
          <a:blip r:embed="rId2" cstate="print"/>
          <a:stretch>
            <a:fillRect/>
          </a:stretch>
        </p:blipFill>
        <p:spPr>
          <a:xfrm>
            <a:off x="467544" y="980728"/>
            <a:ext cx="7344816" cy="1872208"/>
          </a:xfrm>
        </p:spPr>
      </p:pic>
      <p:pic>
        <p:nvPicPr>
          <p:cNvPr id="5" name="Image 4" descr="tyutu.JPG"/>
          <p:cNvPicPr>
            <a:picLocks noChangeAspect="1"/>
          </p:cNvPicPr>
          <p:nvPr/>
        </p:nvPicPr>
        <p:blipFill>
          <a:blip r:embed="rId3" cstate="print"/>
          <a:stretch>
            <a:fillRect/>
          </a:stretch>
        </p:blipFill>
        <p:spPr>
          <a:xfrm>
            <a:off x="1403648" y="3429000"/>
            <a:ext cx="5832648" cy="2160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 7" descr="iii.JPG"/>
          <p:cNvPicPr>
            <a:picLocks noChangeAspect="1"/>
          </p:cNvPicPr>
          <p:nvPr/>
        </p:nvPicPr>
        <p:blipFill>
          <a:blip r:embed="rId4" cstate="print"/>
          <a:stretch>
            <a:fillRect/>
          </a:stretch>
        </p:blipFill>
        <p:spPr>
          <a:xfrm>
            <a:off x="2411761" y="2564904"/>
            <a:ext cx="432048" cy="466725"/>
          </a:xfrm>
          <a:prstGeom prst="rect">
            <a:avLst/>
          </a:prstGeom>
        </p:spPr>
      </p:pic>
      <p:pic>
        <p:nvPicPr>
          <p:cNvPr id="9" name="Image 8" descr="iii.JPG"/>
          <p:cNvPicPr>
            <a:picLocks noChangeAspect="1"/>
          </p:cNvPicPr>
          <p:nvPr/>
        </p:nvPicPr>
        <p:blipFill>
          <a:blip r:embed="rId4" cstate="print"/>
          <a:stretch>
            <a:fillRect/>
          </a:stretch>
        </p:blipFill>
        <p:spPr>
          <a:xfrm>
            <a:off x="3131840" y="2204864"/>
            <a:ext cx="432048" cy="466725"/>
          </a:xfrm>
          <a:prstGeom prst="rect">
            <a:avLst/>
          </a:prstGeom>
        </p:spPr>
      </p:pic>
      <p:pic>
        <p:nvPicPr>
          <p:cNvPr id="10" name="Image 9" descr="iii.JPG"/>
          <p:cNvPicPr>
            <a:picLocks noChangeAspect="1"/>
          </p:cNvPicPr>
          <p:nvPr/>
        </p:nvPicPr>
        <p:blipFill>
          <a:blip r:embed="rId4" cstate="print"/>
          <a:stretch>
            <a:fillRect/>
          </a:stretch>
        </p:blipFill>
        <p:spPr>
          <a:xfrm>
            <a:off x="1259632" y="1556792"/>
            <a:ext cx="432048" cy="46672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91264" cy="908720"/>
          </a:xfrm>
        </p:spPr>
        <p:txBody>
          <a:bodyPr/>
          <a:lstStyle/>
          <a:p>
            <a:pPr algn="r" rtl="1"/>
            <a:r>
              <a:rPr lang="ar-DZ"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mn-cs"/>
              </a:rPr>
              <a:t>10-المقاطع:</a:t>
            </a:r>
            <a:endParaRPr lang="fr-FR"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mn-cs"/>
            </a:endParaRPr>
          </a:p>
        </p:txBody>
      </p:sp>
      <p:pic>
        <p:nvPicPr>
          <p:cNvPr id="4" name="Espace réservé du contenu 3" descr="786786.JPG"/>
          <p:cNvPicPr>
            <a:picLocks noGrp="1" noChangeAspect="1"/>
          </p:cNvPicPr>
          <p:nvPr>
            <p:ph sz="quarter" idx="1"/>
          </p:nvPr>
        </p:nvPicPr>
        <p:blipFill>
          <a:blip r:embed="rId2" cstate="print"/>
          <a:stretch>
            <a:fillRect/>
          </a:stretch>
        </p:blipFill>
        <p:spPr>
          <a:xfrm>
            <a:off x="251520" y="1124744"/>
            <a:ext cx="8496944" cy="4608512"/>
          </a:xfrm>
        </p:spPr>
      </p:pic>
      <p:pic>
        <p:nvPicPr>
          <p:cNvPr id="6" name="Image 5" descr="iii.JPG"/>
          <p:cNvPicPr>
            <a:picLocks noChangeAspect="1"/>
          </p:cNvPicPr>
          <p:nvPr/>
        </p:nvPicPr>
        <p:blipFill>
          <a:blip r:embed="rId3" cstate="print"/>
          <a:stretch>
            <a:fillRect/>
          </a:stretch>
        </p:blipFill>
        <p:spPr>
          <a:xfrm>
            <a:off x="1331640" y="4941168"/>
            <a:ext cx="246708" cy="46672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8768678.JPG"/>
          <p:cNvPicPr>
            <a:picLocks noGrp="1" noChangeAspect="1"/>
          </p:cNvPicPr>
          <p:nvPr>
            <p:ph sz="quarter" idx="1"/>
          </p:nvPr>
        </p:nvPicPr>
        <p:blipFill>
          <a:blip r:embed="rId2" cstate="print"/>
          <a:stretch>
            <a:fillRect/>
          </a:stretch>
        </p:blipFill>
        <p:spPr>
          <a:xfrm>
            <a:off x="1331640" y="1600200"/>
            <a:ext cx="5832647" cy="4525963"/>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0"/>
            <a:ext cx="8229600" cy="836712"/>
          </a:xfrm>
        </p:spPr>
        <p:txBody>
          <a:bodyPr/>
          <a:lstStyle/>
          <a:p>
            <a:pPr algn="r" rtl="1"/>
            <a:r>
              <a:rPr lang="ar-DZ"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mn-cs"/>
              </a:rPr>
              <a:t>11-</a:t>
            </a:r>
            <a:r>
              <a:rPr lang="ar-DZ" b="1" u="sng"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mn-cs"/>
              </a:rPr>
              <a:t>المخرز:</a:t>
            </a:r>
            <a:endParaRPr lang="fr-FR"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mn-cs"/>
            </a:endParaRPr>
          </a:p>
        </p:txBody>
      </p:sp>
      <p:pic>
        <p:nvPicPr>
          <p:cNvPr id="4" name="Espace réservé du contenu 3" descr="tyutyu.JPG"/>
          <p:cNvPicPr>
            <a:picLocks noGrp="1" noChangeAspect="1"/>
          </p:cNvPicPr>
          <p:nvPr>
            <p:ph sz="quarter" idx="1"/>
          </p:nvPr>
        </p:nvPicPr>
        <p:blipFill>
          <a:blip r:embed="rId2" cstate="print"/>
          <a:stretch>
            <a:fillRect/>
          </a:stretch>
        </p:blipFill>
        <p:spPr>
          <a:xfrm>
            <a:off x="611560" y="908720"/>
            <a:ext cx="7632848" cy="1512168"/>
          </a:xfrm>
        </p:spPr>
      </p:pic>
      <p:sp>
        <p:nvSpPr>
          <p:cNvPr id="5" name="Rectangle 4"/>
          <p:cNvSpPr/>
          <p:nvPr/>
        </p:nvSpPr>
        <p:spPr>
          <a:xfrm>
            <a:off x="6804248" y="2708920"/>
            <a:ext cx="2081019" cy="769441"/>
          </a:xfrm>
          <a:prstGeom prst="rect">
            <a:avLst/>
          </a:prstGeom>
        </p:spPr>
        <p:txBody>
          <a:bodyPr wrap="none">
            <a:spAutoFit/>
          </a:bodyPr>
          <a:lstStyle/>
          <a:p>
            <a:pPr algn="r" rtl="1"/>
            <a:r>
              <a:rPr lang="ar-DZ" sz="4400"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12-المبرد</a:t>
            </a:r>
            <a:endParaRPr lang="fr-FR" sz="4400"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7" name="Image 6" descr="yrutryuty.JPG"/>
          <p:cNvPicPr>
            <a:picLocks noChangeAspect="1"/>
          </p:cNvPicPr>
          <p:nvPr/>
        </p:nvPicPr>
        <p:blipFill>
          <a:blip r:embed="rId3" cstate="print"/>
          <a:stretch>
            <a:fillRect/>
          </a:stretch>
        </p:blipFill>
        <p:spPr>
          <a:xfrm>
            <a:off x="611560" y="3717032"/>
            <a:ext cx="7488832" cy="1800200"/>
          </a:xfrm>
          <a:prstGeom prst="rect">
            <a:avLst/>
          </a:prstGeom>
        </p:spPr>
      </p:pic>
      <p:pic>
        <p:nvPicPr>
          <p:cNvPr id="8" name="Image 7" descr="iii.JPG"/>
          <p:cNvPicPr>
            <a:picLocks noChangeAspect="1"/>
          </p:cNvPicPr>
          <p:nvPr/>
        </p:nvPicPr>
        <p:blipFill>
          <a:blip r:embed="rId4" cstate="print"/>
          <a:stretch>
            <a:fillRect/>
          </a:stretch>
        </p:blipFill>
        <p:spPr>
          <a:xfrm>
            <a:off x="4211960" y="1556792"/>
            <a:ext cx="288032" cy="46672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abic Typesetting" pitchFamily="66" charset="-78"/>
                <a:cs typeface="+mn-cs"/>
              </a:rPr>
              <a:t>تقنيــــــــات الصناعــــــــــــة </a:t>
            </a:r>
            <a:endParaRPr lang="fr-FR"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mn-cs"/>
            </a:endParaRPr>
          </a:p>
        </p:txBody>
      </p:sp>
      <p:sp>
        <p:nvSpPr>
          <p:cNvPr id="3" name="Espace réservé du contenu 2"/>
          <p:cNvSpPr>
            <a:spLocks noGrp="1"/>
          </p:cNvSpPr>
          <p:nvPr>
            <p:ph sz="quarter" idx="1"/>
          </p:nvPr>
        </p:nvSpPr>
        <p:spPr/>
        <p:txBody>
          <a:bodyPr/>
          <a:lstStyle/>
          <a:p>
            <a:pPr algn="r" rtl="1"/>
            <a:r>
              <a:rPr lang="fr-FR" dirty="0" smtClean="0"/>
              <a:t>1- </a:t>
            </a:r>
            <a:r>
              <a:rPr lang="ar-DZ" dirty="0" err="1" smtClean="0"/>
              <a:t>التخطيط:</a:t>
            </a:r>
            <a:endParaRPr lang="ar-DZ" dirty="0" smtClean="0"/>
          </a:p>
          <a:p>
            <a:pPr algn="r" rtl="1"/>
            <a:endParaRPr lang="fr-FR" dirty="0"/>
          </a:p>
        </p:txBody>
      </p:sp>
      <p:pic>
        <p:nvPicPr>
          <p:cNvPr id="6" name="Image 5" descr="ght.JPG"/>
          <p:cNvPicPr>
            <a:picLocks noChangeAspect="1"/>
          </p:cNvPicPr>
          <p:nvPr/>
        </p:nvPicPr>
        <p:blipFill>
          <a:blip r:embed="rId2" cstate="print"/>
          <a:stretch>
            <a:fillRect/>
          </a:stretch>
        </p:blipFill>
        <p:spPr>
          <a:xfrm>
            <a:off x="899592" y="1988840"/>
            <a:ext cx="7272808" cy="1418828"/>
          </a:xfrm>
          <a:prstGeom prst="rect">
            <a:avLst/>
          </a:prstGeom>
        </p:spPr>
      </p:pic>
      <p:pic>
        <p:nvPicPr>
          <p:cNvPr id="7" name="Image 6" descr="rthrth.JPG"/>
          <p:cNvPicPr>
            <a:picLocks noChangeAspect="1"/>
          </p:cNvPicPr>
          <p:nvPr/>
        </p:nvPicPr>
        <p:blipFill>
          <a:blip r:embed="rId3" cstate="print"/>
          <a:stretch>
            <a:fillRect/>
          </a:stretch>
        </p:blipFill>
        <p:spPr>
          <a:xfrm>
            <a:off x="971600" y="3140968"/>
            <a:ext cx="7272808" cy="1224136"/>
          </a:xfrm>
          <a:prstGeom prst="rect">
            <a:avLst/>
          </a:prstGeom>
        </p:spPr>
      </p:pic>
      <p:pic>
        <p:nvPicPr>
          <p:cNvPr id="8" name="Image 7" descr="wefwe.JPG"/>
          <p:cNvPicPr>
            <a:picLocks noChangeAspect="1"/>
          </p:cNvPicPr>
          <p:nvPr/>
        </p:nvPicPr>
        <p:blipFill>
          <a:blip r:embed="rId4" cstate="print"/>
          <a:stretch>
            <a:fillRect/>
          </a:stretch>
        </p:blipFill>
        <p:spPr>
          <a:xfrm>
            <a:off x="3923928" y="3284984"/>
            <a:ext cx="304800" cy="24765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a:r>
              <a:rPr lang="ar-DZ" b="1" u="sng" dirty="0" smtClean="0">
                <a:effectLst>
                  <a:outerShdw blurRad="38100" dist="38100" dir="2700000" algn="tl">
                    <a:srgbClr val="000000">
                      <a:alpha val="43137"/>
                    </a:srgbClr>
                  </a:outerShdw>
                </a:effectLst>
              </a:rPr>
              <a:t>2-التقطيع:</a:t>
            </a:r>
            <a:endParaRPr lang="fr-FR" b="1" u="sng" dirty="0">
              <a:effectLst>
                <a:outerShdw blurRad="38100" dist="38100" dir="2700000" algn="tl">
                  <a:srgbClr val="000000">
                    <a:alpha val="43137"/>
                  </a:srgbClr>
                </a:outerShdw>
              </a:effectLst>
            </a:endParaRPr>
          </a:p>
        </p:txBody>
      </p:sp>
      <p:pic>
        <p:nvPicPr>
          <p:cNvPr id="4" name="Espace réservé du contenu 3" descr="rthrt.JPG"/>
          <p:cNvPicPr>
            <a:picLocks noGrp="1" noChangeAspect="1"/>
          </p:cNvPicPr>
          <p:nvPr>
            <p:ph sz="quarter" idx="1"/>
          </p:nvPr>
        </p:nvPicPr>
        <p:blipFill>
          <a:blip r:embed="rId2" cstate="print"/>
          <a:stretch>
            <a:fillRect/>
          </a:stretch>
        </p:blipFill>
        <p:spPr>
          <a:xfrm>
            <a:off x="467544" y="1412776"/>
            <a:ext cx="8424936" cy="432048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57200" y="1052736"/>
            <a:ext cx="8507288" cy="5402072"/>
          </a:xfrm>
        </p:spPr>
        <p:txBody>
          <a:bodyPr>
            <a:normAutofit/>
          </a:bodyPr>
          <a:lstStyle/>
          <a:p>
            <a:pPr lvl="8" algn="r"/>
            <a:r>
              <a:rPr lang="ar-DZ" sz="4200" b="1" u="sng"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itchFamily="34" charset="0"/>
                <a:cs typeface="Arial" pitchFamily="34" charset="0"/>
              </a:rPr>
              <a:t>الطـــــرق</a:t>
            </a:r>
          </a:p>
          <a:p>
            <a:pPr algn="just" rtl="1"/>
            <a:r>
              <a:rPr lang="ar-DZ" dirty="0" smtClean="0"/>
              <a:t>تستعمل هذه التقنية في التحف المصنوعة من النحاس و الفضة و الذهب لأن هذه المعادن يسهل طرقها وتشكيلها بالضرب عليها بواسطة مطرقة إذ يكون  المعدن باردا أو محمرا </a:t>
            </a:r>
            <a:r>
              <a:rPr lang="ar-DZ" dirty="0" err="1" smtClean="0"/>
              <a:t>قليلا .</a:t>
            </a:r>
            <a:endParaRPr lang="ar-DZ" dirty="0" smtClean="0"/>
          </a:p>
          <a:p>
            <a:pPr algn="just" rtl="1"/>
            <a:r>
              <a:rPr lang="ar-DZ" dirty="0" smtClean="0"/>
              <a:t>وبهذه الطريقة يتحصل الصانع على اشكال متكونة من عدة قطع مجمعة وملتحمة بتقنية الطرق، تستعمل هذه التقنية لصناعة قطع الصفائح من الصواني والأطباق والأكواب </a:t>
            </a:r>
            <a:r>
              <a:rPr lang="ar-DZ" dirty="0" err="1" smtClean="0"/>
              <a:t>والأغطية.</a:t>
            </a:r>
            <a:r>
              <a:rPr lang="ar-DZ" dirty="0" smtClean="0"/>
              <a:t> تتطلب هذه التقنية ثلاثة </a:t>
            </a:r>
            <a:r>
              <a:rPr lang="ar-DZ" dirty="0" err="1" smtClean="0"/>
              <a:t>أساليب:</a:t>
            </a:r>
            <a:r>
              <a:rPr lang="ar-DZ" dirty="0" smtClean="0"/>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964488" cy="4653136"/>
          </a:xfrm>
        </p:spPr>
        <p:txBody>
          <a:bodyPr>
            <a:noAutofit/>
          </a:bodyPr>
          <a:lstStyle/>
          <a:p>
            <a:pPr algn="r" rtl="1"/>
            <a:r>
              <a:rPr lang="ar-DZ" sz="2400" b="1" dirty="0" smtClean="0">
                <a:ln w="12700">
                  <a:solidFill>
                    <a:schemeClr val="bg1"/>
                  </a:solidFill>
                  <a:prstDash val="solid"/>
                </a:ln>
                <a:solidFill>
                  <a:schemeClr val="bg1"/>
                </a:solidFill>
                <a:effectLst>
                  <a:outerShdw blurRad="41275" dist="20320" dir="1800000" algn="tl" rotWithShape="0">
                    <a:srgbClr val="000000">
                      <a:alpha val="40000"/>
                    </a:srgbClr>
                  </a:outerShdw>
                </a:effectLst>
                <a:latin typeface="Arial" pitchFamily="34" charset="0"/>
                <a:cs typeface="Arial" pitchFamily="34" charset="0"/>
              </a:rPr>
              <a:t/>
            </a:r>
            <a:br>
              <a:rPr lang="ar-DZ" sz="2400" b="1" dirty="0" smtClean="0">
                <a:ln w="12700">
                  <a:solidFill>
                    <a:schemeClr val="bg1"/>
                  </a:solidFill>
                  <a:prstDash val="solid"/>
                </a:ln>
                <a:solidFill>
                  <a:schemeClr val="bg1"/>
                </a:solidFill>
                <a:effectLst>
                  <a:outerShdw blurRad="41275" dist="20320" dir="1800000" algn="tl" rotWithShape="0">
                    <a:srgbClr val="000000">
                      <a:alpha val="40000"/>
                    </a:srgbClr>
                  </a:outerShdw>
                </a:effectLst>
                <a:latin typeface="Arial" pitchFamily="34" charset="0"/>
                <a:cs typeface="Arial" pitchFamily="34" charset="0"/>
              </a:rPr>
            </a:br>
            <a:r>
              <a:rPr lang="ar-DZ" sz="2400" b="1" dirty="0" smtClean="0">
                <a:ln w="12700">
                  <a:solidFill>
                    <a:schemeClr val="bg1"/>
                  </a:solidFill>
                  <a:prstDash val="solid"/>
                </a:ln>
                <a:solidFill>
                  <a:schemeClr val="bg1"/>
                </a:solidFill>
                <a:effectLst>
                  <a:outerShdw blurRad="41275" dist="20320" dir="1800000" algn="tl" rotWithShape="0">
                    <a:srgbClr val="000000">
                      <a:alpha val="40000"/>
                    </a:srgbClr>
                  </a:outerShdw>
                </a:effectLst>
                <a:latin typeface="Arial" pitchFamily="34" charset="0"/>
                <a:cs typeface="Arial" pitchFamily="34" charset="0"/>
              </a:rPr>
              <a:t/>
            </a:r>
            <a:br>
              <a:rPr lang="ar-DZ" sz="2400" b="1" dirty="0" smtClean="0">
                <a:ln w="12700">
                  <a:solidFill>
                    <a:schemeClr val="bg1"/>
                  </a:solidFill>
                  <a:prstDash val="solid"/>
                </a:ln>
                <a:solidFill>
                  <a:schemeClr val="bg1"/>
                </a:solidFill>
                <a:effectLst>
                  <a:outerShdw blurRad="41275" dist="20320" dir="1800000" algn="tl" rotWithShape="0">
                    <a:srgbClr val="000000">
                      <a:alpha val="40000"/>
                    </a:srgbClr>
                  </a:outerShdw>
                </a:effectLst>
                <a:latin typeface="Arial" pitchFamily="34" charset="0"/>
                <a:cs typeface="Arial" pitchFamily="34" charset="0"/>
              </a:rPr>
            </a:br>
            <a:r>
              <a:rPr lang="ar-DZ" sz="2400" b="1" dirty="0" smtClean="0">
                <a:ln w="12700">
                  <a:solidFill>
                    <a:schemeClr val="bg1"/>
                  </a:solidFill>
                  <a:prstDash val="solid"/>
                </a:ln>
                <a:solidFill>
                  <a:schemeClr val="bg1"/>
                </a:solidFill>
                <a:effectLst>
                  <a:outerShdw blurRad="41275" dist="20320" dir="1800000" algn="tl" rotWithShape="0">
                    <a:srgbClr val="000000">
                      <a:alpha val="40000"/>
                    </a:srgbClr>
                  </a:outerShdw>
                </a:effectLst>
                <a:latin typeface="Arial" pitchFamily="34" charset="0"/>
                <a:cs typeface="Arial" pitchFamily="34" charset="0"/>
              </a:rPr>
              <a:t/>
            </a:r>
            <a:br>
              <a:rPr lang="ar-DZ" sz="2400" b="1" dirty="0" smtClean="0">
                <a:ln w="12700">
                  <a:solidFill>
                    <a:schemeClr val="bg1"/>
                  </a:solidFill>
                  <a:prstDash val="solid"/>
                </a:ln>
                <a:solidFill>
                  <a:schemeClr val="bg1"/>
                </a:solidFill>
                <a:effectLst>
                  <a:outerShdw blurRad="41275" dist="20320" dir="1800000" algn="tl" rotWithShape="0">
                    <a:srgbClr val="000000">
                      <a:alpha val="40000"/>
                    </a:srgbClr>
                  </a:outerShdw>
                </a:effectLst>
                <a:latin typeface="Arial" pitchFamily="34" charset="0"/>
                <a:cs typeface="Arial" pitchFamily="34" charset="0"/>
              </a:rPr>
            </a:br>
            <a:r>
              <a:rPr lang="ar-DZ" sz="2400" b="1" dirty="0" smtClean="0">
                <a:ln w="12700">
                  <a:solidFill>
                    <a:schemeClr val="bg1"/>
                  </a:solidFill>
                  <a:prstDash val="solid"/>
                </a:ln>
                <a:solidFill>
                  <a:schemeClr val="bg1"/>
                </a:solidFill>
                <a:effectLst>
                  <a:outerShdw blurRad="41275" dist="20320" dir="1800000" algn="tl" rotWithShape="0">
                    <a:srgbClr val="000000">
                      <a:alpha val="40000"/>
                    </a:srgbClr>
                  </a:outerShdw>
                </a:effectLst>
                <a:latin typeface="Arial" pitchFamily="34" charset="0"/>
                <a:cs typeface="Arial" pitchFamily="34" charset="0"/>
              </a:rPr>
              <a:t/>
            </a:r>
            <a:br>
              <a:rPr lang="ar-DZ" sz="2400" b="1" dirty="0" smtClean="0">
                <a:ln w="12700">
                  <a:solidFill>
                    <a:schemeClr val="bg1"/>
                  </a:solidFill>
                  <a:prstDash val="solid"/>
                </a:ln>
                <a:solidFill>
                  <a:schemeClr val="bg1"/>
                </a:solidFill>
                <a:effectLst>
                  <a:outerShdw blurRad="41275" dist="20320" dir="1800000" algn="tl" rotWithShape="0">
                    <a:srgbClr val="000000">
                      <a:alpha val="40000"/>
                    </a:srgbClr>
                  </a:outerShdw>
                </a:effectLst>
                <a:latin typeface="Arial" pitchFamily="34" charset="0"/>
                <a:cs typeface="Arial" pitchFamily="34" charset="0"/>
              </a:rPr>
            </a:br>
            <a:r>
              <a:rPr lang="ar-DZ" sz="2400" b="1" dirty="0" smtClean="0">
                <a:ln w="12700">
                  <a:solidFill>
                    <a:schemeClr val="bg1"/>
                  </a:solidFill>
                  <a:prstDash val="solid"/>
                </a:ln>
                <a:solidFill>
                  <a:schemeClr val="bg1"/>
                </a:solidFill>
                <a:effectLst>
                  <a:outerShdw blurRad="41275" dist="20320" dir="1800000" algn="tl" rotWithShape="0">
                    <a:srgbClr val="000000">
                      <a:alpha val="40000"/>
                    </a:srgbClr>
                  </a:outerShdw>
                </a:effectLst>
                <a:latin typeface="Arial" pitchFamily="34" charset="0"/>
                <a:cs typeface="Arial" pitchFamily="34" charset="0"/>
              </a:rPr>
              <a:t/>
            </a:r>
            <a:br>
              <a:rPr lang="ar-DZ" sz="2400" b="1" dirty="0" smtClean="0">
                <a:ln w="12700">
                  <a:solidFill>
                    <a:schemeClr val="bg1"/>
                  </a:solidFill>
                  <a:prstDash val="solid"/>
                </a:ln>
                <a:solidFill>
                  <a:schemeClr val="bg1"/>
                </a:solidFill>
                <a:effectLst>
                  <a:outerShdw blurRad="41275" dist="20320" dir="1800000" algn="tl" rotWithShape="0">
                    <a:srgbClr val="000000">
                      <a:alpha val="40000"/>
                    </a:srgbClr>
                  </a:outerShdw>
                </a:effectLst>
                <a:latin typeface="Arial" pitchFamily="34" charset="0"/>
                <a:cs typeface="Arial" pitchFamily="34" charset="0"/>
              </a:rPr>
            </a:br>
            <a:r>
              <a:rPr lang="ar-DZ" sz="2400" b="1" dirty="0" smtClean="0">
                <a:ln w="12700">
                  <a:solidFill>
                    <a:schemeClr val="bg1"/>
                  </a:solidFill>
                  <a:prstDash val="solid"/>
                </a:ln>
                <a:solidFill>
                  <a:schemeClr val="bg1"/>
                </a:solidFill>
                <a:effectLst>
                  <a:outerShdw blurRad="41275" dist="20320" dir="1800000" algn="tl" rotWithShape="0">
                    <a:srgbClr val="000000">
                      <a:alpha val="40000"/>
                    </a:srgbClr>
                  </a:outerShdw>
                </a:effectLst>
                <a:latin typeface="Arial" pitchFamily="34" charset="0"/>
                <a:cs typeface="Arial" pitchFamily="34" charset="0"/>
              </a:rPr>
              <a:t/>
            </a:r>
            <a:br>
              <a:rPr lang="ar-DZ" sz="2400" b="1" dirty="0" smtClean="0">
                <a:ln w="12700">
                  <a:solidFill>
                    <a:schemeClr val="bg1"/>
                  </a:solidFill>
                  <a:prstDash val="solid"/>
                </a:ln>
                <a:solidFill>
                  <a:schemeClr val="bg1"/>
                </a:solidFill>
                <a:effectLst>
                  <a:outerShdw blurRad="41275" dist="20320" dir="1800000" algn="tl" rotWithShape="0">
                    <a:srgbClr val="000000">
                      <a:alpha val="40000"/>
                    </a:srgbClr>
                  </a:outerShdw>
                </a:effectLst>
                <a:latin typeface="Arial" pitchFamily="34" charset="0"/>
                <a:cs typeface="Arial" pitchFamily="34" charset="0"/>
              </a:rPr>
            </a:br>
            <a:r>
              <a:rPr lang="ar-DZ" sz="2400" b="1" dirty="0" smtClean="0">
                <a:ln w="12700">
                  <a:solidFill>
                    <a:schemeClr val="bg1"/>
                  </a:solidFill>
                  <a:prstDash val="solid"/>
                </a:ln>
                <a:solidFill>
                  <a:schemeClr val="bg1"/>
                </a:solidFill>
                <a:effectLst>
                  <a:outerShdw blurRad="41275" dist="20320" dir="1800000" algn="tl" rotWithShape="0">
                    <a:srgbClr val="000000">
                      <a:alpha val="40000"/>
                    </a:srgbClr>
                  </a:outerShdw>
                </a:effectLst>
                <a:latin typeface="Arial" pitchFamily="34" charset="0"/>
                <a:cs typeface="Arial" pitchFamily="34" charset="0"/>
              </a:rPr>
              <a:t/>
            </a:r>
            <a:br>
              <a:rPr lang="ar-DZ" sz="2400" b="1" dirty="0" smtClean="0">
                <a:ln w="12700">
                  <a:solidFill>
                    <a:schemeClr val="bg1"/>
                  </a:solidFill>
                  <a:prstDash val="solid"/>
                </a:ln>
                <a:solidFill>
                  <a:schemeClr val="bg1"/>
                </a:solidFill>
                <a:effectLst>
                  <a:outerShdw blurRad="41275" dist="20320" dir="1800000" algn="tl" rotWithShape="0">
                    <a:srgbClr val="000000">
                      <a:alpha val="40000"/>
                    </a:srgbClr>
                  </a:outerShdw>
                </a:effectLst>
                <a:latin typeface="Arial" pitchFamily="34" charset="0"/>
                <a:cs typeface="Arial" pitchFamily="34" charset="0"/>
              </a:rPr>
            </a:br>
            <a:r>
              <a:rPr lang="ar-DZ" sz="2400" b="1" dirty="0" smtClean="0">
                <a:ln w="12700">
                  <a:solidFill>
                    <a:schemeClr val="bg1"/>
                  </a:solidFill>
                  <a:prstDash val="solid"/>
                </a:ln>
                <a:solidFill>
                  <a:schemeClr val="bg1"/>
                </a:solidFill>
                <a:effectLst>
                  <a:outerShdw blurRad="41275" dist="20320" dir="1800000" algn="tl" rotWithShape="0">
                    <a:srgbClr val="000000">
                      <a:alpha val="40000"/>
                    </a:srgbClr>
                  </a:outerShdw>
                </a:effectLst>
                <a:latin typeface="Arial" pitchFamily="34" charset="0"/>
                <a:cs typeface="Arial" pitchFamily="34" charset="0"/>
              </a:rPr>
              <a:t/>
            </a:r>
            <a:br>
              <a:rPr lang="ar-DZ" sz="2400" b="1" dirty="0" smtClean="0">
                <a:ln w="12700">
                  <a:solidFill>
                    <a:schemeClr val="bg1"/>
                  </a:solidFill>
                  <a:prstDash val="solid"/>
                </a:ln>
                <a:solidFill>
                  <a:schemeClr val="bg1"/>
                </a:solidFill>
                <a:effectLst>
                  <a:outerShdw blurRad="41275" dist="20320" dir="1800000" algn="tl" rotWithShape="0">
                    <a:srgbClr val="000000">
                      <a:alpha val="40000"/>
                    </a:srgbClr>
                  </a:outerShdw>
                </a:effectLst>
                <a:latin typeface="Arial" pitchFamily="34" charset="0"/>
                <a:cs typeface="Arial" pitchFamily="34" charset="0"/>
              </a:rPr>
            </a:br>
            <a:r>
              <a:rPr lang="ar-DZ" sz="2400" b="1" dirty="0" smtClean="0">
                <a:ln w="12700">
                  <a:solidFill>
                    <a:schemeClr val="bg1"/>
                  </a:solidFill>
                  <a:prstDash val="solid"/>
                </a:ln>
                <a:solidFill>
                  <a:schemeClr val="bg1"/>
                </a:solidFill>
                <a:effectLst>
                  <a:outerShdw blurRad="41275" dist="20320" dir="1800000" algn="tl" rotWithShape="0">
                    <a:srgbClr val="000000">
                      <a:alpha val="40000"/>
                    </a:srgbClr>
                  </a:outerShdw>
                </a:effectLst>
                <a:latin typeface="Arial" pitchFamily="34" charset="0"/>
                <a:cs typeface="Arial" pitchFamily="34" charset="0"/>
              </a:rPr>
              <a:t/>
            </a:r>
            <a:br>
              <a:rPr lang="ar-DZ" sz="2400" b="1" dirty="0" smtClean="0">
                <a:ln w="12700">
                  <a:solidFill>
                    <a:schemeClr val="bg1"/>
                  </a:solidFill>
                  <a:prstDash val="solid"/>
                </a:ln>
                <a:solidFill>
                  <a:schemeClr val="bg1"/>
                </a:solidFill>
                <a:effectLst>
                  <a:outerShdw blurRad="41275" dist="20320" dir="1800000" algn="tl" rotWithShape="0">
                    <a:srgbClr val="000000">
                      <a:alpha val="40000"/>
                    </a:srgbClr>
                  </a:outerShdw>
                </a:effectLst>
                <a:latin typeface="Arial" pitchFamily="34" charset="0"/>
                <a:cs typeface="Arial" pitchFamily="34" charset="0"/>
              </a:rPr>
            </a:br>
            <a:r>
              <a:rPr lang="ar-DZ" sz="2400" b="1" dirty="0" smtClean="0">
                <a:ln w="12700">
                  <a:solidFill>
                    <a:schemeClr val="bg1"/>
                  </a:solidFill>
                  <a:prstDash val="solid"/>
                </a:ln>
                <a:solidFill>
                  <a:schemeClr val="bg1"/>
                </a:solidFill>
                <a:effectLst>
                  <a:outerShdw blurRad="41275" dist="20320" dir="1800000" algn="tl" rotWithShape="0">
                    <a:srgbClr val="000000">
                      <a:alpha val="40000"/>
                    </a:srgbClr>
                  </a:outerShdw>
                </a:effectLst>
                <a:latin typeface="Arial" pitchFamily="34" charset="0"/>
                <a:cs typeface="Arial" pitchFamily="34" charset="0"/>
              </a:rPr>
              <a:t/>
            </a:r>
            <a:br>
              <a:rPr lang="ar-DZ" sz="2400" b="1" dirty="0" smtClean="0">
                <a:ln w="12700">
                  <a:solidFill>
                    <a:schemeClr val="bg1"/>
                  </a:solidFill>
                  <a:prstDash val="solid"/>
                </a:ln>
                <a:solidFill>
                  <a:schemeClr val="bg1"/>
                </a:solidFill>
                <a:effectLst>
                  <a:outerShdw blurRad="41275" dist="20320" dir="1800000" algn="tl" rotWithShape="0">
                    <a:srgbClr val="000000">
                      <a:alpha val="40000"/>
                    </a:srgbClr>
                  </a:outerShdw>
                </a:effectLst>
                <a:latin typeface="Arial" pitchFamily="34" charset="0"/>
                <a:cs typeface="Arial" pitchFamily="34" charset="0"/>
              </a:rPr>
            </a:br>
            <a:endParaRPr lang="fr-FR" sz="2400" b="1" dirty="0">
              <a:ln w="12700">
                <a:solidFill>
                  <a:schemeClr val="bg1"/>
                </a:solidFill>
                <a:prstDash val="solid"/>
              </a:ln>
              <a:solidFill>
                <a:schemeClr val="bg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Espace réservé du contenu 2"/>
          <p:cNvSpPr>
            <a:spLocks noGrp="1"/>
          </p:cNvSpPr>
          <p:nvPr>
            <p:ph sz="quarter" idx="1"/>
          </p:nvPr>
        </p:nvSpPr>
        <p:spPr>
          <a:xfrm>
            <a:off x="323528" y="332656"/>
            <a:ext cx="8424936" cy="6122152"/>
          </a:xfrm>
        </p:spPr>
        <p:txBody>
          <a:bodyPr/>
          <a:lstStyle/>
          <a:p>
            <a:pPr algn="just" rtl="1"/>
            <a:r>
              <a:rPr lang="ar-DZ" sz="2800" u="sng" dirty="0" smtClean="0">
                <a:effectLst>
                  <a:outerShdw blurRad="38100" dist="38100" dir="2700000" algn="tl">
                    <a:srgbClr val="000000">
                      <a:alpha val="43137"/>
                    </a:srgbClr>
                  </a:outerShdw>
                </a:effectLst>
                <a:latin typeface="Arial" pitchFamily="34" charset="0"/>
              </a:rPr>
              <a:t>اسلوب </a:t>
            </a:r>
            <a:r>
              <a:rPr lang="ar-DZ" sz="2800" dirty="0" err="1" smtClean="0">
                <a:effectLst>
                  <a:outerShdw blurRad="38100" dist="38100" dir="2700000" algn="tl">
                    <a:srgbClr val="000000">
                      <a:alpha val="43137"/>
                    </a:srgbClr>
                  </a:outerShdw>
                </a:effectLst>
                <a:latin typeface="Arial" pitchFamily="34" charset="0"/>
              </a:rPr>
              <a:t>التقبيب</a:t>
            </a:r>
            <a:r>
              <a:rPr lang="ar-DZ" sz="2800" dirty="0" smtClean="0">
                <a:effectLst>
                  <a:outerShdw blurRad="38100" dist="38100" dir="2700000" algn="tl">
                    <a:srgbClr val="000000">
                      <a:alpha val="43137"/>
                    </a:srgbClr>
                  </a:outerShdw>
                </a:effectLst>
                <a:latin typeface="Arial" pitchFamily="34" charset="0"/>
              </a:rPr>
              <a:t>:يجرى هذا الاسلوب على سطح المعدن، وهو يساعد على تمديد ه وانبساطه والتقليل من </a:t>
            </a:r>
            <a:r>
              <a:rPr lang="ar-DZ" sz="2800" dirty="0" err="1" smtClean="0">
                <a:effectLst>
                  <a:outerShdw blurRad="38100" dist="38100" dir="2700000" algn="tl">
                    <a:srgbClr val="000000">
                      <a:alpha val="43137"/>
                    </a:srgbClr>
                  </a:outerShdw>
                </a:effectLst>
                <a:latin typeface="Arial" pitchFamily="34" charset="0"/>
              </a:rPr>
              <a:t>سمكه </a:t>
            </a:r>
            <a:r>
              <a:rPr lang="ar-DZ" sz="2800" dirty="0" smtClean="0">
                <a:effectLst>
                  <a:outerShdw blurRad="38100" dist="38100" dir="2700000" algn="tl">
                    <a:srgbClr val="000000">
                      <a:alpha val="43137"/>
                    </a:srgbClr>
                  </a:outerShdw>
                </a:effectLst>
                <a:latin typeface="Arial" pitchFamily="34" charset="0"/>
              </a:rPr>
              <a:t>، توضع صحيفة النحاس المراد تشكيلها على قضيب الحديدة، وبشكل داري يحاول الصانع </a:t>
            </a:r>
            <a:r>
              <a:rPr lang="ar-DZ" sz="2800" dirty="0" err="1" smtClean="0">
                <a:effectLst>
                  <a:outerShdw blurRad="38100" dist="38100" dir="2700000" algn="tl">
                    <a:srgbClr val="000000">
                      <a:alpha val="43137"/>
                    </a:srgbClr>
                  </a:outerShdw>
                </a:effectLst>
                <a:latin typeface="Arial" pitchFamily="34" charset="0"/>
              </a:rPr>
              <a:t>تقبيبها</a:t>
            </a:r>
            <a:r>
              <a:rPr lang="ar-DZ" sz="2800" dirty="0" smtClean="0">
                <a:effectLst>
                  <a:outerShdw blurRad="38100" dist="38100" dir="2700000" algn="tl">
                    <a:srgbClr val="000000">
                      <a:alpha val="43137"/>
                    </a:srgbClr>
                  </a:outerShdw>
                </a:effectLst>
                <a:latin typeface="Arial" pitchFamily="34" charset="0"/>
              </a:rPr>
              <a:t> بدءا من الاعلى.</a:t>
            </a:r>
          </a:p>
          <a:p>
            <a:pPr algn="r" rtl="1"/>
            <a:r>
              <a:rPr lang="ar-DZ" sz="2800" u="sng" dirty="0" smtClean="0">
                <a:effectLst>
                  <a:outerShdw blurRad="38100" dist="38100" dir="2700000" algn="tl">
                    <a:srgbClr val="000000">
                      <a:alpha val="43137"/>
                    </a:srgbClr>
                  </a:outerShdw>
                </a:effectLst>
                <a:latin typeface="Arial" pitchFamily="34" charset="0"/>
              </a:rPr>
              <a:t>اسلوب التعميق: </a:t>
            </a:r>
            <a:r>
              <a:rPr lang="ar-DZ" sz="2800" dirty="0" smtClean="0">
                <a:effectLst>
                  <a:outerShdw blurRad="38100" dist="38100" dir="2700000" algn="tl">
                    <a:srgbClr val="000000">
                      <a:alpha val="43137"/>
                    </a:srgbClr>
                  </a:outerShdw>
                </a:effectLst>
                <a:latin typeface="Arial" pitchFamily="34" charset="0"/>
              </a:rPr>
              <a:t>يتم الطرق في هذا الاسلوب على السطح الداخلي للآنية.</a:t>
            </a:r>
          </a:p>
          <a:p>
            <a:pPr algn="r" rtl="1"/>
            <a:r>
              <a:rPr lang="ar-DZ" u="sng" dirty="0" smtClean="0">
                <a:effectLst>
                  <a:outerShdw blurRad="38100" dist="38100" dir="2700000" algn="tl">
                    <a:srgbClr val="000000">
                      <a:alpha val="43137"/>
                    </a:srgbClr>
                  </a:outerShdw>
                </a:effectLst>
              </a:rPr>
              <a:t>اسلوب الجمع</a:t>
            </a:r>
            <a:r>
              <a:rPr lang="ar-DZ" dirty="0" smtClean="0">
                <a:effectLst>
                  <a:outerShdw blurRad="38100" dist="38100" dir="2700000" algn="tl">
                    <a:srgbClr val="000000">
                      <a:alpha val="43137"/>
                    </a:srgbClr>
                  </a:outerShdw>
                </a:effectLst>
              </a:rPr>
              <a:t>: </a:t>
            </a:r>
            <a:r>
              <a:rPr lang="ar-DZ" dirty="0" smtClean="0"/>
              <a:t>يتم هذا الأسلوب في حواف السطح الخارجي  للمعدن، ويتم بالضرب </a:t>
            </a:r>
            <a:r>
              <a:rPr lang="ar-DZ" dirty="0" err="1" smtClean="0"/>
              <a:t>بالدقماق</a:t>
            </a:r>
            <a:r>
              <a:rPr lang="ar-DZ" dirty="0" smtClean="0"/>
              <a:t> على الشكل الموضوع عن </a:t>
            </a:r>
            <a:r>
              <a:rPr lang="ar-DZ" dirty="0" err="1" smtClean="0"/>
              <a:t>السندان.</a:t>
            </a:r>
            <a:r>
              <a:rPr lang="ar-DZ" dirty="0" smtClean="0"/>
              <a:t> تكون هذه الضربات لطي الحواف.</a:t>
            </a:r>
            <a:endParaRPr lang="fr-FR" dirty="0">
              <a:effectLst>
                <a:outerShdw blurRad="38100" dist="38100" dir="2700000" algn="tl">
                  <a:srgbClr val="000000">
                    <a:alpha val="43137"/>
                  </a:srgbClr>
                </a:outerShdw>
              </a:effectLs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57200" y="332656"/>
            <a:ext cx="8229600" cy="6122152"/>
          </a:xfrm>
        </p:spPr>
        <p:txBody>
          <a:bodyPr>
            <a:normAutofit fontScale="92500" lnSpcReduction="20000"/>
          </a:bodyPr>
          <a:lstStyle/>
          <a:p>
            <a:pPr algn="just" rtl="1"/>
            <a:r>
              <a:rPr lang="ar-DZ" sz="4400" b="1" u="sng"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itchFamily="34" charset="0"/>
                <a:cs typeface="Arial" pitchFamily="34" charset="0"/>
              </a:rPr>
              <a:t>التدوير: </a:t>
            </a:r>
            <a:r>
              <a:rPr lang="ar-DZ" sz="4100" dirty="0" smtClean="0"/>
              <a:t>ترتكز هذه التقنية على إعطاء الشكل المرغوب فيه لكتلة معينة، وذلك   بالقيام بحركة  دوران </a:t>
            </a:r>
            <a:r>
              <a:rPr lang="ar-DZ" sz="4100" dirty="0" err="1" smtClean="0"/>
              <a:t>عليها </a:t>
            </a:r>
            <a:r>
              <a:rPr lang="ar-DZ" sz="4100" dirty="0" smtClean="0"/>
              <a:t>، فتنزع الاجزاء الزائدة بواسطة ادوات </a:t>
            </a:r>
            <a:r>
              <a:rPr lang="ar-DZ" sz="4100" dirty="0" err="1" smtClean="0"/>
              <a:t>قاطعة .</a:t>
            </a:r>
            <a:endParaRPr lang="ar-DZ" sz="3200" dirty="0" smtClean="0"/>
          </a:p>
          <a:p>
            <a:pPr algn="just" rtl="1"/>
            <a:r>
              <a:rPr lang="ar-DZ" sz="4400" b="1" u="sng"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latin typeface="Arial" pitchFamily="34" charset="0"/>
                <a:cs typeface="Arial" pitchFamily="34" charset="0"/>
              </a:rPr>
              <a:t>الصـــــب</a:t>
            </a:r>
            <a:r>
              <a:rPr lang="ar-DZ" sz="4400" dirty="0" smtClean="0">
                <a:latin typeface="Arial" pitchFamily="34" charset="0"/>
                <a:cs typeface="Arial" pitchFamily="34" charset="0"/>
              </a:rPr>
              <a:t>: </a:t>
            </a:r>
            <a:r>
              <a:rPr lang="ar-DZ" sz="4100" dirty="0" smtClean="0"/>
              <a:t>كانت تستخدم هذه التقنية بالنسبة لمعدن البرونز الذي يتميز بسهولة صهره وتشكيله في قالب مكون  من </a:t>
            </a:r>
            <a:r>
              <a:rPr lang="ar-DZ" sz="4100" dirty="0" err="1" smtClean="0"/>
              <a:t>جزئين</a:t>
            </a:r>
            <a:r>
              <a:rPr lang="ar-DZ" sz="4100" dirty="0" smtClean="0"/>
              <a:t> حسب الشكل المراد تشكيله و ينقش   من الداخل بزخارف محفورة لاستخراج زخارف بارزة والعكس صحيح، عادة يزود القالب من الاعلى بثقب مستدير </a:t>
            </a:r>
            <a:r>
              <a:rPr lang="ar-DZ" sz="4100" dirty="0" err="1" smtClean="0"/>
              <a:t>ناقذ</a:t>
            </a:r>
            <a:r>
              <a:rPr lang="ar-DZ" sz="4100" dirty="0" smtClean="0"/>
              <a:t> بقناة الى داخل القالب لصب المعدن المنصهر يكون القالب عادة من الحجر او الرمل</a:t>
            </a:r>
            <a:r>
              <a:rPr lang="ar-DZ" sz="4400" dirty="0" smtClean="0"/>
              <a:t>.</a:t>
            </a:r>
            <a:endParaRPr lang="fr-FR" sz="4400" u="sng" dirty="0">
              <a:latin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836712"/>
          </a:xfrm>
        </p:spPr>
        <p:txBody>
          <a:bodyPr/>
          <a:lstStyle/>
          <a:p>
            <a:pPr algn="r" rtl="1"/>
            <a:r>
              <a:rPr lang="ar-DZ" b="1" u="sng"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الذهــــب :</a:t>
            </a:r>
            <a:endParaRPr lang="fr-FR"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Espace réservé du contenu 2"/>
          <p:cNvSpPr>
            <a:spLocks noGrp="1"/>
          </p:cNvSpPr>
          <p:nvPr>
            <p:ph sz="quarter" idx="1"/>
          </p:nvPr>
        </p:nvSpPr>
        <p:spPr>
          <a:xfrm>
            <a:off x="457200" y="836712"/>
            <a:ext cx="8229600" cy="5618096"/>
          </a:xfrm>
        </p:spPr>
        <p:txBody>
          <a:bodyPr>
            <a:normAutofit/>
          </a:bodyPr>
          <a:lstStyle/>
          <a:p>
            <a:pPr algn="just" rtl="1"/>
            <a:r>
              <a:rPr lang="ar-DZ"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pitchFamily="34" charset="0"/>
                <a:cs typeface="Arial" pitchFamily="34" charset="0"/>
              </a:rPr>
              <a:t>هو ذو لون اصفر، يذوب الذهب عند الدرجة </a:t>
            </a:r>
            <a:r>
              <a:rPr lang="fr-FR"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pitchFamily="34" charset="0"/>
                <a:cs typeface="Arial" pitchFamily="34" charset="0"/>
              </a:rPr>
              <a:t>1064</a:t>
            </a:r>
            <a:r>
              <a:rPr lang="ar-DZ"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pitchFamily="34" charset="0"/>
                <a:cs typeface="Arial" pitchFamily="34" charset="0"/>
              </a:rPr>
              <a:t> </a:t>
            </a:r>
            <a:r>
              <a:rPr lang="ar-DZ"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pitchFamily="34" charset="0"/>
                <a:cs typeface="Arial" pitchFamily="34" charset="0"/>
              </a:rPr>
              <a:t>اعتبر من اثمن واغلى المعادن منذ القدم لكونه لا يتغير مهما كانت ظروف حفظه، فهو لا يتآكل، لذا اقبل الصناع على استعماله خاصة في صناعة الحلي، كما استعمل في صناعة بعض الاواني والتحف الاخرى كمرشات العطر والمباخر.</a:t>
            </a:r>
            <a:endParaRPr lang="fr-FR"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pitchFamily="34" charset="0"/>
              <a:cs typeface="Arial" pitchFamily="34" charset="0"/>
            </a:endParaRPr>
          </a:p>
        </p:txBody>
      </p:sp>
      <p:pic>
        <p:nvPicPr>
          <p:cNvPr id="4" name="Image 3" descr="images.jpg"/>
          <p:cNvPicPr>
            <a:picLocks noChangeAspect="1"/>
          </p:cNvPicPr>
          <p:nvPr/>
        </p:nvPicPr>
        <p:blipFill>
          <a:blip r:embed="rId2" cstate="print"/>
          <a:stretch>
            <a:fillRect/>
          </a:stretch>
        </p:blipFill>
        <p:spPr>
          <a:xfrm>
            <a:off x="2627784" y="3933056"/>
            <a:ext cx="4464496" cy="252028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57200" y="0"/>
            <a:ext cx="8229600" cy="6454808"/>
          </a:xfrm>
        </p:spPr>
        <p:txBody>
          <a:bodyPr>
            <a:normAutofit/>
          </a:bodyPr>
          <a:lstStyle/>
          <a:p>
            <a:pPr algn="just" rtl="1"/>
            <a:r>
              <a:rPr lang="ar-DZ" sz="4400" b="1" u="sng"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itchFamily="34" charset="0"/>
                <a:cs typeface="Arial" pitchFamily="34" charset="0"/>
              </a:rPr>
              <a:t>تقنية </a:t>
            </a:r>
            <a:r>
              <a:rPr lang="ar-DZ" sz="4400" b="1" u="sng" dirty="0" err="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itchFamily="34" charset="0"/>
                <a:cs typeface="Arial" pitchFamily="34" charset="0"/>
              </a:rPr>
              <a:t>التلحيم</a:t>
            </a:r>
            <a:r>
              <a:rPr lang="ar-DZ" sz="4400" b="1" u="sng"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itchFamily="34" charset="0"/>
                <a:cs typeface="Arial" pitchFamily="34" charset="0"/>
              </a:rPr>
              <a:t>: </a:t>
            </a:r>
            <a:r>
              <a:rPr lang="ar-DZ" sz="2000" dirty="0" smtClean="0"/>
              <a:t>هي إحدى الوسائل لوصل القطع المعدنية بعضها البعض و تتم هذه التقنية باستعمال طريقة النقر و اللسان وذلك </a:t>
            </a:r>
            <a:r>
              <a:rPr lang="ar-DZ" sz="2000" dirty="0" err="1" smtClean="0"/>
              <a:t>بايصال</a:t>
            </a:r>
            <a:r>
              <a:rPr lang="ar-DZ" sz="2000" dirty="0" smtClean="0"/>
              <a:t> قطعة معدنية إلى الاناء فيحدث نقرا في الأول و لسانا في الثاني ويصلهما بعضهم البعض بالطرق الى ان تلتحم، ثم يضغط بطريقة قوية مستعملا مادة </a:t>
            </a:r>
            <a:r>
              <a:rPr lang="ar-DZ" sz="2000" dirty="0" err="1" smtClean="0"/>
              <a:t>البوراكس</a:t>
            </a:r>
            <a:r>
              <a:rPr lang="ar-DZ" sz="2000" dirty="0" smtClean="0"/>
              <a:t> على شكل </a:t>
            </a:r>
            <a:r>
              <a:rPr lang="ar-DZ" sz="2000" dirty="0" err="1" smtClean="0"/>
              <a:t>معجون.</a:t>
            </a:r>
            <a:r>
              <a:rPr lang="ar-DZ" sz="2000" dirty="0" smtClean="0"/>
              <a:t> وهناك طريقة اخرى وذلك باستعمال خليط من الزنك والنحاس بنسب متساوية بعد تحويلها الى مسحوق يرش </a:t>
            </a:r>
            <a:r>
              <a:rPr lang="ar-DZ" sz="2000" dirty="0" err="1" smtClean="0"/>
              <a:t>به</a:t>
            </a:r>
            <a:r>
              <a:rPr lang="ar-DZ" sz="2000" dirty="0" smtClean="0"/>
              <a:t> القطعة توضع في النار وبفعل الحرارة يذوب </a:t>
            </a:r>
            <a:r>
              <a:rPr lang="ar-DZ" sz="2000" dirty="0" err="1" smtClean="0"/>
              <a:t>الخليظ</a:t>
            </a:r>
            <a:r>
              <a:rPr lang="ar-DZ" sz="2000" dirty="0" smtClean="0"/>
              <a:t> ويلتصق بسطح القطعة فيجذب من النار وبعد ان تبرد يطرق عليه لتوحيد سطح القطعة.</a:t>
            </a:r>
          </a:p>
          <a:p>
            <a:pPr algn="r" rtl="1">
              <a:buNone/>
            </a:pPr>
            <a:endParaRPr lang="fr-FR" sz="4400" b="1" u="sng"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itchFamily="34" charset="0"/>
            </a:endParaRPr>
          </a:p>
        </p:txBody>
      </p:sp>
      <p:pic>
        <p:nvPicPr>
          <p:cNvPr id="4" name="Image 3" descr="rtwt.JPG"/>
          <p:cNvPicPr>
            <a:picLocks noChangeAspect="1"/>
          </p:cNvPicPr>
          <p:nvPr/>
        </p:nvPicPr>
        <p:blipFill>
          <a:blip r:embed="rId2" cstate="print"/>
          <a:stretch>
            <a:fillRect/>
          </a:stretch>
        </p:blipFill>
        <p:spPr>
          <a:xfrm>
            <a:off x="2051720" y="3429000"/>
            <a:ext cx="4608512" cy="3024336"/>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179512" y="260648"/>
            <a:ext cx="8733656" cy="5949280"/>
          </a:xfrm>
        </p:spPr>
        <p:txBody>
          <a:bodyPr>
            <a:normAutofit fontScale="92500"/>
          </a:bodyPr>
          <a:lstStyle/>
          <a:p>
            <a:pPr algn="just" rtl="1"/>
            <a:r>
              <a:rPr lang="ar-DZ" sz="4400" b="1" u="sng"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itchFamily="34" charset="0"/>
                <a:cs typeface="Arial" pitchFamily="34" charset="0"/>
              </a:rPr>
              <a:t>-</a:t>
            </a:r>
            <a:r>
              <a:rPr lang="ar-DZ" sz="4400" b="1" u="sng" dirty="0" err="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itchFamily="34" charset="0"/>
                <a:cs typeface="Arial" pitchFamily="34" charset="0"/>
              </a:rPr>
              <a:t>التدسير</a:t>
            </a:r>
            <a:r>
              <a:rPr lang="ar-DZ" sz="4400" b="1" u="sng"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itchFamily="34" charset="0"/>
                <a:cs typeface="Arial" pitchFamily="34" charset="0"/>
              </a:rPr>
              <a:t>: </a:t>
            </a:r>
            <a:r>
              <a:rPr lang="ar-DZ" sz="3200" dirty="0" smtClean="0"/>
              <a:t>تعرف هذه التقنية باسم البرشمة أو الدسر يقصد </a:t>
            </a:r>
            <a:r>
              <a:rPr lang="ar-DZ" sz="3200" dirty="0" err="1" smtClean="0"/>
              <a:t>بها</a:t>
            </a:r>
            <a:r>
              <a:rPr lang="ar-DZ" sz="3200" dirty="0" smtClean="0"/>
              <a:t> تثبيت قطع إضافية لآنية ما كالمقابض و الصنابير وغيرها وذلك باستعمال مسمار مثني </a:t>
            </a:r>
            <a:r>
              <a:rPr lang="ar-DZ" sz="3200" dirty="0" err="1" smtClean="0"/>
              <a:t>مصنو</a:t>
            </a:r>
            <a:r>
              <a:rPr lang="ar-DZ" sz="3200" dirty="0" smtClean="0"/>
              <a:t> ع من فضلات </a:t>
            </a:r>
            <a:r>
              <a:rPr lang="ar-DZ" sz="3200" dirty="0" err="1" smtClean="0"/>
              <a:t>مادةالنحاس</a:t>
            </a:r>
            <a:r>
              <a:rPr lang="ar-DZ" sz="3200" dirty="0" smtClean="0"/>
              <a:t>  المستعملة خلال صناعة الآنية، و تتم العملية بتقطيع  معينات مختلفة المقاسات حسب حجم و شكل الاناء المراد إضافة له قطعة </a:t>
            </a:r>
            <a:r>
              <a:rPr lang="ar-DZ" sz="3200" dirty="0" err="1" smtClean="0"/>
              <a:t>ما.</a:t>
            </a:r>
            <a:r>
              <a:rPr lang="ar-DZ" sz="3200" dirty="0" smtClean="0"/>
              <a:t> يشكل هذا المسمار بوضعه في قالب مسمار </a:t>
            </a:r>
            <a:r>
              <a:rPr lang="ar-DZ" sz="3200" dirty="0" err="1" smtClean="0"/>
              <a:t>به</a:t>
            </a:r>
            <a:r>
              <a:rPr lang="ar-DZ" sz="3200" dirty="0" smtClean="0"/>
              <a:t> سلسلة من الثقب بأقطار متعددة تتماشى و قطر المسمار، و بواسطة مطرقة يطرق الصانع بضربات على الجهة الواسعة للمسمار حتى يختفي داخل </a:t>
            </a:r>
            <a:r>
              <a:rPr lang="ar-DZ" sz="3200" dirty="0" err="1" smtClean="0"/>
              <a:t>الثقب.</a:t>
            </a:r>
            <a:r>
              <a:rPr lang="ar-DZ" sz="3200" dirty="0" smtClean="0"/>
              <a:t> بعد انجاز المسمار يحدث الصانع </a:t>
            </a:r>
            <a:r>
              <a:rPr lang="ar-DZ" sz="3200" dirty="0" err="1" smtClean="0"/>
              <a:t>ثقبتين</a:t>
            </a:r>
            <a:r>
              <a:rPr lang="ar-DZ" sz="3200" dirty="0" smtClean="0"/>
              <a:t> في حافتي القطعة المراد إضافتها و يغرز </a:t>
            </a:r>
            <a:r>
              <a:rPr lang="ar-DZ" sz="3200" dirty="0" err="1" smtClean="0"/>
              <a:t>مخرزا</a:t>
            </a:r>
            <a:r>
              <a:rPr lang="ar-DZ" sz="3200" dirty="0" smtClean="0"/>
              <a:t> في الاناء ليحدث ثقبا اخر، عندها يدخل الصانع المسمار بواسطة المطرقة           ويطرق في طرفيه حتى يسحق و يتسطح في جانبيه حتى لا يبقى فراغا بين القطعتين.</a:t>
            </a:r>
          </a:p>
          <a:p>
            <a:pPr algn="r" rtl="1"/>
            <a:endParaRPr lang="ar-DZ" sz="2000" dirty="0" smtClean="0"/>
          </a:p>
          <a:p>
            <a:pPr algn="r" rtl="1"/>
            <a:endParaRPr lang="fr-FR" sz="2000" b="1" u="sng"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itchFamily="34"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395536" y="476672"/>
            <a:ext cx="8229600" cy="6165304"/>
          </a:xfrm>
        </p:spPr>
        <p:txBody>
          <a:bodyPr>
            <a:normAutofit fontScale="70000" lnSpcReduction="20000"/>
          </a:bodyPr>
          <a:lstStyle/>
          <a:p>
            <a:pPr algn="just" rtl="1"/>
            <a:r>
              <a:rPr lang="ar-DZ" sz="7000" b="1" u="sng" dirty="0" err="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itchFamily="34" charset="0"/>
                <a:cs typeface="Arial" pitchFamily="34" charset="0"/>
              </a:rPr>
              <a:t>القصدرة</a:t>
            </a:r>
            <a:r>
              <a:rPr lang="ar-DZ" sz="7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itchFamily="34" charset="0"/>
                <a:cs typeface="Arial" pitchFamily="34" charset="0"/>
              </a:rPr>
              <a:t>:  </a:t>
            </a:r>
            <a:r>
              <a:rPr lang="ar-DZ" sz="4500" dirty="0" smtClean="0"/>
              <a:t>هي تقنية يقوم </a:t>
            </a:r>
            <a:r>
              <a:rPr lang="ar-DZ" sz="4500" dirty="0" err="1" smtClean="0"/>
              <a:t>بها</a:t>
            </a:r>
            <a:r>
              <a:rPr lang="ar-DZ" sz="4500" dirty="0" smtClean="0"/>
              <a:t> صانع مختص في المادة يسمى </a:t>
            </a:r>
            <a:r>
              <a:rPr lang="ar-DZ" sz="4500" dirty="0" err="1" smtClean="0"/>
              <a:t>بالقزادري</a:t>
            </a:r>
            <a:r>
              <a:rPr lang="ar-DZ" sz="4500" dirty="0" smtClean="0"/>
              <a:t> ، تتم هذه التقنية خاصة في تغطية أواني الأكل بطبقة من مادة القصدير حيث تعمل على منع تشكيل الجراثيم و تحول </a:t>
            </a:r>
            <a:r>
              <a:rPr lang="ar-DZ" sz="5100" dirty="0" smtClean="0"/>
              <a:t>دون تفتيت النحاس لأن النحاس يتأكسد عند استعماله بكثرة فوق النار أو </a:t>
            </a:r>
            <a:r>
              <a:rPr lang="ar-DZ" sz="5100" dirty="0" err="1" smtClean="0"/>
              <a:t>بالماء.</a:t>
            </a:r>
            <a:r>
              <a:rPr lang="ar-DZ" sz="5100" dirty="0" smtClean="0"/>
              <a:t> يّتبع الصانع خطوات عديدة تتمّثل في صب محلول مكون من حامض الكبريت و قطع من الزنك في وعاء من الرصاص، و يغطس قطعة قماش داخل هذا المحلول و يمسح المساحة المراد تبييضها، بعدها توضع الآنية في فرن </a:t>
            </a:r>
            <a:r>
              <a:rPr lang="ar-DZ" sz="5100" dirty="0" err="1" smtClean="0"/>
              <a:t>الحدادة </a:t>
            </a:r>
            <a:r>
              <a:rPr lang="ar-DZ" sz="5100" dirty="0" smtClean="0"/>
              <a:t>، ثم ترش بحامض </a:t>
            </a:r>
            <a:r>
              <a:rPr lang="ar-DZ" sz="5100" dirty="0" err="1" smtClean="0"/>
              <a:t>الامونياك</a:t>
            </a:r>
            <a:r>
              <a:rPr lang="ar-DZ" sz="5100" dirty="0" smtClean="0"/>
              <a:t>، الذي ينظف سطح النحاس ويمكن للقصدير الذائب من الالتصاق بطبقة رقيقة على القطعة.</a:t>
            </a:r>
          </a:p>
          <a:p>
            <a:pPr algn="r" rtl="1">
              <a:buNone/>
            </a:pPr>
            <a:endParaRPr lang="ar-DZ" sz="5000"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a:r>
              <a:rPr lang="ar-DZ"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تقنيات الزخرفة:</a:t>
            </a:r>
            <a:endParaRPr lang="fr-FR"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4" name="Espace réservé du contenu 3" descr="1.JPG"/>
          <p:cNvPicPr>
            <a:picLocks noGrp="1" noChangeAspect="1"/>
          </p:cNvPicPr>
          <p:nvPr>
            <p:ph sz="quarter" idx="1"/>
          </p:nvPr>
        </p:nvPicPr>
        <p:blipFill>
          <a:blip r:embed="rId2" cstate="print"/>
          <a:stretch>
            <a:fillRect/>
          </a:stretch>
        </p:blipFill>
        <p:spPr>
          <a:xfrm>
            <a:off x="539552" y="1340768"/>
            <a:ext cx="7200800" cy="2520280"/>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836712"/>
          </a:xfrm>
        </p:spPr>
        <p:txBody>
          <a:bodyPr>
            <a:normAutofit/>
          </a:bodyPr>
          <a:lstStyle/>
          <a:p>
            <a:pPr algn="r"/>
            <a:r>
              <a:rPr lang="ar-DZ" b="1" u="sng"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التطريــــق:</a:t>
            </a:r>
            <a:endParaRPr lang="fr-FR"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4" name="Espace réservé du contenu 3" descr="11.JPG"/>
          <p:cNvPicPr>
            <a:picLocks noGrp="1" noChangeAspect="1"/>
          </p:cNvPicPr>
          <p:nvPr>
            <p:ph sz="quarter" idx="1"/>
          </p:nvPr>
        </p:nvPicPr>
        <p:blipFill>
          <a:blip r:embed="rId2" cstate="print"/>
          <a:stretch>
            <a:fillRect/>
          </a:stretch>
        </p:blipFill>
        <p:spPr>
          <a:xfrm>
            <a:off x="179512" y="764704"/>
            <a:ext cx="8064896" cy="2952328"/>
          </a:xfrm>
        </p:spPr>
      </p:pic>
      <p:pic>
        <p:nvPicPr>
          <p:cNvPr id="5" name="Image 4" descr="wefwe.JPG"/>
          <p:cNvPicPr>
            <a:picLocks noChangeAspect="1"/>
          </p:cNvPicPr>
          <p:nvPr/>
        </p:nvPicPr>
        <p:blipFill>
          <a:blip r:embed="rId3" cstate="print"/>
          <a:stretch>
            <a:fillRect/>
          </a:stretch>
        </p:blipFill>
        <p:spPr>
          <a:xfrm>
            <a:off x="3779912" y="1412776"/>
            <a:ext cx="177251" cy="144016"/>
          </a:xfrm>
          <a:prstGeom prst="rect">
            <a:avLst/>
          </a:prstGeom>
        </p:spPr>
      </p:pic>
      <p:pic>
        <p:nvPicPr>
          <p:cNvPr id="6" name="Image 5" descr="vv.JPG"/>
          <p:cNvPicPr>
            <a:picLocks noChangeAspect="1"/>
          </p:cNvPicPr>
          <p:nvPr/>
        </p:nvPicPr>
        <p:blipFill>
          <a:blip r:embed="rId4" cstate="print"/>
          <a:stretch>
            <a:fillRect/>
          </a:stretch>
        </p:blipFill>
        <p:spPr>
          <a:xfrm>
            <a:off x="3779912" y="2132856"/>
            <a:ext cx="200025" cy="247650"/>
          </a:xfrm>
          <a:prstGeom prst="rect">
            <a:avLst/>
          </a:prstGeom>
        </p:spPr>
      </p:pic>
      <p:pic>
        <p:nvPicPr>
          <p:cNvPr id="10" name="Image 9" descr="rger.JPG"/>
          <p:cNvPicPr>
            <a:picLocks noChangeAspect="1"/>
          </p:cNvPicPr>
          <p:nvPr/>
        </p:nvPicPr>
        <p:blipFill>
          <a:blip r:embed="rId5" cstate="print"/>
          <a:stretch>
            <a:fillRect/>
          </a:stretch>
        </p:blipFill>
        <p:spPr>
          <a:xfrm>
            <a:off x="1763688" y="4077072"/>
            <a:ext cx="133350" cy="276225"/>
          </a:xfrm>
          <a:prstGeom prst="rect">
            <a:avLst/>
          </a:prstGeom>
        </p:spPr>
      </p:pic>
      <p:pic>
        <p:nvPicPr>
          <p:cNvPr id="11" name="Image 10" descr="111.JPG"/>
          <p:cNvPicPr>
            <a:picLocks noChangeAspect="1"/>
          </p:cNvPicPr>
          <p:nvPr/>
        </p:nvPicPr>
        <p:blipFill>
          <a:blip r:embed="rId6" cstate="print"/>
          <a:stretch>
            <a:fillRect/>
          </a:stretch>
        </p:blipFill>
        <p:spPr>
          <a:xfrm>
            <a:off x="467544" y="3501008"/>
            <a:ext cx="8064896" cy="2952328"/>
          </a:xfrm>
          <a:prstGeom prst="rect">
            <a:avLst/>
          </a:prstGeom>
        </p:spPr>
      </p:pic>
      <p:pic>
        <p:nvPicPr>
          <p:cNvPr id="12" name="Image 11" descr="rger.JPG"/>
          <p:cNvPicPr>
            <a:picLocks noChangeAspect="1"/>
          </p:cNvPicPr>
          <p:nvPr/>
        </p:nvPicPr>
        <p:blipFill>
          <a:blip r:embed="rId5" cstate="print"/>
          <a:stretch>
            <a:fillRect/>
          </a:stretch>
        </p:blipFill>
        <p:spPr>
          <a:xfrm>
            <a:off x="1691680" y="4005064"/>
            <a:ext cx="133350" cy="27622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764704"/>
          </a:xfrm>
        </p:spPr>
        <p:txBody>
          <a:bodyPr/>
          <a:lstStyle/>
          <a:p>
            <a:pPr algn="r"/>
            <a:r>
              <a:rPr lang="ar-DZ"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النقش</a:t>
            </a:r>
            <a:endParaRPr lang="fr-FR" b="1" u="sng" dirty="0">
              <a:effectLst>
                <a:outerShdw blurRad="38100" dist="38100" dir="2700000" algn="tl">
                  <a:srgbClr val="000000">
                    <a:alpha val="43137"/>
                  </a:srgbClr>
                </a:outerShdw>
              </a:effectLst>
            </a:endParaRPr>
          </a:p>
        </p:txBody>
      </p:sp>
      <p:pic>
        <p:nvPicPr>
          <p:cNvPr id="4" name="Espace réservé du contenu 3" descr="1111.JPG"/>
          <p:cNvPicPr>
            <a:picLocks noGrp="1" noChangeAspect="1"/>
          </p:cNvPicPr>
          <p:nvPr>
            <p:ph sz="quarter" idx="1"/>
          </p:nvPr>
        </p:nvPicPr>
        <p:blipFill>
          <a:blip r:embed="rId2" cstate="print"/>
          <a:stretch>
            <a:fillRect/>
          </a:stretch>
        </p:blipFill>
        <p:spPr>
          <a:xfrm>
            <a:off x="251520" y="764704"/>
            <a:ext cx="8532439" cy="5472608"/>
          </a:xfrm>
        </p:spPr>
      </p:pic>
      <p:pic>
        <p:nvPicPr>
          <p:cNvPr id="5" name="Image 4" descr="rger.JPG"/>
          <p:cNvPicPr>
            <a:picLocks noChangeAspect="1"/>
          </p:cNvPicPr>
          <p:nvPr/>
        </p:nvPicPr>
        <p:blipFill>
          <a:blip r:embed="rId3" cstate="print"/>
          <a:stretch>
            <a:fillRect/>
          </a:stretch>
        </p:blipFill>
        <p:spPr>
          <a:xfrm>
            <a:off x="3131840" y="3140968"/>
            <a:ext cx="133350" cy="276225"/>
          </a:xfrm>
          <a:prstGeom prst="rect">
            <a:avLst/>
          </a:prstGeom>
        </p:spPr>
      </p:pic>
      <p:pic>
        <p:nvPicPr>
          <p:cNvPr id="6" name="Image 5" descr="rger.JPG"/>
          <p:cNvPicPr>
            <a:picLocks noChangeAspect="1"/>
          </p:cNvPicPr>
          <p:nvPr/>
        </p:nvPicPr>
        <p:blipFill>
          <a:blip r:embed="rId3" cstate="print"/>
          <a:stretch>
            <a:fillRect/>
          </a:stretch>
        </p:blipFill>
        <p:spPr>
          <a:xfrm>
            <a:off x="6732240" y="4365104"/>
            <a:ext cx="133350" cy="276225"/>
          </a:xfrm>
          <a:prstGeom prst="rect">
            <a:avLst/>
          </a:prstGeom>
        </p:spPr>
      </p:pic>
      <p:pic>
        <p:nvPicPr>
          <p:cNvPr id="7" name="Image 6" descr="rger.JPG"/>
          <p:cNvPicPr>
            <a:picLocks noChangeAspect="1"/>
          </p:cNvPicPr>
          <p:nvPr/>
        </p:nvPicPr>
        <p:blipFill>
          <a:blip r:embed="rId3" cstate="print"/>
          <a:stretch>
            <a:fillRect/>
          </a:stretch>
        </p:blipFill>
        <p:spPr>
          <a:xfrm>
            <a:off x="4499992" y="1772816"/>
            <a:ext cx="133350" cy="27622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normAutofit/>
          </a:bodyPr>
          <a:lstStyle/>
          <a:p>
            <a:pPr algn="r"/>
            <a:r>
              <a:rPr lang="ar-DZ"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الحز</a:t>
            </a:r>
            <a:r>
              <a:rPr lang="ar-DZ" dirty="0" smtClean="0"/>
              <a:t>:</a:t>
            </a:r>
            <a:endParaRPr lang="fr-FR" dirty="0"/>
          </a:p>
        </p:txBody>
      </p:sp>
      <p:pic>
        <p:nvPicPr>
          <p:cNvPr id="4" name="Espace réservé du contenu 3" descr="11111.JPG"/>
          <p:cNvPicPr>
            <a:picLocks noGrp="1" noChangeAspect="1"/>
          </p:cNvPicPr>
          <p:nvPr>
            <p:ph sz="quarter" idx="1"/>
          </p:nvPr>
        </p:nvPicPr>
        <p:blipFill>
          <a:blip r:embed="rId2" cstate="print"/>
          <a:stretch>
            <a:fillRect/>
          </a:stretch>
        </p:blipFill>
        <p:spPr>
          <a:xfrm>
            <a:off x="251520" y="1052736"/>
            <a:ext cx="8496944" cy="5373216"/>
          </a:xfrm>
        </p:spPr>
      </p:pic>
      <p:pic>
        <p:nvPicPr>
          <p:cNvPr id="5" name="Image 4" descr="rger.JPG"/>
          <p:cNvPicPr>
            <a:picLocks noChangeAspect="1"/>
          </p:cNvPicPr>
          <p:nvPr/>
        </p:nvPicPr>
        <p:blipFill>
          <a:blip r:embed="rId3" cstate="print"/>
          <a:stretch>
            <a:fillRect/>
          </a:stretch>
        </p:blipFill>
        <p:spPr>
          <a:xfrm>
            <a:off x="5796136" y="1916832"/>
            <a:ext cx="133350" cy="276225"/>
          </a:xfrm>
          <a:prstGeom prst="rect">
            <a:avLst/>
          </a:prstGeom>
        </p:spPr>
      </p:pic>
      <p:pic>
        <p:nvPicPr>
          <p:cNvPr id="6" name="Image 5" descr="rger.JPG"/>
          <p:cNvPicPr>
            <a:picLocks noChangeAspect="1"/>
          </p:cNvPicPr>
          <p:nvPr/>
        </p:nvPicPr>
        <p:blipFill>
          <a:blip r:embed="rId3" cstate="print"/>
          <a:stretch>
            <a:fillRect/>
          </a:stretch>
        </p:blipFill>
        <p:spPr>
          <a:xfrm>
            <a:off x="4355976" y="3140968"/>
            <a:ext cx="133350" cy="276225"/>
          </a:xfrm>
          <a:prstGeom prst="rect">
            <a:avLst/>
          </a:prstGeom>
        </p:spPr>
      </p:pic>
      <p:pic>
        <p:nvPicPr>
          <p:cNvPr id="7" name="Image 6" descr="rger.JPG"/>
          <p:cNvPicPr>
            <a:picLocks noChangeAspect="1"/>
          </p:cNvPicPr>
          <p:nvPr/>
        </p:nvPicPr>
        <p:blipFill>
          <a:blip r:embed="rId3" cstate="print"/>
          <a:stretch>
            <a:fillRect/>
          </a:stretch>
        </p:blipFill>
        <p:spPr>
          <a:xfrm>
            <a:off x="2915816" y="5589240"/>
            <a:ext cx="133350" cy="276225"/>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4082"/>
          </a:xfrm>
        </p:spPr>
        <p:txBody>
          <a:bodyPr>
            <a:normAutofit fontScale="90000"/>
          </a:bodyPr>
          <a:lstStyle/>
          <a:p>
            <a:pPr algn="r"/>
            <a:r>
              <a:rPr lang="ar-DZ"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rPr>
              <a:t>التخريم:</a:t>
            </a:r>
            <a:endParaRPr lang="fr-FR"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endParaRPr>
          </a:p>
        </p:txBody>
      </p:sp>
      <p:pic>
        <p:nvPicPr>
          <p:cNvPr id="6" name="Espace réservé du contenu 5" descr="1111111.JPG"/>
          <p:cNvPicPr>
            <a:picLocks noGrp="1" noChangeAspect="1"/>
          </p:cNvPicPr>
          <p:nvPr>
            <p:ph sz="quarter" idx="1"/>
          </p:nvPr>
        </p:nvPicPr>
        <p:blipFill>
          <a:blip r:embed="rId2" cstate="print"/>
          <a:stretch>
            <a:fillRect/>
          </a:stretch>
        </p:blipFill>
        <p:spPr>
          <a:xfrm>
            <a:off x="323528" y="1052736"/>
            <a:ext cx="8640960" cy="5328592"/>
          </a:xfrm>
        </p:spPr>
      </p:pic>
      <p:pic>
        <p:nvPicPr>
          <p:cNvPr id="8" name="Image 7" descr="rger.JPG"/>
          <p:cNvPicPr>
            <a:picLocks noChangeAspect="1"/>
          </p:cNvPicPr>
          <p:nvPr/>
        </p:nvPicPr>
        <p:blipFill>
          <a:blip r:embed="rId3" cstate="print"/>
          <a:stretch>
            <a:fillRect/>
          </a:stretch>
        </p:blipFill>
        <p:spPr>
          <a:xfrm>
            <a:off x="755576" y="2636912"/>
            <a:ext cx="133350" cy="27622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43408"/>
            <a:ext cx="8229600" cy="648072"/>
          </a:xfrm>
        </p:spPr>
        <p:txBody>
          <a:bodyPr>
            <a:normAutofit fontScale="90000"/>
          </a:bodyPr>
          <a:lstStyle/>
          <a:p>
            <a:pPr algn="r"/>
            <a:r>
              <a:rPr lang="ar-DZ" b="1" u="sng"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التكفيت:</a:t>
            </a:r>
            <a:endParaRPr lang="fr-FR"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4" name="Espace réservé du contenu 3" descr="22.JPG"/>
          <p:cNvPicPr>
            <a:picLocks noGrp="1" noChangeAspect="1"/>
          </p:cNvPicPr>
          <p:nvPr>
            <p:ph sz="quarter" idx="1"/>
          </p:nvPr>
        </p:nvPicPr>
        <p:blipFill>
          <a:blip r:embed="rId2" cstate="print"/>
          <a:stretch>
            <a:fillRect/>
          </a:stretch>
        </p:blipFill>
        <p:spPr>
          <a:xfrm>
            <a:off x="539552" y="548680"/>
            <a:ext cx="8136904" cy="1008112"/>
          </a:xfrm>
        </p:spPr>
      </p:pic>
      <p:pic>
        <p:nvPicPr>
          <p:cNvPr id="5" name="Image 4" descr="222222.JPG"/>
          <p:cNvPicPr>
            <a:picLocks noChangeAspect="1"/>
          </p:cNvPicPr>
          <p:nvPr/>
        </p:nvPicPr>
        <p:blipFill>
          <a:blip r:embed="rId3" cstate="print"/>
          <a:stretch>
            <a:fillRect/>
          </a:stretch>
        </p:blipFill>
        <p:spPr>
          <a:xfrm>
            <a:off x="323528" y="1556792"/>
            <a:ext cx="8424936" cy="5301208"/>
          </a:xfrm>
          <a:prstGeom prst="rect">
            <a:avLst/>
          </a:prstGeom>
        </p:spPr>
      </p:pic>
      <p:pic>
        <p:nvPicPr>
          <p:cNvPr id="6" name="Image 5" descr="rger.JPG"/>
          <p:cNvPicPr>
            <a:picLocks noChangeAspect="1"/>
          </p:cNvPicPr>
          <p:nvPr/>
        </p:nvPicPr>
        <p:blipFill>
          <a:blip r:embed="rId4" cstate="print"/>
          <a:stretch>
            <a:fillRect/>
          </a:stretch>
        </p:blipFill>
        <p:spPr>
          <a:xfrm>
            <a:off x="4505325" y="3290887"/>
            <a:ext cx="133350" cy="276225"/>
          </a:xfrm>
          <a:prstGeom prst="rect">
            <a:avLst/>
          </a:prstGeom>
        </p:spPr>
      </p:pic>
      <p:pic>
        <p:nvPicPr>
          <p:cNvPr id="7" name="Image 6" descr="rger.JPG"/>
          <p:cNvPicPr>
            <a:picLocks noChangeAspect="1"/>
          </p:cNvPicPr>
          <p:nvPr/>
        </p:nvPicPr>
        <p:blipFill>
          <a:blip r:embed="rId4" cstate="print"/>
          <a:stretch>
            <a:fillRect/>
          </a:stretch>
        </p:blipFill>
        <p:spPr>
          <a:xfrm>
            <a:off x="5724128" y="764704"/>
            <a:ext cx="133350" cy="276225"/>
          </a:xfrm>
          <a:prstGeom prst="rect">
            <a:avLst/>
          </a:prstGeom>
        </p:spPr>
      </p:pic>
      <p:pic>
        <p:nvPicPr>
          <p:cNvPr id="8" name="Image 7" descr="rger.JPG"/>
          <p:cNvPicPr>
            <a:picLocks noChangeAspect="1"/>
          </p:cNvPicPr>
          <p:nvPr/>
        </p:nvPicPr>
        <p:blipFill>
          <a:blip r:embed="rId4" cstate="print"/>
          <a:stretch>
            <a:fillRect/>
          </a:stretch>
        </p:blipFill>
        <p:spPr>
          <a:xfrm flipV="1">
            <a:off x="5076056" y="2708920"/>
            <a:ext cx="1152128" cy="288032"/>
          </a:xfrm>
          <a:prstGeom prst="rect">
            <a:avLst/>
          </a:prstGeom>
        </p:spPr>
      </p:pic>
      <p:pic>
        <p:nvPicPr>
          <p:cNvPr id="9" name="Image 8" descr="rger.JPG"/>
          <p:cNvPicPr>
            <a:picLocks noChangeAspect="1"/>
          </p:cNvPicPr>
          <p:nvPr/>
        </p:nvPicPr>
        <p:blipFill>
          <a:blip r:embed="rId4" cstate="print"/>
          <a:stretch>
            <a:fillRect/>
          </a:stretch>
        </p:blipFill>
        <p:spPr>
          <a:xfrm>
            <a:off x="8028384" y="4077072"/>
            <a:ext cx="133350" cy="276225"/>
          </a:xfrm>
          <a:prstGeom prst="rect">
            <a:avLst/>
          </a:prstGeom>
        </p:spPr>
      </p:pic>
      <p:pic>
        <p:nvPicPr>
          <p:cNvPr id="10" name="Image 9" descr="rger.JPG"/>
          <p:cNvPicPr>
            <a:picLocks noChangeAspect="1"/>
          </p:cNvPicPr>
          <p:nvPr/>
        </p:nvPicPr>
        <p:blipFill>
          <a:blip r:embed="rId4" cstate="print"/>
          <a:stretch>
            <a:fillRect/>
          </a:stretch>
        </p:blipFill>
        <p:spPr>
          <a:xfrm>
            <a:off x="611560" y="5661248"/>
            <a:ext cx="133350" cy="27622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a:r>
              <a:rPr lang="ar-DZ"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mn-cs"/>
              </a:rPr>
              <a:t>الزخرفة </a:t>
            </a:r>
            <a:r>
              <a:rPr lang="ar-DZ" b="1" u="sng"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mn-cs"/>
              </a:rPr>
              <a:t>بالنيلو:</a:t>
            </a:r>
            <a:endParaRPr lang="fr-FR"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mn-cs"/>
            </a:endParaRPr>
          </a:p>
        </p:txBody>
      </p:sp>
      <p:pic>
        <p:nvPicPr>
          <p:cNvPr id="4" name="Espace réservé du contenu 3" descr="333333.JPG"/>
          <p:cNvPicPr>
            <a:picLocks noGrp="1" noChangeAspect="1"/>
          </p:cNvPicPr>
          <p:nvPr>
            <p:ph sz="quarter" idx="1"/>
          </p:nvPr>
        </p:nvPicPr>
        <p:blipFill>
          <a:blip r:embed="rId2" cstate="print"/>
          <a:stretch>
            <a:fillRect/>
          </a:stretch>
        </p:blipFill>
        <p:spPr>
          <a:xfrm>
            <a:off x="611560" y="1268760"/>
            <a:ext cx="7992888" cy="4320480"/>
          </a:xfrm>
        </p:spPr>
      </p:pic>
      <p:pic>
        <p:nvPicPr>
          <p:cNvPr id="5" name="Image 4" descr="rger.JPG"/>
          <p:cNvPicPr>
            <a:picLocks noChangeAspect="1"/>
          </p:cNvPicPr>
          <p:nvPr/>
        </p:nvPicPr>
        <p:blipFill>
          <a:blip r:embed="rId3" cstate="print"/>
          <a:stretch>
            <a:fillRect/>
          </a:stretch>
        </p:blipFill>
        <p:spPr>
          <a:xfrm>
            <a:off x="7668344" y="4941168"/>
            <a:ext cx="133350" cy="276225"/>
          </a:xfrm>
          <a:prstGeom prst="rect">
            <a:avLst/>
          </a:prstGeom>
        </p:spPr>
      </p:pic>
      <p:pic>
        <p:nvPicPr>
          <p:cNvPr id="6" name="Image 5" descr="rger.JPG"/>
          <p:cNvPicPr>
            <a:picLocks noChangeAspect="1"/>
          </p:cNvPicPr>
          <p:nvPr/>
        </p:nvPicPr>
        <p:blipFill>
          <a:blip r:embed="rId3" cstate="print"/>
          <a:stretch>
            <a:fillRect/>
          </a:stretch>
        </p:blipFill>
        <p:spPr>
          <a:xfrm>
            <a:off x="4067944" y="3933056"/>
            <a:ext cx="133350" cy="2762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08720"/>
          </a:xfrm>
        </p:spPr>
        <p:txBody>
          <a:bodyPr>
            <a:normAutofit/>
          </a:bodyPr>
          <a:lstStyle/>
          <a:p>
            <a:pPr algn="r"/>
            <a:r>
              <a:rPr lang="ar-DZ" sz="4400"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الفضة:</a:t>
            </a:r>
            <a:endParaRPr lang="fr-FR" sz="4400"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pic>
        <p:nvPicPr>
          <p:cNvPr id="6" name="Espace réservé du contenu 5" descr="yhtyh.JPG"/>
          <p:cNvPicPr>
            <a:picLocks noGrp="1" noChangeAspect="1"/>
          </p:cNvPicPr>
          <p:nvPr>
            <p:ph sz="quarter" idx="1"/>
          </p:nvPr>
        </p:nvPicPr>
        <p:blipFill>
          <a:blip r:embed="rId2" cstate="print"/>
          <a:stretch>
            <a:fillRect/>
          </a:stretch>
        </p:blipFill>
        <p:spPr>
          <a:xfrm>
            <a:off x="611560" y="836712"/>
            <a:ext cx="7488832" cy="2736304"/>
          </a:xfrm>
        </p:spPr>
      </p:pic>
      <p:pic>
        <p:nvPicPr>
          <p:cNvPr id="8" name="Image 7" descr="7iiiiiiiiiiiiiiiiiiiiiiiiiiiiiiiiiiiii.JPG"/>
          <p:cNvPicPr>
            <a:picLocks noChangeAspect="1"/>
          </p:cNvPicPr>
          <p:nvPr/>
        </p:nvPicPr>
        <p:blipFill>
          <a:blip r:embed="rId3" cstate="print"/>
          <a:stretch>
            <a:fillRect/>
          </a:stretch>
        </p:blipFill>
        <p:spPr>
          <a:xfrm>
            <a:off x="611560" y="3573016"/>
            <a:ext cx="7632848" cy="2952328"/>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691680" y="1268760"/>
            <a:ext cx="5616624" cy="4464496"/>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10296525" cy="7724775"/>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10467975" cy="8562975"/>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557338" y="1223963"/>
            <a:ext cx="6029325" cy="4410075"/>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395536" y="620688"/>
            <a:ext cx="4032448" cy="3096344"/>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5148064" y="3284984"/>
            <a:ext cx="3600400" cy="3168352"/>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5076056" y="692696"/>
            <a:ext cx="3744416" cy="2880320"/>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467544" y="332656"/>
            <a:ext cx="3744416" cy="3384376"/>
          </a:xfrm>
          <a:prstGeom prst="rect">
            <a:avLst/>
          </a:prstGeom>
          <a:noFill/>
          <a:ln w="9525">
            <a:noFill/>
            <a:miter lim="800000"/>
            <a:headEnd/>
            <a:tailEnd/>
          </a:ln>
        </p:spPr>
      </p:pic>
      <p:pic>
        <p:nvPicPr>
          <p:cNvPr id="6148" name="Picture 4"/>
          <p:cNvPicPr>
            <a:picLocks noChangeAspect="1" noChangeArrowheads="1"/>
          </p:cNvPicPr>
          <p:nvPr/>
        </p:nvPicPr>
        <p:blipFill>
          <a:blip r:embed="rId4" cstate="print"/>
          <a:srcRect/>
          <a:stretch>
            <a:fillRect/>
          </a:stretch>
        </p:blipFill>
        <p:spPr bwMode="auto">
          <a:xfrm>
            <a:off x="2915816" y="4077072"/>
            <a:ext cx="3456384" cy="2559149"/>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2243138" y="1357313"/>
            <a:ext cx="4657725" cy="414337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08720"/>
          </a:xfrm>
        </p:spPr>
        <p:txBody>
          <a:bodyPr>
            <a:normAutofit/>
          </a:bodyPr>
          <a:lstStyle/>
          <a:p>
            <a:pPr algn="r"/>
            <a:r>
              <a:rPr lang="ar-DZ"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النحاس:</a:t>
            </a:r>
            <a:endParaRPr lang="fr-FR"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4" name="Espace réservé du contenu 3" descr="rt45y.JPG"/>
          <p:cNvPicPr>
            <a:picLocks noGrp="1" noChangeAspect="1"/>
          </p:cNvPicPr>
          <p:nvPr>
            <p:ph sz="quarter" idx="1"/>
          </p:nvPr>
        </p:nvPicPr>
        <p:blipFill>
          <a:blip r:embed="rId2" cstate="print"/>
          <a:stretch>
            <a:fillRect/>
          </a:stretch>
        </p:blipFill>
        <p:spPr>
          <a:xfrm>
            <a:off x="467544" y="908050"/>
            <a:ext cx="8136904" cy="5218113"/>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a:r>
              <a:rPr lang="ar-DZ"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الحديـــد:</a:t>
            </a:r>
            <a:endParaRPr lang="fr-FR"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pic>
        <p:nvPicPr>
          <p:cNvPr id="5" name="Espace réservé du contenu 4" descr="rthrth46.JPG"/>
          <p:cNvPicPr>
            <a:picLocks noGrp="1" noChangeAspect="1"/>
          </p:cNvPicPr>
          <p:nvPr>
            <p:ph sz="quarter" idx="1"/>
          </p:nvPr>
        </p:nvPicPr>
        <p:blipFill>
          <a:blip r:embed="rId2" cstate="print"/>
          <a:stretch>
            <a:fillRect/>
          </a:stretch>
        </p:blipFill>
        <p:spPr>
          <a:xfrm>
            <a:off x="683568" y="1196752"/>
            <a:ext cx="7565082" cy="4847654"/>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692696"/>
          </a:xfrm>
        </p:spPr>
        <p:txBody>
          <a:bodyPr>
            <a:normAutofit fontScale="90000"/>
          </a:bodyPr>
          <a:lstStyle/>
          <a:p>
            <a:pPr algn="r"/>
            <a:r>
              <a:rPr lang="ar-DZ"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القصدير:</a:t>
            </a:r>
            <a:endParaRPr lang="fr-FR"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4" name="Espace réservé du contenu 3" descr="trgrtgty.JPG"/>
          <p:cNvPicPr>
            <a:picLocks noGrp="1" noChangeAspect="1"/>
          </p:cNvPicPr>
          <p:nvPr>
            <p:ph sz="quarter" idx="1"/>
          </p:nvPr>
        </p:nvPicPr>
        <p:blipFill>
          <a:blip r:embed="rId2" cstate="print"/>
          <a:stretch>
            <a:fillRect/>
          </a:stretch>
        </p:blipFill>
        <p:spPr>
          <a:xfrm>
            <a:off x="1143000" y="2386012"/>
            <a:ext cx="7315200" cy="2695575"/>
          </a:xfrm>
        </p:spPr>
      </p:pic>
      <p:pic>
        <p:nvPicPr>
          <p:cNvPr id="5" name="Image 4" descr="r67i678999999999999.JPG"/>
          <p:cNvPicPr>
            <a:picLocks noChangeAspect="1"/>
          </p:cNvPicPr>
          <p:nvPr/>
        </p:nvPicPr>
        <p:blipFill>
          <a:blip r:embed="rId3" cstate="print"/>
          <a:stretch>
            <a:fillRect/>
          </a:stretch>
        </p:blipFill>
        <p:spPr>
          <a:xfrm>
            <a:off x="611560" y="764704"/>
            <a:ext cx="7776864" cy="331236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a:r>
              <a:rPr lang="ar-DZ"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البرونز:</a:t>
            </a:r>
            <a:endParaRPr lang="fr-FR"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8" name="Espace réservé du contenu 7" descr="33333333333333.JPG"/>
          <p:cNvPicPr>
            <a:picLocks noGrp="1" noChangeAspect="1"/>
          </p:cNvPicPr>
          <p:nvPr>
            <p:ph sz="quarter" idx="1"/>
          </p:nvPr>
        </p:nvPicPr>
        <p:blipFill>
          <a:blip r:embed="rId2" cstate="print"/>
          <a:stretch>
            <a:fillRect/>
          </a:stretch>
        </p:blipFill>
        <p:spPr>
          <a:xfrm>
            <a:off x="755576" y="1484784"/>
            <a:ext cx="7632848" cy="3192214"/>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908720"/>
            <a:ext cx="8229600" cy="1440160"/>
          </a:xfrm>
        </p:spPr>
        <p:txBody>
          <a:bodyPr/>
          <a:lstStyle/>
          <a:p>
            <a:pPr rtl="1"/>
            <a:r>
              <a:rPr lang="ar-DZ"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Arial" pitchFamily="34" charset="0"/>
                <a:cs typeface="Arial" pitchFamily="34" charset="0"/>
              </a:rPr>
              <a:t>ادوات الصنع والزخرفة</a:t>
            </a:r>
            <a:br>
              <a:rPr lang="ar-DZ"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Arial" pitchFamily="34" charset="0"/>
                <a:cs typeface="Arial" pitchFamily="34" charset="0"/>
              </a:rPr>
            </a:br>
            <a:endParaRPr lang="fr-FR"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Arial" pitchFamily="34" charset="0"/>
              <a:cs typeface="Arial" pitchFamily="34" charset="0"/>
            </a:endParaRPr>
          </a:p>
        </p:txBody>
      </p:sp>
      <p:pic>
        <p:nvPicPr>
          <p:cNvPr id="4" name="Image 3" descr="66666666666.JPG"/>
          <p:cNvPicPr>
            <a:picLocks noChangeAspect="1"/>
          </p:cNvPicPr>
          <p:nvPr/>
        </p:nvPicPr>
        <p:blipFill>
          <a:blip r:embed="rId2" cstate="print"/>
          <a:stretch>
            <a:fillRect/>
          </a:stretch>
        </p:blipFill>
        <p:spPr>
          <a:xfrm>
            <a:off x="1043608" y="2276872"/>
            <a:ext cx="6912768" cy="36004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pitaux">
  <a:themeElements>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1396</TotalTime>
  <Words>677</Words>
  <Application>Microsoft Office PowerPoint</Application>
  <PresentationFormat>Affichage à l'écran (4:3)</PresentationFormat>
  <Paragraphs>45</Paragraphs>
  <Slides>46</Slides>
  <Notes>0</Notes>
  <HiddenSlides>0</HiddenSlides>
  <MMClips>0</MMClips>
  <ScaleCrop>false</ScaleCrop>
  <HeadingPairs>
    <vt:vector size="4" baseType="variant">
      <vt:variant>
        <vt:lpstr>Thème</vt:lpstr>
      </vt:variant>
      <vt:variant>
        <vt:i4>1</vt:i4>
      </vt:variant>
      <vt:variant>
        <vt:lpstr>Titres des diapositives</vt:lpstr>
      </vt:variant>
      <vt:variant>
        <vt:i4>46</vt:i4>
      </vt:variant>
    </vt:vector>
  </HeadingPairs>
  <TitlesOfParts>
    <vt:vector size="47" baseType="lpstr">
      <vt:lpstr>Capitaux</vt:lpstr>
      <vt:lpstr>الفنون والصناعات في المغرب الاسلامي </vt:lpstr>
      <vt:lpstr> المواد الاوليـــــــة:  عرف الانسان المعادن منذ القدم، فانتج منها تحفا مختلفة الاشكال والزخرفة ومتعددة الاغراض والوظائف، ولعبت الفنون المعدنية دورا كبيرا في العصور الاسلامية وحظيت بالرعاية والتشجيع من طرف الحكام.</vt:lpstr>
      <vt:lpstr>الذهــــب :</vt:lpstr>
      <vt:lpstr>الفضة:</vt:lpstr>
      <vt:lpstr>النحاس:</vt:lpstr>
      <vt:lpstr>الحديـــد:</vt:lpstr>
      <vt:lpstr>القصدير:</vt:lpstr>
      <vt:lpstr>البرونز:</vt:lpstr>
      <vt:lpstr>ادوات الصنع والزخرفة </vt:lpstr>
      <vt:lpstr>1-المطارق:</vt:lpstr>
      <vt:lpstr>Diapositive 11</vt:lpstr>
      <vt:lpstr>Diapositive 12</vt:lpstr>
      <vt:lpstr>Diapositive 13</vt:lpstr>
      <vt:lpstr>2- الازاميل:</vt:lpstr>
      <vt:lpstr>3- الحديدة:</vt:lpstr>
      <vt:lpstr>4-السندان:</vt:lpstr>
      <vt:lpstr>5-القرطــــة:</vt:lpstr>
      <vt:lpstr>6- الزبرة:</vt:lpstr>
      <vt:lpstr>7-الملاقط:</vt:lpstr>
      <vt:lpstr>8-المقص:</vt:lpstr>
      <vt:lpstr>9-البركار:</vt:lpstr>
      <vt:lpstr>10-المقاطع:</vt:lpstr>
      <vt:lpstr>Diapositive 23</vt:lpstr>
      <vt:lpstr>11-المخرز:</vt:lpstr>
      <vt:lpstr>تقنيــــــــات الصناعــــــــــــة </vt:lpstr>
      <vt:lpstr>2-التقطيع:</vt:lpstr>
      <vt:lpstr>Diapositive 27</vt:lpstr>
      <vt:lpstr>          </vt:lpstr>
      <vt:lpstr>Diapositive 29</vt:lpstr>
      <vt:lpstr>Diapositive 30</vt:lpstr>
      <vt:lpstr>Diapositive 31</vt:lpstr>
      <vt:lpstr>Diapositive 32</vt:lpstr>
      <vt:lpstr>تقنيات الزخرفة:</vt:lpstr>
      <vt:lpstr>التطريــــق:</vt:lpstr>
      <vt:lpstr>النقش</vt:lpstr>
      <vt:lpstr>الحز:</vt:lpstr>
      <vt:lpstr>التخريم:</vt:lpstr>
      <vt:lpstr>التكفيت:</vt:lpstr>
      <vt:lpstr>الزخرفة بالنيلو:</vt:lpstr>
      <vt:lpstr>Diapositive 40</vt:lpstr>
      <vt:lpstr>Diapositive 41</vt:lpstr>
      <vt:lpstr>Diapositive 42</vt:lpstr>
      <vt:lpstr>Diapositive 43</vt:lpstr>
      <vt:lpstr>Diapositive 44</vt:lpstr>
      <vt:lpstr>Diapositive 45</vt:lpstr>
      <vt:lpstr>Diapositive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Rymoucha</dc:creator>
  <cp:lastModifiedBy>Rymoucha</cp:lastModifiedBy>
  <cp:revision>234</cp:revision>
  <dcterms:created xsi:type="dcterms:W3CDTF">2016-11-06T20:17:54Z</dcterms:created>
  <dcterms:modified xsi:type="dcterms:W3CDTF">2018-09-06T17:58:25Z</dcterms:modified>
</cp:coreProperties>
</file>