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77" r:id="rId2"/>
    <p:sldId id="274" r:id="rId3"/>
    <p:sldId id="286" r:id="rId4"/>
    <p:sldId id="258" r:id="rId5"/>
    <p:sldId id="278" r:id="rId6"/>
    <p:sldId id="388" r:id="rId7"/>
    <p:sldId id="282" r:id="rId8"/>
    <p:sldId id="279" r:id="rId9"/>
    <p:sldId id="285" r:id="rId10"/>
    <p:sldId id="281" r:id="rId11"/>
    <p:sldId id="283" r:id="rId12"/>
    <p:sldId id="261" r:id="rId13"/>
    <p:sldId id="275" r:id="rId14"/>
    <p:sldId id="270" r:id="rId15"/>
    <p:sldId id="263" r:id="rId16"/>
    <p:sldId id="288" r:id="rId17"/>
    <p:sldId id="264" r:id="rId18"/>
    <p:sldId id="265" r:id="rId19"/>
    <p:sldId id="268" r:id="rId20"/>
    <p:sldId id="269" r:id="rId21"/>
    <p:sldId id="271" r:id="rId22"/>
    <p:sldId id="272" r:id="rId23"/>
    <p:sldId id="290" r:id="rId24"/>
    <p:sldId id="295" r:id="rId25"/>
    <p:sldId id="289" r:id="rId26"/>
    <p:sldId id="342" r:id="rId27"/>
    <p:sldId id="291" r:id="rId28"/>
    <p:sldId id="292" r:id="rId29"/>
    <p:sldId id="293" r:id="rId30"/>
    <p:sldId id="294" r:id="rId31"/>
    <p:sldId id="298" r:id="rId32"/>
    <p:sldId id="343" r:id="rId33"/>
    <p:sldId id="341" r:id="rId34"/>
    <p:sldId id="302" r:id="rId35"/>
    <p:sldId id="303" r:id="rId36"/>
    <p:sldId id="337" r:id="rId37"/>
    <p:sldId id="340" r:id="rId38"/>
    <p:sldId id="330" r:id="rId39"/>
    <p:sldId id="333" r:id="rId40"/>
    <p:sldId id="331" r:id="rId41"/>
    <p:sldId id="334" r:id="rId42"/>
    <p:sldId id="305" r:id="rId43"/>
    <p:sldId id="339" r:id="rId44"/>
    <p:sldId id="346" r:id="rId45"/>
    <p:sldId id="347" r:id="rId46"/>
    <p:sldId id="348" r:id="rId47"/>
    <p:sldId id="350" r:id="rId48"/>
    <p:sldId id="351" r:id="rId49"/>
    <p:sldId id="352" r:id="rId50"/>
    <p:sldId id="354" r:id="rId51"/>
    <p:sldId id="355" r:id="rId52"/>
    <p:sldId id="357" r:id="rId53"/>
    <p:sldId id="364" r:id="rId54"/>
    <p:sldId id="358" r:id="rId55"/>
    <p:sldId id="365" r:id="rId56"/>
    <p:sldId id="367" r:id="rId57"/>
    <p:sldId id="366" r:id="rId58"/>
    <p:sldId id="372" r:id="rId59"/>
    <p:sldId id="373" r:id="rId60"/>
    <p:sldId id="389" r:id="rId61"/>
    <p:sldId id="369" r:id="rId62"/>
    <p:sldId id="370" r:id="rId63"/>
    <p:sldId id="371" r:id="rId64"/>
    <p:sldId id="374" r:id="rId65"/>
    <p:sldId id="375" r:id="rId66"/>
    <p:sldId id="361" r:id="rId67"/>
    <p:sldId id="360" r:id="rId68"/>
    <p:sldId id="312" r:id="rId69"/>
    <p:sldId id="390" r:id="rId70"/>
    <p:sldId id="391" r:id="rId71"/>
    <p:sldId id="383" r:id="rId72"/>
    <p:sldId id="385" r:id="rId73"/>
    <p:sldId id="384" r:id="rId74"/>
    <p:sldId id="381" r:id="rId75"/>
    <p:sldId id="318" r:id="rId76"/>
    <p:sldId id="319" r:id="rId77"/>
    <p:sldId id="320"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C8"/>
    <a:srgbClr val="FF66CC"/>
    <a:srgbClr val="FF198C"/>
    <a:srgbClr val="006082"/>
    <a:srgbClr val="65D7FF"/>
    <a:srgbClr val="008000"/>
    <a:srgbClr val="FF99CC"/>
    <a:srgbClr val="FFFFFF"/>
    <a:srgbClr val="FF00FF"/>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1" autoAdjust="0"/>
    <p:restoredTop sz="94660"/>
  </p:normalViewPr>
  <p:slideViewPr>
    <p:cSldViewPr>
      <p:cViewPr varScale="1">
        <p:scale>
          <a:sx n="70" d="100"/>
          <a:sy n="70" d="100"/>
        </p:scale>
        <p:origin x="-147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D42B9-7EF9-47D7-B580-2B8CC5B785A8}"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fr-FR"/>
        </a:p>
      </dgm:t>
    </dgm:pt>
    <dgm:pt modelId="{7BE60696-8DF5-4180-A847-9C2D25532D8A}">
      <dgm:prSet phldrT="[Texte]" custT="1"/>
      <dgm:spPr/>
      <dgm:t>
        <a:bodyPr/>
        <a:lstStyle/>
        <a:p>
          <a:r>
            <a:rPr lang="fr-FR" sz="2400" b="1" dirty="0" smtClean="0"/>
            <a:t>Milieu intérieur </a:t>
          </a:r>
          <a:endParaRPr lang="fr-FR" sz="2400" b="1" dirty="0"/>
        </a:p>
      </dgm:t>
    </dgm:pt>
    <dgm:pt modelId="{C4CA6A12-1C01-496A-B845-5773D29D4D7F}" type="parTrans" cxnId="{6FE56E81-8232-4C18-B1FD-619F07FA7277}">
      <dgm:prSet/>
      <dgm:spPr/>
      <dgm:t>
        <a:bodyPr/>
        <a:lstStyle/>
        <a:p>
          <a:endParaRPr lang="fr-FR" sz="2400" b="1"/>
        </a:p>
      </dgm:t>
    </dgm:pt>
    <dgm:pt modelId="{DF220338-A13E-4549-9C19-F2EBA1A3FFCA}" type="sibTrans" cxnId="{6FE56E81-8232-4C18-B1FD-619F07FA7277}">
      <dgm:prSet/>
      <dgm:spPr/>
      <dgm:t>
        <a:bodyPr/>
        <a:lstStyle/>
        <a:p>
          <a:endParaRPr lang="fr-FR" sz="2400" b="1"/>
        </a:p>
      </dgm:t>
    </dgm:pt>
    <dgm:pt modelId="{8FA67C09-3CA3-4DD9-8D96-68C6104081DE}">
      <dgm:prSet phldrT="[Texte]" custT="1"/>
      <dgm:spPr/>
      <dgm:t>
        <a:bodyPr/>
        <a:lstStyle/>
        <a:p>
          <a:r>
            <a:rPr lang="fr-FR" sz="2400" b="1" dirty="0" smtClean="0"/>
            <a:t>Sang </a:t>
          </a:r>
          <a:endParaRPr lang="fr-FR" sz="2400" b="1" dirty="0"/>
        </a:p>
      </dgm:t>
    </dgm:pt>
    <dgm:pt modelId="{C978A352-3AC4-43BA-A4CF-4723AD4F414D}" type="parTrans" cxnId="{F2CC0400-255A-4D4C-9FD7-1DC0ACC9EB1D}">
      <dgm:prSet custT="1"/>
      <dgm:spPr/>
      <dgm:t>
        <a:bodyPr/>
        <a:lstStyle/>
        <a:p>
          <a:endParaRPr lang="fr-FR" sz="2400" b="1"/>
        </a:p>
      </dgm:t>
    </dgm:pt>
    <dgm:pt modelId="{85BD5ABF-8F1C-4B82-B62F-3765E7EB3B6F}" type="sibTrans" cxnId="{F2CC0400-255A-4D4C-9FD7-1DC0ACC9EB1D}">
      <dgm:prSet/>
      <dgm:spPr/>
      <dgm:t>
        <a:bodyPr/>
        <a:lstStyle/>
        <a:p>
          <a:endParaRPr lang="fr-FR" sz="2400" b="1"/>
        </a:p>
      </dgm:t>
    </dgm:pt>
    <dgm:pt modelId="{949E1687-AFD2-4DB4-B228-36AC1A17A8D8}">
      <dgm:prSet phldrT="[Texte]" custT="1"/>
      <dgm:spPr/>
      <dgm:t>
        <a:bodyPr/>
        <a:lstStyle/>
        <a:p>
          <a:r>
            <a:rPr lang="fr-FR" sz="2400" b="1" dirty="0" smtClean="0"/>
            <a:t>Liquide interstitiel </a:t>
          </a:r>
          <a:endParaRPr lang="fr-FR" sz="2400" b="1" dirty="0"/>
        </a:p>
      </dgm:t>
    </dgm:pt>
    <dgm:pt modelId="{A9AA9183-735A-4EEF-A849-4F7A0218AF82}" type="parTrans" cxnId="{4CB2A40B-8170-4D24-B639-D74FB95578A7}">
      <dgm:prSet custT="1"/>
      <dgm:spPr/>
      <dgm:t>
        <a:bodyPr/>
        <a:lstStyle/>
        <a:p>
          <a:endParaRPr lang="fr-FR" sz="2400" b="1"/>
        </a:p>
      </dgm:t>
    </dgm:pt>
    <dgm:pt modelId="{81EBC7C3-E326-4F45-8276-3BF2C1F4FBAF}" type="sibTrans" cxnId="{4CB2A40B-8170-4D24-B639-D74FB95578A7}">
      <dgm:prSet/>
      <dgm:spPr/>
      <dgm:t>
        <a:bodyPr/>
        <a:lstStyle/>
        <a:p>
          <a:endParaRPr lang="fr-FR" sz="2400" b="1"/>
        </a:p>
      </dgm:t>
    </dgm:pt>
    <dgm:pt modelId="{15ACA103-F2FE-44EF-9FDA-D3827684F51E}">
      <dgm:prSet phldrT="[Texte]" custT="1"/>
      <dgm:spPr/>
      <dgm:t>
        <a:bodyPr/>
        <a:lstStyle/>
        <a:p>
          <a:r>
            <a:rPr lang="fr-FR" sz="2400" b="1" dirty="0" smtClean="0"/>
            <a:t>Lymphe </a:t>
          </a:r>
          <a:endParaRPr lang="fr-FR" sz="2400" b="1" dirty="0"/>
        </a:p>
      </dgm:t>
    </dgm:pt>
    <dgm:pt modelId="{E7EFC6AE-07CC-4C1F-964D-12B217F56CB5}" type="parTrans" cxnId="{8BCDA857-8B6A-4740-97F1-F70A6D1C4958}">
      <dgm:prSet custT="1"/>
      <dgm:spPr/>
      <dgm:t>
        <a:bodyPr/>
        <a:lstStyle/>
        <a:p>
          <a:endParaRPr lang="fr-FR" sz="2400" b="1"/>
        </a:p>
      </dgm:t>
    </dgm:pt>
    <dgm:pt modelId="{C806E738-A2D7-4D05-B54E-B856545FC9C9}" type="sibTrans" cxnId="{8BCDA857-8B6A-4740-97F1-F70A6D1C4958}">
      <dgm:prSet/>
      <dgm:spPr/>
      <dgm:t>
        <a:bodyPr/>
        <a:lstStyle/>
        <a:p>
          <a:endParaRPr lang="fr-FR" sz="2400" b="1"/>
        </a:p>
      </dgm:t>
    </dgm:pt>
    <dgm:pt modelId="{62E53DD9-99E2-48CF-ACD6-E07057023E50}" type="pres">
      <dgm:prSet presAssocID="{14DD42B9-7EF9-47D7-B580-2B8CC5B785A8}" presName="Name0" presStyleCnt="0">
        <dgm:presLayoutVars>
          <dgm:chMax val="1"/>
          <dgm:dir/>
          <dgm:animLvl val="ctr"/>
          <dgm:resizeHandles val="exact"/>
        </dgm:presLayoutVars>
      </dgm:prSet>
      <dgm:spPr/>
      <dgm:t>
        <a:bodyPr/>
        <a:lstStyle/>
        <a:p>
          <a:endParaRPr lang="fr-FR"/>
        </a:p>
      </dgm:t>
    </dgm:pt>
    <dgm:pt modelId="{880BE95F-B0DC-4E9C-9A77-2E9A5A37CA98}" type="pres">
      <dgm:prSet presAssocID="{7BE60696-8DF5-4180-A847-9C2D25532D8A}" presName="centerShape" presStyleLbl="node0" presStyleIdx="0" presStyleCnt="1" custScaleX="114793"/>
      <dgm:spPr/>
      <dgm:t>
        <a:bodyPr/>
        <a:lstStyle/>
        <a:p>
          <a:endParaRPr lang="fr-FR"/>
        </a:p>
      </dgm:t>
    </dgm:pt>
    <dgm:pt modelId="{9C67AB46-0CC7-4131-B0F6-1B6E5E5B8A0D}" type="pres">
      <dgm:prSet presAssocID="{C978A352-3AC4-43BA-A4CF-4723AD4F414D}" presName="parTrans" presStyleLbl="sibTrans2D1" presStyleIdx="0" presStyleCnt="3"/>
      <dgm:spPr/>
      <dgm:t>
        <a:bodyPr/>
        <a:lstStyle/>
        <a:p>
          <a:endParaRPr lang="fr-FR"/>
        </a:p>
      </dgm:t>
    </dgm:pt>
    <dgm:pt modelId="{62D3972A-0A82-4259-BA27-587EC189AD1F}" type="pres">
      <dgm:prSet presAssocID="{C978A352-3AC4-43BA-A4CF-4723AD4F414D}" presName="connectorText" presStyleLbl="sibTrans2D1" presStyleIdx="0" presStyleCnt="3"/>
      <dgm:spPr/>
      <dgm:t>
        <a:bodyPr/>
        <a:lstStyle/>
        <a:p>
          <a:endParaRPr lang="fr-FR"/>
        </a:p>
      </dgm:t>
    </dgm:pt>
    <dgm:pt modelId="{AB2DD7FE-176D-4708-89DB-BBE6A4B315E0}" type="pres">
      <dgm:prSet presAssocID="{8FA67C09-3CA3-4DD9-8D96-68C6104081DE}" presName="node" presStyleLbl="node1" presStyleIdx="0" presStyleCnt="3">
        <dgm:presLayoutVars>
          <dgm:bulletEnabled val="1"/>
        </dgm:presLayoutVars>
      </dgm:prSet>
      <dgm:spPr/>
      <dgm:t>
        <a:bodyPr/>
        <a:lstStyle/>
        <a:p>
          <a:endParaRPr lang="fr-FR"/>
        </a:p>
      </dgm:t>
    </dgm:pt>
    <dgm:pt modelId="{AA264611-0BC7-4EE9-A87B-16A599FBA461}" type="pres">
      <dgm:prSet presAssocID="{A9AA9183-735A-4EEF-A849-4F7A0218AF82}" presName="parTrans" presStyleLbl="sibTrans2D1" presStyleIdx="1" presStyleCnt="3"/>
      <dgm:spPr/>
      <dgm:t>
        <a:bodyPr/>
        <a:lstStyle/>
        <a:p>
          <a:endParaRPr lang="fr-FR"/>
        </a:p>
      </dgm:t>
    </dgm:pt>
    <dgm:pt modelId="{1C3BD1C9-54F9-4D62-B8E9-5585526F674F}" type="pres">
      <dgm:prSet presAssocID="{A9AA9183-735A-4EEF-A849-4F7A0218AF82}" presName="connectorText" presStyleLbl="sibTrans2D1" presStyleIdx="1" presStyleCnt="3"/>
      <dgm:spPr/>
      <dgm:t>
        <a:bodyPr/>
        <a:lstStyle/>
        <a:p>
          <a:endParaRPr lang="fr-FR"/>
        </a:p>
      </dgm:t>
    </dgm:pt>
    <dgm:pt modelId="{A2C789DE-D204-4662-85C9-C8BDF2ADB2C7}" type="pres">
      <dgm:prSet presAssocID="{949E1687-AFD2-4DB4-B228-36AC1A17A8D8}" presName="node" presStyleLbl="node1" presStyleIdx="1" presStyleCnt="3" custScaleX="137362">
        <dgm:presLayoutVars>
          <dgm:bulletEnabled val="1"/>
        </dgm:presLayoutVars>
      </dgm:prSet>
      <dgm:spPr/>
      <dgm:t>
        <a:bodyPr/>
        <a:lstStyle/>
        <a:p>
          <a:endParaRPr lang="fr-FR"/>
        </a:p>
      </dgm:t>
    </dgm:pt>
    <dgm:pt modelId="{E9C2398E-E8A0-415D-9731-B2F0AF1C980D}" type="pres">
      <dgm:prSet presAssocID="{E7EFC6AE-07CC-4C1F-964D-12B217F56CB5}" presName="parTrans" presStyleLbl="sibTrans2D1" presStyleIdx="2" presStyleCnt="3"/>
      <dgm:spPr/>
      <dgm:t>
        <a:bodyPr/>
        <a:lstStyle/>
        <a:p>
          <a:endParaRPr lang="fr-FR"/>
        </a:p>
      </dgm:t>
    </dgm:pt>
    <dgm:pt modelId="{C38CEC16-4529-4B79-8FEC-C1752DE17EB5}" type="pres">
      <dgm:prSet presAssocID="{E7EFC6AE-07CC-4C1F-964D-12B217F56CB5}" presName="connectorText" presStyleLbl="sibTrans2D1" presStyleIdx="2" presStyleCnt="3"/>
      <dgm:spPr/>
      <dgm:t>
        <a:bodyPr/>
        <a:lstStyle/>
        <a:p>
          <a:endParaRPr lang="fr-FR"/>
        </a:p>
      </dgm:t>
    </dgm:pt>
    <dgm:pt modelId="{DA8CF918-12B0-4A01-B008-356ACB6982DE}" type="pres">
      <dgm:prSet presAssocID="{15ACA103-F2FE-44EF-9FDA-D3827684F51E}" presName="node" presStyleLbl="node1" presStyleIdx="2" presStyleCnt="3" custScaleX="135024">
        <dgm:presLayoutVars>
          <dgm:bulletEnabled val="1"/>
        </dgm:presLayoutVars>
      </dgm:prSet>
      <dgm:spPr/>
      <dgm:t>
        <a:bodyPr/>
        <a:lstStyle/>
        <a:p>
          <a:endParaRPr lang="fr-FR"/>
        </a:p>
      </dgm:t>
    </dgm:pt>
  </dgm:ptLst>
  <dgm:cxnLst>
    <dgm:cxn modelId="{5D8EAC2F-2E51-413A-A16F-75A4CE2D2ADB}" type="presOf" srcId="{8FA67C09-3CA3-4DD9-8D96-68C6104081DE}" destId="{AB2DD7FE-176D-4708-89DB-BBE6A4B315E0}" srcOrd="0" destOrd="0" presId="urn:microsoft.com/office/officeart/2005/8/layout/radial5"/>
    <dgm:cxn modelId="{D04F2CBE-BD92-4941-B7C0-779A89CF39C7}" type="presOf" srcId="{E7EFC6AE-07CC-4C1F-964D-12B217F56CB5}" destId="{E9C2398E-E8A0-415D-9731-B2F0AF1C980D}" srcOrd="0" destOrd="0" presId="urn:microsoft.com/office/officeart/2005/8/layout/radial5"/>
    <dgm:cxn modelId="{226BA0FB-3BB0-4DE0-B897-B9AE1BD9E9B4}" type="presOf" srcId="{7BE60696-8DF5-4180-A847-9C2D25532D8A}" destId="{880BE95F-B0DC-4E9C-9A77-2E9A5A37CA98}" srcOrd="0" destOrd="0" presId="urn:microsoft.com/office/officeart/2005/8/layout/radial5"/>
    <dgm:cxn modelId="{4CB2A40B-8170-4D24-B639-D74FB95578A7}" srcId="{7BE60696-8DF5-4180-A847-9C2D25532D8A}" destId="{949E1687-AFD2-4DB4-B228-36AC1A17A8D8}" srcOrd="1" destOrd="0" parTransId="{A9AA9183-735A-4EEF-A849-4F7A0218AF82}" sibTransId="{81EBC7C3-E326-4F45-8276-3BF2C1F4FBAF}"/>
    <dgm:cxn modelId="{FB741D92-1762-43F4-95F3-9761D3599F84}" type="presOf" srcId="{A9AA9183-735A-4EEF-A849-4F7A0218AF82}" destId="{1C3BD1C9-54F9-4D62-B8E9-5585526F674F}" srcOrd="1" destOrd="0" presId="urn:microsoft.com/office/officeart/2005/8/layout/radial5"/>
    <dgm:cxn modelId="{C6BDDB1E-D5A4-4571-9632-E7587DE13F05}" type="presOf" srcId="{C978A352-3AC4-43BA-A4CF-4723AD4F414D}" destId="{9C67AB46-0CC7-4131-B0F6-1B6E5E5B8A0D}" srcOrd="0" destOrd="0" presId="urn:microsoft.com/office/officeart/2005/8/layout/radial5"/>
    <dgm:cxn modelId="{AE628C04-632C-4495-98C4-B5DCD1B76CFA}" type="presOf" srcId="{949E1687-AFD2-4DB4-B228-36AC1A17A8D8}" destId="{A2C789DE-D204-4662-85C9-C8BDF2ADB2C7}" srcOrd="0" destOrd="0" presId="urn:microsoft.com/office/officeart/2005/8/layout/radial5"/>
    <dgm:cxn modelId="{736F80E7-3523-4D62-B57A-7AE8C13B587B}" type="presOf" srcId="{E7EFC6AE-07CC-4C1F-964D-12B217F56CB5}" destId="{C38CEC16-4529-4B79-8FEC-C1752DE17EB5}" srcOrd="1" destOrd="0" presId="urn:microsoft.com/office/officeart/2005/8/layout/radial5"/>
    <dgm:cxn modelId="{8BCDA857-8B6A-4740-97F1-F70A6D1C4958}" srcId="{7BE60696-8DF5-4180-A847-9C2D25532D8A}" destId="{15ACA103-F2FE-44EF-9FDA-D3827684F51E}" srcOrd="2" destOrd="0" parTransId="{E7EFC6AE-07CC-4C1F-964D-12B217F56CB5}" sibTransId="{C806E738-A2D7-4D05-B54E-B856545FC9C9}"/>
    <dgm:cxn modelId="{5C59BC2E-B1F1-4197-8763-4C916CC34BD7}" type="presOf" srcId="{A9AA9183-735A-4EEF-A849-4F7A0218AF82}" destId="{AA264611-0BC7-4EE9-A87B-16A599FBA461}" srcOrd="0" destOrd="0" presId="urn:microsoft.com/office/officeart/2005/8/layout/radial5"/>
    <dgm:cxn modelId="{6FE56E81-8232-4C18-B1FD-619F07FA7277}" srcId="{14DD42B9-7EF9-47D7-B580-2B8CC5B785A8}" destId="{7BE60696-8DF5-4180-A847-9C2D25532D8A}" srcOrd="0" destOrd="0" parTransId="{C4CA6A12-1C01-496A-B845-5773D29D4D7F}" sibTransId="{DF220338-A13E-4549-9C19-F2EBA1A3FFCA}"/>
    <dgm:cxn modelId="{A551B3D9-F1D4-4A91-A362-C40D26F371DE}" type="presOf" srcId="{15ACA103-F2FE-44EF-9FDA-D3827684F51E}" destId="{DA8CF918-12B0-4A01-B008-356ACB6982DE}" srcOrd="0" destOrd="0" presId="urn:microsoft.com/office/officeart/2005/8/layout/radial5"/>
    <dgm:cxn modelId="{AAC1CA4B-56E0-4602-AB98-34F9EFDC8C57}" type="presOf" srcId="{14DD42B9-7EF9-47D7-B580-2B8CC5B785A8}" destId="{62E53DD9-99E2-48CF-ACD6-E07057023E50}" srcOrd="0" destOrd="0" presId="urn:microsoft.com/office/officeart/2005/8/layout/radial5"/>
    <dgm:cxn modelId="{F2CC0400-255A-4D4C-9FD7-1DC0ACC9EB1D}" srcId="{7BE60696-8DF5-4180-A847-9C2D25532D8A}" destId="{8FA67C09-3CA3-4DD9-8D96-68C6104081DE}" srcOrd="0" destOrd="0" parTransId="{C978A352-3AC4-43BA-A4CF-4723AD4F414D}" sibTransId="{85BD5ABF-8F1C-4B82-B62F-3765E7EB3B6F}"/>
    <dgm:cxn modelId="{01DCC649-C88C-4342-9D73-185E8944BA32}" type="presOf" srcId="{C978A352-3AC4-43BA-A4CF-4723AD4F414D}" destId="{62D3972A-0A82-4259-BA27-587EC189AD1F}" srcOrd="1" destOrd="0" presId="urn:microsoft.com/office/officeart/2005/8/layout/radial5"/>
    <dgm:cxn modelId="{63EA5723-AF25-4295-9A26-967D343A5E40}" type="presParOf" srcId="{62E53DD9-99E2-48CF-ACD6-E07057023E50}" destId="{880BE95F-B0DC-4E9C-9A77-2E9A5A37CA98}" srcOrd="0" destOrd="0" presId="urn:microsoft.com/office/officeart/2005/8/layout/radial5"/>
    <dgm:cxn modelId="{B0C1E453-B8D8-48D1-A35F-65DDB0806B63}" type="presParOf" srcId="{62E53DD9-99E2-48CF-ACD6-E07057023E50}" destId="{9C67AB46-0CC7-4131-B0F6-1B6E5E5B8A0D}" srcOrd="1" destOrd="0" presId="urn:microsoft.com/office/officeart/2005/8/layout/radial5"/>
    <dgm:cxn modelId="{245C53DE-8411-4386-92AF-9ECD49A45BF1}" type="presParOf" srcId="{9C67AB46-0CC7-4131-B0F6-1B6E5E5B8A0D}" destId="{62D3972A-0A82-4259-BA27-587EC189AD1F}" srcOrd="0" destOrd="0" presId="urn:microsoft.com/office/officeart/2005/8/layout/radial5"/>
    <dgm:cxn modelId="{9D102287-858D-4615-8E36-9A3C45CB2D8C}" type="presParOf" srcId="{62E53DD9-99E2-48CF-ACD6-E07057023E50}" destId="{AB2DD7FE-176D-4708-89DB-BBE6A4B315E0}" srcOrd="2" destOrd="0" presId="urn:microsoft.com/office/officeart/2005/8/layout/radial5"/>
    <dgm:cxn modelId="{FA50DC4B-1F5D-43E5-9795-CFE8EDA3529B}" type="presParOf" srcId="{62E53DD9-99E2-48CF-ACD6-E07057023E50}" destId="{AA264611-0BC7-4EE9-A87B-16A599FBA461}" srcOrd="3" destOrd="0" presId="urn:microsoft.com/office/officeart/2005/8/layout/radial5"/>
    <dgm:cxn modelId="{991E2C10-E0FB-4DCF-BDD6-17E8C8CA5309}" type="presParOf" srcId="{AA264611-0BC7-4EE9-A87B-16A599FBA461}" destId="{1C3BD1C9-54F9-4D62-B8E9-5585526F674F}" srcOrd="0" destOrd="0" presId="urn:microsoft.com/office/officeart/2005/8/layout/radial5"/>
    <dgm:cxn modelId="{5427E0FD-504D-4015-9620-DA16FDFE4CF0}" type="presParOf" srcId="{62E53DD9-99E2-48CF-ACD6-E07057023E50}" destId="{A2C789DE-D204-4662-85C9-C8BDF2ADB2C7}" srcOrd="4" destOrd="0" presId="urn:microsoft.com/office/officeart/2005/8/layout/radial5"/>
    <dgm:cxn modelId="{837C4EAA-F33A-4F5B-BAD0-D68D78D24958}" type="presParOf" srcId="{62E53DD9-99E2-48CF-ACD6-E07057023E50}" destId="{E9C2398E-E8A0-415D-9731-B2F0AF1C980D}" srcOrd="5" destOrd="0" presId="urn:microsoft.com/office/officeart/2005/8/layout/radial5"/>
    <dgm:cxn modelId="{3631652A-31CF-4E61-BA3D-14C769753A78}" type="presParOf" srcId="{E9C2398E-E8A0-415D-9731-B2F0AF1C980D}" destId="{C38CEC16-4529-4B79-8FEC-C1752DE17EB5}" srcOrd="0" destOrd="0" presId="urn:microsoft.com/office/officeart/2005/8/layout/radial5"/>
    <dgm:cxn modelId="{B3D9DCA3-188E-41C0-AEEB-2CBA3A35C04D}" type="presParOf" srcId="{62E53DD9-99E2-48CF-ACD6-E07057023E50}" destId="{DA8CF918-12B0-4A01-B008-356ACB6982D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FB84D-A4AD-4D7F-B207-E2FB4D98D487}" type="doc">
      <dgm:prSet loTypeId="urn:microsoft.com/office/officeart/2005/8/layout/radial5" loCatId="cycle" qsTypeId="urn:microsoft.com/office/officeart/2005/8/quickstyle/3d7" qsCatId="3D" csTypeId="urn:microsoft.com/office/officeart/2005/8/colors/colorful5" csCatId="colorful" phldr="1"/>
      <dgm:spPr/>
      <dgm:t>
        <a:bodyPr/>
        <a:lstStyle/>
        <a:p>
          <a:endParaRPr lang="fr-FR"/>
        </a:p>
      </dgm:t>
    </dgm:pt>
    <dgm:pt modelId="{909105CD-0326-437B-B0FC-488A4B69CDA4}">
      <dgm:prSet phldrT="[Texte]" custT="1"/>
      <dgm:spPr/>
      <dgm:t>
        <a:bodyPr/>
        <a:lstStyle/>
        <a:p>
          <a:r>
            <a:rPr lang="fr-FR" sz="2600" dirty="0" smtClean="0"/>
            <a:t>Sang </a:t>
          </a:r>
          <a:endParaRPr lang="fr-FR" sz="2600" dirty="0"/>
        </a:p>
      </dgm:t>
    </dgm:pt>
    <dgm:pt modelId="{3DC0B399-0E5E-4D56-BEE1-C19A0EFCE219}" type="parTrans" cxnId="{D7D43487-73DD-411E-9BCB-7FEFAFBF558F}">
      <dgm:prSet/>
      <dgm:spPr/>
      <dgm:t>
        <a:bodyPr/>
        <a:lstStyle/>
        <a:p>
          <a:endParaRPr lang="fr-FR"/>
        </a:p>
      </dgm:t>
    </dgm:pt>
    <dgm:pt modelId="{A3951E63-DC09-4142-9ABD-C84DEC081BBA}" type="sibTrans" cxnId="{D7D43487-73DD-411E-9BCB-7FEFAFBF558F}">
      <dgm:prSet/>
      <dgm:spPr/>
      <dgm:t>
        <a:bodyPr/>
        <a:lstStyle/>
        <a:p>
          <a:endParaRPr lang="fr-FR"/>
        </a:p>
      </dgm:t>
    </dgm:pt>
    <dgm:pt modelId="{3EC23288-1E4E-4E07-BC6D-BABB4069B478}">
      <dgm:prSet phldrT="[Texte]" custT="1"/>
      <dgm:spPr/>
      <dgm:t>
        <a:bodyPr/>
        <a:lstStyle/>
        <a:p>
          <a:r>
            <a:rPr lang="fr-FR" sz="2600" dirty="0" smtClean="0"/>
            <a:t>Plasma </a:t>
          </a:r>
          <a:endParaRPr lang="fr-FR" sz="2600" dirty="0"/>
        </a:p>
      </dgm:t>
    </dgm:pt>
    <dgm:pt modelId="{12ABD9B1-A35C-4791-B536-17EBB1CBE96A}" type="parTrans" cxnId="{8CFA093B-2CA5-4585-A32F-3A4B5433DF33}">
      <dgm:prSet/>
      <dgm:spPr/>
      <dgm:t>
        <a:bodyPr/>
        <a:lstStyle/>
        <a:p>
          <a:endParaRPr lang="fr-FR"/>
        </a:p>
      </dgm:t>
    </dgm:pt>
    <dgm:pt modelId="{2AECEE59-F3BD-4B18-88A5-7B2DD5230AEA}" type="sibTrans" cxnId="{8CFA093B-2CA5-4585-A32F-3A4B5433DF33}">
      <dgm:prSet/>
      <dgm:spPr/>
      <dgm:t>
        <a:bodyPr/>
        <a:lstStyle/>
        <a:p>
          <a:endParaRPr lang="fr-FR"/>
        </a:p>
      </dgm:t>
    </dgm:pt>
    <dgm:pt modelId="{EF6CDF8D-C625-4844-B7A5-27BB0FF9CEBC}">
      <dgm:prSet phldrT="[Texte]" custT="1"/>
      <dgm:spPr/>
      <dgm:t>
        <a:bodyPr/>
        <a:lstStyle/>
        <a:p>
          <a:r>
            <a:rPr lang="fr-FR" sz="2600" dirty="0" smtClean="0"/>
            <a:t>Éléments figuré du sang</a:t>
          </a:r>
          <a:endParaRPr lang="fr-FR" sz="2600" dirty="0"/>
        </a:p>
      </dgm:t>
    </dgm:pt>
    <dgm:pt modelId="{361C4ADE-2B01-4D04-B1B0-2B2FAAE4282A}" type="parTrans" cxnId="{F2AC07CF-B220-498C-8967-79F1721C9EDA}">
      <dgm:prSet/>
      <dgm:spPr/>
      <dgm:t>
        <a:bodyPr/>
        <a:lstStyle/>
        <a:p>
          <a:endParaRPr lang="fr-FR"/>
        </a:p>
      </dgm:t>
    </dgm:pt>
    <dgm:pt modelId="{5F08C593-2F9A-4D63-9ABF-8AAF01A3F0B5}" type="sibTrans" cxnId="{F2AC07CF-B220-498C-8967-79F1721C9EDA}">
      <dgm:prSet/>
      <dgm:spPr/>
      <dgm:t>
        <a:bodyPr/>
        <a:lstStyle/>
        <a:p>
          <a:endParaRPr lang="fr-FR"/>
        </a:p>
      </dgm:t>
    </dgm:pt>
    <dgm:pt modelId="{BB508707-BA49-4D3E-BD3B-401FF0394342}">
      <dgm:prSet/>
      <dgm:spPr/>
      <dgm:t>
        <a:bodyPr/>
        <a:lstStyle/>
        <a:p>
          <a:endParaRPr lang="fr-FR"/>
        </a:p>
      </dgm:t>
    </dgm:pt>
    <dgm:pt modelId="{9F313D3D-333B-42A2-AB51-492C86462E28}" type="parTrans" cxnId="{F86444E3-94F8-4564-93FD-AFA8B6B37F55}">
      <dgm:prSet/>
      <dgm:spPr/>
      <dgm:t>
        <a:bodyPr/>
        <a:lstStyle/>
        <a:p>
          <a:endParaRPr lang="fr-FR"/>
        </a:p>
      </dgm:t>
    </dgm:pt>
    <dgm:pt modelId="{038ED047-A73F-4F53-B3D7-A38AB54DC958}" type="sibTrans" cxnId="{F86444E3-94F8-4564-93FD-AFA8B6B37F55}">
      <dgm:prSet/>
      <dgm:spPr/>
      <dgm:t>
        <a:bodyPr/>
        <a:lstStyle/>
        <a:p>
          <a:endParaRPr lang="fr-FR"/>
        </a:p>
      </dgm:t>
    </dgm:pt>
    <dgm:pt modelId="{4CA00272-BB5B-4106-9D5A-DEADD27F040B}">
      <dgm:prSet/>
      <dgm:spPr/>
      <dgm:t>
        <a:bodyPr/>
        <a:lstStyle/>
        <a:p>
          <a:endParaRPr lang="fr-FR"/>
        </a:p>
      </dgm:t>
    </dgm:pt>
    <dgm:pt modelId="{3F9E5F0F-4197-4B8B-AB76-E973DCE4A6B8}" type="parTrans" cxnId="{E6608EA0-39CC-4EFB-ADE7-9BD1D235F525}">
      <dgm:prSet/>
      <dgm:spPr/>
      <dgm:t>
        <a:bodyPr/>
        <a:lstStyle/>
        <a:p>
          <a:endParaRPr lang="fr-FR"/>
        </a:p>
      </dgm:t>
    </dgm:pt>
    <dgm:pt modelId="{681B6098-1012-4B88-8498-739BB6B1C41C}" type="sibTrans" cxnId="{E6608EA0-39CC-4EFB-ADE7-9BD1D235F525}">
      <dgm:prSet/>
      <dgm:spPr/>
      <dgm:t>
        <a:bodyPr/>
        <a:lstStyle/>
        <a:p>
          <a:endParaRPr lang="fr-FR"/>
        </a:p>
      </dgm:t>
    </dgm:pt>
    <dgm:pt modelId="{06F11D71-4C20-4D52-8B4C-379DA8D907E2}">
      <dgm:prSet/>
      <dgm:spPr/>
      <dgm:t>
        <a:bodyPr/>
        <a:lstStyle/>
        <a:p>
          <a:endParaRPr lang="fr-FR"/>
        </a:p>
      </dgm:t>
    </dgm:pt>
    <dgm:pt modelId="{B8F694C3-FEF2-4E8A-9FD5-BC3051A87E7F}" type="parTrans" cxnId="{28127536-3FF3-4B2C-9BD1-B95A98F5549A}">
      <dgm:prSet/>
      <dgm:spPr/>
      <dgm:t>
        <a:bodyPr/>
        <a:lstStyle/>
        <a:p>
          <a:endParaRPr lang="fr-FR"/>
        </a:p>
      </dgm:t>
    </dgm:pt>
    <dgm:pt modelId="{C3123A28-6F55-4071-A129-6CDD8E3F5F4F}" type="sibTrans" cxnId="{28127536-3FF3-4B2C-9BD1-B95A98F5549A}">
      <dgm:prSet/>
      <dgm:spPr/>
      <dgm:t>
        <a:bodyPr/>
        <a:lstStyle/>
        <a:p>
          <a:endParaRPr lang="fr-FR"/>
        </a:p>
      </dgm:t>
    </dgm:pt>
    <dgm:pt modelId="{887A5F45-7AD7-4C7F-A090-F13A3BBD7FAB}" type="pres">
      <dgm:prSet presAssocID="{B81FB84D-A4AD-4D7F-B207-E2FB4D98D487}" presName="Name0" presStyleCnt="0">
        <dgm:presLayoutVars>
          <dgm:chMax val="1"/>
          <dgm:dir/>
          <dgm:animLvl val="ctr"/>
          <dgm:resizeHandles val="exact"/>
        </dgm:presLayoutVars>
      </dgm:prSet>
      <dgm:spPr/>
      <dgm:t>
        <a:bodyPr/>
        <a:lstStyle/>
        <a:p>
          <a:endParaRPr lang="fr-FR"/>
        </a:p>
      </dgm:t>
    </dgm:pt>
    <dgm:pt modelId="{E2514B5F-2869-4C81-A88B-DD8A8AE1C7BD}" type="pres">
      <dgm:prSet presAssocID="{909105CD-0326-437B-B0FC-488A4B69CDA4}" presName="centerShape" presStyleLbl="node0" presStyleIdx="0" presStyleCnt="1" custScaleX="307523"/>
      <dgm:spPr/>
      <dgm:t>
        <a:bodyPr/>
        <a:lstStyle/>
        <a:p>
          <a:endParaRPr lang="fr-FR"/>
        </a:p>
      </dgm:t>
    </dgm:pt>
    <dgm:pt modelId="{4A3E25D5-34AE-459F-8A65-6ADE6B16DB58}" type="pres">
      <dgm:prSet presAssocID="{12ABD9B1-A35C-4791-B536-17EBB1CBE96A}" presName="parTrans" presStyleLbl="sibTrans2D1" presStyleIdx="0" presStyleCnt="2"/>
      <dgm:spPr/>
      <dgm:t>
        <a:bodyPr/>
        <a:lstStyle/>
        <a:p>
          <a:endParaRPr lang="fr-FR"/>
        </a:p>
      </dgm:t>
    </dgm:pt>
    <dgm:pt modelId="{F90E6A6F-70D5-4A13-AFDF-5637430835D3}" type="pres">
      <dgm:prSet presAssocID="{12ABD9B1-A35C-4791-B536-17EBB1CBE96A}" presName="connectorText" presStyleLbl="sibTrans2D1" presStyleIdx="0" presStyleCnt="2"/>
      <dgm:spPr/>
      <dgm:t>
        <a:bodyPr/>
        <a:lstStyle/>
        <a:p>
          <a:endParaRPr lang="fr-FR"/>
        </a:p>
      </dgm:t>
    </dgm:pt>
    <dgm:pt modelId="{F1C69B5F-7224-4783-97AF-F1471D6BF0A3}" type="pres">
      <dgm:prSet presAssocID="{3EC23288-1E4E-4E07-BC6D-BABB4069B478}" presName="node" presStyleLbl="node1" presStyleIdx="0" presStyleCnt="2" custScaleX="307523">
        <dgm:presLayoutVars>
          <dgm:bulletEnabled val="1"/>
        </dgm:presLayoutVars>
      </dgm:prSet>
      <dgm:spPr/>
      <dgm:t>
        <a:bodyPr/>
        <a:lstStyle/>
        <a:p>
          <a:endParaRPr lang="fr-FR"/>
        </a:p>
      </dgm:t>
    </dgm:pt>
    <dgm:pt modelId="{B3744299-079E-47E8-9B5B-CA3347EE76F6}" type="pres">
      <dgm:prSet presAssocID="{361C4ADE-2B01-4D04-B1B0-2B2FAAE4282A}" presName="parTrans" presStyleLbl="sibTrans2D1" presStyleIdx="1" presStyleCnt="2"/>
      <dgm:spPr/>
      <dgm:t>
        <a:bodyPr/>
        <a:lstStyle/>
        <a:p>
          <a:endParaRPr lang="fr-FR"/>
        </a:p>
      </dgm:t>
    </dgm:pt>
    <dgm:pt modelId="{527BB44F-4556-4298-94BD-F4F7C6B6A7B0}" type="pres">
      <dgm:prSet presAssocID="{361C4ADE-2B01-4D04-B1B0-2B2FAAE4282A}" presName="connectorText" presStyleLbl="sibTrans2D1" presStyleIdx="1" presStyleCnt="2"/>
      <dgm:spPr/>
      <dgm:t>
        <a:bodyPr/>
        <a:lstStyle/>
        <a:p>
          <a:endParaRPr lang="fr-FR"/>
        </a:p>
      </dgm:t>
    </dgm:pt>
    <dgm:pt modelId="{EEC1EF60-B396-42AE-B2D3-B40C89975337}" type="pres">
      <dgm:prSet presAssocID="{EF6CDF8D-C625-4844-B7A5-27BB0FF9CEBC}" presName="node" presStyleLbl="node1" presStyleIdx="1" presStyleCnt="2" custScaleX="307523">
        <dgm:presLayoutVars>
          <dgm:bulletEnabled val="1"/>
        </dgm:presLayoutVars>
      </dgm:prSet>
      <dgm:spPr/>
      <dgm:t>
        <a:bodyPr/>
        <a:lstStyle/>
        <a:p>
          <a:endParaRPr lang="fr-FR"/>
        </a:p>
      </dgm:t>
    </dgm:pt>
  </dgm:ptLst>
  <dgm:cxnLst>
    <dgm:cxn modelId="{28127536-3FF3-4B2C-9BD1-B95A98F5549A}" srcId="{B81FB84D-A4AD-4D7F-B207-E2FB4D98D487}" destId="{06F11D71-4C20-4D52-8B4C-379DA8D907E2}" srcOrd="3" destOrd="0" parTransId="{B8F694C3-FEF2-4E8A-9FD5-BC3051A87E7F}" sibTransId="{C3123A28-6F55-4071-A129-6CDD8E3F5F4F}"/>
    <dgm:cxn modelId="{92ADFED5-60BE-4D59-9956-59BE73889C91}" type="presOf" srcId="{361C4ADE-2B01-4D04-B1B0-2B2FAAE4282A}" destId="{B3744299-079E-47E8-9B5B-CA3347EE76F6}" srcOrd="0" destOrd="0" presId="urn:microsoft.com/office/officeart/2005/8/layout/radial5"/>
    <dgm:cxn modelId="{8CFA093B-2CA5-4585-A32F-3A4B5433DF33}" srcId="{909105CD-0326-437B-B0FC-488A4B69CDA4}" destId="{3EC23288-1E4E-4E07-BC6D-BABB4069B478}" srcOrd="0" destOrd="0" parTransId="{12ABD9B1-A35C-4791-B536-17EBB1CBE96A}" sibTransId="{2AECEE59-F3BD-4B18-88A5-7B2DD5230AEA}"/>
    <dgm:cxn modelId="{B289BB63-C06D-4F17-B1FF-802CBDF7389C}" type="presOf" srcId="{12ABD9B1-A35C-4791-B536-17EBB1CBE96A}" destId="{F90E6A6F-70D5-4A13-AFDF-5637430835D3}" srcOrd="1" destOrd="0" presId="urn:microsoft.com/office/officeart/2005/8/layout/radial5"/>
    <dgm:cxn modelId="{D318BAD3-221D-45F5-BB55-DB3FD41FE75A}" type="presOf" srcId="{361C4ADE-2B01-4D04-B1B0-2B2FAAE4282A}" destId="{527BB44F-4556-4298-94BD-F4F7C6B6A7B0}" srcOrd="1" destOrd="0" presId="urn:microsoft.com/office/officeart/2005/8/layout/radial5"/>
    <dgm:cxn modelId="{5EC162E6-D087-456E-8502-D188CB7D4927}" type="presOf" srcId="{3EC23288-1E4E-4E07-BC6D-BABB4069B478}" destId="{F1C69B5F-7224-4783-97AF-F1471D6BF0A3}" srcOrd="0" destOrd="0" presId="urn:microsoft.com/office/officeart/2005/8/layout/radial5"/>
    <dgm:cxn modelId="{E6608EA0-39CC-4EFB-ADE7-9BD1D235F525}" srcId="{B81FB84D-A4AD-4D7F-B207-E2FB4D98D487}" destId="{4CA00272-BB5B-4106-9D5A-DEADD27F040B}" srcOrd="2" destOrd="0" parTransId="{3F9E5F0F-4197-4B8B-AB76-E973DCE4A6B8}" sibTransId="{681B6098-1012-4B88-8498-739BB6B1C41C}"/>
    <dgm:cxn modelId="{F86444E3-94F8-4564-93FD-AFA8B6B37F55}" srcId="{B81FB84D-A4AD-4D7F-B207-E2FB4D98D487}" destId="{BB508707-BA49-4D3E-BD3B-401FF0394342}" srcOrd="1" destOrd="0" parTransId="{9F313D3D-333B-42A2-AB51-492C86462E28}" sibTransId="{038ED047-A73F-4F53-B3D7-A38AB54DC958}"/>
    <dgm:cxn modelId="{244DC326-7C04-48D2-9A34-54F87716485C}" type="presOf" srcId="{EF6CDF8D-C625-4844-B7A5-27BB0FF9CEBC}" destId="{EEC1EF60-B396-42AE-B2D3-B40C89975337}" srcOrd="0" destOrd="0" presId="urn:microsoft.com/office/officeart/2005/8/layout/radial5"/>
    <dgm:cxn modelId="{D7D43487-73DD-411E-9BCB-7FEFAFBF558F}" srcId="{B81FB84D-A4AD-4D7F-B207-E2FB4D98D487}" destId="{909105CD-0326-437B-B0FC-488A4B69CDA4}" srcOrd="0" destOrd="0" parTransId="{3DC0B399-0E5E-4D56-BEE1-C19A0EFCE219}" sibTransId="{A3951E63-DC09-4142-9ABD-C84DEC081BBA}"/>
    <dgm:cxn modelId="{F2AC07CF-B220-498C-8967-79F1721C9EDA}" srcId="{909105CD-0326-437B-B0FC-488A4B69CDA4}" destId="{EF6CDF8D-C625-4844-B7A5-27BB0FF9CEBC}" srcOrd="1" destOrd="0" parTransId="{361C4ADE-2B01-4D04-B1B0-2B2FAAE4282A}" sibTransId="{5F08C593-2F9A-4D63-9ABF-8AAF01A3F0B5}"/>
    <dgm:cxn modelId="{4FC60B49-663B-4704-A812-269C6127C644}" type="presOf" srcId="{B81FB84D-A4AD-4D7F-B207-E2FB4D98D487}" destId="{887A5F45-7AD7-4C7F-A090-F13A3BBD7FAB}" srcOrd="0" destOrd="0" presId="urn:microsoft.com/office/officeart/2005/8/layout/radial5"/>
    <dgm:cxn modelId="{952D5D23-943D-4EE4-A99E-FD21BC031923}" type="presOf" srcId="{909105CD-0326-437B-B0FC-488A4B69CDA4}" destId="{E2514B5F-2869-4C81-A88B-DD8A8AE1C7BD}" srcOrd="0" destOrd="0" presId="urn:microsoft.com/office/officeart/2005/8/layout/radial5"/>
    <dgm:cxn modelId="{7AFF490F-62B1-4A97-85AB-89A47AEAE81F}" type="presOf" srcId="{12ABD9B1-A35C-4791-B536-17EBB1CBE96A}" destId="{4A3E25D5-34AE-459F-8A65-6ADE6B16DB58}" srcOrd="0" destOrd="0" presId="urn:microsoft.com/office/officeart/2005/8/layout/radial5"/>
    <dgm:cxn modelId="{1439F718-3B0E-4C34-95E7-21C56ED8D6AD}" type="presParOf" srcId="{887A5F45-7AD7-4C7F-A090-F13A3BBD7FAB}" destId="{E2514B5F-2869-4C81-A88B-DD8A8AE1C7BD}" srcOrd="0" destOrd="0" presId="urn:microsoft.com/office/officeart/2005/8/layout/radial5"/>
    <dgm:cxn modelId="{23C0C2DC-9163-4A52-8E43-5A3386BDDA20}" type="presParOf" srcId="{887A5F45-7AD7-4C7F-A090-F13A3BBD7FAB}" destId="{4A3E25D5-34AE-459F-8A65-6ADE6B16DB58}" srcOrd="1" destOrd="0" presId="urn:microsoft.com/office/officeart/2005/8/layout/radial5"/>
    <dgm:cxn modelId="{DD023E27-79E0-4620-9782-1EBEAFE0AA81}" type="presParOf" srcId="{4A3E25D5-34AE-459F-8A65-6ADE6B16DB58}" destId="{F90E6A6F-70D5-4A13-AFDF-5637430835D3}" srcOrd="0" destOrd="0" presId="urn:microsoft.com/office/officeart/2005/8/layout/radial5"/>
    <dgm:cxn modelId="{E08F3BD6-0001-4CCC-8F28-01C32C21F04C}" type="presParOf" srcId="{887A5F45-7AD7-4C7F-A090-F13A3BBD7FAB}" destId="{F1C69B5F-7224-4783-97AF-F1471D6BF0A3}" srcOrd="2" destOrd="0" presId="urn:microsoft.com/office/officeart/2005/8/layout/radial5"/>
    <dgm:cxn modelId="{DCE7217D-F338-4DF0-914B-C06B72E09112}" type="presParOf" srcId="{887A5F45-7AD7-4C7F-A090-F13A3BBD7FAB}" destId="{B3744299-079E-47E8-9B5B-CA3347EE76F6}" srcOrd="3" destOrd="0" presId="urn:microsoft.com/office/officeart/2005/8/layout/radial5"/>
    <dgm:cxn modelId="{DF693520-7855-4C43-AA62-53EFC3C77065}" type="presParOf" srcId="{B3744299-079E-47E8-9B5B-CA3347EE76F6}" destId="{527BB44F-4556-4298-94BD-F4F7C6B6A7B0}" srcOrd="0" destOrd="0" presId="urn:microsoft.com/office/officeart/2005/8/layout/radial5"/>
    <dgm:cxn modelId="{18B7DE9E-F55C-4069-B553-D14B6BA10A54}" type="presParOf" srcId="{887A5F45-7AD7-4C7F-A090-F13A3BBD7FAB}" destId="{EEC1EF60-B396-42AE-B2D3-B40C89975337}"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1BC5B-84B0-4C6A-8B18-F8A762A8A454}"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fr-FR"/>
        </a:p>
      </dgm:t>
    </dgm:pt>
    <dgm:pt modelId="{DF86D905-D8D5-4473-9DA8-B37B80CE58AD}">
      <dgm:prSet phldrT="[Texte]" custT="1"/>
      <dgm:spPr/>
      <dgm:t>
        <a:bodyPr/>
        <a:lstStyle/>
        <a:p>
          <a:r>
            <a:rPr lang="fr-FR" sz="2000" dirty="0" smtClean="0"/>
            <a:t>L’hématopoïèse</a:t>
          </a:r>
          <a:endParaRPr lang="fr-FR" sz="2000" dirty="0"/>
        </a:p>
      </dgm:t>
    </dgm:pt>
    <dgm:pt modelId="{68B6EFAD-9F65-403C-881D-0978EBA2FFEC}" type="parTrans" cxnId="{CA2C26A3-9400-4E87-AB02-82F2C8C2CC9B}">
      <dgm:prSet/>
      <dgm:spPr/>
      <dgm:t>
        <a:bodyPr/>
        <a:lstStyle/>
        <a:p>
          <a:endParaRPr lang="fr-FR" sz="1800"/>
        </a:p>
      </dgm:t>
    </dgm:pt>
    <dgm:pt modelId="{0B31D789-88A4-4FBD-A184-70B2BB8D94EB}" type="sibTrans" cxnId="{CA2C26A3-9400-4E87-AB02-82F2C8C2CC9B}">
      <dgm:prSet/>
      <dgm:spPr/>
      <dgm:t>
        <a:bodyPr/>
        <a:lstStyle/>
        <a:p>
          <a:endParaRPr lang="fr-FR" sz="1800"/>
        </a:p>
      </dgm:t>
    </dgm:pt>
    <dgm:pt modelId="{08950F34-4830-4DF5-8D32-0ECFF71739F5}">
      <dgm:prSet phldrT="[Texte]" custT="1"/>
      <dgm:spPr/>
      <dgm:t>
        <a:bodyPr/>
        <a:lstStyle/>
        <a:p>
          <a:r>
            <a:rPr lang="fr-FR" sz="1800" dirty="0" smtClean="0"/>
            <a:t>Érythropoïèse</a:t>
          </a:r>
          <a:endParaRPr lang="fr-FR" sz="1800" dirty="0"/>
        </a:p>
      </dgm:t>
    </dgm:pt>
    <dgm:pt modelId="{FC9A6C7A-A534-484A-A9AC-3FA91AE527CD}" type="parTrans" cxnId="{877179D1-BE7D-4226-9BDD-1C92E5DB995E}">
      <dgm:prSet/>
      <dgm:spPr/>
      <dgm:t>
        <a:bodyPr/>
        <a:lstStyle/>
        <a:p>
          <a:endParaRPr lang="fr-FR" sz="1800"/>
        </a:p>
      </dgm:t>
    </dgm:pt>
    <dgm:pt modelId="{C6286091-00CB-4379-93FB-A360AC9C0C10}" type="sibTrans" cxnId="{877179D1-BE7D-4226-9BDD-1C92E5DB995E}">
      <dgm:prSet/>
      <dgm:spPr/>
      <dgm:t>
        <a:bodyPr/>
        <a:lstStyle/>
        <a:p>
          <a:endParaRPr lang="fr-FR" sz="1800"/>
        </a:p>
      </dgm:t>
    </dgm:pt>
    <dgm:pt modelId="{6383D7BC-DC13-4A02-B3DF-CB7B9678F161}">
      <dgm:prSet phldrT="[Texte]" custT="1"/>
      <dgm:spPr/>
      <dgm:t>
        <a:bodyPr/>
        <a:lstStyle/>
        <a:p>
          <a:r>
            <a:rPr lang="fr-FR" sz="2000" dirty="0" err="1" smtClean="0"/>
            <a:t>Lymphocytopoïèse</a:t>
          </a:r>
          <a:endParaRPr lang="fr-FR" sz="2000" dirty="0"/>
        </a:p>
      </dgm:t>
    </dgm:pt>
    <dgm:pt modelId="{6DEF4113-8D53-4665-BB84-7188B2D0AA50}" type="parTrans" cxnId="{F1D805B0-2BBB-458A-B36E-F4AC8037DB25}">
      <dgm:prSet/>
      <dgm:spPr/>
      <dgm:t>
        <a:bodyPr/>
        <a:lstStyle/>
        <a:p>
          <a:endParaRPr lang="fr-FR" sz="1800"/>
        </a:p>
      </dgm:t>
    </dgm:pt>
    <dgm:pt modelId="{FA769C10-7D5E-4D05-9330-A98AF95ACD87}" type="sibTrans" cxnId="{F1D805B0-2BBB-458A-B36E-F4AC8037DB25}">
      <dgm:prSet/>
      <dgm:spPr/>
      <dgm:t>
        <a:bodyPr/>
        <a:lstStyle/>
        <a:p>
          <a:endParaRPr lang="fr-FR" sz="1800"/>
        </a:p>
      </dgm:t>
    </dgm:pt>
    <dgm:pt modelId="{D9EF2B07-FBDD-4CF8-B1CF-7383F1C77977}">
      <dgm:prSet phldrT="[Texte]" custT="1"/>
      <dgm:spPr/>
      <dgm:t>
        <a:bodyPr/>
        <a:lstStyle/>
        <a:p>
          <a:r>
            <a:rPr lang="fr-FR" sz="2000" dirty="0" err="1" smtClean="0"/>
            <a:t>Monocytopoïèse</a:t>
          </a:r>
          <a:endParaRPr lang="fr-FR" sz="2000" dirty="0"/>
        </a:p>
      </dgm:t>
    </dgm:pt>
    <dgm:pt modelId="{425E50DB-520F-4CE1-9555-2BD932E1475C}" type="parTrans" cxnId="{248168C6-EDFB-4B8F-B10A-84CD170F7ACF}">
      <dgm:prSet/>
      <dgm:spPr/>
      <dgm:t>
        <a:bodyPr/>
        <a:lstStyle/>
        <a:p>
          <a:endParaRPr lang="fr-FR" sz="1800"/>
        </a:p>
      </dgm:t>
    </dgm:pt>
    <dgm:pt modelId="{F30C3640-2698-4E9D-8F11-B83F9932A5BD}" type="sibTrans" cxnId="{248168C6-EDFB-4B8F-B10A-84CD170F7ACF}">
      <dgm:prSet/>
      <dgm:spPr/>
      <dgm:t>
        <a:bodyPr/>
        <a:lstStyle/>
        <a:p>
          <a:endParaRPr lang="fr-FR" sz="1800"/>
        </a:p>
      </dgm:t>
    </dgm:pt>
    <dgm:pt modelId="{7A7EEC35-E578-4554-BCA4-D6B0E92C327C}">
      <dgm:prSet phldrT="[Texte]" custT="1"/>
      <dgm:spPr>
        <a:scene3d>
          <a:camera prst="orthographicFront">
            <a:rot lat="0" lon="0" rev="0"/>
          </a:camera>
          <a:lightRig rig="contrasting" dir="t">
            <a:rot lat="0" lon="0" rev="1200000"/>
          </a:lightRig>
        </a:scene3d>
        <a:sp3d contourW="12700" prstMaterial="clear">
          <a:bevelT w="209550" h="254000"/>
          <a:bevelB w="152400"/>
        </a:sp3d>
      </dgm:spPr>
      <dgm:t>
        <a:bodyPr/>
        <a:lstStyle/>
        <a:p>
          <a:r>
            <a:rPr lang="fr-FR" sz="2000" dirty="0" err="1" smtClean="0"/>
            <a:t>Trombocytopoïèse</a:t>
          </a:r>
          <a:endParaRPr lang="fr-FR" sz="2000" dirty="0"/>
        </a:p>
      </dgm:t>
    </dgm:pt>
    <dgm:pt modelId="{2DEA325D-3B56-460B-921D-CDBE817DB344}" type="parTrans" cxnId="{35EA3EE7-55C5-4CB7-BCC4-80DD06624B51}">
      <dgm:prSet/>
      <dgm:spPr/>
      <dgm:t>
        <a:bodyPr/>
        <a:lstStyle/>
        <a:p>
          <a:endParaRPr lang="fr-FR" sz="1800"/>
        </a:p>
      </dgm:t>
    </dgm:pt>
    <dgm:pt modelId="{11621D3E-66DB-4751-917F-6E11497582AA}" type="sibTrans" cxnId="{35EA3EE7-55C5-4CB7-BCC4-80DD06624B51}">
      <dgm:prSet/>
      <dgm:spPr/>
      <dgm:t>
        <a:bodyPr/>
        <a:lstStyle/>
        <a:p>
          <a:endParaRPr lang="fr-FR" sz="1800"/>
        </a:p>
      </dgm:t>
    </dgm:pt>
    <dgm:pt modelId="{25E5FF29-DAE4-4447-B9B7-33288DA2118A}">
      <dgm:prSet phldrT="[Texte]" custT="1"/>
      <dgm:spPr/>
      <dgm:t>
        <a:bodyPr/>
        <a:lstStyle/>
        <a:p>
          <a:r>
            <a:rPr lang="fr-FR" sz="2000" dirty="0" err="1" smtClean="0"/>
            <a:t>Granulocytopoïèse</a:t>
          </a:r>
          <a:endParaRPr lang="fr-FR" sz="2000" dirty="0"/>
        </a:p>
      </dgm:t>
    </dgm:pt>
    <dgm:pt modelId="{2E5A6C63-18DE-4991-A7C8-02638512C423}" type="parTrans" cxnId="{0D37C49F-9B08-4350-980A-A49BF7EF2EFB}">
      <dgm:prSet/>
      <dgm:spPr/>
      <dgm:t>
        <a:bodyPr/>
        <a:lstStyle/>
        <a:p>
          <a:endParaRPr lang="fr-FR" sz="1800"/>
        </a:p>
      </dgm:t>
    </dgm:pt>
    <dgm:pt modelId="{34085AE1-1C9F-4AC9-98EC-2B75ACFAB309}" type="sibTrans" cxnId="{0D37C49F-9B08-4350-980A-A49BF7EF2EFB}">
      <dgm:prSet/>
      <dgm:spPr/>
      <dgm:t>
        <a:bodyPr/>
        <a:lstStyle/>
        <a:p>
          <a:endParaRPr lang="fr-FR" sz="1800"/>
        </a:p>
      </dgm:t>
    </dgm:pt>
    <dgm:pt modelId="{9EE0EEA7-5B36-4A31-9084-04E13130FCE0}" type="pres">
      <dgm:prSet presAssocID="{7761BC5B-84B0-4C6A-8B18-F8A762A8A454}" presName="composite" presStyleCnt="0">
        <dgm:presLayoutVars>
          <dgm:chMax val="1"/>
          <dgm:dir/>
          <dgm:resizeHandles val="exact"/>
        </dgm:presLayoutVars>
      </dgm:prSet>
      <dgm:spPr/>
      <dgm:t>
        <a:bodyPr/>
        <a:lstStyle/>
        <a:p>
          <a:endParaRPr lang="fr-FR"/>
        </a:p>
      </dgm:t>
    </dgm:pt>
    <dgm:pt modelId="{68C9705A-56F0-4079-9178-C598BCB7C511}" type="pres">
      <dgm:prSet presAssocID="{7761BC5B-84B0-4C6A-8B18-F8A762A8A454}" presName="radial" presStyleCnt="0">
        <dgm:presLayoutVars>
          <dgm:animLvl val="ctr"/>
        </dgm:presLayoutVars>
      </dgm:prSet>
      <dgm:spPr/>
    </dgm:pt>
    <dgm:pt modelId="{CCA4C5B5-E6C3-45B5-9615-1FC31B62C0B2}" type="pres">
      <dgm:prSet presAssocID="{DF86D905-D8D5-4473-9DA8-B37B80CE58AD}" presName="centerShape" presStyleLbl="vennNode1" presStyleIdx="0" presStyleCnt="6" custScaleX="107755"/>
      <dgm:spPr/>
      <dgm:t>
        <a:bodyPr/>
        <a:lstStyle/>
        <a:p>
          <a:endParaRPr lang="fr-FR"/>
        </a:p>
      </dgm:t>
    </dgm:pt>
    <dgm:pt modelId="{3AD6664B-8E13-4A4A-8710-DB0C06BA8E39}" type="pres">
      <dgm:prSet presAssocID="{08950F34-4830-4DF5-8D32-0ECFF71739F5}" presName="node" presStyleLbl="vennNode1" presStyleIdx="1" presStyleCnt="6" custScaleX="166612" custRadScaleRad="90446" custRadScaleInc="-5132">
        <dgm:presLayoutVars>
          <dgm:bulletEnabled val="1"/>
        </dgm:presLayoutVars>
      </dgm:prSet>
      <dgm:spPr/>
      <dgm:t>
        <a:bodyPr/>
        <a:lstStyle/>
        <a:p>
          <a:endParaRPr lang="fr-FR"/>
        </a:p>
      </dgm:t>
    </dgm:pt>
    <dgm:pt modelId="{798ED3A9-D1B2-4017-8939-FC89785AB650}" type="pres">
      <dgm:prSet presAssocID="{6383D7BC-DC13-4A02-B3DF-CB7B9678F161}" presName="node" presStyleLbl="vennNode1" presStyleIdx="2" presStyleCnt="6" custScaleX="251633" custRadScaleRad="149078" custRadScaleInc="8384">
        <dgm:presLayoutVars>
          <dgm:bulletEnabled val="1"/>
        </dgm:presLayoutVars>
      </dgm:prSet>
      <dgm:spPr/>
      <dgm:t>
        <a:bodyPr/>
        <a:lstStyle/>
        <a:p>
          <a:endParaRPr lang="fr-FR"/>
        </a:p>
      </dgm:t>
    </dgm:pt>
    <dgm:pt modelId="{96E71673-A336-4900-9073-516BB19EF83E}" type="pres">
      <dgm:prSet presAssocID="{25E5FF29-DAE4-4447-B9B7-33288DA2118A}" presName="node" presStyleLbl="vennNode1" presStyleIdx="3" presStyleCnt="6" custScaleX="252032" custRadScaleRad="133912" custRadScaleInc="-33672">
        <dgm:presLayoutVars>
          <dgm:bulletEnabled val="1"/>
        </dgm:presLayoutVars>
      </dgm:prSet>
      <dgm:spPr/>
      <dgm:t>
        <a:bodyPr/>
        <a:lstStyle/>
        <a:p>
          <a:endParaRPr lang="fr-FR"/>
        </a:p>
      </dgm:t>
    </dgm:pt>
    <dgm:pt modelId="{1CF53F25-8B66-4D09-88DA-F33A1F8E30BF}" type="pres">
      <dgm:prSet presAssocID="{D9EF2B07-FBDD-4CF8-B1CF-7383F1C77977}" presName="node" presStyleLbl="vennNode1" presStyleIdx="4" presStyleCnt="6" custScaleX="227883" custRadScaleRad="123779" custRadScaleInc="29895">
        <dgm:presLayoutVars>
          <dgm:bulletEnabled val="1"/>
        </dgm:presLayoutVars>
      </dgm:prSet>
      <dgm:spPr/>
      <dgm:t>
        <a:bodyPr/>
        <a:lstStyle/>
        <a:p>
          <a:endParaRPr lang="fr-FR"/>
        </a:p>
      </dgm:t>
    </dgm:pt>
    <dgm:pt modelId="{F0D9B984-685A-440C-96D0-41B473E8A9A0}" type="pres">
      <dgm:prSet presAssocID="{7A7EEC35-E578-4554-BCA4-D6B0E92C327C}" presName="node" presStyleLbl="vennNode1" presStyleIdx="5" presStyleCnt="6" custScaleX="259043" custRadScaleRad="152262" custRadScaleInc="-8049">
        <dgm:presLayoutVars>
          <dgm:bulletEnabled val="1"/>
        </dgm:presLayoutVars>
      </dgm:prSet>
      <dgm:spPr/>
      <dgm:t>
        <a:bodyPr/>
        <a:lstStyle/>
        <a:p>
          <a:endParaRPr lang="fr-FR"/>
        </a:p>
      </dgm:t>
    </dgm:pt>
  </dgm:ptLst>
  <dgm:cxnLst>
    <dgm:cxn modelId="{248168C6-EDFB-4B8F-B10A-84CD170F7ACF}" srcId="{DF86D905-D8D5-4473-9DA8-B37B80CE58AD}" destId="{D9EF2B07-FBDD-4CF8-B1CF-7383F1C77977}" srcOrd="3" destOrd="0" parTransId="{425E50DB-520F-4CE1-9555-2BD932E1475C}" sibTransId="{F30C3640-2698-4E9D-8F11-B83F9932A5BD}"/>
    <dgm:cxn modelId="{F1D805B0-2BBB-458A-B36E-F4AC8037DB25}" srcId="{DF86D905-D8D5-4473-9DA8-B37B80CE58AD}" destId="{6383D7BC-DC13-4A02-B3DF-CB7B9678F161}" srcOrd="1" destOrd="0" parTransId="{6DEF4113-8D53-4665-BB84-7188B2D0AA50}" sibTransId="{FA769C10-7D5E-4D05-9330-A98AF95ACD87}"/>
    <dgm:cxn modelId="{5926769D-1D02-46D4-92DB-2671ED2584A2}" type="presOf" srcId="{7761BC5B-84B0-4C6A-8B18-F8A762A8A454}" destId="{9EE0EEA7-5B36-4A31-9084-04E13130FCE0}" srcOrd="0" destOrd="0" presId="urn:microsoft.com/office/officeart/2005/8/layout/radial3"/>
    <dgm:cxn modelId="{2BD3B9DC-D5D6-4A9B-98AE-982B8D0F847C}" type="presOf" srcId="{08950F34-4830-4DF5-8D32-0ECFF71739F5}" destId="{3AD6664B-8E13-4A4A-8710-DB0C06BA8E39}" srcOrd="0" destOrd="0" presId="urn:microsoft.com/office/officeart/2005/8/layout/radial3"/>
    <dgm:cxn modelId="{0D37C49F-9B08-4350-980A-A49BF7EF2EFB}" srcId="{DF86D905-D8D5-4473-9DA8-B37B80CE58AD}" destId="{25E5FF29-DAE4-4447-B9B7-33288DA2118A}" srcOrd="2" destOrd="0" parTransId="{2E5A6C63-18DE-4991-A7C8-02638512C423}" sibTransId="{34085AE1-1C9F-4AC9-98EC-2B75ACFAB309}"/>
    <dgm:cxn modelId="{35EA3EE7-55C5-4CB7-BCC4-80DD06624B51}" srcId="{DF86D905-D8D5-4473-9DA8-B37B80CE58AD}" destId="{7A7EEC35-E578-4554-BCA4-D6B0E92C327C}" srcOrd="4" destOrd="0" parTransId="{2DEA325D-3B56-460B-921D-CDBE817DB344}" sibTransId="{11621D3E-66DB-4751-917F-6E11497582AA}"/>
    <dgm:cxn modelId="{CA2C26A3-9400-4E87-AB02-82F2C8C2CC9B}" srcId="{7761BC5B-84B0-4C6A-8B18-F8A762A8A454}" destId="{DF86D905-D8D5-4473-9DA8-B37B80CE58AD}" srcOrd="0" destOrd="0" parTransId="{68B6EFAD-9F65-403C-881D-0978EBA2FFEC}" sibTransId="{0B31D789-88A4-4FBD-A184-70B2BB8D94EB}"/>
    <dgm:cxn modelId="{DFBC9311-B728-4D0C-AA23-B903EE7AE488}" type="presOf" srcId="{6383D7BC-DC13-4A02-B3DF-CB7B9678F161}" destId="{798ED3A9-D1B2-4017-8939-FC89785AB650}" srcOrd="0" destOrd="0" presId="urn:microsoft.com/office/officeart/2005/8/layout/radial3"/>
    <dgm:cxn modelId="{09B3A83C-C3EA-41CE-9B92-D2A390FCE7A9}" type="presOf" srcId="{D9EF2B07-FBDD-4CF8-B1CF-7383F1C77977}" destId="{1CF53F25-8B66-4D09-88DA-F33A1F8E30BF}" srcOrd="0" destOrd="0" presId="urn:microsoft.com/office/officeart/2005/8/layout/radial3"/>
    <dgm:cxn modelId="{FFE9A5DA-1CA8-4BE6-A5EE-A65D7C378D54}" type="presOf" srcId="{25E5FF29-DAE4-4447-B9B7-33288DA2118A}" destId="{96E71673-A336-4900-9073-516BB19EF83E}" srcOrd="0" destOrd="0" presId="urn:microsoft.com/office/officeart/2005/8/layout/radial3"/>
    <dgm:cxn modelId="{877179D1-BE7D-4226-9BDD-1C92E5DB995E}" srcId="{DF86D905-D8D5-4473-9DA8-B37B80CE58AD}" destId="{08950F34-4830-4DF5-8D32-0ECFF71739F5}" srcOrd="0" destOrd="0" parTransId="{FC9A6C7A-A534-484A-A9AC-3FA91AE527CD}" sibTransId="{C6286091-00CB-4379-93FB-A360AC9C0C10}"/>
    <dgm:cxn modelId="{1E097B36-DD64-4853-A68E-A8D57AFF03D1}" type="presOf" srcId="{DF86D905-D8D5-4473-9DA8-B37B80CE58AD}" destId="{CCA4C5B5-E6C3-45B5-9615-1FC31B62C0B2}" srcOrd="0" destOrd="0" presId="urn:microsoft.com/office/officeart/2005/8/layout/radial3"/>
    <dgm:cxn modelId="{C861A117-BD43-466F-A205-33424B7813D1}" type="presOf" srcId="{7A7EEC35-E578-4554-BCA4-D6B0E92C327C}" destId="{F0D9B984-685A-440C-96D0-41B473E8A9A0}" srcOrd="0" destOrd="0" presId="urn:microsoft.com/office/officeart/2005/8/layout/radial3"/>
    <dgm:cxn modelId="{396303EE-B3C1-4432-B41F-91D66AF7DE49}" type="presParOf" srcId="{9EE0EEA7-5B36-4A31-9084-04E13130FCE0}" destId="{68C9705A-56F0-4079-9178-C598BCB7C511}" srcOrd="0" destOrd="0" presId="urn:microsoft.com/office/officeart/2005/8/layout/radial3"/>
    <dgm:cxn modelId="{7E591374-7A4B-49CB-83B9-B319D6789509}" type="presParOf" srcId="{68C9705A-56F0-4079-9178-C598BCB7C511}" destId="{CCA4C5B5-E6C3-45B5-9615-1FC31B62C0B2}" srcOrd="0" destOrd="0" presId="urn:microsoft.com/office/officeart/2005/8/layout/radial3"/>
    <dgm:cxn modelId="{10E7C830-E005-4148-AE4B-F66F67A558A2}" type="presParOf" srcId="{68C9705A-56F0-4079-9178-C598BCB7C511}" destId="{3AD6664B-8E13-4A4A-8710-DB0C06BA8E39}" srcOrd="1" destOrd="0" presId="urn:microsoft.com/office/officeart/2005/8/layout/radial3"/>
    <dgm:cxn modelId="{3A31646E-42CC-484A-AD1C-97E86D3A1FCA}" type="presParOf" srcId="{68C9705A-56F0-4079-9178-C598BCB7C511}" destId="{798ED3A9-D1B2-4017-8939-FC89785AB650}" srcOrd="2" destOrd="0" presId="urn:microsoft.com/office/officeart/2005/8/layout/radial3"/>
    <dgm:cxn modelId="{848C032C-D844-448E-A84B-95E3285448C4}" type="presParOf" srcId="{68C9705A-56F0-4079-9178-C598BCB7C511}" destId="{96E71673-A336-4900-9073-516BB19EF83E}" srcOrd="3" destOrd="0" presId="urn:microsoft.com/office/officeart/2005/8/layout/radial3"/>
    <dgm:cxn modelId="{73706C40-676E-436A-8448-71D21C549FC4}" type="presParOf" srcId="{68C9705A-56F0-4079-9178-C598BCB7C511}" destId="{1CF53F25-8B66-4D09-88DA-F33A1F8E30BF}" srcOrd="4" destOrd="0" presId="urn:microsoft.com/office/officeart/2005/8/layout/radial3"/>
    <dgm:cxn modelId="{C0AA8725-BD0B-4581-B915-75F29016B75A}" type="presParOf" srcId="{68C9705A-56F0-4079-9178-C598BCB7C511}" destId="{F0D9B984-685A-440C-96D0-41B473E8A9A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BE95F-B0DC-4E9C-9A77-2E9A5A37CA98}">
      <dsp:nvSpPr>
        <dsp:cNvPr id="0" name=""/>
        <dsp:cNvSpPr/>
      </dsp:nvSpPr>
      <dsp:spPr>
        <a:xfrm>
          <a:off x="3551460" y="2540124"/>
          <a:ext cx="1806390" cy="1573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Milieu intérieur </a:t>
          </a:r>
          <a:endParaRPr lang="fr-FR" sz="2400" b="1" kern="1200" dirty="0"/>
        </a:p>
      </dsp:txBody>
      <dsp:txXfrm>
        <a:off x="3816000" y="2770573"/>
        <a:ext cx="1277310" cy="1112708"/>
      </dsp:txXfrm>
    </dsp:sp>
    <dsp:sp modelId="{9C67AB46-0CC7-4131-B0F6-1B6E5E5B8A0D}">
      <dsp:nvSpPr>
        <dsp:cNvPr id="0" name=""/>
        <dsp:cNvSpPr/>
      </dsp:nvSpPr>
      <dsp:spPr>
        <a:xfrm rot="16200000">
          <a:off x="4245806" y="1860655"/>
          <a:ext cx="417697" cy="5944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b="1" kern="1200"/>
        </a:p>
      </dsp:txBody>
      <dsp:txXfrm>
        <a:off x="4308461" y="2042205"/>
        <a:ext cx="292388" cy="356683"/>
      </dsp:txXfrm>
    </dsp:sp>
    <dsp:sp modelId="{AB2DD7FE-176D-4708-89DB-BBE6A4B315E0}">
      <dsp:nvSpPr>
        <dsp:cNvPr id="0" name=""/>
        <dsp:cNvSpPr/>
      </dsp:nvSpPr>
      <dsp:spPr>
        <a:xfrm>
          <a:off x="3580429" y="3565"/>
          <a:ext cx="1748452" cy="17484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Sang </a:t>
          </a:r>
          <a:endParaRPr lang="fr-FR" sz="2400" b="1" kern="1200" dirty="0"/>
        </a:p>
      </dsp:txBody>
      <dsp:txXfrm>
        <a:off x="3836484" y="259620"/>
        <a:ext cx="1236342" cy="1236342"/>
      </dsp:txXfrm>
    </dsp:sp>
    <dsp:sp modelId="{AA264611-0BC7-4EE9-A87B-16A599FBA461}">
      <dsp:nvSpPr>
        <dsp:cNvPr id="0" name=""/>
        <dsp:cNvSpPr/>
      </dsp:nvSpPr>
      <dsp:spPr>
        <a:xfrm rot="1800000">
          <a:off x="5283997" y="3583996"/>
          <a:ext cx="261485" cy="5944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b="1" kern="1200"/>
        </a:p>
      </dsp:txBody>
      <dsp:txXfrm>
        <a:off x="5289252" y="3683280"/>
        <a:ext cx="183040" cy="356683"/>
      </dsp:txXfrm>
    </dsp:sp>
    <dsp:sp modelId="{A2C789DE-D204-4662-85C9-C8BDF2ADB2C7}">
      <dsp:nvSpPr>
        <dsp:cNvPr id="0" name=""/>
        <dsp:cNvSpPr/>
      </dsp:nvSpPr>
      <dsp:spPr>
        <a:xfrm>
          <a:off x="5374816" y="3677270"/>
          <a:ext cx="2401708" cy="17484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Liquide interstitiel </a:t>
          </a:r>
          <a:endParaRPr lang="fr-FR" sz="2400" b="1" kern="1200" dirty="0"/>
        </a:p>
      </dsp:txBody>
      <dsp:txXfrm>
        <a:off x="5726538" y="3933325"/>
        <a:ext cx="1698264" cy="1236342"/>
      </dsp:txXfrm>
    </dsp:sp>
    <dsp:sp modelId="{E9C2398E-E8A0-415D-9731-B2F0AF1C980D}">
      <dsp:nvSpPr>
        <dsp:cNvPr id="0" name=""/>
        <dsp:cNvSpPr/>
      </dsp:nvSpPr>
      <dsp:spPr>
        <a:xfrm rot="9000000">
          <a:off x="3355974" y="3586776"/>
          <a:ext cx="267561" cy="5944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b="1" kern="1200"/>
        </a:p>
      </dsp:txBody>
      <dsp:txXfrm rot="10800000">
        <a:off x="3430865" y="3685604"/>
        <a:ext cx="187293" cy="356683"/>
      </dsp:txXfrm>
    </dsp:sp>
    <dsp:sp modelId="{DA8CF918-12B0-4A01-B008-356ACB6982DE}">
      <dsp:nvSpPr>
        <dsp:cNvPr id="0" name=""/>
        <dsp:cNvSpPr/>
      </dsp:nvSpPr>
      <dsp:spPr>
        <a:xfrm>
          <a:off x="1153225" y="3677270"/>
          <a:ext cx="2360829" cy="17484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Lymphe </a:t>
          </a:r>
          <a:endParaRPr lang="fr-FR" sz="2400" b="1" kern="1200" dirty="0"/>
        </a:p>
      </dsp:txBody>
      <dsp:txXfrm>
        <a:off x="1498960" y="3933325"/>
        <a:ext cx="1669359" cy="123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BBED5-7BF9-473F-BCAC-AEC9246773E8}" type="datetimeFigureOut">
              <a:rPr lang="fr-FR" smtClean="0"/>
              <a:pPr/>
              <a:t>20/12/2024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25200-5CC0-4348-A303-3C68D1BC94ED}" type="slidenum">
              <a:rPr lang="fr-FR" smtClean="0"/>
              <a:pPr/>
              <a:t>‹N°›</a:t>
            </a:fld>
            <a:endParaRPr lang="fr-FR"/>
          </a:p>
        </p:txBody>
      </p:sp>
    </p:spTree>
    <p:extLst>
      <p:ext uri="{BB962C8B-B14F-4D97-AF65-F5344CB8AC3E}">
        <p14:creationId xmlns:p14="http://schemas.microsoft.com/office/powerpoint/2010/main" val="243798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BD25F-1223-4580-90A8-678210878AA0}" type="slidenum">
              <a:rPr lang="fr-FR"/>
              <a:pPr/>
              <a:t>1</a:t>
            </a:fld>
            <a:endParaRPr lang="fr-F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B2E4101-3A0F-499A-8E4C-FB6481F62ABA}" type="slidenum">
              <a:rPr lang="fr-FR" smtClean="0">
                <a:latin typeface="Arial" pitchFamily="34" charset="0"/>
              </a:rPr>
              <a:pPr/>
              <a:t>27</a:t>
            </a:fld>
            <a:endParaRPr lang="fr-FR"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fr-FR" smtClean="0">
                <a:latin typeface="Arial" pitchFamily="34" charset="0"/>
              </a:rPr>
              <a:t>Plasma : possibilite de remettre les cellules en suspension / pas le serum : caillot avec culot de GR emprisonne dans la fibrine polymerisee.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AD21E2-2CAE-4D5E-9CA5-7AA43931EB62}" type="slidenum">
              <a:rPr lang="fr-FR" smtClean="0">
                <a:latin typeface="Arial" pitchFamily="34" charset="0"/>
              </a:rPr>
              <a:pPr/>
              <a:t>68</a:t>
            </a:fld>
            <a:endParaRPr lang="fr-FR"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fr-FR" smtClean="0">
                <a:latin typeface="Arial" pitchFamily="34" charset="0"/>
              </a:rPr>
              <a:t>Nouveau ne VGM= 105-120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3484DF4-C178-46D4-8647-CA83A6878735}" type="slidenum">
              <a:rPr lang="fr-FR" smtClean="0">
                <a:latin typeface="Arial" pitchFamily="34" charset="0"/>
              </a:rPr>
              <a:pPr/>
              <a:t>75</a:t>
            </a:fld>
            <a:endParaRPr lang="fr-FR"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fr-FR" smtClean="0">
                <a:latin typeface="Arial" pitchFamily="34" charset="0"/>
              </a:rPr>
              <a:t>En cas d’anomalie signalee par l’automate</a:t>
            </a:r>
          </a:p>
          <a:p>
            <a:pPr eaLnBrk="1" hangingPunct="1"/>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73F871-E7F8-4A26-8DE8-05FB68F91F98}" type="datetimeFigureOut">
              <a:rPr lang="fr-FR" smtClean="0"/>
              <a:pPr/>
              <a:t>20/12/2024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DA9698-6A49-46F0-A843-A1A8EBD5496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3F871-E7F8-4A26-8DE8-05FB68F91F98}" type="datetimeFigureOut">
              <a:rPr lang="fr-FR" smtClean="0"/>
              <a:pPr/>
              <a:t>20/12/2024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A9698-6A49-46F0-A843-A1A8EBD5496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univ-tours.fr/fmc/Pages/Hemato/sang/sang2.html" TargetMode="External"/><Relationship Id="rId7" Type="http://schemas.openxmlformats.org/officeDocument/2006/relationships/hyperlink" Target="https://fr.wikipedia.org/wiki/Fibr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r.wikipedia.org/wiki/Plasma_sanguin" TargetMode="External"/><Relationship Id="rId5" Type="http://schemas.openxmlformats.org/officeDocument/2006/relationships/hyperlink" Target="https://fr.wikipedia.org/wiki/Prot%C3%A9ine" TargetMode="External"/><Relationship Id="rId4" Type="http://schemas.openxmlformats.org/officeDocument/2006/relationships/hyperlink" Target="https://fr.wikipedia.org/wiki/Coagulation_sanguin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octissimo.fr/html/nutrition/nutrition_sante/nu_1066_carence_fer.htm" TargetMode="Externa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octissimo.fr/html/grossesse/grossesse.ht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dictionnaire.doctissimo.fr/definition-collagenose.htm" TargetMode="External"/><Relationship Id="rId3" Type="http://schemas.openxmlformats.org/officeDocument/2006/relationships/hyperlink" Target="http://www.doctissimo.fr/html/dossiers/hepatites.htm" TargetMode="External"/><Relationship Id="rId7" Type="http://schemas.openxmlformats.org/officeDocument/2006/relationships/hyperlink" Target="http://dictionnaire.doctissimo.fr/definition-purpura.htm" TargetMode="External"/><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hyperlink" Target="http://www.doctissimo.fr/html/sante/encyclopedie/sa_1272_rubeole.htm" TargetMode="External"/><Relationship Id="rId5" Type="http://schemas.openxmlformats.org/officeDocument/2006/relationships/hyperlink" Target="http://www.doctissimo.fr/html/sante/encyclopedie/sa_591_oreillons.htm" TargetMode="External"/><Relationship Id="rId4" Type="http://schemas.openxmlformats.org/officeDocument/2006/relationships/hyperlink" Target="http://www.doctissimo.fr/html/dossiers/varicelle.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doctissimo.fr/html/sante/encyclopedie/cancer-primitif-bronches.htm" TargetMode="External"/><Relationship Id="rId3" Type="http://schemas.openxmlformats.org/officeDocument/2006/relationships/hyperlink" Target="http://dictionnaire.doctissimo.fr/definition-splenectomie.htm" TargetMode="External"/><Relationship Id="rId7" Type="http://schemas.openxmlformats.org/officeDocument/2006/relationships/hyperlink" Target="http://www.doctissimo.fr/html/dossiers/cancer-rein/cancer-rein.htm" TargetMode="External"/><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hyperlink" Target="http://www.doctissimo.fr/html/dossiers/cancer_ovaire.htm" TargetMode="External"/><Relationship Id="rId11" Type="http://schemas.openxmlformats.org/officeDocument/2006/relationships/hyperlink" Target="http://www.doctissimo.fr/html/nutrition/nutrition_sante/nu_1066_carence_fer.htm" TargetMode="External"/><Relationship Id="rId5" Type="http://schemas.openxmlformats.org/officeDocument/2006/relationships/hyperlink" Target="http://www.doctissimo.fr/html/dossiers/cancer_colon.htm" TargetMode="External"/><Relationship Id="rId10" Type="http://schemas.openxmlformats.org/officeDocument/2006/relationships/hyperlink" Target="http://www.doctissimo.fr/html/sante/encyclopedie/sa_1167_tuberculose.htm" TargetMode="External"/><Relationship Id="rId4" Type="http://schemas.openxmlformats.org/officeDocument/2006/relationships/hyperlink" Target="http://www.doctissimo.fr/html/sante/encyclopedie/sa_794_cancer_pancreas.htm" TargetMode="External"/><Relationship Id="rId9" Type="http://schemas.openxmlformats.org/officeDocument/2006/relationships/hyperlink" Target="http://www.doctissimo.fr/html/sante/encyclopedie/maladie-de-hodgkin.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fr.wikipedia.org/wiki/Rate" TargetMode="External"/><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utura-sciences.com/sante/definitions/medecine-globule-2701/" TargetMode="External"/><Relationship Id="rId2" Type="http://schemas.openxmlformats.org/officeDocument/2006/relationships/hyperlink" Target="https://www.passeportsante.net/fr/parties-corps/Fiche.aspx?doc=rate" TargetMode="External"/><Relationship Id="rId1" Type="http://schemas.openxmlformats.org/officeDocument/2006/relationships/slideLayout" Target="../slideLayouts/slideLayout2.xml"/><Relationship Id="rId6" Type="http://schemas.openxmlformats.org/officeDocument/2006/relationships/hyperlink" Target="https://www.futura-sciences.com/sante/definitions/medecine-cancer-108/" TargetMode="External"/><Relationship Id="rId5" Type="http://schemas.openxmlformats.org/officeDocument/2006/relationships/hyperlink" Target="https://www.futura-sciences.com/sante/actualites/medecine-systeme-immunitaire-dope-legumes-verts-34109/" TargetMode="External"/><Relationship Id="rId4" Type="http://schemas.openxmlformats.org/officeDocument/2006/relationships/hyperlink" Target="https://www.futura-sciences.com/sante/definitions/medecine-leucocyte-274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utura-sciences.com/planete/definitions/botanique-neutrophile-6805/"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utura-sciences.com/sante/definitions/medecine-allergie-2956/" TargetMode="External"/><Relationship Id="rId2" Type="http://schemas.openxmlformats.org/officeDocument/2006/relationships/hyperlink" Target="https://www.futura-sciences.com/sante/definitions/medecine-histamine-753/" TargetMode="External"/><Relationship Id="rId1" Type="http://schemas.openxmlformats.org/officeDocument/2006/relationships/slideLayout" Target="../slideLayouts/slideLayout2.xml"/><Relationship Id="rId5" Type="http://schemas.openxmlformats.org/officeDocument/2006/relationships/hyperlink" Target="https://www.futura-sciences.com/sante/definitions/medecine-basophile-3057/" TargetMode="Externa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futura-sciences.com/sante/definitions/biologie-rate-7271/"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s://www.futura-sciences.com/sante/definitions/corps-humain-ganglion-lymphatique-1573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s://www.futura-sciences.com/sante/definitions/medecine-systeme-immunitaire-2722/"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s://www.futura-sciences.com/sante/definitions/biologie-thymus-4234/" TargetMode="External"/><Relationship Id="rId4" Type="http://schemas.openxmlformats.org/officeDocument/2006/relationships/hyperlink" Target="https://www.futura-sciences.com/sante/definitions/medecine-anticorps-93/"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com/url?sa=i&amp;rct=j&amp;q=&amp;esrc=s&amp;source=imgres&amp;cd=&amp;cad=rja&amp;uact=8&amp;ved=2ahUKEwjwusihw8PgAhVFzYUKHWHkBzcQjRx6BAgBEAU&amp;url=https://fr.123rf.com/photo_63923767_diff%C3%A9renciation-de-monocytes-ost%C3%A9oclastes-macrophages-et-cellules-dendric.html&amp;psig=AOvVaw3EpnM1keC1MVaXJ9cHsedD&amp;ust=1550518900458747"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https://fr.wikipedia.org/wiki/Cellule_de_Kupffer" TargetMode="External"/><Relationship Id="rId2" Type="http://schemas.openxmlformats.org/officeDocument/2006/relationships/hyperlink" Target="https://www.google.com/url?sa=i&amp;rct=j&amp;q=&amp;esrc=s&amp;source=imgres&amp;cd=&amp;cad=rja&amp;uact=8&amp;ved=2ahUKEwii1LfewcPgAhXxxoUKHaJLAUwQjRx6BAgBEAU&amp;url=https://www.gettyimages.fr/photos/macrophage&amp;psig=AOvVaw3sXY4pMXyzVO-87w2ycFwU&amp;ust=1550518470806722" TargetMode="External"/><Relationship Id="rId1" Type="http://schemas.openxmlformats.org/officeDocument/2006/relationships/slideLayout" Target="../slideLayouts/slideLayout2.xml"/><Relationship Id="rId6" Type="http://schemas.openxmlformats.org/officeDocument/2006/relationships/hyperlink" Target="https://fr.wikipedia.org/wiki/Histiocyte" TargetMode="External"/><Relationship Id="rId5" Type="http://schemas.openxmlformats.org/officeDocument/2006/relationships/hyperlink" Target="https://fr.wikipedia.org/wiki/Microglie" TargetMode="External"/><Relationship Id="rId4" Type="http://schemas.openxmlformats.org/officeDocument/2006/relationships/hyperlink" Target="https://fr.wikipedia.org/wiki/Ost%C3%A9oclast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fr.wikipedia.org/wiki/Lymphocyte_T" TargetMode="External"/><Relationship Id="rId2" Type="http://schemas.openxmlformats.org/officeDocument/2006/relationships/hyperlink" Target="https://fr.wikipedia.org/wiki/Dendrite_(biologie)" TargetMode="External"/><Relationship Id="rId1" Type="http://schemas.openxmlformats.org/officeDocument/2006/relationships/slideLayout" Target="../slideLayouts/slideLayout2.xml"/><Relationship Id="rId4" Type="http://schemas.openxmlformats.org/officeDocument/2006/relationships/hyperlink" Target="https://fr.wikipedia.org/wiki/Lymphocyte_B"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2ahUKEwjzrfjpzcPgAhXMxoUKHXlvDYUQjRx6BAgBEAU&amp;url=https://www.3trois3.com/articles/le-systeme-immunitaire-et-limmunite-chez-le-porc-la-peau_12873/&amp;psig=AOvVaw3SbzR4tMUppX5Q_ohZPtFy&amp;ust=1550521764714409" TargetMode="External"/><Relationship Id="rId2" Type="http://schemas.openxmlformats.org/officeDocument/2006/relationships/hyperlink" Target="https://fr.wikipedia.org/wiki/Cellules_de_Langerhans"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fr.wikipedia.org/wiki/Moelle_osseu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2" Type="http://schemas.openxmlformats.org/officeDocument/2006/relationships/hyperlink" Target="http://knoow.net/fr/sciences-terre-vie/biologie/le-foi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fr.wikipedia.org/wiki/Concentration_massiq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wikipedia.org/wiki/%C3%89rythrocyte" TargetMode="External"/><Relationship Id="rId4" Type="http://schemas.openxmlformats.org/officeDocument/2006/relationships/hyperlink" Target="https://fr.wikipedia.org/wiki/H%C3%A9moglobin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fr.wikipedia.org/wiki/Plasmodium_falciparum" TargetMode="External"/><Relationship Id="rId3" Type="http://schemas.openxmlformats.org/officeDocument/2006/relationships/image" Target="../media/image53.gif"/><Relationship Id="rId7" Type="http://schemas.openxmlformats.org/officeDocument/2006/relationships/hyperlink" Target="https://fr.wikipedia.org/wiki/Paludisme" TargetMode="External"/><Relationship Id="rId2" Type="http://schemas.openxmlformats.org/officeDocument/2006/relationships/image" Target="../media/image52.gif"/><Relationship Id="rId1" Type="http://schemas.openxmlformats.org/officeDocument/2006/relationships/slideLayout" Target="../slideLayouts/slideLayout2.xml"/><Relationship Id="rId6" Type="http://schemas.openxmlformats.org/officeDocument/2006/relationships/hyperlink" Target="https://fr.wikipedia.org/wiki/Cellule_(biologie)" TargetMode="External"/><Relationship Id="rId5" Type="http://schemas.openxmlformats.org/officeDocument/2006/relationships/hyperlink" Target="https://fr.wikipedia.org/wiki/Microscope_(instrument)" TargetMode="External"/><Relationship Id="rId4" Type="http://schemas.openxmlformats.org/officeDocument/2006/relationships/hyperlink" Target="https://fr.wikipedia.org/wiki/Sang"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1030"/>
          <p:cNvSpPr txBox="1">
            <a:spLocks noChangeArrowheads="1"/>
          </p:cNvSpPr>
          <p:nvPr/>
        </p:nvSpPr>
        <p:spPr bwMode="auto">
          <a:xfrm>
            <a:off x="609600" y="5683250"/>
            <a:ext cx="7924800" cy="648512"/>
          </a:xfrm>
          <a:prstGeom prst="rect">
            <a:avLst/>
          </a:prstGeom>
          <a:noFill/>
          <a:ln w="9525">
            <a:noFill/>
            <a:miter lim="800000"/>
            <a:headEnd/>
            <a:tailEnd/>
          </a:ln>
          <a:effectLst/>
        </p:spPr>
        <p:txBody>
          <a:bodyPr lIns="90000" tIns="46800" rIns="90000" bIns="46800">
            <a:spAutoFit/>
          </a:bodyPr>
          <a:lstStyle/>
          <a:p>
            <a:pPr>
              <a:spcBef>
                <a:spcPct val="50000"/>
              </a:spcBef>
            </a:pPr>
            <a:endParaRPr lang="fr-FR">
              <a:latin typeface="Calibri" pitchFamily="34" charset="0"/>
              <a:cs typeface="Calibri" pitchFamily="34" charset="0"/>
            </a:endParaRPr>
          </a:p>
        </p:txBody>
      </p:sp>
      <p:pic>
        <p:nvPicPr>
          <p:cNvPr id="10" name="Picture 9" descr="C:\Users\BIODAMI\Desktop\biomedical.jpg"/>
          <p:cNvPicPr>
            <a:picLocks noChangeAspect="1" noChangeArrowheads="1"/>
          </p:cNvPicPr>
          <p:nvPr/>
        </p:nvPicPr>
        <p:blipFill>
          <a:blip r:embed="rId3" cstate="print"/>
          <a:srcRect/>
          <a:stretch>
            <a:fillRect/>
          </a:stretch>
        </p:blipFill>
        <p:spPr bwMode="auto">
          <a:xfrm>
            <a:off x="5207012" y="376223"/>
            <a:ext cx="1079500" cy="1052513"/>
          </a:xfrm>
          <a:prstGeom prst="rect">
            <a:avLst/>
          </a:prstGeom>
          <a:noFill/>
          <a:ln w="9525">
            <a:noFill/>
            <a:miter lim="800000"/>
            <a:headEnd/>
            <a:tailEnd/>
          </a:ln>
        </p:spPr>
      </p:pic>
      <p:pic>
        <p:nvPicPr>
          <p:cNvPr id="11" name="Picture 13" descr="C:\Users\BIODAMI\Desktop\blue_ecg.jpg"/>
          <p:cNvPicPr>
            <a:picLocks noChangeAspect="1" noChangeArrowheads="1"/>
          </p:cNvPicPr>
          <p:nvPr/>
        </p:nvPicPr>
        <p:blipFill>
          <a:blip r:embed="rId4" cstate="print"/>
          <a:srcRect/>
          <a:stretch>
            <a:fillRect/>
          </a:stretch>
        </p:blipFill>
        <p:spPr bwMode="auto">
          <a:xfrm>
            <a:off x="6357950" y="376223"/>
            <a:ext cx="1152525" cy="1052513"/>
          </a:xfrm>
          <a:prstGeom prst="rect">
            <a:avLst/>
          </a:prstGeom>
          <a:noFill/>
          <a:ln w="9525">
            <a:noFill/>
            <a:miter lim="800000"/>
            <a:headEnd/>
            <a:tailEnd/>
          </a:ln>
        </p:spPr>
      </p:pic>
      <p:pic>
        <p:nvPicPr>
          <p:cNvPr id="12" name="Picture 14" descr="C:\Users\BIODAMI\Desktop\logo-technologie-pour-la-sante.jpg"/>
          <p:cNvPicPr>
            <a:picLocks noChangeAspect="1" noChangeArrowheads="1"/>
          </p:cNvPicPr>
          <p:nvPr/>
        </p:nvPicPr>
        <p:blipFill>
          <a:blip r:embed="rId5" cstate="print"/>
          <a:srcRect/>
          <a:stretch>
            <a:fillRect/>
          </a:stretch>
        </p:blipFill>
        <p:spPr bwMode="auto">
          <a:xfrm>
            <a:off x="3992566" y="376223"/>
            <a:ext cx="1150938" cy="1052513"/>
          </a:xfrm>
          <a:prstGeom prst="rect">
            <a:avLst/>
          </a:prstGeom>
          <a:noFill/>
          <a:ln w="9525">
            <a:noFill/>
            <a:miter lim="800000"/>
            <a:headEnd/>
            <a:tailEnd/>
          </a:ln>
        </p:spPr>
      </p:pic>
      <p:pic>
        <p:nvPicPr>
          <p:cNvPr id="13" name="Picture 15" descr="C:\Users\BIODAMI\Desktop\images.jpg"/>
          <p:cNvPicPr>
            <a:picLocks noChangeAspect="1" noChangeArrowheads="1"/>
          </p:cNvPicPr>
          <p:nvPr/>
        </p:nvPicPr>
        <p:blipFill>
          <a:blip r:embed="rId6" cstate="print"/>
          <a:srcRect/>
          <a:stretch>
            <a:fillRect/>
          </a:stretch>
        </p:blipFill>
        <p:spPr bwMode="auto">
          <a:xfrm>
            <a:off x="7608879" y="376223"/>
            <a:ext cx="1152525" cy="1052513"/>
          </a:xfrm>
          <a:prstGeom prst="rect">
            <a:avLst/>
          </a:prstGeom>
          <a:noFill/>
          <a:ln w="9525">
            <a:noFill/>
            <a:miter lim="800000"/>
            <a:headEnd/>
            <a:tailEnd/>
          </a:ln>
        </p:spPr>
      </p:pic>
      <p:sp>
        <p:nvSpPr>
          <p:cNvPr id="15" name="ZoneTexte 7"/>
          <p:cNvSpPr txBox="1">
            <a:spLocks noChangeArrowheads="1"/>
          </p:cNvSpPr>
          <p:nvPr/>
        </p:nvSpPr>
        <p:spPr bwMode="auto">
          <a:xfrm>
            <a:off x="387358" y="311987"/>
            <a:ext cx="5399088" cy="830997"/>
          </a:xfrm>
          <a:prstGeom prst="rect">
            <a:avLst/>
          </a:prstGeom>
          <a:noFill/>
          <a:ln w="9525">
            <a:noFill/>
            <a:miter lim="800000"/>
            <a:headEnd/>
            <a:tailEnd/>
          </a:ln>
        </p:spPr>
        <p:txBody>
          <a:bodyPr>
            <a:spAutoFit/>
          </a:bodyPr>
          <a:lstStyle/>
          <a:p>
            <a:r>
              <a:rPr lang="fr-FR" sz="1600" dirty="0">
                <a:latin typeface="Calibri" pitchFamily="34" charset="0"/>
                <a:cs typeface="Calibri" pitchFamily="34" charset="0"/>
              </a:rPr>
              <a:t>Université </a:t>
            </a:r>
            <a:r>
              <a:rPr lang="fr-FR" sz="1600" dirty="0" err="1" smtClean="0">
                <a:latin typeface="Calibri" pitchFamily="34" charset="0"/>
                <a:cs typeface="Calibri" pitchFamily="34" charset="0"/>
              </a:rPr>
              <a:t>AbouBekr</a:t>
            </a:r>
            <a:r>
              <a:rPr lang="fr-FR" sz="1600" dirty="0" smtClean="0">
                <a:latin typeface="Calibri" pitchFamily="34" charset="0"/>
                <a:cs typeface="Calibri" pitchFamily="34" charset="0"/>
              </a:rPr>
              <a:t> BELKAID </a:t>
            </a:r>
            <a:r>
              <a:rPr lang="fr-FR" sz="1600" dirty="0">
                <a:latin typeface="Calibri" pitchFamily="34" charset="0"/>
                <a:cs typeface="Calibri" pitchFamily="34" charset="0"/>
              </a:rPr>
              <a:t>– TLEMCEN</a:t>
            </a:r>
          </a:p>
          <a:p>
            <a:r>
              <a:rPr lang="fr-FR" sz="1600" dirty="0">
                <a:latin typeface="Calibri" pitchFamily="34" charset="0"/>
                <a:cs typeface="Calibri" pitchFamily="34" charset="0"/>
              </a:rPr>
              <a:t>Faculté </a:t>
            </a:r>
            <a:r>
              <a:rPr lang="fr-FR" sz="1600" dirty="0" smtClean="0">
                <a:latin typeface="Calibri" pitchFamily="34" charset="0"/>
                <a:cs typeface="Calibri" pitchFamily="34" charset="0"/>
              </a:rPr>
              <a:t>SNV/STU</a:t>
            </a:r>
            <a:endParaRPr lang="fr-FR" sz="1600" dirty="0">
              <a:latin typeface="Calibri" pitchFamily="34" charset="0"/>
              <a:cs typeface="Calibri" pitchFamily="34" charset="0"/>
            </a:endParaRPr>
          </a:p>
          <a:p>
            <a:r>
              <a:rPr lang="fr-FR" sz="1600" dirty="0" smtClean="0">
                <a:latin typeface="Calibri" pitchFamily="34" charset="0"/>
                <a:cs typeface="Calibri" pitchFamily="34" charset="0"/>
              </a:rPr>
              <a:t>L3 génétique</a:t>
            </a:r>
            <a:endParaRPr lang="fr-FR" sz="1600" dirty="0">
              <a:latin typeface="Calibri" pitchFamily="34" charset="0"/>
              <a:cs typeface="Calibri" pitchFamily="34" charset="0"/>
            </a:endParaRPr>
          </a:p>
        </p:txBody>
      </p:sp>
      <p:sp>
        <p:nvSpPr>
          <p:cNvPr id="16" name="ZoneTexte 8"/>
          <p:cNvSpPr txBox="1">
            <a:spLocks noChangeArrowheads="1"/>
          </p:cNvSpPr>
          <p:nvPr/>
        </p:nvSpPr>
        <p:spPr bwMode="auto">
          <a:xfrm>
            <a:off x="142844" y="2000240"/>
            <a:ext cx="8072494" cy="461665"/>
          </a:xfrm>
          <a:prstGeom prst="rect">
            <a:avLst/>
          </a:prstGeom>
          <a:noFill/>
          <a:ln w="9525">
            <a:noFill/>
            <a:miter lim="800000"/>
            <a:headEnd/>
            <a:tailEnd/>
          </a:ln>
        </p:spPr>
        <p:txBody>
          <a:bodyPr wrap="square">
            <a:spAutoFit/>
          </a:bodyPr>
          <a:lstStyle/>
          <a:p>
            <a:r>
              <a:rPr lang="fr-FR" sz="2400" b="1" dirty="0">
                <a:solidFill>
                  <a:srgbClr val="002060"/>
                </a:solidFill>
                <a:latin typeface="Calibri" pitchFamily="34" charset="0"/>
                <a:cs typeface="Calibri" pitchFamily="34" charset="0"/>
              </a:rPr>
              <a:t>Module </a:t>
            </a:r>
            <a:r>
              <a:rPr lang="fr-FR" sz="2400" b="1" dirty="0" smtClean="0">
                <a:solidFill>
                  <a:srgbClr val="002060"/>
                </a:solidFill>
                <a:latin typeface="Calibri" pitchFamily="34" charset="0"/>
                <a:cs typeface="Calibri" pitchFamily="34" charset="0"/>
              </a:rPr>
              <a:t>de Physiologie des grandes fonctions</a:t>
            </a:r>
          </a:p>
        </p:txBody>
      </p:sp>
      <p:sp>
        <p:nvSpPr>
          <p:cNvPr id="17" name="ZoneTexte 9"/>
          <p:cNvSpPr txBox="1">
            <a:spLocks noChangeArrowheads="1"/>
          </p:cNvSpPr>
          <p:nvPr/>
        </p:nvSpPr>
        <p:spPr bwMode="auto">
          <a:xfrm>
            <a:off x="1428728" y="3130552"/>
            <a:ext cx="6367488"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4000" b="1" dirty="0" smtClean="0"/>
              <a:t>Le sang et le milieu intérieur</a:t>
            </a:r>
            <a:endParaRPr lang="fr-FR" sz="4000" dirty="0">
              <a:solidFill>
                <a:schemeClr val="tx2"/>
              </a:solidFill>
              <a:effectLst>
                <a:glow rad="228600">
                  <a:schemeClr val="accent4">
                    <a:satMod val="175000"/>
                    <a:alpha val="40000"/>
                  </a:schemeClr>
                </a:glow>
              </a:effectLst>
              <a:latin typeface="Calibri" pitchFamily="34" charset="0"/>
              <a:cs typeface="Calibri" pitchFamily="34" charset="0"/>
            </a:endParaRPr>
          </a:p>
        </p:txBody>
      </p:sp>
      <p:sp>
        <p:nvSpPr>
          <p:cNvPr id="19" name="Espace réservé du pied de page 15"/>
          <p:cNvSpPr>
            <a:spLocks noGrp="1"/>
          </p:cNvSpPr>
          <p:nvPr>
            <p:ph type="ftr" sz="quarter" idx="4294967295"/>
          </p:nvPr>
        </p:nvSpPr>
        <p:spPr>
          <a:xfrm>
            <a:off x="3105160" y="5953146"/>
            <a:ext cx="2895600" cy="476250"/>
          </a:xfrm>
          <a:prstGeom prst="rect">
            <a:avLst/>
          </a:prstGeom>
          <a:noFill/>
        </p:spPr>
        <p:txBody>
          <a:bodyPr/>
          <a:lstStyle/>
          <a:p>
            <a:r>
              <a:rPr lang="fr-FR" sz="1600" b="1" dirty="0" smtClean="0">
                <a:latin typeface="Calibri" pitchFamily="34" charset="0"/>
                <a:cs typeface="Calibri" pitchFamily="34" charset="0"/>
              </a:rPr>
              <a:t>Année Universitaire</a:t>
            </a:r>
            <a:r>
              <a:rPr lang="fr-FR" sz="1600" b="1" smtClean="0">
                <a:latin typeface="Calibri" pitchFamily="34" charset="0"/>
                <a:cs typeface="Calibri" pitchFamily="34" charset="0"/>
              </a:rPr>
              <a:t>: </a:t>
            </a:r>
            <a:r>
              <a:rPr lang="fr-FR" sz="1600" b="1" smtClean="0">
                <a:latin typeface="Calibri" pitchFamily="34" charset="0"/>
                <a:cs typeface="Calibri" pitchFamily="34" charset="0"/>
              </a:rPr>
              <a:t>2020-2021</a:t>
            </a:r>
            <a:endParaRPr lang="fr-FR" sz="1600" b="1" dirty="0" smtClean="0">
              <a:latin typeface="Calibri" pitchFamily="34" charset="0"/>
              <a:cs typeface="Calibri" pitchFamily="34" charset="0"/>
            </a:endParaRPr>
          </a:p>
        </p:txBody>
      </p:sp>
      <p:sp>
        <p:nvSpPr>
          <p:cNvPr id="20" name="ZoneTexte 8"/>
          <p:cNvSpPr txBox="1">
            <a:spLocks noChangeArrowheads="1"/>
          </p:cNvSpPr>
          <p:nvPr/>
        </p:nvSpPr>
        <p:spPr bwMode="auto">
          <a:xfrm>
            <a:off x="500034" y="4572008"/>
            <a:ext cx="6143668" cy="1015663"/>
          </a:xfrm>
          <a:prstGeom prst="rect">
            <a:avLst/>
          </a:prstGeom>
          <a:noFill/>
          <a:ln w="9525">
            <a:noFill/>
            <a:miter lim="800000"/>
            <a:headEnd/>
            <a:tailEnd/>
          </a:ln>
        </p:spPr>
        <p:txBody>
          <a:bodyPr wrap="square">
            <a:spAutoFit/>
          </a:bodyPr>
          <a:lstStyle/>
          <a:p>
            <a:r>
              <a:rPr lang="fr-FR" sz="3000" b="1" dirty="0">
                <a:latin typeface="Calibri" pitchFamily="34" charset="0"/>
                <a:cs typeface="Calibri" pitchFamily="34" charset="0"/>
              </a:rPr>
              <a:t>Responsables du module :</a:t>
            </a:r>
          </a:p>
          <a:p>
            <a:r>
              <a:rPr lang="fr-FR" sz="3000" dirty="0" smtClean="0">
                <a:latin typeface="Calibri" pitchFamily="34" charset="0"/>
                <a:cs typeface="Calibri" pitchFamily="34" charset="0"/>
              </a:rPr>
              <a:t>Djamila BOUHAFSI-MERGHACHE</a:t>
            </a:r>
            <a:endParaRPr lang="fr-FR" sz="3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 </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pic>
        <p:nvPicPr>
          <p:cNvPr id="39938" name="Picture 2" descr="Image associÃ©e"/>
          <p:cNvPicPr>
            <a:picLocks noChangeAspect="1" noChangeArrowheads="1"/>
          </p:cNvPicPr>
          <p:nvPr/>
        </p:nvPicPr>
        <p:blipFill>
          <a:blip r:embed="rId2" cstate="print"/>
          <a:srcRect/>
          <a:stretch>
            <a:fillRect/>
          </a:stretch>
        </p:blipFill>
        <p:spPr bwMode="auto">
          <a:xfrm>
            <a:off x="1357290" y="2030872"/>
            <a:ext cx="6785336" cy="4827152"/>
          </a:xfrm>
          <a:prstGeom prst="rect">
            <a:avLst/>
          </a:prstGeom>
          <a:noFill/>
        </p:spPr>
      </p:pic>
      <p:sp>
        <p:nvSpPr>
          <p:cNvPr id="8" name="Rectangle 7"/>
          <p:cNvSpPr/>
          <p:nvPr/>
        </p:nvSpPr>
        <p:spPr>
          <a:xfrm>
            <a:off x="142844" y="1142984"/>
            <a:ext cx="8858312" cy="923330"/>
          </a:xfrm>
          <a:prstGeom prst="rect">
            <a:avLst/>
          </a:prstGeom>
        </p:spPr>
        <p:txBody>
          <a:bodyPr wrap="square">
            <a:spAutoFit/>
          </a:bodyPr>
          <a:lstStyle/>
          <a:p>
            <a:pPr algn="just"/>
            <a:r>
              <a:rPr lang="fr-FR" sz="2700" dirty="0" smtClean="0"/>
              <a:t>Dés qu’il rentre dans un vaisseau lymphatique il donne naissance à la lymphe. </a:t>
            </a:r>
            <a:endParaRPr lang="fr-FR" sz="2700" dirty="0"/>
          </a:p>
        </p:txBody>
      </p:sp>
      <p:sp>
        <p:nvSpPr>
          <p:cNvPr id="9" name="Titre 1"/>
          <p:cNvSpPr txBox="1">
            <a:spLocks/>
          </p:cNvSpPr>
          <p:nvPr/>
        </p:nvSpPr>
        <p:spPr>
          <a:xfrm>
            <a:off x="928662" y="35716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8000"/>
                </a:solidFill>
                <a:effectLst/>
                <a:uLnTx/>
                <a:uFillTx/>
                <a:latin typeface="+mj-lt"/>
                <a:ea typeface="+mj-ea"/>
                <a:cs typeface="+mj-cs"/>
              </a:rPr>
              <a:t>Le liquide interstitiel</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nodeType="withEffect">
                                  <p:stCondLst>
                                    <p:cond delay="0"/>
                                  </p:stCondLst>
                                  <p:childTnLst>
                                    <p:set>
                                      <p:cBhvr>
                                        <p:cTn id="9" dur="1" fill="hold">
                                          <p:stCondLst>
                                            <p:cond delay="0"/>
                                          </p:stCondLst>
                                        </p:cTn>
                                        <p:tgtEl>
                                          <p:spTgt spid="39938"/>
                                        </p:tgtEl>
                                        <p:attrNameLst>
                                          <p:attrName>style.visibility</p:attrName>
                                        </p:attrNameLst>
                                      </p:cBhvr>
                                      <p:to>
                                        <p:strVal val="visible"/>
                                      </p:to>
                                    </p:set>
                                    <p:animEffect transition="in" filter="strips(downLeft)">
                                      <p:cBhvr>
                                        <p:cTn id="10"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2232" t="29492" r="51647" b="3125"/>
          <a:stretch>
            <a:fillRect/>
          </a:stretch>
        </p:blipFill>
        <p:spPr bwMode="auto">
          <a:xfrm>
            <a:off x="1500166" y="1752758"/>
            <a:ext cx="6215106" cy="5105266"/>
          </a:xfrm>
          <a:prstGeom prst="rect">
            <a:avLst/>
          </a:prstGeom>
          <a:noFill/>
          <a:ln w="9525">
            <a:noFill/>
            <a:miter lim="800000"/>
            <a:headEnd/>
            <a:tailEnd/>
          </a:ln>
          <a:effectLst/>
        </p:spPr>
      </p:pic>
      <p:sp>
        <p:nvSpPr>
          <p:cNvPr id="5"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928662" y="64292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8000"/>
                </a:solidFill>
                <a:latin typeface="+mj-lt"/>
                <a:ea typeface="+mj-ea"/>
                <a:cs typeface="+mj-cs"/>
              </a:rPr>
              <a:t>Relation sang/lymphe/liquide interstitiel</a:t>
            </a:r>
            <a:r>
              <a:rPr kumimoji="0" lang="fr-FR" sz="2500" b="1" i="0" u="none" strike="noStrike" kern="1200" cap="none" spc="0" normalizeH="0" baseline="0" noProof="0" dirty="0" smtClean="0">
                <a:ln>
                  <a:noFill/>
                </a:ln>
                <a:solidFill>
                  <a:srgbClr val="008000"/>
                </a:solidFill>
                <a:effectLst/>
                <a:uLnTx/>
                <a:uFillTx/>
                <a:latin typeface="+mj-lt"/>
                <a:ea typeface="+mj-ea"/>
                <a:cs typeface="+mj-cs"/>
              </a:rPr>
              <a:t> </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2" cstate="print"/>
          <a:srcRect l="27763" t="30957" r="28946" b="7519"/>
          <a:stretch>
            <a:fillRect/>
          </a:stretch>
        </p:blipFill>
        <p:spPr bwMode="auto">
          <a:xfrm>
            <a:off x="651404" y="1571612"/>
            <a:ext cx="7849686" cy="5152000"/>
          </a:xfrm>
          <a:prstGeom prst="rect">
            <a:avLst/>
          </a:prstGeom>
          <a:noFill/>
          <a:ln w="9525">
            <a:noFill/>
            <a:miter lim="800000"/>
            <a:headEnd/>
            <a:tailEnd/>
          </a:ln>
          <a:effectLst/>
        </p:spPr>
      </p:pic>
      <p:sp>
        <p:nvSpPr>
          <p:cNvPr id="6"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2060"/>
                </a:solidFill>
                <a:effectLst/>
                <a:uLnTx/>
                <a:uFillTx/>
                <a:latin typeface="+mj-lt"/>
                <a:ea typeface="+mj-ea"/>
                <a:cs typeface="+mj-cs"/>
              </a:rPr>
              <a:t> Le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928662" y="64292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8000"/>
                </a:solidFill>
                <a:latin typeface="+mj-lt"/>
                <a:ea typeface="+mj-ea"/>
                <a:cs typeface="+mj-cs"/>
              </a:rPr>
              <a:t>Relation lymphe/liquide interstitiel</a:t>
            </a:r>
            <a:r>
              <a:rPr kumimoji="0" lang="fr-FR" sz="2500" b="1" i="0" u="none" strike="noStrike" kern="1200" cap="none" spc="0" normalizeH="0" baseline="0" noProof="0" dirty="0" smtClean="0">
                <a:ln>
                  <a:noFill/>
                </a:ln>
                <a:solidFill>
                  <a:srgbClr val="008000"/>
                </a:solidFill>
                <a:effectLst/>
                <a:uLnTx/>
                <a:uFillTx/>
                <a:latin typeface="+mj-lt"/>
                <a:ea typeface="+mj-ea"/>
                <a:cs typeface="+mj-cs"/>
              </a:rPr>
              <a:t> </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928670"/>
            <a:ext cx="8820000" cy="1938992"/>
          </a:xfrm>
          <a:prstGeom prst="rect">
            <a:avLst/>
          </a:prstGeom>
        </p:spPr>
        <p:txBody>
          <a:bodyPr>
            <a:spAutoFit/>
          </a:bodyPr>
          <a:lstStyle/>
          <a:p>
            <a:pPr algn="just">
              <a:buBlip>
                <a:blip r:embed="rId2"/>
              </a:buBlip>
            </a:pPr>
            <a:r>
              <a:rPr lang="fr-FR" sz="3000" dirty="0" smtClean="0"/>
              <a:t>En contact direct avec les cellules de l’organisme, la composition du milieu intérieur doit permettre à chaque cellule de prélever les éléments qui lui sont nécessaires. </a:t>
            </a:r>
            <a:endParaRPr lang="fr-FR" sz="3000" dirty="0"/>
          </a:p>
        </p:txBody>
      </p:sp>
      <p:sp>
        <p:nvSpPr>
          <p:cNvPr id="7"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Fonction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8"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42844" y="3171483"/>
            <a:ext cx="8820000" cy="1477328"/>
          </a:xfrm>
          <a:prstGeom prst="rect">
            <a:avLst/>
          </a:prstGeom>
        </p:spPr>
        <p:txBody>
          <a:bodyPr>
            <a:spAutoFit/>
          </a:bodyPr>
          <a:lstStyle/>
          <a:p>
            <a:pPr algn="just">
              <a:buBlip>
                <a:blip r:embed="rId2"/>
              </a:buBlip>
            </a:pPr>
            <a:r>
              <a:rPr lang="fr-FR" sz="3000" dirty="0" smtClean="0"/>
              <a:t>De même, c’est dans ce milieu que sont éliminés les déchets de l’activité cellulaire, déchets qui sont apportés aux sites d’élimination.  </a:t>
            </a:r>
            <a:endParaRPr lang="fr-FR" sz="3000" dirty="0"/>
          </a:p>
        </p:txBody>
      </p:sp>
      <p:sp>
        <p:nvSpPr>
          <p:cNvPr id="10" name="Rectangle 9"/>
          <p:cNvSpPr/>
          <p:nvPr/>
        </p:nvSpPr>
        <p:spPr>
          <a:xfrm>
            <a:off x="142844" y="5056543"/>
            <a:ext cx="8820000" cy="1015663"/>
          </a:xfrm>
          <a:prstGeom prst="rect">
            <a:avLst/>
          </a:prstGeom>
        </p:spPr>
        <p:txBody>
          <a:bodyPr>
            <a:spAutoFit/>
          </a:bodyPr>
          <a:lstStyle/>
          <a:p>
            <a:pPr algn="just">
              <a:buBlip>
                <a:blip r:embed="rId2"/>
              </a:buBlip>
            </a:pPr>
            <a:r>
              <a:rPr lang="fr-FR" sz="3000" dirty="0" smtClean="0"/>
              <a:t>Le milieu intérieur constitue le véritable milieu de vie des cellules de l’organisme. </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aquaportail.com/pictures1712/sang-fluide-corporel.jpg"/>
          <p:cNvPicPr preferRelativeResize="0">
            <a:picLocks noChangeArrowheads="1"/>
          </p:cNvPicPr>
          <p:nvPr/>
        </p:nvPicPr>
        <p:blipFill>
          <a:blip r:embed="rId2" cstate="print"/>
          <a:srcRect b="4200"/>
          <a:stretch>
            <a:fillRect/>
          </a:stretch>
        </p:blipFill>
        <p:spPr bwMode="auto">
          <a:xfrm>
            <a:off x="-32" y="-24"/>
            <a:ext cx="9144000" cy="6840000"/>
          </a:xfrm>
          <a:prstGeom prst="rect">
            <a:avLst/>
          </a:prstGeom>
          <a:noFill/>
        </p:spPr>
      </p:pic>
      <p:sp>
        <p:nvSpPr>
          <p:cNvPr id="6" name="Titre 1"/>
          <p:cNvSpPr>
            <a:spLocks noGrp="1"/>
          </p:cNvSpPr>
          <p:nvPr>
            <p:ph type="title"/>
          </p:nvPr>
        </p:nvSpPr>
        <p:spPr>
          <a:xfrm>
            <a:off x="457200" y="2714620"/>
            <a:ext cx="8229600" cy="1143000"/>
          </a:xfrm>
        </p:spPr>
        <p:txBody>
          <a:bodyPr>
            <a:normAutofit/>
          </a:bodyPr>
          <a:lstStyle/>
          <a:p>
            <a:r>
              <a:rPr lang="fr-FR" sz="6000" dirty="0" smtClean="0">
                <a:solidFill>
                  <a:schemeClr val="bg1"/>
                </a:solidFill>
              </a:rPr>
              <a:t>Le sang</a:t>
            </a:r>
            <a:endParaRPr lang="fr-FR" sz="6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96065"/>
            <a:ext cx="8784000" cy="1384995"/>
          </a:xfrm>
          <a:prstGeom prst="rect">
            <a:avLst/>
          </a:prstGeom>
        </p:spPr>
        <p:txBody>
          <a:bodyPr>
            <a:spAutoFit/>
          </a:bodyPr>
          <a:lstStyle/>
          <a:p>
            <a:pPr algn="just">
              <a:buBlip>
                <a:blip r:embed="rId2"/>
              </a:buBlip>
            </a:pPr>
            <a:r>
              <a:rPr lang="fr-FR" sz="2800" dirty="0" smtClean="0"/>
              <a:t>Le sang est un liquide biologique vital qui circule continuellement dans les vaisseaux sanguins et le cœur notamment grâce à la pompe cardiaque; </a:t>
            </a:r>
            <a:endParaRPr lang="fr-FR" sz="2800" dirty="0"/>
          </a:p>
        </p:txBody>
      </p:sp>
      <p:sp>
        <p:nvSpPr>
          <p:cNvPr id="5"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Définition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142844" y="3036514"/>
            <a:ext cx="8784000" cy="1384995"/>
          </a:xfrm>
          <a:prstGeom prst="rect">
            <a:avLst/>
          </a:prstGeom>
        </p:spPr>
        <p:txBody>
          <a:bodyPr>
            <a:spAutoFit/>
          </a:bodyPr>
          <a:lstStyle/>
          <a:p>
            <a:pPr algn="just">
              <a:buBlip>
                <a:blip r:embed="rId2"/>
              </a:buBlip>
            </a:pPr>
            <a:r>
              <a:rPr lang="fr-FR" sz="2800" dirty="0" smtClean="0"/>
              <a:t>Le sang est un liquide visqueux et opaque qui représente 7% à 8% du volume corporel (nouveau né 250 ml, adulte 4 à 5 L);  </a:t>
            </a:r>
            <a:endParaRPr lang="fr-FR" sz="2800" dirty="0"/>
          </a:p>
        </p:txBody>
      </p:sp>
      <p:sp>
        <p:nvSpPr>
          <p:cNvPr id="9" name="Rectangle 8"/>
          <p:cNvSpPr/>
          <p:nvPr/>
        </p:nvSpPr>
        <p:spPr>
          <a:xfrm>
            <a:off x="142844" y="4565230"/>
            <a:ext cx="8784000" cy="1384995"/>
          </a:xfrm>
          <a:prstGeom prst="rect">
            <a:avLst/>
          </a:prstGeom>
        </p:spPr>
        <p:txBody>
          <a:bodyPr>
            <a:spAutoFit/>
          </a:bodyPr>
          <a:lstStyle/>
          <a:p>
            <a:pPr algn="just">
              <a:buBlip>
                <a:blip r:embed="rId2"/>
              </a:buBlip>
            </a:pPr>
            <a:r>
              <a:rPr lang="fr-FR" sz="2800" dirty="0" smtClean="0"/>
              <a:t>Il est composé d'un fluide aqueux, le plasma, et de milliards de cellules, principalement les globules rouges, qui lui donnent sa couleur;</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96065"/>
            <a:ext cx="8784000" cy="2246769"/>
          </a:xfrm>
          <a:prstGeom prst="rect">
            <a:avLst/>
          </a:prstGeom>
        </p:spPr>
        <p:txBody>
          <a:bodyPr>
            <a:spAutoFit/>
          </a:bodyPr>
          <a:lstStyle/>
          <a:p>
            <a:pPr algn="just">
              <a:buBlip>
                <a:blip r:embed="rId2"/>
              </a:buBlip>
            </a:pPr>
            <a:r>
              <a:rPr lang="fr-FR" sz="2800" dirty="0" smtClean="0"/>
              <a:t>Ce liquide transporte le dioxygène (O</a:t>
            </a:r>
            <a:r>
              <a:rPr lang="fr-FR" sz="2800" baseline="-25000" dirty="0" smtClean="0"/>
              <a:t>2</a:t>
            </a:r>
            <a:r>
              <a:rPr lang="fr-FR" sz="2800" dirty="0" smtClean="0"/>
              <a:t>) et les éléments nutritifs nécessaires aux processus vitaux de tous les tissus du corps, ainsi que les déchets, tels que le dioxyde de carbone (CO</a:t>
            </a:r>
            <a:r>
              <a:rPr lang="fr-FR" sz="2800" baseline="-25000" dirty="0" smtClean="0"/>
              <a:t>2</a:t>
            </a:r>
            <a:r>
              <a:rPr lang="fr-FR" sz="2800" dirty="0" smtClean="0"/>
              <a:t>) ou les déchets azotés, vers les sites d'évacuation (reins, poumons, foie, intestins).</a:t>
            </a:r>
            <a:endParaRPr lang="fr-FR" sz="2800" dirty="0"/>
          </a:p>
        </p:txBody>
      </p:sp>
      <p:sp>
        <p:nvSpPr>
          <p:cNvPr id="5"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Définition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Rectangle 6"/>
          <p:cNvSpPr/>
          <p:nvPr/>
        </p:nvSpPr>
        <p:spPr>
          <a:xfrm>
            <a:off x="142844" y="3850850"/>
            <a:ext cx="8820000" cy="1384995"/>
          </a:xfrm>
          <a:prstGeom prst="rect">
            <a:avLst/>
          </a:prstGeom>
        </p:spPr>
        <p:txBody>
          <a:bodyPr>
            <a:spAutoFit/>
          </a:bodyPr>
          <a:lstStyle/>
          <a:p>
            <a:pPr algn="just">
              <a:buBlip>
                <a:blip r:embed="rId2"/>
              </a:buBlip>
            </a:pPr>
            <a:r>
              <a:rPr lang="fr-FR" sz="2800" dirty="0" smtClean="0"/>
              <a:t>Le sang riche en O</a:t>
            </a:r>
            <a:r>
              <a:rPr lang="fr-FR" sz="2800" baseline="-25000" dirty="0" smtClean="0"/>
              <a:t>2</a:t>
            </a:r>
            <a:r>
              <a:rPr lang="fr-FR" sz="2800" dirty="0" smtClean="0"/>
              <a:t> est de couleur rouge vif alors que le sang pauvre en O</a:t>
            </a:r>
            <a:r>
              <a:rPr lang="fr-FR" sz="2800" baseline="-25000" dirty="0" smtClean="0"/>
              <a:t>2</a:t>
            </a:r>
            <a:r>
              <a:rPr lang="fr-FR" sz="2800" dirty="0" smtClean="0"/>
              <a:t> est de couleur sombre (d’où les codes couleurs bleue et rouge utilisés en anatomie);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42984"/>
            <a:ext cx="8820000" cy="1384995"/>
          </a:xfrm>
          <a:prstGeom prst="rect">
            <a:avLst/>
          </a:prstGeom>
        </p:spPr>
        <p:txBody>
          <a:bodyPr>
            <a:spAutoFit/>
          </a:bodyPr>
          <a:lstStyle/>
          <a:p>
            <a:pPr algn="just">
              <a:buBlip>
                <a:blip r:embed="rId2"/>
              </a:buBlip>
            </a:pPr>
            <a:r>
              <a:rPr lang="fr-FR" sz="2800" dirty="0" smtClean="0"/>
              <a:t>pH compris entre 7,35 et 7,45 : il est légèrement alcalin (potentiel hydrogène qui mesure l’acidité et la basicité d’une solution); </a:t>
            </a:r>
            <a:endParaRPr lang="fr-FR" sz="2800" dirty="0"/>
          </a:p>
        </p:txBody>
      </p:sp>
      <p:sp>
        <p:nvSpPr>
          <p:cNvPr id="6" name="Rectangle 5"/>
          <p:cNvSpPr/>
          <p:nvPr/>
        </p:nvSpPr>
        <p:spPr>
          <a:xfrm>
            <a:off x="142844" y="4565230"/>
            <a:ext cx="8820000" cy="1384995"/>
          </a:xfrm>
          <a:prstGeom prst="rect">
            <a:avLst/>
          </a:prstGeom>
        </p:spPr>
        <p:txBody>
          <a:bodyPr>
            <a:spAutoFit/>
          </a:bodyPr>
          <a:lstStyle/>
          <a:p>
            <a:pPr algn="just">
              <a:buBlip>
                <a:blip r:embed="rId2"/>
              </a:buBlip>
            </a:pPr>
            <a:r>
              <a:rPr lang="fr-FR" sz="2800" dirty="0" smtClean="0"/>
              <a:t> Il permet également d'acheminer les cellules et les molécules du système immunitaire vers les tissus, et de diffuser les hormones dans tout l’organisme. </a:t>
            </a:r>
            <a:endParaRPr lang="fr-FR" sz="2800" dirty="0"/>
          </a:p>
        </p:txBody>
      </p:sp>
      <p:sp>
        <p:nvSpPr>
          <p:cNvPr id="7" name="Rectangle 6"/>
          <p:cNvSpPr/>
          <p:nvPr/>
        </p:nvSpPr>
        <p:spPr>
          <a:xfrm>
            <a:off x="142844" y="2993311"/>
            <a:ext cx="8820000" cy="1384995"/>
          </a:xfrm>
          <a:prstGeom prst="rect">
            <a:avLst/>
          </a:prstGeom>
        </p:spPr>
        <p:txBody>
          <a:bodyPr>
            <a:spAutoFit/>
          </a:bodyPr>
          <a:lstStyle/>
          <a:p>
            <a:pPr algn="just">
              <a:buBlip>
                <a:blip r:embed="rId2"/>
              </a:buBlip>
            </a:pPr>
            <a:r>
              <a:rPr lang="fr-FR" sz="2800" dirty="0" smtClean="0"/>
              <a:t>Chez l'adulte, c’est la moelle osseuse qui produit les cellules sanguines au cours d’un processus appelé l'hématopoïèse.  </a:t>
            </a:r>
            <a:endParaRPr lang="fr-FR" sz="2800" dirty="0"/>
          </a:p>
        </p:txBody>
      </p:sp>
      <p:sp>
        <p:nvSpPr>
          <p:cNvPr id="9"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Définition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10"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678908"/>
            <a:ext cx="8820000" cy="1015663"/>
          </a:xfrm>
          <a:prstGeom prst="rect">
            <a:avLst/>
          </a:prstGeom>
        </p:spPr>
        <p:txBody>
          <a:bodyPr>
            <a:spAutoFit/>
          </a:bodyPr>
          <a:lstStyle/>
          <a:p>
            <a:pPr marL="514350" indent="-514350" algn="just"/>
            <a:r>
              <a:rPr lang="fr-FR" sz="3000" dirty="0" smtClean="0"/>
              <a:t>1. transporte des molécules (dioxygène et dioxyde de carbone) </a:t>
            </a:r>
            <a:endParaRPr lang="fr-FR" sz="3000" dirty="0"/>
          </a:p>
        </p:txBody>
      </p:sp>
      <p:sp>
        <p:nvSpPr>
          <p:cNvPr id="6"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Fonction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7072330" y="857232"/>
            <a:ext cx="2075376" cy="630942"/>
          </a:xfrm>
          <a:prstGeom prst="rect">
            <a:avLst/>
          </a:prstGeom>
        </p:spPr>
        <p:txBody>
          <a:bodyPr wrap="none">
            <a:spAutoFit/>
          </a:bodyPr>
          <a:lstStyle/>
          <a:p>
            <a:pPr algn="just"/>
            <a:r>
              <a:rPr lang="fr-FR" sz="3500" b="1" dirty="0" smtClean="0">
                <a:solidFill>
                  <a:srgbClr val="008000"/>
                </a:solidFill>
              </a:rPr>
              <a:t>Transport </a:t>
            </a:r>
          </a:p>
        </p:txBody>
      </p:sp>
      <p:sp>
        <p:nvSpPr>
          <p:cNvPr id="9" name="Rectangle 8"/>
          <p:cNvSpPr/>
          <p:nvPr/>
        </p:nvSpPr>
        <p:spPr>
          <a:xfrm>
            <a:off x="142844" y="2928934"/>
            <a:ext cx="8820000" cy="553998"/>
          </a:xfrm>
          <a:prstGeom prst="rect">
            <a:avLst/>
          </a:prstGeom>
        </p:spPr>
        <p:txBody>
          <a:bodyPr>
            <a:spAutoFit/>
          </a:bodyPr>
          <a:lstStyle/>
          <a:p>
            <a:pPr marL="514350" indent="-514350" algn="just"/>
            <a:r>
              <a:rPr lang="fr-FR" sz="3000" dirty="0" smtClean="0"/>
              <a:t>2. transporte les nutriments provenant de la digestion </a:t>
            </a:r>
            <a:endParaRPr lang="fr-FR" sz="3000" dirty="0"/>
          </a:p>
        </p:txBody>
      </p:sp>
      <p:sp>
        <p:nvSpPr>
          <p:cNvPr id="10" name="Rectangle 9"/>
          <p:cNvSpPr/>
          <p:nvPr/>
        </p:nvSpPr>
        <p:spPr>
          <a:xfrm>
            <a:off x="142844" y="3770659"/>
            <a:ext cx="8820000" cy="1015663"/>
          </a:xfrm>
          <a:prstGeom prst="rect">
            <a:avLst/>
          </a:prstGeom>
        </p:spPr>
        <p:txBody>
          <a:bodyPr>
            <a:spAutoFit/>
          </a:bodyPr>
          <a:lstStyle/>
          <a:p>
            <a:pPr marL="514350" indent="-514350" algn="just"/>
            <a:r>
              <a:rPr lang="fr-FR" sz="3000" dirty="0" smtClean="0"/>
              <a:t>3. transporte des hormones produites par les glandes sécrétrices (endocrines) </a:t>
            </a:r>
            <a:endParaRPr lang="fr-FR" sz="3000" dirty="0"/>
          </a:p>
        </p:txBody>
      </p:sp>
      <p:sp>
        <p:nvSpPr>
          <p:cNvPr id="11" name="Rectangle 10"/>
          <p:cNvSpPr/>
          <p:nvPr/>
        </p:nvSpPr>
        <p:spPr>
          <a:xfrm>
            <a:off x="142844" y="5056543"/>
            <a:ext cx="8820000" cy="1015663"/>
          </a:xfrm>
          <a:prstGeom prst="rect">
            <a:avLst/>
          </a:prstGeom>
        </p:spPr>
        <p:txBody>
          <a:bodyPr>
            <a:spAutoFit/>
          </a:bodyPr>
          <a:lstStyle/>
          <a:p>
            <a:pPr marL="514350" indent="-514350" algn="just"/>
            <a:r>
              <a:rPr lang="fr-FR" sz="3000" dirty="0" smtClean="0"/>
              <a:t>4. transporte les déchets produits par les cellules qui constituent l’organisme  </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793266"/>
            <a:ext cx="8820000" cy="1508105"/>
          </a:xfrm>
          <a:prstGeom prst="rect">
            <a:avLst/>
          </a:prstGeom>
        </p:spPr>
        <p:txBody>
          <a:bodyPr>
            <a:spAutoFit/>
          </a:bodyPr>
          <a:lstStyle/>
          <a:p>
            <a:pPr marL="514350" indent="-514350" algn="just">
              <a:buAutoNum type="arabicPeriod"/>
            </a:pPr>
            <a:r>
              <a:rPr lang="fr-FR" sz="3000" dirty="0" smtClean="0"/>
              <a:t>il intervient dans la régulation de la température corporelle : </a:t>
            </a:r>
            <a:r>
              <a:rPr lang="fr-FR" sz="3200" b="1" dirty="0" smtClean="0">
                <a:solidFill>
                  <a:srgbClr val="FF00FF"/>
                </a:solidFill>
              </a:rPr>
              <a:t>homéotherme </a:t>
            </a:r>
            <a:r>
              <a:rPr lang="fr-FR" sz="3000" dirty="0" smtClean="0"/>
              <a:t>(répartition dans tout l’organisme de la chaleur excédante)</a:t>
            </a:r>
            <a:endParaRPr lang="fr-FR" sz="3000" dirty="0"/>
          </a:p>
        </p:txBody>
      </p:sp>
      <p:sp>
        <p:nvSpPr>
          <p:cNvPr id="6"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Fonction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6915395" y="857232"/>
            <a:ext cx="2389244" cy="630942"/>
          </a:xfrm>
          <a:prstGeom prst="rect">
            <a:avLst/>
          </a:prstGeom>
        </p:spPr>
        <p:txBody>
          <a:bodyPr wrap="none">
            <a:spAutoFit/>
          </a:bodyPr>
          <a:lstStyle/>
          <a:p>
            <a:pPr algn="just"/>
            <a:r>
              <a:rPr lang="fr-FR" sz="3500" b="1" dirty="0" smtClean="0">
                <a:solidFill>
                  <a:srgbClr val="008000"/>
                </a:solidFill>
              </a:rPr>
              <a:t>Régulation  </a:t>
            </a:r>
          </a:p>
        </p:txBody>
      </p:sp>
      <p:sp>
        <p:nvSpPr>
          <p:cNvPr id="9" name="Rectangle 8"/>
          <p:cNvSpPr/>
          <p:nvPr/>
        </p:nvSpPr>
        <p:spPr>
          <a:xfrm>
            <a:off x="142844" y="3484907"/>
            <a:ext cx="8820000" cy="1015663"/>
          </a:xfrm>
          <a:prstGeom prst="rect">
            <a:avLst/>
          </a:prstGeom>
        </p:spPr>
        <p:txBody>
          <a:bodyPr>
            <a:spAutoFit/>
          </a:bodyPr>
          <a:lstStyle/>
          <a:p>
            <a:pPr marL="514350" indent="-514350" algn="just"/>
            <a:r>
              <a:rPr lang="fr-FR" sz="3000" dirty="0" smtClean="0"/>
              <a:t>2. maintient le pH normal (car certaines protéines sanguines jouent le rôle de tampon ex: albumine) </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Introduction </a:t>
            </a:r>
            <a:endParaRPr lang="fr-FR" b="1" dirty="0">
              <a:solidFill>
                <a:srgbClr val="002060"/>
              </a:solidFill>
            </a:endParaRPr>
          </a:p>
        </p:txBody>
      </p:sp>
      <p:sp>
        <p:nvSpPr>
          <p:cNvPr id="4" name="Rectangle 3"/>
          <p:cNvSpPr/>
          <p:nvPr/>
        </p:nvSpPr>
        <p:spPr>
          <a:xfrm>
            <a:off x="142844" y="1500174"/>
            <a:ext cx="8820000" cy="3323987"/>
          </a:xfrm>
          <a:prstGeom prst="rect">
            <a:avLst/>
          </a:prstGeom>
        </p:spPr>
        <p:txBody>
          <a:bodyPr>
            <a:spAutoFit/>
          </a:bodyPr>
          <a:lstStyle/>
          <a:p>
            <a:pPr algn="just"/>
            <a:r>
              <a:rPr lang="fr-FR" sz="3000" dirty="0" smtClean="0"/>
              <a:t>L’organisme vivant se caractérise par un état de stabilité apparente. Cette stabilité révèle : </a:t>
            </a:r>
          </a:p>
          <a:p>
            <a:pPr algn="just">
              <a:buFontTx/>
              <a:buChar char="-"/>
            </a:pPr>
            <a:r>
              <a:rPr lang="fr-FR" sz="3000" dirty="0" smtClean="0"/>
              <a:t>un fonctionnement parfaitement coordonné des organes. </a:t>
            </a:r>
          </a:p>
          <a:p>
            <a:pPr algn="just">
              <a:buFontTx/>
              <a:buChar char="-"/>
            </a:pPr>
            <a:r>
              <a:rPr lang="fr-FR" sz="3000" dirty="0" smtClean="0"/>
              <a:t> une intervention permanente de multiples mécanismes régulateurs corrigeant les inévitables perturbations liées à ce fonctionnement. </a:t>
            </a:r>
            <a:endParaRPr lang="fr-FR"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703192"/>
            <a:ext cx="8820000" cy="1015663"/>
          </a:xfrm>
          <a:prstGeom prst="rect">
            <a:avLst/>
          </a:prstGeom>
        </p:spPr>
        <p:txBody>
          <a:bodyPr>
            <a:spAutoFit/>
          </a:bodyPr>
          <a:lstStyle/>
          <a:p>
            <a:pPr marL="514350" indent="-514350" algn="just">
              <a:buAutoNum type="arabicPeriod"/>
            </a:pPr>
            <a:r>
              <a:rPr lang="fr-FR" sz="3000" dirty="0" smtClean="0"/>
              <a:t>prévention de l’hémorragie avec formation d’un caillot sanguin formé par les thrombocytes  </a:t>
            </a:r>
            <a:endParaRPr lang="fr-FR" sz="3000" dirty="0"/>
          </a:p>
        </p:txBody>
      </p:sp>
      <p:sp>
        <p:nvSpPr>
          <p:cNvPr id="6" name="Titre 1"/>
          <p:cNvSpPr txBox="1">
            <a:spLocks/>
          </p:cNvSpPr>
          <p:nvPr/>
        </p:nvSpPr>
        <p:spPr>
          <a:xfrm>
            <a:off x="-2857552"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A41041"/>
                </a:solidFill>
                <a:latin typeface="+mj-lt"/>
                <a:ea typeface="+mj-ea"/>
                <a:cs typeface="+mj-cs"/>
              </a:rPr>
              <a:t>Fonction   </a:t>
            </a:r>
            <a:r>
              <a:rPr kumimoji="0" lang="fr-FR" sz="4400" b="1" i="0" u="none" strike="noStrike" kern="1200" cap="none" spc="0" normalizeH="0" baseline="0" noProof="0" dirty="0" smtClean="0">
                <a:ln>
                  <a:noFill/>
                </a:ln>
                <a:solidFill>
                  <a:srgbClr val="A41041"/>
                </a:solidFill>
                <a:effectLst/>
                <a:uLnTx/>
                <a:uFillTx/>
                <a:latin typeface="+mj-lt"/>
                <a:ea typeface="+mj-ea"/>
                <a:cs typeface="+mj-cs"/>
              </a:rPr>
              <a:t> </a:t>
            </a:r>
            <a:endParaRPr kumimoji="0" lang="fr-FR" sz="44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6892215" y="857232"/>
            <a:ext cx="2435603" cy="630942"/>
          </a:xfrm>
          <a:prstGeom prst="rect">
            <a:avLst/>
          </a:prstGeom>
        </p:spPr>
        <p:txBody>
          <a:bodyPr wrap="none">
            <a:spAutoFit/>
          </a:bodyPr>
          <a:lstStyle/>
          <a:p>
            <a:pPr algn="just"/>
            <a:r>
              <a:rPr lang="fr-FR" sz="3500" b="1" dirty="0" smtClean="0">
                <a:solidFill>
                  <a:srgbClr val="008000"/>
                </a:solidFill>
              </a:rPr>
              <a:t>Protection   </a:t>
            </a:r>
          </a:p>
        </p:txBody>
      </p:sp>
      <p:sp>
        <p:nvSpPr>
          <p:cNvPr id="9" name="Rectangle 8"/>
          <p:cNvSpPr/>
          <p:nvPr/>
        </p:nvSpPr>
        <p:spPr>
          <a:xfrm>
            <a:off x="142844" y="3418834"/>
            <a:ext cx="8820000" cy="1015663"/>
          </a:xfrm>
          <a:prstGeom prst="rect">
            <a:avLst/>
          </a:prstGeom>
        </p:spPr>
        <p:txBody>
          <a:bodyPr>
            <a:spAutoFit/>
          </a:bodyPr>
          <a:lstStyle/>
          <a:p>
            <a:pPr marL="514350" indent="-514350" algn="just"/>
            <a:r>
              <a:rPr lang="fr-FR" sz="3000" dirty="0" smtClean="0"/>
              <a:t>2. prévention de l’infection, car le sang transporte leucocytes et anticorps.</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35902"/>
            <a:ext cx="5214942" cy="4093428"/>
          </a:xfrm>
          <a:prstGeom prst="rect">
            <a:avLst/>
          </a:prstGeom>
        </p:spPr>
        <p:txBody>
          <a:bodyPr wrap="square">
            <a:spAutoFit/>
          </a:bodyPr>
          <a:lstStyle/>
          <a:p>
            <a:pPr algn="just"/>
            <a:r>
              <a:rPr lang="fr-FR" sz="2600" b="1" dirty="0" smtClean="0"/>
              <a:t>Plasma</a:t>
            </a:r>
          </a:p>
          <a:p>
            <a:pPr algn="just">
              <a:buBlip>
                <a:blip r:embed="rId2"/>
              </a:buBlip>
            </a:pPr>
            <a:r>
              <a:rPr lang="fr-FR" sz="2600" b="1" dirty="0" smtClean="0"/>
              <a:t> 90 % d’eau </a:t>
            </a:r>
          </a:p>
          <a:p>
            <a:pPr algn="just">
              <a:buBlip>
                <a:blip r:embed="rId2"/>
              </a:buBlip>
            </a:pPr>
            <a:r>
              <a:rPr lang="fr-FR" sz="2600" b="1" dirty="0" smtClean="0"/>
              <a:t>10 % solutés</a:t>
            </a:r>
          </a:p>
          <a:p>
            <a:pPr marL="361950" algn="just">
              <a:buBlip>
                <a:blip r:embed="rId3"/>
              </a:buBlip>
            </a:pPr>
            <a:r>
              <a:rPr lang="fr-FR" sz="2600" b="1" dirty="0" smtClean="0"/>
              <a:t> </a:t>
            </a:r>
            <a:r>
              <a:rPr lang="fr-FR" sz="2600" dirty="0" smtClean="0"/>
              <a:t>Protéines(Albumine, Globulines)</a:t>
            </a:r>
          </a:p>
          <a:p>
            <a:pPr marL="361950" algn="just">
              <a:buBlip>
                <a:blip r:embed="rId3"/>
              </a:buBlip>
            </a:pPr>
            <a:r>
              <a:rPr lang="fr-FR" sz="2600" dirty="0" smtClean="0"/>
              <a:t>Hormones</a:t>
            </a:r>
          </a:p>
          <a:p>
            <a:pPr marL="361950" algn="just">
              <a:buBlip>
                <a:blip r:embed="rId3"/>
              </a:buBlip>
            </a:pPr>
            <a:r>
              <a:rPr lang="fr-FR" sz="2600" dirty="0" smtClean="0"/>
              <a:t>Nutriments</a:t>
            </a:r>
          </a:p>
          <a:p>
            <a:pPr marL="803275" algn="just">
              <a:buBlip>
                <a:blip r:embed="rId4"/>
              </a:buBlip>
            </a:pPr>
            <a:r>
              <a:rPr lang="fr-FR" sz="2600" dirty="0" smtClean="0"/>
              <a:t>Glucose, Acides aminés, </a:t>
            </a:r>
            <a:r>
              <a:rPr lang="fr-FR" sz="2600" dirty="0" err="1" smtClean="0"/>
              <a:t>etc</a:t>
            </a:r>
            <a:r>
              <a:rPr lang="fr-FR" sz="2600" dirty="0" smtClean="0"/>
              <a:t>…</a:t>
            </a:r>
          </a:p>
          <a:p>
            <a:pPr marL="803275" algn="just">
              <a:buBlip>
                <a:blip r:embed="rId4"/>
              </a:buBlip>
            </a:pPr>
            <a:r>
              <a:rPr lang="fr-FR" sz="2600" dirty="0" smtClean="0"/>
              <a:t>Vitamines et électrolytes</a:t>
            </a:r>
          </a:p>
          <a:p>
            <a:pPr marL="441325" indent="-79375" algn="just">
              <a:buBlip>
                <a:blip r:embed="rId3"/>
              </a:buBlip>
            </a:pPr>
            <a:r>
              <a:rPr lang="fr-FR" sz="2600" dirty="0" smtClean="0"/>
              <a:t>Déchets : Urée, lactate</a:t>
            </a:r>
          </a:p>
          <a:p>
            <a:pPr algn="just">
              <a:buBlip>
                <a:blip r:embed="rId2"/>
              </a:buBlip>
            </a:pPr>
            <a:r>
              <a:rPr lang="fr-FR" sz="2600" b="1" dirty="0" smtClean="0"/>
              <a:t>Gaz respiratoires : </a:t>
            </a:r>
            <a:r>
              <a:rPr lang="fr-FR" sz="2600" dirty="0" smtClean="0"/>
              <a:t>O</a:t>
            </a:r>
            <a:r>
              <a:rPr lang="fr-FR" sz="2600" baseline="-25000" dirty="0" smtClean="0"/>
              <a:t>2</a:t>
            </a:r>
            <a:r>
              <a:rPr lang="fr-FR" sz="2600" dirty="0" smtClean="0"/>
              <a:t> et C O</a:t>
            </a:r>
            <a:r>
              <a:rPr lang="fr-FR" sz="2600" baseline="-25000" dirty="0" smtClean="0"/>
              <a:t>2</a:t>
            </a:r>
            <a:endParaRPr lang="fr-FR" sz="2600" baseline="-25000" dirty="0"/>
          </a:p>
        </p:txBody>
      </p:sp>
      <p:pic>
        <p:nvPicPr>
          <p:cNvPr id="5" name="Picture 2" descr="Image associÃ©e"/>
          <p:cNvPicPr>
            <a:picLocks noChangeAspect="1" noChangeArrowheads="1"/>
          </p:cNvPicPr>
          <p:nvPr/>
        </p:nvPicPr>
        <p:blipFill>
          <a:blip r:embed="rId5" cstate="print"/>
          <a:srcRect l="2390" t="13795" r="27740"/>
          <a:stretch>
            <a:fillRect/>
          </a:stretch>
        </p:blipFill>
        <p:spPr bwMode="auto">
          <a:xfrm>
            <a:off x="5164183" y="1714488"/>
            <a:ext cx="3979849" cy="5072098"/>
          </a:xfrm>
          <a:prstGeom prst="rect">
            <a:avLst/>
          </a:prstGeom>
          <a:noFill/>
        </p:spPr>
      </p:pic>
      <p:sp>
        <p:nvSpPr>
          <p:cNvPr id="6"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dirty="0" smtClean="0">
                <a:solidFill>
                  <a:srgbClr val="A41041"/>
                </a:solidFill>
                <a:latin typeface="+mj-lt"/>
                <a:ea typeface="+mj-ea"/>
                <a:cs typeface="+mj-cs"/>
              </a:rPr>
              <a:t>Principaux composants du sang total</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servimg.com/u/f73/18/41/37/62/cellul10.jpg"/>
          <p:cNvPicPr>
            <a:picLocks noChangeAspect="1" noChangeArrowheads="1"/>
          </p:cNvPicPr>
          <p:nvPr/>
        </p:nvPicPr>
        <p:blipFill>
          <a:blip r:embed="rId2" cstate="print"/>
          <a:srcRect/>
          <a:stretch>
            <a:fillRect/>
          </a:stretch>
        </p:blipFill>
        <p:spPr bwMode="auto">
          <a:xfrm>
            <a:off x="1142976" y="1357298"/>
            <a:ext cx="6643734" cy="5210175"/>
          </a:xfrm>
          <a:prstGeom prst="rect">
            <a:avLst/>
          </a:prstGeom>
          <a:noFill/>
        </p:spPr>
      </p:pic>
      <p:sp>
        <p:nvSpPr>
          <p:cNvPr id="5"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dirty="0" smtClean="0">
                <a:solidFill>
                  <a:srgbClr val="A41041"/>
                </a:solidFill>
                <a:latin typeface="+mj-lt"/>
                <a:ea typeface="+mj-ea"/>
                <a:cs typeface="+mj-cs"/>
              </a:rPr>
              <a:t>Principaux composants du sang total</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dirty="0" smtClean="0">
                <a:solidFill>
                  <a:srgbClr val="A41041"/>
                </a:solidFill>
                <a:latin typeface="+mj-lt"/>
                <a:ea typeface="+mj-ea"/>
                <a:cs typeface="+mj-cs"/>
              </a:rPr>
              <a:t>Principaux composants du sang total</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graphicFrame>
        <p:nvGraphicFramePr>
          <p:cNvPr id="6" name="Diagramme 5"/>
          <p:cNvGraphicFramePr/>
          <p:nvPr/>
        </p:nvGraphicFramePr>
        <p:xfrm>
          <a:off x="-240198" y="928670"/>
          <a:ext cx="3312000" cy="55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 name="Rectangle 1"/>
          <p:cNvSpPr>
            <a:spLocks noChangeArrowheads="1"/>
          </p:cNvSpPr>
          <p:nvPr/>
        </p:nvSpPr>
        <p:spPr bwMode="auto">
          <a:xfrm>
            <a:off x="3000364" y="1214422"/>
            <a:ext cx="6143668" cy="2015936"/>
          </a:xfrm>
          <a:prstGeom prst="rect">
            <a:avLst/>
          </a:prstGeom>
          <a:solidFill>
            <a:srgbClr val="65D7FF">
              <a:alpha val="15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mj-lt"/>
                <a:ea typeface="Times"/>
                <a:cs typeface="Times New Roman" pitchFamily="18" charset="0"/>
              </a:rPr>
              <a:t>Le </a:t>
            </a:r>
            <a:r>
              <a:rPr kumimoji="0" lang="fr-FR" sz="2500" b="0" i="1" u="none" strike="noStrike" cap="none" normalizeH="0" baseline="0" dirty="0" smtClean="0">
                <a:ln>
                  <a:noFill/>
                </a:ln>
                <a:solidFill>
                  <a:schemeClr val="tx1"/>
                </a:solidFill>
                <a:effectLst/>
                <a:latin typeface="+mj-lt"/>
                <a:ea typeface="Times"/>
                <a:cs typeface="Times New Roman" pitchFamily="18" charset="0"/>
              </a:rPr>
              <a:t>plasma </a:t>
            </a:r>
            <a:r>
              <a:rPr kumimoji="0" lang="fr-FR" sz="2500" b="0" i="0" u="none" strike="noStrike" cap="none" normalizeH="0" baseline="0" dirty="0" smtClean="0">
                <a:ln>
                  <a:noFill/>
                </a:ln>
                <a:solidFill>
                  <a:schemeClr val="tx1"/>
                </a:solidFill>
                <a:effectLst/>
                <a:latin typeface="+mj-lt"/>
                <a:ea typeface="Times"/>
                <a:cs typeface="Times New Roman" pitchFamily="18" charset="0"/>
              </a:rPr>
              <a:t>est le liquide dans lequel baignent les cellules sanguines. Il est d’une composition complexe comportant, en milieu aqueux, des électrolytes, des protéines, des glucides, des lipides, des hormones...</a:t>
            </a:r>
            <a:r>
              <a:rPr kumimoji="0" lang="fr-FR" sz="2500" b="0" i="0" u="none" strike="noStrike" cap="none" normalizeH="0" baseline="0" dirty="0" smtClean="0">
                <a:ln>
                  <a:noFill/>
                </a:ln>
                <a:solidFill>
                  <a:schemeClr val="tx1"/>
                </a:solidFill>
                <a:effectLst/>
                <a:latin typeface="+mj-lt"/>
                <a:cs typeface="Arial" pitchFamily="34" charset="0"/>
              </a:rPr>
              <a:t> </a:t>
            </a:r>
          </a:p>
        </p:txBody>
      </p:sp>
      <p:sp>
        <p:nvSpPr>
          <p:cNvPr id="8" name="Rectangle 7"/>
          <p:cNvSpPr/>
          <p:nvPr/>
        </p:nvSpPr>
        <p:spPr>
          <a:xfrm>
            <a:off x="3000364" y="3302952"/>
            <a:ext cx="6156000" cy="3528000"/>
          </a:xfrm>
          <a:prstGeom prst="rect">
            <a:avLst/>
          </a:prstGeom>
          <a:solidFill>
            <a:schemeClr val="accent6">
              <a:lumMod val="20000"/>
              <a:lumOff val="80000"/>
            </a:schemeClr>
          </a:solidFill>
        </p:spPr>
        <p:txBody>
          <a:bodyPr>
            <a:spAutoFit/>
          </a:bodyPr>
          <a:lstStyle/>
          <a:p>
            <a:pPr algn="just"/>
            <a:r>
              <a:rPr lang="fr-FR" sz="2500" i="1" dirty="0" smtClean="0"/>
              <a:t>- les globules blancs (leucocytes)</a:t>
            </a:r>
            <a:r>
              <a:rPr lang="fr-FR" sz="2500" dirty="0" smtClean="0"/>
              <a:t> rôle essentiel des réactions de défense immunitaire de l'organisme.</a:t>
            </a:r>
          </a:p>
          <a:p>
            <a:pPr algn="just"/>
            <a:r>
              <a:rPr lang="fr-FR" sz="2500" i="1" dirty="0" smtClean="0"/>
              <a:t>- les globules rouges (érythrocytes) </a:t>
            </a:r>
            <a:r>
              <a:rPr lang="fr-FR" sz="2500" dirty="0" smtClean="0"/>
              <a:t>riches en hémoglobine </a:t>
            </a:r>
          </a:p>
          <a:p>
            <a:pPr algn="just"/>
            <a:r>
              <a:rPr lang="fr-FR" sz="2500" i="1" dirty="0" smtClean="0"/>
              <a:t>- les plaquettes (thrombocytes)</a:t>
            </a:r>
            <a:r>
              <a:rPr lang="fr-FR" sz="2500" dirty="0" smtClean="0"/>
              <a:t> interviennent dans le processus d'hémostase contribuant à maintenir le sang à l'intérieur des vaisseaux en arrêtant les hémorragies.</a:t>
            </a:r>
            <a:endParaRPr lang="fr-F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stituants.jpg                                               00022314Macintosh HD                   B74677AA:"/>
          <p:cNvPicPr>
            <a:picLocks noChangeAspect="1" noChangeArrowheads="1"/>
          </p:cNvPicPr>
          <p:nvPr/>
        </p:nvPicPr>
        <p:blipFill>
          <a:blip r:embed="rId2" cstate="print"/>
          <a:srcRect l="8168" r="2690" b="4692"/>
          <a:stretch>
            <a:fillRect/>
          </a:stretch>
        </p:blipFill>
        <p:spPr bwMode="auto">
          <a:xfrm>
            <a:off x="500034" y="71414"/>
            <a:ext cx="8072494" cy="67263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56" y="1810772"/>
            <a:ext cx="8820000" cy="3046988"/>
          </a:xfrm>
          <a:prstGeom prst="rect">
            <a:avLst/>
          </a:prstGeom>
        </p:spPr>
        <p:txBody>
          <a:bodyPr>
            <a:spAutoFit/>
          </a:bodyPr>
          <a:lstStyle/>
          <a:p>
            <a:pPr algn="just">
              <a:lnSpc>
                <a:spcPct val="200000"/>
              </a:lnSpc>
            </a:pPr>
            <a:r>
              <a:rPr lang="fr-FR" sz="3200" dirty="0" smtClean="0"/>
              <a:t>Le sang est composé de </a:t>
            </a:r>
            <a:r>
              <a:rPr lang="fr-FR" sz="3200" b="1" dirty="0" smtClean="0">
                <a:solidFill>
                  <a:srgbClr val="FF66CC"/>
                </a:solidFill>
              </a:rPr>
              <a:t>cellules sanguines en suspension dans le plasma</a:t>
            </a:r>
            <a:r>
              <a:rPr lang="fr-FR" sz="3200" dirty="0" smtClean="0"/>
              <a:t>. L’ensemble est contenu dans les </a:t>
            </a:r>
            <a:r>
              <a:rPr lang="fr-FR" sz="3200" b="1" dirty="0" smtClean="0">
                <a:solidFill>
                  <a:srgbClr val="FF66CC"/>
                </a:solidFill>
              </a:rPr>
              <a:t>vaisseaux</a:t>
            </a:r>
            <a:r>
              <a:rPr lang="fr-FR" sz="3200" dirty="0" smtClean="0"/>
              <a:t> </a:t>
            </a:r>
            <a:r>
              <a:rPr lang="fr-FR" sz="3200" b="1" dirty="0" smtClean="0">
                <a:solidFill>
                  <a:srgbClr val="FF66CC"/>
                </a:solidFill>
              </a:rPr>
              <a:t>sanguins</a:t>
            </a:r>
            <a:r>
              <a:rPr lang="fr-FR" sz="3200" dirty="0" smtClean="0"/>
              <a:t>.   </a:t>
            </a:r>
            <a:endParaRPr lang="fr-FR" sz="3200" dirty="0"/>
          </a:p>
        </p:txBody>
      </p:sp>
      <p:sp>
        <p:nvSpPr>
          <p:cNvPr id="5"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dirty="0" smtClean="0">
                <a:solidFill>
                  <a:srgbClr val="A41041"/>
                </a:solidFill>
                <a:latin typeface="+mj-lt"/>
                <a:ea typeface="+mj-ea"/>
                <a:cs typeface="+mj-cs"/>
              </a:rPr>
              <a:t>Principaux composants du sang total</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6066"/>
            <a:ext cx="8229600" cy="1143000"/>
          </a:xfrm>
        </p:spPr>
        <p:txBody>
          <a:bodyPr/>
          <a:lstStyle/>
          <a:p>
            <a:r>
              <a:rPr lang="fr-FR" b="1" dirty="0" smtClean="0">
                <a:solidFill>
                  <a:srgbClr val="FF198C"/>
                </a:solidFill>
              </a:rPr>
              <a:t>Le plasma </a:t>
            </a:r>
            <a:endParaRPr lang="fr-FR" b="1" dirty="0">
              <a:solidFill>
                <a:srgbClr val="FF198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noProof="0" dirty="0" smtClean="0">
                <a:solidFill>
                  <a:srgbClr val="A41041"/>
                </a:solidFill>
                <a:latin typeface="+mj-lt"/>
                <a:ea typeface="+mj-ea"/>
                <a:cs typeface="+mj-cs"/>
              </a:rPr>
              <a:t>Le plasma</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32" y="928670"/>
            <a:ext cx="9072000" cy="3970318"/>
          </a:xfrm>
          <a:prstGeom prst="rect">
            <a:avLst/>
          </a:prstGeom>
        </p:spPr>
        <p:txBody>
          <a:bodyPr>
            <a:spAutoFit/>
          </a:bodyPr>
          <a:lstStyle/>
          <a:p>
            <a:pPr algn="just"/>
            <a:r>
              <a:rPr lang="fr-FR" sz="2800" u="sng" dirty="0" smtClean="0"/>
              <a:t>Le </a:t>
            </a:r>
            <a:r>
              <a:rPr lang="fr-FR" sz="2800" b="1" u="sng" dirty="0" smtClean="0"/>
              <a:t>plasma</a:t>
            </a:r>
          </a:p>
          <a:p>
            <a:pPr algn="just"/>
            <a:r>
              <a:rPr lang="fr-FR" sz="2800" dirty="0" smtClean="0"/>
              <a:t>Il peut être obtenu, après recueil du sang dans un tube </a:t>
            </a:r>
            <a:r>
              <a:rPr lang="fr-FR" sz="2800" dirty="0" err="1" smtClean="0"/>
              <a:t>anticoagulé</a:t>
            </a:r>
            <a:r>
              <a:rPr lang="fr-FR" sz="2800" dirty="0" smtClean="0"/>
              <a:t>, par sédimentation ou plus rapidement par centrifugation. </a:t>
            </a:r>
          </a:p>
          <a:p>
            <a:pPr algn="just"/>
            <a:r>
              <a:rPr lang="fr-FR" sz="2800" u="sng" dirty="0" smtClean="0"/>
              <a:t>Le </a:t>
            </a:r>
            <a:r>
              <a:rPr lang="fr-FR" sz="2800" b="1" u="sng" dirty="0" smtClean="0"/>
              <a:t>sérum</a:t>
            </a:r>
          </a:p>
          <a:p>
            <a:pPr algn="just"/>
            <a:r>
              <a:rPr lang="fr-FR" sz="2800" dirty="0" smtClean="0"/>
              <a:t>Lors de la coagulation sanguine le sang se sépare en un </a:t>
            </a:r>
            <a:r>
              <a:rPr lang="fr-FR" sz="2800" dirty="0" smtClean="0">
                <a:hlinkClick r:id="rId3"/>
              </a:rPr>
              <a:t>caillot</a:t>
            </a:r>
            <a:r>
              <a:rPr lang="fr-FR" sz="2800" dirty="0" smtClean="0"/>
              <a:t> sanguin d'une part et le </a:t>
            </a:r>
            <a:r>
              <a:rPr lang="fr-FR" sz="2800" dirty="0" smtClean="0">
                <a:hlinkClick r:id="rId3"/>
              </a:rPr>
              <a:t>sérum</a:t>
            </a:r>
            <a:r>
              <a:rPr lang="fr-FR" sz="2800" dirty="0" smtClean="0"/>
              <a:t> d'autre part. Le sérum est la partie du plasma qui reste liquide après coagulation. </a:t>
            </a:r>
          </a:p>
        </p:txBody>
      </p:sp>
      <p:sp>
        <p:nvSpPr>
          <p:cNvPr id="9" name="Rectangle 8"/>
          <p:cNvSpPr/>
          <p:nvPr/>
        </p:nvSpPr>
        <p:spPr>
          <a:xfrm>
            <a:off x="71406" y="4869618"/>
            <a:ext cx="9001172" cy="1631216"/>
          </a:xfrm>
          <a:prstGeom prst="rect">
            <a:avLst/>
          </a:prstGeom>
        </p:spPr>
        <p:txBody>
          <a:bodyPr wrap="square">
            <a:spAutoFit/>
          </a:bodyPr>
          <a:lstStyle/>
          <a:p>
            <a:pPr algn="just"/>
            <a:r>
              <a:rPr lang="fr-FR" sz="2500" dirty="0" smtClean="0">
                <a:solidFill>
                  <a:srgbClr val="00B050"/>
                </a:solidFill>
              </a:rPr>
              <a:t>Le </a:t>
            </a:r>
            <a:r>
              <a:rPr lang="fr-FR" sz="2500" b="1" dirty="0" smtClean="0">
                <a:solidFill>
                  <a:srgbClr val="00B050"/>
                </a:solidFill>
              </a:rPr>
              <a:t>fibrinogène</a:t>
            </a:r>
            <a:r>
              <a:rPr lang="fr-FR" sz="2500" dirty="0" smtClean="0">
                <a:solidFill>
                  <a:srgbClr val="00B050"/>
                </a:solidFill>
              </a:rPr>
              <a:t> ou « facteur I » (FI : facteur un) est un facteur de la </a:t>
            </a:r>
            <a:r>
              <a:rPr lang="fr-FR" sz="2500" dirty="0" smtClean="0">
                <a:solidFill>
                  <a:srgbClr val="00B050"/>
                </a:solidFill>
                <a:hlinkClick r:id="rId4" tooltip="Coagulation sanguine"/>
              </a:rPr>
              <a:t>coagulation</a:t>
            </a:r>
            <a:r>
              <a:rPr lang="fr-FR" sz="2500" dirty="0" smtClean="0">
                <a:solidFill>
                  <a:srgbClr val="00B050"/>
                </a:solidFill>
              </a:rPr>
              <a:t>, </a:t>
            </a:r>
            <a:r>
              <a:rPr lang="fr-FR" sz="2500" dirty="0" smtClean="0">
                <a:solidFill>
                  <a:srgbClr val="00B050"/>
                </a:solidFill>
                <a:hlinkClick r:id="rId5" tooltip="Protéine"/>
              </a:rPr>
              <a:t>protéine</a:t>
            </a:r>
            <a:r>
              <a:rPr lang="fr-FR" sz="2500" dirty="0" smtClean="0">
                <a:solidFill>
                  <a:srgbClr val="00B050"/>
                </a:solidFill>
              </a:rPr>
              <a:t> du </a:t>
            </a:r>
            <a:r>
              <a:rPr lang="fr-FR" sz="2500" dirty="0" smtClean="0">
                <a:solidFill>
                  <a:srgbClr val="00B050"/>
                </a:solidFill>
                <a:hlinkClick r:id="rId6" tooltip="Plasma sanguin"/>
              </a:rPr>
              <a:t>plasma sanguin</a:t>
            </a:r>
            <a:r>
              <a:rPr lang="fr-FR" sz="2500" dirty="0" smtClean="0">
                <a:solidFill>
                  <a:srgbClr val="00B050"/>
                </a:solidFill>
              </a:rPr>
              <a:t> qui se transforme en </a:t>
            </a:r>
            <a:r>
              <a:rPr lang="fr-FR" sz="2500" dirty="0" smtClean="0">
                <a:solidFill>
                  <a:srgbClr val="00B050"/>
                </a:solidFill>
                <a:hlinkClick r:id="rId7" tooltip="Fibrine"/>
              </a:rPr>
              <a:t>fibrine</a:t>
            </a:r>
            <a:r>
              <a:rPr lang="fr-FR" sz="2500" dirty="0" smtClean="0">
                <a:solidFill>
                  <a:srgbClr val="00B050"/>
                </a:solidFill>
              </a:rPr>
              <a:t> lors de la coagulation. Ce fibrinogène passera sous forme de fibrine ce qui permettra la coagulation</a:t>
            </a:r>
            <a:endParaRPr lang="fr-FR" sz="25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51843" t="36607" r="19528" b="22283"/>
          <a:stretch>
            <a:fillRect/>
          </a:stretch>
        </p:blipFill>
        <p:spPr bwMode="auto">
          <a:xfrm>
            <a:off x="4214810" y="1040636"/>
            <a:ext cx="4905195" cy="3960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20351" t="37246" r="56269" b="20411"/>
          <a:stretch>
            <a:fillRect/>
          </a:stretch>
        </p:blipFill>
        <p:spPr bwMode="auto">
          <a:xfrm>
            <a:off x="-29" y="1000108"/>
            <a:ext cx="3889286" cy="3960000"/>
          </a:xfrm>
          <a:prstGeom prst="rect">
            <a:avLst/>
          </a:prstGeom>
          <a:noFill/>
          <a:ln w="9525">
            <a:noFill/>
            <a:miter lim="800000"/>
            <a:headEnd/>
            <a:tailEnd/>
          </a:ln>
          <a:effectLst/>
        </p:spPr>
      </p:pic>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Flèche droite 8"/>
          <p:cNvSpPr/>
          <p:nvPr/>
        </p:nvSpPr>
        <p:spPr>
          <a:xfrm>
            <a:off x="2270248" y="6452408"/>
            <a:ext cx="2016000" cy="214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0" name="Rectangle 9"/>
          <p:cNvSpPr/>
          <p:nvPr/>
        </p:nvSpPr>
        <p:spPr>
          <a:xfrm>
            <a:off x="-71470" y="5929330"/>
            <a:ext cx="2412000" cy="861774"/>
          </a:xfrm>
          <a:prstGeom prst="rect">
            <a:avLst/>
          </a:prstGeom>
        </p:spPr>
        <p:txBody>
          <a:bodyPr wrap="square">
            <a:spAutoFit/>
          </a:bodyPr>
          <a:lstStyle/>
          <a:p>
            <a:pPr algn="ctr"/>
            <a:r>
              <a:rPr lang="fr-FR" sz="2500" dirty="0" smtClean="0"/>
              <a:t>Ce fibrinogène (protéine soluble </a:t>
            </a:r>
            <a:endParaRPr lang="fr-FR" sz="2500" dirty="0"/>
          </a:p>
        </p:txBody>
      </p:sp>
      <p:sp>
        <p:nvSpPr>
          <p:cNvPr id="11" name="Rectangle 10"/>
          <p:cNvSpPr/>
          <p:nvPr/>
        </p:nvSpPr>
        <p:spPr>
          <a:xfrm>
            <a:off x="4071998" y="5924812"/>
            <a:ext cx="2714580" cy="861774"/>
          </a:xfrm>
          <a:prstGeom prst="rect">
            <a:avLst/>
          </a:prstGeom>
        </p:spPr>
        <p:txBody>
          <a:bodyPr wrap="square">
            <a:spAutoFit/>
          </a:bodyPr>
          <a:lstStyle/>
          <a:p>
            <a:pPr algn="ctr"/>
            <a:r>
              <a:rPr lang="fr-FR" sz="2500" dirty="0" smtClean="0"/>
              <a:t>Fibrine (protéine non soluble</a:t>
            </a:r>
            <a:endParaRPr lang="fr-FR" sz="2500" dirty="0"/>
          </a:p>
        </p:txBody>
      </p:sp>
      <p:sp>
        <p:nvSpPr>
          <p:cNvPr id="12" name="Rectangle 11"/>
          <p:cNvSpPr/>
          <p:nvPr/>
        </p:nvSpPr>
        <p:spPr>
          <a:xfrm>
            <a:off x="2341686" y="5880904"/>
            <a:ext cx="1800000" cy="4770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500" dirty="0" smtClean="0"/>
              <a:t>Coagulation </a:t>
            </a:r>
            <a:endParaRPr lang="fr-FR" sz="2500" dirty="0"/>
          </a:p>
        </p:txBody>
      </p:sp>
      <p:sp>
        <p:nvSpPr>
          <p:cNvPr id="13" name="Rectangle 12"/>
          <p:cNvSpPr/>
          <p:nvPr/>
        </p:nvSpPr>
        <p:spPr>
          <a:xfrm>
            <a:off x="4857752" y="4917056"/>
            <a:ext cx="3643338" cy="646331"/>
          </a:xfrm>
          <a:prstGeom prst="rect">
            <a:avLst/>
          </a:prstGeom>
        </p:spPr>
        <p:txBody>
          <a:bodyPr wrap="square">
            <a:spAutoFit/>
          </a:bodyPr>
          <a:lstStyle/>
          <a:p>
            <a:pPr algn="just"/>
            <a:r>
              <a:rPr lang="fr-FR" dirty="0" smtClean="0"/>
              <a:t>le sérum est débarrassé des facteurs de coagulation et du fibrinogène</a:t>
            </a:r>
            <a:endParaRPr lang="fr-FR" dirty="0"/>
          </a:p>
        </p:txBody>
      </p:sp>
      <p:sp>
        <p:nvSpPr>
          <p:cNvPr id="14" name="Flèche droite 13"/>
          <p:cNvSpPr/>
          <p:nvPr/>
        </p:nvSpPr>
        <p:spPr>
          <a:xfrm>
            <a:off x="6526148" y="6429396"/>
            <a:ext cx="1332000" cy="214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5" name="Rectangle 14"/>
          <p:cNvSpPr/>
          <p:nvPr/>
        </p:nvSpPr>
        <p:spPr>
          <a:xfrm>
            <a:off x="8064594" y="6238094"/>
            <a:ext cx="1008000" cy="4770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500" dirty="0" smtClean="0"/>
              <a:t>Caillot   </a:t>
            </a:r>
            <a:endParaRPr lang="fr-FR" sz="2500" dirty="0"/>
          </a:p>
        </p:txBody>
      </p:sp>
      <p:sp>
        <p:nvSpPr>
          <p:cNvPr id="16"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noProof="0" dirty="0" smtClean="0">
                <a:solidFill>
                  <a:srgbClr val="A41041"/>
                </a:solidFill>
                <a:latin typeface="+mj-lt"/>
                <a:ea typeface="+mj-ea"/>
                <a:cs typeface="+mj-cs"/>
              </a:rPr>
              <a:t>Le plasma</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4034"/>
                                        </p:tgtEl>
                                        <p:attrNameLst>
                                          <p:attrName>style.visibility</p:attrName>
                                        </p:attrNameLst>
                                      </p:cBhvr>
                                      <p:to>
                                        <p:strVal val="visible"/>
                                      </p:to>
                                    </p:set>
                                    <p:animEffect transition="in" filter="fade">
                                      <p:cBhvr>
                                        <p:cTn id="14" dur="1000"/>
                                        <p:tgtEl>
                                          <p:spTgt spid="44034"/>
                                        </p:tgtEl>
                                      </p:cBhvr>
                                    </p:animEffect>
                                    <p:anim calcmode="lin" valueType="num">
                                      <p:cBhvr>
                                        <p:cTn id="15" dur="1000" fill="hold"/>
                                        <p:tgtEl>
                                          <p:spTgt spid="44034"/>
                                        </p:tgtEl>
                                        <p:attrNameLst>
                                          <p:attrName>ppt_x</p:attrName>
                                        </p:attrNameLst>
                                      </p:cBhvr>
                                      <p:tavLst>
                                        <p:tav tm="0">
                                          <p:val>
                                            <p:strVal val="#ppt_x"/>
                                          </p:val>
                                        </p:tav>
                                        <p:tav tm="100000">
                                          <p:val>
                                            <p:strVal val="#ppt_x"/>
                                          </p:val>
                                        </p:tav>
                                      </p:tavLst>
                                    </p:anim>
                                    <p:anim calcmode="lin" valueType="num">
                                      <p:cBhvr>
                                        <p:cTn id="16"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60" y="928670"/>
            <a:ext cx="8858296" cy="1815882"/>
          </a:xfrm>
          <a:prstGeom prst="rect">
            <a:avLst/>
          </a:prstGeom>
        </p:spPr>
        <p:txBody>
          <a:bodyPr wrap="square">
            <a:spAutoFit/>
          </a:bodyPr>
          <a:lstStyle/>
          <a:p>
            <a:pPr algn="just"/>
            <a:r>
              <a:rPr lang="fr-FR" sz="2800" dirty="0" smtClean="0"/>
              <a:t>La </a:t>
            </a:r>
            <a:r>
              <a:rPr lang="fr-FR" sz="2800" b="1" dirty="0" smtClean="0"/>
              <a:t>coagulation</a:t>
            </a:r>
            <a:r>
              <a:rPr lang="fr-FR" sz="2800" dirty="0" smtClean="0"/>
              <a:t> est un phénomène essentiel à la </a:t>
            </a:r>
            <a:r>
              <a:rPr lang="fr-FR" sz="2800" b="1" dirty="0" smtClean="0"/>
              <a:t>protection du système vasculaire</a:t>
            </a:r>
            <a:r>
              <a:rPr lang="fr-FR" sz="2800" dirty="0" smtClean="0"/>
              <a:t>. Elle empêche les </a:t>
            </a:r>
            <a:r>
              <a:rPr lang="fr-FR" sz="2800" b="1" dirty="0" smtClean="0"/>
              <a:t>saignements</a:t>
            </a:r>
            <a:r>
              <a:rPr lang="fr-FR" sz="2800" dirty="0" smtClean="0"/>
              <a:t> excessifs en cas de coupure.</a:t>
            </a:r>
          </a:p>
          <a:p>
            <a:pPr algn="just"/>
            <a:r>
              <a:rPr lang="fr-FR" sz="2800" dirty="0" smtClean="0"/>
              <a:t>La coagulation doit suivre un équilibre :  </a:t>
            </a:r>
            <a:endParaRPr lang="fr-FR" sz="2800" dirty="0"/>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Rectangle 6"/>
          <p:cNvSpPr/>
          <p:nvPr/>
        </p:nvSpPr>
        <p:spPr>
          <a:xfrm>
            <a:off x="142860" y="2786058"/>
            <a:ext cx="8858296" cy="954107"/>
          </a:xfrm>
          <a:prstGeom prst="rect">
            <a:avLst/>
          </a:prstGeom>
        </p:spPr>
        <p:txBody>
          <a:bodyPr wrap="square">
            <a:spAutoFit/>
          </a:bodyPr>
          <a:lstStyle/>
          <a:p>
            <a:pPr algn="just"/>
            <a:r>
              <a:rPr lang="fr-FR" sz="2800" dirty="0" smtClean="0"/>
              <a:t>si elle est </a:t>
            </a:r>
            <a:r>
              <a:rPr lang="fr-FR" sz="2800" dirty="0" smtClean="0">
                <a:solidFill>
                  <a:srgbClr val="FF66CC"/>
                </a:solidFill>
              </a:rPr>
              <a:t>insuffisante</a:t>
            </a:r>
            <a:r>
              <a:rPr lang="fr-FR" sz="2800" dirty="0" smtClean="0"/>
              <a:t>, elle peut être à l’origine </a:t>
            </a:r>
            <a:r>
              <a:rPr lang="fr-FR" sz="2800" dirty="0" smtClean="0">
                <a:solidFill>
                  <a:srgbClr val="FF66CC"/>
                </a:solidFill>
              </a:rPr>
              <a:t>de saignements spontanés (</a:t>
            </a:r>
            <a:r>
              <a:rPr lang="fr-FR" sz="2800" b="1" dirty="0" smtClean="0">
                <a:solidFill>
                  <a:srgbClr val="FF66CC"/>
                </a:solidFill>
              </a:rPr>
              <a:t>hémorragies</a:t>
            </a:r>
            <a:r>
              <a:rPr lang="fr-FR" sz="2800" dirty="0" smtClean="0">
                <a:solidFill>
                  <a:srgbClr val="FF66CC"/>
                </a:solidFill>
              </a:rPr>
              <a:t>)</a:t>
            </a:r>
            <a:r>
              <a:rPr lang="fr-FR" sz="2800" dirty="0" smtClean="0"/>
              <a:t>.  </a:t>
            </a:r>
            <a:endParaRPr lang="fr-FR" sz="2800" dirty="0"/>
          </a:p>
        </p:txBody>
      </p:sp>
      <p:sp>
        <p:nvSpPr>
          <p:cNvPr id="8" name="Rectangle 7"/>
          <p:cNvSpPr/>
          <p:nvPr/>
        </p:nvSpPr>
        <p:spPr>
          <a:xfrm>
            <a:off x="142860" y="3689339"/>
            <a:ext cx="8858296" cy="954107"/>
          </a:xfrm>
          <a:prstGeom prst="rect">
            <a:avLst/>
          </a:prstGeom>
        </p:spPr>
        <p:txBody>
          <a:bodyPr wrap="square">
            <a:spAutoFit/>
          </a:bodyPr>
          <a:lstStyle/>
          <a:p>
            <a:pPr algn="just"/>
            <a:r>
              <a:rPr lang="fr-FR" sz="2800" dirty="0" smtClean="0"/>
              <a:t>Au contraire, lorsqu’elle est </a:t>
            </a:r>
            <a:r>
              <a:rPr lang="fr-FR" sz="2800" dirty="0" smtClean="0">
                <a:solidFill>
                  <a:srgbClr val="008000"/>
                </a:solidFill>
              </a:rPr>
              <a:t>excessive</a:t>
            </a:r>
            <a:r>
              <a:rPr lang="fr-FR" sz="2800" dirty="0" smtClean="0"/>
              <a:t>, elle peut être associée à </a:t>
            </a:r>
            <a:r>
              <a:rPr lang="fr-FR" sz="2800" dirty="0" smtClean="0">
                <a:solidFill>
                  <a:srgbClr val="008000"/>
                </a:solidFill>
              </a:rPr>
              <a:t>la formation de caillots sanguins.</a:t>
            </a:r>
            <a:r>
              <a:rPr lang="fr-FR" sz="2800" dirty="0" smtClean="0"/>
              <a:t>  </a:t>
            </a:r>
            <a:endParaRPr lang="fr-FR" sz="2800" dirty="0"/>
          </a:p>
        </p:txBody>
      </p:sp>
      <p:sp>
        <p:nvSpPr>
          <p:cNvPr id="9" name="Rectangle 8"/>
          <p:cNvSpPr/>
          <p:nvPr/>
        </p:nvSpPr>
        <p:spPr>
          <a:xfrm>
            <a:off x="142860" y="4756390"/>
            <a:ext cx="8858296" cy="1815882"/>
          </a:xfrm>
          <a:prstGeom prst="rect">
            <a:avLst/>
          </a:prstGeom>
        </p:spPr>
        <p:txBody>
          <a:bodyPr wrap="square">
            <a:spAutoFit/>
          </a:bodyPr>
          <a:lstStyle/>
          <a:p>
            <a:pPr algn="just"/>
            <a:r>
              <a:rPr lang="fr-FR" sz="2800" dirty="0" smtClean="0"/>
              <a:t>Ceux-ci peuvent voyager à travers les vaisseaux vers le cœur, les poumons ou le cerveau et avoir des conséquences graves (thrombose veineuse profonde, embolie pulmonaire, crise cardiaque).</a:t>
            </a:r>
            <a:endParaRPr lang="fr-FR" sz="2800" dirty="0"/>
          </a:p>
        </p:txBody>
      </p:sp>
      <p:sp>
        <p:nvSpPr>
          <p:cNvPr id="10"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noProof="0" dirty="0" smtClean="0">
                <a:solidFill>
                  <a:srgbClr val="A41041"/>
                </a:solidFill>
                <a:latin typeface="+mj-lt"/>
                <a:ea typeface="+mj-ea"/>
                <a:cs typeface="+mj-cs"/>
              </a:rPr>
              <a:t>Le plasma</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ssociÃ©e"/>
          <p:cNvPicPr preferRelativeResize="0">
            <a:picLocks noChangeArrowheads="1"/>
          </p:cNvPicPr>
          <p:nvPr/>
        </p:nvPicPr>
        <p:blipFill>
          <a:blip r:embed="rId2" cstate="print"/>
          <a:srcRect l="1260" t="2291" r="1210" b="2642"/>
          <a:stretch>
            <a:fillRect/>
          </a:stretch>
        </p:blipFill>
        <p:spPr bwMode="auto">
          <a:xfrm>
            <a:off x="-32" y="-24"/>
            <a:ext cx="9288000" cy="6840000"/>
          </a:xfrm>
          <a:prstGeom prst="rect">
            <a:avLst/>
          </a:prstGeom>
          <a:noFill/>
        </p:spPr>
      </p:pic>
      <p:sp>
        <p:nvSpPr>
          <p:cNvPr id="5" name="Titre 1"/>
          <p:cNvSpPr txBox="1">
            <a:spLocks/>
          </p:cNvSpPr>
          <p:nvPr/>
        </p:nvSpPr>
        <p:spPr>
          <a:xfrm>
            <a:off x="571472" y="3071818"/>
            <a:ext cx="8229600" cy="1143000"/>
          </a:xfrm>
          <a:prstGeom prst="rect">
            <a:avLst/>
          </a:prstGeom>
          <a:solidFill>
            <a:srgbClr val="EEECE1">
              <a:alpha val="40000"/>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5000" b="1" dirty="0" smtClean="0">
                <a:solidFill>
                  <a:srgbClr val="002060"/>
                </a:solidFill>
                <a:latin typeface="+mj-lt"/>
                <a:ea typeface="+mj-ea"/>
                <a:cs typeface="+mj-cs"/>
              </a:rPr>
              <a:t>Le</a:t>
            </a:r>
            <a:r>
              <a:rPr kumimoji="0" lang="fr-FR" sz="50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50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agulation du sang"/>
          <p:cNvPicPr>
            <a:picLocks noChangeAspect="1" noChangeArrowheads="1"/>
          </p:cNvPicPr>
          <p:nvPr/>
        </p:nvPicPr>
        <p:blipFill>
          <a:blip r:embed="rId2" cstate="print"/>
          <a:srcRect/>
          <a:stretch>
            <a:fillRect/>
          </a:stretch>
        </p:blipFill>
        <p:spPr bwMode="auto">
          <a:xfrm>
            <a:off x="1500166" y="1084505"/>
            <a:ext cx="6286544" cy="5702081"/>
          </a:xfrm>
          <a:prstGeom prst="rect">
            <a:avLst/>
          </a:prstGeom>
          <a:noFill/>
        </p:spPr>
      </p:pic>
      <p:sp>
        <p:nvSpPr>
          <p:cNvPr id="4"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noProof="0" dirty="0" smtClean="0">
                <a:solidFill>
                  <a:srgbClr val="A41041"/>
                </a:solidFill>
                <a:latin typeface="+mj-lt"/>
                <a:ea typeface="+mj-ea"/>
                <a:cs typeface="+mj-cs"/>
              </a:rPr>
              <a:t>Le plasma</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Ã©sultat de recherche d'images pour &quot;plaquettes sanguines&quot;"/>
          <p:cNvPicPr>
            <a:picLocks noChangeAspect="1" noChangeArrowheads="1"/>
          </p:cNvPicPr>
          <p:nvPr/>
        </p:nvPicPr>
        <p:blipFill>
          <a:blip r:embed="rId2" cstate="print"/>
          <a:srcRect l="11370" r="10296" b="3879"/>
          <a:stretch>
            <a:fillRect/>
          </a:stretch>
        </p:blipFill>
        <p:spPr bwMode="auto">
          <a:xfrm>
            <a:off x="2214546" y="79063"/>
            <a:ext cx="4286280" cy="6778961"/>
          </a:xfrm>
          <a:prstGeom prst="rect">
            <a:avLst/>
          </a:prstGeom>
          <a:noFill/>
        </p:spPr>
      </p:pic>
      <p:sp>
        <p:nvSpPr>
          <p:cNvPr id="4"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Titre 1"/>
          <p:cNvSpPr txBox="1">
            <a:spLocks/>
          </p:cNvSpPr>
          <p:nvPr/>
        </p:nvSpPr>
        <p:spPr>
          <a:xfrm>
            <a:off x="-14262" y="-24"/>
            <a:ext cx="8229600" cy="1143000"/>
          </a:xfrm>
          <a:prstGeom prst="rect">
            <a:avLst/>
          </a:prstGeom>
        </p:spPr>
        <p:txBody>
          <a:bodyPr vert="horz" lIns="91440" tIns="45720" rIns="91440" bIns="45720" rtlCol="0" anchor="ctr">
            <a:normAutofit/>
          </a:bodyPr>
          <a:lstStyle/>
          <a:p>
            <a:pPr>
              <a:spcBef>
                <a:spcPct val="0"/>
              </a:spcBef>
            </a:pPr>
            <a:r>
              <a:rPr lang="fr-FR" sz="3500" b="1" noProof="0" dirty="0" smtClean="0">
                <a:solidFill>
                  <a:srgbClr val="A41041"/>
                </a:solidFill>
                <a:latin typeface="+mj-lt"/>
                <a:ea typeface="+mj-ea"/>
                <a:cs typeface="+mj-cs"/>
              </a:rPr>
              <a:t>Le plasma</a:t>
            </a:r>
            <a:endParaRPr kumimoji="0" lang="fr-FR" sz="35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695575"/>
            <a:ext cx="7772400" cy="1143000"/>
          </a:xfrm>
        </p:spPr>
        <p:txBody>
          <a:bodyPr>
            <a:noAutofit/>
          </a:bodyPr>
          <a:lstStyle/>
          <a:p>
            <a:pPr eaLnBrk="1" hangingPunct="1"/>
            <a:r>
              <a:rPr lang="fr-FR" b="1" dirty="0" smtClean="0">
                <a:solidFill>
                  <a:srgbClr val="FF198C"/>
                </a:solidFill>
              </a:rPr>
              <a:t>Les différentes cellules :            les éléments figurés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6066"/>
            <a:ext cx="8229600" cy="1143000"/>
          </a:xfrm>
        </p:spPr>
        <p:txBody>
          <a:bodyPr/>
          <a:lstStyle/>
          <a:p>
            <a:r>
              <a:rPr lang="fr-FR" b="1" dirty="0" smtClean="0">
                <a:solidFill>
                  <a:srgbClr val="FF198C"/>
                </a:solidFill>
              </a:rPr>
              <a:t>1/ Les globules rouges</a:t>
            </a:r>
            <a:endParaRPr lang="fr-FR" b="1" dirty="0">
              <a:solidFill>
                <a:srgbClr val="FF198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15949" y="5243716"/>
            <a:ext cx="8372475" cy="1569660"/>
          </a:xfrm>
          <a:prstGeom prst="rect">
            <a:avLst/>
          </a:prstGeom>
          <a:noFill/>
          <a:ln w="9525">
            <a:noFill/>
            <a:miter lim="800000"/>
            <a:headEnd/>
            <a:tailEnd/>
          </a:ln>
        </p:spPr>
        <p:txBody>
          <a:bodyPr>
            <a:spAutoFit/>
          </a:bodyPr>
          <a:lstStyle/>
          <a:p>
            <a:pPr eaLnBrk="0" hangingPunct="0"/>
            <a:r>
              <a:rPr lang="fr-FR" sz="2400" dirty="0">
                <a:latin typeface="+mj-lt"/>
              </a:rPr>
              <a:t>Durée de vie: 120 jours</a:t>
            </a:r>
          </a:p>
          <a:p>
            <a:pPr eaLnBrk="0" hangingPunct="0"/>
            <a:r>
              <a:rPr lang="fr-FR" sz="2400" dirty="0">
                <a:latin typeface="+mj-lt"/>
              </a:rPr>
              <a:t>Globule rouge = érythrocyte</a:t>
            </a:r>
          </a:p>
          <a:p>
            <a:pPr eaLnBrk="0" hangingPunct="0"/>
            <a:r>
              <a:rPr lang="fr-FR" sz="2400" dirty="0">
                <a:latin typeface="+mj-lt"/>
              </a:rPr>
              <a:t>Globule rouge jeune = réticulocyte : riche en ARN</a:t>
            </a:r>
          </a:p>
          <a:p>
            <a:pPr eaLnBrk="0" hangingPunct="0"/>
            <a:r>
              <a:rPr lang="fr-FR" sz="2400" dirty="0">
                <a:latin typeface="+mj-lt"/>
              </a:rPr>
              <a:t>Globule rouge âgé : pauvre en ARN, indéformable</a:t>
            </a:r>
          </a:p>
        </p:txBody>
      </p:sp>
      <p:pic>
        <p:nvPicPr>
          <p:cNvPr id="12294" name="Picture 6" descr="redbloodcell"/>
          <p:cNvPicPr>
            <a:picLocks noChangeAspect="1" noChangeArrowheads="1"/>
          </p:cNvPicPr>
          <p:nvPr/>
        </p:nvPicPr>
        <p:blipFill>
          <a:blip r:embed="rId2" cstate="print"/>
          <a:srcRect b="17712"/>
          <a:stretch>
            <a:fillRect/>
          </a:stretch>
        </p:blipFill>
        <p:spPr bwMode="auto">
          <a:xfrm>
            <a:off x="161925" y="908720"/>
            <a:ext cx="2465859" cy="176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5" name="Picture 7" descr="sangpnn"/>
          <p:cNvPicPr>
            <a:picLocks noGrp="1" noChangeAspect="1" noChangeArrowheads="1"/>
          </p:cNvPicPr>
          <p:nvPr>
            <p:ph idx="1"/>
          </p:nvPr>
        </p:nvPicPr>
        <p:blipFill>
          <a:blip r:embed="rId3" cstate="print"/>
          <a:srcRect l="65364" t="55324"/>
          <a:stretch>
            <a:fillRect/>
          </a:stretch>
        </p:blipFill>
        <p:spPr>
          <a:xfrm>
            <a:off x="224879" y="2852936"/>
            <a:ext cx="2330897" cy="2043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1/ Les globules rouges (hématies, érythrocytes)</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pic>
        <p:nvPicPr>
          <p:cNvPr id="7" name="Picture 2" descr="https://www.medelli.fr/images/glossary/Hematie.gif"/>
          <p:cNvPicPr>
            <a:picLocks noChangeAspect="1" noChangeArrowheads="1"/>
          </p:cNvPicPr>
          <p:nvPr/>
        </p:nvPicPr>
        <p:blipFill>
          <a:blip r:embed="rId4" cstate="print"/>
          <a:srcRect l="1495" t="3078" r="4925" b="23201"/>
          <a:stretch>
            <a:fillRect/>
          </a:stretch>
        </p:blipFill>
        <p:spPr bwMode="auto">
          <a:xfrm>
            <a:off x="2843808" y="1412776"/>
            <a:ext cx="6100136" cy="292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checkerboard(across)">
                                      <p:cBhvr>
                                        <p:cTn id="7" dur="500"/>
                                        <p:tgtEl>
                                          <p:spTgt spid="12294"/>
                                        </p:tgtEl>
                                      </p:cBhvr>
                                    </p:animEffect>
                                  </p:childTnLst>
                                </p:cTn>
                              </p:par>
                              <p:par>
                                <p:cTn id="8" presetID="5" presetClass="entr" presetSubtype="1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checkerboard(across)">
                                      <p:cBhvr>
                                        <p:cTn id="10" dur="500"/>
                                        <p:tgtEl>
                                          <p:spTgt spid="1229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checkerboard(across)">
                                      <p:cBhvr>
                                        <p:cTn id="13"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22250" y="1595438"/>
            <a:ext cx="8750300" cy="4902200"/>
          </a:xfrm>
        </p:spPr>
        <p:txBody>
          <a:bodyPr>
            <a:normAutofit fontScale="92500" lnSpcReduction="10000"/>
          </a:bodyPr>
          <a:lstStyle/>
          <a:p>
            <a:pPr algn="just" eaLnBrk="1" hangingPunct="1">
              <a:lnSpc>
                <a:spcPct val="150000"/>
              </a:lnSpc>
            </a:pPr>
            <a:r>
              <a:rPr lang="fr-FR" sz="3000" dirty="0" smtClean="0"/>
              <a:t>Hyperspécialisés dans la fonction d’échanges gazeux au niveau pulmonaire et tissulaire</a:t>
            </a:r>
          </a:p>
          <a:p>
            <a:pPr algn="just" eaLnBrk="1" hangingPunct="1">
              <a:lnSpc>
                <a:spcPct val="150000"/>
              </a:lnSpc>
            </a:pPr>
            <a:r>
              <a:rPr lang="fr-FR" sz="3000" dirty="0" smtClean="0"/>
              <a:t>Transport de l’oxygène et du gaz carbonique</a:t>
            </a:r>
          </a:p>
          <a:p>
            <a:pPr algn="just" eaLnBrk="1" hangingPunct="1">
              <a:lnSpc>
                <a:spcPct val="150000"/>
              </a:lnSpc>
            </a:pPr>
            <a:r>
              <a:rPr lang="fr-FR" sz="3000" dirty="0" smtClean="0"/>
              <a:t>Dépourvus de noyau et d’organites intracellulaires: sac </a:t>
            </a:r>
            <a:r>
              <a:rPr lang="fr-FR" sz="3000" u="sng" dirty="0" smtClean="0"/>
              <a:t>saturé</a:t>
            </a:r>
            <a:r>
              <a:rPr lang="fr-FR" sz="3000" dirty="0" smtClean="0"/>
              <a:t> en hémoglobine,</a:t>
            </a:r>
          </a:p>
          <a:p>
            <a:pPr algn="just"/>
            <a:r>
              <a:rPr lang="fr-FR" sz="3000" dirty="0"/>
              <a:t>Vieillissement de la cellule : </a:t>
            </a:r>
          </a:p>
          <a:p>
            <a:pPr lvl="1" algn="just"/>
            <a:r>
              <a:rPr lang="fr-FR" sz="3000" dirty="0"/>
              <a:t>Destruction par la rate </a:t>
            </a:r>
          </a:p>
          <a:p>
            <a:pPr lvl="1" algn="just"/>
            <a:r>
              <a:rPr lang="fr-FR" sz="3000" dirty="0"/>
              <a:t>Recyclage du fer (absorption intestinale du </a:t>
            </a:r>
            <a:r>
              <a:rPr lang="fr-FR" sz="3000" dirty="0" smtClean="0"/>
              <a:t>fer)</a:t>
            </a:r>
            <a:endParaRPr lang="fr-FR" sz="3000" dirty="0"/>
          </a:p>
          <a:p>
            <a:pPr algn="just" eaLnBrk="1" hangingPunct="1">
              <a:lnSpc>
                <a:spcPct val="150000"/>
              </a:lnSpc>
            </a:pPr>
            <a:endParaRPr lang="fr-FR" sz="3000" dirty="0" smtClean="0"/>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1/ Les globules rouges (hématies, érythrocytes)</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66" y="1643050"/>
            <a:ext cx="8856000" cy="2893100"/>
          </a:xfrm>
          <a:prstGeom prst="rect">
            <a:avLst/>
          </a:prstGeom>
        </p:spPr>
        <p:txBody>
          <a:bodyPr>
            <a:spAutoFit/>
          </a:bodyPr>
          <a:lstStyle/>
          <a:p>
            <a:pPr algn="just" fontAlgn="base"/>
            <a:r>
              <a:rPr lang="fr-FR" sz="2600" dirty="0" smtClean="0"/>
              <a:t>Une diminution du taux d'hémoglobine, accompagné d'une diminution du nombre des globules rouges peut être le signe :</a:t>
            </a:r>
          </a:p>
          <a:p>
            <a:pPr algn="just" fontAlgn="base">
              <a:buBlip>
                <a:blip r:embed="rId2"/>
              </a:buBlip>
            </a:pPr>
            <a:r>
              <a:rPr lang="fr-FR" sz="2600" dirty="0" smtClean="0"/>
              <a:t>d’une anémie d'origine centrale (moelle osseuse) ;</a:t>
            </a:r>
          </a:p>
          <a:p>
            <a:pPr algn="just" fontAlgn="base">
              <a:buBlip>
                <a:blip r:embed="rId2"/>
              </a:buBlip>
            </a:pPr>
            <a:r>
              <a:rPr lang="fr-FR" sz="2600" dirty="0" smtClean="0"/>
              <a:t>d’un cancer, leucémie, … ;</a:t>
            </a:r>
          </a:p>
          <a:p>
            <a:pPr algn="just" fontAlgn="base">
              <a:buBlip>
                <a:blip r:embed="rId2"/>
              </a:buBlip>
            </a:pPr>
            <a:r>
              <a:rPr lang="fr-FR" sz="2600" dirty="0" smtClean="0"/>
              <a:t>d’une Hémolyse ;</a:t>
            </a:r>
          </a:p>
          <a:p>
            <a:pPr algn="just" fontAlgn="base">
              <a:buBlip>
                <a:blip r:embed="rId2"/>
              </a:buBlip>
            </a:pPr>
            <a:r>
              <a:rPr lang="fr-FR" sz="2600" dirty="0" smtClean="0"/>
              <a:t>d’une hémorragie ;</a:t>
            </a:r>
          </a:p>
          <a:p>
            <a:pPr algn="just" fontAlgn="base">
              <a:buBlip>
                <a:blip r:embed="rId2"/>
              </a:buBlip>
            </a:pPr>
            <a:r>
              <a:rPr lang="fr-FR" sz="2600" dirty="0" smtClean="0"/>
              <a:t>d’une </a:t>
            </a:r>
            <a:r>
              <a:rPr lang="fr-FR" sz="2600" dirty="0" smtClean="0">
                <a:hlinkClick r:id="rId3"/>
              </a:rPr>
              <a:t>carence en fer</a:t>
            </a:r>
            <a:r>
              <a:rPr lang="fr-FR" sz="2600" dirty="0" smtClean="0"/>
              <a:t>, anémie inflammatoire.</a:t>
            </a:r>
            <a:endParaRPr lang="fr-FR" sz="2600" dirty="0"/>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1/ Les globules rouges (hématies, érythrocytes)</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Rectangle 6"/>
          <p:cNvSpPr/>
          <p:nvPr/>
        </p:nvSpPr>
        <p:spPr>
          <a:xfrm>
            <a:off x="2500298" y="1000108"/>
            <a:ext cx="6624000" cy="400110"/>
          </a:xfrm>
          <a:prstGeom prst="rect">
            <a:avLst/>
          </a:prstGeom>
        </p:spPr>
        <p:txBody>
          <a:bodyPr>
            <a:spAutoFit/>
          </a:bodyPr>
          <a:lstStyle/>
          <a:p>
            <a:pPr algn="just" fontAlgn="base"/>
            <a:r>
              <a:rPr lang="fr-FR" sz="2000" b="1" cap="all" dirty="0" smtClean="0">
                <a:solidFill>
                  <a:srgbClr val="0043C8"/>
                </a:solidFill>
              </a:rPr>
              <a:t>DIMINUTION DU NOMBRE DE GLOBULES ROUGES (ANÉMIES)</a:t>
            </a:r>
          </a:p>
        </p:txBody>
      </p:sp>
      <p:sp>
        <p:nvSpPr>
          <p:cNvPr id="8" name="Rectangle 7"/>
          <p:cNvSpPr/>
          <p:nvPr/>
        </p:nvSpPr>
        <p:spPr>
          <a:xfrm>
            <a:off x="72594" y="4800439"/>
            <a:ext cx="9000000" cy="1692000"/>
          </a:xfrm>
          <a:prstGeom prst="rect">
            <a:avLst/>
          </a:prstGeom>
        </p:spPr>
        <p:txBody>
          <a:bodyPr>
            <a:spAutoFit/>
          </a:bodyPr>
          <a:lstStyle/>
          <a:p>
            <a:pPr algn="just" fontAlgn="base">
              <a:buBlip>
                <a:blip r:embed="rId2"/>
              </a:buBlip>
            </a:pPr>
            <a:endParaRPr lang="fr-FR" sz="3000" dirty="0" smtClean="0"/>
          </a:p>
          <a:p>
            <a:pPr algn="just" fontAlgn="base"/>
            <a:r>
              <a:rPr lang="fr-FR" sz="3000" dirty="0" smtClean="0"/>
              <a:t>Les paramètres calculés (hématocrite, VGM, TCMH, CCMH) permettent de préciser le mécanisme en cause.</a:t>
            </a:r>
            <a:endParaRPr lang="fr-FR" sz="3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6066"/>
            <a:ext cx="8229600" cy="1143000"/>
          </a:xfrm>
        </p:spPr>
        <p:txBody>
          <a:bodyPr/>
          <a:lstStyle/>
          <a:p>
            <a:r>
              <a:rPr lang="fr-FR" b="1" dirty="0" smtClean="0">
                <a:solidFill>
                  <a:srgbClr val="FF198C"/>
                </a:solidFill>
              </a:rPr>
              <a:t>2/ Les plaquettes  </a:t>
            </a:r>
            <a:endParaRPr lang="fr-FR" b="1" dirty="0">
              <a:solidFill>
                <a:srgbClr val="FF198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5786438" y="3548063"/>
            <a:ext cx="1262062" cy="457200"/>
          </a:xfrm>
          <a:prstGeom prst="rect">
            <a:avLst/>
          </a:prstGeom>
          <a:noFill/>
          <a:ln w="9525">
            <a:noFill/>
            <a:miter lim="800000"/>
            <a:headEnd/>
            <a:tailEnd/>
          </a:ln>
        </p:spPr>
        <p:txBody>
          <a:bodyPr wrap="none">
            <a:spAutoFit/>
          </a:bodyPr>
          <a:lstStyle/>
          <a:p>
            <a:pPr eaLnBrk="0" hangingPunct="0"/>
            <a:r>
              <a:rPr lang="fr-FR" sz="2400" b="1">
                <a:solidFill>
                  <a:schemeClr val="bg1"/>
                </a:solidFill>
                <a:latin typeface="Times New Roman" pitchFamily="18" charset="0"/>
              </a:rPr>
              <a:t>Plaquette</a:t>
            </a:r>
          </a:p>
        </p:txBody>
      </p:sp>
      <p:sp>
        <p:nvSpPr>
          <p:cNvPr id="13"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4"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2/ Les plaquettes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15" name="Rectangle 14"/>
          <p:cNvSpPr/>
          <p:nvPr/>
        </p:nvSpPr>
        <p:spPr>
          <a:xfrm>
            <a:off x="142844" y="1071546"/>
            <a:ext cx="8820000" cy="3539430"/>
          </a:xfrm>
          <a:prstGeom prst="rect">
            <a:avLst/>
          </a:prstGeom>
        </p:spPr>
        <p:txBody>
          <a:bodyPr>
            <a:spAutoFit/>
          </a:bodyPr>
          <a:lstStyle/>
          <a:p>
            <a:pPr algn="just">
              <a:buBlip>
                <a:blip r:embed="rId2"/>
              </a:buBlip>
            </a:pPr>
            <a:r>
              <a:rPr lang="fr-FR" sz="2800" dirty="0" smtClean="0"/>
              <a:t>Les plaquettes sanguines sont des cellules sans noyau formées dans la moelle osseuse. </a:t>
            </a:r>
          </a:p>
          <a:p>
            <a:pPr algn="just">
              <a:buBlip>
                <a:blip r:embed="rId2"/>
              </a:buBlip>
            </a:pPr>
            <a:r>
              <a:rPr lang="fr-FR" sz="2800" dirty="0" smtClean="0"/>
              <a:t>Elles jouent un rôle essentiel dans la coagulation car elles forment des agrégats qui vont "boucher" une blessure (coupure, plaie) juste après qu'elle se produise et avant que les autres facteurs de la coagulation ne se déclenchent. </a:t>
            </a:r>
          </a:p>
          <a:p>
            <a:pPr algn="just">
              <a:buBlip>
                <a:blip r:embed="rId2"/>
              </a:buBlip>
            </a:pPr>
            <a:r>
              <a:rPr lang="fr-FR" sz="2800" dirty="0" smtClean="0"/>
              <a:t>Les plaquettes permettent d’éviter un saignement à l’intérieur du corps.  </a:t>
            </a:r>
            <a:endParaRPr lang="fr-FR" sz="2800" dirty="0"/>
          </a:p>
        </p:txBody>
      </p:sp>
      <p:pic>
        <p:nvPicPr>
          <p:cNvPr id="2050" name="Picture 2" descr="Image associÃ©e"/>
          <p:cNvPicPr>
            <a:picLocks noChangeAspect="1" noChangeArrowheads="1"/>
          </p:cNvPicPr>
          <p:nvPr/>
        </p:nvPicPr>
        <p:blipFill>
          <a:blip r:embed="rId3" cstate="print"/>
          <a:srcRect/>
          <a:stretch>
            <a:fillRect/>
          </a:stretch>
        </p:blipFill>
        <p:spPr bwMode="auto">
          <a:xfrm>
            <a:off x="3225950" y="4357694"/>
            <a:ext cx="3132000" cy="2341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5786438" y="3548063"/>
            <a:ext cx="1262062" cy="457200"/>
          </a:xfrm>
          <a:prstGeom prst="rect">
            <a:avLst/>
          </a:prstGeom>
          <a:noFill/>
          <a:ln w="9525">
            <a:noFill/>
            <a:miter lim="800000"/>
            <a:headEnd/>
            <a:tailEnd/>
          </a:ln>
        </p:spPr>
        <p:txBody>
          <a:bodyPr wrap="none">
            <a:spAutoFit/>
          </a:bodyPr>
          <a:lstStyle/>
          <a:p>
            <a:pPr eaLnBrk="0" hangingPunct="0"/>
            <a:r>
              <a:rPr lang="fr-FR" sz="2400" b="1">
                <a:solidFill>
                  <a:schemeClr val="bg1"/>
                </a:solidFill>
                <a:latin typeface="Times New Roman" pitchFamily="18" charset="0"/>
              </a:rPr>
              <a:t>Plaquette</a:t>
            </a:r>
          </a:p>
        </p:txBody>
      </p:sp>
      <p:sp>
        <p:nvSpPr>
          <p:cNvPr id="13"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4"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2/ Les plaquettes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pic>
        <p:nvPicPr>
          <p:cNvPr id="1026" name="Picture 2" descr="RÃ©sultat de recherche d'images pour &quot;balance&quot;"/>
          <p:cNvPicPr>
            <a:picLocks noChangeAspect="1" noChangeArrowheads="1"/>
          </p:cNvPicPr>
          <p:nvPr/>
        </p:nvPicPr>
        <p:blipFill>
          <a:blip r:embed="rId2" cstate="print"/>
          <a:srcRect/>
          <a:stretch>
            <a:fillRect/>
          </a:stretch>
        </p:blipFill>
        <p:spPr bwMode="auto">
          <a:xfrm>
            <a:off x="1727211" y="714356"/>
            <a:ext cx="5773747" cy="3627854"/>
          </a:xfrm>
          <a:prstGeom prst="rect">
            <a:avLst/>
          </a:prstGeom>
          <a:noFill/>
        </p:spPr>
      </p:pic>
      <p:sp>
        <p:nvSpPr>
          <p:cNvPr id="9" name="Titre 1"/>
          <p:cNvSpPr txBox="1">
            <a:spLocks/>
          </p:cNvSpPr>
          <p:nvPr/>
        </p:nvSpPr>
        <p:spPr>
          <a:xfrm>
            <a:off x="1771306" y="3143248"/>
            <a:ext cx="1872000" cy="468000"/>
          </a:xfrm>
          <a:prstGeom prst="rect">
            <a:avLst/>
          </a:prstGeom>
          <a:solidFill>
            <a:srgbClr val="FFFFFF">
              <a:alpha val="50196"/>
            </a:srgb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algn="ctr">
              <a:spcBef>
                <a:spcPct val="0"/>
              </a:spcBef>
            </a:pPr>
            <a:r>
              <a:rPr lang="fr-FR" sz="2200" b="1" noProof="0" dirty="0" smtClean="0">
                <a:solidFill>
                  <a:srgbClr val="A41041"/>
                </a:solidFill>
                <a:latin typeface="+mj-lt"/>
                <a:ea typeface="+mj-ea"/>
                <a:cs typeface="+mj-cs"/>
              </a:rPr>
              <a:t>Les plaquettes </a:t>
            </a:r>
            <a:endParaRPr kumimoji="0" lang="fr-FR" sz="2200" b="1" i="0" u="none" strike="noStrike" kern="1200" cap="none" spc="0" normalizeH="0" baseline="0" noProof="0" dirty="0">
              <a:ln>
                <a:noFill/>
              </a:ln>
              <a:solidFill>
                <a:srgbClr val="A41041"/>
              </a:solidFill>
              <a:effectLst/>
              <a:uLnTx/>
              <a:uFillTx/>
              <a:latin typeface="+mj-lt"/>
              <a:ea typeface="+mj-ea"/>
              <a:cs typeface="+mj-cs"/>
            </a:endParaRPr>
          </a:p>
        </p:txBody>
      </p:sp>
      <p:sp>
        <p:nvSpPr>
          <p:cNvPr id="10" name="Titre 1"/>
          <p:cNvSpPr txBox="1">
            <a:spLocks/>
          </p:cNvSpPr>
          <p:nvPr/>
        </p:nvSpPr>
        <p:spPr>
          <a:xfrm>
            <a:off x="5572132" y="2413384"/>
            <a:ext cx="1872000" cy="468000"/>
          </a:xfrm>
          <a:prstGeom prst="rect">
            <a:avLst/>
          </a:prstGeom>
          <a:solidFill>
            <a:srgbClr val="FFFFFF">
              <a:alpha val="50196"/>
            </a:srgb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algn="ctr">
              <a:spcBef>
                <a:spcPct val="0"/>
              </a:spcBef>
            </a:pPr>
            <a:r>
              <a:rPr lang="fr-FR" sz="2200" b="1" noProof="0" dirty="0" smtClean="0">
                <a:solidFill>
                  <a:srgbClr val="A41041"/>
                </a:solidFill>
                <a:latin typeface="+mj-lt"/>
                <a:ea typeface="+mj-ea"/>
                <a:cs typeface="+mj-cs"/>
              </a:rPr>
              <a:t>Les plaquettes </a:t>
            </a:r>
            <a:endParaRPr kumimoji="0" lang="fr-FR" sz="2200" b="1" i="0" u="none" strike="noStrike" kern="1200" cap="none" spc="0" normalizeH="0" baseline="0" noProof="0" dirty="0">
              <a:ln>
                <a:noFill/>
              </a:ln>
              <a:solidFill>
                <a:srgbClr val="A41041"/>
              </a:solidFill>
              <a:effectLst/>
              <a:uLnTx/>
              <a:uFillTx/>
              <a:latin typeface="+mj-lt"/>
              <a:ea typeface="+mj-ea"/>
              <a:cs typeface="+mj-cs"/>
            </a:endParaRPr>
          </a:p>
        </p:txBody>
      </p:sp>
      <p:sp>
        <p:nvSpPr>
          <p:cNvPr id="11" name="Rectangle 10"/>
          <p:cNvSpPr/>
          <p:nvPr/>
        </p:nvSpPr>
        <p:spPr>
          <a:xfrm>
            <a:off x="6929486" y="1500174"/>
            <a:ext cx="2214546" cy="646331"/>
          </a:xfrm>
          <a:prstGeom prst="rect">
            <a:avLst/>
          </a:prstGeom>
        </p:spPr>
        <p:txBody>
          <a:bodyPr wrap="square">
            <a:spAutoFit/>
          </a:bodyPr>
          <a:lstStyle/>
          <a:p>
            <a:pPr algn="ctr" fontAlgn="base"/>
            <a:r>
              <a:rPr lang="fr-FR" b="1" dirty="0" smtClean="0"/>
              <a:t>Taux faible de plaquettes sanguines</a:t>
            </a:r>
            <a:r>
              <a:rPr lang="fr-FR" dirty="0" smtClean="0"/>
              <a:t> </a:t>
            </a:r>
            <a:endParaRPr lang="fr-FR" dirty="0"/>
          </a:p>
        </p:txBody>
      </p:sp>
      <p:sp>
        <p:nvSpPr>
          <p:cNvPr id="12" name="Rectangle 11"/>
          <p:cNvSpPr/>
          <p:nvPr/>
        </p:nvSpPr>
        <p:spPr>
          <a:xfrm>
            <a:off x="4572032" y="4214818"/>
            <a:ext cx="4572000" cy="1107996"/>
          </a:xfrm>
          <a:prstGeom prst="rect">
            <a:avLst/>
          </a:prstGeom>
        </p:spPr>
        <p:txBody>
          <a:bodyPr>
            <a:spAutoFit/>
          </a:bodyPr>
          <a:lstStyle/>
          <a:p>
            <a:pPr algn="ctr" fontAlgn="base"/>
            <a:r>
              <a:rPr lang="fr-FR" sz="2200" dirty="0" smtClean="0"/>
              <a:t>Le taux de plaquettes sanguines peut diminuer en cas de </a:t>
            </a:r>
            <a:r>
              <a:rPr lang="fr-FR" sz="2200" dirty="0" smtClean="0">
                <a:hlinkClick r:id="rId3"/>
              </a:rPr>
              <a:t>grossesse</a:t>
            </a:r>
            <a:r>
              <a:rPr lang="fr-FR" sz="2200" dirty="0" smtClean="0"/>
              <a:t> et après une consommation d’alcool.</a:t>
            </a:r>
            <a:endParaRPr lang="fr-FR" sz="2200" dirty="0"/>
          </a:p>
        </p:txBody>
      </p:sp>
      <p:sp>
        <p:nvSpPr>
          <p:cNvPr id="15" name="Rectangle 14"/>
          <p:cNvSpPr/>
          <p:nvPr/>
        </p:nvSpPr>
        <p:spPr>
          <a:xfrm>
            <a:off x="5143504" y="5822596"/>
            <a:ext cx="3786214" cy="769441"/>
          </a:xfrm>
          <a:prstGeom prst="rect">
            <a:avLst/>
          </a:prstGeom>
        </p:spPr>
        <p:txBody>
          <a:bodyPr wrap="square">
            <a:spAutoFit/>
          </a:bodyPr>
          <a:lstStyle/>
          <a:p>
            <a:pPr algn="ctr" fontAlgn="base"/>
            <a:r>
              <a:rPr lang="fr-FR" sz="2200" dirty="0" smtClean="0">
                <a:solidFill>
                  <a:srgbClr val="FF0000"/>
                </a:solidFill>
              </a:rPr>
              <a:t>Augmente le risque d’hémorragie grave.</a:t>
            </a:r>
          </a:p>
        </p:txBody>
      </p:sp>
      <p:sp>
        <p:nvSpPr>
          <p:cNvPr id="17" name="Flèche vers le bas 16"/>
          <p:cNvSpPr/>
          <p:nvPr/>
        </p:nvSpPr>
        <p:spPr>
          <a:xfrm>
            <a:off x="6929454" y="5286388"/>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2" y="4214818"/>
            <a:ext cx="4500594" cy="769441"/>
          </a:xfrm>
          <a:prstGeom prst="rect">
            <a:avLst/>
          </a:prstGeom>
        </p:spPr>
        <p:txBody>
          <a:bodyPr wrap="square">
            <a:spAutoFit/>
          </a:bodyPr>
          <a:lstStyle/>
          <a:p>
            <a:pPr algn="ctr" fontAlgn="base"/>
            <a:r>
              <a:rPr lang="fr-FR" sz="2200" dirty="0" smtClean="0"/>
              <a:t>Le taux de plaquettes sanguines peut augmenter  après un effort prolongé.</a:t>
            </a:r>
            <a:endParaRPr lang="fr-FR" sz="2200" dirty="0"/>
          </a:p>
        </p:txBody>
      </p:sp>
      <p:sp>
        <p:nvSpPr>
          <p:cNvPr id="19" name="Rectangle 18"/>
          <p:cNvSpPr/>
          <p:nvPr/>
        </p:nvSpPr>
        <p:spPr>
          <a:xfrm>
            <a:off x="-32" y="1500174"/>
            <a:ext cx="2286016" cy="646331"/>
          </a:xfrm>
          <a:prstGeom prst="rect">
            <a:avLst/>
          </a:prstGeom>
        </p:spPr>
        <p:txBody>
          <a:bodyPr wrap="square">
            <a:spAutoFit/>
          </a:bodyPr>
          <a:lstStyle/>
          <a:p>
            <a:pPr algn="ctr" fontAlgn="base"/>
            <a:r>
              <a:rPr lang="fr-FR" b="1" dirty="0" smtClean="0"/>
              <a:t>Taux élevé de plaquettes sanguines</a:t>
            </a:r>
            <a:endParaRPr lang="fr-FR" dirty="0" smtClean="0"/>
          </a:p>
        </p:txBody>
      </p:sp>
      <p:sp>
        <p:nvSpPr>
          <p:cNvPr id="20" name="Rectangle 19"/>
          <p:cNvSpPr/>
          <p:nvPr/>
        </p:nvSpPr>
        <p:spPr>
          <a:xfrm>
            <a:off x="-32" y="5670586"/>
            <a:ext cx="4932000" cy="1116000"/>
          </a:xfrm>
          <a:prstGeom prst="rect">
            <a:avLst/>
          </a:prstGeom>
        </p:spPr>
        <p:txBody>
          <a:bodyPr wrap="square">
            <a:spAutoFit/>
          </a:bodyPr>
          <a:lstStyle/>
          <a:p>
            <a:pPr algn="ctr" fontAlgn="base"/>
            <a:r>
              <a:rPr lang="fr-FR" sz="2200" dirty="0" smtClean="0">
                <a:solidFill>
                  <a:srgbClr val="FF0000"/>
                </a:solidFill>
              </a:rPr>
              <a:t>augmente le risque de thrombose à cause des agrégats plaquettaires qui se forment dans les artères et dans les veines.</a:t>
            </a:r>
          </a:p>
        </p:txBody>
      </p:sp>
      <p:sp>
        <p:nvSpPr>
          <p:cNvPr id="21" name="Flèche vers le bas 20"/>
          <p:cNvSpPr/>
          <p:nvPr/>
        </p:nvSpPr>
        <p:spPr>
          <a:xfrm>
            <a:off x="2214546" y="514351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p:bldP spid="17" grpId="0" animBg="1"/>
      <p:bldP spid="18" grpId="0"/>
      <p:bldP spid="19" grpId="0"/>
      <p:bldP spid="2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4" name="Rectangle 3"/>
          <p:cNvSpPr/>
          <p:nvPr/>
        </p:nvSpPr>
        <p:spPr>
          <a:xfrm>
            <a:off x="142844" y="2276872"/>
            <a:ext cx="8892000" cy="2862322"/>
          </a:xfrm>
          <a:prstGeom prst="rect">
            <a:avLst/>
          </a:prstGeom>
        </p:spPr>
        <p:txBody>
          <a:bodyPr>
            <a:spAutoFit/>
          </a:bodyPr>
          <a:lstStyle/>
          <a:p>
            <a:pPr algn="just">
              <a:lnSpc>
                <a:spcPct val="200000"/>
              </a:lnSpc>
            </a:pPr>
            <a:r>
              <a:rPr lang="fr-FR" sz="3000" dirty="0" smtClean="0"/>
              <a:t>Le </a:t>
            </a:r>
            <a:r>
              <a:rPr lang="fr-FR" sz="3000" dirty="0" smtClean="0">
                <a:solidFill>
                  <a:srgbClr val="FF0000"/>
                </a:solidFill>
              </a:rPr>
              <a:t>plasma</a:t>
            </a:r>
            <a:r>
              <a:rPr lang="fr-FR" sz="3000" dirty="0" smtClean="0"/>
              <a:t> (</a:t>
            </a:r>
            <a:r>
              <a:rPr lang="fr-FR" sz="3000" dirty="0"/>
              <a:t>sang</a:t>
            </a:r>
            <a:r>
              <a:rPr lang="fr-FR" sz="3000" dirty="0" smtClean="0"/>
              <a:t>), le </a:t>
            </a:r>
            <a:r>
              <a:rPr lang="fr-FR" sz="3000" dirty="0" smtClean="0">
                <a:solidFill>
                  <a:srgbClr val="FF0000"/>
                </a:solidFill>
              </a:rPr>
              <a:t>liquide interstitiel </a:t>
            </a:r>
            <a:r>
              <a:rPr lang="fr-FR" sz="3000" dirty="0" smtClean="0"/>
              <a:t>et la </a:t>
            </a:r>
            <a:r>
              <a:rPr lang="fr-FR" sz="3000" dirty="0" smtClean="0">
                <a:solidFill>
                  <a:srgbClr val="FF0000"/>
                </a:solidFill>
              </a:rPr>
              <a:t>lymphe</a:t>
            </a:r>
            <a:r>
              <a:rPr lang="fr-FR" sz="3000" dirty="0" smtClean="0"/>
              <a:t> forment le milieu intérieur. Donc il regroupe les </a:t>
            </a:r>
            <a:r>
              <a:rPr lang="fr-FR" sz="3000" dirty="0" smtClean="0">
                <a:solidFill>
                  <a:srgbClr val="002060"/>
                </a:solidFill>
              </a:rPr>
              <a:t>différents liquides </a:t>
            </a:r>
            <a:r>
              <a:rPr lang="fr-FR" sz="3000" dirty="0" smtClean="0"/>
              <a:t>de l’organisme. </a:t>
            </a:r>
            <a:endParaRPr lang="fr-FR" sz="3000" dirty="0"/>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2292" name="AutoShape 4" descr="RÃ©sultat de recherche d'images pour &quot;saw&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296" name="AutoShape 8" descr="RÃ©sultat de recherche d'images pour &quot;saw&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5786438" y="3548063"/>
            <a:ext cx="1262062" cy="457200"/>
          </a:xfrm>
          <a:prstGeom prst="rect">
            <a:avLst/>
          </a:prstGeom>
          <a:noFill/>
          <a:ln w="9525">
            <a:noFill/>
            <a:miter lim="800000"/>
            <a:headEnd/>
            <a:tailEnd/>
          </a:ln>
        </p:spPr>
        <p:txBody>
          <a:bodyPr wrap="none">
            <a:spAutoFit/>
          </a:bodyPr>
          <a:lstStyle/>
          <a:p>
            <a:pPr eaLnBrk="0" hangingPunct="0"/>
            <a:r>
              <a:rPr lang="fr-FR" sz="2400" b="1">
                <a:solidFill>
                  <a:schemeClr val="bg1"/>
                </a:solidFill>
                <a:latin typeface="Times New Roman" pitchFamily="18" charset="0"/>
              </a:rPr>
              <a:t>Plaquette</a:t>
            </a:r>
          </a:p>
        </p:txBody>
      </p:sp>
      <p:sp>
        <p:nvSpPr>
          <p:cNvPr id="13"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4"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2/ Les plaquettes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16" name="Rectangle 15"/>
          <p:cNvSpPr/>
          <p:nvPr/>
        </p:nvSpPr>
        <p:spPr>
          <a:xfrm>
            <a:off x="142844" y="1727192"/>
            <a:ext cx="8820000" cy="4493538"/>
          </a:xfrm>
          <a:prstGeom prst="rect">
            <a:avLst/>
          </a:prstGeom>
        </p:spPr>
        <p:txBody>
          <a:bodyPr>
            <a:spAutoFit/>
          </a:bodyPr>
          <a:lstStyle/>
          <a:p>
            <a:pPr algn="just" fontAlgn="base">
              <a:buBlip>
                <a:blip r:embed="rId2"/>
              </a:buBlip>
            </a:pPr>
            <a:r>
              <a:rPr lang="fr-FR" sz="2600" dirty="0" smtClean="0"/>
              <a:t>d’une destruction plaquettaire souvent observée chez les patients polytransfusés (transfusions répétées de sang).</a:t>
            </a:r>
          </a:p>
          <a:p>
            <a:pPr algn="just" fontAlgn="base">
              <a:buBlip>
                <a:blip r:embed="rId2"/>
              </a:buBlip>
            </a:pPr>
            <a:r>
              <a:rPr lang="fr-FR" sz="2600" dirty="0" smtClean="0"/>
              <a:t>d’une maladie virale (</a:t>
            </a:r>
            <a:r>
              <a:rPr lang="fr-FR" sz="2600" dirty="0" smtClean="0">
                <a:hlinkClick r:id="rId3"/>
              </a:rPr>
              <a:t>hépatite</a:t>
            </a:r>
            <a:r>
              <a:rPr lang="fr-FR" sz="2600" dirty="0" smtClean="0"/>
              <a:t>, </a:t>
            </a:r>
            <a:r>
              <a:rPr lang="fr-FR" sz="2600" dirty="0" smtClean="0">
                <a:hlinkClick r:id="rId4"/>
              </a:rPr>
              <a:t>varicelle</a:t>
            </a:r>
            <a:r>
              <a:rPr lang="fr-FR" sz="2600" dirty="0" smtClean="0"/>
              <a:t>, </a:t>
            </a:r>
            <a:r>
              <a:rPr lang="fr-FR" sz="2600" dirty="0" smtClean="0">
                <a:hlinkClick r:id="rId5"/>
              </a:rPr>
              <a:t>oreillons</a:t>
            </a:r>
            <a:r>
              <a:rPr lang="fr-FR" sz="2600" dirty="0" smtClean="0"/>
              <a:t>, </a:t>
            </a:r>
            <a:r>
              <a:rPr lang="fr-FR" sz="2600" dirty="0" smtClean="0">
                <a:hlinkClick r:id="rId6"/>
              </a:rPr>
              <a:t>rubéole</a:t>
            </a:r>
            <a:r>
              <a:rPr lang="fr-FR" sz="2600" dirty="0" smtClean="0"/>
              <a:t>, </a:t>
            </a:r>
            <a:r>
              <a:rPr lang="fr-FR" sz="2600" dirty="0" err="1" smtClean="0"/>
              <a:t>etc</a:t>
            </a:r>
            <a:r>
              <a:rPr lang="fr-FR" sz="2600" dirty="0" smtClean="0"/>
              <a:t>) ;</a:t>
            </a:r>
          </a:p>
          <a:p>
            <a:pPr algn="just" fontAlgn="base">
              <a:buBlip>
                <a:blip r:embed="rId2"/>
              </a:buBlip>
            </a:pPr>
            <a:r>
              <a:rPr lang="fr-FR" sz="2600" dirty="0" smtClean="0"/>
              <a:t>d’un </a:t>
            </a:r>
            <a:r>
              <a:rPr lang="fr-FR" sz="2600" dirty="0" smtClean="0">
                <a:hlinkClick r:id="rId7"/>
              </a:rPr>
              <a:t>purpura</a:t>
            </a:r>
            <a:r>
              <a:rPr lang="fr-FR" sz="2600" dirty="0" smtClean="0"/>
              <a:t> néonatal (taches rouges qui apparaissent sur la peau du nouveau-né)</a:t>
            </a:r>
          </a:p>
          <a:p>
            <a:pPr algn="just" fontAlgn="base">
              <a:buBlip>
                <a:blip r:embed="rId2"/>
              </a:buBlip>
            </a:pPr>
            <a:r>
              <a:rPr lang="fr-FR" sz="2600" dirty="0" smtClean="0"/>
              <a:t>d’une </a:t>
            </a:r>
            <a:r>
              <a:rPr lang="fr-FR" sz="2600" dirty="0" err="1" smtClean="0"/>
              <a:t>toxo</a:t>
            </a:r>
            <a:r>
              <a:rPr lang="fr-FR" sz="2600" dirty="0" smtClean="0"/>
              <a:t>-allergie médicamenteuse (allergie provoquée par des médicaments)</a:t>
            </a:r>
          </a:p>
          <a:p>
            <a:pPr algn="just" fontAlgn="base">
              <a:buBlip>
                <a:blip r:embed="rId2"/>
              </a:buBlip>
            </a:pPr>
            <a:r>
              <a:rPr lang="fr-FR" sz="2600" dirty="0" smtClean="0"/>
              <a:t>d’une </a:t>
            </a:r>
            <a:r>
              <a:rPr lang="fr-FR" sz="2600" dirty="0" smtClean="0">
                <a:hlinkClick r:id="rId8"/>
              </a:rPr>
              <a:t>collagénose</a:t>
            </a:r>
            <a:r>
              <a:rPr lang="fr-FR" sz="2600" dirty="0" smtClean="0"/>
              <a:t> (ensemble de maladies qui touchent le tissu conjonctif présent dans les muscles, les articulations, le cœur, le système nerveux et l’appareil digestif).</a:t>
            </a:r>
            <a:endParaRPr lang="fr-FR" sz="2600" dirty="0"/>
          </a:p>
        </p:txBody>
      </p:sp>
      <p:sp>
        <p:nvSpPr>
          <p:cNvPr id="17" name="Rectangle 16"/>
          <p:cNvSpPr/>
          <p:nvPr/>
        </p:nvSpPr>
        <p:spPr>
          <a:xfrm>
            <a:off x="46391" y="928670"/>
            <a:ext cx="6697539" cy="523220"/>
          </a:xfrm>
          <a:prstGeom prst="rect">
            <a:avLst/>
          </a:prstGeom>
        </p:spPr>
        <p:txBody>
          <a:bodyPr wrap="none">
            <a:spAutoFit/>
          </a:bodyPr>
          <a:lstStyle/>
          <a:p>
            <a:r>
              <a:rPr lang="fr-FR" sz="2800" b="1" dirty="0" smtClean="0">
                <a:solidFill>
                  <a:srgbClr val="FF66CC"/>
                </a:solidFill>
              </a:rPr>
              <a:t>Causes du taux de plaquettes sanguines bas</a:t>
            </a:r>
            <a:endParaRPr lang="fr-FR" sz="2800" b="1" dirty="0">
              <a:solidFill>
                <a:srgbClr val="FF66C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420338"/>
            <a:ext cx="8712000" cy="4832092"/>
          </a:xfrm>
          <a:prstGeom prst="rect">
            <a:avLst/>
          </a:prstGeom>
        </p:spPr>
        <p:txBody>
          <a:bodyPr>
            <a:spAutoFit/>
          </a:bodyPr>
          <a:lstStyle/>
          <a:p>
            <a:pPr algn="just" fontAlgn="base">
              <a:buBlip>
                <a:blip r:embed="rId2"/>
              </a:buBlip>
            </a:pPr>
            <a:r>
              <a:rPr lang="fr-FR" sz="2800" dirty="0" smtClean="0"/>
              <a:t>d’une </a:t>
            </a:r>
            <a:r>
              <a:rPr lang="fr-FR" sz="2800" dirty="0" smtClean="0">
                <a:solidFill>
                  <a:srgbClr val="FF0000"/>
                </a:solidFill>
                <a:hlinkClick r:id="rId3"/>
              </a:rPr>
              <a:t>splénectomie</a:t>
            </a:r>
            <a:r>
              <a:rPr lang="fr-FR" sz="2800" dirty="0" smtClean="0"/>
              <a:t> (ablation de la rate) ;</a:t>
            </a:r>
          </a:p>
          <a:p>
            <a:pPr algn="just" fontAlgn="base">
              <a:buBlip>
                <a:blip r:embed="rId2"/>
              </a:buBlip>
            </a:pPr>
            <a:r>
              <a:rPr lang="fr-FR" sz="2800" dirty="0" smtClean="0"/>
              <a:t>d’une hémorragie massive ou d’une intervention chirurgicale ;</a:t>
            </a:r>
          </a:p>
          <a:p>
            <a:pPr algn="just" fontAlgn="base">
              <a:buBlip>
                <a:blip r:embed="rId2"/>
              </a:buBlip>
            </a:pPr>
            <a:r>
              <a:rPr lang="fr-FR" sz="2800" dirty="0" smtClean="0"/>
              <a:t>de brulures graves ;</a:t>
            </a:r>
          </a:p>
          <a:p>
            <a:pPr algn="just" fontAlgn="base">
              <a:buBlip>
                <a:blip r:embed="rId2"/>
              </a:buBlip>
            </a:pPr>
            <a:r>
              <a:rPr lang="fr-FR" sz="2800" dirty="0" smtClean="0"/>
              <a:t>d’un </a:t>
            </a:r>
            <a:r>
              <a:rPr lang="fr-FR" sz="2800" dirty="0" smtClean="0">
                <a:hlinkClick r:id="rId4"/>
              </a:rPr>
              <a:t>cancer du pancréas</a:t>
            </a:r>
            <a:r>
              <a:rPr lang="fr-FR" sz="2800" dirty="0" smtClean="0"/>
              <a:t>, du </a:t>
            </a:r>
            <a:r>
              <a:rPr lang="fr-FR" sz="2800" dirty="0" smtClean="0">
                <a:hlinkClick r:id="rId5"/>
              </a:rPr>
              <a:t>côlon</a:t>
            </a:r>
            <a:r>
              <a:rPr lang="fr-FR" sz="2800" dirty="0" smtClean="0"/>
              <a:t>, de l’</a:t>
            </a:r>
            <a:r>
              <a:rPr lang="fr-FR" sz="2800" dirty="0" smtClean="0">
                <a:hlinkClick r:id="rId6"/>
              </a:rPr>
              <a:t>ovaire</a:t>
            </a:r>
            <a:r>
              <a:rPr lang="fr-FR" sz="2800" dirty="0" smtClean="0"/>
              <a:t>, du </a:t>
            </a:r>
            <a:r>
              <a:rPr lang="fr-FR" sz="2800" dirty="0" smtClean="0">
                <a:hlinkClick r:id="rId7"/>
              </a:rPr>
              <a:t>rein</a:t>
            </a:r>
            <a:r>
              <a:rPr lang="fr-FR" sz="2800" dirty="0" smtClean="0"/>
              <a:t>, des </a:t>
            </a:r>
            <a:r>
              <a:rPr lang="fr-FR" sz="2800" dirty="0" smtClean="0">
                <a:hlinkClick r:id="rId8"/>
              </a:rPr>
              <a:t>bronches</a:t>
            </a:r>
            <a:r>
              <a:rPr lang="fr-FR" sz="2800" dirty="0" smtClean="0"/>
              <a:t> ou de la </a:t>
            </a:r>
            <a:r>
              <a:rPr lang="fr-FR" sz="2800" dirty="0" smtClean="0">
                <a:hlinkClick r:id="rId9"/>
              </a:rPr>
              <a:t>maladie de Hodgkin</a:t>
            </a:r>
            <a:r>
              <a:rPr lang="fr-FR" sz="2800" dirty="0" smtClean="0"/>
              <a:t> (un type de cancer du système lymphatique) ;</a:t>
            </a:r>
          </a:p>
          <a:p>
            <a:pPr algn="just" fontAlgn="base">
              <a:buBlip>
                <a:blip r:embed="rId2"/>
              </a:buBlip>
            </a:pPr>
            <a:r>
              <a:rPr lang="fr-FR" sz="2800" dirty="0" smtClean="0"/>
              <a:t>d’une maladie infectieuse ou bactérienne (comme la </a:t>
            </a:r>
            <a:r>
              <a:rPr lang="fr-FR" sz="2800" dirty="0" smtClean="0">
                <a:hlinkClick r:id="rId10"/>
              </a:rPr>
              <a:t>tuberculose</a:t>
            </a:r>
            <a:r>
              <a:rPr lang="fr-FR" sz="2800" dirty="0" smtClean="0"/>
              <a:t>) ;</a:t>
            </a:r>
          </a:p>
          <a:p>
            <a:pPr algn="just" fontAlgn="base">
              <a:buBlip>
                <a:blip r:embed="rId2"/>
              </a:buBlip>
            </a:pPr>
            <a:r>
              <a:rPr lang="fr-FR" sz="2800" dirty="0" smtClean="0"/>
              <a:t>d’une maladie inflammatoire ;</a:t>
            </a:r>
          </a:p>
          <a:p>
            <a:pPr algn="just" fontAlgn="base">
              <a:buBlip>
                <a:blip r:embed="rId2"/>
              </a:buBlip>
            </a:pPr>
            <a:r>
              <a:rPr lang="fr-FR" sz="2800" dirty="0" smtClean="0"/>
              <a:t>d’une </a:t>
            </a:r>
            <a:r>
              <a:rPr lang="fr-FR" sz="2800" dirty="0" smtClean="0">
                <a:hlinkClick r:id="rId11"/>
              </a:rPr>
              <a:t>carence en fer</a:t>
            </a:r>
            <a:r>
              <a:rPr lang="fr-FR" sz="2800" dirty="0" smtClean="0"/>
              <a:t> chronique.</a:t>
            </a:r>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2/ Les plaquettes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Rectangle 6"/>
          <p:cNvSpPr/>
          <p:nvPr/>
        </p:nvSpPr>
        <p:spPr>
          <a:xfrm>
            <a:off x="46391" y="928670"/>
            <a:ext cx="6981014" cy="523220"/>
          </a:xfrm>
          <a:prstGeom prst="rect">
            <a:avLst/>
          </a:prstGeom>
        </p:spPr>
        <p:txBody>
          <a:bodyPr wrap="none">
            <a:spAutoFit/>
          </a:bodyPr>
          <a:lstStyle/>
          <a:p>
            <a:r>
              <a:rPr lang="fr-FR" sz="2800" b="1" dirty="0" smtClean="0">
                <a:solidFill>
                  <a:srgbClr val="FF66CC"/>
                </a:solidFill>
              </a:rPr>
              <a:t>Causes du taux de plaquettes sanguines élevé</a:t>
            </a:r>
            <a:endParaRPr lang="fr-FR" sz="2800" b="1" dirty="0">
              <a:solidFill>
                <a:srgbClr val="FF66C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body" idx="1"/>
          </p:nvPr>
        </p:nvSpPr>
        <p:spPr>
          <a:xfrm>
            <a:off x="100044" y="738188"/>
            <a:ext cx="8972550" cy="5868000"/>
          </a:xfrm>
        </p:spPr>
        <p:txBody>
          <a:bodyPr>
            <a:noAutofit/>
          </a:bodyPr>
          <a:lstStyle/>
          <a:p>
            <a:pPr marL="72000" algn="just" eaLnBrk="1" hangingPunct="1">
              <a:lnSpc>
                <a:spcPct val="150000"/>
              </a:lnSpc>
            </a:pPr>
            <a:r>
              <a:rPr lang="fr-FR" sz="2600" dirty="0" smtClean="0"/>
              <a:t>Coagulation</a:t>
            </a:r>
          </a:p>
          <a:p>
            <a:pPr marL="72000" algn="just" eaLnBrk="1" hangingPunct="1">
              <a:lnSpc>
                <a:spcPct val="150000"/>
              </a:lnSpc>
              <a:buBlip>
                <a:blip r:embed="rId2"/>
              </a:buBlip>
            </a:pPr>
            <a:r>
              <a:rPr lang="fr-FR" sz="2600" dirty="0" smtClean="0"/>
              <a:t>Formation du clou plaquettaire=hémostase primaire</a:t>
            </a:r>
          </a:p>
          <a:p>
            <a:pPr marL="72000" algn="just" eaLnBrk="1" hangingPunct="1">
              <a:lnSpc>
                <a:spcPct val="150000"/>
              </a:lnSpc>
              <a:buBlip>
                <a:blip r:embed="rId2"/>
              </a:buBlip>
            </a:pPr>
            <a:r>
              <a:rPr lang="fr-FR" sz="2600" dirty="0" smtClean="0"/>
              <a:t>Durée de vie: 9-10 jours</a:t>
            </a:r>
          </a:p>
          <a:p>
            <a:pPr marL="72000" algn="just" eaLnBrk="1" hangingPunct="1">
              <a:lnSpc>
                <a:spcPct val="150000"/>
              </a:lnSpc>
              <a:buBlip>
                <a:blip r:embed="rId2"/>
              </a:buBlip>
            </a:pPr>
            <a:r>
              <a:rPr lang="fr-FR" sz="2600" dirty="0" smtClean="0"/>
              <a:t>Discoïde 1,5µ diam., 0,5-2µ épaisseur,</a:t>
            </a:r>
          </a:p>
          <a:p>
            <a:pPr marL="72000" algn="just" eaLnBrk="1" hangingPunct="1">
              <a:lnSpc>
                <a:spcPct val="150000"/>
              </a:lnSpc>
              <a:buBlip>
                <a:blip r:embed="rId2"/>
              </a:buBlip>
            </a:pPr>
            <a:r>
              <a:rPr lang="fr-FR" sz="2600" dirty="0" smtClean="0"/>
              <a:t>Production: 2.10</a:t>
            </a:r>
            <a:r>
              <a:rPr lang="fr-FR" sz="2600" baseline="30000" dirty="0" smtClean="0"/>
              <a:t>11 </a:t>
            </a:r>
            <a:r>
              <a:rPr lang="fr-FR" sz="2600" dirty="0" smtClean="0"/>
              <a:t>plaquettes/24h</a:t>
            </a:r>
          </a:p>
          <a:p>
            <a:pPr marL="72000" algn="just" eaLnBrk="1" hangingPunct="1">
              <a:lnSpc>
                <a:spcPct val="150000"/>
              </a:lnSpc>
              <a:buBlip>
                <a:blip r:embed="rId2"/>
              </a:buBlip>
            </a:pPr>
            <a:r>
              <a:rPr lang="fr-FR" sz="2600" dirty="0" smtClean="0"/>
              <a:t>Le lieu de dégradation des thrombocytes est la </a:t>
            </a:r>
            <a:r>
              <a:rPr lang="fr-FR" sz="2600" dirty="0" smtClean="0">
                <a:hlinkClick r:id="rId3" tooltip="Rate"/>
              </a:rPr>
              <a:t>rate</a:t>
            </a:r>
            <a:r>
              <a:rPr lang="fr-FR" sz="2600" dirty="0" smtClean="0"/>
              <a:t>. </a:t>
            </a:r>
          </a:p>
          <a:p>
            <a:pPr marL="72000" algn="just" eaLnBrk="1" hangingPunct="1">
              <a:lnSpc>
                <a:spcPct val="150000"/>
              </a:lnSpc>
              <a:buBlip>
                <a:blip r:embed="rId2"/>
              </a:buBlip>
            </a:pPr>
            <a:r>
              <a:rPr lang="fr-FR" sz="2600" dirty="0" smtClean="0"/>
              <a:t>Les thrombocytes sont ainsi dépourvus de noyaux (anucléés) </a:t>
            </a:r>
            <a:r>
              <a:rPr lang="fr-FR" sz="2600" dirty="0" smtClean="0">
                <a:solidFill>
                  <a:srgbClr val="C00000"/>
                </a:solidFill>
              </a:rPr>
              <a:t>mais, à l'opposé des érythrocytes, conservent leurs organites (notamment des mitochondries).</a:t>
            </a:r>
            <a:endParaRPr lang="fr-FR" sz="2600" baseline="30000" dirty="0" smtClean="0">
              <a:solidFill>
                <a:srgbClr val="C00000"/>
              </a:solidFill>
            </a:endParaRPr>
          </a:p>
        </p:txBody>
      </p:sp>
      <p:sp>
        <p:nvSpPr>
          <p:cNvPr id="15368" name="Text Box 8"/>
          <p:cNvSpPr txBox="1">
            <a:spLocks noChangeArrowheads="1"/>
          </p:cNvSpPr>
          <p:nvPr/>
        </p:nvSpPr>
        <p:spPr bwMode="auto">
          <a:xfrm>
            <a:off x="5786438" y="3548063"/>
            <a:ext cx="1262062" cy="457200"/>
          </a:xfrm>
          <a:prstGeom prst="rect">
            <a:avLst/>
          </a:prstGeom>
          <a:noFill/>
          <a:ln w="9525">
            <a:noFill/>
            <a:miter lim="800000"/>
            <a:headEnd/>
            <a:tailEnd/>
          </a:ln>
        </p:spPr>
        <p:txBody>
          <a:bodyPr wrap="none">
            <a:spAutoFit/>
          </a:bodyPr>
          <a:lstStyle/>
          <a:p>
            <a:pPr eaLnBrk="0" hangingPunct="0"/>
            <a:r>
              <a:rPr lang="fr-FR" sz="2400" b="1">
                <a:solidFill>
                  <a:schemeClr val="bg1"/>
                </a:solidFill>
                <a:latin typeface="Times New Roman" pitchFamily="18" charset="0"/>
              </a:rPr>
              <a:t>Plaquette</a:t>
            </a:r>
          </a:p>
        </p:txBody>
      </p:sp>
      <p:sp>
        <p:nvSpPr>
          <p:cNvPr id="13"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4"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2/ Les plaquettes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pic>
        <p:nvPicPr>
          <p:cNvPr id="6" name="Picture 2" descr="Image associÃ©e"/>
          <p:cNvPicPr>
            <a:picLocks noChangeAspect="1" noChangeArrowheads="1"/>
          </p:cNvPicPr>
          <p:nvPr/>
        </p:nvPicPr>
        <p:blipFill rotWithShape="1">
          <a:blip r:embed="rId4" cstate="print"/>
          <a:srcRect l="27429" t="2627" r="34008" b="62108"/>
          <a:stretch/>
        </p:blipFill>
        <p:spPr bwMode="auto">
          <a:xfrm>
            <a:off x="6001555" y="2073835"/>
            <a:ext cx="3142445" cy="191877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6066"/>
            <a:ext cx="8229600" cy="1143000"/>
          </a:xfrm>
        </p:spPr>
        <p:txBody>
          <a:bodyPr/>
          <a:lstStyle/>
          <a:p>
            <a:r>
              <a:rPr lang="fr-FR" b="1" dirty="0" smtClean="0">
                <a:solidFill>
                  <a:srgbClr val="FF198C"/>
                </a:solidFill>
              </a:rPr>
              <a:t>3/ Les globules blancs </a:t>
            </a:r>
            <a:endParaRPr lang="fr-FR" b="1" dirty="0">
              <a:solidFill>
                <a:srgbClr val="FF198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56" y="3850567"/>
            <a:ext cx="8820000" cy="2893100"/>
          </a:xfrm>
          <a:prstGeom prst="rect">
            <a:avLst/>
          </a:prstGeom>
        </p:spPr>
        <p:txBody>
          <a:bodyPr>
            <a:spAutoFit/>
          </a:bodyPr>
          <a:lstStyle/>
          <a:p>
            <a:pPr algn="just"/>
            <a:r>
              <a:rPr lang="fr-FR" sz="2600" dirty="0" smtClean="0"/>
              <a:t>Au même titre que les hématies et les thrombocytes, les leucocytes peuvent circuler dans le </a:t>
            </a:r>
            <a:r>
              <a:rPr lang="fr-FR" sz="2600" b="1" dirty="0" smtClean="0"/>
              <a:t>sang</a:t>
            </a:r>
            <a:r>
              <a:rPr lang="fr-FR" sz="2600" dirty="0" smtClean="0"/>
              <a:t>. Les globules blancs ont également la particularité d’être présents dans le </a:t>
            </a:r>
            <a:r>
              <a:rPr lang="fr-FR" sz="2600" b="1" dirty="0" smtClean="0"/>
              <a:t>système lymphatique</a:t>
            </a:r>
            <a:r>
              <a:rPr lang="fr-FR" sz="2600" dirty="0" smtClean="0"/>
              <a:t> (lymphe), dans certains </a:t>
            </a:r>
            <a:r>
              <a:rPr lang="fr-FR" sz="2600" b="1" dirty="0" smtClean="0"/>
              <a:t>tissus conjonctifs</a:t>
            </a:r>
            <a:r>
              <a:rPr lang="fr-FR" sz="2600" dirty="0" smtClean="0"/>
              <a:t> et dans certains </a:t>
            </a:r>
            <a:r>
              <a:rPr lang="fr-FR" sz="2600" b="1" dirty="0" smtClean="0"/>
              <a:t>organes lymphoïdes</a:t>
            </a:r>
            <a:r>
              <a:rPr lang="fr-FR" sz="2600" dirty="0" smtClean="0"/>
              <a:t> comme les ganglions ou la </a:t>
            </a:r>
            <a:r>
              <a:rPr lang="fr-FR" sz="2600" dirty="0" smtClean="0">
                <a:hlinkClick r:id="rId2"/>
              </a:rPr>
              <a:t>rate</a:t>
            </a:r>
            <a:r>
              <a:rPr lang="fr-FR" sz="2600" dirty="0" smtClean="0"/>
              <a:t>.</a:t>
            </a:r>
          </a:p>
          <a:p>
            <a:pPr algn="just"/>
            <a:r>
              <a:rPr lang="fr-FR" sz="2600" dirty="0" smtClean="0"/>
              <a:t/>
            </a:r>
            <a:br>
              <a:rPr lang="fr-FR" sz="2600" dirty="0" smtClean="0"/>
            </a:br>
            <a:endParaRPr lang="fr-FR" sz="2600" dirty="0"/>
          </a:p>
        </p:txBody>
      </p:sp>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Rectangle 6"/>
          <p:cNvSpPr/>
          <p:nvPr/>
        </p:nvSpPr>
        <p:spPr>
          <a:xfrm>
            <a:off x="181156" y="1593353"/>
            <a:ext cx="8820000" cy="1692771"/>
          </a:xfrm>
          <a:prstGeom prst="rect">
            <a:avLst/>
          </a:prstGeom>
        </p:spPr>
        <p:txBody>
          <a:bodyPr>
            <a:spAutoFit/>
          </a:bodyPr>
          <a:lstStyle/>
          <a:p>
            <a:pPr algn="just"/>
            <a:r>
              <a:rPr lang="fr-FR" sz="2600" dirty="0" smtClean="0"/>
              <a:t>Les </a:t>
            </a:r>
            <a:r>
              <a:rPr lang="fr-FR" sz="2600" dirty="0" smtClean="0">
                <a:hlinkClick r:id="rId3"/>
              </a:rPr>
              <a:t>globules</a:t>
            </a:r>
            <a:r>
              <a:rPr lang="fr-FR" sz="2600" dirty="0" smtClean="0"/>
              <a:t> blancs, également appelés </a:t>
            </a:r>
            <a:r>
              <a:rPr lang="fr-FR" sz="2600" dirty="0" smtClean="0">
                <a:hlinkClick r:id="rId4"/>
              </a:rPr>
              <a:t>leucocytes</a:t>
            </a:r>
            <a:r>
              <a:rPr lang="fr-FR" sz="2600" dirty="0" smtClean="0"/>
              <a:t>, correspondent à des cellules du </a:t>
            </a:r>
            <a:r>
              <a:rPr lang="fr-FR" sz="2600" dirty="0" smtClean="0">
                <a:hlinkClick r:id="rId5" tooltip="Le système immunitaire dopé par les légumes verts"/>
              </a:rPr>
              <a:t>système immunitaire</a:t>
            </a:r>
            <a:r>
              <a:rPr lang="fr-FR" sz="2600" dirty="0" smtClean="0"/>
              <a:t>. Ils jouent un rôle essentiel dans la lutte contre les infections et les </a:t>
            </a:r>
            <a:r>
              <a:rPr lang="fr-FR" sz="2600" dirty="0" smtClean="0">
                <a:hlinkClick r:id="rId6"/>
              </a:rPr>
              <a:t>cancers</a:t>
            </a:r>
            <a:r>
              <a:rPr lang="fr-FR" sz="2600" dirty="0" smtClean="0"/>
              <a:t>.</a:t>
            </a:r>
          </a:p>
        </p:txBody>
      </p:sp>
      <p:sp>
        <p:nvSpPr>
          <p:cNvPr id="8" name="Rectangle 7"/>
          <p:cNvSpPr/>
          <p:nvPr/>
        </p:nvSpPr>
        <p:spPr>
          <a:xfrm>
            <a:off x="195780" y="3416858"/>
            <a:ext cx="1947328" cy="523220"/>
          </a:xfrm>
          <a:prstGeom prst="rect">
            <a:avLst/>
          </a:prstGeom>
        </p:spPr>
        <p:txBody>
          <a:bodyPr wrap="none">
            <a:spAutoFit/>
          </a:bodyPr>
          <a:lstStyle/>
          <a:p>
            <a:pPr algn="just"/>
            <a:r>
              <a:rPr lang="fr-FR" sz="2800" b="1" dirty="0" smtClean="0">
                <a:solidFill>
                  <a:srgbClr val="FF198C"/>
                </a:solidFill>
              </a:rPr>
              <a:t>Localisation</a:t>
            </a:r>
          </a:p>
        </p:txBody>
      </p:sp>
      <p:sp>
        <p:nvSpPr>
          <p:cNvPr id="9" name="Rectangle 8"/>
          <p:cNvSpPr/>
          <p:nvPr/>
        </p:nvSpPr>
        <p:spPr>
          <a:xfrm>
            <a:off x="214282" y="1142984"/>
            <a:ext cx="1669624" cy="523220"/>
          </a:xfrm>
          <a:prstGeom prst="rect">
            <a:avLst/>
          </a:prstGeom>
        </p:spPr>
        <p:txBody>
          <a:bodyPr wrap="none">
            <a:spAutoFit/>
          </a:bodyPr>
          <a:lstStyle/>
          <a:p>
            <a:pPr algn="just"/>
            <a:r>
              <a:rPr lang="fr-FR" sz="2800" b="1" dirty="0" smtClean="0">
                <a:solidFill>
                  <a:srgbClr val="FF198C"/>
                </a:solidFill>
              </a:rPr>
              <a:t>Définition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Rectangle 6"/>
          <p:cNvSpPr/>
          <p:nvPr/>
        </p:nvSpPr>
        <p:spPr>
          <a:xfrm>
            <a:off x="181156" y="1307601"/>
            <a:ext cx="8820000" cy="1384995"/>
          </a:xfrm>
          <a:prstGeom prst="rect">
            <a:avLst/>
          </a:prstGeom>
        </p:spPr>
        <p:txBody>
          <a:bodyPr>
            <a:spAutoFit/>
          </a:bodyPr>
          <a:lstStyle/>
          <a:p>
            <a:pPr algn="just"/>
            <a:r>
              <a:rPr lang="fr-FR" sz="2800" dirty="0" smtClean="0"/>
              <a:t>Les leucocytes constituent en réalité une grande famille de cellules. En fonction de leur morphologie, celles-ci peuvent classées </a:t>
            </a:r>
            <a:r>
              <a:rPr lang="fr-FR" sz="2800" dirty="0" smtClean="0">
                <a:solidFill>
                  <a:srgbClr val="FF198C"/>
                </a:solidFill>
              </a:rPr>
              <a:t>en trois groupes </a:t>
            </a:r>
            <a:r>
              <a:rPr lang="fr-FR" sz="2800" dirty="0" smtClean="0"/>
              <a:t>distincts : </a:t>
            </a:r>
            <a:endParaRPr lang="fr-FR" sz="2800" dirty="0"/>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214282" y="2643182"/>
            <a:ext cx="8820000" cy="1384995"/>
          </a:xfrm>
          <a:prstGeom prst="rect">
            <a:avLst/>
          </a:prstGeom>
        </p:spPr>
        <p:txBody>
          <a:bodyPr>
            <a:spAutoFit/>
          </a:bodyPr>
          <a:lstStyle/>
          <a:p>
            <a:pPr algn="just"/>
            <a:r>
              <a:rPr lang="fr-FR" sz="2800" b="1" dirty="0" smtClean="0">
                <a:solidFill>
                  <a:srgbClr val="0043C8"/>
                </a:solidFill>
              </a:rPr>
              <a:t>Les granulocytes</a:t>
            </a:r>
            <a:r>
              <a:rPr lang="fr-FR" sz="2800" dirty="0" smtClean="0"/>
              <a:t>, représentant entre 40% et 80% des leucocytes présents dans l’organisme, qui regroupent les granulocytes neutrophiles, basophiles et éosinophiles ; </a:t>
            </a:r>
            <a:endParaRPr lang="fr-FR" sz="2800" dirty="0"/>
          </a:p>
        </p:txBody>
      </p:sp>
      <p:sp>
        <p:nvSpPr>
          <p:cNvPr id="12" name="Rectangle 11"/>
          <p:cNvSpPr/>
          <p:nvPr/>
        </p:nvSpPr>
        <p:spPr>
          <a:xfrm>
            <a:off x="181156" y="4000504"/>
            <a:ext cx="8820000" cy="1384995"/>
          </a:xfrm>
          <a:prstGeom prst="rect">
            <a:avLst/>
          </a:prstGeom>
        </p:spPr>
        <p:txBody>
          <a:bodyPr>
            <a:spAutoFit/>
          </a:bodyPr>
          <a:lstStyle/>
          <a:p>
            <a:pPr algn="just"/>
            <a:r>
              <a:rPr lang="fr-FR" sz="2800" b="1" dirty="0" smtClean="0">
                <a:solidFill>
                  <a:srgbClr val="0043C8"/>
                </a:solidFill>
              </a:rPr>
              <a:t>Les lymphocytes</a:t>
            </a:r>
            <a:r>
              <a:rPr lang="fr-FR" sz="2800" dirty="0" smtClean="0"/>
              <a:t>, représentant entre 20% et 40% des leucocytes totaux, qui incluent les lymphocytes B, les lymphocytes T et les cellules Natural Killer (cellules NK) ;</a:t>
            </a:r>
            <a:r>
              <a:rPr lang="fr-FR" sz="2800" b="1" dirty="0" smtClean="0">
                <a:solidFill>
                  <a:srgbClr val="0043C8"/>
                </a:solidFill>
              </a:rPr>
              <a:t> </a:t>
            </a:r>
            <a:endParaRPr lang="fr-FR" sz="2800" dirty="0"/>
          </a:p>
        </p:txBody>
      </p:sp>
      <p:sp>
        <p:nvSpPr>
          <p:cNvPr id="13" name="Rectangle 12"/>
          <p:cNvSpPr/>
          <p:nvPr/>
        </p:nvSpPr>
        <p:spPr>
          <a:xfrm>
            <a:off x="214282" y="5401591"/>
            <a:ext cx="8820000" cy="1384995"/>
          </a:xfrm>
          <a:prstGeom prst="rect">
            <a:avLst/>
          </a:prstGeom>
        </p:spPr>
        <p:txBody>
          <a:bodyPr>
            <a:spAutoFit/>
          </a:bodyPr>
          <a:lstStyle/>
          <a:p>
            <a:pPr algn="just"/>
            <a:r>
              <a:rPr lang="fr-FR" sz="2800" b="1" dirty="0" smtClean="0">
                <a:solidFill>
                  <a:srgbClr val="0043C8"/>
                </a:solidFill>
              </a:rPr>
              <a:t>Les monocytes</a:t>
            </a:r>
            <a:r>
              <a:rPr lang="fr-FR" sz="2800" dirty="0" smtClean="0"/>
              <a:t>, représentant entre 2% et 10% des leucocytes de l’organisme, qui englobent les macrophages et les cellules dendritiques.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1"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1" grpId="0"/>
      <p:bldP spid="11" grpId="1"/>
      <p:bldP spid="12" grpId="0"/>
      <p:bldP spid="12" grpId="1"/>
      <p:bldP spid="13" grpId="0"/>
      <p:bldP spid="1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https://upload.wikimedia.org/wikipedia/commons/thumb/1/1f/Blausen_0909_WhiteBloodCells.png/800px-Blausen_0909_WhiteBloodCells.png"/>
          <p:cNvPicPr>
            <a:picLocks noChangeAspect="1" noChangeArrowheads="1"/>
          </p:cNvPicPr>
          <p:nvPr/>
        </p:nvPicPr>
        <p:blipFill>
          <a:blip r:embed="rId2" cstate="print"/>
          <a:srcRect/>
          <a:stretch>
            <a:fillRect/>
          </a:stretch>
        </p:blipFill>
        <p:spPr bwMode="auto">
          <a:xfrm>
            <a:off x="738214" y="1143024"/>
            <a:ext cx="7620000" cy="5715000"/>
          </a:xfrm>
          <a:prstGeom prst="rect">
            <a:avLst/>
          </a:prstGeom>
          <a:noFill/>
        </p:spPr>
      </p:pic>
      <p:sp>
        <p:nvSpPr>
          <p:cNvPr id="8"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9"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0" name="Rectangle 9"/>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429356" y="785794"/>
            <a:ext cx="2714644" cy="523220"/>
          </a:xfrm>
          <a:prstGeom prst="rect">
            <a:avLst/>
          </a:prstGeom>
        </p:spPr>
        <p:txBody>
          <a:bodyPr wrap="square">
            <a:spAutoFit/>
          </a:bodyPr>
          <a:lstStyle/>
          <a:p>
            <a:pPr algn="just"/>
            <a:r>
              <a:rPr lang="fr-FR" sz="2800" b="1" dirty="0" smtClean="0">
                <a:solidFill>
                  <a:srgbClr val="0043C8"/>
                </a:solidFill>
              </a:rPr>
              <a:t>Les granulocytes</a:t>
            </a:r>
            <a:endParaRPr lang="fr-FR" sz="2800" dirty="0"/>
          </a:p>
        </p:txBody>
      </p:sp>
      <p:sp>
        <p:nvSpPr>
          <p:cNvPr id="10" name="Rectangle 9"/>
          <p:cNvSpPr/>
          <p:nvPr/>
        </p:nvSpPr>
        <p:spPr>
          <a:xfrm>
            <a:off x="71406" y="1357298"/>
            <a:ext cx="4286280" cy="4093428"/>
          </a:xfrm>
          <a:prstGeom prst="rect">
            <a:avLst/>
          </a:prstGeom>
        </p:spPr>
        <p:txBody>
          <a:bodyPr wrap="square">
            <a:spAutoFit/>
          </a:bodyPr>
          <a:lstStyle/>
          <a:p>
            <a:pPr algn="just"/>
            <a:r>
              <a:rPr lang="fr-FR" sz="2600" dirty="0" smtClean="0"/>
              <a:t>Les </a:t>
            </a:r>
            <a:r>
              <a:rPr lang="fr-FR" sz="2600" dirty="0" smtClean="0">
                <a:solidFill>
                  <a:srgbClr val="008000"/>
                </a:solidFill>
              </a:rPr>
              <a:t>granulocytes neutrophiles</a:t>
            </a:r>
            <a:r>
              <a:rPr lang="fr-FR" sz="2600" dirty="0" smtClean="0"/>
              <a:t> sont des </a:t>
            </a:r>
            <a:r>
              <a:rPr lang="fr-FR" sz="2600" dirty="0" smtClean="0">
                <a:solidFill>
                  <a:srgbClr val="008000"/>
                </a:solidFill>
              </a:rPr>
              <a:t>phagocytes</a:t>
            </a:r>
            <a:r>
              <a:rPr lang="fr-FR" sz="2600" dirty="0" smtClean="0"/>
              <a:t> (cellules capables d'avaler et de digérer les antigènes). Ils possèdent des granules qui peuvent être </a:t>
            </a:r>
            <a:r>
              <a:rPr lang="fr-FR" sz="2600" dirty="0" err="1" smtClean="0">
                <a:solidFill>
                  <a:srgbClr val="FF198C"/>
                </a:solidFill>
              </a:rPr>
              <a:t>exocytés</a:t>
            </a:r>
            <a:r>
              <a:rPr lang="fr-FR" sz="2600" dirty="0" smtClean="0"/>
              <a:t> (déversés hors de la cellule) afin de limiter l'inflammation à l'endroit de l'infection ;</a:t>
            </a:r>
          </a:p>
        </p:txBody>
      </p:sp>
      <p:sp>
        <p:nvSpPr>
          <p:cNvPr id="106500" name="AutoShape 4"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6502" name="Picture 6" descr="Image associÃ©e"/>
          <p:cNvPicPr>
            <a:picLocks noChangeAspect="1" noChangeArrowheads="1"/>
          </p:cNvPicPr>
          <p:nvPr/>
        </p:nvPicPr>
        <p:blipFill>
          <a:blip r:embed="rId2" cstate="print"/>
          <a:srcRect l="8124" t="6735" r="9375" b="7772"/>
          <a:stretch>
            <a:fillRect/>
          </a:stretch>
        </p:blipFill>
        <p:spPr bwMode="auto">
          <a:xfrm>
            <a:off x="4429124" y="1571612"/>
            <a:ext cx="4643470" cy="4643470"/>
          </a:xfrm>
          <a:prstGeom prst="rect">
            <a:avLst/>
          </a:prstGeom>
          <a:noFill/>
        </p:spPr>
      </p:pic>
      <p:sp>
        <p:nvSpPr>
          <p:cNvPr id="14" name="Rectangle 13"/>
          <p:cNvSpPr/>
          <p:nvPr/>
        </p:nvSpPr>
        <p:spPr>
          <a:xfrm>
            <a:off x="71406" y="5786454"/>
            <a:ext cx="8929750" cy="892552"/>
          </a:xfrm>
          <a:prstGeom prst="rect">
            <a:avLst/>
          </a:prstGeom>
        </p:spPr>
        <p:txBody>
          <a:bodyPr wrap="square">
            <a:spAutoFit/>
          </a:bodyPr>
          <a:lstStyle/>
          <a:p>
            <a:pPr algn="just"/>
            <a:r>
              <a:rPr lang="fr-FR" sz="2600" dirty="0" smtClean="0"/>
              <a:t>les </a:t>
            </a:r>
            <a:r>
              <a:rPr lang="fr-FR" sz="2600" dirty="0" smtClean="0">
                <a:hlinkClick r:id="rId3"/>
              </a:rPr>
              <a:t>neutrophiles</a:t>
            </a:r>
            <a:r>
              <a:rPr lang="fr-FR" sz="2600" dirty="0" smtClean="0"/>
              <a:t>, qui réagissent aux colorants neutres, et qui possèdent une fonction de phagocyte ;</a:t>
            </a:r>
            <a:endParaRPr lang="fr-F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6502"/>
                                        </p:tgtEl>
                                        <p:attrNameLst>
                                          <p:attrName>style.visibility</p:attrName>
                                        </p:attrNameLst>
                                      </p:cBhvr>
                                      <p:to>
                                        <p:strVal val="visible"/>
                                      </p:to>
                                    </p:set>
                                    <p:animEffect transition="in" filter="fade">
                                      <p:cBhvr>
                                        <p:cTn id="28" dur="1000"/>
                                        <p:tgtEl>
                                          <p:spTgt spid="106502"/>
                                        </p:tgtEl>
                                      </p:cBhvr>
                                    </p:animEffect>
                                    <p:anim calcmode="lin" valueType="num">
                                      <p:cBhvr>
                                        <p:cTn id="29" dur="1000" fill="hold"/>
                                        <p:tgtEl>
                                          <p:spTgt spid="106502"/>
                                        </p:tgtEl>
                                        <p:attrNameLst>
                                          <p:attrName>ppt_x</p:attrName>
                                        </p:attrNameLst>
                                      </p:cBhvr>
                                      <p:tavLst>
                                        <p:tav tm="0">
                                          <p:val>
                                            <p:strVal val="#ppt_x"/>
                                          </p:val>
                                        </p:tav>
                                        <p:tav tm="100000">
                                          <p:val>
                                            <p:strVal val="#ppt_x"/>
                                          </p:val>
                                        </p:tav>
                                      </p:tavLst>
                                    </p:anim>
                                    <p:anim calcmode="lin" valueType="num">
                                      <p:cBhvr>
                                        <p:cTn id="30" dur="1000" fill="hold"/>
                                        <p:tgtEl>
                                          <p:spTgt spid="1065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429356" y="785794"/>
            <a:ext cx="2714644" cy="523220"/>
          </a:xfrm>
          <a:prstGeom prst="rect">
            <a:avLst/>
          </a:prstGeom>
        </p:spPr>
        <p:txBody>
          <a:bodyPr wrap="square">
            <a:spAutoFit/>
          </a:bodyPr>
          <a:lstStyle/>
          <a:p>
            <a:pPr algn="just"/>
            <a:r>
              <a:rPr lang="fr-FR" sz="2800" b="1" dirty="0" smtClean="0">
                <a:solidFill>
                  <a:srgbClr val="0043C8"/>
                </a:solidFill>
              </a:rPr>
              <a:t>Les granulocytes</a:t>
            </a:r>
            <a:endParaRPr lang="fr-FR" sz="2800" dirty="0"/>
          </a:p>
        </p:txBody>
      </p:sp>
      <p:sp>
        <p:nvSpPr>
          <p:cNvPr id="10" name="Rectangle 9"/>
          <p:cNvSpPr/>
          <p:nvPr/>
        </p:nvSpPr>
        <p:spPr>
          <a:xfrm>
            <a:off x="35496" y="1412776"/>
            <a:ext cx="4752528" cy="4455066"/>
          </a:xfrm>
          <a:prstGeom prst="rect">
            <a:avLst/>
          </a:prstGeom>
        </p:spPr>
        <p:txBody>
          <a:bodyPr wrap="square">
            <a:spAutoFit/>
          </a:bodyPr>
          <a:lstStyle/>
          <a:p>
            <a:pPr algn="just">
              <a:lnSpc>
                <a:spcPct val="150000"/>
              </a:lnSpc>
            </a:pPr>
            <a:r>
              <a:rPr lang="fr-FR" sz="2700" dirty="0" smtClean="0"/>
              <a:t>Les </a:t>
            </a:r>
            <a:r>
              <a:rPr lang="fr-FR" sz="2700" dirty="0" smtClean="0">
                <a:solidFill>
                  <a:srgbClr val="008000"/>
                </a:solidFill>
              </a:rPr>
              <a:t>granulocytes basophiles</a:t>
            </a:r>
            <a:r>
              <a:rPr lang="fr-FR" sz="2700" dirty="0" smtClean="0"/>
              <a:t> attirent les autres globules blancs en déversant l'</a:t>
            </a:r>
            <a:r>
              <a:rPr lang="fr-FR" sz="2700" dirty="0" smtClean="0">
                <a:hlinkClick r:id="rId2"/>
              </a:rPr>
              <a:t>histamine</a:t>
            </a:r>
            <a:r>
              <a:rPr lang="fr-FR" sz="2700" dirty="0" smtClean="0"/>
              <a:t> (protéine impliquée dans la réaction inflammatoire et les </a:t>
            </a:r>
            <a:r>
              <a:rPr lang="fr-FR" sz="2700" dirty="0" smtClean="0">
                <a:hlinkClick r:id="rId3"/>
              </a:rPr>
              <a:t>allergies</a:t>
            </a:r>
            <a:r>
              <a:rPr lang="fr-FR" sz="2700" dirty="0" smtClean="0"/>
              <a:t>) contenue dans leurs granules. </a:t>
            </a:r>
          </a:p>
        </p:txBody>
      </p:sp>
      <p:pic>
        <p:nvPicPr>
          <p:cNvPr id="108546" name="Picture 2" descr="https://dccdn.de/pictures.doccheck.com/images/ff4/f2b/ff4f2b5d2d7e660a7a6f2f391eadae42/61310/m_1407855922.jpg"/>
          <p:cNvPicPr>
            <a:picLocks noChangeAspect="1" noChangeArrowheads="1"/>
          </p:cNvPicPr>
          <p:nvPr/>
        </p:nvPicPr>
        <p:blipFill>
          <a:blip r:embed="rId4" cstate="print"/>
          <a:srcRect l="12500" t="12609" r="18749" b="19565"/>
          <a:stretch>
            <a:fillRect/>
          </a:stretch>
        </p:blipFill>
        <p:spPr bwMode="auto">
          <a:xfrm>
            <a:off x="5130240" y="1573892"/>
            <a:ext cx="3942354" cy="3727316"/>
          </a:xfrm>
          <a:prstGeom prst="rect">
            <a:avLst/>
          </a:prstGeom>
          <a:noFill/>
        </p:spPr>
      </p:pic>
      <p:sp>
        <p:nvSpPr>
          <p:cNvPr id="12" name="Rectangle 11"/>
          <p:cNvSpPr/>
          <p:nvPr/>
        </p:nvSpPr>
        <p:spPr>
          <a:xfrm>
            <a:off x="109156" y="6021288"/>
            <a:ext cx="8892000" cy="507831"/>
          </a:xfrm>
          <a:prstGeom prst="rect">
            <a:avLst/>
          </a:prstGeom>
        </p:spPr>
        <p:txBody>
          <a:bodyPr wrap="square">
            <a:spAutoFit/>
          </a:bodyPr>
          <a:lstStyle/>
          <a:p>
            <a:pPr algn="just"/>
            <a:r>
              <a:rPr lang="fr-FR" sz="2700" dirty="0" smtClean="0"/>
              <a:t>Les </a:t>
            </a:r>
            <a:r>
              <a:rPr lang="fr-FR" sz="2700" dirty="0" smtClean="0">
                <a:hlinkClick r:id="rId5"/>
              </a:rPr>
              <a:t>basophiles</a:t>
            </a:r>
            <a:r>
              <a:rPr lang="fr-FR" sz="2700" dirty="0" smtClean="0"/>
              <a:t>, réagissent aux colorants basiques.</a:t>
            </a:r>
            <a:endParaRPr lang="fr-F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8546"/>
                                        </p:tgtEl>
                                        <p:attrNameLst>
                                          <p:attrName>style.visibility</p:attrName>
                                        </p:attrNameLst>
                                      </p:cBhvr>
                                      <p:to>
                                        <p:strVal val="visible"/>
                                      </p:to>
                                    </p:set>
                                    <p:animEffect transition="in" filter="fade">
                                      <p:cBhvr>
                                        <p:cTn id="28" dur="1000"/>
                                        <p:tgtEl>
                                          <p:spTgt spid="108546"/>
                                        </p:tgtEl>
                                      </p:cBhvr>
                                    </p:animEffect>
                                    <p:anim calcmode="lin" valueType="num">
                                      <p:cBhvr>
                                        <p:cTn id="29" dur="1000" fill="hold"/>
                                        <p:tgtEl>
                                          <p:spTgt spid="108546"/>
                                        </p:tgtEl>
                                        <p:attrNameLst>
                                          <p:attrName>ppt_x</p:attrName>
                                        </p:attrNameLst>
                                      </p:cBhvr>
                                      <p:tavLst>
                                        <p:tav tm="0">
                                          <p:val>
                                            <p:strVal val="#ppt_x"/>
                                          </p:val>
                                        </p:tav>
                                        <p:tav tm="100000">
                                          <p:val>
                                            <p:strVal val="#ppt_x"/>
                                          </p:val>
                                        </p:tav>
                                      </p:tavLst>
                                    </p:anim>
                                    <p:anim calcmode="lin" valueType="num">
                                      <p:cBhvr>
                                        <p:cTn id="30" dur="1000" fill="hold"/>
                                        <p:tgtEl>
                                          <p:spTgt spid="1085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0" name="Rectangle 9"/>
          <p:cNvSpPr/>
          <p:nvPr/>
        </p:nvSpPr>
        <p:spPr>
          <a:xfrm>
            <a:off x="70836" y="2008579"/>
            <a:ext cx="3637068" cy="3508653"/>
          </a:xfrm>
          <a:prstGeom prst="rect">
            <a:avLst/>
          </a:prstGeom>
        </p:spPr>
        <p:txBody>
          <a:bodyPr wrap="square">
            <a:spAutoFit/>
          </a:bodyPr>
          <a:lstStyle/>
          <a:p>
            <a:pPr algn="just"/>
            <a:r>
              <a:rPr lang="fr-FR" sz="2600" dirty="0" smtClean="0"/>
              <a:t>Les </a:t>
            </a:r>
            <a:r>
              <a:rPr lang="fr-FR" sz="2600" dirty="0" smtClean="0">
                <a:solidFill>
                  <a:srgbClr val="008000"/>
                </a:solidFill>
              </a:rPr>
              <a:t>granulocytes éosinophiles</a:t>
            </a:r>
            <a:r>
              <a:rPr lang="fr-FR" sz="2600" dirty="0" smtClean="0"/>
              <a:t> </a:t>
            </a:r>
            <a:r>
              <a:rPr lang="fr-FR" sz="2800" dirty="0" smtClean="0"/>
              <a:t> qui sont colorés à l'éosine, et qui combattent les parasites en déversant les enzymes contenues dans les granules.</a:t>
            </a:r>
            <a:endParaRPr lang="fr-FR" sz="2600" dirty="0"/>
          </a:p>
        </p:txBody>
      </p:sp>
      <p:pic>
        <p:nvPicPr>
          <p:cNvPr id="107522" name="Picture 2" descr="Les granulocytes Ã©osinophiles possÃ¨dent de nombreux granules et un noyau bilobÃ©. Â© Bruce Blaus, WikipÃ©dia, cc by 3.0"/>
          <p:cNvPicPr>
            <a:picLocks noChangeAspect="1" noChangeArrowheads="1"/>
          </p:cNvPicPr>
          <p:nvPr/>
        </p:nvPicPr>
        <p:blipFill>
          <a:blip r:embed="rId2" cstate="print"/>
          <a:srcRect l="5324" r="2838"/>
          <a:stretch>
            <a:fillRect/>
          </a:stretch>
        </p:blipFill>
        <p:spPr bwMode="auto">
          <a:xfrm>
            <a:off x="3923928" y="1547883"/>
            <a:ext cx="5077196" cy="4667199"/>
          </a:xfrm>
          <a:prstGeom prst="rect">
            <a:avLst/>
          </a:prstGeom>
          <a:noFill/>
        </p:spPr>
      </p:pic>
      <p:sp>
        <p:nvSpPr>
          <p:cNvPr id="8" name="Rectangle 7"/>
          <p:cNvSpPr/>
          <p:nvPr/>
        </p:nvSpPr>
        <p:spPr>
          <a:xfrm>
            <a:off x="6429356" y="785794"/>
            <a:ext cx="2714644" cy="523220"/>
          </a:xfrm>
          <a:prstGeom prst="rect">
            <a:avLst/>
          </a:prstGeom>
        </p:spPr>
        <p:txBody>
          <a:bodyPr wrap="square">
            <a:spAutoFit/>
          </a:bodyPr>
          <a:lstStyle/>
          <a:p>
            <a:pPr algn="just"/>
            <a:r>
              <a:rPr lang="fr-FR" sz="2800" b="1" dirty="0" smtClean="0">
                <a:solidFill>
                  <a:srgbClr val="0043C8"/>
                </a:solidFill>
              </a:rPr>
              <a:t>Les granulocytes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142844" y="1285860"/>
          <a:ext cx="892975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pic>
        <p:nvPicPr>
          <p:cNvPr id="31746" name="Picture 2" descr="RÃ©sultat de recherche d'images pour &quot;sang&quot;"/>
          <p:cNvPicPr>
            <a:picLocks noChangeAspect="1" noChangeArrowheads="1"/>
          </p:cNvPicPr>
          <p:nvPr/>
        </p:nvPicPr>
        <p:blipFill>
          <a:blip r:embed="rId7" cstate="print"/>
          <a:srcRect/>
          <a:stretch>
            <a:fillRect/>
          </a:stretch>
        </p:blipFill>
        <p:spPr bwMode="auto">
          <a:xfrm>
            <a:off x="6049718" y="865119"/>
            <a:ext cx="2880000" cy="1778063"/>
          </a:xfrm>
          <a:prstGeom prst="rect">
            <a:avLst/>
          </a:prstGeom>
          <a:noFill/>
        </p:spPr>
      </p:pic>
      <p:pic>
        <p:nvPicPr>
          <p:cNvPr id="31748" name="Picture 4" descr="RÃ©sultat de recherche d'images pour &quot;lymphe&quot;"/>
          <p:cNvPicPr>
            <a:picLocks noChangeAspect="1" noChangeArrowheads="1"/>
          </p:cNvPicPr>
          <p:nvPr/>
        </p:nvPicPr>
        <p:blipFill>
          <a:blip r:embed="rId8" cstate="print"/>
          <a:srcRect l="12666" t="4912" r="11386"/>
          <a:stretch>
            <a:fillRect/>
          </a:stretch>
        </p:blipFill>
        <p:spPr bwMode="auto">
          <a:xfrm>
            <a:off x="-32" y="876578"/>
            <a:ext cx="3500462" cy="37668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checkerboard(across)">
                                      <p:cBhvr>
                                        <p:cTn id="10" dur="500"/>
                                        <p:tgtEl>
                                          <p:spTgt spid="3174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31746"/>
                                        </p:tgtEl>
                                      </p:cBhvr>
                                    </p:animEffect>
                                    <p:set>
                                      <p:cBhvr>
                                        <p:cTn id="15" dur="1" fill="hold">
                                          <p:stCondLst>
                                            <p:cond delay="499"/>
                                          </p:stCondLst>
                                        </p:cTn>
                                        <p:tgtEl>
                                          <p:spTgt spid="31746"/>
                                        </p:tgtEl>
                                        <p:attrNameLst>
                                          <p:attrName>style.visibility</p:attrName>
                                        </p:attrNameLst>
                                      </p:cBhvr>
                                      <p:to>
                                        <p:strVal val="hidden"/>
                                      </p:to>
                                    </p:set>
                                  </p:childTnLst>
                                </p:cTn>
                              </p:par>
                            </p:childTnLst>
                          </p:cTn>
                        </p:par>
                        <p:par>
                          <p:cTn id="16" fill="hold">
                            <p:stCondLst>
                              <p:cond delay="500"/>
                            </p:stCondLst>
                            <p:childTnLst>
                              <p:par>
                                <p:cTn id="17" presetID="5" presetClass="entr" presetSubtype="10" fill="hold" nodeType="afterEffect">
                                  <p:stCondLst>
                                    <p:cond delay="0"/>
                                  </p:stCondLst>
                                  <p:childTnLst>
                                    <p:set>
                                      <p:cBhvr>
                                        <p:cTn id="18" dur="1" fill="hold">
                                          <p:stCondLst>
                                            <p:cond delay="0"/>
                                          </p:stCondLst>
                                        </p:cTn>
                                        <p:tgtEl>
                                          <p:spTgt spid="31748"/>
                                        </p:tgtEl>
                                        <p:attrNameLst>
                                          <p:attrName>style.visibility</p:attrName>
                                        </p:attrNameLst>
                                      </p:cBhvr>
                                      <p:to>
                                        <p:strVal val="visible"/>
                                      </p:to>
                                    </p:set>
                                    <p:animEffect transition="in" filter="checkerboard(across)">
                                      <p:cBhvr>
                                        <p:cTn id="19" dur="500"/>
                                        <p:tgtEl>
                                          <p:spTgt spid="3174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31748"/>
                                        </p:tgtEl>
                                      </p:cBhvr>
                                    </p:animEffect>
                                    <p:set>
                                      <p:cBhvr>
                                        <p:cTn id="24" dur="1" fill="hold">
                                          <p:stCondLst>
                                            <p:cond delay="499"/>
                                          </p:stCondLst>
                                        </p:cTn>
                                        <p:tgtEl>
                                          <p:spTgt spid="3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429356" y="785794"/>
            <a:ext cx="2714644" cy="523220"/>
          </a:xfrm>
          <a:prstGeom prst="rect">
            <a:avLst/>
          </a:prstGeom>
        </p:spPr>
        <p:txBody>
          <a:bodyPr wrap="square">
            <a:spAutoFit/>
          </a:bodyPr>
          <a:lstStyle/>
          <a:p>
            <a:pPr algn="just"/>
            <a:r>
              <a:rPr lang="fr-FR" sz="2800" b="1" dirty="0" smtClean="0">
                <a:solidFill>
                  <a:srgbClr val="0043C8"/>
                </a:solidFill>
              </a:rPr>
              <a:t>Les lymphocytes</a:t>
            </a:r>
            <a:endParaRPr lang="fr-FR" sz="2800" dirty="0"/>
          </a:p>
        </p:txBody>
      </p:sp>
      <p:pic>
        <p:nvPicPr>
          <p:cNvPr id="109570" name="Picture 2" descr="Les lymphocytes sont de petites cellules rondes. Â© National Cancer Institute, Wikimedia, domaine public"/>
          <p:cNvPicPr>
            <a:picLocks noChangeAspect="1" noChangeArrowheads="1"/>
          </p:cNvPicPr>
          <p:nvPr/>
        </p:nvPicPr>
        <p:blipFill>
          <a:blip r:embed="rId2" cstate="print"/>
          <a:srcRect/>
          <a:stretch>
            <a:fillRect/>
          </a:stretch>
        </p:blipFill>
        <p:spPr bwMode="auto">
          <a:xfrm>
            <a:off x="4786314" y="1576702"/>
            <a:ext cx="3969855" cy="39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71438" y="1285860"/>
            <a:ext cx="4032000" cy="3416320"/>
          </a:xfrm>
          <a:prstGeom prst="rect">
            <a:avLst/>
          </a:prstGeom>
        </p:spPr>
        <p:txBody>
          <a:bodyPr wrap="square">
            <a:spAutoFit/>
          </a:bodyPr>
          <a:lstStyle/>
          <a:p>
            <a:pPr algn="just"/>
            <a:r>
              <a:rPr lang="fr-FR" sz="2700" dirty="0" smtClean="0"/>
              <a:t>On les retrouve dans le sang, la moelle osseuse (où ils sont produits) et des tissus lymphoïdes (</a:t>
            </a:r>
            <a:r>
              <a:rPr lang="fr-FR" sz="2700" dirty="0" smtClean="0">
                <a:hlinkClick r:id="rId3"/>
              </a:rPr>
              <a:t>rate</a:t>
            </a:r>
            <a:r>
              <a:rPr lang="fr-FR" sz="2700" dirty="0" smtClean="0"/>
              <a:t>, </a:t>
            </a:r>
            <a:r>
              <a:rPr lang="fr-FR" sz="2700" dirty="0" smtClean="0">
                <a:hlinkClick r:id="rId4"/>
              </a:rPr>
              <a:t>ganglions lymphatiques</a:t>
            </a:r>
            <a:r>
              <a:rPr lang="fr-FR" sz="2700" dirty="0" smtClean="0"/>
              <a:t>). </a:t>
            </a:r>
          </a:p>
          <a:p>
            <a:pPr algn="just"/>
            <a:r>
              <a:rPr lang="fr-FR" sz="2700" dirty="0" smtClean="0"/>
              <a:t>Les familles de lymphocytes se différencient d'un point de vue moléculaire (suivant les récepteurs situés à la surface cellulaire).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429356" y="785794"/>
            <a:ext cx="2714644" cy="523220"/>
          </a:xfrm>
          <a:prstGeom prst="rect">
            <a:avLst/>
          </a:prstGeom>
        </p:spPr>
        <p:txBody>
          <a:bodyPr wrap="square">
            <a:spAutoFit/>
          </a:bodyPr>
          <a:lstStyle/>
          <a:p>
            <a:pPr algn="just"/>
            <a:r>
              <a:rPr lang="fr-FR" sz="2800" b="1" dirty="0" smtClean="0">
                <a:solidFill>
                  <a:srgbClr val="0043C8"/>
                </a:solidFill>
              </a:rPr>
              <a:t>Les lymphocytes</a:t>
            </a:r>
            <a:endParaRPr lang="fr-FR" sz="2800" dirty="0"/>
          </a:p>
        </p:txBody>
      </p:sp>
      <p:sp>
        <p:nvSpPr>
          <p:cNvPr id="8" name="Rectangle 7"/>
          <p:cNvSpPr/>
          <p:nvPr/>
        </p:nvSpPr>
        <p:spPr>
          <a:xfrm>
            <a:off x="-32" y="1400496"/>
            <a:ext cx="6926050" cy="5386090"/>
          </a:xfrm>
          <a:prstGeom prst="rect">
            <a:avLst/>
          </a:prstGeom>
        </p:spPr>
        <p:txBody>
          <a:bodyPr wrap="square">
            <a:spAutoFit/>
          </a:bodyPr>
          <a:lstStyle/>
          <a:p>
            <a:pPr algn="just"/>
            <a:r>
              <a:rPr lang="fr-FR" sz="2600" dirty="0" smtClean="0"/>
              <a:t>Les lymphocytes jouent un rôle central dans le </a:t>
            </a:r>
            <a:r>
              <a:rPr lang="fr-FR" sz="2600" dirty="0" smtClean="0">
                <a:hlinkClick r:id="rId2"/>
              </a:rPr>
              <a:t>système immunitaire</a:t>
            </a:r>
            <a:r>
              <a:rPr lang="fr-FR" sz="2600" dirty="0" smtClean="0"/>
              <a:t>, c'est pourquoi leur taux sanguin augmente lors des infections. </a:t>
            </a:r>
          </a:p>
          <a:p>
            <a:pPr algn="just">
              <a:buBlip>
                <a:blip r:embed="rId3"/>
              </a:buBlip>
            </a:pPr>
            <a:r>
              <a:rPr lang="fr-FR" sz="2600" dirty="0" smtClean="0"/>
              <a:t>Les lymphocytes B (développés dans la bourse de Fabricius chez les oiseaux, d'où le B) sont responsables de la production des </a:t>
            </a:r>
            <a:r>
              <a:rPr lang="fr-FR" sz="2600" dirty="0" smtClean="0">
                <a:hlinkClick r:id="rId4"/>
              </a:rPr>
              <a:t>anticorps</a:t>
            </a:r>
            <a:r>
              <a:rPr lang="fr-FR" sz="2600" dirty="0" smtClean="0"/>
              <a:t>.</a:t>
            </a:r>
          </a:p>
          <a:p>
            <a:pPr algn="just">
              <a:buBlip>
                <a:blip r:embed="rId3"/>
              </a:buBlip>
            </a:pPr>
            <a:r>
              <a:rPr lang="fr-FR" sz="2600" dirty="0" smtClean="0"/>
              <a:t>Les lymphocytes T (maturés dans le </a:t>
            </a:r>
            <a:r>
              <a:rPr lang="fr-FR" sz="2600" dirty="0" smtClean="0">
                <a:hlinkClick r:id="rId5"/>
              </a:rPr>
              <a:t>thymus</a:t>
            </a:r>
            <a:r>
              <a:rPr lang="fr-FR" sz="2600" dirty="0" smtClean="0"/>
              <a:t>, d'où le T) </a:t>
            </a:r>
            <a:r>
              <a:rPr lang="fr-FR" sz="2800" dirty="0" smtClean="0"/>
              <a:t>permettent de maintenir la réponse immunitaire et de détruire les agents pathogènes ;</a:t>
            </a:r>
            <a:endParaRPr lang="fr-FR" sz="2600" dirty="0" smtClean="0"/>
          </a:p>
          <a:p>
            <a:pPr algn="just">
              <a:buBlip>
                <a:blip r:embed="rId3"/>
              </a:buBlip>
            </a:pPr>
            <a:r>
              <a:rPr lang="fr-FR" sz="2600" dirty="0" smtClean="0"/>
              <a:t>les cellules NK, qui interviennent dans la destruction des cellules altérées comme les cellules infectées ou tumorales ;</a:t>
            </a:r>
          </a:p>
        </p:txBody>
      </p:sp>
      <p:pic>
        <p:nvPicPr>
          <p:cNvPr id="111618" name="Picture 2" descr="https://upload.wikimedia.org/wikipedia/commons/thumb/6/6b/Bursa_fabriscius.jpg/220px-Bursa_fabriscius.jpg"/>
          <p:cNvPicPr>
            <a:picLocks noChangeAspect="1" noChangeArrowheads="1"/>
          </p:cNvPicPr>
          <p:nvPr/>
        </p:nvPicPr>
        <p:blipFill>
          <a:blip r:embed="rId6" cstate="print"/>
          <a:srcRect/>
          <a:stretch>
            <a:fillRect/>
          </a:stretch>
        </p:blipFill>
        <p:spPr bwMode="auto">
          <a:xfrm>
            <a:off x="7045622" y="1350586"/>
            <a:ext cx="2026972" cy="543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1618"/>
                                        </p:tgtEl>
                                        <p:attrNameLst>
                                          <p:attrName>style.visibility</p:attrName>
                                        </p:attrNameLst>
                                      </p:cBhvr>
                                      <p:to>
                                        <p:strVal val="visible"/>
                                      </p:to>
                                    </p:set>
                                    <p:animEffect transition="in" filter="checkerboard(across)">
                                      <p:cBhvr>
                                        <p:cTn id="28" dur="500"/>
                                        <p:tgtEl>
                                          <p:spTgt spid="1116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111618"/>
                                        </p:tgtEl>
                                      </p:cBhvr>
                                    </p:animEffect>
                                    <p:set>
                                      <p:cBhvr>
                                        <p:cTn id="33" dur="1" fill="hold">
                                          <p:stCondLst>
                                            <p:cond delay="1999"/>
                                          </p:stCondLst>
                                        </p:cTn>
                                        <p:tgtEl>
                                          <p:spTgt spid="1116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858016" y="785794"/>
            <a:ext cx="2714644" cy="523220"/>
          </a:xfrm>
          <a:prstGeom prst="rect">
            <a:avLst/>
          </a:prstGeom>
        </p:spPr>
        <p:txBody>
          <a:bodyPr wrap="square">
            <a:spAutoFit/>
          </a:bodyPr>
          <a:lstStyle/>
          <a:p>
            <a:pPr algn="just"/>
            <a:r>
              <a:rPr lang="fr-FR" sz="2800" b="1" dirty="0" smtClean="0">
                <a:solidFill>
                  <a:srgbClr val="0043C8"/>
                </a:solidFill>
              </a:rPr>
              <a:t>Les monocytes </a:t>
            </a:r>
            <a:endParaRPr lang="fr-FR" sz="2800" dirty="0"/>
          </a:p>
        </p:txBody>
      </p:sp>
      <p:sp>
        <p:nvSpPr>
          <p:cNvPr id="8" name="Rectangle 7"/>
          <p:cNvSpPr/>
          <p:nvPr/>
        </p:nvSpPr>
        <p:spPr>
          <a:xfrm>
            <a:off x="25718" y="1247596"/>
            <a:ext cx="9072594" cy="2092881"/>
          </a:xfrm>
          <a:prstGeom prst="rect">
            <a:avLst/>
          </a:prstGeom>
        </p:spPr>
        <p:txBody>
          <a:bodyPr wrap="square">
            <a:spAutoFit/>
          </a:bodyPr>
          <a:lstStyle/>
          <a:p>
            <a:pPr algn="just"/>
            <a:r>
              <a:rPr lang="fr-FR" sz="2600" dirty="0" smtClean="0"/>
              <a:t>Les monocytes sont de grosses cellules sanguines (20 à 40 µm) mobiles produites par la moelle osseuse,  évoluent en passant dans les </a:t>
            </a:r>
            <a:r>
              <a:rPr lang="fr-FR" sz="2600" dirty="0" smtClean="0">
                <a:solidFill>
                  <a:srgbClr val="008000"/>
                </a:solidFill>
              </a:rPr>
              <a:t>tissus biologiques</a:t>
            </a:r>
            <a:r>
              <a:rPr lang="fr-FR" sz="2600" dirty="0" smtClean="0"/>
              <a:t> en : </a:t>
            </a:r>
          </a:p>
          <a:p>
            <a:pPr algn="just">
              <a:buFont typeface="Arial" pitchFamily="34" charset="0"/>
              <a:buChar char="•"/>
            </a:pPr>
            <a:r>
              <a:rPr lang="fr-FR" sz="2600" dirty="0" smtClean="0">
                <a:solidFill>
                  <a:srgbClr val="008000"/>
                </a:solidFill>
              </a:rPr>
              <a:t>macrophages</a:t>
            </a:r>
            <a:r>
              <a:rPr lang="fr-FR" sz="2600" dirty="0" smtClean="0"/>
              <a:t> </a:t>
            </a:r>
          </a:p>
          <a:p>
            <a:pPr algn="just">
              <a:buFont typeface="Arial" pitchFamily="34" charset="0"/>
              <a:buChar char="•"/>
            </a:pPr>
            <a:r>
              <a:rPr lang="fr-FR" sz="2600" dirty="0" smtClean="0">
                <a:solidFill>
                  <a:srgbClr val="008000"/>
                </a:solidFill>
              </a:rPr>
              <a:t>cellules dendritiques</a:t>
            </a:r>
            <a:r>
              <a:rPr lang="fr-FR" sz="2600" dirty="0" smtClean="0"/>
              <a:t> </a:t>
            </a:r>
          </a:p>
        </p:txBody>
      </p:sp>
      <p:sp>
        <p:nvSpPr>
          <p:cNvPr id="113666" name="AutoShape 2" descr="RÃ©sultat de recherche d'images pour &quot;macroph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 name="Picture 6" descr="Image associée">
            <a:hlinkClick r:id="rId2"/>
          </p:cNvPr>
          <p:cNvPicPr>
            <a:picLocks noChangeAspect="1" noChangeArrowheads="1"/>
          </p:cNvPicPr>
          <p:nvPr/>
        </p:nvPicPr>
        <p:blipFill>
          <a:blip r:embed="rId3" cstate="print"/>
          <a:srcRect l="38773" t="23072" r="1403" b="3517"/>
          <a:stretch>
            <a:fillRect/>
          </a:stretch>
        </p:blipFill>
        <p:spPr bwMode="auto">
          <a:xfrm>
            <a:off x="3500430" y="2571744"/>
            <a:ext cx="4935689" cy="4286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858016" y="785794"/>
            <a:ext cx="2714644" cy="523220"/>
          </a:xfrm>
          <a:prstGeom prst="rect">
            <a:avLst/>
          </a:prstGeom>
        </p:spPr>
        <p:txBody>
          <a:bodyPr wrap="square">
            <a:spAutoFit/>
          </a:bodyPr>
          <a:lstStyle/>
          <a:p>
            <a:pPr algn="just"/>
            <a:r>
              <a:rPr lang="fr-FR" sz="2800" b="1" dirty="0" smtClean="0">
                <a:solidFill>
                  <a:srgbClr val="0043C8"/>
                </a:solidFill>
              </a:rPr>
              <a:t>Les monocytes </a:t>
            </a:r>
            <a:endParaRPr lang="fr-FR" sz="2800" dirty="0"/>
          </a:p>
        </p:txBody>
      </p:sp>
      <p:sp>
        <p:nvSpPr>
          <p:cNvPr id="13" name="Rectangle 12"/>
          <p:cNvSpPr/>
          <p:nvPr/>
        </p:nvSpPr>
        <p:spPr>
          <a:xfrm>
            <a:off x="-32" y="1428736"/>
            <a:ext cx="9072594" cy="2092881"/>
          </a:xfrm>
          <a:prstGeom prst="rect">
            <a:avLst/>
          </a:prstGeom>
        </p:spPr>
        <p:txBody>
          <a:bodyPr wrap="square">
            <a:spAutoFit/>
          </a:bodyPr>
          <a:lstStyle/>
          <a:p>
            <a:pPr algn="just"/>
            <a:r>
              <a:rPr lang="fr-FR" sz="2600" b="1" dirty="0" smtClean="0">
                <a:solidFill>
                  <a:srgbClr val="FF198C"/>
                </a:solidFill>
              </a:rPr>
              <a:t>Macrophages</a:t>
            </a:r>
            <a:r>
              <a:rPr lang="fr-FR" sz="2600" dirty="0" smtClean="0"/>
              <a:t> : cellule qui provient de la transformation du monocyte. </a:t>
            </a:r>
          </a:p>
          <a:p>
            <a:pPr algn="just"/>
            <a:r>
              <a:rPr lang="fr-FR" sz="2600" dirty="0" smtClean="0"/>
              <a:t>Localisé dans les tissus pouvant être soumis à des infections ou accumulation de débris à éliminer (foie, poumons, ganglions lymphatiques, rate, ...). </a:t>
            </a:r>
            <a:endParaRPr lang="fr-FR" sz="2600" dirty="0"/>
          </a:p>
        </p:txBody>
      </p:sp>
      <p:sp>
        <p:nvSpPr>
          <p:cNvPr id="113666" name="AutoShape 2" descr="RÃ©sultat de recherche d'images pour &quot;macroph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3668" name="Picture 4" descr="Image associée">
            <a:hlinkClick r:id="rId2"/>
          </p:cNvPr>
          <p:cNvPicPr>
            <a:picLocks noChangeAspect="1" noChangeArrowheads="1"/>
          </p:cNvPicPr>
          <p:nvPr/>
        </p:nvPicPr>
        <p:blipFill>
          <a:blip r:embed="rId3" cstate="print"/>
          <a:srcRect l="8804" t="7454" r="6289" b="9640"/>
          <a:stretch>
            <a:fillRect/>
          </a:stretch>
        </p:blipFill>
        <p:spPr bwMode="auto">
          <a:xfrm>
            <a:off x="4929190" y="3401219"/>
            <a:ext cx="4071966" cy="3242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71406" y="3500438"/>
            <a:ext cx="4786346" cy="3293209"/>
          </a:xfrm>
          <a:prstGeom prst="rect">
            <a:avLst/>
          </a:prstGeom>
        </p:spPr>
        <p:txBody>
          <a:bodyPr wrap="square">
            <a:spAutoFit/>
          </a:bodyPr>
          <a:lstStyle/>
          <a:p>
            <a:pPr algn="just"/>
            <a:r>
              <a:rPr lang="fr-FR" sz="2600" dirty="0" smtClean="0"/>
              <a:t>Ex:</a:t>
            </a:r>
          </a:p>
          <a:p>
            <a:pPr algn="just"/>
            <a:r>
              <a:rPr lang="fr-FR" sz="2600" dirty="0" smtClean="0">
                <a:hlinkClick r:id="rId4" tooltip="Ostéoclaste"/>
              </a:rPr>
              <a:t>Ostéoclastes</a:t>
            </a:r>
            <a:r>
              <a:rPr lang="fr-FR" sz="2600" dirty="0" smtClean="0"/>
              <a:t>, </a:t>
            </a:r>
            <a:r>
              <a:rPr lang="fr-FR" sz="2600" dirty="0" err="1" smtClean="0">
                <a:hlinkClick r:id="rId5" tooltip="Microglie"/>
              </a:rPr>
              <a:t>microgliocytes</a:t>
            </a:r>
            <a:r>
              <a:rPr lang="fr-FR" sz="2600" dirty="0" smtClean="0"/>
              <a:t> (le cerveau et la moelle épinière), </a:t>
            </a:r>
            <a:r>
              <a:rPr lang="fr-FR" sz="2600" dirty="0" smtClean="0">
                <a:hlinkClick r:id="rId6" tooltip="Histiocyte"/>
              </a:rPr>
              <a:t>histiocytes</a:t>
            </a:r>
            <a:r>
              <a:rPr lang="fr-FR" sz="2600" dirty="0" smtClean="0"/>
              <a:t> (tissu conjonctif), macrophages alvéolaires (poumons), cellules </a:t>
            </a:r>
            <a:r>
              <a:rPr lang="fr-FR" sz="2600" dirty="0" err="1" smtClean="0"/>
              <a:t>mésangliales</a:t>
            </a:r>
            <a:r>
              <a:rPr lang="fr-FR" sz="2600" dirty="0" smtClean="0"/>
              <a:t> (reins), </a:t>
            </a:r>
            <a:r>
              <a:rPr lang="fr-FR" sz="2600" dirty="0" smtClean="0">
                <a:hlinkClick r:id="rId7" tooltip="Cellule de Kupffer"/>
              </a:rPr>
              <a:t>cellules de </a:t>
            </a:r>
            <a:r>
              <a:rPr lang="fr-FR" sz="2600" dirty="0" err="1" smtClean="0">
                <a:hlinkClick r:id="rId7" tooltip="Cellule de Kupffer"/>
              </a:rPr>
              <a:t>Kupffer</a:t>
            </a:r>
            <a:r>
              <a:rPr lang="fr-FR" sz="2600" dirty="0" smtClean="0"/>
              <a:t> (foie), …)</a:t>
            </a:r>
            <a:endParaRPr lang="fr-F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13668"/>
                                        </p:tgtEl>
                                        <p:attrNameLst>
                                          <p:attrName>style.visibility</p:attrName>
                                        </p:attrNameLst>
                                      </p:cBhvr>
                                      <p:to>
                                        <p:strVal val="visible"/>
                                      </p:to>
                                    </p:set>
                                    <p:animEffect transition="in" filter="checkerboard(across)">
                                      <p:cBhvr>
                                        <p:cTn id="26" dur="500"/>
                                        <p:tgtEl>
                                          <p:spTgt spid="11366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858016" y="785794"/>
            <a:ext cx="2714644" cy="523220"/>
          </a:xfrm>
          <a:prstGeom prst="rect">
            <a:avLst/>
          </a:prstGeom>
        </p:spPr>
        <p:txBody>
          <a:bodyPr wrap="square">
            <a:spAutoFit/>
          </a:bodyPr>
          <a:lstStyle/>
          <a:p>
            <a:pPr algn="just"/>
            <a:r>
              <a:rPr lang="fr-FR" sz="2800" b="1" dirty="0" smtClean="0">
                <a:solidFill>
                  <a:srgbClr val="0043C8"/>
                </a:solidFill>
              </a:rPr>
              <a:t>Les monocytes </a:t>
            </a:r>
            <a:endParaRPr lang="fr-FR" sz="2800" dirty="0"/>
          </a:p>
        </p:txBody>
      </p:sp>
      <p:sp>
        <p:nvSpPr>
          <p:cNvPr id="7" name="Rectangle 6"/>
          <p:cNvSpPr/>
          <p:nvPr/>
        </p:nvSpPr>
        <p:spPr>
          <a:xfrm>
            <a:off x="180602" y="1534140"/>
            <a:ext cx="8711878" cy="3416320"/>
          </a:xfrm>
          <a:prstGeom prst="rect">
            <a:avLst/>
          </a:prstGeom>
        </p:spPr>
        <p:txBody>
          <a:bodyPr wrap="square">
            <a:spAutoFit/>
          </a:bodyPr>
          <a:lstStyle/>
          <a:p>
            <a:pPr algn="just">
              <a:lnSpc>
                <a:spcPct val="150000"/>
              </a:lnSpc>
            </a:pPr>
            <a:r>
              <a:rPr lang="fr-FR" sz="2400" b="1" dirty="0" smtClean="0">
                <a:solidFill>
                  <a:srgbClr val="FF198C"/>
                </a:solidFill>
              </a:rPr>
              <a:t>Les cellules dendritiques</a:t>
            </a:r>
            <a:r>
              <a:rPr lang="fr-FR" sz="2400" dirty="0" smtClean="0"/>
              <a:t> : cellules présentatrices d'antigènes et qui présentent des </a:t>
            </a:r>
            <a:r>
              <a:rPr lang="fr-FR" sz="2400" dirty="0" smtClean="0">
                <a:hlinkClick r:id="rId2" tooltip="Dendrite (biologie)"/>
              </a:rPr>
              <a:t>dendrites</a:t>
            </a:r>
            <a:r>
              <a:rPr lang="fr-FR" sz="2400" dirty="0" smtClean="0"/>
              <a:t> (des prolongements cytoplasmiques). Les cellules dendritiques déclenchement la réponse immunitaire (dont les acteurs principaux sont les </a:t>
            </a:r>
            <a:r>
              <a:rPr lang="fr-FR" sz="2400" dirty="0" smtClean="0">
                <a:hlinkClick r:id="rId3" tooltip="Lymphocyte T"/>
              </a:rPr>
              <a:t>lymphocytes T</a:t>
            </a:r>
            <a:r>
              <a:rPr lang="fr-FR" sz="2400" dirty="0" smtClean="0"/>
              <a:t> et les </a:t>
            </a:r>
            <a:r>
              <a:rPr lang="fr-FR" sz="2400" dirty="0" smtClean="0">
                <a:hlinkClick r:id="rId4" tooltip="Lymphocyte B"/>
              </a:rPr>
              <a:t>lymphocytes B</a:t>
            </a:r>
            <a:r>
              <a:rPr lang="fr-FR" sz="2400" dirty="0" smtClean="0"/>
              <a:t>.</a:t>
            </a:r>
          </a:p>
          <a:p>
            <a:pPr algn="just">
              <a:lnSpc>
                <a:spcPct val="150000"/>
              </a:lnSpc>
            </a:pPr>
            <a:r>
              <a:rPr lang="fr-FR" sz="2400" dirty="0" smtClean="0"/>
              <a:t>Elles résident dans les tissus à l’état immature et ont une morphologie très variée.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3</a:t>
            </a:r>
            <a:r>
              <a:rPr lang="fr-FR" sz="3000" b="1" noProof="0" dirty="0" smtClean="0">
                <a:solidFill>
                  <a:srgbClr val="A41041"/>
                </a:solidFill>
                <a:latin typeface="+mj-lt"/>
                <a:ea typeface="+mj-ea"/>
                <a:cs typeface="+mj-cs"/>
              </a:rPr>
              <a:t>/ Les globules blancs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8"/>
          <p:cNvSpPr/>
          <p:nvPr/>
        </p:nvSpPr>
        <p:spPr>
          <a:xfrm>
            <a:off x="137584" y="857232"/>
            <a:ext cx="2219838" cy="523220"/>
          </a:xfrm>
          <a:prstGeom prst="rect">
            <a:avLst/>
          </a:prstGeom>
        </p:spPr>
        <p:txBody>
          <a:bodyPr wrap="none">
            <a:spAutoFit/>
          </a:bodyPr>
          <a:lstStyle/>
          <a:p>
            <a:pPr algn="just"/>
            <a:r>
              <a:rPr lang="fr-FR" sz="2800" b="1" dirty="0" smtClean="0">
                <a:solidFill>
                  <a:srgbClr val="FF198C"/>
                </a:solidFill>
              </a:rPr>
              <a:t>Classification </a:t>
            </a:r>
          </a:p>
        </p:txBody>
      </p:sp>
      <p:sp>
        <p:nvSpPr>
          <p:cNvPr id="11" name="Rectangle 10"/>
          <p:cNvSpPr/>
          <p:nvPr/>
        </p:nvSpPr>
        <p:spPr>
          <a:xfrm>
            <a:off x="6858016" y="785794"/>
            <a:ext cx="2714644" cy="523220"/>
          </a:xfrm>
          <a:prstGeom prst="rect">
            <a:avLst/>
          </a:prstGeom>
        </p:spPr>
        <p:txBody>
          <a:bodyPr wrap="square">
            <a:spAutoFit/>
          </a:bodyPr>
          <a:lstStyle/>
          <a:p>
            <a:pPr algn="just"/>
            <a:r>
              <a:rPr lang="fr-FR" sz="2800" b="1" dirty="0" smtClean="0">
                <a:solidFill>
                  <a:srgbClr val="0043C8"/>
                </a:solidFill>
              </a:rPr>
              <a:t>Les monocytes </a:t>
            </a:r>
            <a:endParaRPr lang="fr-FR" sz="2800" dirty="0"/>
          </a:p>
        </p:txBody>
      </p:sp>
      <p:sp>
        <p:nvSpPr>
          <p:cNvPr id="7" name="Rectangle 6"/>
          <p:cNvSpPr/>
          <p:nvPr/>
        </p:nvSpPr>
        <p:spPr>
          <a:xfrm>
            <a:off x="108594" y="1214422"/>
            <a:ext cx="8964000" cy="492443"/>
          </a:xfrm>
          <a:prstGeom prst="rect">
            <a:avLst/>
          </a:prstGeom>
        </p:spPr>
        <p:txBody>
          <a:bodyPr wrap="square">
            <a:spAutoFit/>
          </a:bodyPr>
          <a:lstStyle/>
          <a:p>
            <a:pPr algn="just"/>
            <a:r>
              <a:rPr lang="fr-FR" sz="2600" b="1" dirty="0" smtClean="0">
                <a:solidFill>
                  <a:srgbClr val="FF198C"/>
                </a:solidFill>
              </a:rPr>
              <a:t>Les cellules dendritiques (</a:t>
            </a:r>
            <a:r>
              <a:rPr lang="fr-FR" sz="2600" dirty="0" smtClean="0">
                <a:hlinkClick r:id="rId2" tooltip="Cellules de Langerhans"/>
              </a:rPr>
              <a:t>cellules de </a:t>
            </a:r>
            <a:r>
              <a:rPr lang="fr-FR" sz="2600" dirty="0" err="1" smtClean="0">
                <a:hlinkClick r:id="rId2" tooltip="Cellules de Langerhans"/>
              </a:rPr>
              <a:t>Langerhans</a:t>
            </a:r>
            <a:r>
              <a:rPr lang="fr-FR" sz="2600" dirty="0" smtClean="0"/>
              <a:t>)</a:t>
            </a:r>
          </a:p>
        </p:txBody>
      </p:sp>
      <p:pic>
        <p:nvPicPr>
          <p:cNvPr id="121858" name="Picture 2" descr="https://www.3trois3.com/3tres3_common/art/3trois3/12873/immunite-de-la-peau_129353.jpg">
            <a:hlinkClick r:id="rId3"/>
          </p:cNvPr>
          <p:cNvPicPr>
            <a:picLocks noChangeAspect="1" noChangeArrowheads="1"/>
          </p:cNvPicPr>
          <p:nvPr/>
        </p:nvPicPr>
        <p:blipFill>
          <a:blip r:embed="rId4" cstate="print"/>
          <a:srcRect l="13137" r="3545" b="4727"/>
          <a:stretch>
            <a:fillRect/>
          </a:stretch>
        </p:blipFill>
        <p:spPr bwMode="auto">
          <a:xfrm>
            <a:off x="723966" y="1714488"/>
            <a:ext cx="7920000" cy="50942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457200" y="2928942"/>
            <a:ext cx="8229600" cy="1143000"/>
          </a:xfrm>
          <a:prstGeom prst="rect">
            <a:avLst/>
          </a:prstGeom>
        </p:spPr>
        <p:txBody>
          <a:bodyPr vert="horz" lIns="91440" tIns="45720" rIns="91440" bIns="45720" rtlCol="0" anchor="ctr">
            <a:normAutofit/>
          </a:bodyPr>
          <a:lstStyle/>
          <a:p>
            <a:pPr>
              <a:spcBef>
                <a:spcPct val="0"/>
              </a:spcBef>
            </a:pPr>
            <a:r>
              <a:rPr lang="fr-FR" b="1" noProof="0" dirty="0" smtClean="0">
                <a:solidFill>
                  <a:srgbClr val="FF198C"/>
                </a:solidFill>
              </a:rPr>
              <a:t>Hématopoïèse </a:t>
            </a:r>
            <a:endParaRPr kumimoji="0" lang="fr-FR" b="1" i="0" u="none" strike="noStrike" kern="1200" cap="none" spc="0" normalizeH="0" baseline="0" noProof="0" dirty="0">
              <a:ln>
                <a:noFill/>
              </a:ln>
              <a:solidFill>
                <a:srgbClr val="FF198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9156" y="1571612"/>
            <a:ext cx="8892000" cy="1548000"/>
          </a:xfrm>
          <a:prstGeom prst="rect">
            <a:avLst/>
          </a:prstGeom>
        </p:spPr>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tabLst/>
              <a:defRPr/>
            </a:pPr>
            <a:r>
              <a:rPr kumimoji="0" lang="fr-FR" sz="2800" i="0" u="none" strike="noStrike" kern="1200" cap="none" spc="0" normalizeH="0" baseline="0" noProof="0" dirty="0" smtClean="0">
                <a:ln>
                  <a:noFill/>
                </a:ln>
                <a:solidFill>
                  <a:srgbClr val="0B0B09"/>
                </a:solidFill>
                <a:effectLst/>
                <a:uLnTx/>
                <a:uFillTx/>
                <a:ea typeface="+mn-ea"/>
                <a:cs typeface="+mn-cs"/>
              </a:rPr>
              <a:t>Ensemble des mécanismes qui conduisent à la production </a:t>
            </a:r>
            <a:r>
              <a:rPr kumimoji="0" lang="fr-FR" sz="2800" i="0" u="none" strike="noStrike" kern="1200" cap="none" spc="0" normalizeH="0" baseline="0" noProof="0" dirty="0" smtClean="0">
                <a:ln>
                  <a:noFill/>
                </a:ln>
                <a:solidFill>
                  <a:srgbClr val="FF3300"/>
                </a:solidFill>
                <a:effectLst/>
                <a:uLnTx/>
                <a:uFillTx/>
                <a:ea typeface="+mn-ea"/>
                <a:cs typeface="+mn-cs"/>
              </a:rPr>
              <a:t>continue et régulée</a:t>
            </a:r>
            <a:r>
              <a:rPr kumimoji="0" lang="fr-FR" sz="2800" i="0" u="none" strike="noStrike" kern="1200" cap="none" spc="0" normalizeH="0" baseline="0" noProof="0" dirty="0" smtClean="0">
                <a:ln>
                  <a:noFill/>
                </a:ln>
                <a:solidFill>
                  <a:srgbClr val="0B0B09"/>
                </a:solidFill>
                <a:effectLst/>
                <a:uLnTx/>
                <a:uFillTx/>
                <a:ea typeface="+mn-ea"/>
                <a:cs typeface="+mn-cs"/>
              </a:rPr>
              <a:t> des cellules sanguines circulantes à partir de </a:t>
            </a:r>
            <a:r>
              <a:rPr kumimoji="0" lang="fr-FR" sz="2800" i="0" u="none" strike="noStrike" kern="1200" cap="none" spc="0" normalizeH="0" baseline="0" noProof="0" dirty="0" smtClean="0">
                <a:ln>
                  <a:noFill/>
                </a:ln>
                <a:solidFill>
                  <a:srgbClr val="008000"/>
                </a:solidFill>
                <a:effectLst/>
                <a:uLnTx/>
                <a:uFillTx/>
                <a:ea typeface="+mn-ea"/>
                <a:cs typeface="+mn-cs"/>
              </a:rPr>
              <a:t>Cellules Souches Hématopoïétiques</a:t>
            </a:r>
            <a:r>
              <a:rPr kumimoji="0" lang="fr-FR" sz="2800" i="0" u="none" strike="noStrike" kern="1200" cap="none" spc="0" normalizeH="0" baseline="0" noProof="0" dirty="0" smtClean="0">
                <a:ln>
                  <a:noFill/>
                </a:ln>
                <a:solidFill>
                  <a:srgbClr val="0B0B09"/>
                </a:solidFill>
                <a:effectLst/>
                <a:uLnTx/>
                <a:uFillTx/>
                <a:ea typeface="+mn-ea"/>
                <a:cs typeface="+mn-cs"/>
              </a:rPr>
              <a:t> (CSH).</a:t>
            </a:r>
          </a:p>
        </p:txBody>
      </p:sp>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9" name="Rectangle 8"/>
          <p:cNvSpPr/>
          <p:nvPr/>
        </p:nvSpPr>
        <p:spPr>
          <a:xfrm>
            <a:off x="142844" y="3753999"/>
            <a:ext cx="8892000" cy="2246769"/>
          </a:xfrm>
          <a:prstGeom prst="rect">
            <a:avLst/>
          </a:prstGeom>
        </p:spPr>
        <p:txBody>
          <a:bodyPr>
            <a:spAutoFit/>
          </a:bodyPr>
          <a:lstStyle/>
          <a:p>
            <a:pPr algn="just"/>
            <a:r>
              <a:rPr lang="fr-FR" sz="2800" dirty="0" smtClean="0"/>
              <a:t>Ces mécanismes forment un système complexe qui permet un ajustement précis de la production des cellules aux besoins de l’organisme, soit en raison du </a:t>
            </a:r>
            <a:r>
              <a:rPr lang="fr-FR" sz="2800" dirty="0" smtClean="0">
                <a:solidFill>
                  <a:srgbClr val="008000"/>
                </a:solidFill>
              </a:rPr>
              <a:t>renouvèlement des populations cellulaires</a:t>
            </a:r>
            <a:r>
              <a:rPr lang="fr-FR" sz="2800" dirty="0" smtClean="0"/>
              <a:t>, soit en raison des </a:t>
            </a:r>
            <a:r>
              <a:rPr lang="fr-FR" sz="2800" dirty="0" smtClean="0">
                <a:solidFill>
                  <a:srgbClr val="008000"/>
                </a:solidFill>
              </a:rPr>
              <a:t>agressions extérieures (infections, hémorragies, etc..).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descr="HÃ©matopoÃ¯Ã¨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0051" name="Picture 3"/>
          <p:cNvPicPr>
            <a:picLocks noChangeAspect="1" noChangeArrowheads="1"/>
          </p:cNvPicPr>
          <p:nvPr/>
        </p:nvPicPr>
        <p:blipFill>
          <a:blip r:embed="rId2" cstate="print"/>
          <a:srcRect l="9645" t="17578" r="35268" b="3320"/>
          <a:stretch>
            <a:fillRect/>
          </a:stretch>
        </p:blipFill>
        <p:spPr bwMode="auto">
          <a:xfrm>
            <a:off x="357158" y="727760"/>
            <a:ext cx="8379178" cy="6130264"/>
          </a:xfrm>
          <a:prstGeom prst="rect">
            <a:avLst/>
          </a:prstGeom>
          <a:noFill/>
          <a:ln w="9525">
            <a:noFill/>
            <a:miter lim="800000"/>
            <a:headEnd/>
            <a:tailEnd/>
          </a:ln>
          <a:effectLst/>
        </p:spPr>
      </p:pic>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descr="https://upload.wikimedia.org/wikipedia/commons/thumb/f/f0/Hematopoiesis_simple.svg/220px-Hematopoiesis_sim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1076" name="AutoShape 4" descr="https://upload.wikimedia.org/wikipedia/commons/thumb/f/f0/Hematopoiesis_simple.svg/220px-Hematopoiesis_sim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214298" y="1571612"/>
            <a:ext cx="8715420" cy="1384995"/>
          </a:xfrm>
          <a:prstGeom prst="rect">
            <a:avLst/>
          </a:prstGeom>
        </p:spPr>
        <p:txBody>
          <a:bodyPr wrap="square">
            <a:spAutoFit/>
          </a:bodyPr>
          <a:lstStyle/>
          <a:p>
            <a:pPr algn="just"/>
            <a:r>
              <a:rPr lang="fr-FR" sz="2800" dirty="0" smtClean="0"/>
              <a:t>Les leucocytes sont fabriqués dans la </a:t>
            </a:r>
            <a:r>
              <a:rPr lang="fr-FR" sz="2800" dirty="0" smtClean="0">
                <a:hlinkClick r:id="rId2" tooltip="Moelle osseuse"/>
              </a:rPr>
              <a:t>moelle osseuse</a:t>
            </a:r>
            <a:r>
              <a:rPr lang="fr-FR" sz="2800" dirty="0" smtClean="0"/>
              <a:t> à partir des cellules souches </a:t>
            </a:r>
            <a:r>
              <a:rPr lang="fr-FR" sz="2800" dirty="0" err="1" smtClean="0"/>
              <a:t>hématopoïètiques</a:t>
            </a:r>
            <a:r>
              <a:rPr lang="fr-FR" sz="2800" dirty="0" smtClean="0"/>
              <a:t> dont il existe deux lignées, </a:t>
            </a:r>
            <a:r>
              <a:rPr lang="fr-FR" sz="2800" dirty="0" smtClean="0">
                <a:solidFill>
                  <a:srgbClr val="008000"/>
                </a:solidFill>
              </a:rPr>
              <a:t>myéloïde et lymphoïde</a:t>
            </a:r>
            <a:r>
              <a:rPr lang="fr-FR" sz="2800" dirty="0" smtClean="0"/>
              <a:t>.  </a:t>
            </a:r>
            <a:endParaRPr lang="fr-FR" sz="2800" dirty="0"/>
          </a:p>
        </p:txBody>
      </p:sp>
      <p:sp>
        <p:nvSpPr>
          <p:cNvPr id="7"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8"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10" name="Rectangle 9"/>
          <p:cNvSpPr/>
          <p:nvPr/>
        </p:nvSpPr>
        <p:spPr>
          <a:xfrm>
            <a:off x="107504" y="3416801"/>
            <a:ext cx="4501718" cy="3108543"/>
          </a:xfrm>
          <a:prstGeom prst="rect">
            <a:avLst/>
          </a:prstGeom>
        </p:spPr>
        <p:txBody>
          <a:bodyPr wrap="square">
            <a:spAutoFit/>
          </a:bodyPr>
          <a:lstStyle/>
          <a:p>
            <a:pPr algn="just"/>
            <a:r>
              <a:rPr lang="fr-FR" sz="2800" dirty="0" smtClean="0"/>
              <a:t>La </a:t>
            </a:r>
            <a:r>
              <a:rPr lang="fr-FR" sz="2800" dirty="0" smtClean="0">
                <a:solidFill>
                  <a:srgbClr val="FF198C"/>
                </a:solidFill>
              </a:rPr>
              <a:t>lignée myéloïde </a:t>
            </a:r>
            <a:r>
              <a:rPr lang="fr-FR" sz="2800" dirty="0" smtClean="0"/>
              <a:t>est à l'origine des </a:t>
            </a:r>
            <a:r>
              <a:rPr lang="fr-FR" sz="2800" dirty="0" smtClean="0">
                <a:solidFill>
                  <a:srgbClr val="FF198C"/>
                </a:solidFill>
              </a:rPr>
              <a:t>granulocytes</a:t>
            </a:r>
            <a:r>
              <a:rPr lang="fr-FR" sz="2800" dirty="0" smtClean="0"/>
              <a:t> et des </a:t>
            </a:r>
            <a:r>
              <a:rPr lang="fr-FR" sz="2800" dirty="0" smtClean="0">
                <a:solidFill>
                  <a:srgbClr val="FF198C"/>
                </a:solidFill>
              </a:rPr>
              <a:t>monocytes</a:t>
            </a:r>
            <a:r>
              <a:rPr lang="fr-FR" sz="2800" dirty="0" smtClean="0"/>
              <a:t> ; elle assure également la synthèse des autres cellules du sang : les </a:t>
            </a:r>
            <a:r>
              <a:rPr lang="fr-FR" sz="2800" dirty="0" smtClean="0">
                <a:solidFill>
                  <a:srgbClr val="FF198C"/>
                </a:solidFill>
              </a:rPr>
              <a:t>érythrocytes</a:t>
            </a:r>
            <a:r>
              <a:rPr lang="fr-FR" sz="2800" dirty="0" smtClean="0"/>
              <a:t> et les </a:t>
            </a:r>
            <a:r>
              <a:rPr lang="fr-FR" sz="2800" dirty="0" smtClean="0">
                <a:solidFill>
                  <a:srgbClr val="FF198C"/>
                </a:solidFill>
              </a:rPr>
              <a:t>plaquettes</a:t>
            </a:r>
            <a:r>
              <a:rPr lang="fr-FR" sz="2800" dirty="0" smtClean="0"/>
              <a:t>.  </a:t>
            </a:r>
            <a:endParaRPr lang="fr-FR" sz="2800" dirty="0"/>
          </a:p>
        </p:txBody>
      </p:sp>
      <p:sp>
        <p:nvSpPr>
          <p:cNvPr id="11" name="Rectangle 10"/>
          <p:cNvSpPr/>
          <p:nvPr/>
        </p:nvSpPr>
        <p:spPr>
          <a:xfrm>
            <a:off x="5292079" y="3484165"/>
            <a:ext cx="3811017" cy="1384995"/>
          </a:xfrm>
          <a:prstGeom prst="rect">
            <a:avLst/>
          </a:prstGeom>
        </p:spPr>
        <p:txBody>
          <a:bodyPr wrap="square">
            <a:spAutoFit/>
          </a:bodyPr>
          <a:lstStyle/>
          <a:p>
            <a:pPr algn="just"/>
            <a:r>
              <a:rPr lang="fr-FR" sz="2800" dirty="0" smtClean="0"/>
              <a:t>La </a:t>
            </a:r>
            <a:r>
              <a:rPr lang="fr-FR" sz="2800" dirty="0" smtClean="0">
                <a:solidFill>
                  <a:srgbClr val="006082"/>
                </a:solidFill>
              </a:rPr>
              <a:t>lignée lymphoïde </a:t>
            </a:r>
            <a:r>
              <a:rPr lang="fr-FR" sz="2800" dirty="0" smtClean="0"/>
              <a:t>est à l'origine des </a:t>
            </a:r>
            <a:r>
              <a:rPr lang="fr-FR" sz="2800" dirty="0" smtClean="0">
                <a:solidFill>
                  <a:srgbClr val="006082"/>
                </a:solidFill>
              </a:rPr>
              <a:t>lymphocytes</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pic>
        <p:nvPicPr>
          <p:cNvPr id="10" name="Picture 2" descr="RÃ©sultat de recherche d'images pour &quot;liquide interstitiel&quot;"/>
          <p:cNvPicPr>
            <a:picLocks noChangeAspect="1" noChangeArrowheads="1"/>
          </p:cNvPicPr>
          <p:nvPr/>
        </p:nvPicPr>
        <p:blipFill>
          <a:blip r:embed="rId2" cstate="print"/>
          <a:srcRect/>
          <a:stretch>
            <a:fillRect/>
          </a:stretch>
        </p:blipFill>
        <p:spPr bwMode="auto">
          <a:xfrm>
            <a:off x="1000100" y="928670"/>
            <a:ext cx="7308000" cy="5473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33" t="19117" r="20323" b="6789"/>
          <a:stretch/>
        </p:blipFill>
        <p:spPr bwMode="auto">
          <a:xfrm>
            <a:off x="47132" y="980728"/>
            <a:ext cx="9061372" cy="57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https://upload.wikimedia.org/wikipedia/commons/thumb/f/f0/Hematopoiesis_simple.svg/220px-Hematopoiesis_sim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AutoShape 4" descr="https://upload.wikimedia.org/wikipedia/commons/thumb/f/f0/Hematopoiesis_simple.svg/220px-Hematopoiesis_simpl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8"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9"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2644641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343720"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graphicFrame>
        <p:nvGraphicFramePr>
          <p:cNvPr id="10" name="Diagramme 9"/>
          <p:cNvGraphicFramePr/>
          <p:nvPr>
            <p:extLst>
              <p:ext uri="{D42A27DB-BD31-4B8C-83A1-F6EECF244321}">
                <p14:modId xmlns:p14="http://schemas.microsoft.com/office/powerpoint/2010/main" val="1387235690"/>
              </p:ext>
            </p:extLst>
          </p:nvPr>
        </p:nvGraphicFramePr>
        <p:xfrm>
          <a:off x="581090" y="785794"/>
          <a:ext cx="7920000" cy="516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1428736"/>
            <a:ext cx="9000000" cy="1384995"/>
          </a:xfrm>
          <a:prstGeom prst="rect">
            <a:avLst/>
          </a:prstGeom>
        </p:spPr>
        <p:txBody>
          <a:bodyPr wrap="square">
            <a:spAutoFit/>
          </a:bodyPr>
          <a:lstStyle/>
          <a:p>
            <a:pPr algn="just"/>
            <a:r>
              <a:rPr lang="fr-FR" sz="2800" dirty="0" smtClean="0"/>
              <a:t>L’hématopoïèse commence vers la troisième semaine de vie intra-utérine et ses sites de production changent tout au long de la vie.  </a:t>
            </a:r>
            <a:endParaRPr lang="fr-FR" sz="2800" dirty="0"/>
          </a:p>
        </p:txBody>
      </p:sp>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Sites de l’hématopoïèse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8" name="Rectangle 7"/>
          <p:cNvSpPr/>
          <p:nvPr/>
        </p:nvSpPr>
        <p:spPr>
          <a:xfrm>
            <a:off x="72594" y="2829823"/>
            <a:ext cx="9000000" cy="954107"/>
          </a:xfrm>
          <a:prstGeom prst="rect">
            <a:avLst/>
          </a:prstGeom>
        </p:spPr>
        <p:txBody>
          <a:bodyPr wrap="square">
            <a:spAutoFit/>
          </a:bodyPr>
          <a:lstStyle/>
          <a:p>
            <a:pPr algn="just"/>
            <a:r>
              <a:rPr lang="fr-FR" sz="2800" dirty="0" smtClean="0"/>
              <a:t>Jusqu’au 2e mois de gestation, se produisant dans le sac vitellin.  </a:t>
            </a:r>
            <a:endParaRPr lang="fr-FR" sz="2800" dirty="0"/>
          </a:p>
        </p:txBody>
      </p:sp>
      <p:sp>
        <p:nvSpPr>
          <p:cNvPr id="9" name="Rectangle 8"/>
          <p:cNvSpPr/>
          <p:nvPr/>
        </p:nvSpPr>
        <p:spPr>
          <a:xfrm>
            <a:off x="71406" y="4260843"/>
            <a:ext cx="9000000" cy="954107"/>
          </a:xfrm>
          <a:prstGeom prst="rect">
            <a:avLst/>
          </a:prstGeom>
        </p:spPr>
        <p:txBody>
          <a:bodyPr wrap="square">
            <a:spAutoFit/>
          </a:bodyPr>
          <a:lstStyle/>
          <a:p>
            <a:pPr algn="just"/>
            <a:r>
              <a:rPr lang="fr-FR" sz="2800" dirty="0" smtClean="0"/>
              <a:t>Du 2e au 6e mois de grossesse, elle se produit principalement dans le </a:t>
            </a:r>
            <a:r>
              <a:rPr lang="fr-FR" sz="2800" dirty="0" smtClean="0">
                <a:hlinkClick r:id="rId2"/>
              </a:rPr>
              <a:t>foie</a:t>
            </a:r>
            <a:r>
              <a:rPr lang="fr-FR" sz="2800" dirty="0" smtClean="0"/>
              <a:t> et la rate.  </a:t>
            </a:r>
            <a:endParaRPr lang="fr-FR" sz="2800" dirty="0"/>
          </a:p>
        </p:txBody>
      </p:sp>
      <p:sp>
        <p:nvSpPr>
          <p:cNvPr id="10" name="Rectangle 9"/>
          <p:cNvSpPr/>
          <p:nvPr/>
        </p:nvSpPr>
        <p:spPr>
          <a:xfrm>
            <a:off x="71406" y="5401591"/>
            <a:ext cx="9000000" cy="954107"/>
          </a:xfrm>
          <a:prstGeom prst="rect">
            <a:avLst/>
          </a:prstGeom>
        </p:spPr>
        <p:txBody>
          <a:bodyPr wrap="square">
            <a:spAutoFit/>
          </a:bodyPr>
          <a:lstStyle/>
          <a:p>
            <a:pPr algn="just"/>
            <a:r>
              <a:rPr lang="fr-FR" sz="2800" dirty="0" smtClean="0"/>
              <a:t>À partir du 6e mois de gestation, l’hématopoïèse coïncide avec l’ossification du squelette. </a:t>
            </a:r>
            <a:endParaRPr lang="fr-FR" sz="2800" dirty="0"/>
          </a:p>
        </p:txBody>
      </p:sp>
      <p:sp>
        <p:nvSpPr>
          <p:cNvPr id="11" name="Rectangle 10"/>
          <p:cNvSpPr/>
          <p:nvPr/>
        </p:nvSpPr>
        <p:spPr>
          <a:xfrm>
            <a:off x="-32" y="785794"/>
            <a:ext cx="2852832" cy="52322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r>
              <a:rPr lang="fr-FR" sz="2800" dirty="0" smtClean="0">
                <a:solidFill>
                  <a:srgbClr val="008000"/>
                </a:solidFill>
              </a:rPr>
              <a:t>Avant la naissance</a:t>
            </a:r>
            <a:endParaRPr lang="fr-FR" sz="28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1543939"/>
            <a:ext cx="9000000" cy="1384995"/>
          </a:xfrm>
          <a:prstGeom prst="rect">
            <a:avLst/>
          </a:prstGeom>
        </p:spPr>
        <p:txBody>
          <a:bodyPr wrap="square">
            <a:spAutoFit/>
          </a:bodyPr>
          <a:lstStyle/>
          <a:p>
            <a:pPr algn="just"/>
            <a:r>
              <a:rPr lang="fr-FR" sz="2800" dirty="0" smtClean="0"/>
              <a:t>L’hématopoïèse normale a lieu exclusivement dans la moelle osseuse. Jusqu’à l’âge de 5 ans, tous les os possèdent une activité hématopoïétique.  </a:t>
            </a:r>
            <a:endParaRPr lang="fr-FR" sz="2800" dirty="0"/>
          </a:p>
        </p:txBody>
      </p:sp>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Sites de l’hématopoïèse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8" name="Rectangle 7"/>
          <p:cNvSpPr/>
          <p:nvPr/>
        </p:nvSpPr>
        <p:spPr>
          <a:xfrm>
            <a:off x="-32" y="785794"/>
            <a:ext cx="2853730" cy="52322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r>
              <a:rPr lang="fr-FR" sz="2800" dirty="0" smtClean="0">
                <a:solidFill>
                  <a:srgbClr val="008000"/>
                </a:solidFill>
              </a:rPr>
              <a:t>Après la naissance</a:t>
            </a:r>
            <a:endParaRPr lang="fr-FR" sz="2800" dirty="0">
              <a:solidFill>
                <a:srgbClr val="008000"/>
              </a:solidFill>
            </a:endParaRPr>
          </a:p>
        </p:txBody>
      </p:sp>
      <p:sp>
        <p:nvSpPr>
          <p:cNvPr id="9" name="Rectangle 8"/>
          <p:cNvSpPr/>
          <p:nvPr/>
        </p:nvSpPr>
        <p:spPr>
          <a:xfrm>
            <a:off x="71406" y="3189273"/>
            <a:ext cx="9000000" cy="954107"/>
          </a:xfrm>
          <a:prstGeom prst="rect">
            <a:avLst/>
          </a:prstGeom>
        </p:spPr>
        <p:txBody>
          <a:bodyPr wrap="square">
            <a:spAutoFit/>
          </a:bodyPr>
          <a:lstStyle/>
          <a:p>
            <a:pPr algn="just"/>
            <a:r>
              <a:rPr lang="fr-FR" sz="2800" dirty="0" smtClean="0"/>
              <a:t>Au fur et à mesure que les années passent, la moelle des os longs est progressivement remplacée par du tissu adipeux.  </a:t>
            </a:r>
            <a:endParaRPr lang="fr-FR" sz="2800" dirty="0"/>
          </a:p>
        </p:txBody>
      </p:sp>
      <p:sp>
        <p:nvSpPr>
          <p:cNvPr id="10" name="Rectangle 9"/>
          <p:cNvSpPr/>
          <p:nvPr/>
        </p:nvSpPr>
        <p:spPr>
          <a:xfrm>
            <a:off x="71406" y="4472897"/>
            <a:ext cx="9000000" cy="1384995"/>
          </a:xfrm>
          <a:prstGeom prst="rect">
            <a:avLst/>
          </a:prstGeom>
        </p:spPr>
        <p:txBody>
          <a:bodyPr wrap="square">
            <a:spAutoFit/>
          </a:bodyPr>
          <a:lstStyle/>
          <a:p>
            <a:pPr algn="just"/>
            <a:r>
              <a:rPr lang="fr-FR" sz="2800" dirty="0" smtClean="0"/>
              <a:t>Chez les adultes, seuls les os du crâne, du bassin, les vertèbres, les côtes, le sternum et le fémur proximal sont en mesure de produire des cellules sanguines.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Image associÃ©e"/>
          <p:cNvPicPr>
            <a:picLocks noChangeAspect="1" noChangeArrowheads="1"/>
          </p:cNvPicPr>
          <p:nvPr/>
        </p:nvPicPr>
        <p:blipFill>
          <a:blip r:embed="rId2" cstate="print"/>
          <a:srcRect l="8612" t="14275" r="4404" b="8572"/>
          <a:stretch>
            <a:fillRect/>
          </a:stretch>
        </p:blipFill>
        <p:spPr bwMode="auto">
          <a:xfrm>
            <a:off x="785786" y="1428735"/>
            <a:ext cx="7786742" cy="5322583"/>
          </a:xfrm>
          <a:prstGeom prst="rect">
            <a:avLst/>
          </a:prstGeom>
          <a:noFill/>
        </p:spPr>
      </p:pic>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ematopoiesis, illustration : Illustration"/>
          <p:cNvPicPr>
            <a:picLocks noChangeAspect="1" noChangeArrowheads="1"/>
          </p:cNvPicPr>
          <p:nvPr/>
        </p:nvPicPr>
        <p:blipFill>
          <a:blip r:embed="rId2" cstate="print"/>
          <a:srcRect b="2930"/>
          <a:stretch>
            <a:fillRect/>
          </a:stretch>
        </p:blipFill>
        <p:spPr bwMode="auto">
          <a:xfrm>
            <a:off x="785786" y="-24"/>
            <a:ext cx="6858048" cy="6858024"/>
          </a:xfrm>
          <a:prstGeom prst="rect">
            <a:avLst/>
          </a:prstGeom>
          <a:noFill/>
        </p:spPr>
      </p:pic>
      <p:sp>
        <p:nvSpPr>
          <p:cNvPr id="5"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A41041"/>
                </a:solidFill>
                <a:latin typeface="+mj-lt"/>
                <a:ea typeface="+mj-ea"/>
                <a:cs typeface="+mj-cs"/>
              </a:rPr>
              <a:t>Définition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6657784"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Hématopoïèse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457200" y="2928942"/>
            <a:ext cx="8229600" cy="1143000"/>
          </a:xfrm>
          <a:prstGeom prst="rect">
            <a:avLst/>
          </a:prstGeom>
        </p:spPr>
        <p:txBody>
          <a:bodyPr vert="horz" lIns="91440" tIns="45720" rIns="91440" bIns="45720" rtlCol="0" anchor="ctr">
            <a:normAutofit/>
          </a:bodyPr>
          <a:lstStyle/>
          <a:p>
            <a:pPr>
              <a:spcBef>
                <a:spcPct val="0"/>
              </a:spcBef>
            </a:pPr>
            <a:r>
              <a:rPr lang="fr-FR" b="1" dirty="0" smtClean="0">
                <a:solidFill>
                  <a:srgbClr val="FF198C"/>
                </a:solidFill>
                <a:latin typeface="+mj-lt"/>
                <a:ea typeface="+mj-ea"/>
                <a:cs typeface="+mj-cs"/>
              </a:rPr>
              <a:t>Examen du sang</a:t>
            </a:r>
            <a:endParaRPr kumimoji="0" lang="fr-FR" b="1" i="0" u="none" strike="noStrike" kern="1200" cap="none" spc="0" normalizeH="0" baseline="0" noProof="0" dirty="0">
              <a:ln>
                <a:noFill/>
              </a:ln>
              <a:solidFill>
                <a:srgbClr val="FF198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144594" y="1091028"/>
            <a:ext cx="8928000" cy="2400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fr-FR" sz="2600" dirty="0" smtClean="0"/>
              <a:t>L'</a:t>
            </a:r>
            <a:r>
              <a:rPr lang="fr-FR" sz="2600" b="1" dirty="0" smtClean="0"/>
              <a:t>hémogramme</a:t>
            </a:r>
            <a:r>
              <a:rPr lang="fr-FR" sz="2600" dirty="0" smtClean="0"/>
              <a:t> </a:t>
            </a:r>
            <a:r>
              <a:rPr lang="fr-FR" sz="2600" dirty="0" smtClean="0">
                <a:solidFill>
                  <a:srgbClr val="FF198C"/>
                </a:solidFill>
              </a:rPr>
              <a:t>(</a:t>
            </a:r>
            <a:r>
              <a:rPr lang="fr-FR" sz="2600" i="1" dirty="0" smtClean="0">
                <a:solidFill>
                  <a:srgbClr val="FF198C"/>
                </a:solidFill>
              </a:rPr>
              <a:t>numération et formule sanguine</a:t>
            </a:r>
            <a:r>
              <a:rPr lang="fr-FR" sz="2600" dirty="0" smtClean="0">
                <a:solidFill>
                  <a:srgbClr val="FF198C"/>
                </a:solidFill>
              </a:rPr>
              <a:t> (NFS), ou </a:t>
            </a:r>
            <a:r>
              <a:rPr lang="fr-FR" sz="2600" i="1" dirty="0" smtClean="0">
                <a:solidFill>
                  <a:srgbClr val="FF198C"/>
                </a:solidFill>
              </a:rPr>
              <a:t>examen hématologique complet</a:t>
            </a:r>
            <a:r>
              <a:rPr lang="fr-FR" sz="2600" dirty="0" smtClean="0">
                <a:solidFill>
                  <a:srgbClr val="FF198C"/>
                </a:solidFill>
              </a:rPr>
              <a:t> ou </a:t>
            </a:r>
            <a:r>
              <a:rPr lang="fr-FR" sz="2600" i="1" dirty="0" smtClean="0">
                <a:solidFill>
                  <a:srgbClr val="FF198C"/>
                </a:solidFill>
              </a:rPr>
              <a:t>formule sanguine complète</a:t>
            </a:r>
            <a:r>
              <a:rPr lang="fr-FR" sz="2600" dirty="0" smtClean="0">
                <a:solidFill>
                  <a:srgbClr val="FF198C"/>
                </a:solidFill>
              </a:rPr>
              <a:t> (FSC) ou </a:t>
            </a:r>
            <a:r>
              <a:rPr lang="fr-FR" sz="2600" i="1" dirty="0" smtClean="0">
                <a:solidFill>
                  <a:srgbClr val="FF198C"/>
                </a:solidFill>
              </a:rPr>
              <a:t>hémato complet)</a:t>
            </a:r>
            <a:r>
              <a:rPr lang="fr-FR" sz="2600" dirty="0" smtClean="0">
                <a:solidFill>
                  <a:srgbClr val="FF198C"/>
                </a:solidFill>
              </a:rPr>
              <a:t> </a:t>
            </a:r>
            <a:r>
              <a:rPr lang="fr-FR" sz="2600" dirty="0" smtClean="0"/>
              <a:t>est l'analyse quantitative et qualitative des éléments figurés du sang : hématies (globules rouges ou érythrocytes), leucocytes (globules blancs) et thrombocytes (plaquettes).</a:t>
            </a:r>
            <a:endParaRPr kumimoji="0" lang="fr-FR" sz="2600" b="0" i="0" u="none" strike="noStrike" cap="none" normalizeH="0" baseline="0" dirty="0" smtClean="0">
              <a:ln>
                <a:noFill/>
              </a:ln>
              <a:solidFill>
                <a:schemeClr val="tx1"/>
              </a:solidFill>
              <a:effectLst/>
              <a:latin typeface="+mj-lt"/>
              <a:cs typeface="Arial" pitchFamily="34" charset="0"/>
            </a:endParaRPr>
          </a:p>
        </p:txBody>
      </p:sp>
      <p:graphicFrame>
        <p:nvGraphicFramePr>
          <p:cNvPr id="6" name="Tableau 5"/>
          <p:cNvGraphicFramePr>
            <a:graphicFrameLocks noGrp="1"/>
          </p:cNvGraphicFramePr>
          <p:nvPr/>
        </p:nvGraphicFramePr>
        <p:xfrm>
          <a:off x="142844" y="3758778"/>
          <a:ext cx="8786843" cy="2956370"/>
        </p:xfrm>
        <a:graphic>
          <a:graphicData uri="http://schemas.openxmlformats.org/drawingml/2006/table">
            <a:tbl>
              <a:tblPr firstRow="1" bandRow="1">
                <a:tableStyleId>{69CF1AB2-1976-4502-BF36-3FF5EA218861}</a:tableStyleId>
              </a:tblPr>
              <a:tblGrid>
                <a:gridCol w="1857357"/>
                <a:gridCol w="2887551"/>
                <a:gridCol w="4041935"/>
              </a:tblGrid>
              <a:tr h="487490">
                <a:tc>
                  <a:txBody>
                    <a:bodyPr/>
                    <a:lstStyle/>
                    <a:p>
                      <a:endParaRPr lang="fr-FR" sz="2200" dirty="0"/>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200" u="none" strike="noStrike" kern="1200" cap="none" normalizeH="0" baseline="0" dirty="0" smtClean="0">
                          <a:ln>
                            <a:noFill/>
                          </a:ln>
                          <a:effectLst/>
                        </a:rPr>
                        <a:t>Durée de vie </a:t>
                      </a:r>
                      <a:endParaRPr lang="fr-FR" sz="2200" dirty="0"/>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200" u="none" strike="noStrike" kern="1200" cap="none" normalizeH="0" baseline="0" dirty="0" smtClean="0">
                          <a:ln>
                            <a:noFill/>
                          </a:ln>
                          <a:effectLst/>
                        </a:rPr>
                        <a:t>Production par la moelle osseuse</a:t>
                      </a:r>
                    </a:p>
                  </a:txBody>
                  <a:tcPr/>
                </a:tc>
              </a:tr>
              <a:tr h="331723">
                <a:tc>
                  <a:txBody>
                    <a:bodyPr/>
                    <a:lstStyle/>
                    <a:p>
                      <a:pPr algn="l" fontAlgn="t"/>
                      <a:r>
                        <a:rPr lang="fr-FR" sz="2200" dirty="0"/>
                        <a:t>Hématies</a:t>
                      </a:r>
                    </a:p>
                  </a:txBody>
                  <a:tcPr/>
                </a:tc>
                <a:tc>
                  <a:txBody>
                    <a:bodyPr/>
                    <a:lstStyle/>
                    <a:p>
                      <a:pPr algn="ctr" fontAlgn="t"/>
                      <a:r>
                        <a:rPr lang="fr-FR" sz="2200" dirty="0"/>
                        <a:t>=  120 j</a:t>
                      </a:r>
                    </a:p>
                  </a:txBody>
                  <a:tcPr/>
                </a:tc>
                <a:tc>
                  <a:txBody>
                    <a:bodyPr/>
                    <a:lstStyle/>
                    <a:p>
                      <a:pPr algn="ctr" fontAlgn="t"/>
                      <a:r>
                        <a:rPr lang="fr-FR" sz="2200"/>
                        <a:t>200 milliards/j</a:t>
                      </a:r>
                    </a:p>
                  </a:txBody>
                  <a:tcPr/>
                </a:tc>
              </a:tr>
              <a:tr h="331723">
                <a:tc>
                  <a:txBody>
                    <a:bodyPr/>
                    <a:lstStyle/>
                    <a:p>
                      <a:pPr algn="l" fontAlgn="t"/>
                      <a:r>
                        <a:rPr lang="fr-FR" sz="2200" dirty="0"/>
                        <a:t>Plaquettes</a:t>
                      </a:r>
                    </a:p>
                  </a:txBody>
                  <a:tcPr/>
                </a:tc>
                <a:tc>
                  <a:txBody>
                    <a:bodyPr/>
                    <a:lstStyle/>
                    <a:p>
                      <a:pPr algn="ctr" fontAlgn="t"/>
                      <a:r>
                        <a:rPr lang="fr-FR" sz="2200" dirty="0"/>
                        <a:t>= 7 – 10 j</a:t>
                      </a:r>
                    </a:p>
                  </a:txBody>
                  <a:tcPr/>
                </a:tc>
                <a:tc>
                  <a:txBody>
                    <a:bodyPr/>
                    <a:lstStyle/>
                    <a:p>
                      <a:pPr algn="ctr" fontAlgn="t"/>
                      <a:r>
                        <a:rPr lang="fr-FR" sz="2200"/>
                        <a:t>100 milliards/j</a:t>
                      </a:r>
                    </a:p>
                  </a:txBody>
                  <a:tcPr/>
                </a:tc>
              </a:tr>
              <a:tr h="331723">
                <a:tc>
                  <a:txBody>
                    <a:bodyPr/>
                    <a:lstStyle/>
                    <a:p>
                      <a:pPr algn="l" fontAlgn="t"/>
                      <a:r>
                        <a:rPr lang="fr-FR" sz="2200" dirty="0"/>
                        <a:t>Neutrophiles</a:t>
                      </a:r>
                    </a:p>
                  </a:txBody>
                  <a:tcPr/>
                </a:tc>
                <a:tc>
                  <a:txBody>
                    <a:bodyPr/>
                    <a:lstStyle/>
                    <a:p>
                      <a:pPr algn="ctr" fontAlgn="t"/>
                      <a:r>
                        <a:rPr lang="fr-FR" sz="2200" dirty="0"/>
                        <a:t>= 1 - 3 j</a:t>
                      </a:r>
                    </a:p>
                  </a:txBody>
                  <a:tcPr/>
                </a:tc>
                <a:tc>
                  <a:txBody>
                    <a:bodyPr/>
                    <a:lstStyle/>
                    <a:p>
                      <a:pPr algn="ctr" fontAlgn="t"/>
                      <a:r>
                        <a:rPr lang="fr-FR" sz="2200"/>
                        <a:t> 50 milliards/j</a:t>
                      </a:r>
                    </a:p>
                  </a:txBody>
                  <a:tcPr/>
                </a:tc>
              </a:tr>
              <a:tr h="331723">
                <a:tc>
                  <a:txBody>
                    <a:bodyPr/>
                    <a:lstStyle/>
                    <a:p>
                      <a:pPr algn="l" fontAlgn="t"/>
                      <a:r>
                        <a:rPr lang="fr-FR" sz="2200"/>
                        <a:t>Monocytes</a:t>
                      </a:r>
                    </a:p>
                  </a:txBody>
                  <a:tcPr/>
                </a:tc>
                <a:tc>
                  <a:txBody>
                    <a:bodyPr/>
                    <a:lstStyle/>
                    <a:p>
                      <a:pPr algn="l" fontAlgn="t"/>
                      <a:r>
                        <a:rPr lang="fr-FR" sz="2200" dirty="0"/>
                        <a:t>= </a:t>
                      </a:r>
                      <a:r>
                        <a:rPr lang="fr-FR" sz="2200" dirty="0" err="1"/>
                        <a:t>qq</a:t>
                      </a:r>
                      <a:r>
                        <a:rPr lang="fr-FR" sz="2200" dirty="0"/>
                        <a:t> mois</a:t>
                      </a:r>
                    </a:p>
                  </a:txBody>
                  <a:tcPr/>
                </a:tc>
                <a:tc>
                  <a:txBody>
                    <a:bodyPr/>
                    <a:lstStyle/>
                    <a:p>
                      <a:pPr algn="l" fontAlgn="t"/>
                      <a:r>
                        <a:rPr lang="fr-FR" sz="2200"/>
                        <a:t>                                           </a:t>
                      </a:r>
                    </a:p>
                  </a:txBody>
                  <a:tcPr/>
                </a:tc>
              </a:tr>
              <a:tr h="580515">
                <a:tc>
                  <a:txBody>
                    <a:bodyPr/>
                    <a:lstStyle/>
                    <a:p>
                      <a:pPr algn="l" fontAlgn="t"/>
                      <a:r>
                        <a:rPr lang="fr-FR" sz="2200"/>
                        <a:t>Lymphocytes           </a:t>
                      </a:r>
                    </a:p>
                  </a:txBody>
                  <a:tcPr/>
                </a:tc>
                <a:tc>
                  <a:txBody>
                    <a:bodyPr/>
                    <a:lstStyle/>
                    <a:p>
                      <a:pPr algn="l" fontAlgn="t"/>
                      <a:r>
                        <a:rPr lang="fr-FR" sz="2200" dirty="0"/>
                        <a:t>= </a:t>
                      </a:r>
                      <a:r>
                        <a:rPr lang="fr-FR" sz="2200" dirty="0" err="1"/>
                        <a:t>qq</a:t>
                      </a:r>
                      <a:r>
                        <a:rPr lang="fr-FR" sz="2200" dirty="0"/>
                        <a:t> mois à plusieurs années</a:t>
                      </a:r>
                    </a:p>
                  </a:txBody>
                  <a:tcPr/>
                </a:tc>
                <a:tc>
                  <a:txBody>
                    <a:bodyPr/>
                    <a:lstStyle/>
                    <a:p>
                      <a:pPr algn="l" fontAlgn="t"/>
                      <a:r>
                        <a:rPr lang="fr-FR" sz="2200" dirty="0"/>
                        <a:t> </a:t>
                      </a:r>
                    </a:p>
                  </a:txBody>
                  <a:tcPr/>
                </a:tc>
              </a:tr>
            </a:tbl>
          </a:graphicData>
        </a:graphic>
      </p:graphicFrame>
      <p:sp>
        <p:nvSpPr>
          <p:cNvPr id="7"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8"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0" name="Titre 1"/>
          <p:cNvSpPr txBox="1">
            <a:spLocks/>
          </p:cNvSpPr>
          <p:nvPr/>
        </p:nvSpPr>
        <p:spPr>
          <a:xfrm>
            <a:off x="6586346" y="142860"/>
            <a:ext cx="27720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737"/>
                                        </p:tgtEl>
                                        <p:attrNameLst>
                                          <p:attrName>style.visibility</p:attrName>
                                        </p:attrNameLst>
                                      </p:cBhvr>
                                      <p:to>
                                        <p:strVal val="visible"/>
                                      </p:to>
                                    </p:set>
                                    <p:animEffect transition="in" filter="wipe(down)">
                                      <p:cBhvr>
                                        <p:cTn id="7" dur="500"/>
                                        <p:tgtEl>
                                          <p:spTgt spid="116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7"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2786050" y="357174"/>
            <a:ext cx="6336000" cy="1143000"/>
          </a:xfrm>
          <a:prstGeom prst="rect">
            <a:avLst/>
          </a:prstGeom>
        </p:spPr>
        <p:txBody>
          <a:bodyPr vert="horz" lIns="91440" tIns="45720" rIns="91440" bIns="45720" rtlCol="0" anchor="ctr">
            <a:normAutofit fontScale="92500"/>
          </a:bodyPr>
          <a:lstStyle/>
          <a:p>
            <a:pPr>
              <a:spcBef>
                <a:spcPct val="0"/>
              </a:spcBef>
            </a:pPr>
            <a:r>
              <a:rPr lang="fr-FR" sz="3000" b="1" dirty="0" smtClean="0">
                <a:solidFill>
                  <a:srgbClr val="008000"/>
                </a:solidFill>
                <a:latin typeface="+mj-lt"/>
                <a:ea typeface="+mj-ea"/>
                <a:cs typeface="+mj-cs"/>
              </a:rPr>
              <a:t>étude quantitative des globules rouges (paramètres de la numération globulaire)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12" name="Rectangle 11"/>
          <p:cNvSpPr/>
          <p:nvPr/>
        </p:nvSpPr>
        <p:spPr>
          <a:xfrm>
            <a:off x="71406" y="1334378"/>
            <a:ext cx="9000000" cy="1446550"/>
          </a:xfrm>
          <a:prstGeom prst="rect">
            <a:avLst/>
          </a:prstGeom>
        </p:spPr>
        <p:txBody>
          <a:bodyPr>
            <a:spAutoFit/>
          </a:bodyPr>
          <a:lstStyle/>
          <a:p>
            <a:pPr algn="just"/>
            <a:r>
              <a:rPr lang="fr-FR" sz="2200" b="1" dirty="0" smtClean="0">
                <a:solidFill>
                  <a:srgbClr val="0043C8"/>
                </a:solidFill>
              </a:rPr>
              <a:t>L’hématocrite</a:t>
            </a:r>
            <a:r>
              <a:rPr lang="fr-FR" sz="2200" dirty="0" smtClean="0"/>
              <a:t>: </a:t>
            </a:r>
            <a:r>
              <a:rPr lang="fr-FR" sz="2200" b="1" dirty="0" smtClean="0">
                <a:solidFill>
                  <a:srgbClr val="FF198C"/>
                </a:solidFill>
              </a:rPr>
              <a:t>volume occupé par les globules rouges</a:t>
            </a:r>
            <a:r>
              <a:rPr lang="fr-FR" sz="2200" dirty="0" smtClean="0">
                <a:solidFill>
                  <a:srgbClr val="FF198C"/>
                </a:solidFill>
              </a:rPr>
              <a:t> dans le sang par rapport au volume total de sang (%)</a:t>
            </a:r>
            <a:r>
              <a:rPr lang="fr-FR" sz="2200" dirty="0" smtClean="0"/>
              <a:t>, le taux d’hématocrite est mesuré lors d’une analyse de sang pour prévenir, diagnostiquer ou suivre certaines anomalies sanguines comme l’anémie.</a:t>
            </a:r>
            <a:endParaRPr lang="fr-FR" sz="2200" dirty="0"/>
          </a:p>
        </p:txBody>
      </p:sp>
      <p:sp>
        <p:nvSpPr>
          <p:cNvPr id="14" name="Rectangle 13"/>
          <p:cNvSpPr/>
          <p:nvPr/>
        </p:nvSpPr>
        <p:spPr>
          <a:xfrm>
            <a:off x="71406" y="2852936"/>
            <a:ext cx="9000000" cy="769441"/>
          </a:xfrm>
          <a:prstGeom prst="rect">
            <a:avLst/>
          </a:prstGeom>
        </p:spPr>
        <p:txBody>
          <a:bodyPr>
            <a:spAutoFit/>
          </a:bodyPr>
          <a:lstStyle/>
          <a:p>
            <a:pPr algn="just"/>
            <a:r>
              <a:rPr lang="fr-FR" sz="2200" b="1" dirty="0" smtClean="0">
                <a:solidFill>
                  <a:srgbClr val="0043C8"/>
                </a:solidFill>
              </a:rPr>
              <a:t>Le volume globulaire moyen</a:t>
            </a:r>
            <a:r>
              <a:rPr lang="fr-FR" sz="2200" dirty="0" smtClean="0"/>
              <a:t> (VGM): rend compte du volume moyen des globules rouges (volume de leur taille).</a:t>
            </a:r>
            <a:endParaRPr lang="fr-FR" sz="2200" dirty="0"/>
          </a:p>
        </p:txBody>
      </p:sp>
      <p:sp>
        <p:nvSpPr>
          <p:cNvPr id="15" name="Rectangle 14"/>
          <p:cNvSpPr/>
          <p:nvPr/>
        </p:nvSpPr>
        <p:spPr>
          <a:xfrm>
            <a:off x="71406" y="3782650"/>
            <a:ext cx="9000000" cy="1446550"/>
          </a:xfrm>
          <a:prstGeom prst="rect">
            <a:avLst/>
          </a:prstGeom>
        </p:spPr>
        <p:txBody>
          <a:bodyPr>
            <a:spAutoFit/>
          </a:bodyPr>
          <a:lstStyle/>
          <a:p>
            <a:pPr algn="just"/>
            <a:r>
              <a:rPr lang="fr-FR" sz="2200" b="1" dirty="0" smtClean="0">
                <a:solidFill>
                  <a:srgbClr val="0043C8"/>
                </a:solidFill>
              </a:rPr>
              <a:t>Concentration corpusculaire moyenne en hémoglobine: (CCMH) </a:t>
            </a:r>
            <a:r>
              <a:rPr lang="fr-FR" sz="2200" dirty="0"/>
              <a:t>ou concentration globulaire moyenne en hémoglobine (</a:t>
            </a:r>
            <a:r>
              <a:rPr lang="fr-FR" sz="2200" dirty="0" smtClean="0"/>
              <a:t>CGMH), c’est la</a:t>
            </a:r>
            <a:r>
              <a:rPr lang="fr-FR" sz="2200" dirty="0"/>
              <a:t> </a:t>
            </a:r>
            <a:r>
              <a:rPr lang="fr-FR" sz="2200" dirty="0">
                <a:hlinkClick r:id="rId3" tooltip="Concentration massique"/>
              </a:rPr>
              <a:t>concentration massique</a:t>
            </a:r>
            <a:r>
              <a:rPr lang="fr-FR" sz="2200" dirty="0"/>
              <a:t> moyenne d'</a:t>
            </a:r>
            <a:r>
              <a:rPr lang="fr-FR" sz="2200" dirty="0">
                <a:hlinkClick r:id="rId4" tooltip="Hémoglobine"/>
              </a:rPr>
              <a:t>hémoglobine</a:t>
            </a:r>
            <a:r>
              <a:rPr lang="fr-FR" sz="2200" dirty="0"/>
              <a:t> contenue dans un certain volume de </a:t>
            </a:r>
            <a:r>
              <a:rPr lang="fr-FR" sz="2200" dirty="0">
                <a:hlinkClick r:id="rId5" tooltip="Érythrocyte"/>
              </a:rPr>
              <a:t>globules </a:t>
            </a:r>
            <a:r>
              <a:rPr lang="fr-FR" sz="2200" dirty="0" smtClean="0">
                <a:hlinkClick r:id="rId5" tooltip="Érythrocyte"/>
              </a:rPr>
              <a:t>rouges</a:t>
            </a:r>
            <a:r>
              <a:rPr lang="fr-FR" sz="2200" dirty="0" smtClean="0"/>
              <a:t>.</a:t>
            </a:r>
            <a:endParaRPr lang="fr-FR" sz="2200" dirty="0"/>
          </a:p>
        </p:txBody>
      </p:sp>
      <p:sp>
        <p:nvSpPr>
          <p:cNvPr id="16" name="Rectangle 15"/>
          <p:cNvSpPr/>
          <p:nvPr/>
        </p:nvSpPr>
        <p:spPr>
          <a:xfrm>
            <a:off x="72594" y="5366826"/>
            <a:ext cx="9000000" cy="1446550"/>
          </a:xfrm>
          <a:prstGeom prst="rect">
            <a:avLst/>
          </a:prstGeom>
        </p:spPr>
        <p:txBody>
          <a:bodyPr>
            <a:spAutoFit/>
          </a:bodyPr>
          <a:lstStyle/>
          <a:p>
            <a:pPr algn="just"/>
            <a:r>
              <a:rPr lang="fr-FR" sz="2200" b="1" dirty="0">
                <a:solidFill>
                  <a:srgbClr val="0043C8"/>
                </a:solidFill>
              </a:rPr>
              <a:t>T</a:t>
            </a:r>
            <a:r>
              <a:rPr lang="fr-FR" sz="2200" b="1" dirty="0" smtClean="0">
                <a:solidFill>
                  <a:srgbClr val="0043C8"/>
                </a:solidFill>
              </a:rPr>
              <a:t>eneur corpusculaire moyenne en hémoglobine</a:t>
            </a:r>
            <a:r>
              <a:rPr lang="fr-FR" sz="2200" dirty="0" smtClean="0"/>
              <a:t> (TCMH) correspond à la quantité moyenne de l'hémoglobine comprise dans 1 globule rouge (il se </a:t>
            </a:r>
            <a:r>
              <a:rPr lang="fr-FR" sz="2200" dirty="0"/>
              <a:t>calcule en divisant la concentration d'hémoglobine exprimée par litre de sang par le nombre de globules rouges par litre de sang</a:t>
            </a:r>
            <a:r>
              <a:rPr lang="fr-FR" sz="2200" dirty="0" smtClean="0"/>
              <a:t>.</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octinet.fr/wp-content/uploads/2021/01/nfs.jpg"/>
          <p:cNvPicPr>
            <a:picLocks noChangeAspect="1" noChangeArrowheads="1"/>
          </p:cNvPicPr>
          <p:nvPr/>
        </p:nvPicPr>
        <p:blipFill rotWithShape="1">
          <a:blip r:embed="rId2">
            <a:extLst>
              <a:ext uri="{28A0092B-C50C-407E-A947-70E740481C1C}">
                <a14:useLocalDpi xmlns:a14="http://schemas.microsoft.com/office/drawing/2010/main" val="0"/>
              </a:ext>
            </a:extLst>
          </a:blip>
          <a:srcRect l="2531" t="26223" r="23439" b="16410"/>
          <a:stretch/>
        </p:blipFill>
        <p:spPr bwMode="auto">
          <a:xfrm>
            <a:off x="1637338" y="260648"/>
            <a:ext cx="5958998" cy="658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9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6" name="Rectangle 5"/>
          <p:cNvSpPr/>
          <p:nvPr/>
        </p:nvSpPr>
        <p:spPr>
          <a:xfrm>
            <a:off x="216496" y="1196752"/>
            <a:ext cx="8820000" cy="1938992"/>
          </a:xfrm>
          <a:prstGeom prst="rect">
            <a:avLst/>
          </a:prstGeom>
        </p:spPr>
        <p:txBody>
          <a:bodyPr>
            <a:spAutoFit/>
          </a:bodyPr>
          <a:lstStyle/>
          <a:p>
            <a:pPr algn="just"/>
            <a:r>
              <a:rPr lang="fr-FR" sz="3000" dirty="0" smtClean="0"/>
              <a:t>Le sang est constitué d’une partie solide les cellules : les hématies (érythrocytes ou globules rouges), les leucocytes </a:t>
            </a:r>
            <a:r>
              <a:rPr lang="fr-FR" sz="3000" dirty="0"/>
              <a:t>(</a:t>
            </a:r>
            <a:r>
              <a:rPr lang="fr-FR" sz="3000" dirty="0" smtClean="0"/>
              <a:t>globules blancs) et les plaquettes (thrombocytes) , baignant dans un liquide le plasma.</a:t>
            </a:r>
            <a:endParaRPr lang="fr-FR" sz="3000" dirty="0"/>
          </a:p>
        </p:txBody>
      </p:sp>
      <p:sp>
        <p:nvSpPr>
          <p:cNvPr id="8" name="Titre 1"/>
          <p:cNvSpPr txBox="1">
            <a:spLocks/>
          </p:cNvSpPr>
          <p:nvPr/>
        </p:nvSpPr>
        <p:spPr>
          <a:xfrm>
            <a:off x="928662" y="35716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8000"/>
                </a:solidFill>
                <a:effectLst/>
                <a:uLnTx/>
                <a:uFillTx/>
                <a:latin typeface="+mj-lt"/>
                <a:ea typeface="+mj-ea"/>
                <a:cs typeface="+mj-cs"/>
              </a:rPr>
              <a:t>Le sang</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pic>
        <p:nvPicPr>
          <p:cNvPr id="45058" name="Picture 2" descr="RÃ©sultat de recherche d'images pour &quot;circulation sanguine&quot;"/>
          <p:cNvPicPr>
            <a:picLocks noChangeAspect="1" noChangeArrowheads="1"/>
          </p:cNvPicPr>
          <p:nvPr/>
        </p:nvPicPr>
        <p:blipFill>
          <a:blip r:embed="rId2" cstate="print"/>
          <a:srcRect/>
          <a:stretch>
            <a:fillRect/>
          </a:stretch>
        </p:blipFill>
        <p:spPr bwMode="auto">
          <a:xfrm>
            <a:off x="1371731" y="3152000"/>
            <a:ext cx="6440629" cy="3733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ordre tube prise de sang infirmi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574" y="1739800"/>
            <a:ext cx="8752337" cy="327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004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2945452"/>
            <a:ext cx="65" cy="971405"/>
          </a:xfrm>
          <a:prstGeom prst="rect">
            <a:avLst/>
          </a:prstGeom>
          <a:noFill/>
          <a:ln w="9525">
            <a:noFill/>
            <a:miter lim="800000"/>
            <a:headEnd/>
            <a:tailEnd/>
          </a:ln>
          <a:effectLst/>
        </p:spPr>
        <p:txBody>
          <a:bodyPr vert="horz" wrap="non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mj-lt"/>
                <a:cs typeface="Arial" pitchFamily="34" charset="0"/>
              </a:rPr>
              <a:t/>
            </a:r>
            <a:br>
              <a:rPr kumimoji="0" lang="fr-FR" sz="3000" b="0" i="0" u="none" strike="noStrike" cap="none" normalizeH="0" baseline="0" dirty="0" smtClean="0">
                <a:ln>
                  <a:noFill/>
                </a:ln>
                <a:solidFill>
                  <a:schemeClr val="tx1"/>
                </a:solidFill>
                <a:effectLst/>
                <a:latin typeface="+mj-lt"/>
                <a:cs typeface="Arial" pitchFamily="34" charset="0"/>
              </a:rPr>
            </a:br>
            <a:endParaRPr kumimoji="0" lang="fr-FR" sz="3000" b="0" i="0" u="none" strike="noStrike" cap="none" normalizeH="0" baseline="0" dirty="0" smtClean="0">
              <a:ln>
                <a:noFill/>
              </a:ln>
              <a:solidFill>
                <a:schemeClr val="tx1"/>
              </a:solidFill>
              <a:effectLst/>
              <a:latin typeface="+mj-lt"/>
              <a:cs typeface="Arial" pitchFamily="34" charset="0"/>
            </a:endParaRPr>
          </a:p>
        </p:txBody>
      </p:sp>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9" name="Rectangle 3"/>
          <p:cNvSpPr txBox="1">
            <a:spLocks noChangeArrowheads="1"/>
          </p:cNvSpPr>
          <p:nvPr/>
        </p:nvSpPr>
        <p:spPr>
          <a:xfrm>
            <a:off x="228600" y="1482747"/>
            <a:ext cx="8658225" cy="50180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FF66CC"/>
                </a:solidFill>
                <a:effectLst/>
                <a:uLnTx/>
                <a:uFillTx/>
                <a:latin typeface="+mn-lt"/>
                <a:ea typeface="+mn-ea"/>
                <a:cs typeface="+mn-cs"/>
              </a:rPr>
              <a:t>analyse quantitative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Décompte des éléments figurés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GR</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Plaquettes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GB</a:t>
            </a:r>
            <a:endParaRPr kumimoji="0" lang="fr-FR" sz="3000" b="1" i="0" u="none" strike="noStrike" kern="1200" cap="none" spc="0" normalizeH="0" baseline="0" noProof="0" dirty="0" smtClean="0">
              <a:ln>
                <a:noFill/>
              </a:ln>
              <a:solidFill>
                <a:srgbClr val="0043C8"/>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Tx/>
              <a:buNone/>
              <a:tabLst/>
              <a:defRPr/>
            </a:pPr>
            <a:r>
              <a:rPr kumimoji="0" lang="fr-FR" sz="3000" b="1" i="0" u="none" strike="noStrike" kern="1200" cap="none" spc="0" normalizeH="0" baseline="0" noProof="0" dirty="0" smtClean="0">
                <a:ln>
                  <a:noFill/>
                </a:ln>
                <a:solidFill>
                  <a:srgbClr val="0043C8"/>
                </a:solidFill>
                <a:effectLst/>
                <a:uLnTx/>
                <a:uFillTx/>
                <a:latin typeface="+mn-lt"/>
                <a:ea typeface="+mn-ea"/>
                <a:cs typeface="+mn-cs"/>
              </a:rPr>
              <a:t>Effectués par des compteurs électroniques (automates)</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FF66CC"/>
                </a:solidFill>
                <a:effectLst/>
                <a:uLnTx/>
                <a:uFillTx/>
                <a:latin typeface="+mn-lt"/>
                <a:ea typeface="+mn-ea"/>
                <a:cs typeface="+mn-cs"/>
              </a:rPr>
              <a:t>Formule: analyse qualitative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Décompte de leucocytes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Étude morphologique des éléments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2945452"/>
            <a:ext cx="65" cy="971405"/>
          </a:xfrm>
          <a:prstGeom prst="rect">
            <a:avLst/>
          </a:prstGeom>
          <a:noFill/>
          <a:ln w="9525">
            <a:noFill/>
            <a:miter lim="800000"/>
            <a:headEnd/>
            <a:tailEnd/>
          </a:ln>
          <a:effectLst/>
        </p:spPr>
        <p:txBody>
          <a:bodyPr vert="horz" wrap="non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mj-lt"/>
                <a:cs typeface="Arial" pitchFamily="34" charset="0"/>
              </a:rPr>
              <a:t/>
            </a:r>
            <a:br>
              <a:rPr kumimoji="0" lang="fr-FR" sz="3000" b="0" i="0" u="none" strike="noStrike" cap="none" normalizeH="0" baseline="0" dirty="0" smtClean="0">
                <a:ln>
                  <a:noFill/>
                </a:ln>
                <a:solidFill>
                  <a:schemeClr val="tx1"/>
                </a:solidFill>
                <a:effectLst/>
                <a:latin typeface="+mj-lt"/>
                <a:cs typeface="Arial" pitchFamily="34" charset="0"/>
              </a:rPr>
            </a:br>
            <a:endParaRPr kumimoji="0" lang="fr-FR" sz="3000" b="0" i="0" u="none" strike="noStrike" cap="none" normalizeH="0" baseline="0" dirty="0" smtClean="0">
              <a:ln>
                <a:noFill/>
              </a:ln>
              <a:solidFill>
                <a:schemeClr val="tx1"/>
              </a:solidFill>
              <a:effectLst/>
              <a:latin typeface="+mj-lt"/>
              <a:cs typeface="Arial" pitchFamily="34" charset="0"/>
            </a:endParaRPr>
          </a:p>
        </p:txBody>
      </p:sp>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Deux méthodes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Décompte à l'aide </a:t>
            </a:r>
            <a:r>
              <a:rPr kumimoji="0" lang="fr-FR" sz="2800" b="1" i="0" u="none" strike="noStrike" kern="1200" cap="none" spc="0" normalizeH="0" baseline="0" noProof="0" dirty="0" smtClean="0">
                <a:ln>
                  <a:noFill/>
                </a:ln>
                <a:solidFill>
                  <a:srgbClr val="0043C8"/>
                </a:solidFill>
                <a:effectLst/>
                <a:uLnTx/>
                <a:uFillTx/>
                <a:latin typeface="+mn-lt"/>
                <a:ea typeface="+mn-ea"/>
                <a:cs typeface="+mn-cs"/>
              </a:rPr>
              <a:t>d'automates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800" b="1" i="0" u="none" strike="noStrike" kern="1200" cap="none" spc="0" normalizeH="0" baseline="0" noProof="0" dirty="0" smtClean="0">
                <a:ln>
                  <a:noFill/>
                </a:ln>
                <a:solidFill>
                  <a:srgbClr val="0043C8"/>
                </a:solidFill>
                <a:effectLst/>
                <a:uLnTx/>
                <a:uFillTx/>
                <a:latin typeface="+mn-lt"/>
                <a:ea typeface="+mn-ea"/>
                <a:cs typeface="+mn-cs"/>
              </a:rPr>
              <a:t>Examen microscopique du frottis sanguin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(étude morphologique)</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2945452"/>
            <a:ext cx="65" cy="971405"/>
          </a:xfrm>
          <a:prstGeom prst="rect">
            <a:avLst/>
          </a:prstGeom>
          <a:noFill/>
          <a:ln w="9525">
            <a:noFill/>
            <a:miter lim="800000"/>
            <a:headEnd/>
            <a:tailEnd/>
          </a:ln>
          <a:effectLst/>
        </p:spPr>
        <p:txBody>
          <a:bodyPr vert="horz" wrap="non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mj-lt"/>
                <a:cs typeface="Arial" pitchFamily="34" charset="0"/>
              </a:rPr>
              <a:t/>
            </a:r>
            <a:br>
              <a:rPr kumimoji="0" lang="fr-FR" sz="3000" b="0" i="0" u="none" strike="noStrike" cap="none" normalizeH="0" baseline="0" dirty="0" smtClean="0">
                <a:ln>
                  <a:noFill/>
                </a:ln>
                <a:solidFill>
                  <a:schemeClr val="tx1"/>
                </a:solidFill>
                <a:effectLst/>
                <a:latin typeface="+mj-lt"/>
                <a:cs typeface="Arial" pitchFamily="34" charset="0"/>
              </a:rPr>
            </a:br>
            <a:endParaRPr kumimoji="0" lang="fr-FR" sz="3000" b="0" i="0" u="none" strike="noStrike" cap="none" normalizeH="0" baseline="0" dirty="0" smtClean="0">
              <a:ln>
                <a:noFill/>
              </a:ln>
              <a:solidFill>
                <a:schemeClr val="tx1"/>
              </a:solidFill>
              <a:effectLst/>
              <a:latin typeface="+mj-lt"/>
              <a:cs typeface="Arial" pitchFamily="34" charset="0"/>
            </a:endParaRPr>
          </a:p>
        </p:txBody>
      </p:sp>
      <p:sp>
        <p:nvSpPr>
          <p:cNvPr id="6"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7"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pic>
        <p:nvPicPr>
          <p:cNvPr id="142339" name="Picture 3" descr="http://img.medicalexpo.fr/images_me/photo-g/70856-10006674.jpg"/>
          <p:cNvPicPr>
            <a:picLocks noChangeAspect="1" noChangeArrowheads="1"/>
          </p:cNvPicPr>
          <p:nvPr/>
        </p:nvPicPr>
        <p:blipFill>
          <a:blip r:embed="rId2" cstate="print"/>
          <a:srcRect/>
          <a:stretch>
            <a:fillRect/>
          </a:stretch>
        </p:blipFill>
        <p:spPr bwMode="auto">
          <a:xfrm>
            <a:off x="2166954" y="1571612"/>
            <a:ext cx="4762500" cy="4762500"/>
          </a:xfrm>
          <a:prstGeom prst="rect">
            <a:avLst/>
          </a:prstGeom>
          <a:noFill/>
        </p:spPr>
      </p:pic>
      <p:pic>
        <p:nvPicPr>
          <p:cNvPr id="143363" name="Picture 3" descr="http://megaflex.ma/site/images/produits/big/xs500ixs1000i-3887.jpg"/>
          <p:cNvPicPr>
            <a:picLocks noChangeAspect="1" noChangeArrowheads="1"/>
          </p:cNvPicPr>
          <p:nvPr/>
        </p:nvPicPr>
        <p:blipFill>
          <a:blip r:embed="rId3" cstate="print"/>
          <a:srcRect/>
          <a:stretch>
            <a:fillRect/>
          </a:stretch>
        </p:blipFill>
        <p:spPr bwMode="auto">
          <a:xfrm>
            <a:off x="2000232" y="1452309"/>
            <a:ext cx="6715172" cy="5405715"/>
          </a:xfrm>
          <a:prstGeom prst="rect">
            <a:avLst/>
          </a:prstGeom>
          <a:noFill/>
        </p:spPr>
      </p:pic>
      <p:sp>
        <p:nvSpPr>
          <p:cNvPr id="10" name="Titre 1"/>
          <p:cNvSpPr txBox="1">
            <a:spLocks/>
          </p:cNvSpPr>
          <p:nvPr/>
        </p:nvSpPr>
        <p:spPr>
          <a:xfrm>
            <a:off x="-32" y="785802"/>
            <a:ext cx="8229600"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43C8"/>
                </a:solidFill>
                <a:latin typeface="+mj-lt"/>
                <a:ea typeface="+mj-ea"/>
                <a:cs typeface="+mj-cs"/>
              </a:rPr>
              <a:t>Automates  </a:t>
            </a:r>
            <a:endParaRPr kumimoji="0" lang="fr-FR" sz="3000" b="1" i="0" u="none" strike="noStrike" kern="1200" cap="none" spc="0" normalizeH="0" baseline="0" noProof="0" dirty="0">
              <a:ln>
                <a:noFill/>
              </a:ln>
              <a:solidFill>
                <a:srgbClr val="0043C8"/>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fade">
                                      <p:cBhvr>
                                        <p:cTn id="7" dur="1000"/>
                                        <p:tgtEl>
                                          <p:spTgt spid="143363"/>
                                        </p:tgtEl>
                                      </p:cBhvr>
                                    </p:animEffect>
                                    <p:anim calcmode="lin" valueType="num">
                                      <p:cBhvr>
                                        <p:cTn id="8" dur="1000" fill="hold"/>
                                        <p:tgtEl>
                                          <p:spTgt spid="143363"/>
                                        </p:tgtEl>
                                        <p:attrNameLst>
                                          <p:attrName>ppt_x</p:attrName>
                                        </p:attrNameLst>
                                      </p:cBhvr>
                                      <p:tavLst>
                                        <p:tav tm="0">
                                          <p:val>
                                            <p:strVal val="#ppt_x"/>
                                          </p:val>
                                        </p:tav>
                                        <p:tav tm="100000">
                                          <p:val>
                                            <p:strVal val="#ppt_x"/>
                                          </p:val>
                                        </p:tav>
                                      </p:tavLst>
                                    </p:anim>
                                    <p:anim calcmode="lin" valueType="num">
                                      <p:cBhvr>
                                        <p:cTn id="9" dur="1000" fill="hold"/>
                                        <p:tgtEl>
                                          <p:spTgt spid="143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Image associÃ©e"/>
          <p:cNvPicPr>
            <a:picLocks noChangeAspect="1" noChangeArrowheads="1"/>
          </p:cNvPicPr>
          <p:nvPr/>
        </p:nvPicPr>
        <p:blipFill>
          <a:blip r:embed="rId2" cstate="print"/>
          <a:srcRect/>
          <a:stretch>
            <a:fillRect/>
          </a:stretch>
        </p:blipFill>
        <p:spPr bwMode="auto">
          <a:xfrm>
            <a:off x="142844" y="4064549"/>
            <a:ext cx="4320000" cy="2780187"/>
          </a:xfrm>
          <a:prstGeom prst="rect">
            <a:avLst/>
          </a:prstGeom>
          <a:noFill/>
        </p:spPr>
      </p:pic>
      <p:pic>
        <p:nvPicPr>
          <p:cNvPr id="140292" name="Picture 4" descr="Image associÃ©e"/>
          <p:cNvPicPr>
            <a:picLocks noChangeAspect="1" noChangeArrowheads="1"/>
          </p:cNvPicPr>
          <p:nvPr/>
        </p:nvPicPr>
        <p:blipFill>
          <a:blip r:embed="rId3" cstate="print"/>
          <a:srcRect/>
          <a:stretch>
            <a:fillRect/>
          </a:stretch>
        </p:blipFill>
        <p:spPr bwMode="auto">
          <a:xfrm>
            <a:off x="4714876" y="4049309"/>
            <a:ext cx="4320000" cy="2808715"/>
          </a:xfrm>
          <a:prstGeom prst="rect">
            <a:avLst/>
          </a:prstGeom>
          <a:noFill/>
        </p:spPr>
      </p:pic>
      <p:sp>
        <p:nvSpPr>
          <p:cNvPr id="6" name="Rectangle 5"/>
          <p:cNvSpPr/>
          <p:nvPr/>
        </p:nvSpPr>
        <p:spPr>
          <a:xfrm>
            <a:off x="71406" y="1650390"/>
            <a:ext cx="9000000" cy="2492990"/>
          </a:xfrm>
          <a:prstGeom prst="rect">
            <a:avLst/>
          </a:prstGeom>
        </p:spPr>
        <p:txBody>
          <a:bodyPr>
            <a:spAutoFit/>
          </a:bodyPr>
          <a:lstStyle/>
          <a:p>
            <a:pPr algn="just"/>
            <a:r>
              <a:rPr lang="fr-FR" sz="2600" dirty="0" smtClean="0"/>
              <a:t>Un </a:t>
            </a:r>
            <a:r>
              <a:rPr lang="fr-FR" sz="2600" b="1" dirty="0" smtClean="0"/>
              <a:t>frottis sanguin</a:t>
            </a:r>
            <a:r>
              <a:rPr lang="fr-FR" sz="2600" dirty="0" smtClean="0"/>
              <a:t> est du </a:t>
            </a:r>
            <a:r>
              <a:rPr lang="fr-FR" sz="2600" dirty="0" smtClean="0">
                <a:hlinkClick r:id="rId4" tooltip="Sang"/>
              </a:rPr>
              <a:t>sang</a:t>
            </a:r>
            <a:r>
              <a:rPr lang="fr-FR" sz="2600" dirty="0" smtClean="0"/>
              <a:t> étalé sur une lame de </a:t>
            </a:r>
            <a:r>
              <a:rPr lang="fr-FR" sz="2600" dirty="0" smtClean="0">
                <a:hlinkClick r:id="rId5" tooltip="Microscope (instrument)"/>
              </a:rPr>
              <a:t>microscope</a:t>
            </a:r>
            <a:r>
              <a:rPr lang="fr-FR" sz="2600" dirty="0" smtClean="0"/>
              <a:t>, pour observer ses </a:t>
            </a:r>
            <a:r>
              <a:rPr lang="fr-FR" sz="2600" dirty="0" smtClean="0">
                <a:hlinkClick r:id="rId6" tooltip="Cellule (biologie)"/>
              </a:rPr>
              <a:t>cellules</a:t>
            </a:r>
            <a:r>
              <a:rPr lang="fr-FR" sz="2600" dirty="0" smtClean="0"/>
              <a:t> et aussi les dénombrer. Il doit subir une coloration pour révéler certaines cellules qui sans cela seraient transparentes (non visibles). Il permet également de repérer un éventuel parasite dans le sang comme l'agent du </a:t>
            </a:r>
            <a:r>
              <a:rPr lang="fr-FR" sz="2600" dirty="0" smtClean="0">
                <a:hlinkClick r:id="rId7" tooltip="Paludisme"/>
              </a:rPr>
              <a:t>paludisme</a:t>
            </a:r>
            <a:r>
              <a:rPr lang="fr-FR" sz="2600" dirty="0" smtClean="0"/>
              <a:t> (</a:t>
            </a:r>
            <a:r>
              <a:rPr lang="fr-FR" sz="2600" i="1" dirty="0" smtClean="0">
                <a:hlinkClick r:id="rId8" tooltip="Plasmodium falciparum"/>
              </a:rPr>
              <a:t>Plasmodium </a:t>
            </a:r>
            <a:r>
              <a:rPr lang="fr-FR" sz="2600" i="1" dirty="0" err="1" smtClean="0">
                <a:hlinkClick r:id="rId8" tooltip="Plasmodium falciparum"/>
              </a:rPr>
              <a:t>falciparum</a:t>
            </a:r>
            <a:r>
              <a:rPr lang="fr-FR" sz="2600" i="1" dirty="0" smtClean="0"/>
              <a:t>)</a:t>
            </a:r>
            <a:r>
              <a:rPr lang="fr-FR" sz="2600" dirty="0" smtClean="0"/>
              <a:t>.</a:t>
            </a:r>
          </a:p>
        </p:txBody>
      </p:sp>
      <p:sp>
        <p:nvSpPr>
          <p:cNvPr id="7"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8"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9" name="Titre 1"/>
          <p:cNvSpPr txBox="1">
            <a:spLocks/>
          </p:cNvSpPr>
          <p:nvPr/>
        </p:nvSpPr>
        <p:spPr>
          <a:xfrm>
            <a:off x="-32" y="785802"/>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0043C8"/>
                </a:solidFill>
                <a:latin typeface="+mj-lt"/>
                <a:ea typeface="+mj-ea"/>
                <a:cs typeface="+mj-cs"/>
              </a:rPr>
              <a:t>Frottis sanguin</a:t>
            </a:r>
            <a:r>
              <a:rPr lang="fr-FR" sz="3000" b="1" noProof="0" dirty="0" smtClean="0">
                <a:solidFill>
                  <a:srgbClr val="0043C8"/>
                </a:solidFill>
                <a:latin typeface="+mj-lt"/>
                <a:ea typeface="+mj-ea"/>
                <a:cs typeface="+mj-cs"/>
              </a:rPr>
              <a:t>  </a:t>
            </a:r>
            <a:endParaRPr kumimoji="0" lang="fr-FR" sz="3000" b="1" i="0" u="none" strike="noStrike" kern="1200" cap="none" spc="0" normalizeH="0" baseline="0" noProof="0" dirty="0">
              <a:ln>
                <a:noFill/>
              </a:ln>
              <a:solidFill>
                <a:srgbClr val="0043C8"/>
              </a:solidFill>
              <a:effectLst/>
              <a:uLnTx/>
              <a:uFillTx/>
              <a:latin typeface="+mj-lt"/>
              <a:ea typeface="+mj-ea"/>
              <a:cs typeface="+mj-cs"/>
            </a:endParaRPr>
          </a:p>
        </p:txBody>
      </p:sp>
      <p:sp>
        <p:nvSpPr>
          <p:cNvPr id="10"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fade">
                                      <p:cBhvr>
                                        <p:cTn id="7" dur="1000"/>
                                        <p:tgtEl>
                                          <p:spTgt spid="140292"/>
                                        </p:tgtEl>
                                      </p:cBhvr>
                                    </p:animEffect>
                                    <p:anim calcmode="lin" valueType="num">
                                      <p:cBhvr>
                                        <p:cTn id="8" dur="1000" fill="hold"/>
                                        <p:tgtEl>
                                          <p:spTgt spid="140292"/>
                                        </p:tgtEl>
                                        <p:attrNameLst>
                                          <p:attrName>ppt_x</p:attrName>
                                        </p:attrNameLst>
                                      </p:cBhvr>
                                      <p:tavLst>
                                        <p:tav tm="0">
                                          <p:val>
                                            <p:strVal val="#ppt_x"/>
                                          </p:val>
                                        </p:tav>
                                        <p:tav tm="100000">
                                          <p:val>
                                            <p:strVal val="#ppt_x"/>
                                          </p:val>
                                        </p:tav>
                                      </p:tavLst>
                                    </p:anim>
                                    <p:anim calcmode="lin" valueType="num">
                                      <p:cBhvr>
                                        <p:cTn id="9" dur="1000" fill="hold"/>
                                        <p:tgtEl>
                                          <p:spTgt spid="1402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0290"/>
                                        </p:tgtEl>
                                        <p:attrNameLst>
                                          <p:attrName>style.visibility</p:attrName>
                                        </p:attrNameLst>
                                      </p:cBhvr>
                                      <p:to>
                                        <p:strVal val="visible"/>
                                      </p:to>
                                    </p:set>
                                    <p:animEffect transition="in" filter="fade">
                                      <p:cBhvr>
                                        <p:cTn id="14" dur="1000"/>
                                        <p:tgtEl>
                                          <p:spTgt spid="140290"/>
                                        </p:tgtEl>
                                      </p:cBhvr>
                                    </p:animEffect>
                                    <p:anim calcmode="lin" valueType="num">
                                      <p:cBhvr>
                                        <p:cTn id="15" dur="1000" fill="hold"/>
                                        <p:tgtEl>
                                          <p:spTgt spid="140290"/>
                                        </p:tgtEl>
                                        <p:attrNameLst>
                                          <p:attrName>ppt_x</p:attrName>
                                        </p:attrNameLst>
                                      </p:cBhvr>
                                      <p:tavLst>
                                        <p:tav tm="0">
                                          <p:val>
                                            <p:strVal val="#ppt_x"/>
                                          </p:val>
                                        </p:tav>
                                        <p:tav tm="100000">
                                          <p:val>
                                            <p:strVal val="#ppt_x"/>
                                          </p:val>
                                        </p:tav>
                                      </p:tavLst>
                                    </p:anim>
                                    <p:anim calcmode="lin" valueType="num">
                                      <p:cBhvr>
                                        <p:cTn id="16" dur="1000" fill="hold"/>
                                        <p:tgtEl>
                                          <p:spTgt spid="140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3"/>
          <p:cNvSpPr>
            <a:spLocks noChangeShapeType="1"/>
          </p:cNvSpPr>
          <p:nvPr/>
        </p:nvSpPr>
        <p:spPr bwMode="auto">
          <a:xfrm>
            <a:off x="1906588" y="4322763"/>
            <a:ext cx="2492375" cy="0"/>
          </a:xfrm>
          <a:prstGeom prst="line">
            <a:avLst/>
          </a:prstGeom>
          <a:noFill/>
          <a:ln w="57150">
            <a:solidFill>
              <a:schemeClr val="tx1"/>
            </a:solidFill>
            <a:round/>
            <a:headEnd/>
            <a:tailEnd/>
          </a:ln>
        </p:spPr>
        <p:txBody>
          <a:bodyPr wrap="none" anchor="ctr"/>
          <a:lstStyle/>
          <a:p>
            <a:endParaRPr lang="fr-FR"/>
          </a:p>
        </p:txBody>
      </p:sp>
      <p:sp>
        <p:nvSpPr>
          <p:cNvPr id="28676" name="Freeform 4"/>
          <p:cNvSpPr>
            <a:spLocks/>
          </p:cNvSpPr>
          <p:nvPr/>
        </p:nvSpPr>
        <p:spPr bwMode="auto">
          <a:xfrm>
            <a:off x="2060575" y="3875088"/>
            <a:ext cx="628650" cy="447675"/>
          </a:xfrm>
          <a:custGeom>
            <a:avLst/>
            <a:gdLst>
              <a:gd name="T0" fmla="*/ 2147483647 w 446"/>
              <a:gd name="T1" fmla="*/ 2147483647 h 282"/>
              <a:gd name="T2" fmla="*/ 2147483647 w 446"/>
              <a:gd name="T3" fmla="*/ 2147483647 h 282"/>
              <a:gd name="T4" fmla="*/ 2147483647 w 446"/>
              <a:gd name="T5" fmla="*/ 2147483647 h 282"/>
              <a:gd name="T6" fmla="*/ 2147483647 w 446"/>
              <a:gd name="T7" fmla="*/ 2147483647 h 282"/>
              <a:gd name="T8" fmla="*/ 2147483647 w 446"/>
              <a:gd name="T9" fmla="*/ 2147483647 h 282"/>
              <a:gd name="T10" fmla="*/ 0 60000 65536"/>
              <a:gd name="T11" fmla="*/ 0 60000 65536"/>
              <a:gd name="T12" fmla="*/ 0 60000 65536"/>
              <a:gd name="T13" fmla="*/ 0 60000 65536"/>
              <a:gd name="T14" fmla="*/ 0 60000 65536"/>
              <a:gd name="T15" fmla="*/ 0 w 446"/>
              <a:gd name="T16" fmla="*/ 0 h 282"/>
              <a:gd name="T17" fmla="*/ 446 w 446"/>
              <a:gd name="T18" fmla="*/ 282 h 282"/>
            </a:gdLst>
            <a:ahLst/>
            <a:cxnLst>
              <a:cxn ang="T10">
                <a:pos x="T0" y="T1"/>
              </a:cxn>
              <a:cxn ang="T11">
                <a:pos x="T2" y="T3"/>
              </a:cxn>
              <a:cxn ang="T12">
                <a:pos x="T4" y="T5"/>
              </a:cxn>
              <a:cxn ang="T13">
                <a:pos x="T6" y="T7"/>
              </a:cxn>
              <a:cxn ang="T14">
                <a:pos x="T8" y="T9"/>
              </a:cxn>
            </a:cxnLst>
            <a:rect l="T15" t="T16" r="T17" b="T18"/>
            <a:pathLst>
              <a:path w="446" h="282">
                <a:moveTo>
                  <a:pt x="446" y="259"/>
                </a:moveTo>
                <a:cubicBezTo>
                  <a:pt x="376" y="166"/>
                  <a:pt x="307" y="74"/>
                  <a:pt x="257" y="37"/>
                </a:cubicBezTo>
                <a:cubicBezTo>
                  <a:pt x="207" y="0"/>
                  <a:pt x="185" y="26"/>
                  <a:pt x="146" y="37"/>
                </a:cubicBezTo>
                <a:cubicBezTo>
                  <a:pt x="107" y="48"/>
                  <a:pt x="48" y="63"/>
                  <a:pt x="24" y="104"/>
                </a:cubicBezTo>
                <a:cubicBezTo>
                  <a:pt x="0" y="145"/>
                  <a:pt x="1" y="213"/>
                  <a:pt x="2" y="282"/>
                </a:cubicBezTo>
              </a:path>
            </a:pathLst>
          </a:custGeom>
          <a:solidFill>
            <a:srgbClr val="CC0000"/>
          </a:solidFill>
          <a:ln w="9525">
            <a:solidFill>
              <a:schemeClr val="tx1"/>
            </a:solidFill>
            <a:round/>
            <a:headEnd/>
            <a:tailEnd/>
          </a:ln>
        </p:spPr>
        <p:txBody>
          <a:bodyPr wrap="none" anchor="ctr"/>
          <a:lstStyle/>
          <a:p>
            <a:endParaRPr lang="fr-FR"/>
          </a:p>
        </p:txBody>
      </p:sp>
      <p:sp>
        <p:nvSpPr>
          <p:cNvPr id="28677" name="Line 5"/>
          <p:cNvSpPr>
            <a:spLocks noChangeShapeType="1"/>
          </p:cNvSpPr>
          <p:nvPr/>
        </p:nvSpPr>
        <p:spPr bwMode="auto">
          <a:xfrm flipH="1" flipV="1">
            <a:off x="1968500" y="3405188"/>
            <a:ext cx="752475" cy="881062"/>
          </a:xfrm>
          <a:prstGeom prst="line">
            <a:avLst/>
          </a:prstGeom>
          <a:noFill/>
          <a:ln w="28575">
            <a:solidFill>
              <a:schemeClr val="tx1"/>
            </a:solidFill>
            <a:round/>
            <a:headEnd/>
            <a:tailEnd/>
          </a:ln>
        </p:spPr>
        <p:txBody>
          <a:bodyPr wrap="none" anchor="ctr"/>
          <a:lstStyle/>
          <a:p>
            <a:endParaRPr lang="fr-FR"/>
          </a:p>
        </p:txBody>
      </p:sp>
      <p:sp>
        <p:nvSpPr>
          <p:cNvPr id="28678" name="Line 6"/>
          <p:cNvSpPr>
            <a:spLocks noChangeShapeType="1"/>
          </p:cNvSpPr>
          <p:nvPr/>
        </p:nvSpPr>
        <p:spPr bwMode="auto">
          <a:xfrm>
            <a:off x="2422525" y="3598863"/>
            <a:ext cx="925513" cy="0"/>
          </a:xfrm>
          <a:prstGeom prst="line">
            <a:avLst/>
          </a:prstGeom>
          <a:noFill/>
          <a:ln w="9525">
            <a:solidFill>
              <a:schemeClr val="tx1"/>
            </a:solidFill>
            <a:round/>
            <a:headEnd/>
            <a:tailEnd type="triangle" w="med" len="med"/>
          </a:ln>
        </p:spPr>
        <p:txBody>
          <a:bodyPr wrap="none" anchor="ctr"/>
          <a:lstStyle/>
          <a:p>
            <a:endParaRPr lang="fr-FR"/>
          </a:p>
        </p:txBody>
      </p:sp>
      <p:sp>
        <p:nvSpPr>
          <p:cNvPr id="28679" name="Line 7"/>
          <p:cNvSpPr>
            <a:spLocks noChangeShapeType="1"/>
          </p:cNvSpPr>
          <p:nvPr/>
        </p:nvSpPr>
        <p:spPr bwMode="auto">
          <a:xfrm>
            <a:off x="5126038" y="4314825"/>
            <a:ext cx="2492375" cy="0"/>
          </a:xfrm>
          <a:prstGeom prst="line">
            <a:avLst/>
          </a:prstGeom>
          <a:noFill/>
          <a:ln w="57150">
            <a:solidFill>
              <a:schemeClr val="tx1"/>
            </a:solidFill>
            <a:round/>
            <a:headEnd/>
            <a:tailEnd/>
          </a:ln>
        </p:spPr>
        <p:txBody>
          <a:bodyPr wrap="none" anchor="ctr"/>
          <a:lstStyle/>
          <a:p>
            <a:endParaRPr lang="fr-FR"/>
          </a:p>
        </p:txBody>
      </p:sp>
      <p:sp>
        <p:nvSpPr>
          <p:cNvPr id="28680" name="Text Box 8"/>
          <p:cNvSpPr txBox="1">
            <a:spLocks noChangeArrowheads="1"/>
          </p:cNvSpPr>
          <p:nvPr/>
        </p:nvSpPr>
        <p:spPr bwMode="auto">
          <a:xfrm>
            <a:off x="2490788" y="4916488"/>
            <a:ext cx="1725612" cy="457200"/>
          </a:xfrm>
          <a:prstGeom prst="rect">
            <a:avLst/>
          </a:prstGeom>
          <a:noFill/>
          <a:ln w="9525">
            <a:noFill/>
            <a:miter lim="800000"/>
            <a:headEnd/>
            <a:tailEnd/>
          </a:ln>
        </p:spPr>
        <p:txBody>
          <a:bodyPr wrap="none">
            <a:spAutoFit/>
          </a:bodyPr>
          <a:lstStyle/>
          <a:p>
            <a:pPr eaLnBrk="0" hangingPunct="0"/>
            <a:r>
              <a:rPr lang="fr-FR" sz="2400">
                <a:latin typeface="Times New Roman" pitchFamily="18" charset="0"/>
              </a:rPr>
              <a:t>Lame de verre</a:t>
            </a:r>
          </a:p>
        </p:txBody>
      </p:sp>
      <p:sp>
        <p:nvSpPr>
          <p:cNvPr id="28681" name="Text Box 9"/>
          <p:cNvSpPr txBox="1">
            <a:spLocks noChangeArrowheads="1"/>
          </p:cNvSpPr>
          <p:nvPr/>
        </p:nvSpPr>
        <p:spPr bwMode="auto">
          <a:xfrm>
            <a:off x="1747838" y="2195513"/>
            <a:ext cx="1049337" cy="457200"/>
          </a:xfrm>
          <a:prstGeom prst="rect">
            <a:avLst/>
          </a:prstGeom>
          <a:noFill/>
          <a:ln w="9525">
            <a:noFill/>
            <a:miter lim="800000"/>
            <a:headEnd/>
            <a:tailEnd/>
          </a:ln>
        </p:spPr>
        <p:txBody>
          <a:bodyPr wrap="none">
            <a:spAutoFit/>
          </a:bodyPr>
          <a:lstStyle/>
          <a:p>
            <a:pPr eaLnBrk="0" hangingPunct="0"/>
            <a:r>
              <a:rPr lang="fr-FR" sz="2400">
                <a:latin typeface="Times New Roman" pitchFamily="18" charset="0"/>
              </a:rPr>
              <a:t>Lamelle</a:t>
            </a:r>
          </a:p>
        </p:txBody>
      </p:sp>
      <p:sp>
        <p:nvSpPr>
          <p:cNvPr id="28682" name="Text Box 10"/>
          <p:cNvSpPr txBox="1">
            <a:spLocks noChangeArrowheads="1"/>
          </p:cNvSpPr>
          <p:nvPr/>
        </p:nvSpPr>
        <p:spPr bwMode="auto">
          <a:xfrm>
            <a:off x="403225" y="3841750"/>
            <a:ext cx="984250" cy="822325"/>
          </a:xfrm>
          <a:prstGeom prst="rect">
            <a:avLst/>
          </a:prstGeom>
          <a:noFill/>
          <a:ln w="9525">
            <a:noFill/>
            <a:miter lim="800000"/>
            <a:headEnd/>
            <a:tailEnd/>
          </a:ln>
        </p:spPr>
        <p:txBody>
          <a:bodyPr wrap="none">
            <a:spAutoFit/>
          </a:bodyPr>
          <a:lstStyle/>
          <a:p>
            <a:pPr eaLnBrk="0" hangingPunct="0"/>
            <a:r>
              <a:rPr lang="fr-FR" sz="2400">
                <a:latin typeface="Times New Roman" pitchFamily="18" charset="0"/>
              </a:rPr>
              <a:t>Goutte</a:t>
            </a:r>
          </a:p>
          <a:p>
            <a:pPr eaLnBrk="0" hangingPunct="0"/>
            <a:r>
              <a:rPr lang="fr-FR" sz="2400">
                <a:latin typeface="Times New Roman" pitchFamily="18" charset="0"/>
              </a:rPr>
              <a:t>de sang</a:t>
            </a:r>
          </a:p>
        </p:txBody>
      </p:sp>
      <p:sp>
        <p:nvSpPr>
          <p:cNvPr id="28683" name="Freeform 11"/>
          <p:cNvSpPr>
            <a:spLocks/>
          </p:cNvSpPr>
          <p:nvPr/>
        </p:nvSpPr>
        <p:spPr bwMode="auto">
          <a:xfrm>
            <a:off x="5568950" y="4183063"/>
            <a:ext cx="1895475" cy="138112"/>
          </a:xfrm>
          <a:custGeom>
            <a:avLst/>
            <a:gdLst>
              <a:gd name="T0" fmla="*/ 2147483647 w 1343"/>
              <a:gd name="T1" fmla="*/ 2147483647 h 87"/>
              <a:gd name="T2" fmla="*/ 2147483647 w 1343"/>
              <a:gd name="T3" fmla="*/ 2147483647 h 87"/>
              <a:gd name="T4" fmla="*/ 2147483647 w 1343"/>
              <a:gd name="T5" fmla="*/ 2147483647 h 87"/>
              <a:gd name="T6" fmla="*/ 2147483647 w 1343"/>
              <a:gd name="T7" fmla="*/ 2147483647 h 87"/>
              <a:gd name="T8" fmla="*/ 0 60000 65536"/>
              <a:gd name="T9" fmla="*/ 0 60000 65536"/>
              <a:gd name="T10" fmla="*/ 0 60000 65536"/>
              <a:gd name="T11" fmla="*/ 0 60000 65536"/>
              <a:gd name="T12" fmla="*/ 0 w 1343"/>
              <a:gd name="T13" fmla="*/ 0 h 87"/>
              <a:gd name="T14" fmla="*/ 1343 w 1343"/>
              <a:gd name="T15" fmla="*/ 87 h 87"/>
            </a:gdLst>
            <a:ahLst/>
            <a:cxnLst>
              <a:cxn ang="T8">
                <a:pos x="T0" y="T1"/>
              </a:cxn>
              <a:cxn ang="T9">
                <a:pos x="T2" y="T3"/>
              </a:cxn>
              <a:cxn ang="T10">
                <a:pos x="T4" y="T5"/>
              </a:cxn>
              <a:cxn ang="T11">
                <a:pos x="T6" y="T7"/>
              </a:cxn>
            </a:cxnLst>
            <a:rect l="T12" t="T13" r="T14" b="T15"/>
            <a:pathLst>
              <a:path w="1343" h="87">
                <a:moveTo>
                  <a:pt x="20" y="87"/>
                </a:moveTo>
                <a:cubicBezTo>
                  <a:pt x="10" y="52"/>
                  <a:pt x="0" y="18"/>
                  <a:pt x="98" y="9"/>
                </a:cubicBezTo>
                <a:cubicBezTo>
                  <a:pt x="196" y="0"/>
                  <a:pt x="402" y="22"/>
                  <a:pt x="609" y="31"/>
                </a:cubicBezTo>
                <a:cubicBezTo>
                  <a:pt x="816" y="40"/>
                  <a:pt x="1221" y="56"/>
                  <a:pt x="1343" y="65"/>
                </a:cubicBezTo>
              </a:path>
            </a:pathLst>
          </a:custGeom>
          <a:solidFill>
            <a:srgbClr val="CC0000"/>
          </a:solidFill>
          <a:ln w="9525">
            <a:solidFill>
              <a:schemeClr val="tx1"/>
            </a:solidFill>
            <a:round/>
            <a:headEnd/>
            <a:tailEnd/>
          </a:ln>
        </p:spPr>
        <p:txBody>
          <a:bodyPr wrap="none" anchor="ctr"/>
          <a:lstStyle/>
          <a:p>
            <a:endParaRPr lang="fr-FR"/>
          </a:p>
        </p:txBody>
      </p:sp>
      <p:sp>
        <p:nvSpPr>
          <p:cNvPr id="28685" name="Text Box 13"/>
          <p:cNvSpPr txBox="1">
            <a:spLocks noChangeArrowheads="1"/>
          </p:cNvSpPr>
          <p:nvPr/>
        </p:nvSpPr>
        <p:spPr bwMode="auto">
          <a:xfrm>
            <a:off x="5500688" y="3365500"/>
            <a:ext cx="1960562" cy="519113"/>
          </a:xfrm>
          <a:prstGeom prst="rect">
            <a:avLst/>
          </a:prstGeom>
          <a:noFill/>
          <a:ln w="9525">
            <a:noFill/>
            <a:miter lim="800000"/>
            <a:headEnd/>
            <a:tailEnd/>
          </a:ln>
        </p:spPr>
        <p:txBody>
          <a:bodyPr wrap="none">
            <a:spAutoFit/>
          </a:bodyPr>
          <a:lstStyle/>
          <a:p>
            <a:pPr eaLnBrk="0" hangingPunct="0"/>
            <a:r>
              <a:rPr lang="fr-FR" sz="2800">
                <a:latin typeface="Times New Roman" pitchFamily="18" charset="0"/>
              </a:rPr>
              <a:t>Film liquidien</a:t>
            </a:r>
          </a:p>
        </p:txBody>
      </p:sp>
      <p:sp>
        <p:nvSpPr>
          <p:cNvPr id="18"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19"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20"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22" name="Titre 1"/>
          <p:cNvSpPr txBox="1">
            <a:spLocks/>
          </p:cNvSpPr>
          <p:nvPr/>
        </p:nvSpPr>
        <p:spPr>
          <a:xfrm>
            <a:off x="-32" y="785802"/>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0043C8"/>
                </a:solidFill>
                <a:latin typeface="+mj-lt"/>
                <a:ea typeface="+mj-ea"/>
                <a:cs typeface="+mj-cs"/>
              </a:rPr>
              <a:t>Frottis sanguin</a:t>
            </a:r>
            <a:r>
              <a:rPr lang="fr-FR" sz="3000" b="1" noProof="0" dirty="0" smtClean="0">
                <a:solidFill>
                  <a:srgbClr val="0043C8"/>
                </a:solidFill>
                <a:latin typeface="+mj-lt"/>
                <a:ea typeface="+mj-ea"/>
                <a:cs typeface="+mj-cs"/>
              </a:rPr>
              <a:t>  </a:t>
            </a:r>
            <a:endParaRPr kumimoji="0" lang="fr-FR" sz="3000" b="1" i="0" u="none" strike="noStrike" kern="1200" cap="none" spc="0" normalizeH="0" baseline="0" noProof="0" dirty="0">
              <a:ln>
                <a:noFill/>
              </a:ln>
              <a:solidFill>
                <a:srgbClr val="0043C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846138" y="1746250"/>
            <a:ext cx="1631950" cy="4303713"/>
          </a:xfrm>
          <a:prstGeom prst="rect">
            <a:avLst/>
          </a:prstGeom>
          <a:solidFill>
            <a:srgbClr val="C0C0C0">
              <a:alpha val="20000"/>
            </a:srgbClr>
          </a:solidFill>
          <a:ln w="9525">
            <a:solidFill>
              <a:schemeClr val="tx1"/>
            </a:solidFill>
            <a:miter lim="800000"/>
            <a:headEnd/>
            <a:tailEnd/>
          </a:ln>
        </p:spPr>
        <p:txBody>
          <a:bodyPr wrap="none" anchor="ctr"/>
          <a:lstStyle/>
          <a:p>
            <a:endParaRPr lang="fr-BE"/>
          </a:p>
        </p:txBody>
      </p:sp>
      <p:sp>
        <p:nvSpPr>
          <p:cNvPr id="29700" name="Freeform 4"/>
          <p:cNvSpPr>
            <a:spLocks/>
          </p:cNvSpPr>
          <p:nvPr/>
        </p:nvSpPr>
        <p:spPr bwMode="auto">
          <a:xfrm flipV="1">
            <a:off x="1012825" y="2606675"/>
            <a:ext cx="1190625" cy="3127375"/>
          </a:xfrm>
          <a:custGeom>
            <a:avLst/>
            <a:gdLst>
              <a:gd name="T0" fmla="*/ 0 w 600"/>
              <a:gd name="T1" fmla="*/ 0 h 1526"/>
              <a:gd name="T2" fmla="*/ 2147483647 w 600"/>
              <a:gd name="T3" fmla="*/ 2147483647 h 1526"/>
              <a:gd name="T4" fmla="*/ 2147483647 w 600"/>
              <a:gd name="T5" fmla="*/ 2147483647 h 1526"/>
              <a:gd name="T6" fmla="*/ 2147483647 w 600"/>
              <a:gd name="T7" fmla="*/ 2147483647 h 1526"/>
              <a:gd name="T8" fmla="*/ 2147483647 w 600"/>
              <a:gd name="T9" fmla="*/ 2147483647 h 1526"/>
              <a:gd name="T10" fmla="*/ 2147483647 w 600"/>
              <a:gd name="T11" fmla="*/ 2147483647 h 1526"/>
              <a:gd name="T12" fmla="*/ 0 60000 65536"/>
              <a:gd name="T13" fmla="*/ 0 60000 65536"/>
              <a:gd name="T14" fmla="*/ 0 60000 65536"/>
              <a:gd name="T15" fmla="*/ 0 60000 65536"/>
              <a:gd name="T16" fmla="*/ 0 60000 65536"/>
              <a:gd name="T17" fmla="*/ 0 60000 65536"/>
              <a:gd name="T18" fmla="*/ 0 w 600"/>
              <a:gd name="T19" fmla="*/ 0 h 1526"/>
              <a:gd name="T20" fmla="*/ 600 w 600"/>
              <a:gd name="T21" fmla="*/ 1526 h 1526"/>
            </a:gdLst>
            <a:ahLst/>
            <a:cxnLst>
              <a:cxn ang="T12">
                <a:pos x="T0" y="T1"/>
              </a:cxn>
              <a:cxn ang="T13">
                <a:pos x="T2" y="T3"/>
              </a:cxn>
              <a:cxn ang="T14">
                <a:pos x="T4" y="T5"/>
              </a:cxn>
              <a:cxn ang="T15">
                <a:pos x="T6" y="T7"/>
              </a:cxn>
              <a:cxn ang="T16">
                <a:pos x="T8" y="T9"/>
              </a:cxn>
              <a:cxn ang="T17">
                <a:pos x="T10" y="T11"/>
              </a:cxn>
            </a:cxnLst>
            <a:rect l="T18" t="T19" r="T20" b="T21"/>
            <a:pathLst>
              <a:path w="600" h="1526">
                <a:moveTo>
                  <a:pt x="0" y="0"/>
                </a:moveTo>
                <a:cubicBezTo>
                  <a:pt x="15" y="262"/>
                  <a:pt x="30" y="524"/>
                  <a:pt x="56" y="744"/>
                </a:cubicBezTo>
                <a:cubicBezTo>
                  <a:pt x="82" y="964"/>
                  <a:pt x="101" y="1211"/>
                  <a:pt x="156" y="1322"/>
                </a:cubicBezTo>
                <a:cubicBezTo>
                  <a:pt x="211" y="1433"/>
                  <a:pt x="321" y="1526"/>
                  <a:pt x="389" y="1411"/>
                </a:cubicBezTo>
                <a:cubicBezTo>
                  <a:pt x="457" y="1296"/>
                  <a:pt x="534" y="866"/>
                  <a:pt x="567" y="633"/>
                </a:cubicBezTo>
                <a:cubicBezTo>
                  <a:pt x="600" y="400"/>
                  <a:pt x="585" y="115"/>
                  <a:pt x="589" y="11"/>
                </a:cubicBezTo>
              </a:path>
            </a:pathLst>
          </a:custGeom>
          <a:solidFill>
            <a:srgbClr val="FF0000"/>
          </a:solidFill>
          <a:ln w="9525">
            <a:solidFill>
              <a:schemeClr val="tx1"/>
            </a:solidFill>
            <a:round/>
            <a:headEnd/>
            <a:tailEnd/>
          </a:ln>
        </p:spPr>
        <p:txBody>
          <a:bodyPr wrap="none" anchor="ctr"/>
          <a:lstStyle/>
          <a:p>
            <a:endParaRPr lang="fr-FR"/>
          </a:p>
        </p:txBody>
      </p:sp>
      <p:sp>
        <p:nvSpPr>
          <p:cNvPr id="29701" name="Line 5"/>
          <p:cNvSpPr>
            <a:spLocks noChangeShapeType="1"/>
          </p:cNvSpPr>
          <p:nvPr/>
        </p:nvSpPr>
        <p:spPr bwMode="auto">
          <a:xfrm>
            <a:off x="2744788" y="3597275"/>
            <a:ext cx="2382837" cy="0"/>
          </a:xfrm>
          <a:prstGeom prst="line">
            <a:avLst/>
          </a:prstGeom>
          <a:noFill/>
          <a:ln w="38100">
            <a:solidFill>
              <a:schemeClr val="tx1"/>
            </a:solidFill>
            <a:round/>
            <a:headEnd/>
            <a:tailEnd type="triangle" w="med" len="med"/>
          </a:ln>
        </p:spPr>
        <p:txBody>
          <a:bodyPr wrap="none" anchor="ctr"/>
          <a:lstStyle/>
          <a:p>
            <a:endParaRPr lang="fr-FR"/>
          </a:p>
        </p:txBody>
      </p:sp>
      <p:sp>
        <p:nvSpPr>
          <p:cNvPr id="29702" name="Text Box 6"/>
          <p:cNvSpPr txBox="1">
            <a:spLocks noChangeArrowheads="1"/>
          </p:cNvSpPr>
          <p:nvPr/>
        </p:nvSpPr>
        <p:spPr bwMode="auto">
          <a:xfrm>
            <a:off x="3163888" y="2924175"/>
            <a:ext cx="1125537" cy="457200"/>
          </a:xfrm>
          <a:prstGeom prst="rect">
            <a:avLst/>
          </a:prstGeom>
          <a:noFill/>
          <a:ln w="9525">
            <a:noFill/>
            <a:miter lim="800000"/>
            <a:headEnd/>
            <a:tailEnd/>
          </a:ln>
        </p:spPr>
        <p:txBody>
          <a:bodyPr wrap="none">
            <a:spAutoFit/>
          </a:bodyPr>
          <a:lstStyle/>
          <a:p>
            <a:pPr eaLnBrk="0" hangingPunct="0"/>
            <a:r>
              <a:rPr lang="fr-FR" sz="2400" b="1">
                <a:latin typeface="Times New Roman" pitchFamily="18" charset="0"/>
              </a:rPr>
              <a:t>Fixation</a:t>
            </a:r>
          </a:p>
        </p:txBody>
      </p:sp>
      <p:sp>
        <p:nvSpPr>
          <p:cNvPr id="29703" name="Text Box 7"/>
          <p:cNvSpPr txBox="1">
            <a:spLocks noChangeArrowheads="1"/>
          </p:cNvSpPr>
          <p:nvPr/>
        </p:nvSpPr>
        <p:spPr bwMode="auto">
          <a:xfrm>
            <a:off x="2816225" y="3798888"/>
            <a:ext cx="2216150" cy="1187450"/>
          </a:xfrm>
          <a:prstGeom prst="rect">
            <a:avLst/>
          </a:prstGeom>
          <a:noFill/>
          <a:ln w="9525">
            <a:noFill/>
            <a:miter lim="800000"/>
            <a:headEnd/>
            <a:tailEnd/>
          </a:ln>
        </p:spPr>
        <p:txBody>
          <a:bodyPr wrap="none">
            <a:spAutoFit/>
          </a:bodyPr>
          <a:lstStyle/>
          <a:p>
            <a:pPr algn="ctr" eaLnBrk="0" hangingPunct="0"/>
            <a:r>
              <a:rPr lang="fr-FR" sz="2400" b="1">
                <a:latin typeface="Times New Roman" pitchFamily="18" charset="0"/>
              </a:rPr>
              <a:t>Coloration</a:t>
            </a:r>
          </a:p>
          <a:p>
            <a:pPr algn="ctr" eaLnBrk="0" hangingPunct="0"/>
            <a:r>
              <a:rPr lang="fr-FR" sz="2400" b="1">
                <a:solidFill>
                  <a:schemeClr val="accent2"/>
                </a:solidFill>
                <a:latin typeface="Times New Roman" pitchFamily="18" charset="0"/>
              </a:rPr>
              <a:t>May-Grünwald</a:t>
            </a:r>
          </a:p>
          <a:p>
            <a:pPr algn="ctr" eaLnBrk="0" hangingPunct="0"/>
            <a:r>
              <a:rPr lang="fr-FR" sz="2400" b="1">
                <a:solidFill>
                  <a:schemeClr val="accent2"/>
                </a:solidFill>
                <a:latin typeface="Times New Roman" pitchFamily="18" charset="0"/>
              </a:rPr>
              <a:t>Giemsa</a:t>
            </a:r>
          </a:p>
        </p:txBody>
      </p:sp>
      <p:sp>
        <p:nvSpPr>
          <p:cNvPr id="29704" name="Text Box 8"/>
          <p:cNvSpPr txBox="1">
            <a:spLocks noChangeArrowheads="1"/>
          </p:cNvSpPr>
          <p:nvPr/>
        </p:nvSpPr>
        <p:spPr bwMode="auto">
          <a:xfrm>
            <a:off x="749300" y="6078538"/>
            <a:ext cx="1847850" cy="457200"/>
          </a:xfrm>
          <a:prstGeom prst="rect">
            <a:avLst/>
          </a:prstGeom>
          <a:noFill/>
          <a:ln w="9525">
            <a:noFill/>
            <a:miter lim="800000"/>
            <a:headEnd/>
            <a:tailEnd/>
          </a:ln>
        </p:spPr>
        <p:txBody>
          <a:bodyPr wrap="none">
            <a:spAutoFit/>
          </a:bodyPr>
          <a:lstStyle/>
          <a:p>
            <a:pPr eaLnBrk="0" hangingPunct="0"/>
            <a:r>
              <a:rPr lang="fr-FR" sz="2400" b="1">
                <a:latin typeface="Times New Roman" pitchFamily="18" charset="0"/>
              </a:rPr>
              <a:t>Lame de verre</a:t>
            </a:r>
          </a:p>
        </p:txBody>
      </p:sp>
      <p:sp>
        <p:nvSpPr>
          <p:cNvPr id="29705" name="Text Box 9"/>
          <p:cNvSpPr txBox="1">
            <a:spLocks noChangeArrowheads="1"/>
          </p:cNvSpPr>
          <p:nvPr/>
        </p:nvSpPr>
        <p:spPr bwMode="auto">
          <a:xfrm>
            <a:off x="3205163" y="2317750"/>
            <a:ext cx="1095375" cy="457200"/>
          </a:xfrm>
          <a:prstGeom prst="rect">
            <a:avLst/>
          </a:prstGeom>
          <a:noFill/>
          <a:ln w="9525">
            <a:noFill/>
            <a:miter lim="800000"/>
            <a:headEnd/>
            <a:tailEnd/>
          </a:ln>
        </p:spPr>
        <p:txBody>
          <a:bodyPr wrap="none">
            <a:spAutoFit/>
          </a:bodyPr>
          <a:lstStyle/>
          <a:p>
            <a:pPr eaLnBrk="0" hangingPunct="0"/>
            <a:r>
              <a:rPr lang="fr-FR" sz="2400" b="1">
                <a:latin typeface="Times New Roman" pitchFamily="18" charset="0"/>
              </a:rPr>
              <a:t>Séchage</a:t>
            </a:r>
          </a:p>
        </p:txBody>
      </p:sp>
      <p:sp>
        <p:nvSpPr>
          <p:cNvPr id="29706" name="Text Box 10"/>
          <p:cNvSpPr txBox="1">
            <a:spLocks noChangeArrowheads="1"/>
          </p:cNvSpPr>
          <p:nvPr/>
        </p:nvSpPr>
        <p:spPr bwMode="auto">
          <a:xfrm>
            <a:off x="1003300" y="4740275"/>
            <a:ext cx="1187450" cy="822325"/>
          </a:xfrm>
          <a:prstGeom prst="rect">
            <a:avLst/>
          </a:prstGeom>
          <a:noFill/>
          <a:ln w="9525">
            <a:noFill/>
            <a:miter lim="800000"/>
            <a:headEnd/>
            <a:tailEnd/>
          </a:ln>
        </p:spPr>
        <p:txBody>
          <a:bodyPr wrap="none">
            <a:spAutoFit/>
          </a:bodyPr>
          <a:lstStyle/>
          <a:p>
            <a:pPr algn="ctr" eaLnBrk="0" hangingPunct="0"/>
            <a:r>
              <a:rPr lang="fr-FR" sz="2400" b="1">
                <a:solidFill>
                  <a:schemeClr val="bg1"/>
                </a:solidFill>
                <a:latin typeface="Times New Roman" pitchFamily="18" charset="0"/>
              </a:rPr>
              <a:t>Film</a:t>
            </a:r>
          </a:p>
          <a:p>
            <a:pPr algn="ctr" eaLnBrk="0" hangingPunct="0"/>
            <a:r>
              <a:rPr lang="fr-FR" sz="2400" b="1">
                <a:solidFill>
                  <a:schemeClr val="bg1"/>
                </a:solidFill>
                <a:latin typeface="Times New Roman" pitchFamily="18" charset="0"/>
              </a:rPr>
              <a:t>liquidien</a:t>
            </a:r>
          </a:p>
        </p:txBody>
      </p:sp>
      <p:pic>
        <p:nvPicPr>
          <p:cNvPr id="29708" name="Picture 12" descr="P2150757"/>
          <p:cNvPicPr>
            <a:picLocks noChangeAspect="1" noChangeArrowheads="1"/>
          </p:cNvPicPr>
          <p:nvPr/>
        </p:nvPicPr>
        <p:blipFill>
          <a:blip r:embed="rId2" cstate="print"/>
          <a:srcRect r="4784" b="12389"/>
          <a:stretch>
            <a:fillRect/>
          </a:stretch>
        </p:blipFill>
        <p:spPr bwMode="auto">
          <a:xfrm>
            <a:off x="5338763" y="2176463"/>
            <a:ext cx="3425825" cy="2660650"/>
          </a:xfrm>
          <a:prstGeom prst="rect">
            <a:avLst/>
          </a:prstGeom>
          <a:noFill/>
          <a:ln w="9525">
            <a:noFill/>
            <a:miter lim="800000"/>
            <a:headEnd/>
            <a:tailEnd/>
          </a:ln>
        </p:spPr>
      </p:pic>
      <p:sp>
        <p:nvSpPr>
          <p:cNvPr id="14"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15"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1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7" name="Titre 1"/>
          <p:cNvSpPr txBox="1">
            <a:spLocks/>
          </p:cNvSpPr>
          <p:nvPr/>
        </p:nvSpPr>
        <p:spPr>
          <a:xfrm>
            <a:off x="-32" y="785802"/>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0043C8"/>
                </a:solidFill>
                <a:latin typeface="+mj-lt"/>
                <a:ea typeface="+mj-ea"/>
                <a:cs typeface="+mj-cs"/>
              </a:rPr>
              <a:t>Frottis sanguin</a:t>
            </a:r>
            <a:r>
              <a:rPr lang="fr-FR" sz="3000" b="1" noProof="0" dirty="0" smtClean="0">
                <a:solidFill>
                  <a:srgbClr val="0043C8"/>
                </a:solidFill>
                <a:latin typeface="+mj-lt"/>
                <a:ea typeface="+mj-ea"/>
                <a:cs typeface="+mj-cs"/>
              </a:rPr>
              <a:t>  </a:t>
            </a:r>
            <a:endParaRPr kumimoji="0" lang="fr-FR" sz="3000" b="1" i="0" u="none" strike="noStrike" kern="1200" cap="none" spc="0" normalizeH="0" baseline="0" noProof="0" dirty="0">
              <a:ln>
                <a:noFill/>
              </a:ln>
              <a:solidFill>
                <a:srgbClr val="0043C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71613" y="1376363"/>
            <a:ext cx="6245225" cy="5268912"/>
            <a:chOff x="1043" y="867"/>
            <a:chExt cx="4426" cy="3319"/>
          </a:xfrm>
        </p:grpSpPr>
        <p:pic>
          <p:nvPicPr>
            <p:cNvPr id="30725" name="Picture 5" descr="Frottis"/>
            <p:cNvPicPr>
              <a:picLocks noChangeAspect="1" noChangeArrowheads="1"/>
            </p:cNvPicPr>
            <p:nvPr/>
          </p:nvPicPr>
          <p:blipFill>
            <a:blip r:embed="rId2" cstate="print"/>
            <a:srcRect/>
            <a:stretch>
              <a:fillRect/>
            </a:stretch>
          </p:blipFill>
          <p:spPr bwMode="auto">
            <a:xfrm>
              <a:off x="1043" y="867"/>
              <a:ext cx="4426" cy="3319"/>
            </a:xfrm>
            <a:prstGeom prst="rect">
              <a:avLst/>
            </a:prstGeom>
            <a:noFill/>
            <a:ln w="9525">
              <a:noFill/>
              <a:miter lim="800000"/>
              <a:headEnd/>
              <a:tailEnd/>
            </a:ln>
          </p:spPr>
        </p:pic>
        <p:sp>
          <p:nvSpPr>
            <p:cNvPr id="30726" name="Text Box 6"/>
            <p:cNvSpPr txBox="1">
              <a:spLocks noChangeArrowheads="1"/>
            </p:cNvSpPr>
            <p:nvPr/>
          </p:nvSpPr>
          <p:spPr bwMode="auto">
            <a:xfrm>
              <a:off x="1586" y="3082"/>
              <a:ext cx="556" cy="212"/>
            </a:xfrm>
            <a:prstGeom prst="rect">
              <a:avLst/>
            </a:prstGeom>
            <a:noFill/>
            <a:ln w="9525">
              <a:noFill/>
              <a:miter lim="800000"/>
              <a:headEnd/>
              <a:tailEnd/>
            </a:ln>
          </p:spPr>
          <p:txBody>
            <a:bodyPr>
              <a:spAutoFit/>
            </a:bodyPr>
            <a:lstStyle/>
            <a:p>
              <a:pPr algn="ctr" eaLnBrk="0" hangingPunct="0">
                <a:spcBef>
                  <a:spcPct val="50000"/>
                </a:spcBef>
              </a:pPr>
              <a:r>
                <a:rPr lang="fr-FR" sz="1600">
                  <a:solidFill>
                    <a:schemeClr val="bg2"/>
                  </a:solidFill>
                  <a:latin typeface="Times New Roman" pitchFamily="18" charset="0"/>
                </a:rPr>
                <a:t>1,5 µm</a:t>
              </a:r>
            </a:p>
          </p:txBody>
        </p:sp>
        <p:sp>
          <p:nvSpPr>
            <p:cNvPr id="30727" name="Text Box 7"/>
            <p:cNvSpPr txBox="1">
              <a:spLocks noChangeArrowheads="1"/>
            </p:cNvSpPr>
            <p:nvPr/>
          </p:nvSpPr>
          <p:spPr bwMode="auto">
            <a:xfrm>
              <a:off x="1960" y="1920"/>
              <a:ext cx="597" cy="212"/>
            </a:xfrm>
            <a:prstGeom prst="rect">
              <a:avLst/>
            </a:prstGeom>
            <a:noFill/>
            <a:ln w="9525">
              <a:noFill/>
              <a:miter lim="800000"/>
              <a:headEnd/>
              <a:tailEnd/>
            </a:ln>
          </p:spPr>
          <p:txBody>
            <a:bodyPr>
              <a:spAutoFit/>
            </a:bodyPr>
            <a:lstStyle/>
            <a:p>
              <a:pPr algn="ctr" eaLnBrk="0" hangingPunct="0">
                <a:spcBef>
                  <a:spcPct val="50000"/>
                </a:spcBef>
              </a:pPr>
              <a:r>
                <a:rPr lang="fr-FR" sz="1600">
                  <a:solidFill>
                    <a:schemeClr val="bg2"/>
                  </a:solidFill>
                  <a:latin typeface="Times New Roman" pitchFamily="18" charset="0"/>
                </a:rPr>
                <a:t>7-8 µm</a:t>
              </a:r>
            </a:p>
          </p:txBody>
        </p:sp>
        <p:sp>
          <p:nvSpPr>
            <p:cNvPr id="30728" name="Text Box 8"/>
            <p:cNvSpPr txBox="1">
              <a:spLocks noChangeArrowheads="1"/>
            </p:cNvSpPr>
            <p:nvPr/>
          </p:nvSpPr>
          <p:spPr bwMode="auto">
            <a:xfrm>
              <a:off x="2789" y="3699"/>
              <a:ext cx="960" cy="212"/>
            </a:xfrm>
            <a:prstGeom prst="rect">
              <a:avLst/>
            </a:prstGeom>
            <a:noFill/>
            <a:ln w="9525">
              <a:noFill/>
              <a:miter lim="800000"/>
              <a:headEnd/>
              <a:tailEnd/>
            </a:ln>
          </p:spPr>
          <p:txBody>
            <a:bodyPr>
              <a:spAutoFit/>
            </a:bodyPr>
            <a:lstStyle/>
            <a:p>
              <a:pPr algn="ctr" eaLnBrk="0" hangingPunct="0">
                <a:spcBef>
                  <a:spcPct val="50000"/>
                </a:spcBef>
              </a:pPr>
              <a:r>
                <a:rPr lang="fr-FR" sz="1600">
                  <a:solidFill>
                    <a:schemeClr val="bg2"/>
                  </a:solidFill>
                  <a:latin typeface="Times New Roman" pitchFamily="18" charset="0"/>
                </a:rPr>
                <a:t>10-30 µm</a:t>
              </a:r>
            </a:p>
          </p:txBody>
        </p:sp>
      </p:grpSp>
      <p:sp>
        <p:nvSpPr>
          <p:cNvPr id="10" name="Titre 1"/>
          <p:cNvSpPr txBox="1">
            <a:spLocks/>
          </p:cNvSpPr>
          <p:nvPr/>
        </p:nvSpPr>
        <p:spPr>
          <a:xfrm>
            <a:off x="-32" y="-24"/>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A41041"/>
                </a:solidFill>
                <a:latin typeface="+mj-lt"/>
                <a:ea typeface="+mj-ea"/>
                <a:cs typeface="+mj-cs"/>
              </a:rPr>
              <a:t>Examen du sang</a:t>
            </a:r>
            <a:r>
              <a:rPr lang="fr-FR" sz="3000" b="1" noProof="0" dirty="0" smtClean="0">
                <a:solidFill>
                  <a:srgbClr val="A41041"/>
                </a:solidFill>
                <a:latin typeface="+mj-lt"/>
                <a:ea typeface="+mj-ea"/>
                <a:cs typeface="+mj-cs"/>
              </a:rPr>
              <a:t>   </a:t>
            </a:r>
            <a:endParaRPr kumimoji="0" lang="fr-FR" sz="3000" b="1" i="0" u="none" strike="noStrike" kern="1200" cap="none" spc="0" normalizeH="0" baseline="0" noProof="0" dirty="0">
              <a:ln>
                <a:noFill/>
              </a:ln>
              <a:solidFill>
                <a:srgbClr val="A41041"/>
              </a:solidFill>
              <a:effectLst/>
              <a:uLnTx/>
              <a:uFillTx/>
              <a:latin typeface="+mj-lt"/>
              <a:ea typeface="+mj-ea"/>
              <a:cs typeface="+mj-cs"/>
            </a:endParaRPr>
          </a:p>
        </p:txBody>
      </p:sp>
      <p:sp>
        <p:nvSpPr>
          <p:cNvPr id="11" name="Titre 1"/>
          <p:cNvSpPr txBox="1">
            <a:spLocks/>
          </p:cNvSpPr>
          <p:nvPr/>
        </p:nvSpPr>
        <p:spPr>
          <a:xfrm>
            <a:off x="3500430" y="285736"/>
            <a:ext cx="5643602" cy="1143000"/>
          </a:xfrm>
          <a:prstGeom prst="rect">
            <a:avLst/>
          </a:prstGeom>
        </p:spPr>
        <p:txBody>
          <a:bodyPr vert="horz" lIns="91440" tIns="45720" rIns="91440" bIns="45720" rtlCol="0" anchor="ctr">
            <a:normAutofit/>
          </a:bodyPr>
          <a:lstStyle/>
          <a:p>
            <a:pPr>
              <a:spcBef>
                <a:spcPct val="0"/>
              </a:spcBef>
            </a:pPr>
            <a:r>
              <a:rPr lang="fr-FR" sz="3000" b="1" noProof="0" dirty="0" smtClean="0">
                <a:solidFill>
                  <a:srgbClr val="008000"/>
                </a:solidFill>
                <a:latin typeface="+mj-lt"/>
                <a:ea typeface="+mj-ea"/>
                <a:cs typeface="+mj-cs"/>
              </a:rPr>
              <a:t>Hémogramme: </a:t>
            </a:r>
            <a:r>
              <a:rPr lang="fr-FR" sz="3000" b="1" dirty="0" smtClean="0">
                <a:solidFill>
                  <a:srgbClr val="008000"/>
                </a:solidFill>
                <a:latin typeface="+mj-lt"/>
                <a:ea typeface="+mj-ea"/>
                <a:cs typeface="+mj-cs"/>
              </a:rPr>
              <a:t>Étude qualitative (la formule sanguine) </a:t>
            </a:r>
            <a:r>
              <a:rPr lang="fr-FR" sz="3000" b="1" noProof="0" dirty="0" smtClean="0">
                <a:solidFill>
                  <a:srgbClr val="008000"/>
                </a:solidFill>
                <a:latin typeface="+mj-lt"/>
                <a:ea typeface="+mj-ea"/>
                <a:cs typeface="+mj-cs"/>
              </a:rPr>
              <a:t>    </a:t>
            </a:r>
            <a:endParaRPr kumimoji="0" lang="fr-FR" sz="3000" b="1" i="0" u="none" strike="noStrike" kern="1200" cap="none" spc="0" normalizeH="0" baseline="0" noProof="0" dirty="0">
              <a:ln>
                <a:noFill/>
              </a:ln>
              <a:solidFill>
                <a:srgbClr val="008000"/>
              </a:solidFill>
              <a:effectLst/>
              <a:uLnTx/>
              <a:uFillTx/>
              <a:latin typeface="+mj-lt"/>
              <a:ea typeface="+mj-ea"/>
              <a:cs typeface="+mj-cs"/>
            </a:endParaRPr>
          </a:p>
        </p:txBody>
      </p:sp>
      <p:sp>
        <p:nvSpPr>
          <p:cNvPr id="12"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sang</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13" name="Titre 1"/>
          <p:cNvSpPr txBox="1">
            <a:spLocks/>
          </p:cNvSpPr>
          <p:nvPr/>
        </p:nvSpPr>
        <p:spPr>
          <a:xfrm>
            <a:off x="-32" y="571480"/>
            <a:ext cx="8229600" cy="1143000"/>
          </a:xfrm>
          <a:prstGeom prst="rect">
            <a:avLst/>
          </a:prstGeom>
        </p:spPr>
        <p:txBody>
          <a:bodyPr vert="horz" lIns="91440" tIns="45720" rIns="91440" bIns="45720" rtlCol="0" anchor="ctr">
            <a:normAutofit/>
          </a:bodyPr>
          <a:lstStyle/>
          <a:p>
            <a:pPr>
              <a:spcBef>
                <a:spcPct val="0"/>
              </a:spcBef>
            </a:pPr>
            <a:r>
              <a:rPr lang="fr-FR" sz="3000" b="1" dirty="0" smtClean="0">
                <a:solidFill>
                  <a:srgbClr val="0043C8"/>
                </a:solidFill>
                <a:latin typeface="+mj-lt"/>
                <a:ea typeface="+mj-ea"/>
                <a:cs typeface="+mj-cs"/>
              </a:rPr>
              <a:t>Frottis sanguin</a:t>
            </a:r>
            <a:r>
              <a:rPr lang="fr-FR" sz="3000" b="1" noProof="0" dirty="0" smtClean="0">
                <a:solidFill>
                  <a:srgbClr val="0043C8"/>
                </a:solidFill>
                <a:latin typeface="+mj-lt"/>
                <a:ea typeface="+mj-ea"/>
                <a:cs typeface="+mj-cs"/>
              </a:rPr>
              <a:t>  </a:t>
            </a:r>
            <a:endParaRPr kumimoji="0" lang="fr-FR" sz="3000" b="1" i="0" u="none" strike="noStrike" kern="1200" cap="none" spc="0" normalizeH="0" baseline="0" noProof="0" dirty="0">
              <a:ln>
                <a:noFill/>
              </a:ln>
              <a:solidFill>
                <a:srgbClr val="0043C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1142984"/>
            <a:ext cx="9000000" cy="923330"/>
          </a:xfrm>
          <a:prstGeom prst="rect">
            <a:avLst/>
          </a:prstGeom>
        </p:spPr>
        <p:txBody>
          <a:bodyPr>
            <a:spAutoFit/>
          </a:bodyPr>
          <a:lstStyle/>
          <a:p>
            <a:pPr algn="just">
              <a:buBlip>
                <a:blip r:embed="rId2"/>
              </a:buBlip>
            </a:pPr>
            <a:r>
              <a:rPr lang="fr-FR" sz="2700" dirty="0" smtClean="0">
                <a:solidFill>
                  <a:srgbClr val="008000"/>
                </a:solidFill>
              </a:rPr>
              <a:t>La lymphe</a:t>
            </a:r>
            <a:r>
              <a:rPr lang="fr-FR" sz="2700" dirty="0" smtClean="0"/>
              <a:t> est un liquide biologique blanchâtre, transporté par le système lymphatique (vaisseaux lymphatiques); </a:t>
            </a:r>
            <a:endParaRPr lang="fr-FR" sz="2700" dirty="0"/>
          </a:p>
        </p:txBody>
      </p:sp>
      <p:sp>
        <p:nvSpPr>
          <p:cNvPr id="5"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6"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noProof="0" dirty="0" smtClean="0">
                <a:solidFill>
                  <a:srgbClr val="002060"/>
                </a:solidFill>
                <a:latin typeface="+mj-lt"/>
                <a:ea typeface="+mj-ea"/>
                <a:cs typeface="+mj-cs"/>
              </a:rPr>
              <a:t>Le</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 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928662" y="35716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8000"/>
                </a:solidFill>
                <a:effectLst/>
                <a:uLnTx/>
                <a:uFillTx/>
                <a:latin typeface="+mj-lt"/>
                <a:ea typeface="+mj-ea"/>
                <a:cs typeface="+mj-cs"/>
              </a:rPr>
              <a:t>La lymphe</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sp>
        <p:nvSpPr>
          <p:cNvPr id="8" name="Rectangle 7"/>
          <p:cNvSpPr/>
          <p:nvPr/>
        </p:nvSpPr>
        <p:spPr>
          <a:xfrm>
            <a:off x="-32" y="2005604"/>
            <a:ext cx="9000000" cy="923330"/>
          </a:xfrm>
          <a:prstGeom prst="rect">
            <a:avLst/>
          </a:prstGeom>
        </p:spPr>
        <p:txBody>
          <a:bodyPr>
            <a:spAutoFit/>
          </a:bodyPr>
          <a:lstStyle/>
          <a:p>
            <a:pPr algn="just">
              <a:buBlip>
                <a:blip r:embed="rId2"/>
              </a:buBlip>
            </a:pPr>
            <a:r>
              <a:rPr lang="fr-FR" sz="2700" dirty="0" smtClean="0"/>
              <a:t>Sa composition est analogue à celle du plasma sanguin sauf protéines; </a:t>
            </a:r>
            <a:endParaRPr lang="fr-FR" sz="2700" dirty="0"/>
          </a:p>
        </p:txBody>
      </p:sp>
      <p:sp>
        <p:nvSpPr>
          <p:cNvPr id="9" name="Rectangle 8"/>
          <p:cNvSpPr/>
          <p:nvPr/>
        </p:nvSpPr>
        <p:spPr>
          <a:xfrm>
            <a:off x="-32" y="2791422"/>
            <a:ext cx="9000000" cy="923330"/>
          </a:xfrm>
          <a:prstGeom prst="rect">
            <a:avLst/>
          </a:prstGeom>
        </p:spPr>
        <p:txBody>
          <a:bodyPr>
            <a:spAutoFit/>
          </a:bodyPr>
          <a:lstStyle/>
          <a:p>
            <a:pPr algn="just">
              <a:buBlip>
                <a:blip r:embed="rId2"/>
              </a:buBlip>
            </a:pPr>
            <a:r>
              <a:rPr lang="fr-FR" sz="2700" dirty="0" smtClean="0"/>
              <a:t>Elle contient des globules blancs, notamment des lymphocytes ;  </a:t>
            </a:r>
            <a:endParaRPr lang="fr-FR" sz="2700" dirty="0"/>
          </a:p>
        </p:txBody>
      </p:sp>
      <p:sp>
        <p:nvSpPr>
          <p:cNvPr id="10" name="Rectangle 9"/>
          <p:cNvSpPr/>
          <p:nvPr/>
        </p:nvSpPr>
        <p:spPr>
          <a:xfrm>
            <a:off x="-32" y="3643314"/>
            <a:ext cx="9000000" cy="507831"/>
          </a:xfrm>
          <a:prstGeom prst="rect">
            <a:avLst/>
          </a:prstGeom>
        </p:spPr>
        <p:txBody>
          <a:bodyPr>
            <a:spAutoFit/>
          </a:bodyPr>
          <a:lstStyle/>
          <a:p>
            <a:pPr algn="just">
              <a:buBlip>
                <a:blip r:embed="rId2"/>
              </a:buBlip>
            </a:pPr>
            <a:r>
              <a:rPr lang="fr-FR" sz="2700" dirty="0" smtClean="0"/>
              <a:t>Dépourvue de globules rouges;  </a:t>
            </a:r>
            <a:endParaRPr lang="fr-FR" sz="2700" dirty="0"/>
          </a:p>
        </p:txBody>
      </p:sp>
      <p:sp>
        <p:nvSpPr>
          <p:cNvPr id="11" name="Rectangle 10"/>
          <p:cNvSpPr/>
          <p:nvPr/>
        </p:nvSpPr>
        <p:spPr>
          <a:xfrm>
            <a:off x="-32" y="4148744"/>
            <a:ext cx="9000000" cy="923330"/>
          </a:xfrm>
          <a:prstGeom prst="rect">
            <a:avLst/>
          </a:prstGeom>
        </p:spPr>
        <p:txBody>
          <a:bodyPr>
            <a:spAutoFit/>
          </a:bodyPr>
          <a:lstStyle/>
          <a:p>
            <a:pPr algn="just">
              <a:buBlip>
                <a:blip r:embed="rId2"/>
              </a:buBlip>
            </a:pPr>
            <a:r>
              <a:rPr lang="fr-FR" sz="2700" dirty="0" smtClean="0"/>
              <a:t>Elle est plus pauvre en nutriments que le sang, plus riche en déchets;</a:t>
            </a:r>
            <a:endParaRPr lang="fr-FR" sz="2700" dirty="0"/>
          </a:p>
        </p:txBody>
      </p:sp>
      <p:sp>
        <p:nvSpPr>
          <p:cNvPr id="12" name="Rectangle 11"/>
          <p:cNvSpPr/>
          <p:nvPr/>
        </p:nvSpPr>
        <p:spPr>
          <a:xfrm>
            <a:off x="-32" y="5006000"/>
            <a:ext cx="9000000" cy="923330"/>
          </a:xfrm>
          <a:prstGeom prst="rect">
            <a:avLst/>
          </a:prstGeom>
        </p:spPr>
        <p:txBody>
          <a:bodyPr>
            <a:spAutoFit/>
          </a:bodyPr>
          <a:lstStyle/>
          <a:p>
            <a:pPr algn="just">
              <a:buBlip>
                <a:blip r:embed="rId2"/>
              </a:buBlip>
            </a:pPr>
            <a:r>
              <a:rPr lang="fr-FR" sz="2700" dirty="0" smtClean="0"/>
              <a:t>Un corps humain moyen contient environ huit à dix litres de lymphe, à comparer à ses cinq litres de sang; </a:t>
            </a:r>
            <a:endParaRPr lang="fr-FR" sz="2700" dirty="0"/>
          </a:p>
        </p:txBody>
      </p:sp>
      <p:sp>
        <p:nvSpPr>
          <p:cNvPr id="13" name="Rectangle 12"/>
          <p:cNvSpPr/>
          <p:nvPr/>
        </p:nvSpPr>
        <p:spPr>
          <a:xfrm>
            <a:off x="-32" y="5934694"/>
            <a:ext cx="9000000" cy="923330"/>
          </a:xfrm>
          <a:prstGeom prst="rect">
            <a:avLst/>
          </a:prstGeom>
        </p:spPr>
        <p:txBody>
          <a:bodyPr>
            <a:spAutoFit/>
          </a:bodyPr>
          <a:lstStyle/>
          <a:p>
            <a:pPr algn="just">
              <a:buBlip>
                <a:blip r:embed="rId2"/>
              </a:buBlip>
            </a:pPr>
            <a:r>
              <a:rPr lang="fr-FR" sz="2700" dirty="0" smtClean="0"/>
              <a:t>Son débit est relativement faible, de 2 à 4 L/jour (pour comparer le débit sanguin est de 5 L/min).</a:t>
            </a:r>
            <a:endParaRPr lang="fr-F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552" y="-24"/>
            <a:ext cx="8229600" cy="1143000"/>
          </a:xfrm>
        </p:spPr>
        <p:txBody>
          <a:bodyPr/>
          <a:lstStyle/>
          <a:p>
            <a:r>
              <a:rPr lang="fr-FR" b="1" dirty="0" smtClean="0">
                <a:solidFill>
                  <a:srgbClr val="A41041"/>
                </a:solidFill>
              </a:rPr>
              <a:t>Définition </a:t>
            </a:r>
            <a:endParaRPr lang="fr-FR" b="1" dirty="0">
              <a:solidFill>
                <a:srgbClr val="A41041"/>
              </a:solidFill>
            </a:endParaRPr>
          </a:p>
        </p:txBody>
      </p:sp>
      <p:sp>
        <p:nvSpPr>
          <p:cNvPr id="5" name="Titre 1"/>
          <p:cNvSpPr txBox="1">
            <a:spLocks/>
          </p:cNvSpPr>
          <p:nvPr/>
        </p:nvSpPr>
        <p:spPr>
          <a:xfrm>
            <a:off x="914432" y="-35721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500" b="1" dirty="0" smtClean="0">
                <a:solidFill>
                  <a:srgbClr val="002060"/>
                </a:solidFill>
                <a:latin typeface="+mj-lt"/>
                <a:ea typeface="+mj-ea"/>
                <a:cs typeface="+mj-cs"/>
              </a:rPr>
              <a:t>Le </a:t>
            </a:r>
            <a:r>
              <a:rPr kumimoji="0" lang="fr-FR" sz="2500" b="1" i="0" u="none" strike="noStrike" kern="1200" cap="none" spc="0" normalizeH="0" baseline="0" noProof="0" dirty="0" smtClean="0">
                <a:ln>
                  <a:noFill/>
                </a:ln>
                <a:solidFill>
                  <a:srgbClr val="002060"/>
                </a:solidFill>
                <a:effectLst/>
                <a:uLnTx/>
                <a:uFillTx/>
                <a:latin typeface="+mj-lt"/>
                <a:ea typeface="+mj-ea"/>
                <a:cs typeface="+mj-cs"/>
              </a:rPr>
              <a:t>milieu intérieur</a:t>
            </a:r>
            <a:endParaRPr kumimoji="0" lang="fr-FR" sz="2500" b="1" i="0" u="none" strike="noStrike" kern="1200" cap="none" spc="0" normalizeH="0" baseline="0" noProof="0" dirty="0">
              <a:ln>
                <a:noFill/>
              </a:ln>
              <a:solidFill>
                <a:srgbClr val="002060"/>
              </a:solidFill>
              <a:effectLst/>
              <a:uLnTx/>
              <a:uFillTx/>
              <a:latin typeface="+mj-lt"/>
              <a:ea typeface="+mj-ea"/>
              <a:cs typeface="+mj-cs"/>
            </a:endParaRPr>
          </a:p>
        </p:txBody>
      </p:sp>
      <p:sp>
        <p:nvSpPr>
          <p:cNvPr id="6" name="Rectangle 5"/>
          <p:cNvSpPr/>
          <p:nvPr/>
        </p:nvSpPr>
        <p:spPr>
          <a:xfrm>
            <a:off x="181156" y="1849681"/>
            <a:ext cx="8820000" cy="4579715"/>
          </a:xfrm>
          <a:prstGeom prst="rect">
            <a:avLst/>
          </a:prstGeom>
        </p:spPr>
        <p:txBody>
          <a:bodyPr>
            <a:spAutoFit/>
          </a:bodyPr>
          <a:lstStyle/>
          <a:p>
            <a:pPr algn="just">
              <a:lnSpc>
                <a:spcPct val="200000"/>
              </a:lnSpc>
            </a:pPr>
            <a:r>
              <a:rPr lang="fr-FR" sz="3000" dirty="0" smtClean="0">
                <a:solidFill>
                  <a:srgbClr val="008000"/>
                </a:solidFill>
              </a:rPr>
              <a:t>Le liquide interstitiel</a:t>
            </a:r>
            <a:r>
              <a:rPr lang="fr-FR" sz="3000" dirty="0" smtClean="0"/>
              <a:t> ou </a:t>
            </a:r>
            <a:r>
              <a:rPr lang="fr-FR" sz="3000" dirty="0" err="1" smtClean="0">
                <a:solidFill>
                  <a:srgbClr val="008000"/>
                </a:solidFill>
              </a:rPr>
              <a:t>interstitium</a:t>
            </a:r>
            <a:r>
              <a:rPr lang="fr-FR" sz="3000" dirty="0" smtClean="0"/>
              <a:t> a une composition ionique proche de celle du plasma sanguin. Le liquide interstitiel remplit l'espace entre les capillaires sanguins et les cellules. Il facilite les échanges de nutriments et de déchets entre ceux-ci. </a:t>
            </a:r>
            <a:endParaRPr lang="fr-FR" sz="3000" dirty="0"/>
          </a:p>
        </p:txBody>
      </p:sp>
      <p:sp>
        <p:nvSpPr>
          <p:cNvPr id="9" name="Titre 1"/>
          <p:cNvSpPr txBox="1">
            <a:spLocks/>
          </p:cNvSpPr>
          <p:nvPr/>
        </p:nvSpPr>
        <p:spPr>
          <a:xfrm>
            <a:off x="928662" y="357166"/>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solidFill>
                  <a:srgbClr val="008000"/>
                </a:solidFill>
                <a:effectLst/>
                <a:uLnTx/>
                <a:uFillTx/>
                <a:latin typeface="+mj-lt"/>
                <a:ea typeface="+mj-ea"/>
                <a:cs typeface="+mj-cs"/>
              </a:rPr>
              <a:t>Le liquide interstitiel</a:t>
            </a:r>
            <a:endParaRPr kumimoji="0" lang="fr-FR" sz="25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35807</TotalTime>
  <Words>2440</Words>
  <Application>Microsoft Office PowerPoint</Application>
  <PresentationFormat>Affichage à l'écran (4:3)</PresentationFormat>
  <Paragraphs>435</Paragraphs>
  <Slides>77</Slides>
  <Notes>4</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Thème Office</vt:lpstr>
      <vt:lpstr>Présentation PowerPoint</vt:lpstr>
      <vt:lpstr>Introduction </vt:lpstr>
      <vt:lpstr>Présentation PowerPoint</vt:lpstr>
      <vt:lpstr>Définition </vt:lpstr>
      <vt:lpstr>Définition </vt:lpstr>
      <vt:lpstr>Définition </vt:lpstr>
      <vt:lpstr>Définition </vt:lpstr>
      <vt:lpstr>Définition </vt:lpstr>
      <vt:lpstr>Définition </vt:lpstr>
      <vt:lpstr>Définition </vt:lpstr>
      <vt:lpstr>Définition </vt:lpstr>
      <vt:lpstr>Définition </vt:lpstr>
      <vt:lpstr>Présentation PowerPoint</vt:lpstr>
      <vt:lpstr>Le sang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plasma </vt:lpstr>
      <vt:lpstr>Présentation PowerPoint</vt:lpstr>
      <vt:lpstr>Présentation PowerPoint</vt:lpstr>
      <vt:lpstr>Présentation PowerPoint</vt:lpstr>
      <vt:lpstr>Présentation PowerPoint</vt:lpstr>
      <vt:lpstr>Présentation PowerPoint</vt:lpstr>
      <vt:lpstr>Les différentes cellules :            les éléments figurés </vt:lpstr>
      <vt:lpstr>1/ Les globules rouges</vt:lpstr>
      <vt:lpstr>Présentation PowerPoint</vt:lpstr>
      <vt:lpstr>Présentation PowerPoint</vt:lpstr>
      <vt:lpstr>Présentation PowerPoint</vt:lpstr>
      <vt:lpstr>2/ Les plaquettes  </vt:lpstr>
      <vt:lpstr>Présentation PowerPoint</vt:lpstr>
      <vt:lpstr>Présentation PowerPoint</vt:lpstr>
      <vt:lpstr>Présentation PowerPoint</vt:lpstr>
      <vt:lpstr>Présentation PowerPoint</vt:lpstr>
      <vt:lpstr>Présentation PowerPoint</vt:lpstr>
      <vt:lpstr>3/ Les globules blancs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Hématopoïèse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Examen du sang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MERGHACHE</dc:creator>
  <cp:lastModifiedBy>pc</cp:lastModifiedBy>
  <cp:revision>222</cp:revision>
  <dcterms:created xsi:type="dcterms:W3CDTF">2018-11-11T18:00:00Z</dcterms:created>
  <dcterms:modified xsi:type="dcterms:W3CDTF">2024-12-20T01:37:25Z</dcterms:modified>
</cp:coreProperties>
</file>