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</p:sldIdLst>
  <p:sldSz cx="9144000" cy="6858000" type="screen4x3"/>
  <p:notesSz cx="9144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1508" y="4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 u="sng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 u="sng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39428" cy="80772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7532" y="100584"/>
            <a:ext cx="4227576" cy="68275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039012" y="279018"/>
            <a:ext cx="3797782" cy="275463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64592" y="611123"/>
            <a:ext cx="675132" cy="51511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79514" y="135381"/>
            <a:ext cx="645121" cy="485267"/>
          </a:xfrm>
          <a:prstGeom prst="rect">
            <a:avLst/>
          </a:prstGeom>
        </p:spPr>
      </p:pic>
      <p:sp>
        <p:nvSpPr>
          <p:cNvPr id="21" name="bg object 21"/>
          <p:cNvSpPr/>
          <p:nvPr/>
        </p:nvSpPr>
        <p:spPr>
          <a:xfrm>
            <a:off x="5580126" y="135381"/>
            <a:ext cx="3384550" cy="485775"/>
          </a:xfrm>
          <a:custGeom>
            <a:avLst/>
            <a:gdLst/>
            <a:ahLst/>
            <a:cxnLst/>
            <a:rect l="l" t="t" r="r" b="b"/>
            <a:pathLst>
              <a:path w="3384550" h="485775">
                <a:moveTo>
                  <a:pt x="3303524" y="0"/>
                </a:moveTo>
                <a:lnTo>
                  <a:pt x="80899" y="0"/>
                </a:lnTo>
                <a:lnTo>
                  <a:pt x="49399" y="6353"/>
                </a:lnTo>
                <a:lnTo>
                  <a:pt x="23685" y="23685"/>
                </a:lnTo>
                <a:lnTo>
                  <a:pt x="6353" y="49399"/>
                </a:lnTo>
                <a:lnTo>
                  <a:pt x="0" y="80899"/>
                </a:lnTo>
                <a:lnTo>
                  <a:pt x="0" y="404368"/>
                </a:lnTo>
                <a:lnTo>
                  <a:pt x="6353" y="435867"/>
                </a:lnTo>
                <a:lnTo>
                  <a:pt x="23685" y="461581"/>
                </a:lnTo>
                <a:lnTo>
                  <a:pt x="49399" y="478913"/>
                </a:lnTo>
                <a:lnTo>
                  <a:pt x="80899" y="485267"/>
                </a:lnTo>
                <a:lnTo>
                  <a:pt x="3303524" y="485267"/>
                </a:lnTo>
                <a:lnTo>
                  <a:pt x="3334970" y="478913"/>
                </a:lnTo>
                <a:lnTo>
                  <a:pt x="3360689" y="461581"/>
                </a:lnTo>
                <a:lnTo>
                  <a:pt x="3378051" y="435867"/>
                </a:lnTo>
                <a:lnTo>
                  <a:pt x="3384423" y="404368"/>
                </a:lnTo>
                <a:lnTo>
                  <a:pt x="3384423" y="80899"/>
                </a:lnTo>
                <a:lnTo>
                  <a:pt x="3378051" y="49399"/>
                </a:lnTo>
                <a:lnTo>
                  <a:pt x="3360689" y="23685"/>
                </a:lnTo>
                <a:lnTo>
                  <a:pt x="3334970" y="6353"/>
                </a:lnTo>
                <a:lnTo>
                  <a:pt x="3303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5580126" y="135381"/>
            <a:ext cx="3384550" cy="485775"/>
          </a:xfrm>
          <a:custGeom>
            <a:avLst/>
            <a:gdLst/>
            <a:ahLst/>
            <a:cxnLst/>
            <a:rect l="l" t="t" r="r" b="b"/>
            <a:pathLst>
              <a:path w="3384550" h="485775">
                <a:moveTo>
                  <a:pt x="0" y="80899"/>
                </a:moveTo>
                <a:lnTo>
                  <a:pt x="6353" y="49399"/>
                </a:lnTo>
                <a:lnTo>
                  <a:pt x="23685" y="23685"/>
                </a:lnTo>
                <a:lnTo>
                  <a:pt x="49399" y="6353"/>
                </a:lnTo>
                <a:lnTo>
                  <a:pt x="80899" y="0"/>
                </a:lnTo>
                <a:lnTo>
                  <a:pt x="3303524" y="0"/>
                </a:lnTo>
                <a:lnTo>
                  <a:pt x="3334970" y="6353"/>
                </a:lnTo>
                <a:lnTo>
                  <a:pt x="3360689" y="23685"/>
                </a:lnTo>
                <a:lnTo>
                  <a:pt x="3378051" y="49399"/>
                </a:lnTo>
                <a:lnTo>
                  <a:pt x="3384423" y="80899"/>
                </a:lnTo>
                <a:lnTo>
                  <a:pt x="3384423" y="404368"/>
                </a:lnTo>
                <a:lnTo>
                  <a:pt x="3378051" y="435867"/>
                </a:lnTo>
                <a:lnTo>
                  <a:pt x="3360689" y="461581"/>
                </a:lnTo>
                <a:lnTo>
                  <a:pt x="3334970" y="478913"/>
                </a:lnTo>
                <a:lnTo>
                  <a:pt x="3303524" y="485267"/>
                </a:lnTo>
                <a:lnTo>
                  <a:pt x="80899" y="485267"/>
                </a:lnTo>
                <a:lnTo>
                  <a:pt x="49399" y="478913"/>
                </a:lnTo>
                <a:lnTo>
                  <a:pt x="23685" y="461581"/>
                </a:lnTo>
                <a:lnTo>
                  <a:pt x="6353" y="435867"/>
                </a:lnTo>
                <a:lnTo>
                  <a:pt x="0" y="404368"/>
                </a:lnTo>
                <a:lnTo>
                  <a:pt x="0" y="80899"/>
                </a:lnTo>
                <a:close/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829305" y="1259839"/>
            <a:ext cx="6055995" cy="14039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 u="sng">
                <a:solidFill>
                  <a:schemeClr val="tx1"/>
                </a:solidFill>
                <a:latin typeface="Comic Sans MS"/>
                <a:cs typeface="Comic Sans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26" Type="http://schemas.openxmlformats.org/officeDocument/2006/relationships/image" Target="../media/image28.png"/><Relationship Id="rId3" Type="http://schemas.openxmlformats.org/officeDocument/2006/relationships/image" Target="../media/image7.png"/><Relationship Id="rId21" Type="http://schemas.openxmlformats.org/officeDocument/2006/relationships/image" Target="../media/image23.png"/><Relationship Id="rId34" Type="http://schemas.openxmlformats.org/officeDocument/2006/relationships/image" Target="../media/image36.png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5" Type="http://schemas.openxmlformats.org/officeDocument/2006/relationships/image" Target="../media/image27.png"/><Relationship Id="rId33" Type="http://schemas.openxmlformats.org/officeDocument/2006/relationships/image" Target="../media/image35.png"/><Relationship Id="rId2" Type="http://schemas.openxmlformats.org/officeDocument/2006/relationships/image" Target="../media/image6.png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29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24" Type="http://schemas.openxmlformats.org/officeDocument/2006/relationships/image" Target="../media/image26.png"/><Relationship Id="rId32" Type="http://schemas.openxmlformats.org/officeDocument/2006/relationships/image" Target="../media/image34.png"/><Relationship Id="rId5" Type="http://schemas.openxmlformats.org/officeDocument/2006/relationships/image" Target="../media/image9.png"/><Relationship Id="rId15" Type="http://schemas.openxmlformats.org/officeDocument/2006/relationships/image" Target="../media/image17.png"/><Relationship Id="rId23" Type="http://schemas.openxmlformats.org/officeDocument/2006/relationships/image" Target="../media/image25.png"/><Relationship Id="rId28" Type="http://schemas.openxmlformats.org/officeDocument/2006/relationships/image" Target="../media/image30.png"/><Relationship Id="rId36" Type="http://schemas.openxmlformats.org/officeDocument/2006/relationships/image" Target="../media/image38.png"/><Relationship Id="rId10" Type="http://schemas.openxmlformats.org/officeDocument/2006/relationships/image" Target="../media/image5.png"/><Relationship Id="rId19" Type="http://schemas.openxmlformats.org/officeDocument/2006/relationships/image" Target="../media/image21.png"/><Relationship Id="rId31" Type="http://schemas.openxmlformats.org/officeDocument/2006/relationships/image" Target="../media/image33.png"/><Relationship Id="rId4" Type="http://schemas.openxmlformats.org/officeDocument/2006/relationships/image" Target="../media/image8.png"/><Relationship Id="rId9" Type="http://schemas.openxmlformats.org/officeDocument/2006/relationships/image" Target="../media/image4.png"/><Relationship Id="rId14" Type="http://schemas.openxmlformats.org/officeDocument/2006/relationships/image" Target="../media/image16.png"/><Relationship Id="rId22" Type="http://schemas.openxmlformats.org/officeDocument/2006/relationships/image" Target="../media/image24.png"/><Relationship Id="rId27" Type="http://schemas.openxmlformats.org/officeDocument/2006/relationships/image" Target="../media/image29.png"/><Relationship Id="rId30" Type="http://schemas.openxmlformats.org/officeDocument/2006/relationships/image" Target="../media/image32.png"/><Relationship Id="rId35" Type="http://schemas.openxmlformats.org/officeDocument/2006/relationships/image" Target="../media/image37.png"/><Relationship Id="rId8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4.png"/><Relationship Id="rId3" Type="http://schemas.openxmlformats.org/officeDocument/2006/relationships/image" Target="../media/image2.png"/><Relationship Id="rId7" Type="http://schemas.openxmlformats.org/officeDocument/2006/relationships/image" Target="../media/image40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16.png"/><Relationship Id="rId5" Type="http://schemas.openxmlformats.org/officeDocument/2006/relationships/image" Target="../media/image4.png"/><Relationship Id="rId10" Type="http://schemas.openxmlformats.org/officeDocument/2006/relationships/image" Target="../media/image415.png"/><Relationship Id="rId4" Type="http://schemas.openxmlformats.org/officeDocument/2006/relationships/image" Target="../media/image3.png"/><Relationship Id="rId9" Type="http://schemas.openxmlformats.org/officeDocument/2006/relationships/image" Target="../media/image41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g"/><Relationship Id="rId2" Type="http://schemas.openxmlformats.org/officeDocument/2006/relationships/image" Target="../media/image4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1.png"/><Relationship Id="rId5" Type="http://schemas.openxmlformats.org/officeDocument/2006/relationships/image" Target="../media/image419.png"/><Relationship Id="rId4" Type="http://schemas.openxmlformats.org/officeDocument/2006/relationships/image" Target="../media/image409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8.jpg"/><Relationship Id="rId7" Type="http://schemas.openxmlformats.org/officeDocument/2006/relationships/image" Target="../media/image411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9.png"/><Relationship Id="rId5" Type="http://schemas.openxmlformats.org/officeDocument/2006/relationships/image" Target="../media/image409.png"/><Relationship Id="rId4" Type="http://schemas.openxmlformats.org/officeDocument/2006/relationships/image" Target="../media/image42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2" Type="http://schemas.openxmlformats.org/officeDocument/2006/relationships/image" Target="../media/image4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3.jpg"/><Relationship Id="rId5" Type="http://schemas.openxmlformats.org/officeDocument/2006/relationships/image" Target="../media/image422.png"/><Relationship Id="rId4" Type="http://schemas.openxmlformats.org/officeDocument/2006/relationships/image" Target="../media/image411.pn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4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3" Type="http://schemas.openxmlformats.org/officeDocument/2006/relationships/image" Target="../media/image426.png"/><Relationship Id="rId7" Type="http://schemas.openxmlformats.org/officeDocument/2006/relationships/image" Target="../media/image430.png"/><Relationship Id="rId2" Type="http://schemas.openxmlformats.org/officeDocument/2006/relationships/image" Target="../media/image4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9.jpg"/><Relationship Id="rId5" Type="http://schemas.openxmlformats.org/officeDocument/2006/relationships/image" Target="../media/image428.png"/><Relationship Id="rId4" Type="http://schemas.openxmlformats.org/officeDocument/2006/relationships/image" Target="../media/image427.png"/><Relationship Id="rId9" Type="http://schemas.openxmlformats.org/officeDocument/2006/relationships/image" Target="../media/image43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4.png"/><Relationship Id="rId2" Type="http://schemas.openxmlformats.org/officeDocument/2006/relationships/image" Target="../media/image433.png"/><Relationship Id="rId1" Type="http://schemas.openxmlformats.org/officeDocument/2006/relationships/slideLayout" Target="../slideLayouts/slideLayout5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6.png"/><Relationship Id="rId13" Type="http://schemas.openxmlformats.org/officeDocument/2006/relationships/image" Target="../media/image44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40.png"/><Relationship Id="rId2" Type="http://schemas.openxmlformats.org/officeDocument/2006/relationships/image" Target="../media/image4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439.png"/><Relationship Id="rId5" Type="http://schemas.openxmlformats.org/officeDocument/2006/relationships/image" Target="../media/image3.png"/><Relationship Id="rId15" Type="http://schemas.openxmlformats.org/officeDocument/2006/relationships/image" Target="../media/image443.png"/><Relationship Id="rId10" Type="http://schemas.openxmlformats.org/officeDocument/2006/relationships/image" Target="../media/image438.png"/><Relationship Id="rId4" Type="http://schemas.openxmlformats.org/officeDocument/2006/relationships/image" Target="../media/image2.png"/><Relationship Id="rId9" Type="http://schemas.openxmlformats.org/officeDocument/2006/relationships/image" Target="../media/image437.png"/><Relationship Id="rId14" Type="http://schemas.openxmlformats.org/officeDocument/2006/relationships/image" Target="../media/image442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5.png"/><Relationship Id="rId7" Type="http://schemas.openxmlformats.org/officeDocument/2006/relationships/image" Target="../media/image449.png"/><Relationship Id="rId2" Type="http://schemas.openxmlformats.org/officeDocument/2006/relationships/image" Target="../media/image4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8.png"/><Relationship Id="rId5" Type="http://schemas.openxmlformats.org/officeDocument/2006/relationships/image" Target="../media/image447.png"/><Relationship Id="rId4" Type="http://schemas.openxmlformats.org/officeDocument/2006/relationships/image" Target="../media/image4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1.png"/><Relationship Id="rId13" Type="http://schemas.openxmlformats.org/officeDocument/2006/relationships/image" Target="../media/image456.png"/><Relationship Id="rId18" Type="http://schemas.openxmlformats.org/officeDocument/2006/relationships/image" Target="../media/image46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455.png"/><Relationship Id="rId17" Type="http://schemas.openxmlformats.org/officeDocument/2006/relationships/image" Target="../media/image460.png"/><Relationship Id="rId2" Type="http://schemas.openxmlformats.org/officeDocument/2006/relationships/image" Target="../media/image450.png"/><Relationship Id="rId16" Type="http://schemas.openxmlformats.org/officeDocument/2006/relationships/image" Target="../media/image459.png"/><Relationship Id="rId20" Type="http://schemas.openxmlformats.org/officeDocument/2006/relationships/image" Target="../media/image4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454.png"/><Relationship Id="rId5" Type="http://schemas.openxmlformats.org/officeDocument/2006/relationships/image" Target="../media/image3.png"/><Relationship Id="rId15" Type="http://schemas.openxmlformats.org/officeDocument/2006/relationships/image" Target="../media/image458.png"/><Relationship Id="rId10" Type="http://schemas.openxmlformats.org/officeDocument/2006/relationships/image" Target="../media/image453.png"/><Relationship Id="rId19" Type="http://schemas.openxmlformats.org/officeDocument/2006/relationships/image" Target="../media/image462.jpg"/><Relationship Id="rId4" Type="http://schemas.openxmlformats.org/officeDocument/2006/relationships/image" Target="../media/image2.png"/><Relationship Id="rId9" Type="http://schemas.openxmlformats.org/officeDocument/2006/relationships/image" Target="../media/image452.png"/><Relationship Id="rId14" Type="http://schemas.openxmlformats.org/officeDocument/2006/relationships/image" Target="../media/image457.png"/></Relationships>
</file>

<file path=ppt/slides/_rels/slide1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7.png"/><Relationship Id="rId13" Type="http://schemas.openxmlformats.org/officeDocument/2006/relationships/image" Target="../media/image464.png"/><Relationship Id="rId3" Type="http://schemas.openxmlformats.org/officeDocument/2006/relationships/image" Target="../media/image452.png"/><Relationship Id="rId7" Type="http://schemas.openxmlformats.org/officeDocument/2006/relationships/image" Target="../media/image456.png"/><Relationship Id="rId12" Type="http://schemas.openxmlformats.org/officeDocument/2006/relationships/image" Target="../media/image461.png"/><Relationship Id="rId2" Type="http://schemas.openxmlformats.org/officeDocument/2006/relationships/image" Target="../media/image451.png"/><Relationship Id="rId16" Type="http://schemas.openxmlformats.org/officeDocument/2006/relationships/image" Target="../media/image4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11" Type="http://schemas.openxmlformats.org/officeDocument/2006/relationships/image" Target="../media/image460.png"/><Relationship Id="rId5" Type="http://schemas.openxmlformats.org/officeDocument/2006/relationships/image" Target="../media/image454.png"/><Relationship Id="rId15" Type="http://schemas.openxmlformats.org/officeDocument/2006/relationships/image" Target="../media/image466.png"/><Relationship Id="rId10" Type="http://schemas.openxmlformats.org/officeDocument/2006/relationships/image" Target="../media/image459.png"/><Relationship Id="rId4" Type="http://schemas.openxmlformats.org/officeDocument/2006/relationships/image" Target="../media/image453.png"/><Relationship Id="rId9" Type="http://schemas.openxmlformats.org/officeDocument/2006/relationships/image" Target="../media/image458.png"/><Relationship Id="rId14" Type="http://schemas.openxmlformats.org/officeDocument/2006/relationships/image" Target="../media/image465.jpg"/></Relationships>
</file>

<file path=ppt/slides/_rels/slide1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9.jpg"/><Relationship Id="rId13" Type="http://schemas.openxmlformats.org/officeDocument/2006/relationships/image" Target="../media/image474.png"/><Relationship Id="rId18" Type="http://schemas.openxmlformats.org/officeDocument/2006/relationships/image" Target="../media/image479.jpg"/><Relationship Id="rId3" Type="http://schemas.openxmlformats.org/officeDocument/2006/relationships/image" Target="../media/image452.png"/><Relationship Id="rId7" Type="http://schemas.openxmlformats.org/officeDocument/2006/relationships/image" Target="../media/image468.png"/><Relationship Id="rId12" Type="http://schemas.openxmlformats.org/officeDocument/2006/relationships/image" Target="../media/image473.png"/><Relationship Id="rId17" Type="http://schemas.openxmlformats.org/officeDocument/2006/relationships/image" Target="../media/image478.png"/><Relationship Id="rId2" Type="http://schemas.openxmlformats.org/officeDocument/2006/relationships/image" Target="../media/image451.png"/><Relationship Id="rId16" Type="http://schemas.openxmlformats.org/officeDocument/2006/relationships/image" Target="../media/image477.png"/><Relationship Id="rId20" Type="http://schemas.openxmlformats.org/officeDocument/2006/relationships/image" Target="../media/image4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5.png"/><Relationship Id="rId11" Type="http://schemas.openxmlformats.org/officeDocument/2006/relationships/image" Target="../media/image472.jpg"/><Relationship Id="rId5" Type="http://schemas.openxmlformats.org/officeDocument/2006/relationships/image" Target="../media/image454.png"/><Relationship Id="rId15" Type="http://schemas.openxmlformats.org/officeDocument/2006/relationships/image" Target="../media/image476.png"/><Relationship Id="rId10" Type="http://schemas.openxmlformats.org/officeDocument/2006/relationships/image" Target="../media/image471.png"/><Relationship Id="rId19" Type="http://schemas.openxmlformats.org/officeDocument/2006/relationships/image" Target="../media/image480.png"/><Relationship Id="rId4" Type="http://schemas.openxmlformats.org/officeDocument/2006/relationships/image" Target="../media/image453.png"/><Relationship Id="rId9" Type="http://schemas.openxmlformats.org/officeDocument/2006/relationships/image" Target="../media/image470.png"/><Relationship Id="rId14" Type="http://schemas.openxmlformats.org/officeDocument/2006/relationships/image" Target="../media/image475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5.png"/><Relationship Id="rId13" Type="http://schemas.openxmlformats.org/officeDocument/2006/relationships/image" Target="../media/image489.png"/><Relationship Id="rId3" Type="http://schemas.openxmlformats.org/officeDocument/2006/relationships/image" Target="../media/image452.png"/><Relationship Id="rId7" Type="http://schemas.openxmlformats.org/officeDocument/2006/relationships/image" Target="../media/image484.png"/><Relationship Id="rId12" Type="http://schemas.openxmlformats.org/officeDocument/2006/relationships/image" Target="../media/image488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3.png"/><Relationship Id="rId11" Type="http://schemas.openxmlformats.org/officeDocument/2006/relationships/image" Target="../media/image487.png"/><Relationship Id="rId5" Type="http://schemas.openxmlformats.org/officeDocument/2006/relationships/image" Target="../media/image482.png"/><Relationship Id="rId10" Type="http://schemas.openxmlformats.org/officeDocument/2006/relationships/image" Target="../media/image459.png"/><Relationship Id="rId4" Type="http://schemas.openxmlformats.org/officeDocument/2006/relationships/image" Target="../media/image453.png"/><Relationship Id="rId9" Type="http://schemas.openxmlformats.org/officeDocument/2006/relationships/image" Target="../media/image486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2.png"/><Relationship Id="rId13" Type="http://schemas.openxmlformats.org/officeDocument/2006/relationships/image" Target="../media/image492.png"/><Relationship Id="rId3" Type="http://schemas.openxmlformats.org/officeDocument/2006/relationships/image" Target="../media/image2.png"/><Relationship Id="rId7" Type="http://schemas.openxmlformats.org/officeDocument/2006/relationships/image" Target="../media/image451.png"/><Relationship Id="rId12" Type="http://schemas.openxmlformats.org/officeDocument/2006/relationships/image" Target="../media/image491.png"/><Relationship Id="rId2" Type="http://schemas.openxmlformats.org/officeDocument/2006/relationships/image" Target="../media/image1.png"/><Relationship Id="rId16" Type="http://schemas.openxmlformats.org/officeDocument/2006/relationships/image" Target="../media/image4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90.png"/><Relationship Id="rId5" Type="http://schemas.openxmlformats.org/officeDocument/2006/relationships/image" Target="../media/image4.png"/><Relationship Id="rId15" Type="http://schemas.openxmlformats.org/officeDocument/2006/relationships/image" Target="../media/image494.png"/><Relationship Id="rId10" Type="http://schemas.openxmlformats.org/officeDocument/2006/relationships/image" Target="../media/image482.png"/><Relationship Id="rId4" Type="http://schemas.openxmlformats.org/officeDocument/2006/relationships/image" Target="../media/image3.png"/><Relationship Id="rId9" Type="http://schemas.openxmlformats.org/officeDocument/2006/relationships/image" Target="../media/image453.png"/><Relationship Id="rId14" Type="http://schemas.openxmlformats.org/officeDocument/2006/relationships/image" Target="../media/image493.png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8.png"/><Relationship Id="rId13" Type="http://schemas.openxmlformats.org/officeDocument/2006/relationships/image" Target="../media/image503.png"/><Relationship Id="rId18" Type="http://schemas.openxmlformats.org/officeDocument/2006/relationships/image" Target="../media/image508.png"/><Relationship Id="rId3" Type="http://schemas.openxmlformats.org/officeDocument/2006/relationships/image" Target="../media/image452.png"/><Relationship Id="rId7" Type="http://schemas.openxmlformats.org/officeDocument/2006/relationships/image" Target="../media/image497.jpg"/><Relationship Id="rId12" Type="http://schemas.openxmlformats.org/officeDocument/2006/relationships/image" Target="../media/image502.png"/><Relationship Id="rId17" Type="http://schemas.openxmlformats.org/officeDocument/2006/relationships/image" Target="../media/image507.jpg"/><Relationship Id="rId2" Type="http://schemas.openxmlformats.org/officeDocument/2006/relationships/image" Target="../media/image451.png"/><Relationship Id="rId16" Type="http://schemas.openxmlformats.org/officeDocument/2006/relationships/image" Target="../media/image5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6.png"/><Relationship Id="rId11" Type="http://schemas.openxmlformats.org/officeDocument/2006/relationships/image" Target="../media/image501.png"/><Relationship Id="rId5" Type="http://schemas.openxmlformats.org/officeDocument/2006/relationships/image" Target="../media/image482.png"/><Relationship Id="rId15" Type="http://schemas.openxmlformats.org/officeDocument/2006/relationships/image" Target="../media/image505.png"/><Relationship Id="rId10" Type="http://schemas.openxmlformats.org/officeDocument/2006/relationships/image" Target="../media/image500.png"/><Relationship Id="rId4" Type="http://schemas.openxmlformats.org/officeDocument/2006/relationships/image" Target="../media/image453.png"/><Relationship Id="rId9" Type="http://schemas.openxmlformats.org/officeDocument/2006/relationships/image" Target="../media/image499.jpg"/><Relationship Id="rId14" Type="http://schemas.openxmlformats.org/officeDocument/2006/relationships/image" Target="../media/image504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2.png"/><Relationship Id="rId7" Type="http://schemas.openxmlformats.org/officeDocument/2006/relationships/image" Target="../media/image511.png"/><Relationship Id="rId2" Type="http://schemas.openxmlformats.org/officeDocument/2006/relationships/image" Target="../media/image4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jpg"/><Relationship Id="rId5" Type="http://schemas.openxmlformats.org/officeDocument/2006/relationships/image" Target="../media/image509.png"/><Relationship Id="rId4" Type="http://schemas.openxmlformats.org/officeDocument/2006/relationships/image" Target="../media/image45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png"/><Relationship Id="rId7" Type="http://schemas.openxmlformats.org/officeDocument/2006/relationships/image" Target="../media/image517.png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6.png"/><Relationship Id="rId5" Type="http://schemas.openxmlformats.org/officeDocument/2006/relationships/image" Target="../media/image515.png"/><Relationship Id="rId4" Type="http://schemas.openxmlformats.org/officeDocument/2006/relationships/image" Target="../media/image514.png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4.png"/><Relationship Id="rId13" Type="http://schemas.openxmlformats.org/officeDocument/2006/relationships/image" Target="../media/image529.png"/><Relationship Id="rId18" Type="http://schemas.openxmlformats.org/officeDocument/2006/relationships/image" Target="../media/image534.png"/><Relationship Id="rId3" Type="http://schemas.openxmlformats.org/officeDocument/2006/relationships/image" Target="../media/image519.png"/><Relationship Id="rId7" Type="http://schemas.openxmlformats.org/officeDocument/2006/relationships/image" Target="../media/image523.png"/><Relationship Id="rId12" Type="http://schemas.openxmlformats.org/officeDocument/2006/relationships/image" Target="../media/image528.png"/><Relationship Id="rId17" Type="http://schemas.openxmlformats.org/officeDocument/2006/relationships/image" Target="../media/image533.png"/><Relationship Id="rId2" Type="http://schemas.openxmlformats.org/officeDocument/2006/relationships/image" Target="../media/image518.png"/><Relationship Id="rId16" Type="http://schemas.openxmlformats.org/officeDocument/2006/relationships/image" Target="../media/image5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2.png"/><Relationship Id="rId11" Type="http://schemas.openxmlformats.org/officeDocument/2006/relationships/image" Target="../media/image527.png"/><Relationship Id="rId5" Type="http://schemas.openxmlformats.org/officeDocument/2006/relationships/image" Target="../media/image521.png"/><Relationship Id="rId15" Type="http://schemas.openxmlformats.org/officeDocument/2006/relationships/image" Target="../media/image531.png"/><Relationship Id="rId10" Type="http://schemas.openxmlformats.org/officeDocument/2006/relationships/image" Target="../media/image526.png"/><Relationship Id="rId19" Type="http://schemas.openxmlformats.org/officeDocument/2006/relationships/image" Target="../media/image535.png"/><Relationship Id="rId4" Type="http://schemas.openxmlformats.org/officeDocument/2006/relationships/image" Target="../media/image520.png"/><Relationship Id="rId9" Type="http://schemas.openxmlformats.org/officeDocument/2006/relationships/image" Target="../media/image525.png"/><Relationship Id="rId14" Type="http://schemas.openxmlformats.org/officeDocument/2006/relationships/image" Target="../media/image530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terre.haplosciences.com/silicates3.jpg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7.png"/><Relationship Id="rId2" Type="http://schemas.openxmlformats.org/officeDocument/2006/relationships/image" Target="../media/image53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59.pn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jpg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g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jp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8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jp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png"/><Relationship Id="rId5" Type="http://schemas.openxmlformats.org/officeDocument/2006/relationships/image" Target="../media/image88.jpg"/><Relationship Id="rId4" Type="http://schemas.openxmlformats.org/officeDocument/2006/relationships/image" Target="../media/image87.png"/><Relationship Id="rId9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6.jpg"/><Relationship Id="rId4" Type="http://schemas.openxmlformats.org/officeDocument/2006/relationships/image" Target="../media/image95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03.jp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101.jpg"/><Relationship Id="rId5" Type="http://schemas.openxmlformats.org/officeDocument/2006/relationships/image" Target="../media/image3.png"/><Relationship Id="rId10" Type="http://schemas.openxmlformats.org/officeDocument/2006/relationships/image" Target="../media/image100.png"/><Relationship Id="rId4" Type="http://schemas.openxmlformats.org/officeDocument/2006/relationships/image" Target="../media/image2.png"/><Relationship Id="rId9" Type="http://schemas.openxmlformats.org/officeDocument/2006/relationships/image" Target="../media/image99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0.png"/><Relationship Id="rId3" Type="http://schemas.openxmlformats.org/officeDocument/2006/relationships/image" Target="../media/image105.jpg"/><Relationship Id="rId7" Type="http://schemas.openxmlformats.org/officeDocument/2006/relationships/image" Target="../media/image4.png"/><Relationship Id="rId12" Type="http://schemas.openxmlformats.org/officeDocument/2006/relationships/image" Target="../media/image109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08.png"/><Relationship Id="rId5" Type="http://schemas.openxmlformats.org/officeDocument/2006/relationships/image" Target="../media/image2.png"/><Relationship Id="rId10" Type="http://schemas.openxmlformats.org/officeDocument/2006/relationships/image" Target="../media/image107.jpg"/><Relationship Id="rId4" Type="http://schemas.openxmlformats.org/officeDocument/2006/relationships/image" Target="../media/image1.png"/><Relationship Id="rId9" Type="http://schemas.openxmlformats.org/officeDocument/2006/relationships/image" Target="../media/image106.png"/><Relationship Id="rId14" Type="http://schemas.openxmlformats.org/officeDocument/2006/relationships/image" Target="../media/image11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1.jp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g"/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2.jpg"/><Relationship Id="rId3" Type="http://schemas.openxmlformats.org/officeDocument/2006/relationships/image" Target="../media/image127.png"/><Relationship Id="rId7" Type="http://schemas.openxmlformats.org/officeDocument/2006/relationships/image" Target="../media/image4.png"/><Relationship Id="rId12" Type="http://schemas.openxmlformats.org/officeDocument/2006/relationships/image" Target="../media/image131.png"/><Relationship Id="rId17" Type="http://schemas.openxmlformats.org/officeDocument/2006/relationships/image" Target="../media/image136.jpg"/><Relationship Id="rId2" Type="http://schemas.openxmlformats.org/officeDocument/2006/relationships/image" Target="../media/image126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11" Type="http://schemas.openxmlformats.org/officeDocument/2006/relationships/image" Target="../media/image130.jpg"/><Relationship Id="rId5" Type="http://schemas.openxmlformats.org/officeDocument/2006/relationships/image" Target="../media/image2.png"/><Relationship Id="rId15" Type="http://schemas.openxmlformats.org/officeDocument/2006/relationships/image" Target="../media/image134.jpg"/><Relationship Id="rId10" Type="http://schemas.openxmlformats.org/officeDocument/2006/relationships/image" Target="../media/image129.png"/><Relationship Id="rId4" Type="http://schemas.openxmlformats.org/officeDocument/2006/relationships/image" Target="../media/image8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8.png"/><Relationship Id="rId7" Type="http://schemas.openxmlformats.org/officeDocument/2006/relationships/image" Target="../media/image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3.png"/><Relationship Id="rId7" Type="http://schemas.openxmlformats.org/officeDocument/2006/relationships/image" Target="../media/image4.png"/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8.png"/><Relationship Id="rId9" Type="http://schemas.openxmlformats.org/officeDocument/2006/relationships/image" Target="../media/image1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g"/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g"/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7" Type="http://schemas.openxmlformats.org/officeDocument/2006/relationships/image" Target="../media/image156.jp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jpg"/><Relationship Id="rId4" Type="http://schemas.openxmlformats.org/officeDocument/2006/relationships/image" Target="../media/image1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8.png"/><Relationship Id="rId7" Type="http://schemas.openxmlformats.org/officeDocument/2006/relationships/image" Target="../media/image1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1.png"/><Relationship Id="rId11" Type="http://schemas.openxmlformats.org/officeDocument/2006/relationships/image" Target="../media/image5.png"/><Relationship Id="rId5" Type="http://schemas.openxmlformats.org/officeDocument/2006/relationships/image" Target="../media/image160.png"/><Relationship Id="rId10" Type="http://schemas.openxmlformats.org/officeDocument/2006/relationships/image" Target="../media/image4.png"/><Relationship Id="rId4" Type="http://schemas.openxmlformats.org/officeDocument/2006/relationships/image" Target="../media/image159.png"/><Relationship Id="rId9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76.png"/><Relationship Id="rId4" Type="http://schemas.openxmlformats.org/officeDocument/2006/relationships/image" Target="../media/image2.png"/><Relationship Id="rId9" Type="http://schemas.openxmlformats.org/officeDocument/2006/relationships/image" Target="../media/image17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88.jpg"/><Relationship Id="rId18" Type="http://schemas.openxmlformats.org/officeDocument/2006/relationships/image" Target="../media/image193.png"/><Relationship Id="rId3" Type="http://schemas.openxmlformats.org/officeDocument/2006/relationships/image" Target="../media/image178.jpg"/><Relationship Id="rId21" Type="http://schemas.openxmlformats.org/officeDocument/2006/relationships/image" Target="../media/image196.png"/><Relationship Id="rId7" Type="http://schemas.openxmlformats.org/officeDocument/2006/relationships/image" Target="../media/image182.jpg"/><Relationship Id="rId12" Type="http://schemas.openxmlformats.org/officeDocument/2006/relationships/image" Target="../media/image187.png"/><Relationship Id="rId17" Type="http://schemas.openxmlformats.org/officeDocument/2006/relationships/image" Target="../media/image192.png"/><Relationship Id="rId25" Type="http://schemas.openxmlformats.org/officeDocument/2006/relationships/image" Target="../media/image200.jpg"/><Relationship Id="rId2" Type="http://schemas.openxmlformats.org/officeDocument/2006/relationships/image" Target="../media/image177.png"/><Relationship Id="rId16" Type="http://schemas.openxmlformats.org/officeDocument/2006/relationships/image" Target="../media/image191.png"/><Relationship Id="rId20" Type="http://schemas.openxmlformats.org/officeDocument/2006/relationships/image" Target="../media/image1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1.png"/><Relationship Id="rId11" Type="http://schemas.openxmlformats.org/officeDocument/2006/relationships/image" Target="../media/image186.jpg"/><Relationship Id="rId24" Type="http://schemas.openxmlformats.org/officeDocument/2006/relationships/image" Target="../media/image199.png"/><Relationship Id="rId5" Type="http://schemas.openxmlformats.org/officeDocument/2006/relationships/image" Target="../media/image180.jpg"/><Relationship Id="rId15" Type="http://schemas.openxmlformats.org/officeDocument/2006/relationships/image" Target="../media/image190.png"/><Relationship Id="rId23" Type="http://schemas.openxmlformats.org/officeDocument/2006/relationships/image" Target="../media/image198.png"/><Relationship Id="rId10" Type="http://schemas.openxmlformats.org/officeDocument/2006/relationships/image" Target="../media/image185.png"/><Relationship Id="rId19" Type="http://schemas.openxmlformats.org/officeDocument/2006/relationships/image" Target="../media/image194.png"/><Relationship Id="rId4" Type="http://schemas.openxmlformats.org/officeDocument/2006/relationships/image" Target="../media/image179.png"/><Relationship Id="rId9" Type="http://schemas.openxmlformats.org/officeDocument/2006/relationships/image" Target="../media/image184.jpg"/><Relationship Id="rId14" Type="http://schemas.openxmlformats.org/officeDocument/2006/relationships/image" Target="../media/image189.png"/><Relationship Id="rId22" Type="http://schemas.openxmlformats.org/officeDocument/2006/relationships/image" Target="../media/image197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2.png"/><Relationship Id="rId7" Type="http://schemas.openxmlformats.org/officeDocument/2006/relationships/image" Target="../media/image206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13" Type="http://schemas.openxmlformats.org/officeDocument/2006/relationships/image" Target="../media/image225.png"/><Relationship Id="rId18" Type="http://schemas.openxmlformats.org/officeDocument/2006/relationships/image" Target="../media/image230.png"/><Relationship Id="rId26" Type="http://schemas.openxmlformats.org/officeDocument/2006/relationships/image" Target="../media/image238.png"/><Relationship Id="rId3" Type="http://schemas.openxmlformats.org/officeDocument/2006/relationships/image" Target="../media/image215.png"/><Relationship Id="rId21" Type="http://schemas.openxmlformats.org/officeDocument/2006/relationships/image" Target="../media/image233.png"/><Relationship Id="rId7" Type="http://schemas.openxmlformats.org/officeDocument/2006/relationships/image" Target="../media/image219.png"/><Relationship Id="rId12" Type="http://schemas.openxmlformats.org/officeDocument/2006/relationships/image" Target="../media/image224.png"/><Relationship Id="rId17" Type="http://schemas.openxmlformats.org/officeDocument/2006/relationships/image" Target="../media/image229.png"/><Relationship Id="rId25" Type="http://schemas.openxmlformats.org/officeDocument/2006/relationships/image" Target="../media/image237.png"/><Relationship Id="rId2" Type="http://schemas.openxmlformats.org/officeDocument/2006/relationships/image" Target="../media/image214.png"/><Relationship Id="rId16" Type="http://schemas.openxmlformats.org/officeDocument/2006/relationships/image" Target="../media/image228.png"/><Relationship Id="rId20" Type="http://schemas.openxmlformats.org/officeDocument/2006/relationships/image" Target="../media/image232.png"/><Relationship Id="rId29" Type="http://schemas.openxmlformats.org/officeDocument/2006/relationships/image" Target="../media/image2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8.png"/><Relationship Id="rId11" Type="http://schemas.openxmlformats.org/officeDocument/2006/relationships/image" Target="../media/image223.png"/><Relationship Id="rId24" Type="http://schemas.openxmlformats.org/officeDocument/2006/relationships/image" Target="../media/image236.png"/><Relationship Id="rId5" Type="http://schemas.openxmlformats.org/officeDocument/2006/relationships/image" Target="../media/image217.png"/><Relationship Id="rId15" Type="http://schemas.openxmlformats.org/officeDocument/2006/relationships/image" Target="../media/image227.png"/><Relationship Id="rId23" Type="http://schemas.openxmlformats.org/officeDocument/2006/relationships/image" Target="../media/image235.png"/><Relationship Id="rId28" Type="http://schemas.openxmlformats.org/officeDocument/2006/relationships/image" Target="../media/image240.png"/><Relationship Id="rId10" Type="http://schemas.openxmlformats.org/officeDocument/2006/relationships/image" Target="../media/image222.png"/><Relationship Id="rId19" Type="http://schemas.openxmlformats.org/officeDocument/2006/relationships/image" Target="../media/image231.png"/><Relationship Id="rId4" Type="http://schemas.openxmlformats.org/officeDocument/2006/relationships/image" Target="../media/image216.png"/><Relationship Id="rId9" Type="http://schemas.openxmlformats.org/officeDocument/2006/relationships/image" Target="../media/image221.png"/><Relationship Id="rId14" Type="http://schemas.openxmlformats.org/officeDocument/2006/relationships/image" Target="../media/image226.png"/><Relationship Id="rId22" Type="http://schemas.openxmlformats.org/officeDocument/2006/relationships/image" Target="../media/image234.png"/><Relationship Id="rId27" Type="http://schemas.openxmlformats.org/officeDocument/2006/relationships/image" Target="../media/image239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3" Type="http://schemas.openxmlformats.org/officeDocument/2006/relationships/image" Target="../media/image242.png"/><Relationship Id="rId7" Type="http://schemas.openxmlformats.org/officeDocument/2006/relationships/image" Target="../media/image245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4.png"/><Relationship Id="rId5" Type="http://schemas.openxmlformats.org/officeDocument/2006/relationships/image" Target="../media/image243.png"/><Relationship Id="rId4" Type="http://schemas.openxmlformats.org/officeDocument/2006/relationships/image" Target="../media/image241.png"/><Relationship Id="rId9" Type="http://schemas.openxmlformats.org/officeDocument/2006/relationships/image" Target="../media/image247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3" Type="http://schemas.openxmlformats.org/officeDocument/2006/relationships/image" Target="../media/image249.png"/><Relationship Id="rId7" Type="http://schemas.openxmlformats.org/officeDocument/2006/relationships/image" Target="../media/image253.png"/><Relationship Id="rId12" Type="http://schemas.openxmlformats.org/officeDocument/2006/relationships/image" Target="../media/image258.png"/><Relationship Id="rId2" Type="http://schemas.openxmlformats.org/officeDocument/2006/relationships/image" Target="../media/image2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2.png"/><Relationship Id="rId11" Type="http://schemas.openxmlformats.org/officeDocument/2006/relationships/image" Target="../media/image257.png"/><Relationship Id="rId5" Type="http://schemas.openxmlformats.org/officeDocument/2006/relationships/image" Target="../media/image251.png"/><Relationship Id="rId10" Type="http://schemas.openxmlformats.org/officeDocument/2006/relationships/image" Target="../media/image256.png"/><Relationship Id="rId4" Type="http://schemas.openxmlformats.org/officeDocument/2006/relationships/image" Target="../media/image250.png"/><Relationship Id="rId9" Type="http://schemas.openxmlformats.org/officeDocument/2006/relationships/image" Target="../media/image255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3.jpg"/><Relationship Id="rId5" Type="http://schemas.openxmlformats.org/officeDocument/2006/relationships/image" Target="../media/image262.png"/><Relationship Id="rId4" Type="http://schemas.openxmlformats.org/officeDocument/2006/relationships/image" Target="../media/image2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3" Type="http://schemas.openxmlformats.org/officeDocument/2006/relationships/image" Target="../media/image265.png"/><Relationship Id="rId7" Type="http://schemas.openxmlformats.org/officeDocument/2006/relationships/image" Target="../media/image269.png"/><Relationship Id="rId2" Type="http://schemas.openxmlformats.org/officeDocument/2006/relationships/image" Target="../media/image26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8.png"/><Relationship Id="rId5" Type="http://schemas.openxmlformats.org/officeDocument/2006/relationships/image" Target="../media/image267.png"/><Relationship Id="rId4" Type="http://schemas.openxmlformats.org/officeDocument/2006/relationships/image" Target="../media/image266.png"/><Relationship Id="rId9" Type="http://schemas.openxmlformats.org/officeDocument/2006/relationships/image" Target="../media/image27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273.png"/><Relationship Id="rId7" Type="http://schemas.openxmlformats.org/officeDocument/2006/relationships/hyperlink" Target="http://www2.ac-lille.fr/_vti_bin/shtml.dll/svt/Geol_region/Sortie_geol/Sortie%20Noirda/calcgreseux.htm/map" TargetMode="External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6.png"/><Relationship Id="rId5" Type="http://schemas.openxmlformats.org/officeDocument/2006/relationships/image" Target="../media/image275.png"/><Relationship Id="rId4" Type="http://schemas.openxmlformats.org/officeDocument/2006/relationships/image" Target="../media/image274.png"/><Relationship Id="rId9" Type="http://schemas.openxmlformats.org/officeDocument/2006/relationships/image" Target="../media/image27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5.png"/><Relationship Id="rId13" Type="http://schemas.openxmlformats.org/officeDocument/2006/relationships/image" Target="../media/image290.png"/><Relationship Id="rId3" Type="http://schemas.openxmlformats.org/officeDocument/2006/relationships/image" Target="../media/image280.png"/><Relationship Id="rId7" Type="http://schemas.openxmlformats.org/officeDocument/2006/relationships/image" Target="../media/image284.jpg"/><Relationship Id="rId12" Type="http://schemas.openxmlformats.org/officeDocument/2006/relationships/image" Target="../media/image289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3.png"/><Relationship Id="rId11" Type="http://schemas.openxmlformats.org/officeDocument/2006/relationships/image" Target="../media/image288.png"/><Relationship Id="rId5" Type="http://schemas.openxmlformats.org/officeDocument/2006/relationships/image" Target="../media/image282.png"/><Relationship Id="rId15" Type="http://schemas.openxmlformats.org/officeDocument/2006/relationships/image" Target="../media/image292.png"/><Relationship Id="rId10" Type="http://schemas.openxmlformats.org/officeDocument/2006/relationships/image" Target="../media/image287.png"/><Relationship Id="rId4" Type="http://schemas.openxmlformats.org/officeDocument/2006/relationships/image" Target="../media/image281.jpg"/><Relationship Id="rId9" Type="http://schemas.openxmlformats.org/officeDocument/2006/relationships/image" Target="../media/image286.jpg"/><Relationship Id="rId14" Type="http://schemas.openxmlformats.org/officeDocument/2006/relationships/image" Target="../media/image29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29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7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3.png"/><Relationship Id="rId3" Type="http://schemas.openxmlformats.org/officeDocument/2006/relationships/image" Target="../media/image298.png"/><Relationship Id="rId7" Type="http://schemas.openxmlformats.org/officeDocument/2006/relationships/image" Target="../media/image302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1.png"/><Relationship Id="rId5" Type="http://schemas.openxmlformats.org/officeDocument/2006/relationships/image" Target="../media/image300.png"/><Relationship Id="rId10" Type="http://schemas.openxmlformats.org/officeDocument/2006/relationships/image" Target="../media/image305.png"/><Relationship Id="rId4" Type="http://schemas.openxmlformats.org/officeDocument/2006/relationships/image" Target="../media/image299.png"/><Relationship Id="rId9" Type="http://schemas.openxmlformats.org/officeDocument/2006/relationships/image" Target="../media/image304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298.png"/><Relationship Id="rId7" Type="http://schemas.openxmlformats.org/officeDocument/2006/relationships/image" Target="../media/image307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6.jpg"/><Relationship Id="rId5" Type="http://schemas.openxmlformats.org/officeDocument/2006/relationships/image" Target="../media/image306.png"/><Relationship Id="rId10" Type="http://schemas.openxmlformats.org/officeDocument/2006/relationships/image" Target="../media/image310.png"/><Relationship Id="rId4" Type="http://schemas.openxmlformats.org/officeDocument/2006/relationships/image" Target="../media/image299.png"/><Relationship Id="rId9" Type="http://schemas.openxmlformats.org/officeDocument/2006/relationships/image" Target="../media/image309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3" Type="http://schemas.openxmlformats.org/officeDocument/2006/relationships/image" Target="../media/image311.png"/><Relationship Id="rId7" Type="http://schemas.openxmlformats.org/officeDocument/2006/relationships/image" Target="../media/image315.pn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4.png"/><Relationship Id="rId11" Type="http://schemas.openxmlformats.org/officeDocument/2006/relationships/image" Target="../media/image319.png"/><Relationship Id="rId5" Type="http://schemas.openxmlformats.org/officeDocument/2006/relationships/image" Target="../media/image313.png"/><Relationship Id="rId10" Type="http://schemas.openxmlformats.org/officeDocument/2006/relationships/image" Target="../media/image318.png"/><Relationship Id="rId4" Type="http://schemas.openxmlformats.org/officeDocument/2006/relationships/image" Target="../media/image312.png"/><Relationship Id="rId9" Type="http://schemas.openxmlformats.org/officeDocument/2006/relationships/image" Target="../media/image3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jpg"/><Relationship Id="rId3" Type="http://schemas.openxmlformats.org/officeDocument/2006/relationships/image" Target="../media/image320.png"/><Relationship Id="rId7" Type="http://schemas.openxmlformats.org/officeDocument/2006/relationships/image" Target="../media/image324.png"/><Relationship Id="rId12" Type="http://schemas.openxmlformats.org/officeDocument/2006/relationships/image" Target="../media/image329.jpg"/><Relationship Id="rId2" Type="http://schemas.openxmlformats.org/officeDocument/2006/relationships/image" Target="../media/image2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3.png"/><Relationship Id="rId11" Type="http://schemas.openxmlformats.org/officeDocument/2006/relationships/image" Target="../media/image328.png"/><Relationship Id="rId5" Type="http://schemas.openxmlformats.org/officeDocument/2006/relationships/image" Target="../media/image322.png"/><Relationship Id="rId10" Type="http://schemas.openxmlformats.org/officeDocument/2006/relationships/image" Target="../media/image327.png"/><Relationship Id="rId4" Type="http://schemas.openxmlformats.org/officeDocument/2006/relationships/image" Target="../media/image321.jpg"/><Relationship Id="rId9" Type="http://schemas.openxmlformats.org/officeDocument/2006/relationships/image" Target="../media/image32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3.jpg"/><Relationship Id="rId4" Type="http://schemas.openxmlformats.org/officeDocument/2006/relationships/image" Target="../media/image332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7.jpg"/><Relationship Id="rId4" Type="http://schemas.openxmlformats.org/officeDocument/2006/relationships/image" Target="../media/image33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g"/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g"/><Relationship Id="rId2" Type="http://schemas.openxmlformats.org/officeDocument/2006/relationships/image" Target="../media/image3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7.png"/><Relationship Id="rId5" Type="http://schemas.openxmlformats.org/officeDocument/2006/relationships/image" Target="../media/image346.jpg"/><Relationship Id="rId4" Type="http://schemas.openxmlformats.org/officeDocument/2006/relationships/image" Target="../media/image345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g"/><Relationship Id="rId2" Type="http://schemas.openxmlformats.org/officeDocument/2006/relationships/image" Target="../media/image34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0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3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png"/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61.png"/><Relationship Id="rId18" Type="http://schemas.openxmlformats.org/officeDocument/2006/relationships/image" Target="../media/image366.png"/><Relationship Id="rId3" Type="http://schemas.openxmlformats.org/officeDocument/2006/relationships/image" Target="../media/image356.png"/><Relationship Id="rId7" Type="http://schemas.openxmlformats.org/officeDocument/2006/relationships/image" Target="../media/image4.png"/><Relationship Id="rId12" Type="http://schemas.openxmlformats.org/officeDocument/2006/relationships/image" Target="../media/image360.png"/><Relationship Id="rId17" Type="http://schemas.openxmlformats.org/officeDocument/2006/relationships/image" Target="../media/image365.png"/><Relationship Id="rId2" Type="http://schemas.openxmlformats.org/officeDocument/2006/relationships/image" Target="../media/image355.png"/><Relationship Id="rId16" Type="http://schemas.openxmlformats.org/officeDocument/2006/relationships/image" Target="../media/image3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359.png"/><Relationship Id="rId5" Type="http://schemas.openxmlformats.org/officeDocument/2006/relationships/image" Target="../media/image2.png"/><Relationship Id="rId15" Type="http://schemas.openxmlformats.org/officeDocument/2006/relationships/image" Target="../media/image363.png"/><Relationship Id="rId10" Type="http://schemas.openxmlformats.org/officeDocument/2006/relationships/image" Target="../media/image358.png"/><Relationship Id="rId4" Type="http://schemas.openxmlformats.org/officeDocument/2006/relationships/image" Target="../media/image1.png"/><Relationship Id="rId9" Type="http://schemas.openxmlformats.org/officeDocument/2006/relationships/image" Target="../media/image357.jpg"/><Relationship Id="rId14" Type="http://schemas.openxmlformats.org/officeDocument/2006/relationships/image" Target="../media/image36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2.png"/><Relationship Id="rId7" Type="http://schemas.openxmlformats.org/officeDocument/2006/relationships/hyperlink" Target="http://nte-serveur.univ-lyon1.fr/nte/geosciences/chronologie/cours/superposition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g"/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2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image" Target="../media/image37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2" Type="http://schemas.openxmlformats.org/officeDocument/2006/relationships/image" Target="../media/image37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g"/><Relationship Id="rId2" Type="http://schemas.openxmlformats.org/officeDocument/2006/relationships/image" Target="../media/image37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1.jpg"/><Relationship Id="rId4" Type="http://schemas.openxmlformats.org/officeDocument/2006/relationships/image" Target="../media/image38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2.png"/><Relationship Id="rId7" Type="http://schemas.openxmlformats.org/officeDocument/2006/relationships/hyperlink" Target="http://nte-serveur.univ-lyon1.fr/nte/geosciences/chronologie/cours/Echelle.JPG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2.png"/><Relationship Id="rId1" Type="http://schemas.openxmlformats.org/officeDocument/2006/relationships/slideLayout" Target="../slideLayouts/slideLayout5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4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5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3" Type="http://schemas.openxmlformats.org/officeDocument/2006/relationships/image" Target="../media/image387.png"/><Relationship Id="rId7" Type="http://schemas.openxmlformats.org/officeDocument/2006/relationships/image" Target="../media/image391.png"/><Relationship Id="rId2" Type="http://schemas.openxmlformats.org/officeDocument/2006/relationships/image" Target="../media/image3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0.png"/><Relationship Id="rId5" Type="http://schemas.openxmlformats.org/officeDocument/2006/relationships/image" Target="../media/image389.png"/><Relationship Id="rId4" Type="http://schemas.openxmlformats.org/officeDocument/2006/relationships/image" Target="../media/image388.png"/><Relationship Id="rId9" Type="http://schemas.openxmlformats.org/officeDocument/2006/relationships/image" Target="../media/image393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png"/><Relationship Id="rId13" Type="http://schemas.openxmlformats.org/officeDocument/2006/relationships/image" Target="../media/image399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398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11" Type="http://schemas.openxmlformats.org/officeDocument/2006/relationships/image" Target="../media/image397.png"/><Relationship Id="rId5" Type="http://schemas.openxmlformats.org/officeDocument/2006/relationships/image" Target="../media/image3.png"/><Relationship Id="rId15" Type="http://schemas.openxmlformats.org/officeDocument/2006/relationships/image" Target="../media/image401.png"/><Relationship Id="rId10" Type="http://schemas.openxmlformats.org/officeDocument/2006/relationships/image" Target="../media/image396.png"/><Relationship Id="rId4" Type="http://schemas.openxmlformats.org/officeDocument/2006/relationships/image" Target="../media/image2.png"/><Relationship Id="rId9" Type="http://schemas.openxmlformats.org/officeDocument/2006/relationships/image" Target="../media/image395.png"/><Relationship Id="rId14" Type="http://schemas.openxmlformats.org/officeDocument/2006/relationships/image" Target="../media/image400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2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png"/><Relationship Id="rId2" Type="http://schemas.openxmlformats.org/officeDocument/2006/relationships/image" Target="../media/image403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g"/><Relationship Id="rId2" Type="http://schemas.openxmlformats.org/officeDocument/2006/relationships/image" Target="../media/image40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8.jpg"/><Relationship Id="rId13" Type="http://schemas.openxmlformats.org/officeDocument/2006/relationships/image" Target="../media/image413.png"/><Relationship Id="rId3" Type="http://schemas.openxmlformats.org/officeDocument/2006/relationships/image" Target="../media/image2.png"/><Relationship Id="rId7" Type="http://schemas.openxmlformats.org/officeDocument/2006/relationships/image" Target="../media/image407.png"/><Relationship Id="rId12" Type="http://schemas.openxmlformats.org/officeDocument/2006/relationships/image" Target="../media/image4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411.png"/><Relationship Id="rId5" Type="http://schemas.openxmlformats.org/officeDocument/2006/relationships/image" Target="../media/image4.png"/><Relationship Id="rId10" Type="http://schemas.openxmlformats.org/officeDocument/2006/relationships/image" Target="../media/image410.png"/><Relationship Id="rId4" Type="http://schemas.openxmlformats.org/officeDocument/2006/relationships/image" Target="../media/image3.png"/><Relationship Id="rId9" Type="http://schemas.openxmlformats.org/officeDocument/2006/relationships/image" Target="../media/image40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840864" y="0"/>
              <a:ext cx="303135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50380" y="0"/>
              <a:ext cx="2293619" cy="685799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8122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7051" y="54864"/>
              <a:ext cx="3625596" cy="79247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2466" y="261238"/>
              <a:ext cx="3127324" cy="31889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229600" y="611123"/>
              <a:ext cx="763524" cy="58216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44458" y="68960"/>
              <a:ext cx="733298" cy="55168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32904" y="611123"/>
              <a:ext cx="954024" cy="5821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47763" y="68960"/>
              <a:ext cx="924686" cy="5516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65264" y="701040"/>
              <a:ext cx="1914144" cy="1551431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03135" y="5035294"/>
              <a:ext cx="2340864" cy="18227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00671" y="3643884"/>
              <a:ext cx="2243328" cy="192481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46392" y="2141220"/>
              <a:ext cx="2197607" cy="2008631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51432" y="1557907"/>
              <a:ext cx="3826764" cy="45318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594103" y="1921764"/>
              <a:ext cx="3739896" cy="123139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566291" y="1569338"/>
              <a:ext cx="3763518" cy="38976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5165216" y="1830832"/>
              <a:ext cx="106172" cy="8877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25721" y="1830832"/>
              <a:ext cx="106172" cy="8877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39770" y="1733423"/>
              <a:ext cx="125095" cy="176657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439542" y="1729613"/>
              <a:ext cx="137921" cy="18376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4567682" y="1684401"/>
              <a:ext cx="762635" cy="274955"/>
            </a:xfrm>
            <a:custGeom>
              <a:avLst/>
              <a:gdLst/>
              <a:ahLst/>
              <a:cxnLst/>
              <a:rect l="l" t="t" r="r" b="b"/>
              <a:pathLst>
                <a:path w="762635" h="274955">
                  <a:moveTo>
                    <a:pt x="654430" y="0"/>
                  </a:moveTo>
                  <a:lnTo>
                    <a:pt x="692810" y="3107"/>
                  </a:lnTo>
                  <a:lnTo>
                    <a:pt x="729956" y="17303"/>
                  </a:lnTo>
                  <a:lnTo>
                    <a:pt x="756030" y="52704"/>
                  </a:lnTo>
                  <a:lnTo>
                    <a:pt x="762126" y="96138"/>
                  </a:lnTo>
                  <a:lnTo>
                    <a:pt x="762126" y="259969"/>
                  </a:lnTo>
                  <a:lnTo>
                    <a:pt x="762126" y="262509"/>
                  </a:lnTo>
                  <a:lnTo>
                    <a:pt x="761110" y="264540"/>
                  </a:lnTo>
                  <a:lnTo>
                    <a:pt x="759332" y="265938"/>
                  </a:lnTo>
                  <a:lnTo>
                    <a:pt x="757554" y="267462"/>
                  </a:lnTo>
                  <a:lnTo>
                    <a:pt x="754633" y="268477"/>
                  </a:lnTo>
                  <a:lnTo>
                    <a:pt x="750696" y="269113"/>
                  </a:lnTo>
                  <a:lnTo>
                    <a:pt x="746887" y="269748"/>
                  </a:lnTo>
                  <a:lnTo>
                    <a:pt x="741044" y="270001"/>
                  </a:lnTo>
                  <a:lnTo>
                    <a:pt x="733425" y="270001"/>
                  </a:lnTo>
                  <a:lnTo>
                    <a:pt x="725169" y="270001"/>
                  </a:lnTo>
                  <a:lnTo>
                    <a:pt x="719201" y="269748"/>
                  </a:lnTo>
                  <a:lnTo>
                    <a:pt x="715517" y="269113"/>
                  </a:lnTo>
                  <a:lnTo>
                    <a:pt x="711834" y="268477"/>
                  </a:lnTo>
                  <a:lnTo>
                    <a:pt x="709167" y="267462"/>
                  </a:lnTo>
                  <a:lnTo>
                    <a:pt x="707643" y="265938"/>
                  </a:lnTo>
                  <a:lnTo>
                    <a:pt x="705992" y="264540"/>
                  </a:lnTo>
                  <a:lnTo>
                    <a:pt x="705230" y="262509"/>
                  </a:lnTo>
                  <a:lnTo>
                    <a:pt x="705230" y="259969"/>
                  </a:lnTo>
                  <a:lnTo>
                    <a:pt x="705230" y="240537"/>
                  </a:lnTo>
                  <a:lnTo>
                    <a:pt x="670940" y="265684"/>
                  </a:lnTo>
                  <a:lnTo>
                    <a:pt x="628268" y="274700"/>
                  </a:lnTo>
                  <a:lnTo>
                    <a:pt x="618763" y="274389"/>
                  </a:lnTo>
                  <a:lnTo>
                    <a:pt x="577453" y="263366"/>
                  </a:lnTo>
                  <a:lnTo>
                    <a:pt x="549673" y="236989"/>
                  </a:lnTo>
                  <a:lnTo>
                    <a:pt x="539495" y="195452"/>
                  </a:lnTo>
                  <a:lnTo>
                    <a:pt x="540019" y="185195"/>
                  </a:lnTo>
                  <a:lnTo>
                    <a:pt x="558212" y="144208"/>
                  </a:lnTo>
                  <a:lnTo>
                    <a:pt x="591216" y="123634"/>
                  </a:lnTo>
                  <a:lnTo>
                    <a:pt x="640349" y="113744"/>
                  </a:lnTo>
                  <a:lnTo>
                    <a:pt x="670813" y="112522"/>
                  </a:lnTo>
                  <a:lnTo>
                    <a:pt x="694563" y="112522"/>
                  </a:lnTo>
                  <a:lnTo>
                    <a:pt x="694563" y="97789"/>
                  </a:lnTo>
                  <a:lnTo>
                    <a:pt x="694563" y="90043"/>
                  </a:lnTo>
                  <a:lnTo>
                    <a:pt x="693801" y="83438"/>
                  </a:lnTo>
                  <a:lnTo>
                    <a:pt x="692276" y="77724"/>
                  </a:lnTo>
                  <a:lnTo>
                    <a:pt x="690752" y="71882"/>
                  </a:lnTo>
                  <a:lnTo>
                    <a:pt x="688213" y="67183"/>
                  </a:lnTo>
                  <a:lnTo>
                    <a:pt x="684656" y="63373"/>
                  </a:lnTo>
                  <a:lnTo>
                    <a:pt x="681101" y="59562"/>
                  </a:lnTo>
                  <a:lnTo>
                    <a:pt x="676401" y="56641"/>
                  </a:lnTo>
                  <a:lnTo>
                    <a:pt x="670432" y="54863"/>
                  </a:lnTo>
                  <a:lnTo>
                    <a:pt x="664590" y="53086"/>
                  </a:lnTo>
                  <a:lnTo>
                    <a:pt x="657225" y="52070"/>
                  </a:lnTo>
                  <a:lnTo>
                    <a:pt x="648462" y="52070"/>
                  </a:lnTo>
                  <a:lnTo>
                    <a:pt x="608710" y="58547"/>
                  </a:lnTo>
                  <a:lnTo>
                    <a:pt x="571880" y="75437"/>
                  </a:lnTo>
                  <a:lnTo>
                    <a:pt x="568070" y="76708"/>
                  </a:lnTo>
                  <a:lnTo>
                    <a:pt x="565150" y="76708"/>
                  </a:lnTo>
                  <a:lnTo>
                    <a:pt x="563117" y="76708"/>
                  </a:lnTo>
                  <a:lnTo>
                    <a:pt x="561339" y="76073"/>
                  </a:lnTo>
                  <a:lnTo>
                    <a:pt x="559815" y="74802"/>
                  </a:lnTo>
                  <a:lnTo>
                    <a:pt x="558291" y="73533"/>
                  </a:lnTo>
                  <a:lnTo>
                    <a:pt x="557021" y="71754"/>
                  </a:lnTo>
                  <a:lnTo>
                    <a:pt x="556005" y="69341"/>
                  </a:lnTo>
                  <a:lnTo>
                    <a:pt x="554989" y="66928"/>
                  </a:lnTo>
                  <a:lnTo>
                    <a:pt x="554227" y="64008"/>
                  </a:lnTo>
                  <a:lnTo>
                    <a:pt x="553719" y="60578"/>
                  </a:lnTo>
                  <a:lnTo>
                    <a:pt x="553212" y="57150"/>
                  </a:lnTo>
                  <a:lnTo>
                    <a:pt x="552830" y="53339"/>
                  </a:lnTo>
                  <a:lnTo>
                    <a:pt x="552830" y="49149"/>
                  </a:lnTo>
                  <a:lnTo>
                    <a:pt x="552830" y="43434"/>
                  </a:lnTo>
                  <a:lnTo>
                    <a:pt x="559434" y="26924"/>
                  </a:lnTo>
                  <a:lnTo>
                    <a:pt x="561975" y="24257"/>
                  </a:lnTo>
                  <a:lnTo>
                    <a:pt x="601793" y="7290"/>
                  </a:lnTo>
                  <a:lnTo>
                    <a:pt x="646477" y="164"/>
                  </a:lnTo>
                  <a:lnTo>
                    <a:pt x="654430" y="0"/>
                  </a:lnTo>
                  <a:close/>
                </a:path>
                <a:path w="762635" h="274955">
                  <a:moveTo>
                    <a:pt x="114934" y="0"/>
                  </a:moveTo>
                  <a:lnTo>
                    <a:pt x="153314" y="3107"/>
                  </a:lnTo>
                  <a:lnTo>
                    <a:pt x="190460" y="17303"/>
                  </a:lnTo>
                  <a:lnTo>
                    <a:pt x="216534" y="52704"/>
                  </a:lnTo>
                  <a:lnTo>
                    <a:pt x="222630" y="96138"/>
                  </a:lnTo>
                  <a:lnTo>
                    <a:pt x="222630" y="259969"/>
                  </a:lnTo>
                  <a:lnTo>
                    <a:pt x="222630" y="262509"/>
                  </a:lnTo>
                  <a:lnTo>
                    <a:pt x="221614" y="264540"/>
                  </a:lnTo>
                  <a:lnTo>
                    <a:pt x="219837" y="265938"/>
                  </a:lnTo>
                  <a:lnTo>
                    <a:pt x="218058" y="267462"/>
                  </a:lnTo>
                  <a:lnTo>
                    <a:pt x="215137" y="268477"/>
                  </a:lnTo>
                  <a:lnTo>
                    <a:pt x="211200" y="269113"/>
                  </a:lnTo>
                  <a:lnTo>
                    <a:pt x="207390" y="269748"/>
                  </a:lnTo>
                  <a:lnTo>
                    <a:pt x="201548" y="270001"/>
                  </a:lnTo>
                  <a:lnTo>
                    <a:pt x="193928" y="270001"/>
                  </a:lnTo>
                  <a:lnTo>
                    <a:pt x="185673" y="270001"/>
                  </a:lnTo>
                  <a:lnTo>
                    <a:pt x="168147" y="265938"/>
                  </a:lnTo>
                  <a:lnTo>
                    <a:pt x="166496" y="264540"/>
                  </a:lnTo>
                  <a:lnTo>
                    <a:pt x="165734" y="262509"/>
                  </a:lnTo>
                  <a:lnTo>
                    <a:pt x="165734" y="259969"/>
                  </a:lnTo>
                  <a:lnTo>
                    <a:pt x="165734" y="240537"/>
                  </a:lnTo>
                  <a:lnTo>
                    <a:pt x="131444" y="265684"/>
                  </a:lnTo>
                  <a:lnTo>
                    <a:pt x="88772" y="274700"/>
                  </a:lnTo>
                  <a:lnTo>
                    <a:pt x="79267" y="274389"/>
                  </a:lnTo>
                  <a:lnTo>
                    <a:pt x="37957" y="263366"/>
                  </a:lnTo>
                  <a:lnTo>
                    <a:pt x="10177" y="236989"/>
                  </a:lnTo>
                  <a:lnTo>
                    <a:pt x="0" y="195452"/>
                  </a:lnTo>
                  <a:lnTo>
                    <a:pt x="523" y="185195"/>
                  </a:lnTo>
                  <a:lnTo>
                    <a:pt x="18716" y="144208"/>
                  </a:lnTo>
                  <a:lnTo>
                    <a:pt x="51720" y="123634"/>
                  </a:lnTo>
                  <a:lnTo>
                    <a:pt x="100853" y="113744"/>
                  </a:lnTo>
                  <a:lnTo>
                    <a:pt x="131317" y="112522"/>
                  </a:lnTo>
                  <a:lnTo>
                    <a:pt x="155066" y="112522"/>
                  </a:lnTo>
                  <a:lnTo>
                    <a:pt x="155066" y="97789"/>
                  </a:lnTo>
                  <a:lnTo>
                    <a:pt x="155066" y="90043"/>
                  </a:lnTo>
                  <a:lnTo>
                    <a:pt x="154304" y="83438"/>
                  </a:lnTo>
                  <a:lnTo>
                    <a:pt x="152780" y="77724"/>
                  </a:lnTo>
                  <a:lnTo>
                    <a:pt x="151256" y="71882"/>
                  </a:lnTo>
                  <a:lnTo>
                    <a:pt x="148716" y="67183"/>
                  </a:lnTo>
                  <a:lnTo>
                    <a:pt x="145160" y="63373"/>
                  </a:lnTo>
                  <a:lnTo>
                    <a:pt x="141604" y="59562"/>
                  </a:lnTo>
                  <a:lnTo>
                    <a:pt x="136905" y="56641"/>
                  </a:lnTo>
                  <a:lnTo>
                    <a:pt x="130937" y="54863"/>
                  </a:lnTo>
                  <a:lnTo>
                    <a:pt x="125094" y="53086"/>
                  </a:lnTo>
                  <a:lnTo>
                    <a:pt x="117728" y="52070"/>
                  </a:lnTo>
                  <a:lnTo>
                    <a:pt x="108965" y="52070"/>
                  </a:lnTo>
                  <a:lnTo>
                    <a:pt x="69214" y="58547"/>
                  </a:lnTo>
                  <a:lnTo>
                    <a:pt x="32384" y="75437"/>
                  </a:lnTo>
                  <a:lnTo>
                    <a:pt x="28575" y="76708"/>
                  </a:lnTo>
                  <a:lnTo>
                    <a:pt x="25653" y="76708"/>
                  </a:lnTo>
                  <a:lnTo>
                    <a:pt x="23621" y="76708"/>
                  </a:lnTo>
                  <a:lnTo>
                    <a:pt x="21843" y="76073"/>
                  </a:lnTo>
                  <a:lnTo>
                    <a:pt x="20319" y="74802"/>
                  </a:lnTo>
                  <a:lnTo>
                    <a:pt x="18795" y="73533"/>
                  </a:lnTo>
                  <a:lnTo>
                    <a:pt x="17525" y="71754"/>
                  </a:lnTo>
                  <a:lnTo>
                    <a:pt x="13334" y="53339"/>
                  </a:lnTo>
                  <a:lnTo>
                    <a:pt x="13334" y="49149"/>
                  </a:lnTo>
                  <a:lnTo>
                    <a:pt x="13334" y="43434"/>
                  </a:lnTo>
                  <a:lnTo>
                    <a:pt x="19938" y="26924"/>
                  </a:lnTo>
                  <a:lnTo>
                    <a:pt x="22478" y="24257"/>
                  </a:lnTo>
                  <a:lnTo>
                    <a:pt x="62297" y="7290"/>
                  </a:lnTo>
                  <a:lnTo>
                    <a:pt x="106981" y="164"/>
                  </a:lnTo>
                  <a:lnTo>
                    <a:pt x="114934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2982722" y="1572767"/>
              <a:ext cx="1131570" cy="395478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1566291" y="1572641"/>
              <a:ext cx="3488054" cy="386715"/>
            </a:xfrm>
            <a:custGeom>
              <a:avLst/>
              <a:gdLst/>
              <a:ahLst/>
              <a:cxnLst/>
              <a:rect l="l" t="t" r="r" b="b"/>
              <a:pathLst>
                <a:path w="3488054" h="386714">
                  <a:moveTo>
                    <a:pt x="2736088" y="111760"/>
                  </a:moveTo>
                  <a:lnTo>
                    <a:pt x="2777998" y="119887"/>
                  </a:lnTo>
                  <a:lnTo>
                    <a:pt x="2810545" y="149522"/>
                  </a:lnTo>
                  <a:lnTo>
                    <a:pt x="2824226" y="195897"/>
                  </a:lnTo>
                  <a:lnTo>
                    <a:pt x="2825369" y="220472"/>
                  </a:lnTo>
                  <a:lnTo>
                    <a:pt x="2825369" y="370839"/>
                  </a:lnTo>
                  <a:lnTo>
                    <a:pt x="2825369" y="372745"/>
                  </a:lnTo>
                  <a:lnTo>
                    <a:pt x="2807843" y="381126"/>
                  </a:lnTo>
                  <a:lnTo>
                    <a:pt x="2803398" y="381635"/>
                  </a:lnTo>
                  <a:lnTo>
                    <a:pt x="2797810" y="381762"/>
                  </a:lnTo>
                  <a:lnTo>
                    <a:pt x="2791333" y="381762"/>
                  </a:lnTo>
                  <a:lnTo>
                    <a:pt x="2784602" y="381762"/>
                  </a:lnTo>
                  <a:lnTo>
                    <a:pt x="2778887" y="381635"/>
                  </a:lnTo>
                  <a:lnTo>
                    <a:pt x="2774442" y="381126"/>
                  </a:lnTo>
                  <a:lnTo>
                    <a:pt x="2769997" y="380746"/>
                  </a:lnTo>
                  <a:lnTo>
                    <a:pt x="2766568" y="379984"/>
                  </a:lnTo>
                  <a:lnTo>
                    <a:pt x="2764028" y="379095"/>
                  </a:lnTo>
                  <a:lnTo>
                    <a:pt x="2761488" y="378206"/>
                  </a:lnTo>
                  <a:lnTo>
                    <a:pt x="2759583" y="377063"/>
                  </a:lnTo>
                  <a:lnTo>
                    <a:pt x="2758567" y="375666"/>
                  </a:lnTo>
                  <a:lnTo>
                    <a:pt x="2757424" y="374269"/>
                  </a:lnTo>
                  <a:lnTo>
                    <a:pt x="2756916" y="372745"/>
                  </a:lnTo>
                  <a:lnTo>
                    <a:pt x="2756916" y="370839"/>
                  </a:lnTo>
                  <a:lnTo>
                    <a:pt x="2756916" y="231901"/>
                  </a:lnTo>
                  <a:lnTo>
                    <a:pt x="2750058" y="191516"/>
                  </a:lnTo>
                  <a:lnTo>
                    <a:pt x="2722880" y="171576"/>
                  </a:lnTo>
                  <a:lnTo>
                    <a:pt x="2715895" y="171576"/>
                  </a:lnTo>
                  <a:lnTo>
                    <a:pt x="2675747" y="192817"/>
                  </a:lnTo>
                  <a:lnTo>
                    <a:pt x="2661539" y="208914"/>
                  </a:lnTo>
                  <a:lnTo>
                    <a:pt x="2661539" y="370839"/>
                  </a:lnTo>
                  <a:lnTo>
                    <a:pt x="2661539" y="372745"/>
                  </a:lnTo>
                  <a:lnTo>
                    <a:pt x="2661031" y="374269"/>
                  </a:lnTo>
                  <a:lnTo>
                    <a:pt x="2659888" y="375666"/>
                  </a:lnTo>
                  <a:lnTo>
                    <a:pt x="2658872" y="377063"/>
                  </a:lnTo>
                  <a:lnTo>
                    <a:pt x="2656967" y="378206"/>
                  </a:lnTo>
                  <a:lnTo>
                    <a:pt x="2654300" y="379095"/>
                  </a:lnTo>
                  <a:lnTo>
                    <a:pt x="2651633" y="379984"/>
                  </a:lnTo>
                  <a:lnTo>
                    <a:pt x="2648204" y="380746"/>
                  </a:lnTo>
                  <a:lnTo>
                    <a:pt x="2643759" y="381126"/>
                  </a:lnTo>
                  <a:lnTo>
                    <a:pt x="2639441" y="381635"/>
                  </a:lnTo>
                  <a:lnTo>
                    <a:pt x="2633853" y="381762"/>
                  </a:lnTo>
                  <a:lnTo>
                    <a:pt x="2627122" y="381762"/>
                  </a:lnTo>
                  <a:lnTo>
                    <a:pt x="2620391" y="381762"/>
                  </a:lnTo>
                  <a:lnTo>
                    <a:pt x="2614803" y="381635"/>
                  </a:lnTo>
                  <a:lnTo>
                    <a:pt x="2610485" y="381126"/>
                  </a:lnTo>
                  <a:lnTo>
                    <a:pt x="2606167" y="380746"/>
                  </a:lnTo>
                  <a:lnTo>
                    <a:pt x="2602611" y="379984"/>
                  </a:lnTo>
                  <a:lnTo>
                    <a:pt x="2599944" y="379095"/>
                  </a:lnTo>
                  <a:lnTo>
                    <a:pt x="2597277" y="378206"/>
                  </a:lnTo>
                  <a:lnTo>
                    <a:pt x="2595499" y="377063"/>
                  </a:lnTo>
                  <a:lnTo>
                    <a:pt x="2594356" y="375666"/>
                  </a:lnTo>
                  <a:lnTo>
                    <a:pt x="2593340" y="374269"/>
                  </a:lnTo>
                  <a:lnTo>
                    <a:pt x="2592705" y="372745"/>
                  </a:lnTo>
                  <a:lnTo>
                    <a:pt x="2592705" y="370839"/>
                  </a:lnTo>
                  <a:lnTo>
                    <a:pt x="2592705" y="127254"/>
                  </a:lnTo>
                  <a:lnTo>
                    <a:pt x="2592705" y="125475"/>
                  </a:lnTo>
                  <a:lnTo>
                    <a:pt x="2593213" y="123825"/>
                  </a:lnTo>
                  <a:lnTo>
                    <a:pt x="2594102" y="122555"/>
                  </a:lnTo>
                  <a:lnTo>
                    <a:pt x="2594991" y="121158"/>
                  </a:lnTo>
                  <a:lnTo>
                    <a:pt x="2596642" y="120014"/>
                  </a:lnTo>
                  <a:lnTo>
                    <a:pt x="2599055" y="119125"/>
                  </a:lnTo>
                  <a:lnTo>
                    <a:pt x="2601341" y="118237"/>
                  </a:lnTo>
                  <a:lnTo>
                    <a:pt x="2604389" y="117475"/>
                  </a:lnTo>
                  <a:lnTo>
                    <a:pt x="2608199" y="117094"/>
                  </a:lnTo>
                  <a:lnTo>
                    <a:pt x="2611882" y="116586"/>
                  </a:lnTo>
                  <a:lnTo>
                    <a:pt x="2616581" y="116332"/>
                  </a:lnTo>
                  <a:lnTo>
                    <a:pt x="2622296" y="116332"/>
                  </a:lnTo>
                  <a:lnTo>
                    <a:pt x="2628011" y="116332"/>
                  </a:lnTo>
                  <a:lnTo>
                    <a:pt x="2632837" y="116586"/>
                  </a:lnTo>
                  <a:lnTo>
                    <a:pt x="2636647" y="117094"/>
                  </a:lnTo>
                  <a:lnTo>
                    <a:pt x="2640584" y="117475"/>
                  </a:lnTo>
                  <a:lnTo>
                    <a:pt x="2643505" y="118237"/>
                  </a:lnTo>
                  <a:lnTo>
                    <a:pt x="2645537" y="119125"/>
                  </a:lnTo>
                  <a:lnTo>
                    <a:pt x="2647696" y="120014"/>
                  </a:lnTo>
                  <a:lnTo>
                    <a:pt x="2649220" y="121158"/>
                  </a:lnTo>
                  <a:lnTo>
                    <a:pt x="2650109" y="122555"/>
                  </a:lnTo>
                  <a:lnTo>
                    <a:pt x="2650998" y="123825"/>
                  </a:lnTo>
                  <a:lnTo>
                    <a:pt x="2651506" y="125475"/>
                  </a:lnTo>
                  <a:lnTo>
                    <a:pt x="2651506" y="127254"/>
                  </a:lnTo>
                  <a:lnTo>
                    <a:pt x="2651506" y="155448"/>
                  </a:lnTo>
                  <a:lnTo>
                    <a:pt x="2682170" y="128801"/>
                  </a:lnTo>
                  <a:lnTo>
                    <a:pt x="2724870" y="112430"/>
                  </a:lnTo>
                  <a:lnTo>
                    <a:pt x="2736088" y="111760"/>
                  </a:lnTo>
                  <a:close/>
                </a:path>
                <a:path w="3488054" h="386714">
                  <a:moveTo>
                    <a:pt x="945260" y="111760"/>
                  </a:moveTo>
                  <a:lnTo>
                    <a:pt x="989480" y="116742"/>
                  </a:lnTo>
                  <a:lnTo>
                    <a:pt x="1033373" y="138616"/>
                  </a:lnTo>
                  <a:lnTo>
                    <a:pt x="1060819" y="176903"/>
                  </a:lnTo>
                  <a:lnTo>
                    <a:pt x="1070864" y="215947"/>
                  </a:lnTo>
                  <a:lnTo>
                    <a:pt x="1072769" y="246634"/>
                  </a:lnTo>
                  <a:lnTo>
                    <a:pt x="1072247" y="261844"/>
                  </a:lnTo>
                  <a:lnTo>
                    <a:pt x="1064514" y="303403"/>
                  </a:lnTo>
                  <a:lnTo>
                    <a:pt x="1047511" y="337960"/>
                  </a:lnTo>
                  <a:lnTo>
                    <a:pt x="1009995" y="370728"/>
                  </a:lnTo>
                  <a:lnTo>
                    <a:pt x="970708" y="383952"/>
                  </a:lnTo>
                  <a:lnTo>
                    <a:pt x="939165" y="386461"/>
                  </a:lnTo>
                  <a:lnTo>
                    <a:pt x="923476" y="385891"/>
                  </a:lnTo>
                  <a:lnTo>
                    <a:pt x="882650" y="377444"/>
                  </a:lnTo>
                  <a:lnTo>
                    <a:pt x="842772" y="351282"/>
                  </a:lnTo>
                  <a:lnTo>
                    <a:pt x="819277" y="308863"/>
                  </a:lnTo>
                  <a:lnTo>
                    <a:pt x="812133" y="267233"/>
                  </a:lnTo>
                  <a:lnTo>
                    <a:pt x="811657" y="251587"/>
                  </a:lnTo>
                  <a:lnTo>
                    <a:pt x="812180" y="236319"/>
                  </a:lnTo>
                  <a:lnTo>
                    <a:pt x="820039" y="194563"/>
                  </a:lnTo>
                  <a:lnTo>
                    <a:pt x="837201" y="160059"/>
                  </a:lnTo>
                  <a:lnTo>
                    <a:pt x="874633" y="127365"/>
                  </a:lnTo>
                  <a:lnTo>
                    <a:pt x="913780" y="114252"/>
                  </a:lnTo>
                  <a:lnTo>
                    <a:pt x="945260" y="111760"/>
                  </a:lnTo>
                  <a:close/>
                </a:path>
                <a:path w="3488054" h="386714">
                  <a:moveTo>
                    <a:pt x="757809" y="111760"/>
                  </a:moveTo>
                  <a:lnTo>
                    <a:pt x="760222" y="111760"/>
                  </a:lnTo>
                  <a:lnTo>
                    <a:pt x="762761" y="111887"/>
                  </a:lnTo>
                  <a:lnTo>
                    <a:pt x="765429" y="112141"/>
                  </a:lnTo>
                  <a:lnTo>
                    <a:pt x="768222" y="112395"/>
                  </a:lnTo>
                  <a:lnTo>
                    <a:pt x="781558" y="115697"/>
                  </a:lnTo>
                  <a:lnTo>
                    <a:pt x="783844" y="116459"/>
                  </a:lnTo>
                  <a:lnTo>
                    <a:pt x="788542" y="121285"/>
                  </a:lnTo>
                  <a:lnTo>
                    <a:pt x="789051" y="122428"/>
                  </a:lnTo>
                  <a:lnTo>
                    <a:pt x="790575" y="134366"/>
                  </a:lnTo>
                  <a:lnTo>
                    <a:pt x="790829" y="138175"/>
                  </a:lnTo>
                  <a:lnTo>
                    <a:pt x="790829" y="143383"/>
                  </a:lnTo>
                  <a:lnTo>
                    <a:pt x="790829" y="149987"/>
                  </a:lnTo>
                  <a:lnTo>
                    <a:pt x="790829" y="156463"/>
                  </a:lnTo>
                  <a:lnTo>
                    <a:pt x="790702" y="161925"/>
                  </a:lnTo>
                  <a:lnTo>
                    <a:pt x="790321" y="166116"/>
                  </a:lnTo>
                  <a:lnTo>
                    <a:pt x="789940" y="170307"/>
                  </a:lnTo>
                  <a:lnTo>
                    <a:pt x="789432" y="173482"/>
                  </a:lnTo>
                  <a:lnTo>
                    <a:pt x="788670" y="175895"/>
                  </a:lnTo>
                  <a:lnTo>
                    <a:pt x="788035" y="178308"/>
                  </a:lnTo>
                  <a:lnTo>
                    <a:pt x="787019" y="179959"/>
                  </a:lnTo>
                  <a:lnTo>
                    <a:pt x="785876" y="180848"/>
                  </a:lnTo>
                  <a:lnTo>
                    <a:pt x="784606" y="181737"/>
                  </a:lnTo>
                  <a:lnTo>
                    <a:pt x="783209" y="182245"/>
                  </a:lnTo>
                  <a:lnTo>
                    <a:pt x="781304" y="182245"/>
                  </a:lnTo>
                  <a:lnTo>
                    <a:pt x="779907" y="182245"/>
                  </a:lnTo>
                  <a:lnTo>
                    <a:pt x="778256" y="181863"/>
                  </a:lnTo>
                  <a:lnTo>
                    <a:pt x="776351" y="181229"/>
                  </a:lnTo>
                  <a:lnTo>
                    <a:pt x="774572" y="180594"/>
                  </a:lnTo>
                  <a:lnTo>
                    <a:pt x="772541" y="179959"/>
                  </a:lnTo>
                  <a:lnTo>
                    <a:pt x="770254" y="179197"/>
                  </a:lnTo>
                  <a:lnTo>
                    <a:pt x="767969" y="178435"/>
                  </a:lnTo>
                  <a:lnTo>
                    <a:pt x="765429" y="177800"/>
                  </a:lnTo>
                  <a:lnTo>
                    <a:pt x="762761" y="177164"/>
                  </a:lnTo>
                  <a:lnTo>
                    <a:pt x="759967" y="176530"/>
                  </a:lnTo>
                  <a:lnTo>
                    <a:pt x="757047" y="176149"/>
                  </a:lnTo>
                  <a:lnTo>
                    <a:pt x="753745" y="176149"/>
                  </a:lnTo>
                  <a:lnTo>
                    <a:pt x="749935" y="176149"/>
                  </a:lnTo>
                  <a:lnTo>
                    <a:pt x="746125" y="176911"/>
                  </a:lnTo>
                  <a:lnTo>
                    <a:pt x="742315" y="178562"/>
                  </a:lnTo>
                  <a:lnTo>
                    <a:pt x="738504" y="180086"/>
                  </a:lnTo>
                  <a:lnTo>
                    <a:pt x="717550" y="198882"/>
                  </a:lnTo>
                  <a:lnTo>
                    <a:pt x="713104" y="204343"/>
                  </a:lnTo>
                  <a:lnTo>
                    <a:pt x="708279" y="211074"/>
                  </a:lnTo>
                  <a:lnTo>
                    <a:pt x="703198" y="219075"/>
                  </a:lnTo>
                  <a:lnTo>
                    <a:pt x="703198" y="370839"/>
                  </a:lnTo>
                  <a:lnTo>
                    <a:pt x="703198" y="372745"/>
                  </a:lnTo>
                  <a:lnTo>
                    <a:pt x="702691" y="374269"/>
                  </a:lnTo>
                  <a:lnTo>
                    <a:pt x="701547" y="375666"/>
                  </a:lnTo>
                  <a:lnTo>
                    <a:pt x="700532" y="377063"/>
                  </a:lnTo>
                  <a:lnTo>
                    <a:pt x="698627" y="378206"/>
                  </a:lnTo>
                  <a:lnTo>
                    <a:pt x="695960" y="379095"/>
                  </a:lnTo>
                  <a:lnTo>
                    <a:pt x="693292" y="379984"/>
                  </a:lnTo>
                  <a:lnTo>
                    <a:pt x="689864" y="380746"/>
                  </a:lnTo>
                  <a:lnTo>
                    <a:pt x="685419" y="381126"/>
                  </a:lnTo>
                  <a:lnTo>
                    <a:pt x="681101" y="381635"/>
                  </a:lnTo>
                  <a:lnTo>
                    <a:pt x="675513" y="381762"/>
                  </a:lnTo>
                  <a:lnTo>
                    <a:pt x="668782" y="381762"/>
                  </a:lnTo>
                  <a:lnTo>
                    <a:pt x="662051" y="381762"/>
                  </a:lnTo>
                  <a:lnTo>
                    <a:pt x="656463" y="381635"/>
                  </a:lnTo>
                  <a:lnTo>
                    <a:pt x="652145" y="381126"/>
                  </a:lnTo>
                  <a:lnTo>
                    <a:pt x="647827" y="380746"/>
                  </a:lnTo>
                  <a:lnTo>
                    <a:pt x="644271" y="379984"/>
                  </a:lnTo>
                  <a:lnTo>
                    <a:pt x="641604" y="379095"/>
                  </a:lnTo>
                  <a:lnTo>
                    <a:pt x="638936" y="378206"/>
                  </a:lnTo>
                  <a:lnTo>
                    <a:pt x="637159" y="377063"/>
                  </a:lnTo>
                  <a:lnTo>
                    <a:pt x="636016" y="375666"/>
                  </a:lnTo>
                  <a:lnTo>
                    <a:pt x="635000" y="374269"/>
                  </a:lnTo>
                  <a:lnTo>
                    <a:pt x="634365" y="372745"/>
                  </a:lnTo>
                  <a:lnTo>
                    <a:pt x="634365" y="370839"/>
                  </a:lnTo>
                  <a:lnTo>
                    <a:pt x="634365" y="127254"/>
                  </a:lnTo>
                  <a:lnTo>
                    <a:pt x="634365" y="125475"/>
                  </a:lnTo>
                  <a:lnTo>
                    <a:pt x="634872" y="123825"/>
                  </a:lnTo>
                  <a:lnTo>
                    <a:pt x="635761" y="122555"/>
                  </a:lnTo>
                  <a:lnTo>
                    <a:pt x="636651" y="121158"/>
                  </a:lnTo>
                  <a:lnTo>
                    <a:pt x="638302" y="120014"/>
                  </a:lnTo>
                  <a:lnTo>
                    <a:pt x="640715" y="119125"/>
                  </a:lnTo>
                  <a:lnTo>
                    <a:pt x="643001" y="118237"/>
                  </a:lnTo>
                  <a:lnTo>
                    <a:pt x="646048" y="117475"/>
                  </a:lnTo>
                  <a:lnTo>
                    <a:pt x="649859" y="117094"/>
                  </a:lnTo>
                  <a:lnTo>
                    <a:pt x="653541" y="116586"/>
                  </a:lnTo>
                  <a:lnTo>
                    <a:pt x="658241" y="116332"/>
                  </a:lnTo>
                  <a:lnTo>
                    <a:pt x="663956" y="116332"/>
                  </a:lnTo>
                  <a:lnTo>
                    <a:pt x="669671" y="116332"/>
                  </a:lnTo>
                  <a:lnTo>
                    <a:pt x="674497" y="116586"/>
                  </a:lnTo>
                  <a:lnTo>
                    <a:pt x="678307" y="117094"/>
                  </a:lnTo>
                  <a:lnTo>
                    <a:pt x="682244" y="117475"/>
                  </a:lnTo>
                  <a:lnTo>
                    <a:pt x="685165" y="118237"/>
                  </a:lnTo>
                  <a:lnTo>
                    <a:pt x="687197" y="119125"/>
                  </a:lnTo>
                  <a:lnTo>
                    <a:pt x="689356" y="120014"/>
                  </a:lnTo>
                  <a:lnTo>
                    <a:pt x="690879" y="121158"/>
                  </a:lnTo>
                  <a:lnTo>
                    <a:pt x="691769" y="122555"/>
                  </a:lnTo>
                  <a:lnTo>
                    <a:pt x="692658" y="123825"/>
                  </a:lnTo>
                  <a:lnTo>
                    <a:pt x="693166" y="125475"/>
                  </a:lnTo>
                  <a:lnTo>
                    <a:pt x="693166" y="127254"/>
                  </a:lnTo>
                  <a:lnTo>
                    <a:pt x="693166" y="157607"/>
                  </a:lnTo>
                  <a:lnTo>
                    <a:pt x="722122" y="124460"/>
                  </a:lnTo>
                  <a:lnTo>
                    <a:pt x="742569" y="113792"/>
                  </a:lnTo>
                  <a:lnTo>
                    <a:pt x="747648" y="112395"/>
                  </a:lnTo>
                  <a:lnTo>
                    <a:pt x="752729" y="111760"/>
                  </a:lnTo>
                  <a:lnTo>
                    <a:pt x="757809" y="111760"/>
                  </a:lnTo>
                  <a:close/>
                </a:path>
                <a:path w="3488054" h="386714">
                  <a:moveTo>
                    <a:pt x="288544" y="111760"/>
                  </a:moveTo>
                  <a:lnTo>
                    <a:pt x="330453" y="119887"/>
                  </a:lnTo>
                  <a:lnTo>
                    <a:pt x="363001" y="149522"/>
                  </a:lnTo>
                  <a:lnTo>
                    <a:pt x="376682" y="195897"/>
                  </a:lnTo>
                  <a:lnTo>
                    <a:pt x="377825" y="220472"/>
                  </a:lnTo>
                  <a:lnTo>
                    <a:pt x="377825" y="370839"/>
                  </a:lnTo>
                  <a:lnTo>
                    <a:pt x="377825" y="372745"/>
                  </a:lnTo>
                  <a:lnTo>
                    <a:pt x="360298" y="381126"/>
                  </a:lnTo>
                  <a:lnTo>
                    <a:pt x="355853" y="381635"/>
                  </a:lnTo>
                  <a:lnTo>
                    <a:pt x="350266" y="381762"/>
                  </a:lnTo>
                  <a:lnTo>
                    <a:pt x="343789" y="381762"/>
                  </a:lnTo>
                  <a:lnTo>
                    <a:pt x="337058" y="381762"/>
                  </a:lnTo>
                  <a:lnTo>
                    <a:pt x="331342" y="381635"/>
                  </a:lnTo>
                  <a:lnTo>
                    <a:pt x="326897" y="381126"/>
                  </a:lnTo>
                  <a:lnTo>
                    <a:pt x="322453" y="380746"/>
                  </a:lnTo>
                  <a:lnTo>
                    <a:pt x="319023" y="379984"/>
                  </a:lnTo>
                  <a:lnTo>
                    <a:pt x="316484" y="379095"/>
                  </a:lnTo>
                  <a:lnTo>
                    <a:pt x="313944" y="378206"/>
                  </a:lnTo>
                  <a:lnTo>
                    <a:pt x="312039" y="377063"/>
                  </a:lnTo>
                  <a:lnTo>
                    <a:pt x="311022" y="375666"/>
                  </a:lnTo>
                  <a:lnTo>
                    <a:pt x="309879" y="374269"/>
                  </a:lnTo>
                  <a:lnTo>
                    <a:pt x="309372" y="372745"/>
                  </a:lnTo>
                  <a:lnTo>
                    <a:pt x="309372" y="370839"/>
                  </a:lnTo>
                  <a:lnTo>
                    <a:pt x="309372" y="231901"/>
                  </a:lnTo>
                  <a:lnTo>
                    <a:pt x="302514" y="191516"/>
                  </a:lnTo>
                  <a:lnTo>
                    <a:pt x="275335" y="171576"/>
                  </a:lnTo>
                  <a:lnTo>
                    <a:pt x="268351" y="171576"/>
                  </a:lnTo>
                  <a:lnTo>
                    <a:pt x="228203" y="192817"/>
                  </a:lnTo>
                  <a:lnTo>
                    <a:pt x="213995" y="208914"/>
                  </a:lnTo>
                  <a:lnTo>
                    <a:pt x="213995" y="370839"/>
                  </a:lnTo>
                  <a:lnTo>
                    <a:pt x="213995" y="372745"/>
                  </a:lnTo>
                  <a:lnTo>
                    <a:pt x="213486" y="374269"/>
                  </a:lnTo>
                  <a:lnTo>
                    <a:pt x="212344" y="375666"/>
                  </a:lnTo>
                  <a:lnTo>
                    <a:pt x="211328" y="377063"/>
                  </a:lnTo>
                  <a:lnTo>
                    <a:pt x="196215" y="381126"/>
                  </a:lnTo>
                  <a:lnTo>
                    <a:pt x="191897" y="381635"/>
                  </a:lnTo>
                  <a:lnTo>
                    <a:pt x="186309" y="381762"/>
                  </a:lnTo>
                  <a:lnTo>
                    <a:pt x="179578" y="381762"/>
                  </a:lnTo>
                  <a:lnTo>
                    <a:pt x="172847" y="381762"/>
                  </a:lnTo>
                  <a:lnTo>
                    <a:pt x="167259" y="381635"/>
                  </a:lnTo>
                  <a:lnTo>
                    <a:pt x="162940" y="381126"/>
                  </a:lnTo>
                  <a:lnTo>
                    <a:pt x="158622" y="380746"/>
                  </a:lnTo>
                  <a:lnTo>
                    <a:pt x="155066" y="379984"/>
                  </a:lnTo>
                  <a:lnTo>
                    <a:pt x="152400" y="379095"/>
                  </a:lnTo>
                  <a:lnTo>
                    <a:pt x="149733" y="378206"/>
                  </a:lnTo>
                  <a:lnTo>
                    <a:pt x="147954" y="377063"/>
                  </a:lnTo>
                  <a:lnTo>
                    <a:pt x="146811" y="375666"/>
                  </a:lnTo>
                  <a:lnTo>
                    <a:pt x="145796" y="374269"/>
                  </a:lnTo>
                  <a:lnTo>
                    <a:pt x="145160" y="372745"/>
                  </a:lnTo>
                  <a:lnTo>
                    <a:pt x="145160" y="370839"/>
                  </a:lnTo>
                  <a:lnTo>
                    <a:pt x="145160" y="127254"/>
                  </a:lnTo>
                  <a:lnTo>
                    <a:pt x="145160" y="125475"/>
                  </a:lnTo>
                  <a:lnTo>
                    <a:pt x="145669" y="123825"/>
                  </a:lnTo>
                  <a:lnTo>
                    <a:pt x="146558" y="122555"/>
                  </a:lnTo>
                  <a:lnTo>
                    <a:pt x="147447" y="121158"/>
                  </a:lnTo>
                  <a:lnTo>
                    <a:pt x="149097" y="120014"/>
                  </a:lnTo>
                  <a:lnTo>
                    <a:pt x="151510" y="119125"/>
                  </a:lnTo>
                  <a:lnTo>
                    <a:pt x="153797" y="118237"/>
                  </a:lnTo>
                  <a:lnTo>
                    <a:pt x="156845" y="117475"/>
                  </a:lnTo>
                  <a:lnTo>
                    <a:pt x="160654" y="117094"/>
                  </a:lnTo>
                  <a:lnTo>
                    <a:pt x="164338" y="116586"/>
                  </a:lnTo>
                  <a:lnTo>
                    <a:pt x="169036" y="116332"/>
                  </a:lnTo>
                  <a:lnTo>
                    <a:pt x="174752" y="116332"/>
                  </a:lnTo>
                  <a:lnTo>
                    <a:pt x="180466" y="116332"/>
                  </a:lnTo>
                  <a:lnTo>
                    <a:pt x="185292" y="116586"/>
                  </a:lnTo>
                  <a:lnTo>
                    <a:pt x="189103" y="117094"/>
                  </a:lnTo>
                  <a:lnTo>
                    <a:pt x="193040" y="117475"/>
                  </a:lnTo>
                  <a:lnTo>
                    <a:pt x="195960" y="118237"/>
                  </a:lnTo>
                  <a:lnTo>
                    <a:pt x="197992" y="119125"/>
                  </a:lnTo>
                  <a:lnTo>
                    <a:pt x="200152" y="120014"/>
                  </a:lnTo>
                  <a:lnTo>
                    <a:pt x="201676" y="121158"/>
                  </a:lnTo>
                  <a:lnTo>
                    <a:pt x="202565" y="122555"/>
                  </a:lnTo>
                  <a:lnTo>
                    <a:pt x="203453" y="123825"/>
                  </a:lnTo>
                  <a:lnTo>
                    <a:pt x="203961" y="125475"/>
                  </a:lnTo>
                  <a:lnTo>
                    <a:pt x="203961" y="127254"/>
                  </a:lnTo>
                  <a:lnTo>
                    <a:pt x="203961" y="155448"/>
                  </a:lnTo>
                  <a:lnTo>
                    <a:pt x="234626" y="128801"/>
                  </a:lnTo>
                  <a:lnTo>
                    <a:pt x="277326" y="112430"/>
                  </a:lnTo>
                  <a:lnTo>
                    <a:pt x="288544" y="111760"/>
                  </a:lnTo>
                  <a:close/>
                </a:path>
                <a:path w="3488054" h="386714">
                  <a:moveTo>
                    <a:pt x="486791" y="52197"/>
                  </a:moveTo>
                  <a:lnTo>
                    <a:pt x="493522" y="52197"/>
                  </a:lnTo>
                  <a:lnTo>
                    <a:pt x="499109" y="52450"/>
                  </a:lnTo>
                  <a:lnTo>
                    <a:pt x="503554" y="52832"/>
                  </a:lnTo>
                  <a:lnTo>
                    <a:pt x="508000" y="53339"/>
                  </a:lnTo>
                  <a:lnTo>
                    <a:pt x="511556" y="54101"/>
                  </a:lnTo>
                  <a:lnTo>
                    <a:pt x="514096" y="55118"/>
                  </a:lnTo>
                  <a:lnTo>
                    <a:pt x="516635" y="56007"/>
                  </a:lnTo>
                  <a:lnTo>
                    <a:pt x="518414" y="57276"/>
                  </a:lnTo>
                  <a:lnTo>
                    <a:pt x="519557" y="58800"/>
                  </a:lnTo>
                  <a:lnTo>
                    <a:pt x="520572" y="60198"/>
                  </a:lnTo>
                  <a:lnTo>
                    <a:pt x="521081" y="61849"/>
                  </a:lnTo>
                  <a:lnTo>
                    <a:pt x="521081" y="63626"/>
                  </a:lnTo>
                  <a:lnTo>
                    <a:pt x="521081" y="117983"/>
                  </a:lnTo>
                  <a:lnTo>
                    <a:pt x="574166" y="117983"/>
                  </a:lnTo>
                  <a:lnTo>
                    <a:pt x="575945" y="117983"/>
                  </a:lnTo>
                  <a:lnTo>
                    <a:pt x="577596" y="118491"/>
                  </a:lnTo>
                  <a:lnTo>
                    <a:pt x="578866" y="119380"/>
                  </a:lnTo>
                  <a:lnTo>
                    <a:pt x="580263" y="120269"/>
                  </a:lnTo>
                  <a:lnTo>
                    <a:pt x="581406" y="121793"/>
                  </a:lnTo>
                  <a:lnTo>
                    <a:pt x="582295" y="123825"/>
                  </a:lnTo>
                  <a:lnTo>
                    <a:pt x="583184" y="125984"/>
                  </a:lnTo>
                  <a:lnTo>
                    <a:pt x="583946" y="128778"/>
                  </a:lnTo>
                  <a:lnTo>
                    <a:pt x="584327" y="132461"/>
                  </a:lnTo>
                  <a:lnTo>
                    <a:pt x="584835" y="136144"/>
                  </a:lnTo>
                  <a:lnTo>
                    <a:pt x="585089" y="140588"/>
                  </a:lnTo>
                  <a:lnTo>
                    <a:pt x="585089" y="145923"/>
                  </a:lnTo>
                  <a:lnTo>
                    <a:pt x="585089" y="155829"/>
                  </a:lnTo>
                  <a:lnTo>
                    <a:pt x="584200" y="163068"/>
                  </a:lnTo>
                  <a:lnTo>
                    <a:pt x="582295" y="167259"/>
                  </a:lnTo>
                  <a:lnTo>
                    <a:pt x="580516" y="171576"/>
                  </a:lnTo>
                  <a:lnTo>
                    <a:pt x="577850" y="173736"/>
                  </a:lnTo>
                  <a:lnTo>
                    <a:pt x="574421" y="173736"/>
                  </a:lnTo>
                  <a:lnTo>
                    <a:pt x="521081" y="173736"/>
                  </a:lnTo>
                  <a:lnTo>
                    <a:pt x="521081" y="288163"/>
                  </a:lnTo>
                  <a:lnTo>
                    <a:pt x="521483" y="297523"/>
                  </a:lnTo>
                  <a:lnTo>
                    <a:pt x="539115" y="328041"/>
                  </a:lnTo>
                  <a:lnTo>
                    <a:pt x="549783" y="328041"/>
                  </a:lnTo>
                  <a:lnTo>
                    <a:pt x="553466" y="328041"/>
                  </a:lnTo>
                  <a:lnTo>
                    <a:pt x="567435" y="324866"/>
                  </a:lnTo>
                  <a:lnTo>
                    <a:pt x="569722" y="324104"/>
                  </a:lnTo>
                  <a:lnTo>
                    <a:pt x="571627" y="323342"/>
                  </a:lnTo>
                  <a:lnTo>
                    <a:pt x="573151" y="322707"/>
                  </a:lnTo>
                  <a:lnTo>
                    <a:pt x="574675" y="322072"/>
                  </a:lnTo>
                  <a:lnTo>
                    <a:pt x="576072" y="321691"/>
                  </a:lnTo>
                  <a:lnTo>
                    <a:pt x="577341" y="321691"/>
                  </a:lnTo>
                  <a:lnTo>
                    <a:pt x="578485" y="321691"/>
                  </a:lnTo>
                  <a:lnTo>
                    <a:pt x="579501" y="322072"/>
                  </a:lnTo>
                  <a:lnTo>
                    <a:pt x="580516" y="322707"/>
                  </a:lnTo>
                  <a:lnTo>
                    <a:pt x="581533" y="323342"/>
                  </a:lnTo>
                  <a:lnTo>
                    <a:pt x="582295" y="324612"/>
                  </a:lnTo>
                  <a:lnTo>
                    <a:pt x="582803" y="326517"/>
                  </a:lnTo>
                  <a:lnTo>
                    <a:pt x="583438" y="328422"/>
                  </a:lnTo>
                  <a:lnTo>
                    <a:pt x="583946" y="330962"/>
                  </a:lnTo>
                  <a:lnTo>
                    <a:pt x="584327" y="334263"/>
                  </a:lnTo>
                  <a:lnTo>
                    <a:pt x="584835" y="337566"/>
                  </a:lnTo>
                  <a:lnTo>
                    <a:pt x="585089" y="341757"/>
                  </a:lnTo>
                  <a:lnTo>
                    <a:pt x="585089" y="346837"/>
                  </a:lnTo>
                  <a:lnTo>
                    <a:pt x="585089" y="354838"/>
                  </a:lnTo>
                  <a:lnTo>
                    <a:pt x="584581" y="361061"/>
                  </a:lnTo>
                  <a:lnTo>
                    <a:pt x="583565" y="365251"/>
                  </a:lnTo>
                  <a:lnTo>
                    <a:pt x="582548" y="369570"/>
                  </a:lnTo>
                  <a:lnTo>
                    <a:pt x="581279" y="372618"/>
                  </a:lnTo>
                  <a:lnTo>
                    <a:pt x="579628" y="374269"/>
                  </a:lnTo>
                  <a:lnTo>
                    <a:pt x="577977" y="376047"/>
                  </a:lnTo>
                  <a:lnTo>
                    <a:pt x="537210" y="385699"/>
                  </a:lnTo>
                  <a:lnTo>
                    <a:pt x="532129" y="385699"/>
                  </a:lnTo>
                  <a:lnTo>
                    <a:pt x="489376" y="377509"/>
                  </a:lnTo>
                  <a:lnTo>
                    <a:pt x="459890" y="345148"/>
                  </a:lnTo>
                  <a:lnTo>
                    <a:pt x="452628" y="298576"/>
                  </a:lnTo>
                  <a:lnTo>
                    <a:pt x="452628" y="173736"/>
                  </a:lnTo>
                  <a:lnTo>
                    <a:pt x="423417" y="173736"/>
                  </a:lnTo>
                  <a:lnTo>
                    <a:pt x="419861" y="173736"/>
                  </a:lnTo>
                  <a:lnTo>
                    <a:pt x="417322" y="171576"/>
                  </a:lnTo>
                  <a:lnTo>
                    <a:pt x="415416" y="167259"/>
                  </a:lnTo>
                  <a:lnTo>
                    <a:pt x="413639" y="163068"/>
                  </a:lnTo>
                  <a:lnTo>
                    <a:pt x="412750" y="155829"/>
                  </a:lnTo>
                  <a:lnTo>
                    <a:pt x="412750" y="145923"/>
                  </a:lnTo>
                  <a:lnTo>
                    <a:pt x="412750" y="140588"/>
                  </a:lnTo>
                  <a:lnTo>
                    <a:pt x="418846" y="119380"/>
                  </a:lnTo>
                  <a:lnTo>
                    <a:pt x="420242" y="118491"/>
                  </a:lnTo>
                  <a:lnTo>
                    <a:pt x="421766" y="117983"/>
                  </a:lnTo>
                  <a:lnTo>
                    <a:pt x="423672" y="117983"/>
                  </a:lnTo>
                  <a:lnTo>
                    <a:pt x="452628" y="117983"/>
                  </a:lnTo>
                  <a:lnTo>
                    <a:pt x="452628" y="63626"/>
                  </a:lnTo>
                  <a:lnTo>
                    <a:pt x="452628" y="61849"/>
                  </a:lnTo>
                  <a:lnTo>
                    <a:pt x="453135" y="60198"/>
                  </a:lnTo>
                  <a:lnTo>
                    <a:pt x="454152" y="58800"/>
                  </a:lnTo>
                  <a:lnTo>
                    <a:pt x="455041" y="57276"/>
                  </a:lnTo>
                  <a:lnTo>
                    <a:pt x="456946" y="56007"/>
                  </a:lnTo>
                  <a:lnTo>
                    <a:pt x="459613" y="55118"/>
                  </a:lnTo>
                  <a:lnTo>
                    <a:pt x="462153" y="54101"/>
                  </a:lnTo>
                  <a:lnTo>
                    <a:pt x="465709" y="53339"/>
                  </a:lnTo>
                  <a:lnTo>
                    <a:pt x="470153" y="52832"/>
                  </a:lnTo>
                  <a:lnTo>
                    <a:pt x="474726" y="52450"/>
                  </a:lnTo>
                  <a:lnTo>
                    <a:pt x="480186" y="52197"/>
                  </a:lnTo>
                  <a:lnTo>
                    <a:pt x="486791" y="52197"/>
                  </a:lnTo>
                  <a:close/>
                </a:path>
                <a:path w="3488054" h="386714">
                  <a:moveTo>
                    <a:pt x="35940" y="25146"/>
                  </a:moveTo>
                  <a:lnTo>
                    <a:pt x="43053" y="25146"/>
                  </a:lnTo>
                  <a:lnTo>
                    <a:pt x="48895" y="25400"/>
                  </a:lnTo>
                  <a:lnTo>
                    <a:pt x="53467" y="26035"/>
                  </a:lnTo>
                  <a:lnTo>
                    <a:pt x="58039" y="26543"/>
                  </a:lnTo>
                  <a:lnTo>
                    <a:pt x="61721" y="27305"/>
                  </a:lnTo>
                  <a:lnTo>
                    <a:pt x="64389" y="28194"/>
                  </a:lnTo>
                  <a:lnTo>
                    <a:pt x="67183" y="29083"/>
                  </a:lnTo>
                  <a:lnTo>
                    <a:pt x="69088" y="30225"/>
                  </a:lnTo>
                  <a:lnTo>
                    <a:pt x="70231" y="31750"/>
                  </a:lnTo>
                  <a:lnTo>
                    <a:pt x="71501" y="33147"/>
                  </a:lnTo>
                  <a:lnTo>
                    <a:pt x="72009" y="34798"/>
                  </a:lnTo>
                  <a:lnTo>
                    <a:pt x="72009" y="36575"/>
                  </a:lnTo>
                  <a:lnTo>
                    <a:pt x="72009" y="370332"/>
                  </a:lnTo>
                  <a:lnTo>
                    <a:pt x="72009" y="372110"/>
                  </a:lnTo>
                  <a:lnTo>
                    <a:pt x="71501" y="373761"/>
                  </a:lnTo>
                  <a:lnTo>
                    <a:pt x="70231" y="375285"/>
                  </a:lnTo>
                  <a:lnTo>
                    <a:pt x="69088" y="376682"/>
                  </a:lnTo>
                  <a:lnTo>
                    <a:pt x="67183" y="377951"/>
                  </a:lnTo>
                  <a:lnTo>
                    <a:pt x="64389" y="378841"/>
                  </a:lnTo>
                  <a:lnTo>
                    <a:pt x="61721" y="379730"/>
                  </a:lnTo>
                  <a:lnTo>
                    <a:pt x="58039" y="380492"/>
                  </a:lnTo>
                  <a:lnTo>
                    <a:pt x="53467" y="381000"/>
                  </a:lnTo>
                  <a:lnTo>
                    <a:pt x="48895" y="381508"/>
                  </a:lnTo>
                  <a:lnTo>
                    <a:pt x="43053" y="381762"/>
                  </a:lnTo>
                  <a:lnTo>
                    <a:pt x="35940" y="381762"/>
                  </a:lnTo>
                  <a:lnTo>
                    <a:pt x="29083" y="381762"/>
                  </a:lnTo>
                  <a:lnTo>
                    <a:pt x="23240" y="381508"/>
                  </a:lnTo>
                  <a:lnTo>
                    <a:pt x="18668" y="381000"/>
                  </a:lnTo>
                  <a:lnTo>
                    <a:pt x="13970" y="380492"/>
                  </a:lnTo>
                  <a:lnTo>
                    <a:pt x="10287" y="379730"/>
                  </a:lnTo>
                  <a:lnTo>
                    <a:pt x="7620" y="378841"/>
                  </a:lnTo>
                  <a:lnTo>
                    <a:pt x="4825" y="377951"/>
                  </a:lnTo>
                  <a:lnTo>
                    <a:pt x="2921" y="376682"/>
                  </a:lnTo>
                  <a:lnTo>
                    <a:pt x="1778" y="375285"/>
                  </a:lnTo>
                  <a:lnTo>
                    <a:pt x="508" y="373761"/>
                  </a:lnTo>
                  <a:lnTo>
                    <a:pt x="0" y="372110"/>
                  </a:lnTo>
                  <a:lnTo>
                    <a:pt x="0" y="370332"/>
                  </a:lnTo>
                  <a:lnTo>
                    <a:pt x="0" y="36575"/>
                  </a:lnTo>
                  <a:lnTo>
                    <a:pt x="0" y="34798"/>
                  </a:lnTo>
                  <a:lnTo>
                    <a:pt x="508" y="33147"/>
                  </a:lnTo>
                  <a:lnTo>
                    <a:pt x="1778" y="31750"/>
                  </a:lnTo>
                  <a:lnTo>
                    <a:pt x="2921" y="30225"/>
                  </a:lnTo>
                  <a:lnTo>
                    <a:pt x="4953" y="29083"/>
                  </a:lnTo>
                  <a:lnTo>
                    <a:pt x="7746" y="28194"/>
                  </a:lnTo>
                  <a:lnTo>
                    <a:pt x="10540" y="27305"/>
                  </a:lnTo>
                  <a:lnTo>
                    <a:pt x="14224" y="26543"/>
                  </a:lnTo>
                  <a:lnTo>
                    <a:pt x="18796" y="26035"/>
                  </a:lnTo>
                  <a:lnTo>
                    <a:pt x="23368" y="25400"/>
                  </a:lnTo>
                  <a:lnTo>
                    <a:pt x="29083" y="25146"/>
                  </a:lnTo>
                  <a:lnTo>
                    <a:pt x="35940" y="25146"/>
                  </a:lnTo>
                  <a:close/>
                </a:path>
                <a:path w="3488054" h="386714">
                  <a:moveTo>
                    <a:pt x="1323594" y="888"/>
                  </a:moveTo>
                  <a:lnTo>
                    <a:pt x="1330325" y="888"/>
                  </a:lnTo>
                  <a:lnTo>
                    <a:pt x="1335786" y="1143"/>
                  </a:lnTo>
                  <a:lnTo>
                    <a:pt x="1357757" y="10795"/>
                  </a:lnTo>
                  <a:lnTo>
                    <a:pt x="1357757" y="12573"/>
                  </a:lnTo>
                  <a:lnTo>
                    <a:pt x="1357757" y="370839"/>
                  </a:lnTo>
                  <a:lnTo>
                    <a:pt x="1357757" y="372872"/>
                  </a:lnTo>
                  <a:lnTo>
                    <a:pt x="1357248" y="374523"/>
                  </a:lnTo>
                  <a:lnTo>
                    <a:pt x="1356360" y="375920"/>
                  </a:lnTo>
                  <a:lnTo>
                    <a:pt x="1355471" y="377317"/>
                  </a:lnTo>
                  <a:lnTo>
                    <a:pt x="1353820" y="378460"/>
                  </a:lnTo>
                  <a:lnTo>
                    <a:pt x="1351661" y="379349"/>
                  </a:lnTo>
                  <a:lnTo>
                    <a:pt x="1349502" y="380238"/>
                  </a:lnTo>
                  <a:lnTo>
                    <a:pt x="1346581" y="380873"/>
                  </a:lnTo>
                  <a:lnTo>
                    <a:pt x="1342771" y="381254"/>
                  </a:lnTo>
                  <a:lnTo>
                    <a:pt x="1339088" y="381635"/>
                  </a:lnTo>
                  <a:lnTo>
                    <a:pt x="1334516" y="381762"/>
                  </a:lnTo>
                  <a:lnTo>
                    <a:pt x="1329055" y="381762"/>
                  </a:lnTo>
                  <a:lnTo>
                    <a:pt x="1323213" y="381762"/>
                  </a:lnTo>
                  <a:lnTo>
                    <a:pt x="1305941" y="379349"/>
                  </a:lnTo>
                  <a:lnTo>
                    <a:pt x="1303655" y="378460"/>
                  </a:lnTo>
                  <a:lnTo>
                    <a:pt x="1302004" y="377317"/>
                  </a:lnTo>
                  <a:lnTo>
                    <a:pt x="1300988" y="375920"/>
                  </a:lnTo>
                  <a:lnTo>
                    <a:pt x="1299972" y="374523"/>
                  </a:lnTo>
                  <a:lnTo>
                    <a:pt x="1299464" y="372872"/>
                  </a:lnTo>
                  <a:lnTo>
                    <a:pt x="1299464" y="370839"/>
                  </a:lnTo>
                  <a:lnTo>
                    <a:pt x="1299464" y="343916"/>
                  </a:lnTo>
                  <a:lnTo>
                    <a:pt x="1270281" y="369115"/>
                  </a:lnTo>
                  <a:lnTo>
                    <a:pt x="1226607" y="385768"/>
                  </a:lnTo>
                  <a:lnTo>
                    <a:pt x="1214373" y="386461"/>
                  </a:lnTo>
                  <a:lnTo>
                    <a:pt x="1200939" y="385792"/>
                  </a:lnTo>
                  <a:lnTo>
                    <a:pt x="1158067" y="369782"/>
                  </a:lnTo>
                  <a:lnTo>
                    <a:pt x="1130147" y="337058"/>
                  </a:lnTo>
                  <a:lnTo>
                    <a:pt x="1115827" y="291478"/>
                  </a:lnTo>
                  <a:lnTo>
                    <a:pt x="1112773" y="252349"/>
                  </a:lnTo>
                  <a:lnTo>
                    <a:pt x="1113202" y="236541"/>
                  </a:lnTo>
                  <a:lnTo>
                    <a:pt x="1119632" y="193929"/>
                  </a:lnTo>
                  <a:lnTo>
                    <a:pt x="1140079" y="149733"/>
                  </a:lnTo>
                  <a:lnTo>
                    <a:pt x="1173353" y="121538"/>
                  </a:lnTo>
                  <a:lnTo>
                    <a:pt x="1219200" y="111760"/>
                  </a:lnTo>
                  <a:lnTo>
                    <a:pt x="1229229" y="112281"/>
                  </a:lnTo>
                  <a:lnTo>
                    <a:pt x="1272968" y="130317"/>
                  </a:lnTo>
                  <a:lnTo>
                    <a:pt x="1289431" y="144525"/>
                  </a:lnTo>
                  <a:lnTo>
                    <a:pt x="1289431" y="12573"/>
                  </a:lnTo>
                  <a:lnTo>
                    <a:pt x="1289431" y="10795"/>
                  </a:lnTo>
                  <a:lnTo>
                    <a:pt x="1289939" y="9144"/>
                  </a:lnTo>
                  <a:lnTo>
                    <a:pt x="1306957" y="1650"/>
                  </a:lnTo>
                  <a:lnTo>
                    <a:pt x="1311275" y="1143"/>
                  </a:lnTo>
                  <a:lnTo>
                    <a:pt x="1316863" y="888"/>
                  </a:lnTo>
                  <a:lnTo>
                    <a:pt x="1323594" y="888"/>
                  </a:lnTo>
                  <a:close/>
                </a:path>
                <a:path w="3488054" h="386714">
                  <a:moveTo>
                    <a:pt x="3453130" y="0"/>
                  </a:moveTo>
                  <a:lnTo>
                    <a:pt x="3459861" y="0"/>
                  </a:lnTo>
                  <a:lnTo>
                    <a:pt x="3465449" y="254"/>
                  </a:lnTo>
                  <a:lnTo>
                    <a:pt x="3469767" y="888"/>
                  </a:lnTo>
                  <a:lnTo>
                    <a:pt x="3474212" y="1397"/>
                  </a:lnTo>
                  <a:lnTo>
                    <a:pt x="3485896" y="6858"/>
                  </a:lnTo>
                  <a:lnTo>
                    <a:pt x="3487039" y="8255"/>
                  </a:lnTo>
                  <a:lnTo>
                    <a:pt x="3487547" y="9906"/>
                  </a:lnTo>
                  <a:lnTo>
                    <a:pt x="3487547" y="11811"/>
                  </a:lnTo>
                  <a:lnTo>
                    <a:pt x="3487547" y="370839"/>
                  </a:lnTo>
                  <a:lnTo>
                    <a:pt x="3487547" y="372745"/>
                  </a:lnTo>
                  <a:lnTo>
                    <a:pt x="3487039" y="374269"/>
                  </a:lnTo>
                  <a:lnTo>
                    <a:pt x="3485896" y="375666"/>
                  </a:lnTo>
                  <a:lnTo>
                    <a:pt x="3484880" y="377063"/>
                  </a:lnTo>
                  <a:lnTo>
                    <a:pt x="3482975" y="378206"/>
                  </a:lnTo>
                  <a:lnTo>
                    <a:pt x="3480308" y="379095"/>
                  </a:lnTo>
                  <a:lnTo>
                    <a:pt x="3477641" y="379984"/>
                  </a:lnTo>
                  <a:lnTo>
                    <a:pt x="3474212" y="380746"/>
                  </a:lnTo>
                  <a:lnTo>
                    <a:pt x="3469767" y="381126"/>
                  </a:lnTo>
                  <a:lnTo>
                    <a:pt x="3465449" y="381635"/>
                  </a:lnTo>
                  <a:lnTo>
                    <a:pt x="3459861" y="381762"/>
                  </a:lnTo>
                  <a:lnTo>
                    <a:pt x="3453130" y="381762"/>
                  </a:lnTo>
                  <a:lnTo>
                    <a:pt x="3446399" y="381762"/>
                  </a:lnTo>
                  <a:lnTo>
                    <a:pt x="3440811" y="381635"/>
                  </a:lnTo>
                  <a:lnTo>
                    <a:pt x="3436493" y="381126"/>
                  </a:lnTo>
                  <a:lnTo>
                    <a:pt x="3432175" y="380746"/>
                  </a:lnTo>
                  <a:lnTo>
                    <a:pt x="3418713" y="372745"/>
                  </a:lnTo>
                  <a:lnTo>
                    <a:pt x="3418713" y="370839"/>
                  </a:lnTo>
                  <a:lnTo>
                    <a:pt x="3418713" y="11811"/>
                  </a:lnTo>
                  <a:lnTo>
                    <a:pt x="3418713" y="9906"/>
                  </a:lnTo>
                  <a:lnTo>
                    <a:pt x="3419348" y="8255"/>
                  </a:lnTo>
                  <a:lnTo>
                    <a:pt x="3436493" y="888"/>
                  </a:lnTo>
                  <a:lnTo>
                    <a:pt x="3440811" y="254"/>
                  </a:lnTo>
                  <a:lnTo>
                    <a:pt x="3446399" y="0"/>
                  </a:lnTo>
                  <a:lnTo>
                    <a:pt x="3453130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597146" y="1560194"/>
              <a:ext cx="131064" cy="10604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975104" y="2239898"/>
              <a:ext cx="2954528" cy="483108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4026661" y="2404491"/>
              <a:ext cx="123190" cy="175895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034794" y="2404491"/>
              <a:ext cx="123189" cy="17589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4751196" y="2394330"/>
              <a:ext cx="121031" cy="80391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2321941" y="2394330"/>
              <a:ext cx="121030" cy="80391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3966971" y="2354960"/>
              <a:ext cx="962660" cy="367665"/>
            </a:xfrm>
            <a:custGeom>
              <a:avLst/>
              <a:gdLst/>
              <a:ahLst/>
              <a:cxnLst/>
              <a:rect l="l" t="t" r="r" b="b"/>
              <a:pathLst>
                <a:path w="962660" h="367664">
                  <a:moveTo>
                    <a:pt x="634873" y="4572"/>
                  </a:moveTo>
                  <a:lnTo>
                    <a:pt x="641603" y="4572"/>
                  </a:lnTo>
                  <a:lnTo>
                    <a:pt x="647191" y="4825"/>
                  </a:lnTo>
                  <a:lnTo>
                    <a:pt x="651510" y="5461"/>
                  </a:lnTo>
                  <a:lnTo>
                    <a:pt x="655954" y="5968"/>
                  </a:lnTo>
                  <a:lnTo>
                    <a:pt x="659383" y="6730"/>
                  </a:lnTo>
                  <a:lnTo>
                    <a:pt x="662051" y="7747"/>
                  </a:lnTo>
                  <a:lnTo>
                    <a:pt x="664717" y="8762"/>
                  </a:lnTo>
                  <a:lnTo>
                    <a:pt x="666623" y="9905"/>
                  </a:lnTo>
                  <a:lnTo>
                    <a:pt x="667638" y="11302"/>
                  </a:lnTo>
                  <a:lnTo>
                    <a:pt x="668781" y="12700"/>
                  </a:lnTo>
                  <a:lnTo>
                    <a:pt x="669289" y="14224"/>
                  </a:lnTo>
                  <a:lnTo>
                    <a:pt x="669289" y="16128"/>
                  </a:lnTo>
                  <a:lnTo>
                    <a:pt x="669289" y="259079"/>
                  </a:lnTo>
                  <a:lnTo>
                    <a:pt x="669289" y="260985"/>
                  </a:lnTo>
                  <a:lnTo>
                    <a:pt x="668781" y="262509"/>
                  </a:lnTo>
                  <a:lnTo>
                    <a:pt x="667638" y="263905"/>
                  </a:lnTo>
                  <a:lnTo>
                    <a:pt x="666623" y="265302"/>
                  </a:lnTo>
                  <a:lnTo>
                    <a:pt x="651510" y="269366"/>
                  </a:lnTo>
                  <a:lnTo>
                    <a:pt x="647191" y="269875"/>
                  </a:lnTo>
                  <a:lnTo>
                    <a:pt x="641603" y="270001"/>
                  </a:lnTo>
                  <a:lnTo>
                    <a:pt x="634873" y="270001"/>
                  </a:lnTo>
                  <a:lnTo>
                    <a:pt x="628141" y="270001"/>
                  </a:lnTo>
                  <a:lnTo>
                    <a:pt x="622553" y="269875"/>
                  </a:lnTo>
                  <a:lnTo>
                    <a:pt x="618236" y="269366"/>
                  </a:lnTo>
                  <a:lnTo>
                    <a:pt x="613917" y="268986"/>
                  </a:lnTo>
                  <a:lnTo>
                    <a:pt x="600455" y="260985"/>
                  </a:lnTo>
                  <a:lnTo>
                    <a:pt x="600455" y="259079"/>
                  </a:lnTo>
                  <a:lnTo>
                    <a:pt x="600455" y="16128"/>
                  </a:lnTo>
                  <a:lnTo>
                    <a:pt x="600455" y="14224"/>
                  </a:lnTo>
                  <a:lnTo>
                    <a:pt x="601090" y="12700"/>
                  </a:lnTo>
                  <a:lnTo>
                    <a:pt x="602106" y="11302"/>
                  </a:lnTo>
                  <a:lnTo>
                    <a:pt x="603250" y="9905"/>
                  </a:lnTo>
                  <a:lnTo>
                    <a:pt x="605027" y="8762"/>
                  </a:lnTo>
                  <a:lnTo>
                    <a:pt x="607694" y="7747"/>
                  </a:lnTo>
                  <a:lnTo>
                    <a:pt x="610362" y="6730"/>
                  </a:lnTo>
                  <a:lnTo>
                    <a:pt x="613917" y="5968"/>
                  </a:lnTo>
                  <a:lnTo>
                    <a:pt x="618236" y="5461"/>
                  </a:lnTo>
                  <a:lnTo>
                    <a:pt x="622553" y="4825"/>
                  </a:lnTo>
                  <a:lnTo>
                    <a:pt x="628141" y="4572"/>
                  </a:lnTo>
                  <a:lnTo>
                    <a:pt x="634873" y="4572"/>
                  </a:lnTo>
                  <a:close/>
                </a:path>
                <a:path w="962660" h="367664">
                  <a:moveTo>
                    <a:pt x="847725" y="0"/>
                  </a:moveTo>
                  <a:lnTo>
                    <a:pt x="888622" y="5036"/>
                  </a:lnTo>
                  <a:lnTo>
                    <a:pt x="928177" y="26412"/>
                  </a:lnTo>
                  <a:lnTo>
                    <a:pt x="952396" y="61233"/>
                  </a:lnTo>
                  <a:lnTo>
                    <a:pt x="962255" y="106705"/>
                  </a:lnTo>
                  <a:lnTo>
                    <a:pt x="962660" y="119252"/>
                  </a:lnTo>
                  <a:lnTo>
                    <a:pt x="962660" y="130175"/>
                  </a:lnTo>
                  <a:lnTo>
                    <a:pt x="962660" y="138556"/>
                  </a:lnTo>
                  <a:lnTo>
                    <a:pt x="960881" y="144779"/>
                  </a:lnTo>
                  <a:lnTo>
                    <a:pt x="957072" y="148843"/>
                  </a:lnTo>
                  <a:lnTo>
                    <a:pt x="953388" y="152780"/>
                  </a:lnTo>
                  <a:lnTo>
                    <a:pt x="948181" y="154812"/>
                  </a:lnTo>
                  <a:lnTo>
                    <a:pt x="941704" y="154812"/>
                  </a:lnTo>
                  <a:lnTo>
                    <a:pt x="793368" y="154812"/>
                  </a:lnTo>
                  <a:lnTo>
                    <a:pt x="803401" y="198754"/>
                  </a:lnTo>
                  <a:lnTo>
                    <a:pt x="836237" y="220186"/>
                  </a:lnTo>
                  <a:lnTo>
                    <a:pt x="860043" y="222758"/>
                  </a:lnTo>
                  <a:lnTo>
                    <a:pt x="868735" y="222611"/>
                  </a:lnTo>
                  <a:lnTo>
                    <a:pt x="908685" y="216535"/>
                  </a:lnTo>
                  <a:lnTo>
                    <a:pt x="936243" y="207010"/>
                  </a:lnTo>
                  <a:lnTo>
                    <a:pt x="939800" y="206121"/>
                  </a:lnTo>
                  <a:lnTo>
                    <a:pt x="942466" y="206121"/>
                  </a:lnTo>
                  <a:lnTo>
                    <a:pt x="944117" y="206121"/>
                  </a:lnTo>
                  <a:lnTo>
                    <a:pt x="945514" y="206501"/>
                  </a:lnTo>
                  <a:lnTo>
                    <a:pt x="946530" y="207137"/>
                  </a:lnTo>
                  <a:lnTo>
                    <a:pt x="947674" y="207772"/>
                  </a:lnTo>
                  <a:lnTo>
                    <a:pt x="948563" y="208914"/>
                  </a:lnTo>
                  <a:lnTo>
                    <a:pt x="949325" y="210565"/>
                  </a:lnTo>
                  <a:lnTo>
                    <a:pt x="950087" y="212216"/>
                  </a:lnTo>
                  <a:lnTo>
                    <a:pt x="950594" y="214502"/>
                  </a:lnTo>
                  <a:lnTo>
                    <a:pt x="950849" y="217550"/>
                  </a:lnTo>
                  <a:lnTo>
                    <a:pt x="951102" y="220472"/>
                  </a:lnTo>
                  <a:lnTo>
                    <a:pt x="951229" y="224281"/>
                  </a:lnTo>
                  <a:lnTo>
                    <a:pt x="951229" y="228853"/>
                  </a:lnTo>
                  <a:lnTo>
                    <a:pt x="951229" y="232790"/>
                  </a:lnTo>
                  <a:lnTo>
                    <a:pt x="951102" y="236219"/>
                  </a:lnTo>
                  <a:lnTo>
                    <a:pt x="950976" y="239013"/>
                  </a:lnTo>
                  <a:lnTo>
                    <a:pt x="950722" y="241935"/>
                  </a:lnTo>
                  <a:lnTo>
                    <a:pt x="950467" y="244348"/>
                  </a:lnTo>
                  <a:lnTo>
                    <a:pt x="950087" y="246252"/>
                  </a:lnTo>
                  <a:lnTo>
                    <a:pt x="949705" y="248285"/>
                  </a:lnTo>
                  <a:lnTo>
                    <a:pt x="949198" y="249936"/>
                  </a:lnTo>
                  <a:lnTo>
                    <a:pt x="948436" y="251333"/>
                  </a:lnTo>
                  <a:lnTo>
                    <a:pt x="947801" y="252729"/>
                  </a:lnTo>
                  <a:lnTo>
                    <a:pt x="935863" y="260476"/>
                  </a:lnTo>
                  <a:lnTo>
                    <a:pt x="930655" y="262636"/>
                  </a:lnTo>
                  <a:lnTo>
                    <a:pt x="887602" y="272414"/>
                  </a:lnTo>
                  <a:lnTo>
                    <a:pt x="853693" y="274700"/>
                  </a:lnTo>
                  <a:lnTo>
                    <a:pt x="837981" y="274198"/>
                  </a:lnTo>
                  <a:lnTo>
                    <a:pt x="796798" y="266573"/>
                  </a:lnTo>
                  <a:lnTo>
                    <a:pt x="755903" y="241680"/>
                  </a:lnTo>
                  <a:lnTo>
                    <a:pt x="731519" y="199643"/>
                  </a:lnTo>
                  <a:lnTo>
                    <a:pt x="723911" y="156585"/>
                  </a:lnTo>
                  <a:lnTo>
                    <a:pt x="723391" y="140080"/>
                  </a:lnTo>
                  <a:lnTo>
                    <a:pt x="723935" y="124217"/>
                  </a:lnTo>
                  <a:lnTo>
                    <a:pt x="731901" y="81534"/>
                  </a:lnTo>
                  <a:lnTo>
                    <a:pt x="748938" y="46833"/>
                  </a:lnTo>
                  <a:lnTo>
                    <a:pt x="784560" y="14833"/>
                  </a:lnTo>
                  <a:lnTo>
                    <a:pt x="833606" y="595"/>
                  </a:lnTo>
                  <a:lnTo>
                    <a:pt x="847725" y="0"/>
                  </a:lnTo>
                  <a:close/>
                </a:path>
                <a:path w="962660" h="367664">
                  <a:moveTo>
                    <a:pt x="146176" y="0"/>
                  </a:moveTo>
                  <a:lnTo>
                    <a:pt x="191769" y="10540"/>
                  </a:lnTo>
                  <a:lnTo>
                    <a:pt x="222503" y="39242"/>
                  </a:lnTo>
                  <a:lnTo>
                    <a:pt x="239775" y="81914"/>
                  </a:lnTo>
                  <a:lnTo>
                    <a:pt x="244901" y="120187"/>
                  </a:lnTo>
                  <a:lnTo>
                    <a:pt x="245237" y="133730"/>
                  </a:lnTo>
                  <a:lnTo>
                    <a:pt x="244806" y="149613"/>
                  </a:lnTo>
                  <a:lnTo>
                    <a:pt x="238251" y="192404"/>
                  </a:lnTo>
                  <a:lnTo>
                    <a:pt x="217931" y="236727"/>
                  </a:lnTo>
                  <a:lnTo>
                    <a:pt x="184657" y="264922"/>
                  </a:lnTo>
                  <a:lnTo>
                    <a:pt x="139064" y="274700"/>
                  </a:lnTo>
                  <a:lnTo>
                    <a:pt x="131952" y="274700"/>
                  </a:lnTo>
                  <a:lnTo>
                    <a:pt x="125475" y="274065"/>
                  </a:lnTo>
                  <a:lnTo>
                    <a:pt x="119506" y="272668"/>
                  </a:lnTo>
                  <a:lnTo>
                    <a:pt x="113537" y="271272"/>
                  </a:lnTo>
                  <a:lnTo>
                    <a:pt x="107823" y="269239"/>
                  </a:lnTo>
                  <a:lnTo>
                    <a:pt x="102362" y="266318"/>
                  </a:lnTo>
                  <a:lnTo>
                    <a:pt x="96774" y="263525"/>
                  </a:lnTo>
                  <a:lnTo>
                    <a:pt x="68833" y="241173"/>
                  </a:lnTo>
                  <a:lnTo>
                    <a:pt x="68833" y="355853"/>
                  </a:lnTo>
                  <a:lnTo>
                    <a:pt x="68833" y="357631"/>
                  </a:lnTo>
                  <a:lnTo>
                    <a:pt x="68325" y="359283"/>
                  </a:lnTo>
                  <a:lnTo>
                    <a:pt x="67182" y="360679"/>
                  </a:lnTo>
                  <a:lnTo>
                    <a:pt x="66166" y="362203"/>
                  </a:lnTo>
                  <a:lnTo>
                    <a:pt x="64262" y="363474"/>
                  </a:lnTo>
                  <a:lnTo>
                    <a:pt x="61594" y="364363"/>
                  </a:lnTo>
                  <a:lnTo>
                    <a:pt x="58927" y="365378"/>
                  </a:lnTo>
                  <a:lnTo>
                    <a:pt x="55499" y="366140"/>
                  </a:lnTo>
                  <a:lnTo>
                    <a:pt x="51053" y="366775"/>
                  </a:lnTo>
                  <a:lnTo>
                    <a:pt x="46736" y="367284"/>
                  </a:lnTo>
                  <a:lnTo>
                    <a:pt x="41148" y="367538"/>
                  </a:lnTo>
                  <a:lnTo>
                    <a:pt x="34416" y="367538"/>
                  </a:lnTo>
                  <a:lnTo>
                    <a:pt x="27686" y="367538"/>
                  </a:lnTo>
                  <a:lnTo>
                    <a:pt x="7238" y="364363"/>
                  </a:lnTo>
                  <a:lnTo>
                    <a:pt x="4572" y="363474"/>
                  </a:lnTo>
                  <a:lnTo>
                    <a:pt x="2793" y="362203"/>
                  </a:lnTo>
                  <a:lnTo>
                    <a:pt x="1650" y="360679"/>
                  </a:lnTo>
                  <a:lnTo>
                    <a:pt x="635" y="359283"/>
                  </a:lnTo>
                  <a:lnTo>
                    <a:pt x="0" y="357631"/>
                  </a:lnTo>
                  <a:lnTo>
                    <a:pt x="0" y="355853"/>
                  </a:lnTo>
                  <a:lnTo>
                    <a:pt x="0" y="15493"/>
                  </a:lnTo>
                  <a:lnTo>
                    <a:pt x="0" y="13715"/>
                  </a:lnTo>
                  <a:lnTo>
                    <a:pt x="507" y="12064"/>
                  </a:lnTo>
                  <a:lnTo>
                    <a:pt x="1397" y="10794"/>
                  </a:lnTo>
                  <a:lnTo>
                    <a:pt x="2286" y="9398"/>
                  </a:lnTo>
                  <a:lnTo>
                    <a:pt x="3937" y="8254"/>
                  </a:lnTo>
                  <a:lnTo>
                    <a:pt x="6223" y="7365"/>
                  </a:lnTo>
                  <a:lnTo>
                    <a:pt x="8508" y="6476"/>
                  </a:lnTo>
                  <a:lnTo>
                    <a:pt x="11429" y="5714"/>
                  </a:lnTo>
                  <a:lnTo>
                    <a:pt x="15239" y="5334"/>
                  </a:lnTo>
                  <a:lnTo>
                    <a:pt x="18923" y="4825"/>
                  </a:lnTo>
                  <a:lnTo>
                    <a:pt x="23622" y="4572"/>
                  </a:lnTo>
                  <a:lnTo>
                    <a:pt x="29210" y="4572"/>
                  </a:lnTo>
                  <a:lnTo>
                    <a:pt x="34670" y="4572"/>
                  </a:lnTo>
                  <a:lnTo>
                    <a:pt x="39369" y="4825"/>
                  </a:lnTo>
                  <a:lnTo>
                    <a:pt x="43052" y="5334"/>
                  </a:lnTo>
                  <a:lnTo>
                    <a:pt x="46736" y="5714"/>
                  </a:lnTo>
                  <a:lnTo>
                    <a:pt x="49783" y="6476"/>
                  </a:lnTo>
                  <a:lnTo>
                    <a:pt x="52069" y="7365"/>
                  </a:lnTo>
                  <a:lnTo>
                    <a:pt x="54355" y="8254"/>
                  </a:lnTo>
                  <a:lnTo>
                    <a:pt x="55879" y="9398"/>
                  </a:lnTo>
                  <a:lnTo>
                    <a:pt x="56895" y="10794"/>
                  </a:lnTo>
                  <a:lnTo>
                    <a:pt x="57785" y="12064"/>
                  </a:lnTo>
                  <a:lnTo>
                    <a:pt x="58165" y="13715"/>
                  </a:lnTo>
                  <a:lnTo>
                    <a:pt x="58165" y="15493"/>
                  </a:lnTo>
                  <a:lnTo>
                    <a:pt x="58165" y="44196"/>
                  </a:lnTo>
                  <a:lnTo>
                    <a:pt x="92837" y="14731"/>
                  </a:lnTo>
                  <a:lnTo>
                    <a:pt x="99949" y="11049"/>
                  </a:lnTo>
                  <a:lnTo>
                    <a:pt x="107061" y="7238"/>
                  </a:lnTo>
                  <a:lnTo>
                    <a:pt x="114426" y="4572"/>
                  </a:lnTo>
                  <a:lnTo>
                    <a:pt x="121919" y="2666"/>
                  </a:lnTo>
                  <a:lnTo>
                    <a:pt x="129539" y="888"/>
                  </a:lnTo>
                  <a:lnTo>
                    <a:pt x="137540" y="0"/>
                  </a:lnTo>
                  <a:lnTo>
                    <a:pt x="146176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2738627" y="2345817"/>
              <a:ext cx="1169289" cy="386334"/>
            </a:xfrm>
            <a:prstGeom prst="rect">
              <a:avLst/>
            </a:prstGeom>
          </p:spPr>
        </p:pic>
        <p:sp>
          <p:nvSpPr>
            <p:cNvPr id="36" name="object 36"/>
            <p:cNvSpPr/>
            <p:nvPr/>
          </p:nvSpPr>
          <p:spPr>
            <a:xfrm>
              <a:off x="1975104" y="2295398"/>
              <a:ext cx="723900" cy="427355"/>
            </a:xfrm>
            <a:custGeom>
              <a:avLst/>
              <a:gdLst/>
              <a:ahLst/>
              <a:cxnLst/>
              <a:rect l="l" t="t" r="r" b="b"/>
              <a:pathLst>
                <a:path w="723900" h="427355">
                  <a:moveTo>
                    <a:pt x="410337" y="59562"/>
                  </a:moveTo>
                  <a:lnTo>
                    <a:pt x="451234" y="64599"/>
                  </a:lnTo>
                  <a:lnTo>
                    <a:pt x="490789" y="85975"/>
                  </a:lnTo>
                  <a:lnTo>
                    <a:pt x="515008" y="120796"/>
                  </a:lnTo>
                  <a:lnTo>
                    <a:pt x="524867" y="166268"/>
                  </a:lnTo>
                  <a:lnTo>
                    <a:pt x="525271" y="178815"/>
                  </a:lnTo>
                  <a:lnTo>
                    <a:pt x="525271" y="189737"/>
                  </a:lnTo>
                  <a:lnTo>
                    <a:pt x="525271" y="198119"/>
                  </a:lnTo>
                  <a:lnTo>
                    <a:pt x="523494" y="204342"/>
                  </a:lnTo>
                  <a:lnTo>
                    <a:pt x="519683" y="208406"/>
                  </a:lnTo>
                  <a:lnTo>
                    <a:pt x="516000" y="212343"/>
                  </a:lnTo>
                  <a:lnTo>
                    <a:pt x="510794" y="214375"/>
                  </a:lnTo>
                  <a:lnTo>
                    <a:pt x="504316" y="214375"/>
                  </a:lnTo>
                  <a:lnTo>
                    <a:pt x="355981" y="214375"/>
                  </a:lnTo>
                  <a:lnTo>
                    <a:pt x="366013" y="258317"/>
                  </a:lnTo>
                  <a:lnTo>
                    <a:pt x="398849" y="279749"/>
                  </a:lnTo>
                  <a:lnTo>
                    <a:pt x="422656" y="282321"/>
                  </a:lnTo>
                  <a:lnTo>
                    <a:pt x="431347" y="282174"/>
                  </a:lnTo>
                  <a:lnTo>
                    <a:pt x="471296" y="276098"/>
                  </a:lnTo>
                  <a:lnTo>
                    <a:pt x="498856" y="266573"/>
                  </a:lnTo>
                  <a:lnTo>
                    <a:pt x="502412" y="265684"/>
                  </a:lnTo>
                  <a:lnTo>
                    <a:pt x="505078" y="265684"/>
                  </a:lnTo>
                  <a:lnTo>
                    <a:pt x="506729" y="265684"/>
                  </a:lnTo>
                  <a:lnTo>
                    <a:pt x="508126" y="266064"/>
                  </a:lnTo>
                  <a:lnTo>
                    <a:pt x="509143" y="266700"/>
                  </a:lnTo>
                  <a:lnTo>
                    <a:pt x="510285" y="267335"/>
                  </a:lnTo>
                  <a:lnTo>
                    <a:pt x="511175" y="268477"/>
                  </a:lnTo>
                  <a:lnTo>
                    <a:pt x="511937" y="270128"/>
                  </a:lnTo>
                  <a:lnTo>
                    <a:pt x="512698" y="271779"/>
                  </a:lnTo>
                  <a:lnTo>
                    <a:pt x="513206" y="274065"/>
                  </a:lnTo>
                  <a:lnTo>
                    <a:pt x="513460" y="277113"/>
                  </a:lnTo>
                  <a:lnTo>
                    <a:pt x="513714" y="280035"/>
                  </a:lnTo>
                  <a:lnTo>
                    <a:pt x="513841" y="283844"/>
                  </a:lnTo>
                  <a:lnTo>
                    <a:pt x="513841" y="288416"/>
                  </a:lnTo>
                  <a:lnTo>
                    <a:pt x="513841" y="292353"/>
                  </a:lnTo>
                  <a:lnTo>
                    <a:pt x="512698" y="305815"/>
                  </a:lnTo>
                  <a:lnTo>
                    <a:pt x="512318" y="307848"/>
                  </a:lnTo>
                  <a:lnTo>
                    <a:pt x="511809" y="309499"/>
                  </a:lnTo>
                  <a:lnTo>
                    <a:pt x="511047" y="310896"/>
                  </a:lnTo>
                  <a:lnTo>
                    <a:pt x="510413" y="312292"/>
                  </a:lnTo>
                  <a:lnTo>
                    <a:pt x="498475" y="320039"/>
                  </a:lnTo>
                  <a:lnTo>
                    <a:pt x="493268" y="322199"/>
                  </a:lnTo>
                  <a:lnTo>
                    <a:pt x="450214" y="331977"/>
                  </a:lnTo>
                  <a:lnTo>
                    <a:pt x="416306" y="334263"/>
                  </a:lnTo>
                  <a:lnTo>
                    <a:pt x="400593" y="333761"/>
                  </a:lnTo>
                  <a:lnTo>
                    <a:pt x="359409" y="326136"/>
                  </a:lnTo>
                  <a:lnTo>
                    <a:pt x="318515" y="301243"/>
                  </a:lnTo>
                  <a:lnTo>
                    <a:pt x="294131" y="259206"/>
                  </a:lnTo>
                  <a:lnTo>
                    <a:pt x="286523" y="216148"/>
                  </a:lnTo>
                  <a:lnTo>
                    <a:pt x="286003" y="199643"/>
                  </a:lnTo>
                  <a:lnTo>
                    <a:pt x="286547" y="183780"/>
                  </a:lnTo>
                  <a:lnTo>
                    <a:pt x="294513" y="141097"/>
                  </a:lnTo>
                  <a:lnTo>
                    <a:pt x="311550" y="106396"/>
                  </a:lnTo>
                  <a:lnTo>
                    <a:pt x="347172" y="74396"/>
                  </a:lnTo>
                  <a:lnTo>
                    <a:pt x="396218" y="60158"/>
                  </a:lnTo>
                  <a:lnTo>
                    <a:pt x="410337" y="59562"/>
                  </a:lnTo>
                  <a:close/>
                </a:path>
                <a:path w="723900" h="427355">
                  <a:moveTo>
                    <a:pt x="146176" y="59562"/>
                  </a:moveTo>
                  <a:lnTo>
                    <a:pt x="191769" y="70103"/>
                  </a:lnTo>
                  <a:lnTo>
                    <a:pt x="222503" y="98805"/>
                  </a:lnTo>
                  <a:lnTo>
                    <a:pt x="239775" y="141477"/>
                  </a:lnTo>
                  <a:lnTo>
                    <a:pt x="244901" y="179750"/>
                  </a:lnTo>
                  <a:lnTo>
                    <a:pt x="245237" y="193293"/>
                  </a:lnTo>
                  <a:lnTo>
                    <a:pt x="244806" y="209176"/>
                  </a:lnTo>
                  <a:lnTo>
                    <a:pt x="238251" y="251967"/>
                  </a:lnTo>
                  <a:lnTo>
                    <a:pt x="217931" y="296290"/>
                  </a:lnTo>
                  <a:lnTo>
                    <a:pt x="184657" y="324485"/>
                  </a:lnTo>
                  <a:lnTo>
                    <a:pt x="139064" y="334263"/>
                  </a:lnTo>
                  <a:lnTo>
                    <a:pt x="131952" y="334263"/>
                  </a:lnTo>
                  <a:lnTo>
                    <a:pt x="125475" y="333628"/>
                  </a:lnTo>
                  <a:lnTo>
                    <a:pt x="119506" y="332231"/>
                  </a:lnTo>
                  <a:lnTo>
                    <a:pt x="113537" y="330835"/>
                  </a:lnTo>
                  <a:lnTo>
                    <a:pt x="107822" y="328802"/>
                  </a:lnTo>
                  <a:lnTo>
                    <a:pt x="102362" y="325881"/>
                  </a:lnTo>
                  <a:lnTo>
                    <a:pt x="96773" y="323088"/>
                  </a:lnTo>
                  <a:lnTo>
                    <a:pt x="91312" y="319659"/>
                  </a:lnTo>
                  <a:lnTo>
                    <a:pt x="85851" y="315467"/>
                  </a:lnTo>
                  <a:lnTo>
                    <a:pt x="80263" y="311276"/>
                  </a:lnTo>
                  <a:lnTo>
                    <a:pt x="74675" y="306324"/>
                  </a:lnTo>
                  <a:lnTo>
                    <a:pt x="68833" y="300736"/>
                  </a:lnTo>
                  <a:lnTo>
                    <a:pt x="68833" y="415416"/>
                  </a:lnTo>
                  <a:lnTo>
                    <a:pt x="68833" y="417194"/>
                  </a:lnTo>
                  <a:lnTo>
                    <a:pt x="68325" y="418846"/>
                  </a:lnTo>
                  <a:lnTo>
                    <a:pt x="67182" y="420242"/>
                  </a:lnTo>
                  <a:lnTo>
                    <a:pt x="66166" y="421766"/>
                  </a:lnTo>
                  <a:lnTo>
                    <a:pt x="64262" y="423037"/>
                  </a:lnTo>
                  <a:lnTo>
                    <a:pt x="61594" y="423925"/>
                  </a:lnTo>
                  <a:lnTo>
                    <a:pt x="58927" y="424941"/>
                  </a:lnTo>
                  <a:lnTo>
                    <a:pt x="55498" y="425703"/>
                  </a:lnTo>
                  <a:lnTo>
                    <a:pt x="51053" y="426338"/>
                  </a:lnTo>
                  <a:lnTo>
                    <a:pt x="46735" y="426847"/>
                  </a:lnTo>
                  <a:lnTo>
                    <a:pt x="41147" y="427100"/>
                  </a:lnTo>
                  <a:lnTo>
                    <a:pt x="34416" y="427100"/>
                  </a:lnTo>
                  <a:lnTo>
                    <a:pt x="27685" y="427100"/>
                  </a:lnTo>
                  <a:lnTo>
                    <a:pt x="7238" y="423925"/>
                  </a:lnTo>
                  <a:lnTo>
                    <a:pt x="4571" y="423037"/>
                  </a:lnTo>
                  <a:lnTo>
                    <a:pt x="2793" y="421766"/>
                  </a:lnTo>
                  <a:lnTo>
                    <a:pt x="1650" y="420242"/>
                  </a:lnTo>
                  <a:lnTo>
                    <a:pt x="634" y="418846"/>
                  </a:lnTo>
                  <a:lnTo>
                    <a:pt x="0" y="417194"/>
                  </a:lnTo>
                  <a:lnTo>
                    <a:pt x="0" y="415416"/>
                  </a:lnTo>
                  <a:lnTo>
                    <a:pt x="0" y="75056"/>
                  </a:lnTo>
                  <a:lnTo>
                    <a:pt x="0" y="73278"/>
                  </a:lnTo>
                  <a:lnTo>
                    <a:pt x="507" y="71627"/>
                  </a:lnTo>
                  <a:lnTo>
                    <a:pt x="1396" y="70357"/>
                  </a:lnTo>
                  <a:lnTo>
                    <a:pt x="2285" y="68961"/>
                  </a:lnTo>
                  <a:lnTo>
                    <a:pt x="15239" y="64897"/>
                  </a:lnTo>
                  <a:lnTo>
                    <a:pt x="18922" y="64388"/>
                  </a:lnTo>
                  <a:lnTo>
                    <a:pt x="23621" y="64135"/>
                  </a:lnTo>
                  <a:lnTo>
                    <a:pt x="29209" y="64135"/>
                  </a:lnTo>
                  <a:lnTo>
                    <a:pt x="34670" y="64135"/>
                  </a:lnTo>
                  <a:lnTo>
                    <a:pt x="39369" y="64388"/>
                  </a:lnTo>
                  <a:lnTo>
                    <a:pt x="43052" y="64897"/>
                  </a:lnTo>
                  <a:lnTo>
                    <a:pt x="46735" y="65277"/>
                  </a:lnTo>
                  <a:lnTo>
                    <a:pt x="49783" y="66039"/>
                  </a:lnTo>
                  <a:lnTo>
                    <a:pt x="52069" y="66928"/>
                  </a:lnTo>
                  <a:lnTo>
                    <a:pt x="54356" y="67817"/>
                  </a:lnTo>
                  <a:lnTo>
                    <a:pt x="55879" y="68961"/>
                  </a:lnTo>
                  <a:lnTo>
                    <a:pt x="56895" y="70357"/>
                  </a:lnTo>
                  <a:lnTo>
                    <a:pt x="57784" y="71627"/>
                  </a:lnTo>
                  <a:lnTo>
                    <a:pt x="58165" y="73278"/>
                  </a:lnTo>
                  <a:lnTo>
                    <a:pt x="58165" y="75056"/>
                  </a:lnTo>
                  <a:lnTo>
                    <a:pt x="58165" y="103759"/>
                  </a:lnTo>
                  <a:lnTo>
                    <a:pt x="92837" y="74294"/>
                  </a:lnTo>
                  <a:lnTo>
                    <a:pt x="99948" y="70612"/>
                  </a:lnTo>
                  <a:lnTo>
                    <a:pt x="107060" y="66801"/>
                  </a:lnTo>
                  <a:lnTo>
                    <a:pt x="114426" y="64135"/>
                  </a:lnTo>
                  <a:lnTo>
                    <a:pt x="121919" y="62229"/>
                  </a:lnTo>
                  <a:lnTo>
                    <a:pt x="129539" y="60451"/>
                  </a:lnTo>
                  <a:lnTo>
                    <a:pt x="137540" y="59562"/>
                  </a:lnTo>
                  <a:lnTo>
                    <a:pt x="146176" y="59562"/>
                  </a:lnTo>
                  <a:close/>
                </a:path>
                <a:path w="723900" h="427355">
                  <a:moveTo>
                    <a:pt x="625094" y="0"/>
                  </a:moveTo>
                  <a:lnTo>
                    <a:pt x="631825" y="0"/>
                  </a:lnTo>
                  <a:lnTo>
                    <a:pt x="637413" y="253"/>
                  </a:lnTo>
                  <a:lnTo>
                    <a:pt x="641857" y="635"/>
                  </a:lnTo>
                  <a:lnTo>
                    <a:pt x="646302" y="1142"/>
                  </a:lnTo>
                  <a:lnTo>
                    <a:pt x="649858" y="1904"/>
                  </a:lnTo>
                  <a:lnTo>
                    <a:pt x="652398" y="2921"/>
                  </a:lnTo>
                  <a:lnTo>
                    <a:pt x="654938" y="3810"/>
                  </a:lnTo>
                  <a:lnTo>
                    <a:pt x="656716" y="5079"/>
                  </a:lnTo>
                  <a:lnTo>
                    <a:pt x="657859" y="6603"/>
                  </a:lnTo>
                  <a:lnTo>
                    <a:pt x="658876" y="8000"/>
                  </a:lnTo>
                  <a:lnTo>
                    <a:pt x="659383" y="9651"/>
                  </a:lnTo>
                  <a:lnTo>
                    <a:pt x="659383" y="11429"/>
                  </a:lnTo>
                  <a:lnTo>
                    <a:pt x="659383" y="65786"/>
                  </a:lnTo>
                  <a:lnTo>
                    <a:pt x="712469" y="65786"/>
                  </a:lnTo>
                  <a:lnTo>
                    <a:pt x="714247" y="65786"/>
                  </a:lnTo>
                  <a:lnTo>
                    <a:pt x="715898" y="66293"/>
                  </a:lnTo>
                  <a:lnTo>
                    <a:pt x="717169" y="67182"/>
                  </a:lnTo>
                  <a:lnTo>
                    <a:pt x="718565" y="68072"/>
                  </a:lnTo>
                  <a:lnTo>
                    <a:pt x="719708" y="69596"/>
                  </a:lnTo>
                  <a:lnTo>
                    <a:pt x="720597" y="71627"/>
                  </a:lnTo>
                  <a:lnTo>
                    <a:pt x="721487" y="73787"/>
                  </a:lnTo>
                  <a:lnTo>
                    <a:pt x="722248" y="76580"/>
                  </a:lnTo>
                  <a:lnTo>
                    <a:pt x="722629" y="80263"/>
                  </a:lnTo>
                  <a:lnTo>
                    <a:pt x="723138" y="83947"/>
                  </a:lnTo>
                  <a:lnTo>
                    <a:pt x="723391" y="88391"/>
                  </a:lnTo>
                  <a:lnTo>
                    <a:pt x="723391" y="93725"/>
                  </a:lnTo>
                  <a:lnTo>
                    <a:pt x="723391" y="103631"/>
                  </a:lnTo>
                  <a:lnTo>
                    <a:pt x="722502" y="110871"/>
                  </a:lnTo>
                  <a:lnTo>
                    <a:pt x="720597" y="115062"/>
                  </a:lnTo>
                  <a:lnTo>
                    <a:pt x="718819" y="119379"/>
                  </a:lnTo>
                  <a:lnTo>
                    <a:pt x="716152" y="121538"/>
                  </a:lnTo>
                  <a:lnTo>
                    <a:pt x="712723" y="121538"/>
                  </a:lnTo>
                  <a:lnTo>
                    <a:pt x="659383" y="121538"/>
                  </a:lnTo>
                  <a:lnTo>
                    <a:pt x="659383" y="235965"/>
                  </a:lnTo>
                  <a:lnTo>
                    <a:pt x="659786" y="245326"/>
                  </a:lnTo>
                  <a:lnTo>
                    <a:pt x="677418" y="275843"/>
                  </a:lnTo>
                  <a:lnTo>
                    <a:pt x="688085" y="275843"/>
                  </a:lnTo>
                  <a:lnTo>
                    <a:pt x="691769" y="275843"/>
                  </a:lnTo>
                  <a:lnTo>
                    <a:pt x="695070" y="275463"/>
                  </a:lnTo>
                  <a:lnTo>
                    <a:pt x="697991" y="274827"/>
                  </a:lnTo>
                  <a:lnTo>
                    <a:pt x="700913" y="274192"/>
                  </a:lnTo>
                  <a:lnTo>
                    <a:pt x="703452" y="273557"/>
                  </a:lnTo>
                  <a:lnTo>
                    <a:pt x="705738" y="272668"/>
                  </a:lnTo>
                  <a:lnTo>
                    <a:pt x="708025" y="271906"/>
                  </a:lnTo>
                  <a:lnTo>
                    <a:pt x="709929" y="271144"/>
                  </a:lnTo>
                  <a:lnTo>
                    <a:pt x="711453" y="270510"/>
                  </a:lnTo>
                  <a:lnTo>
                    <a:pt x="712977" y="269875"/>
                  </a:lnTo>
                  <a:lnTo>
                    <a:pt x="714375" y="269493"/>
                  </a:lnTo>
                  <a:lnTo>
                    <a:pt x="715644" y="269493"/>
                  </a:lnTo>
                  <a:lnTo>
                    <a:pt x="716788" y="269493"/>
                  </a:lnTo>
                  <a:lnTo>
                    <a:pt x="717803" y="269875"/>
                  </a:lnTo>
                  <a:lnTo>
                    <a:pt x="718819" y="270510"/>
                  </a:lnTo>
                  <a:lnTo>
                    <a:pt x="719835" y="271144"/>
                  </a:lnTo>
                  <a:lnTo>
                    <a:pt x="720597" y="272414"/>
                  </a:lnTo>
                  <a:lnTo>
                    <a:pt x="721106" y="274319"/>
                  </a:lnTo>
                  <a:lnTo>
                    <a:pt x="721740" y="276225"/>
                  </a:lnTo>
                  <a:lnTo>
                    <a:pt x="722248" y="278764"/>
                  </a:lnTo>
                  <a:lnTo>
                    <a:pt x="722629" y="282066"/>
                  </a:lnTo>
                  <a:lnTo>
                    <a:pt x="723138" y="285368"/>
                  </a:lnTo>
                  <a:lnTo>
                    <a:pt x="723391" y="289560"/>
                  </a:lnTo>
                  <a:lnTo>
                    <a:pt x="723391" y="294639"/>
                  </a:lnTo>
                  <a:lnTo>
                    <a:pt x="723391" y="302640"/>
                  </a:lnTo>
                  <a:lnTo>
                    <a:pt x="722883" y="308863"/>
                  </a:lnTo>
                  <a:lnTo>
                    <a:pt x="721868" y="313054"/>
                  </a:lnTo>
                  <a:lnTo>
                    <a:pt x="720851" y="317373"/>
                  </a:lnTo>
                  <a:lnTo>
                    <a:pt x="719582" y="320421"/>
                  </a:lnTo>
                  <a:lnTo>
                    <a:pt x="717931" y="322072"/>
                  </a:lnTo>
                  <a:lnTo>
                    <a:pt x="716279" y="323850"/>
                  </a:lnTo>
                  <a:lnTo>
                    <a:pt x="713866" y="325374"/>
                  </a:lnTo>
                  <a:lnTo>
                    <a:pt x="675513" y="333501"/>
                  </a:lnTo>
                  <a:lnTo>
                    <a:pt x="670432" y="333501"/>
                  </a:lnTo>
                  <a:lnTo>
                    <a:pt x="627679" y="325312"/>
                  </a:lnTo>
                  <a:lnTo>
                    <a:pt x="598193" y="292951"/>
                  </a:lnTo>
                  <a:lnTo>
                    <a:pt x="590931" y="246379"/>
                  </a:lnTo>
                  <a:lnTo>
                    <a:pt x="590931" y="121538"/>
                  </a:lnTo>
                  <a:lnTo>
                    <a:pt x="561720" y="121538"/>
                  </a:lnTo>
                  <a:lnTo>
                    <a:pt x="558164" y="121538"/>
                  </a:lnTo>
                  <a:lnTo>
                    <a:pt x="555625" y="119379"/>
                  </a:lnTo>
                  <a:lnTo>
                    <a:pt x="553719" y="115062"/>
                  </a:lnTo>
                  <a:lnTo>
                    <a:pt x="551941" y="110871"/>
                  </a:lnTo>
                  <a:lnTo>
                    <a:pt x="551052" y="103631"/>
                  </a:lnTo>
                  <a:lnTo>
                    <a:pt x="551052" y="93725"/>
                  </a:lnTo>
                  <a:lnTo>
                    <a:pt x="551052" y="88391"/>
                  </a:lnTo>
                  <a:lnTo>
                    <a:pt x="560069" y="65786"/>
                  </a:lnTo>
                  <a:lnTo>
                    <a:pt x="561975" y="65786"/>
                  </a:lnTo>
                  <a:lnTo>
                    <a:pt x="590931" y="65786"/>
                  </a:lnTo>
                  <a:lnTo>
                    <a:pt x="590931" y="11429"/>
                  </a:lnTo>
                  <a:lnTo>
                    <a:pt x="590931" y="9651"/>
                  </a:lnTo>
                  <a:lnTo>
                    <a:pt x="591438" y="8000"/>
                  </a:lnTo>
                  <a:lnTo>
                    <a:pt x="592454" y="6603"/>
                  </a:lnTo>
                  <a:lnTo>
                    <a:pt x="593344" y="5079"/>
                  </a:lnTo>
                  <a:lnTo>
                    <a:pt x="595248" y="3810"/>
                  </a:lnTo>
                  <a:lnTo>
                    <a:pt x="597915" y="2921"/>
                  </a:lnTo>
                  <a:lnTo>
                    <a:pt x="600456" y="1904"/>
                  </a:lnTo>
                  <a:lnTo>
                    <a:pt x="604012" y="1142"/>
                  </a:lnTo>
                  <a:lnTo>
                    <a:pt x="608457" y="635"/>
                  </a:lnTo>
                  <a:lnTo>
                    <a:pt x="613028" y="253"/>
                  </a:lnTo>
                  <a:lnTo>
                    <a:pt x="618489" y="0"/>
                  </a:lnTo>
                  <a:lnTo>
                    <a:pt x="625094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7" name="object 37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4553077" y="2243327"/>
              <a:ext cx="97536" cy="9042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267200" y="2243201"/>
              <a:ext cx="233045" cy="382270"/>
            </a:xfrm>
            <a:custGeom>
              <a:avLst/>
              <a:gdLst/>
              <a:ahLst/>
              <a:cxnLst/>
              <a:rect l="l" t="t" r="r" b="b"/>
              <a:pathLst>
                <a:path w="233045" h="382269">
                  <a:moveTo>
                    <a:pt x="34416" y="0"/>
                  </a:moveTo>
                  <a:lnTo>
                    <a:pt x="41148" y="0"/>
                  </a:lnTo>
                  <a:lnTo>
                    <a:pt x="46736" y="253"/>
                  </a:lnTo>
                  <a:lnTo>
                    <a:pt x="51053" y="888"/>
                  </a:lnTo>
                  <a:lnTo>
                    <a:pt x="55499" y="1397"/>
                  </a:lnTo>
                  <a:lnTo>
                    <a:pt x="67183" y="6858"/>
                  </a:lnTo>
                  <a:lnTo>
                    <a:pt x="68325" y="8254"/>
                  </a:lnTo>
                  <a:lnTo>
                    <a:pt x="68834" y="9906"/>
                  </a:lnTo>
                  <a:lnTo>
                    <a:pt x="68834" y="11811"/>
                  </a:lnTo>
                  <a:lnTo>
                    <a:pt x="68834" y="146431"/>
                  </a:lnTo>
                  <a:lnTo>
                    <a:pt x="105028" y="120269"/>
                  </a:lnTo>
                  <a:lnTo>
                    <a:pt x="143383" y="111760"/>
                  </a:lnTo>
                  <a:lnTo>
                    <a:pt x="155360" y="112262"/>
                  </a:lnTo>
                  <a:lnTo>
                    <a:pt x="193440" y="124364"/>
                  </a:lnTo>
                  <a:lnTo>
                    <a:pt x="221964" y="157702"/>
                  </a:lnTo>
                  <a:lnTo>
                    <a:pt x="231521" y="196453"/>
                  </a:lnTo>
                  <a:lnTo>
                    <a:pt x="232663" y="221487"/>
                  </a:lnTo>
                  <a:lnTo>
                    <a:pt x="232663" y="370839"/>
                  </a:lnTo>
                  <a:lnTo>
                    <a:pt x="232663" y="372745"/>
                  </a:lnTo>
                  <a:lnTo>
                    <a:pt x="215137" y="381126"/>
                  </a:lnTo>
                  <a:lnTo>
                    <a:pt x="210692" y="381635"/>
                  </a:lnTo>
                  <a:lnTo>
                    <a:pt x="205104" y="381762"/>
                  </a:lnTo>
                  <a:lnTo>
                    <a:pt x="198627" y="381762"/>
                  </a:lnTo>
                  <a:lnTo>
                    <a:pt x="191897" y="381762"/>
                  </a:lnTo>
                  <a:lnTo>
                    <a:pt x="186182" y="381635"/>
                  </a:lnTo>
                  <a:lnTo>
                    <a:pt x="181737" y="381126"/>
                  </a:lnTo>
                  <a:lnTo>
                    <a:pt x="177291" y="380746"/>
                  </a:lnTo>
                  <a:lnTo>
                    <a:pt x="173862" y="379984"/>
                  </a:lnTo>
                  <a:lnTo>
                    <a:pt x="171323" y="379095"/>
                  </a:lnTo>
                  <a:lnTo>
                    <a:pt x="168783" y="378206"/>
                  </a:lnTo>
                  <a:lnTo>
                    <a:pt x="166877" y="377063"/>
                  </a:lnTo>
                  <a:lnTo>
                    <a:pt x="165862" y="375665"/>
                  </a:lnTo>
                  <a:lnTo>
                    <a:pt x="164719" y="374269"/>
                  </a:lnTo>
                  <a:lnTo>
                    <a:pt x="164211" y="372745"/>
                  </a:lnTo>
                  <a:lnTo>
                    <a:pt x="164211" y="370839"/>
                  </a:lnTo>
                  <a:lnTo>
                    <a:pt x="164211" y="231901"/>
                  </a:lnTo>
                  <a:lnTo>
                    <a:pt x="157352" y="191515"/>
                  </a:lnTo>
                  <a:lnTo>
                    <a:pt x="154050" y="186689"/>
                  </a:lnTo>
                  <a:lnTo>
                    <a:pt x="150749" y="181863"/>
                  </a:lnTo>
                  <a:lnTo>
                    <a:pt x="146558" y="178181"/>
                  </a:lnTo>
                  <a:lnTo>
                    <a:pt x="141350" y="175513"/>
                  </a:lnTo>
                  <a:lnTo>
                    <a:pt x="136144" y="172847"/>
                  </a:lnTo>
                  <a:lnTo>
                    <a:pt x="130175" y="171576"/>
                  </a:lnTo>
                  <a:lnTo>
                    <a:pt x="123189" y="171576"/>
                  </a:lnTo>
                  <a:lnTo>
                    <a:pt x="83042" y="192817"/>
                  </a:lnTo>
                  <a:lnTo>
                    <a:pt x="68834" y="208914"/>
                  </a:lnTo>
                  <a:lnTo>
                    <a:pt x="68834" y="370839"/>
                  </a:lnTo>
                  <a:lnTo>
                    <a:pt x="68834" y="372745"/>
                  </a:lnTo>
                  <a:lnTo>
                    <a:pt x="68325" y="374269"/>
                  </a:lnTo>
                  <a:lnTo>
                    <a:pt x="67183" y="375665"/>
                  </a:lnTo>
                  <a:lnTo>
                    <a:pt x="66166" y="377063"/>
                  </a:lnTo>
                  <a:lnTo>
                    <a:pt x="51053" y="381126"/>
                  </a:lnTo>
                  <a:lnTo>
                    <a:pt x="46736" y="381635"/>
                  </a:lnTo>
                  <a:lnTo>
                    <a:pt x="41148" y="381762"/>
                  </a:lnTo>
                  <a:lnTo>
                    <a:pt x="34416" y="381762"/>
                  </a:lnTo>
                  <a:lnTo>
                    <a:pt x="27686" y="381762"/>
                  </a:lnTo>
                  <a:lnTo>
                    <a:pt x="22098" y="381635"/>
                  </a:lnTo>
                  <a:lnTo>
                    <a:pt x="17779" y="381126"/>
                  </a:lnTo>
                  <a:lnTo>
                    <a:pt x="13462" y="380746"/>
                  </a:lnTo>
                  <a:lnTo>
                    <a:pt x="9905" y="379984"/>
                  </a:lnTo>
                  <a:lnTo>
                    <a:pt x="7238" y="379095"/>
                  </a:lnTo>
                  <a:lnTo>
                    <a:pt x="4572" y="378206"/>
                  </a:lnTo>
                  <a:lnTo>
                    <a:pt x="2794" y="377063"/>
                  </a:lnTo>
                  <a:lnTo>
                    <a:pt x="1650" y="375665"/>
                  </a:lnTo>
                  <a:lnTo>
                    <a:pt x="635" y="374269"/>
                  </a:lnTo>
                  <a:lnTo>
                    <a:pt x="0" y="372745"/>
                  </a:lnTo>
                  <a:lnTo>
                    <a:pt x="0" y="370839"/>
                  </a:lnTo>
                  <a:lnTo>
                    <a:pt x="0" y="11811"/>
                  </a:lnTo>
                  <a:lnTo>
                    <a:pt x="0" y="9906"/>
                  </a:lnTo>
                  <a:lnTo>
                    <a:pt x="635" y="8254"/>
                  </a:lnTo>
                  <a:lnTo>
                    <a:pt x="1650" y="6858"/>
                  </a:lnTo>
                  <a:lnTo>
                    <a:pt x="2794" y="5461"/>
                  </a:lnTo>
                  <a:lnTo>
                    <a:pt x="4572" y="4190"/>
                  </a:lnTo>
                  <a:lnTo>
                    <a:pt x="7238" y="3175"/>
                  </a:lnTo>
                  <a:lnTo>
                    <a:pt x="9905" y="2159"/>
                  </a:lnTo>
                  <a:lnTo>
                    <a:pt x="13462" y="1397"/>
                  </a:lnTo>
                  <a:lnTo>
                    <a:pt x="17779" y="888"/>
                  </a:lnTo>
                  <a:lnTo>
                    <a:pt x="22098" y="253"/>
                  </a:lnTo>
                  <a:lnTo>
                    <a:pt x="27686" y="0"/>
                  </a:lnTo>
                  <a:lnTo>
                    <a:pt x="34416" y="0"/>
                  </a:lnTo>
                  <a:close/>
                </a:path>
              </a:pathLst>
            </a:custGeom>
            <a:ln w="18288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343911" y="2230754"/>
              <a:ext cx="130809" cy="106045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41731" y="3208006"/>
              <a:ext cx="6556248" cy="999771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190500" y="3179064"/>
              <a:ext cx="6512052" cy="1114044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179514" y="3225761"/>
              <a:ext cx="6480683" cy="923328"/>
            </a:xfrm>
            <a:prstGeom prst="rect">
              <a:avLst/>
            </a:prstGeom>
          </p:spPr>
        </p:pic>
      </p:grpSp>
      <p:sp>
        <p:nvSpPr>
          <p:cNvPr id="43" name="object 43"/>
          <p:cNvSpPr txBox="1"/>
          <p:nvPr/>
        </p:nvSpPr>
        <p:spPr>
          <a:xfrm>
            <a:off x="179514" y="3225761"/>
            <a:ext cx="6480810" cy="923925"/>
          </a:xfrm>
          <a:prstGeom prst="rect">
            <a:avLst/>
          </a:prstGeom>
          <a:ln w="9525">
            <a:solidFill>
              <a:srgbClr val="A7895F"/>
            </a:solidFill>
          </a:ln>
        </p:spPr>
        <p:txBody>
          <a:bodyPr vert="horz" wrap="square" lIns="0" tIns="31114" rIns="0" bIns="0" rtlCol="0">
            <a:spAutoFit/>
          </a:bodyPr>
          <a:lstStyle/>
          <a:p>
            <a:pPr marL="190500" marR="185420" algn="ctr">
              <a:lnSpc>
                <a:spcPct val="100000"/>
              </a:lnSpc>
              <a:spcBef>
                <a:spcPts val="244"/>
              </a:spcBef>
            </a:pPr>
            <a:r>
              <a:rPr sz="1800" dirty="0">
                <a:latin typeface="Calibri"/>
                <a:cs typeface="Calibri"/>
              </a:rPr>
              <a:t>But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: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reconnaissance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différentes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grandes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catégories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roches composant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lithosphère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ainsi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que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leur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contexte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formation </a:t>
            </a:r>
            <a:r>
              <a:rPr sz="1800" dirty="0">
                <a:latin typeface="Calibri"/>
                <a:cs typeface="Calibri"/>
              </a:rPr>
              <a:t>selon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critères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d’observations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partir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classifications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2508511" y="4698491"/>
            <a:ext cx="1876425" cy="923925"/>
            <a:chOff x="2508511" y="4698491"/>
            <a:chExt cx="1876425" cy="923925"/>
          </a:xfrm>
        </p:grpSpPr>
        <p:pic>
          <p:nvPicPr>
            <p:cNvPr id="45" name="object 4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2508511" y="4724399"/>
              <a:ext cx="1876029" cy="800100"/>
            </a:xfrm>
            <a:prstGeom prst="rect">
              <a:avLst/>
            </a:prstGeom>
          </p:spPr>
        </p:pic>
        <p:pic>
          <p:nvPicPr>
            <p:cNvPr id="46" name="object 46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583180" y="4698491"/>
              <a:ext cx="1783080" cy="923544"/>
            </a:xfrm>
            <a:prstGeom prst="rect">
              <a:avLst/>
            </a:prstGeom>
          </p:spPr>
        </p:pic>
      </p:grpSp>
      <p:sp>
        <p:nvSpPr>
          <p:cNvPr id="47" name="object 47"/>
          <p:cNvSpPr txBox="1"/>
          <p:nvPr/>
        </p:nvSpPr>
        <p:spPr>
          <a:xfrm>
            <a:off x="2554477" y="4751082"/>
            <a:ext cx="1783080" cy="708025"/>
          </a:xfrm>
          <a:prstGeom prst="rect">
            <a:avLst/>
          </a:prstGeom>
          <a:solidFill>
            <a:srgbClr val="A98D62"/>
          </a:solidFill>
          <a:ln w="25400">
            <a:solidFill>
              <a:srgbClr val="FFFFF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224154" marR="216535" indent="118745">
              <a:lnSpc>
                <a:spcPct val="100000"/>
              </a:lnSpc>
              <a:spcBef>
                <a:spcPts val="240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BOUR</a:t>
            </a:r>
            <a:r>
              <a:rPr sz="20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Calibri"/>
                <a:cs typeface="Calibri"/>
              </a:rPr>
              <a:t>Ivan </a:t>
            </a:r>
            <a:r>
              <a:rPr sz="2000" spc="-40" dirty="0">
                <a:solidFill>
                  <a:srgbClr val="FFFFFF"/>
                </a:solidFill>
                <a:latin typeface="Calibri"/>
                <a:cs typeface="Calibri"/>
              </a:rPr>
              <a:t>CFA-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UNICEM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63421" y="677367"/>
            <a:ext cx="5918835" cy="1151255"/>
          </a:xfrm>
          <a:prstGeom prst="rect">
            <a:avLst/>
          </a:prstGeom>
        </p:spPr>
        <p:txBody>
          <a:bodyPr vert="horz" wrap="square" lIns="0" tIns="133985" rIns="0" bIns="0" rtlCol="0">
            <a:spAutoFit/>
          </a:bodyPr>
          <a:lstStyle/>
          <a:p>
            <a:pPr marL="422275" marR="5080" indent="-410209">
              <a:lnSpc>
                <a:spcPts val="3940"/>
              </a:lnSpc>
              <a:spcBef>
                <a:spcPts val="1055"/>
              </a:spcBef>
            </a:pPr>
            <a:r>
              <a:rPr sz="4100" b="1" dirty="0">
                <a:solidFill>
                  <a:srgbClr val="FF0000"/>
                </a:solidFill>
                <a:latin typeface="Calibri"/>
                <a:cs typeface="Calibri"/>
              </a:rPr>
              <a:t>II</a:t>
            </a:r>
            <a:r>
              <a:rPr sz="41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100" b="1" dirty="0">
                <a:solidFill>
                  <a:srgbClr val="FF0000"/>
                </a:solidFill>
                <a:latin typeface="Calibri"/>
                <a:cs typeface="Calibri"/>
              </a:rPr>
              <a:t>.</a:t>
            </a:r>
            <a:r>
              <a:rPr sz="41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100" b="1" dirty="0">
                <a:solidFill>
                  <a:srgbClr val="FF0000"/>
                </a:solidFill>
                <a:latin typeface="Calibri"/>
                <a:cs typeface="Calibri"/>
              </a:rPr>
              <a:t>Les</a:t>
            </a:r>
            <a:r>
              <a:rPr sz="41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100" b="1" dirty="0">
                <a:solidFill>
                  <a:srgbClr val="FF0000"/>
                </a:solidFill>
                <a:latin typeface="Calibri"/>
                <a:cs typeface="Calibri"/>
              </a:rPr>
              <a:t>principaux</a:t>
            </a:r>
            <a:r>
              <a:rPr sz="41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100" b="1" spc="-10" dirty="0">
                <a:solidFill>
                  <a:srgbClr val="FF0000"/>
                </a:solidFill>
                <a:latin typeface="Calibri"/>
                <a:cs typeface="Calibri"/>
              </a:rPr>
              <a:t>minéraux constituants</a:t>
            </a:r>
            <a:r>
              <a:rPr sz="4100" b="1" spc="-9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100" b="1" dirty="0">
                <a:solidFill>
                  <a:srgbClr val="FF0000"/>
                </a:solidFill>
                <a:latin typeface="Calibri"/>
                <a:cs typeface="Calibri"/>
              </a:rPr>
              <a:t>des</a:t>
            </a:r>
            <a:r>
              <a:rPr sz="4100" b="1" spc="-5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4100" b="1" spc="-10" dirty="0">
                <a:solidFill>
                  <a:srgbClr val="FF0000"/>
                </a:solidFill>
                <a:latin typeface="Calibri"/>
                <a:cs typeface="Calibri"/>
              </a:rPr>
              <a:t>roches</a:t>
            </a:r>
            <a:endParaRPr sz="41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7998" y="2134931"/>
            <a:ext cx="5762364" cy="1755158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61187" y="4033875"/>
            <a:ext cx="7910830" cy="216852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partir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 </a:t>
            </a:r>
            <a:r>
              <a:rPr sz="2000" b="1" dirty="0">
                <a:latin typeface="Calibri"/>
                <a:cs typeface="Calibri"/>
              </a:rPr>
              <a:t>composition</a:t>
            </a:r>
            <a:r>
              <a:rPr sz="2000" b="1" spc="-5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chimique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de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la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croûte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observe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8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éléments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totalisent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98,60%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la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silice et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l’alumine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(O,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Al)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donnent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grand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nombre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silicates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les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silicates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représentent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95%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roches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lithosphère</a:t>
            </a:r>
            <a:endParaRPr sz="2000">
              <a:latin typeface="Calibri"/>
              <a:cs typeface="Calibri"/>
            </a:endParaRPr>
          </a:p>
          <a:p>
            <a:pPr marL="355600" marR="5080" indent="-342900">
              <a:lnSpc>
                <a:spcPct val="100000"/>
              </a:lnSpc>
              <a:spcBef>
                <a:spcPts val="550"/>
              </a:spcBef>
            </a:pPr>
            <a:r>
              <a:rPr sz="2000" dirty="0">
                <a:latin typeface="Arial"/>
                <a:cs typeface="Arial"/>
              </a:rPr>
              <a:t>D’où</a:t>
            </a:r>
            <a:r>
              <a:rPr sz="2000" spc="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minéraux</a:t>
            </a:r>
            <a:r>
              <a:rPr sz="2000" b="1" spc="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les</a:t>
            </a:r>
            <a:r>
              <a:rPr sz="2000" b="1" spc="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plus</a:t>
            </a:r>
            <a:r>
              <a:rPr sz="2000" b="1" spc="7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communs</a:t>
            </a:r>
            <a:r>
              <a:rPr sz="2000" b="1" spc="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sont</a:t>
            </a:r>
            <a:r>
              <a:rPr sz="2000" spc="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</a:t>
            </a:r>
            <a:r>
              <a:rPr sz="2000" spc="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quartz,</a:t>
            </a:r>
            <a:r>
              <a:rPr sz="2000" spc="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7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feldspaths,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micas,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argiles,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carbonates,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…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32840"/>
            <a:chOff x="0" y="0"/>
            <a:chExt cx="9139555" cy="1132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264408" y="586740"/>
              <a:ext cx="5747003" cy="4648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133088" y="566927"/>
              <a:ext cx="4059936" cy="5654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12414" y="611365"/>
              <a:ext cx="5652135" cy="3693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312414" y="611365"/>
              <a:ext cx="5652135" cy="369570"/>
            </a:xfrm>
            <a:custGeom>
              <a:avLst/>
              <a:gdLst/>
              <a:ahLst/>
              <a:cxnLst/>
              <a:rect l="l" t="t" r="r" b="b"/>
              <a:pathLst>
                <a:path w="5652134" h="369569">
                  <a:moveTo>
                    <a:pt x="0" y="369328"/>
                  </a:moveTo>
                  <a:lnTo>
                    <a:pt x="5652135" y="369328"/>
                  </a:lnTo>
                  <a:lnTo>
                    <a:pt x="5652135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317176" y="629158"/>
            <a:ext cx="5642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Classification</a:t>
            </a:r>
            <a:r>
              <a:rPr sz="1800" spc="-30" dirty="0"/>
              <a:t> </a:t>
            </a:r>
            <a:r>
              <a:rPr sz="1800" dirty="0"/>
              <a:t>selon</a:t>
            </a:r>
            <a:r>
              <a:rPr sz="1800" spc="-35" dirty="0"/>
              <a:t> </a:t>
            </a:r>
            <a:r>
              <a:rPr sz="1800" dirty="0"/>
              <a:t>le</a:t>
            </a:r>
            <a:r>
              <a:rPr sz="1800" spc="-20" dirty="0"/>
              <a:t> </a:t>
            </a:r>
            <a:r>
              <a:rPr sz="1800" dirty="0"/>
              <a:t>mode</a:t>
            </a:r>
            <a:r>
              <a:rPr sz="1800" spc="-30" dirty="0"/>
              <a:t> </a:t>
            </a:r>
            <a:r>
              <a:rPr sz="1800" dirty="0"/>
              <a:t>de</a:t>
            </a:r>
            <a:r>
              <a:rPr sz="1800" spc="-20" dirty="0"/>
              <a:t> </a:t>
            </a:r>
            <a:r>
              <a:rPr sz="1800" dirty="0"/>
              <a:t>la</a:t>
            </a:r>
            <a:r>
              <a:rPr sz="1800" spc="-40" dirty="0"/>
              <a:t> </a:t>
            </a:r>
            <a:r>
              <a:rPr sz="1800" spc="-10" dirty="0"/>
              <a:t>roche</a:t>
            </a:r>
            <a:endParaRPr sz="1800"/>
          </a:p>
        </p:txBody>
      </p:sp>
      <p:grpSp>
        <p:nvGrpSpPr>
          <p:cNvPr id="13" name="object 13"/>
          <p:cNvGrpSpPr/>
          <p:nvPr/>
        </p:nvGrpSpPr>
        <p:grpSpPr>
          <a:xfrm>
            <a:off x="5567426" y="122681"/>
            <a:ext cx="3409950" cy="511175"/>
            <a:chOff x="5567426" y="122681"/>
            <a:chExt cx="3409950" cy="511175"/>
          </a:xfrm>
        </p:grpSpPr>
        <p:sp>
          <p:nvSpPr>
            <p:cNvPr id="14" name="object 14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293361" y="1141477"/>
            <a:ext cx="5750560" cy="5588635"/>
            <a:chOff x="3293361" y="1141477"/>
            <a:chExt cx="5750560" cy="5588635"/>
          </a:xfrm>
        </p:grpSpPr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293361" y="1141477"/>
              <a:ext cx="5750056" cy="558850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49371" y="1196733"/>
              <a:ext cx="5584952" cy="5423408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3330321" y="1177683"/>
            <a:ext cx="5623560" cy="546163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53340" rIns="0" bIns="0" rtlCol="0">
            <a:spAutoFit/>
          </a:bodyPr>
          <a:lstStyle/>
          <a:p>
            <a:pPr marL="110489" marR="4009390">
              <a:lnSpc>
                <a:spcPct val="100000"/>
              </a:lnSpc>
              <a:spcBef>
                <a:spcPts val="420"/>
              </a:spcBef>
            </a:pPr>
            <a:r>
              <a:rPr sz="1800" i="1" dirty="0">
                <a:latin typeface="Calibri"/>
                <a:cs typeface="Calibri"/>
              </a:rPr>
              <a:t>Classification</a:t>
            </a:r>
            <a:r>
              <a:rPr sz="1800" i="1" spc="-80" dirty="0">
                <a:latin typeface="Calibri"/>
                <a:cs typeface="Calibri"/>
              </a:rPr>
              <a:t> </a:t>
            </a:r>
            <a:r>
              <a:rPr sz="1800" i="1" spc="-25" dirty="0">
                <a:latin typeface="Calibri"/>
                <a:cs typeface="Calibri"/>
              </a:rPr>
              <a:t>de </a:t>
            </a:r>
            <a:r>
              <a:rPr sz="1800" i="1" spc="-10" dirty="0">
                <a:latin typeface="Calibri"/>
                <a:cs typeface="Calibri"/>
              </a:rPr>
              <a:t>Streckeisen </a:t>
            </a:r>
            <a:r>
              <a:rPr sz="1800" i="1" spc="-5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110489" marR="3621404">
              <a:lnSpc>
                <a:spcPct val="100000"/>
              </a:lnSpc>
              <a:spcBef>
                <a:spcPts val="25"/>
              </a:spcBef>
            </a:pPr>
            <a:r>
              <a:rPr sz="1400" i="1" dirty="0">
                <a:latin typeface="Calibri"/>
                <a:cs typeface="Calibri"/>
              </a:rPr>
              <a:t>basée</a:t>
            </a:r>
            <a:r>
              <a:rPr sz="1400" i="1" spc="-3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sur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la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proportion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spc="-25" dirty="0">
                <a:latin typeface="Calibri"/>
                <a:cs typeface="Calibri"/>
              </a:rPr>
              <a:t>en </a:t>
            </a:r>
            <a:r>
              <a:rPr sz="1400" i="1" spc="-10" dirty="0">
                <a:latin typeface="Calibri"/>
                <a:cs typeface="Calibri"/>
              </a:rPr>
              <a:t>pourcentage</a:t>
            </a:r>
            <a:r>
              <a:rPr sz="1400" i="1" spc="1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de</a:t>
            </a:r>
            <a:r>
              <a:rPr sz="1400" i="1" spc="-10" dirty="0">
                <a:latin typeface="Calibri"/>
                <a:cs typeface="Calibri"/>
              </a:rPr>
              <a:t> quatre </a:t>
            </a:r>
            <a:r>
              <a:rPr sz="1400" i="1" dirty="0">
                <a:latin typeface="Calibri"/>
                <a:cs typeface="Calibri"/>
              </a:rPr>
              <a:t>minéraux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cardinaux.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6334" y="1142746"/>
            <a:ext cx="288290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proposé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1966,</a:t>
            </a:r>
            <a:endParaRPr sz="1800">
              <a:latin typeface="Calibri"/>
              <a:cs typeface="Calibri"/>
            </a:endParaRPr>
          </a:p>
          <a:p>
            <a:pPr marL="299085" marR="5080" indent="-287020" algn="just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basée</a:t>
            </a:r>
            <a:r>
              <a:rPr sz="1800" spc="7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sur</a:t>
            </a:r>
            <a:r>
              <a:rPr sz="1800" spc="7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le</a:t>
            </a:r>
            <a:r>
              <a:rPr sz="1800" spc="7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mode</a:t>
            </a:r>
            <a:r>
              <a:rPr sz="1800" spc="7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75" dirty="0">
                <a:latin typeface="Calibri"/>
                <a:cs typeface="Calibri"/>
              </a:rPr>
              <a:t>  </a:t>
            </a:r>
            <a:r>
              <a:rPr sz="1800" spc="-2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roche</a:t>
            </a:r>
            <a:r>
              <a:rPr sz="1800" spc="10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(%</a:t>
            </a:r>
            <a:r>
              <a:rPr sz="1800" spc="10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sur</a:t>
            </a:r>
            <a:r>
              <a:rPr sz="1800" spc="11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4</a:t>
            </a:r>
            <a:r>
              <a:rPr sz="1800" spc="100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minéraux cardinaux),</a:t>
            </a:r>
            <a:endParaRPr sz="1800">
              <a:latin typeface="Calibri"/>
              <a:cs typeface="Calibri"/>
            </a:endParaRPr>
          </a:p>
          <a:p>
            <a:pPr marL="299085" marR="6350" indent="-287020" algn="just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est</a:t>
            </a:r>
            <a:r>
              <a:rPr sz="1800" spc="3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moins</a:t>
            </a:r>
            <a:r>
              <a:rPr sz="1800" spc="3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rigide</a:t>
            </a:r>
            <a:r>
              <a:rPr sz="1800" spc="3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que</a:t>
            </a:r>
            <a:r>
              <a:rPr sz="1800" spc="39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celle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Lacroix,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86334" y="2789046"/>
            <a:ext cx="28835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1406525" algn="l"/>
                <a:tab pos="1824989" algn="l"/>
                <a:tab pos="2635250" algn="l"/>
              </a:tabLst>
            </a:pPr>
            <a:r>
              <a:rPr sz="1800" spc="-10" dirty="0">
                <a:latin typeface="Calibri"/>
                <a:cs typeface="Calibri"/>
              </a:rPr>
              <a:t>possibilité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3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mettre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évidence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2846" y="3337686"/>
            <a:ext cx="13722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intermédiaires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90166" y="3063366"/>
            <a:ext cx="9810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6985" algn="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nombreux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1800" spc="-25" dirty="0">
                <a:latin typeface="Calibri"/>
                <a:cs typeface="Calibri"/>
              </a:rPr>
              <a:t>qui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6334" y="3612260"/>
            <a:ext cx="288480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6985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n'apparaissent</a:t>
            </a:r>
            <a:r>
              <a:rPr sz="1800" spc="2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pas</a:t>
            </a:r>
            <a:r>
              <a:rPr sz="1800" spc="3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dans</a:t>
            </a:r>
            <a:r>
              <a:rPr sz="1800" spc="30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classification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Lacroix,</a:t>
            </a:r>
            <a:endParaRPr sz="1800">
              <a:latin typeface="Calibri"/>
              <a:cs typeface="Calibri"/>
            </a:endParaRPr>
          </a:p>
          <a:p>
            <a:pPr marL="299085" marR="5080" indent="-287020" algn="just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s'applique</a:t>
            </a:r>
            <a:r>
              <a:rPr sz="1800" spc="3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pour</a:t>
            </a:r>
            <a:r>
              <a:rPr sz="1800" spc="3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les</a:t>
            </a:r>
            <a:r>
              <a:rPr sz="1800" spc="3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roches </a:t>
            </a:r>
            <a:r>
              <a:rPr sz="1800" dirty="0">
                <a:latin typeface="Calibri"/>
                <a:cs typeface="Calibri"/>
              </a:rPr>
              <a:t>magmatiques</a:t>
            </a:r>
            <a:r>
              <a:rPr sz="1800" spc="285" dirty="0">
                <a:latin typeface="Calibri"/>
                <a:cs typeface="Calibri"/>
              </a:rPr>
              <a:t>    </a:t>
            </a:r>
            <a:r>
              <a:rPr sz="1800" spc="-10" dirty="0">
                <a:latin typeface="Calibri"/>
                <a:cs typeface="Calibri"/>
              </a:rPr>
              <a:t>contenant </a:t>
            </a:r>
            <a:r>
              <a:rPr sz="1800" dirty="0">
                <a:latin typeface="Calibri"/>
                <a:cs typeface="Calibri"/>
              </a:rPr>
              <a:t>moins</a:t>
            </a:r>
            <a:r>
              <a:rPr sz="1800" spc="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90%</a:t>
            </a:r>
            <a:r>
              <a:rPr sz="1800" spc="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minéraux ferromagnésiens.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589657" y="566927"/>
            <a:ext cx="6449695" cy="4884420"/>
            <a:chOff x="2589657" y="566927"/>
            <a:chExt cx="6449695" cy="48844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5184" y="1184147"/>
              <a:ext cx="6423660" cy="4267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7757" y="1196720"/>
              <a:ext cx="6345047" cy="418833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608707" y="1177670"/>
              <a:ext cx="6383655" cy="4226560"/>
            </a:xfrm>
            <a:custGeom>
              <a:avLst/>
              <a:gdLst/>
              <a:ahLst/>
              <a:cxnLst/>
              <a:rect l="l" t="t" r="r" b="b"/>
              <a:pathLst>
                <a:path w="6383655" h="4226560">
                  <a:moveTo>
                    <a:pt x="0" y="4226433"/>
                  </a:moveTo>
                  <a:lnTo>
                    <a:pt x="6383147" y="4226433"/>
                  </a:lnTo>
                  <a:lnTo>
                    <a:pt x="6383147" y="0"/>
                  </a:lnTo>
                  <a:lnTo>
                    <a:pt x="0" y="0"/>
                  </a:lnTo>
                  <a:lnTo>
                    <a:pt x="0" y="4226433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64408" y="586739"/>
              <a:ext cx="5747003" cy="46482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49040" y="566927"/>
              <a:ext cx="4829556" cy="5654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12414" y="611365"/>
              <a:ext cx="5652135" cy="369328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312414" y="611365"/>
              <a:ext cx="5652135" cy="369570"/>
            </a:xfrm>
            <a:custGeom>
              <a:avLst/>
              <a:gdLst/>
              <a:ahLst/>
              <a:cxnLst/>
              <a:rect l="l" t="t" r="r" b="b"/>
              <a:pathLst>
                <a:path w="5652134" h="369569">
                  <a:moveTo>
                    <a:pt x="0" y="369328"/>
                  </a:moveTo>
                  <a:lnTo>
                    <a:pt x="5652135" y="369328"/>
                  </a:lnTo>
                  <a:lnTo>
                    <a:pt x="5652135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317176" y="629158"/>
            <a:ext cx="5642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2775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Classification</a:t>
            </a:r>
            <a:r>
              <a:rPr sz="1800" spc="-40" dirty="0"/>
              <a:t> </a:t>
            </a:r>
            <a:r>
              <a:rPr sz="1800" dirty="0"/>
              <a:t>selon</a:t>
            </a:r>
            <a:r>
              <a:rPr sz="1800" spc="-40" dirty="0"/>
              <a:t> </a:t>
            </a:r>
            <a:r>
              <a:rPr sz="1800" dirty="0"/>
              <a:t>la</a:t>
            </a:r>
            <a:r>
              <a:rPr sz="1800" spc="-40" dirty="0"/>
              <a:t> </a:t>
            </a:r>
            <a:r>
              <a:rPr sz="1800" dirty="0"/>
              <a:t>teneur</a:t>
            </a:r>
            <a:r>
              <a:rPr sz="1800" spc="-40" dirty="0"/>
              <a:t> </a:t>
            </a:r>
            <a:r>
              <a:rPr sz="1800" dirty="0"/>
              <a:t>en</a:t>
            </a:r>
            <a:r>
              <a:rPr sz="1800" spc="-45" dirty="0"/>
              <a:t> </a:t>
            </a:r>
            <a:r>
              <a:rPr sz="1800" dirty="0"/>
              <a:t>alcalins</a:t>
            </a:r>
            <a:r>
              <a:rPr sz="1800" spc="-35" dirty="0"/>
              <a:t> </a:t>
            </a:r>
            <a:r>
              <a:rPr sz="1800" dirty="0"/>
              <a:t>et</a:t>
            </a:r>
            <a:r>
              <a:rPr sz="1800" spc="-40" dirty="0"/>
              <a:t> </a:t>
            </a:r>
            <a:r>
              <a:rPr sz="1800" spc="-10" dirty="0"/>
              <a:t>silice</a:t>
            </a:r>
            <a:endParaRPr sz="1800"/>
          </a:p>
        </p:txBody>
      </p:sp>
      <p:sp>
        <p:nvSpPr>
          <p:cNvPr id="12" name="object 12"/>
          <p:cNvSpPr txBox="1"/>
          <p:nvPr/>
        </p:nvSpPr>
        <p:spPr>
          <a:xfrm>
            <a:off x="87172" y="1214754"/>
            <a:ext cx="2347595" cy="3592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2585" marR="106680" indent="-28702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62585" algn="l"/>
              </a:tabLst>
            </a:pPr>
            <a:r>
              <a:rPr sz="1800" dirty="0">
                <a:latin typeface="Calibri"/>
                <a:cs typeface="Calibri"/>
              </a:rPr>
              <a:t>basée</a:t>
            </a:r>
            <a:r>
              <a:rPr sz="1800" spc="2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sur</a:t>
            </a:r>
            <a:r>
              <a:rPr sz="1800" spc="2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2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teneur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3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alcalins</a:t>
            </a:r>
            <a:r>
              <a:rPr sz="1800" spc="3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(Na</a:t>
            </a:r>
            <a:r>
              <a:rPr sz="1800" baseline="-20833" dirty="0">
                <a:latin typeface="Calibri"/>
                <a:cs typeface="Calibri"/>
              </a:rPr>
              <a:t>2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30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+ </a:t>
            </a:r>
            <a:r>
              <a:rPr sz="1800" dirty="0">
                <a:latin typeface="Calibri"/>
                <a:cs typeface="Calibri"/>
              </a:rPr>
              <a:t>K</a:t>
            </a:r>
            <a:r>
              <a:rPr sz="1800" baseline="-20833" dirty="0">
                <a:latin typeface="Calibri"/>
                <a:cs typeface="Calibri"/>
              </a:rPr>
              <a:t>2</a:t>
            </a:r>
            <a:r>
              <a:rPr sz="1800" dirty="0">
                <a:latin typeface="Calibri"/>
                <a:cs typeface="Calibri"/>
              </a:rPr>
              <a:t>O)</a:t>
            </a:r>
            <a:r>
              <a:rPr sz="1800" spc="31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31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320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Silice (SiO</a:t>
            </a:r>
            <a:r>
              <a:rPr sz="1800" spc="-15" baseline="-20833" dirty="0">
                <a:latin typeface="Calibri"/>
                <a:cs typeface="Calibri"/>
              </a:rPr>
              <a:t>2</a:t>
            </a:r>
            <a:r>
              <a:rPr sz="1800" spc="-10" dirty="0">
                <a:latin typeface="Calibri"/>
                <a:cs typeface="Calibri"/>
              </a:rPr>
              <a:t>).</a:t>
            </a:r>
            <a:endParaRPr sz="1800">
              <a:latin typeface="Calibri"/>
              <a:cs typeface="Calibri"/>
            </a:endParaRPr>
          </a:p>
          <a:p>
            <a:pPr marL="362585" marR="105410" indent="-287020" algn="just">
              <a:lnSpc>
                <a:spcPct val="100000"/>
              </a:lnSpc>
              <a:buFont typeface="Arial"/>
              <a:buChar char="•"/>
              <a:tabLst>
                <a:tab pos="362585" algn="l"/>
                <a:tab pos="2042160" algn="l"/>
              </a:tabLst>
            </a:pPr>
            <a:r>
              <a:rPr sz="1800" dirty="0">
                <a:latin typeface="Calibri"/>
                <a:cs typeface="Calibri"/>
              </a:rPr>
              <a:t>3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lignées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(ou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séries) </a:t>
            </a:r>
            <a:r>
              <a:rPr sz="1800" dirty="0">
                <a:latin typeface="Calibri"/>
                <a:cs typeface="Calibri"/>
              </a:rPr>
              <a:t>magmatiques</a:t>
            </a:r>
            <a:r>
              <a:rPr sz="1800" spc="350" dirty="0">
                <a:latin typeface="Calibri"/>
                <a:cs typeface="Calibri"/>
              </a:rPr>
              <a:t>  </a:t>
            </a:r>
            <a:r>
              <a:rPr sz="1800" spc="-20" dirty="0">
                <a:latin typeface="Calibri"/>
                <a:cs typeface="Calibri"/>
              </a:rPr>
              <a:t>sont </a:t>
            </a:r>
            <a:r>
              <a:rPr sz="1800" spc="-10" dirty="0">
                <a:latin typeface="Calibri"/>
                <a:cs typeface="Calibri"/>
              </a:rPr>
              <a:t>reconnues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et</a:t>
            </a:r>
            <a:endParaRPr sz="1800">
              <a:latin typeface="Calibri"/>
              <a:cs typeface="Calibri"/>
            </a:endParaRPr>
          </a:p>
          <a:p>
            <a:pPr marL="362585" marR="105410">
              <a:lnSpc>
                <a:spcPct val="100000"/>
              </a:lnSpc>
              <a:spcBef>
                <a:spcPts val="5"/>
              </a:spcBef>
              <a:tabLst>
                <a:tab pos="2117090" algn="l"/>
              </a:tabLst>
            </a:pPr>
            <a:r>
              <a:rPr sz="1800" spc="-10" dirty="0">
                <a:latin typeface="Calibri"/>
                <a:cs typeface="Calibri"/>
              </a:rPr>
              <a:t>caractérisent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50" dirty="0">
                <a:latin typeface="Calibri"/>
                <a:cs typeface="Calibri"/>
              </a:rPr>
              <a:t>3 </a:t>
            </a:r>
            <a:r>
              <a:rPr sz="1800" spc="-10" dirty="0">
                <a:latin typeface="Calibri"/>
                <a:cs typeface="Calibri"/>
              </a:rPr>
              <a:t>contextes géodynamiques </a:t>
            </a:r>
            <a:r>
              <a:rPr sz="1800" dirty="0">
                <a:latin typeface="Calibri"/>
                <a:cs typeface="Calibri"/>
              </a:rPr>
              <a:t>responsables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ces </a:t>
            </a:r>
            <a:r>
              <a:rPr sz="1800" dirty="0">
                <a:latin typeface="Calibri"/>
                <a:cs typeface="Calibri"/>
              </a:rPr>
              <a:t>3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différents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groupes chimiques.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634742" y="5539232"/>
            <a:ext cx="632587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Calibri"/>
                <a:cs typeface="Calibri"/>
              </a:rPr>
              <a:t>Diagramme</a:t>
            </a:r>
            <a:r>
              <a:rPr sz="1600" i="1" spc="95" dirty="0">
                <a:latin typeface="Calibri"/>
                <a:cs typeface="Calibri"/>
              </a:rPr>
              <a:t>  </a:t>
            </a:r>
            <a:r>
              <a:rPr sz="1600" i="1" dirty="0">
                <a:latin typeface="Calibri"/>
                <a:cs typeface="Calibri"/>
              </a:rPr>
              <a:t>silice</a:t>
            </a:r>
            <a:r>
              <a:rPr sz="1600" i="1" spc="90" dirty="0">
                <a:latin typeface="Calibri"/>
                <a:cs typeface="Calibri"/>
              </a:rPr>
              <a:t>  </a:t>
            </a:r>
            <a:r>
              <a:rPr sz="1600" i="1" dirty="0">
                <a:latin typeface="Calibri"/>
                <a:cs typeface="Calibri"/>
              </a:rPr>
              <a:t>versus</a:t>
            </a:r>
            <a:r>
              <a:rPr sz="1600" i="1" spc="105" dirty="0">
                <a:latin typeface="Calibri"/>
                <a:cs typeface="Calibri"/>
              </a:rPr>
              <a:t>  </a:t>
            </a:r>
            <a:r>
              <a:rPr sz="1600" i="1" dirty="0">
                <a:latin typeface="Calibri"/>
                <a:cs typeface="Calibri"/>
              </a:rPr>
              <a:t>alcalins</a:t>
            </a:r>
            <a:r>
              <a:rPr sz="1600" i="1" spc="105" dirty="0">
                <a:latin typeface="Calibri"/>
                <a:cs typeface="Calibri"/>
              </a:rPr>
              <a:t>  </a:t>
            </a:r>
            <a:r>
              <a:rPr sz="1600" i="1" dirty="0">
                <a:latin typeface="Calibri"/>
                <a:cs typeface="Calibri"/>
              </a:rPr>
              <a:t>permettant</a:t>
            </a:r>
            <a:r>
              <a:rPr sz="1600" i="1" spc="100" dirty="0">
                <a:latin typeface="Calibri"/>
                <a:cs typeface="Calibri"/>
              </a:rPr>
              <a:t>  </a:t>
            </a:r>
            <a:r>
              <a:rPr sz="1600" i="1" dirty="0">
                <a:latin typeface="Calibri"/>
                <a:cs typeface="Calibri"/>
              </a:rPr>
              <a:t>de</a:t>
            </a:r>
            <a:r>
              <a:rPr sz="1600" i="1" spc="105" dirty="0">
                <a:latin typeface="Calibri"/>
                <a:cs typeface="Calibri"/>
              </a:rPr>
              <a:t>  </a:t>
            </a:r>
            <a:r>
              <a:rPr sz="1600" i="1" dirty="0">
                <a:latin typeface="Calibri"/>
                <a:cs typeface="Calibri"/>
              </a:rPr>
              <a:t>distinguer</a:t>
            </a:r>
            <a:r>
              <a:rPr sz="1600" i="1" spc="100" dirty="0">
                <a:latin typeface="Calibri"/>
                <a:cs typeface="Calibri"/>
              </a:rPr>
              <a:t>  </a:t>
            </a:r>
            <a:r>
              <a:rPr sz="1600" i="1" dirty="0">
                <a:latin typeface="Calibri"/>
                <a:cs typeface="Calibri"/>
              </a:rPr>
              <a:t>trois</a:t>
            </a:r>
            <a:r>
              <a:rPr sz="1600" i="1" spc="95" dirty="0">
                <a:latin typeface="Calibri"/>
                <a:cs typeface="Calibri"/>
              </a:rPr>
              <a:t>  </a:t>
            </a:r>
            <a:r>
              <a:rPr sz="1600" i="1" spc="-10" dirty="0">
                <a:latin typeface="Calibri"/>
                <a:cs typeface="Calibri"/>
              </a:rPr>
              <a:t>séries </a:t>
            </a:r>
            <a:r>
              <a:rPr sz="1600" i="1" dirty="0">
                <a:latin typeface="Calibri"/>
                <a:cs typeface="Calibri"/>
              </a:rPr>
              <a:t>magmatiques.</a:t>
            </a:r>
            <a:r>
              <a:rPr sz="1600" i="1" spc="3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Le</a:t>
            </a:r>
            <a:r>
              <a:rPr sz="1600" i="1" spc="3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nom</a:t>
            </a:r>
            <a:r>
              <a:rPr sz="1600" i="1" spc="33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des</a:t>
            </a:r>
            <a:r>
              <a:rPr sz="1600" i="1" spc="34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différentes</a:t>
            </a:r>
            <a:r>
              <a:rPr sz="1600" i="1" spc="33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roches</a:t>
            </a:r>
            <a:r>
              <a:rPr sz="1600" i="1" spc="34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volcaniques</a:t>
            </a:r>
            <a:r>
              <a:rPr sz="1600" i="1" spc="35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est</a:t>
            </a:r>
            <a:r>
              <a:rPr sz="1600" i="1" spc="33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également </a:t>
            </a:r>
            <a:r>
              <a:rPr sz="1600" i="1" dirty="0">
                <a:latin typeface="Calibri"/>
                <a:cs typeface="Calibri"/>
              </a:rPr>
              <a:t>placé</a:t>
            </a:r>
            <a:r>
              <a:rPr sz="1600" i="1" spc="-2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en</a:t>
            </a:r>
            <a:r>
              <a:rPr sz="1600" i="1" spc="-4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fonction</a:t>
            </a:r>
            <a:r>
              <a:rPr sz="1600" i="1" spc="-1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de</a:t>
            </a:r>
            <a:r>
              <a:rPr sz="1600" i="1" spc="-3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leur</a:t>
            </a:r>
            <a:r>
              <a:rPr sz="1600" i="1" spc="-3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chimisme.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12505" y="5274690"/>
            <a:ext cx="3022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615183" y="1208532"/>
            <a:ext cx="6423660" cy="4267200"/>
            <a:chOff x="2615183" y="1208532"/>
            <a:chExt cx="6423660" cy="42672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15183" y="1208532"/>
              <a:ext cx="6423660" cy="42672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27756" y="1220597"/>
              <a:ext cx="6345047" cy="418833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73530" y="1384490"/>
              <a:ext cx="5931689" cy="355007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264408" y="566927"/>
            <a:ext cx="5747385" cy="565785"/>
            <a:chOff x="3264408" y="566927"/>
            <a:chExt cx="5747385" cy="56578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64408" y="586739"/>
              <a:ext cx="5747003" cy="4648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49040" y="566927"/>
              <a:ext cx="4829556" cy="56540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312414" y="611365"/>
              <a:ext cx="5652135" cy="369328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312414" y="611365"/>
              <a:ext cx="5652135" cy="369570"/>
            </a:xfrm>
            <a:custGeom>
              <a:avLst/>
              <a:gdLst/>
              <a:ahLst/>
              <a:cxnLst/>
              <a:rect l="l" t="t" r="r" b="b"/>
              <a:pathLst>
                <a:path w="5652134" h="369569">
                  <a:moveTo>
                    <a:pt x="0" y="369328"/>
                  </a:moveTo>
                  <a:lnTo>
                    <a:pt x="5652135" y="369328"/>
                  </a:lnTo>
                  <a:lnTo>
                    <a:pt x="5652135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317176" y="629158"/>
            <a:ext cx="56426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2775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Classification</a:t>
            </a:r>
            <a:r>
              <a:rPr sz="1800" spc="-40" dirty="0"/>
              <a:t> </a:t>
            </a:r>
            <a:r>
              <a:rPr sz="1800" dirty="0"/>
              <a:t>selon</a:t>
            </a:r>
            <a:r>
              <a:rPr sz="1800" spc="-40" dirty="0"/>
              <a:t> </a:t>
            </a:r>
            <a:r>
              <a:rPr sz="1800" dirty="0"/>
              <a:t>la</a:t>
            </a:r>
            <a:r>
              <a:rPr sz="1800" spc="-40" dirty="0"/>
              <a:t> </a:t>
            </a:r>
            <a:r>
              <a:rPr sz="1800" dirty="0"/>
              <a:t>teneur</a:t>
            </a:r>
            <a:r>
              <a:rPr sz="1800" spc="-40" dirty="0"/>
              <a:t> </a:t>
            </a:r>
            <a:r>
              <a:rPr sz="1800" dirty="0"/>
              <a:t>en</a:t>
            </a:r>
            <a:r>
              <a:rPr sz="1800" spc="-45" dirty="0"/>
              <a:t> </a:t>
            </a:r>
            <a:r>
              <a:rPr sz="1800" dirty="0"/>
              <a:t>alcalins</a:t>
            </a:r>
            <a:r>
              <a:rPr sz="1800" spc="-35" dirty="0"/>
              <a:t> </a:t>
            </a:r>
            <a:r>
              <a:rPr sz="1800" dirty="0"/>
              <a:t>et</a:t>
            </a:r>
            <a:r>
              <a:rPr sz="1800" spc="-40" dirty="0"/>
              <a:t> </a:t>
            </a:r>
            <a:r>
              <a:rPr sz="1800" spc="-10" dirty="0"/>
              <a:t>silice</a:t>
            </a:r>
            <a:endParaRPr sz="1800"/>
          </a:p>
        </p:txBody>
      </p:sp>
      <p:sp>
        <p:nvSpPr>
          <p:cNvPr id="13" name="object 13"/>
          <p:cNvSpPr txBox="1"/>
          <p:nvPr/>
        </p:nvSpPr>
        <p:spPr>
          <a:xfrm>
            <a:off x="112572" y="1238503"/>
            <a:ext cx="229616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7185" marR="81280" indent="-28702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37185" algn="l"/>
              </a:tabLst>
            </a:pPr>
            <a:r>
              <a:rPr sz="1800" dirty="0">
                <a:latin typeface="Calibri"/>
                <a:cs typeface="Calibri"/>
              </a:rPr>
              <a:t>basée</a:t>
            </a:r>
            <a:r>
              <a:rPr sz="1800" spc="2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sur</a:t>
            </a:r>
            <a:r>
              <a:rPr sz="1800" spc="2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2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teneur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30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alcalins</a:t>
            </a:r>
            <a:r>
              <a:rPr sz="1800" spc="3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(Na</a:t>
            </a:r>
            <a:r>
              <a:rPr sz="1800" baseline="-20833" dirty="0">
                <a:latin typeface="Calibri"/>
                <a:cs typeface="Calibri"/>
              </a:rPr>
              <a:t>2</a:t>
            </a:r>
            <a:r>
              <a:rPr sz="1800" dirty="0">
                <a:latin typeface="Calibri"/>
                <a:cs typeface="Calibri"/>
              </a:rPr>
              <a:t>O</a:t>
            </a:r>
            <a:r>
              <a:rPr sz="1800" spc="30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+ </a:t>
            </a:r>
            <a:r>
              <a:rPr sz="1800" dirty="0">
                <a:latin typeface="Calibri"/>
                <a:cs typeface="Calibri"/>
              </a:rPr>
              <a:t>K</a:t>
            </a:r>
            <a:r>
              <a:rPr sz="1800" baseline="-20833" dirty="0">
                <a:latin typeface="Calibri"/>
                <a:cs typeface="Calibri"/>
              </a:rPr>
              <a:t>2</a:t>
            </a:r>
            <a:r>
              <a:rPr sz="1800" dirty="0">
                <a:latin typeface="Calibri"/>
                <a:cs typeface="Calibri"/>
              </a:rPr>
              <a:t>O)</a:t>
            </a:r>
            <a:r>
              <a:rPr sz="1800" spc="31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31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320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Silice (SiO</a:t>
            </a:r>
            <a:r>
              <a:rPr sz="1800" spc="-15" baseline="-20833" dirty="0">
                <a:latin typeface="Calibri"/>
                <a:cs typeface="Calibri"/>
              </a:rPr>
              <a:t>2</a:t>
            </a:r>
            <a:r>
              <a:rPr sz="1800" spc="-10" dirty="0">
                <a:latin typeface="Calibri"/>
                <a:cs typeface="Calibri"/>
              </a:rPr>
              <a:t>).</a:t>
            </a:r>
            <a:endParaRPr sz="1800">
              <a:latin typeface="Calibri"/>
              <a:cs typeface="Calibri"/>
            </a:endParaRPr>
          </a:p>
          <a:p>
            <a:pPr marL="337185" indent="-286385" algn="just">
              <a:lnSpc>
                <a:spcPct val="100000"/>
              </a:lnSpc>
              <a:buFont typeface="Arial"/>
              <a:buChar char="•"/>
              <a:tabLst>
                <a:tab pos="337185" algn="l"/>
              </a:tabLst>
            </a:pPr>
            <a:r>
              <a:rPr sz="1800" dirty="0">
                <a:latin typeface="Calibri"/>
                <a:cs typeface="Calibri"/>
              </a:rPr>
              <a:t>3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lignées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(ou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séries)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7184" y="2610358"/>
            <a:ext cx="18967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78915" algn="l"/>
              </a:tabLst>
            </a:pPr>
            <a:r>
              <a:rPr sz="1800" spc="-10" dirty="0">
                <a:latin typeface="Calibri"/>
                <a:cs typeface="Calibri"/>
              </a:rPr>
              <a:t>magmatiques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sont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692275" algn="l"/>
              </a:tabLst>
            </a:pPr>
            <a:r>
              <a:rPr sz="1800" spc="-10" dirty="0">
                <a:latin typeface="Calibri"/>
                <a:cs typeface="Calibri"/>
              </a:rPr>
              <a:t>reconnues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et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tabLst>
                <a:tab pos="1766570" algn="l"/>
              </a:tabLst>
            </a:pPr>
            <a:r>
              <a:rPr sz="1800" spc="-10" dirty="0">
                <a:latin typeface="Calibri"/>
                <a:cs typeface="Calibri"/>
              </a:rPr>
              <a:t>caractérisent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50" dirty="0">
                <a:latin typeface="Calibri"/>
                <a:cs typeface="Calibri"/>
              </a:rPr>
              <a:t>3 </a:t>
            </a:r>
            <a:r>
              <a:rPr sz="1800" spc="-10" dirty="0">
                <a:latin typeface="Calibri"/>
                <a:cs typeface="Calibri"/>
              </a:rPr>
              <a:t>contextes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7184" y="3708019"/>
            <a:ext cx="189674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géodynamiques </a:t>
            </a:r>
            <a:r>
              <a:rPr sz="1800" dirty="0">
                <a:latin typeface="Calibri"/>
                <a:cs typeface="Calibri"/>
              </a:rPr>
              <a:t>responsables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ces </a:t>
            </a:r>
            <a:r>
              <a:rPr sz="1800" dirty="0">
                <a:latin typeface="Calibri"/>
                <a:cs typeface="Calibri"/>
              </a:rPr>
              <a:t>3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différents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groupes chimiques.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4401" y="5559958"/>
            <a:ext cx="877887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la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série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alcaline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est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caractéristique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volcanisme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domaine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continental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(se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rencontre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également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-10" dirty="0">
                <a:latin typeface="Calibri"/>
                <a:cs typeface="Calibri"/>
              </a:rPr>
              <a:t> contexte </a:t>
            </a:r>
            <a:r>
              <a:rPr sz="1800" spc="-20" dirty="0">
                <a:latin typeface="Calibri"/>
                <a:cs typeface="Calibri"/>
              </a:rPr>
              <a:t>inta-</a:t>
            </a:r>
            <a:r>
              <a:rPr sz="1800" spc="-10" dirty="0">
                <a:latin typeface="Calibri"/>
                <a:cs typeface="Calibri"/>
              </a:rPr>
              <a:t>océanique),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la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série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calco-</a:t>
            </a:r>
            <a:r>
              <a:rPr sz="1800" b="1" dirty="0">
                <a:latin typeface="Calibri"/>
                <a:cs typeface="Calibri"/>
              </a:rPr>
              <a:t>alcaline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rencontre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-10" dirty="0">
                <a:latin typeface="Calibri"/>
                <a:cs typeface="Calibri"/>
              </a:rPr>
              <a:t> contexte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subduction,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la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série</a:t>
            </a:r>
            <a:r>
              <a:rPr sz="1800" b="1" spc="-6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tholéitique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concentre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domaine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croûte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océanique.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608707" y="1201547"/>
            <a:ext cx="6383655" cy="4226560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775"/>
              </a:spcBef>
            </a:pPr>
            <a:endParaRPr sz="700">
              <a:latin typeface="Times New Roman"/>
              <a:cs typeface="Times New Roman"/>
            </a:endParaRPr>
          </a:p>
          <a:p>
            <a:pPr marR="82550" algn="r">
              <a:lnSpc>
                <a:spcPct val="100000"/>
              </a:lnSpc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32840"/>
            <a:chOff x="0" y="0"/>
            <a:chExt cx="9139555" cy="11328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4408" y="586740"/>
              <a:ext cx="5747003" cy="4648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49040" y="566927"/>
              <a:ext cx="4829556" cy="565403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12414" y="611365"/>
              <a:ext cx="5652135" cy="36932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3312414" y="611365"/>
              <a:ext cx="5652135" cy="369570"/>
            </a:xfrm>
            <a:custGeom>
              <a:avLst/>
              <a:gdLst/>
              <a:ahLst/>
              <a:cxnLst/>
              <a:rect l="l" t="t" r="r" b="b"/>
              <a:pathLst>
                <a:path w="5652134" h="369569">
                  <a:moveTo>
                    <a:pt x="0" y="369328"/>
                  </a:moveTo>
                  <a:lnTo>
                    <a:pt x="5652135" y="369328"/>
                  </a:lnTo>
                  <a:lnTo>
                    <a:pt x="5652135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17176" y="93917"/>
            <a:ext cx="5642610" cy="835025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2786380">
              <a:lnSpc>
                <a:spcPct val="100000"/>
              </a:lnSpc>
              <a:spcBef>
                <a:spcPts val="117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  <a:p>
            <a:pPr marL="612775">
              <a:lnSpc>
                <a:spcPct val="100000"/>
              </a:lnSpc>
              <a:spcBef>
                <a:spcPts val="122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Classification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selon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teneur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alcalins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silice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386016" y="1259268"/>
            <a:ext cx="6038215" cy="4225925"/>
            <a:chOff x="386016" y="1259268"/>
            <a:chExt cx="6038215" cy="4225925"/>
          </a:xfrm>
        </p:grpSpPr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956" y="1283207"/>
              <a:ext cx="6013704" cy="420166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95541" y="1268729"/>
              <a:ext cx="5991606" cy="417957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390779" y="1264030"/>
              <a:ext cx="6001385" cy="4189095"/>
            </a:xfrm>
            <a:custGeom>
              <a:avLst/>
              <a:gdLst/>
              <a:ahLst/>
              <a:cxnLst/>
              <a:rect l="l" t="t" r="r" b="b"/>
              <a:pathLst>
                <a:path w="6001385" h="4189095">
                  <a:moveTo>
                    <a:pt x="0" y="4189095"/>
                  </a:moveTo>
                  <a:lnTo>
                    <a:pt x="6001131" y="4189095"/>
                  </a:lnTo>
                  <a:lnTo>
                    <a:pt x="6001131" y="0"/>
                  </a:lnTo>
                  <a:lnTo>
                    <a:pt x="0" y="0"/>
                  </a:lnTo>
                  <a:lnTo>
                    <a:pt x="0" y="418909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4401" y="5283064"/>
            <a:ext cx="8778875" cy="1400175"/>
          </a:xfrm>
          <a:prstGeom prst="rect">
            <a:avLst/>
          </a:prstGeom>
        </p:spPr>
        <p:txBody>
          <a:bodyPr vert="horz" wrap="square" lIns="0" tIns="59690" rIns="0" bIns="0" rtlCol="0">
            <a:spAutoFit/>
          </a:bodyPr>
          <a:lstStyle/>
          <a:p>
            <a:pPr marR="2531745" algn="r">
              <a:lnSpc>
                <a:spcPct val="100000"/>
              </a:lnSpc>
              <a:spcBef>
                <a:spcPts val="470"/>
              </a:spcBef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700">
              <a:latin typeface="Calibri"/>
              <a:cs typeface="Calibri"/>
            </a:endParaRPr>
          </a:p>
          <a:p>
            <a:pPr marL="299085" marR="5080" indent="-287020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la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série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alcaline</a:t>
            </a:r>
            <a:r>
              <a:rPr sz="1800" b="1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est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caractéristique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volcanisme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domaine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continental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(se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rencontre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également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-10" dirty="0">
                <a:latin typeface="Calibri"/>
                <a:cs typeface="Calibri"/>
              </a:rPr>
              <a:t> contexte </a:t>
            </a:r>
            <a:r>
              <a:rPr sz="1800" spc="-20" dirty="0">
                <a:latin typeface="Calibri"/>
                <a:cs typeface="Calibri"/>
              </a:rPr>
              <a:t>inta-</a:t>
            </a:r>
            <a:r>
              <a:rPr sz="1800" spc="-10" dirty="0">
                <a:latin typeface="Calibri"/>
                <a:cs typeface="Calibri"/>
              </a:rPr>
              <a:t>océanique),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la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série</a:t>
            </a:r>
            <a:r>
              <a:rPr sz="1800" b="1" spc="-5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calco-</a:t>
            </a:r>
            <a:r>
              <a:rPr sz="1800" b="1" dirty="0">
                <a:latin typeface="Calibri"/>
                <a:cs typeface="Calibri"/>
              </a:rPr>
              <a:t>alcaline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rencontre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-10" dirty="0">
                <a:latin typeface="Calibri"/>
                <a:cs typeface="Calibri"/>
              </a:rPr>
              <a:t> contexte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subduction,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la</a:t>
            </a:r>
            <a:r>
              <a:rPr sz="18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série</a:t>
            </a:r>
            <a:r>
              <a:rPr sz="1800" b="1" spc="-6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tholéitique</a:t>
            </a:r>
            <a:r>
              <a:rPr sz="1800" b="1" spc="-4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se</a:t>
            </a:r>
            <a:r>
              <a:rPr sz="1800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concentre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en</a:t>
            </a:r>
            <a:r>
              <a:rPr sz="1800" spc="-3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domaine</a:t>
            </a:r>
            <a:r>
              <a:rPr sz="1800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1800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0000"/>
                </a:solidFill>
                <a:latin typeface="Calibri"/>
                <a:cs typeface="Calibri"/>
              </a:rPr>
              <a:t>croûte</a:t>
            </a:r>
            <a:r>
              <a:rPr sz="1800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0000"/>
                </a:solidFill>
                <a:latin typeface="Calibri"/>
                <a:cs typeface="Calibri"/>
              </a:rPr>
              <a:t>océanique.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595998" y="1934971"/>
            <a:ext cx="223583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Calibri"/>
                <a:cs typeface="Calibri"/>
              </a:rPr>
              <a:t>Exemple</a:t>
            </a:r>
            <a:r>
              <a:rPr sz="1800" i="1" spc="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</a:t>
            </a:r>
            <a:r>
              <a:rPr sz="1800" i="1" spc="3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paragénèse </a:t>
            </a:r>
            <a:r>
              <a:rPr sz="1800" i="1" dirty="0">
                <a:latin typeface="Calibri"/>
                <a:cs typeface="Calibri"/>
              </a:rPr>
              <a:t>(vue</a:t>
            </a:r>
            <a:r>
              <a:rPr sz="1800" i="1" spc="229" dirty="0">
                <a:latin typeface="Calibri"/>
                <a:cs typeface="Calibri"/>
              </a:rPr>
              <a:t>  </a:t>
            </a:r>
            <a:r>
              <a:rPr sz="1800" i="1" dirty="0">
                <a:latin typeface="Calibri"/>
                <a:cs typeface="Calibri"/>
              </a:rPr>
              <a:t>en</a:t>
            </a:r>
            <a:r>
              <a:rPr sz="1800" i="1" spc="235" dirty="0">
                <a:latin typeface="Calibri"/>
                <a:cs typeface="Calibri"/>
              </a:rPr>
              <a:t>  </a:t>
            </a:r>
            <a:r>
              <a:rPr sz="1800" i="1" dirty="0">
                <a:latin typeface="Calibri"/>
                <a:cs typeface="Calibri"/>
              </a:rPr>
              <a:t>lame</a:t>
            </a:r>
            <a:r>
              <a:rPr sz="1800" i="1" spc="235" dirty="0">
                <a:latin typeface="Calibri"/>
                <a:cs typeface="Calibri"/>
              </a:rPr>
              <a:t>  </a:t>
            </a:r>
            <a:r>
              <a:rPr sz="1800" i="1" spc="-10" dirty="0">
                <a:latin typeface="Calibri"/>
                <a:cs typeface="Calibri"/>
              </a:rPr>
              <a:t>mince) </a:t>
            </a:r>
            <a:r>
              <a:rPr sz="1800" i="1" dirty="0">
                <a:latin typeface="Calibri"/>
                <a:cs typeface="Calibri"/>
              </a:rPr>
              <a:t>replacé</a:t>
            </a:r>
            <a:r>
              <a:rPr sz="1800" i="1" spc="434" dirty="0">
                <a:latin typeface="Calibri"/>
                <a:cs typeface="Calibri"/>
              </a:rPr>
              <a:t>   </a:t>
            </a:r>
            <a:r>
              <a:rPr sz="1800" i="1" dirty="0">
                <a:latin typeface="Calibri"/>
                <a:cs typeface="Calibri"/>
              </a:rPr>
              <a:t>dans</a:t>
            </a:r>
            <a:r>
              <a:rPr sz="1800" i="1" spc="434" dirty="0">
                <a:latin typeface="Calibri"/>
                <a:cs typeface="Calibri"/>
              </a:rPr>
              <a:t>   </a:t>
            </a:r>
            <a:r>
              <a:rPr sz="1800" i="1" spc="-20" dirty="0">
                <a:latin typeface="Calibri"/>
                <a:cs typeface="Calibri"/>
              </a:rPr>
              <a:t>deux </a:t>
            </a:r>
            <a:r>
              <a:rPr sz="1800" i="1" dirty="0">
                <a:latin typeface="Calibri"/>
                <a:cs typeface="Calibri"/>
              </a:rPr>
              <a:t>diagrammes</a:t>
            </a:r>
            <a:r>
              <a:rPr sz="1800" i="1" spc="-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chimiques.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95998" y="3023190"/>
            <a:ext cx="249554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i="1" spc="-50" dirty="0">
                <a:latin typeface="Wingdings"/>
                <a:cs typeface="Wingdings"/>
              </a:rPr>
              <a:t></a:t>
            </a:r>
            <a:endParaRPr sz="1900">
              <a:latin typeface="Wingdings"/>
              <a:cs typeface="Wingding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152258" y="3035553"/>
            <a:ext cx="16770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9435" algn="l"/>
              </a:tabLst>
            </a:pPr>
            <a:r>
              <a:rPr sz="1800" i="1" spc="-25" dirty="0">
                <a:latin typeface="Calibri"/>
                <a:cs typeface="Calibri"/>
              </a:rPr>
              <a:t>La</a:t>
            </a:r>
            <a:r>
              <a:rPr sz="1800" i="1" dirty="0">
                <a:latin typeface="Calibri"/>
                <a:cs typeface="Calibri"/>
              </a:rPr>
              <a:t>	</a:t>
            </a:r>
            <a:r>
              <a:rPr sz="1800" i="1" spc="-10" dirty="0">
                <a:latin typeface="Calibri"/>
                <a:cs typeface="Calibri"/>
              </a:rPr>
              <a:t>minéralogie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595998" y="3306826"/>
            <a:ext cx="223393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  <a:tabLst>
                <a:tab pos="893444" algn="l"/>
              </a:tabLst>
            </a:pPr>
            <a:r>
              <a:rPr sz="1800" i="1" dirty="0">
                <a:latin typeface="Calibri"/>
                <a:cs typeface="Calibri"/>
              </a:rPr>
              <a:t>change</a:t>
            </a:r>
            <a:r>
              <a:rPr sz="1800" i="1" spc="37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en</a:t>
            </a:r>
            <a:r>
              <a:rPr sz="1800" i="1" spc="38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fonction</a:t>
            </a:r>
            <a:r>
              <a:rPr sz="1800" i="1" spc="375" dirty="0">
                <a:latin typeface="Calibri"/>
                <a:cs typeface="Calibri"/>
              </a:rPr>
              <a:t> </a:t>
            </a:r>
            <a:r>
              <a:rPr sz="1800" i="1" spc="-25" dirty="0">
                <a:latin typeface="Calibri"/>
                <a:cs typeface="Calibri"/>
              </a:rPr>
              <a:t>de la</a:t>
            </a:r>
            <a:r>
              <a:rPr sz="1800" i="1" dirty="0">
                <a:latin typeface="Calibri"/>
                <a:cs typeface="Calibri"/>
              </a:rPr>
              <a:t>	</a:t>
            </a:r>
            <a:r>
              <a:rPr sz="1800" i="1" spc="-10" dirty="0">
                <a:latin typeface="Calibri"/>
                <a:cs typeface="Calibri"/>
              </a:rPr>
              <a:t>différentiation magmatique.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02437" y="1029715"/>
            <a:ext cx="53581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3600" b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0000"/>
                </a:solidFill>
                <a:latin typeface="Calibri"/>
                <a:cs typeface="Calibri"/>
              </a:rPr>
              <a:t>roches</a:t>
            </a:r>
            <a:r>
              <a:rPr sz="3600" b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00000"/>
                </a:solidFill>
                <a:latin typeface="Calibri"/>
                <a:cs typeface="Calibri"/>
              </a:rPr>
              <a:t>métamorphiques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370" y="1999233"/>
            <a:ext cx="8269605" cy="411162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2425" marR="5715" indent="-339725" algn="just">
              <a:lnSpc>
                <a:spcPct val="90100"/>
              </a:lnSpc>
              <a:spcBef>
                <a:spcPts val="340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Le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métamorphisme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est</a:t>
            </a:r>
            <a:r>
              <a:rPr sz="2000" spc="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l’adaptation minérale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structurale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roches 	</a:t>
            </a:r>
            <a:r>
              <a:rPr sz="2000" dirty="0">
                <a:latin typeface="Arial"/>
                <a:cs typeface="Arial"/>
              </a:rPr>
              <a:t>à</a:t>
            </a:r>
            <a:r>
              <a:rPr sz="2000" spc="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2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conditions</a:t>
            </a:r>
            <a:r>
              <a:rPr sz="2000" spc="2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physico-</a:t>
            </a:r>
            <a:r>
              <a:rPr sz="2000" dirty="0">
                <a:latin typeface="Arial"/>
                <a:cs typeface="Arial"/>
              </a:rPr>
              <a:t>chimiques</a:t>
            </a:r>
            <a:r>
              <a:rPr sz="2000" spc="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différentes</a:t>
            </a:r>
            <a:r>
              <a:rPr sz="2000" spc="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celles</a:t>
            </a:r>
            <a:r>
              <a:rPr sz="2000" spc="2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où</a:t>
            </a:r>
            <a:r>
              <a:rPr sz="2000" spc="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elles</a:t>
            </a:r>
            <a:r>
              <a:rPr sz="2000" spc="229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se 	</a:t>
            </a:r>
            <a:r>
              <a:rPr sz="2000" dirty="0">
                <a:latin typeface="Arial"/>
                <a:cs typeface="Arial"/>
              </a:rPr>
              <a:t>trouvaient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originellement,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80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ts val="2280"/>
              </a:lnSpc>
              <a:buChar char="•"/>
              <a:tabLst>
                <a:tab pos="354965" algn="l"/>
                <a:tab pos="1069975" algn="l"/>
                <a:tab pos="1715135" algn="l"/>
                <a:tab pos="2600325" algn="l"/>
                <a:tab pos="3046730" algn="l"/>
                <a:tab pos="3408679" algn="l"/>
                <a:tab pos="5193030" algn="l"/>
                <a:tab pos="5640070" algn="l"/>
                <a:tab pos="6000750" algn="l"/>
                <a:tab pos="6799580" algn="l"/>
                <a:tab pos="7541895" algn="l"/>
                <a:tab pos="7845425" algn="l"/>
              </a:tabLst>
            </a:pPr>
            <a:r>
              <a:rPr sz="2000" spc="-10" dirty="0">
                <a:latin typeface="Arial"/>
                <a:cs typeface="Arial"/>
              </a:rPr>
              <a:t>Elles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sont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issues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transformation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roche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mère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0" dirty="0">
                <a:latin typeface="Arial"/>
                <a:cs typeface="Arial"/>
              </a:rPr>
              <a:t>à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des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ts val="2280"/>
              </a:lnSpc>
            </a:pPr>
            <a:r>
              <a:rPr sz="2000" b="1" dirty="0">
                <a:latin typeface="Arial"/>
                <a:cs typeface="Arial"/>
              </a:rPr>
              <a:t>température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et/ou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pressions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élevées,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55"/>
              </a:spcBef>
            </a:pPr>
            <a:endParaRPr sz="2000">
              <a:latin typeface="Arial"/>
              <a:cs typeface="Arial"/>
            </a:endParaRPr>
          </a:p>
          <a:p>
            <a:pPr marL="355600" marR="6985" indent="-342900">
              <a:lnSpc>
                <a:spcPts val="2160"/>
              </a:lnSpc>
              <a:buChar char="•"/>
              <a:tabLst>
                <a:tab pos="355600" algn="l"/>
                <a:tab pos="425450" algn="l"/>
                <a:tab pos="1153795" algn="l"/>
                <a:tab pos="1891664" algn="l"/>
                <a:tab pos="2307590" algn="l"/>
                <a:tab pos="4262120" algn="l"/>
                <a:tab pos="5581650" algn="l"/>
                <a:tab pos="5912485" algn="l"/>
                <a:tab pos="6948805" algn="l"/>
                <a:tab pos="7491730" algn="l"/>
              </a:tabLst>
            </a:pP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Deux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types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métamorphisme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produisent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majorité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roches </a:t>
            </a:r>
            <a:r>
              <a:rPr sz="2000" dirty="0">
                <a:latin typeface="Arial"/>
                <a:cs typeface="Arial"/>
              </a:rPr>
              <a:t>métamorphiques</a:t>
            </a:r>
            <a:r>
              <a:rPr sz="2000" spc="-10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812165" lvl="1" indent="-342265">
              <a:lnSpc>
                <a:spcPct val="100000"/>
              </a:lnSpc>
              <a:spcBef>
                <a:spcPts val="204"/>
              </a:spcBef>
              <a:buChar char="•"/>
              <a:tabLst>
                <a:tab pos="812165" algn="l"/>
              </a:tabLst>
            </a:pPr>
            <a:r>
              <a:rPr sz="2000" dirty="0">
                <a:latin typeface="Arial"/>
                <a:cs typeface="Arial"/>
              </a:rPr>
              <a:t>le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métamorphisme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contact,</a:t>
            </a:r>
            <a:endParaRPr sz="2000">
              <a:latin typeface="Arial"/>
              <a:cs typeface="Arial"/>
            </a:endParaRPr>
          </a:p>
          <a:p>
            <a:pPr marL="812165" lvl="1" indent="-342265">
              <a:lnSpc>
                <a:spcPct val="100000"/>
              </a:lnSpc>
              <a:spcBef>
                <a:spcPts val="240"/>
              </a:spcBef>
              <a:buChar char="•"/>
              <a:tabLst>
                <a:tab pos="812165" algn="l"/>
              </a:tabLst>
            </a:pPr>
            <a:r>
              <a:rPr sz="2000" dirty="0">
                <a:latin typeface="Arial"/>
                <a:cs typeface="Arial"/>
              </a:rPr>
              <a:t>le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métamorphisme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régional.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585"/>
              </a:spcBef>
              <a:buFont typeface="Arial"/>
              <a:buChar char="•"/>
            </a:pP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un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troisième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type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est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plus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restreint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métamorphisme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choc.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1492" y="1549498"/>
            <a:ext cx="8940949" cy="421275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65644" y="5920536"/>
            <a:ext cx="13519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i="1" dirty="0">
                <a:latin typeface="Calibri"/>
                <a:cs typeface="Calibri"/>
              </a:rPr>
              <a:t>Source :</a:t>
            </a:r>
            <a:r>
              <a:rPr sz="1000" b="1" i="1" spc="10" dirty="0">
                <a:latin typeface="Calibri"/>
                <a:cs typeface="Calibri"/>
              </a:rPr>
              <a:t> </a:t>
            </a:r>
            <a:r>
              <a:rPr sz="1000" b="1" i="1" spc="-10" dirty="0">
                <a:latin typeface="Calibri"/>
                <a:cs typeface="Calibri"/>
              </a:rPr>
              <a:t>LaSalle-Beauvais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67" y="917575"/>
            <a:ext cx="2123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Contexte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formation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806195"/>
            <a:ext cx="2188845" cy="788035"/>
            <a:chOff x="0" y="806195"/>
            <a:chExt cx="2188845" cy="7880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06195"/>
              <a:ext cx="2159508" cy="513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080515"/>
              <a:ext cx="1533144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5296" y="1080515"/>
              <a:ext cx="377952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95400" y="1080515"/>
              <a:ext cx="893063" cy="51358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78739" y="854709"/>
            <a:ext cx="19577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Pourquoi</a:t>
            </a:r>
            <a:r>
              <a:rPr sz="1800" b="1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18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roches recristallisent-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elles</a:t>
            </a:r>
            <a:r>
              <a:rPr sz="18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50" dirty="0">
                <a:solidFill>
                  <a:srgbClr val="000000"/>
                </a:solidFill>
                <a:latin typeface="Calibri"/>
                <a:cs typeface="Calibri"/>
              </a:rPr>
              <a:t>?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0017" y="1555242"/>
            <a:ext cx="3180080" cy="29514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Dans</a:t>
            </a:r>
            <a:r>
              <a:rPr sz="1600" spc="4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</a:t>
            </a:r>
            <a:r>
              <a:rPr sz="1600" spc="4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cas</a:t>
            </a:r>
            <a:r>
              <a:rPr sz="1600" spc="4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d’une</a:t>
            </a:r>
            <a:r>
              <a:rPr sz="1600" spc="4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roche</a:t>
            </a:r>
            <a:r>
              <a:rPr sz="1600" spc="4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amenée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à</a:t>
            </a:r>
            <a:endParaRPr sz="16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grande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profondeur</a:t>
            </a:r>
            <a:endParaRPr sz="1600">
              <a:latin typeface="Calibri"/>
              <a:cs typeface="Calibri"/>
            </a:endParaRPr>
          </a:p>
          <a:p>
            <a:pPr marL="299085" marR="6985" indent="-287020" algn="just">
              <a:lnSpc>
                <a:spcPct val="100000"/>
              </a:lnSpc>
            </a:pPr>
            <a:r>
              <a:rPr sz="1600" dirty="0">
                <a:latin typeface="Wingdings"/>
                <a:cs typeface="Wingdings"/>
              </a:rPr>
              <a:t></a:t>
            </a:r>
            <a:r>
              <a:rPr sz="1600" spc="2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devient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plus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dense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son</a:t>
            </a:r>
            <a:r>
              <a:rPr sz="1600" spc="1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volume </a:t>
            </a:r>
            <a:r>
              <a:rPr sz="1600" dirty="0">
                <a:latin typeface="Calibri"/>
                <a:cs typeface="Calibri"/>
              </a:rPr>
              <a:t>va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diminuer.</a:t>
            </a:r>
            <a:endParaRPr sz="1600">
              <a:latin typeface="Calibri"/>
              <a:cs typeface="Calibri"/>
            </a:endParaRPr>
          </a:p>
          <a:p>
            <a:pPr marL="299085" marR="5715" indent="-287020" algn="just">
              <a:lnSpc>
                <a:spcPct val="100000"/>
              </a:lnSpc>
            </a:pPr>
            <a:r>
              <a:rPr sz="1600" dirty="0">
                <a:latin typeface="Wingdings"/>
                <a:cs typeface="Wingdings"/>
              </a:rPr>
              <a:t></a:t>
            </a:r>
            <a:r>
              <a:rPr sz="1600" spc="2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9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mécanique</a:t>
            </a:r>
            <a:r>
              <a:rPr sz="1600" spc="9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des</a:t>
            </a:r>
            <a:r>
              <a:rPr sz="1600" spc="9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minéraux</a:t>
            </a:r>
            <a:r>
              <a:rPr sz="1600" spc="95" dirty="0">
                <a:latin typeface="Calibri"/>
                <a:cs typeface="Calibri"/>
              </a:rPr>
              <a:t>  </a:t>
            </a:r>
            <a:r>
              <a:rPr sz="1600" spc="-25" dirty="0">
                <a:latin typeface="Calibri"/>
                <a:cs typeface="Calibri"/>
              </a:rPr>
              <a:t>les </a:t>
            </a:r>
            <a:r>
              <a:rPr sz="1600" dirty="0">
                <a:latin typeface="Calibri"/>
                <a:cs typeface="Calibri"/>
              </a:rPr>
              <a:t>rend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compressibles,</a:t>
            </a:r>
            <a:endParaRPr sz="1600">
              <a:latin typeface="Calibri"/>
              <a:cs typeface="Calibri"/>
            </a:endParaRPr>
          </a:p>
          <a:p>
            <a:pPr marL="299085" marR="5080" indent="-287020" algn="just">
              <a:lnSpc>
                <a:spcPct val="100000"/>
              </a:lnSpc>
            </a:pPr>
            <a:r>
              <a:rPr sz="1600" dirty="0">
                <a:latin typeface="Wingdings"/>
                <a:cs typeface="Wingdings"/>
              </a:rPr>
              <a:t></a:t>
            </a:r>
            <a:r>
              <a:rPr sz="1600" spc="225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les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minéraux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peu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denses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stables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14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surface,</a:t>
            </a:r>
            <a:r>
              <a:rPr sz="1600" spc="14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sont</a:t>
            </a:r>
            <a:r>
              <a:rPr sz="1600" spc="14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remplacés,</a:t>
            </a:r>
            <a:r>
              <a:rPr sz="1600" spc="140" dirty="0">
                <a:latin typeface="Calibri"/>
                <a:cs typeface="Calibri"/>
              </a:rPr>
              <a:t>  </a:t>
            </a:r>
            <a:r>
              <a:rPr sz="1600" spc="-25" dirty="0">
                <a:latin typeface="Calibri"/>
                <a:cs typeface="Calibri"/>
              </a:rPr>
              <a:t>en </a:t>
            </a:r>
            <a:r>
              <a:rPr sz="1600" dirty="0">
                <a:latin typeface="Calibri"/>
                <a:cs typeface="Calibri"/>
              </a:rPr>
              <a:t>profondeur,</a:t>
            </a:r>
            <a:r>
              <a:rPr sz="1600" spc="2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par</a:t>
            </a:r>
            <a:r>
              <a:rPr sz="1600" spc="2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</a:t>
            </a:r>
            <a:r>
              <a:rPr sz="1600" spc="2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minéraux</a:t>
            </a:r>
            <a:r>
              <a:rPr sz="1600" spc="2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de </a:t>
            </a:r>
            <a:r>
              <a:rPr sz="1600" dirty="0">
                <a:latin typeface="Calibri"/>
                <a:cs typeface="Calibri"/>
              </a:rPr>
              <a:t>densité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supérieure,</a:t>
            </a:r>
            <a:endParaRPr sz="1600">
              <a:latin typeface="Calibri"/>
              <a:cs typeface="Calibri"/>
            </a:endParaRPr>
          </a:p>
          <a:p>
            <a:pPr marL="299085" marR="5080" indent="-287020" algn="just">
              <a:lnSpc>
                <a:spcPct val="100000"/>
              </a:lnSpc>
              <a:spcBef>
                <a:spcPts val="5"/>
              </a:spcBef>
            </a:pPr>
            <a:r>
              <a:rPr sz="1600" dirty="0">
                <a:latin typeface="Wingdings"/>
                <a:cs typeface="Wingdings"/>
              </a:rPr>
              <a:t></a:t>
            </a:r>
            <a:r>
              <a:rPr sz="1600" spc="25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3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recristallisation</a:t>
            </a:r>
            <a:r>
              <a:rPr sz="1600" spc="3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</a:t>
            </a:r>
            <a:r>
              <a:rPr sz="1600" spc="3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fait</a:t>
            </a:r>
            <a:r>
              <a:rPr sz="1600" spc="3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3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l'état solide.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390328" y="827214"/>
            <a:ext cx="5589905" cy="4159250"/>
            <a:chOff x="3390328" y="827214"/>
            <a:chExt cx="5589905" cy="4159250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399789" y="836676"/>
              <a:ext cx="5561783" cy="4131869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3395090" y="831977"/>
              <a:ext cx="5580380" cy="4149725"/>
            </a:xfrm>
            <a:custGeom>
              <a:avLst/>
              <a:gdLst/>
              <a:ahLst/>
              <a:cxnLst/>
              <a:rect l="l" t="t" r="r" b="b"/>
              <a:pathLst>
                <a:path w="5580380" h="4149725">
                  <a:moveTo>
                    <a:pt x="0" y="4149725"/>
                  </a:moveTo>
                  <a:lnTo>
                    <a:pt x="5579999" y="4149725"/>
                  </a:lnTo>
                  <a:lnTo>
                    <a:pt x="5579999" y="0"/>
                  </a:lnTo>
                  <a:lnTo>
                    <a:pt x="0" y="0"/>
                  </a:lnTo>
                  <a:lnTo>
                    <a:pt x="0" y="41497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187452" y="5122162"/>
            <a:ext cx="8897620" cy="1731645"/>
            <a:chOff x="187452" y="5122162"/>
            <a:chExt cx="8897620" cy="1731645"/>
          </a:xfrm>
        </p:grpSpPr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13361" y="5141975"/>
              <a:ext cx="8788904" cy="16459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7452" y="5122162"/>
              <a:ext cx="8897112" cy="17312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51523" y="5157127"/>
              <a:ext cx="8712962" cy="1569720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251523" y="5157127"/>
            <a:ext cx="8713470" cy="1569720"/>
          </a:xfrm>
          <a:prstGeom prst="rect">
            <a:avLst/>
          </a:prstGeom>
          <a:ln w="9525">
            <a:solidFill>
              <a:srgbClr val="497DBA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377825" indent="-287020">
              <a:lnSpc>
                <a:spcPct val="100000"/>
              </a:lnSpc>
              <a:spcBef>
                <a:spcPts val="270"/>
              </a:spcBef>
              <a:buFont typeface="Arial"/>
              <a:buChar char="•"/>
              <a:tabLst>
                <a:tab pos="377825" algn="l"/>
              </a:tabLst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Lorsque</a:t>
            </a:r>
            <a:r>
              <a:rPr sz="16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sont</a:t>
            </a:r>
            <a:r>
              <a:rPr sz="16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portées</a:t>
            </a:r>
            <a:r>
              <a:rPr sz="16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60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profondeurs</a:t>
            </a:r>
            <a:r>
              <a:rPr sz="160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différentes</a:t>
            </a:r>
            <a:r>
              <a:rPr sz="16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celles</a:t>
            </a:r>
            <a:r>
              <a:rPr sz="1600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où</a:t>
            </a:r>
            <a:r>
              <a:rPr sz="16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elles</a:t>
            </a:r>
            <a:r>
              <a:rPr sz="16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6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trouvaient</a:t>
            </a:r>
            <a:endParaRPr sz="1600">
              <a:latin typeface="Calibri"/>
              <a:cs typeface="Calibri"/>
            </a:endParaRPr>
          </a:p>
          <a:p>
            <a:pPr marL="377825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initialement,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elles</a:t>
            </a:r>
            <a:r>
              <a:rPr sz="16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recristallisent.</a:t>
            </a:r>
            <a:endParaRPr sz="1600">
              <a:latin typeface="Calibri"/>
              <a:cs typeface="Calibri"/>
            </a:endParaRPr>
          </a:p>
          <a:p>
            <a:pPr marL="377825" marR="81915" indent="-287020">
              <a:lnSpc>
                <a:spcPct val="100000"/>
              </a:lnSpc>
              <a:buFont typeface="Arial"/>
              <a:buChar char="•"/>
              <a:tabLst>
                <a:tab pos="377825" algn="l"/>
              </a:tabLst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Une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telle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situation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est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commune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dans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croûte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manteau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terrestre.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Cette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recristallisation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fait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l'état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solide.</a:t>
            </a:r>
            <a:endParaRPr sz="1600">
              <a:latin typeface="Calibri"/>
              <a:cs typeface="Calibri"/>
            </a:endParaRPr>
          </a:p>
          <a:p>
            <a:pPr marL="377825" marR="80645" indent="-287020">
              <a:lnSpc>
                <a:spcPct val="100000"/>
              </a:lnSpc>
              <a:buFont typeface="Arial"/>
              <a:buChar char="•"/>
              <a:tabLst>
                <a:tab pos="377825" algn="l"/>
              </a:tabLst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Cette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transformation</a:t>
            </a:r>
            <a:r>
              <a:rPr sz="1600" spc="1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dépend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modifications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600" spc="1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pression,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température</a:t>
            </a:r>
            <a:r>
              <a:rPr sz="1600" spc="1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1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600" spc="1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nature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fluides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lorsque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profondeur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change.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8332" y="1033267"/>
            <a:ext cx="5638796" cy="345034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0017" y="954404"/>
            <a:ext cx="3180080" cy="2707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Les</a:t>
            </a:r>
            <a:r>
              <a:rPr sz="1600" spc="33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roches</a:t>
            </a:r>
            <a:r>
              <a:rPr sz="1600" spc="33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métamorphiques</a:t>
            </a:r>
            <a:r>
              <a:rPr sz="1600" spc="330" dirty="0">
                <a:latin typeface="Calibri"/>
                <a:cs typeface="Calibri"/>
              </a:rPr>
              <a:t>  </a:t>
            </a:r>
            <a:r>
              <a:rPr sz="1600" spc="-20" dirty="0">
                <a:latin typeface="Calibri"/>
                <a:cs typeface="Calibri"/>
              </a:rPr>
              <a:t>sont </a:t>
            </a:r>
            <a:r>
              <a:rPr sz="1600" dirty="0">
                <a:latin typeface="Calibri"/>
                <a:cs typeface="Calibri"/>
              </a:rPr>
              <a:t>issues</a:t>
            </a:r>
            <a:r>
              <a:rPr sz="1600" spc="4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4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4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transformation</a:t>
            </a:r>
            <a:r>
              <a:rPr sz="1600" spc="4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46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l’état </a:t>
            </a:r>
            <a:r>
              <a:rPr sz="1600" dirty="0">
                <a:latin typeface="Calibri"/>
                <a:cs typeface="Calibri"/>
              </a:rPr>
              <a:t>solide</a:t>
            </a:r>
            <a:r>
              <a:rPr sz="1600" spc="235" dirty="0">
                <a:latin typeface="Calibri"/>
                <a:cs typeface="Calibri"/>
              </a:rPr>
              <a:t>   </a:t>
            </a:r>
            <a:r>
              <a:rPr sz="1600" dirty="0">
                <a:latin typeface="Calibri"/>
                <a:cs typeface="Calibri"/>
              </a:rPr>
              <a:t>d’une</a:t>
            </a:r>
            <a:r>
              <a:rPr sz="1600" spc="240" dirty="0">
                <a:latin typeface="Calibri"/>
                <a:cs typeface="Calibri"/>
              </a:rPr>
              <a:t>   </a:t>
            </a:r>
            <a:r>
              <a:rPr sz="1600" dirty="0">
                <a:latin typeface="Calibri"/>
                <a:cs typeface="Calibri"/>
              </a:rPr>
              <a:t>roche</a:t>
            </a:r>
            <a:r>
              <a:rPr sz="1600" spc="240" dirty="0">
                <a:latin typeface="Calibri"/>
                <a:cs typeface="Calibri"/>
              </a:rPr>
              <a:t>   </a:t>
            </a:r>
            <a:r>
              <a:rPr sz="1600" spc="-10" dirty="0">
                <a:latin typeface="Calibri"/>
                <a:cs typeface="Calibri"/>
              </a:rPr>
              <a:t>préexistante </a:t>
            </a:r>
            <a:r>
              <a:rPr sz="1600" dirty="0">
                <a:latin typeface="Calibri"/>
                <a:cs typeface="Calibri"/>
              </a:rPr>
              <a:t>(volcaniques,</a:t>
            </a:r>
            <a:r>
              <a:rPr sz="1600" spc="285" dirty="0">
                <a:latin typeface="Calibri"/>
                <a:cs typeface="Calibri"/>
              </a:rPr>
              <a:t>    </a:t>
            </a:r>
            <a:r>
              <a:rPr sz="1600" dirty="0">
                <a:latin typeface="Calibri"/>
                <a:cs typeface="Calibri"/>
              </a:rPr>
              <a:t>sédimentaires</a:t>
            </a:r>
            <a:r>
              <a:rPr sz="1600" spc="290" dirty="0">
                <a:latin typeface="Calibri"/>
                <a:cs typeface="Calibri"/>
              </a:rPr>
              <a:t>    </a:t>
            </a:r>
            <a:r>
              <a:rPr sz="1600" spc="-25" dirty="0">
                <a:latin typeface="Calibri"/>
                <a:cs typeface="Calibri"/>
              </a:rPr>
              <a:t>ou </a:t>
            </a:r>
            <a:r>
              <a:rPr sz="1600" spc="-10" dirty="0">
                <a:latin typeface="Calibri"/>
                <a:cs typeface="Calibri"/>
              </a:rPr>
              <a:t>métamorphiques)</a:t>
            </a:r>
            <a:r>
              <a:rPr sz="1600" dirty="0">
                <a:latin typeface="Calibri"/>
                <a:cs typeface="Calibri"/>
              </a:rPr>
              <a:t> causée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12700" marR="108585" indent="147320">
              <a:lnSpc>
                <a:spcPct val="100000"/>
              </a:lnSpc>
              <a:spcBef>
                <a:spcPts val="1925"/>
              </a:spcBef>
              <a:buChar char="•"/>
              <a:tabLst>
                <a:tab pos="160020" algn="l"/>
              </a:tabLst>
            </a:pPr>
            <a:r>
              <a:rPr sz="1600" spc="-30" dirty="0">
                <a:latin typeface="Calibri"/>
                <a:cs typeface="Calibri"/>
              </a:rPr>
              <a:t>L’élévation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température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et/ou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pression,</a:t>
            </a:r>
            <a:endParaRPr sz="1600">
              <a:latin typeface="Calibri"/>
              <a:cs typeface="Calibri"/>
            </a:endParaRPr>
          </a:p>
          <a:p>
            <a:pPr marL="160020" indent="-147320">
              <a:lnSpc>
                <a:spcPct val="100000"/>
              </a:lnSpc>
              <a:buChar char="•"/>
              <a:tabLst>
                <a:tab pos="160020" algn="l"/>
              </a:tabLst>
            </a:pPr>
            <a:r>
              <a:rPr sz="1600" dirty="0">
                <a:latin typeface="Calibri"/>
                <a:cs typeface="Calibri"/>
              </a:rPr>
              <a:t>La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présence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fluides*,</a:t>
            </a:r>
            <a:endParaRPr sz="1600">
              <a:latin typeface="Calibri"/>
              <a:cs typeface="Calibri"/>
            </a:endParaRPr>
          </a:p>
          <a:p>
            <a:pPr marL="12700" marR="597535" indent="147320">
              <a:lnSpc>
                <a:spcPct val="100000"/>
              </a:lnSpc>
              <a:buChar char="•"/>
              <a:tabLst>
                <a:tab pos="160020" algn="l"/>
              </a:tabLst>
            </a:pPr>
            <a:r>
              <a:rPr sz="1600" dirty="0">
                <a:latin typeface="Calibri"/>
                <a:cs typeface="Calibri"/>
              </a:rPr>
              <a:t>La </a:t>
            </a:r>
            <a:r>
              <a:rPr sz="1600" spc="-10" dirty="0">
                <a:latin typeface="Calibri"/>
                <a:cs typeface="Calibri"/>
              </a:rPr>
              <a:t>cristallisation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nouveaux </a:t>
            </a:r>
            <a:r>
              <a:rPr sz="1600" dirty="0">
                <a:latin typeface="Calibri"/>
                <a:cs typeface="Calibri"/>
              </a:rPr>
              <a:t>minéraux</a:t>
            </a:r>
            <a:r>
              <a:rPr sz="1600" spc="-8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(néoformés),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0017" y="3637026"/>
            <a:ext cx="313880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47320">
              <a:lnSpc>
                <a:spcPct val="100000"/>
              </a:lnSpc>
              <a:spcBef>
                <a:spcPts val="95"/>
              </a:spcBef>
              <a:buChar char="•"/>
              <a:tabLst>
                <a:tab pos="160020" algn="l"/>
              </a:tabLst>
            </a:pPr>
            <a:r>
              <a:rPr sz="1600" spc="-20" dirty="0">
                <a:latin typeface="Calibri"/>
                <a:cs typeface="Calibri"/>
              </a:rPr>
              <a:t>L’acquisition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textures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et </a:t>
            </a:r>
            <a:r>
              <a:rPr sz="1600" spc="-10" dirty="0">
                <a:latin typeface="Calibri"/>
                <a:cs typeface="Calibri"/>
              </a:rPr>
              <a:t>structures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sous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l’influence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de </a:t>
            </a:r>
            <a:r>
              <a:rPr sz="1600" dirty="0">
                <a:latin typeface="Calibri"/>
                <a:cs typeface="Calibri"/>
              </a:rPr>
              <a:t>conditions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physiques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et/ou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chimiques différentes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celles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auxquelles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la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600" dirty="0">
                <a:latin typeface="Calibri"/>
                <a:cs typeface="Calibri"/>
              </a:rPr>
              <a:t>roche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s’était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formée.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444" y="5289803"/>
            <a:ext cx="8897112" cy="143560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79514" y="5345887"/>
            <a:ext cx="8785225" cy="1323975"/>
          </a:xfrm>
          <a:prstGeom prst="rect">
            <a:avLst/>
          </a:prstGeom>
          <a:ln w="9525">
            <a:solidFill>
              <a:srgbClr val="4F81BC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0"/>
              </a:spcBef>
            </a:pPr>
            <a:r>
              <a:rPr sz="1600" dirty="0">
                <a:latin typeface="Calibri"/>
                <a:cs typeface="Calibri"/>
              </a:rPr>
              <a:t>Le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métamorphisme</a:t>
            </a:r>
            <a:r>
              <a:rPr sz="1600" dirty="0">
                <a:latin typeface="Calibri"/>
                <a:cs typeface="Calibri"/>
              </a:rPr>
              <a:t> se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forme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selon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intervalles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pression-</a:t>
            </a:r>
            <a:r>
              <a:rPr sz="1600" spc="-10" dirty="0">
                <a:latin typeface="Calibri"/>
                <a:cs typeface="Calibri"/>
              </a:rPr>
              <a:t>température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bien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définis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508000" indent="-147320">
              <a:lnSpc>
                <a:spcPct val="100000"/>
              </a:lnSpc>
              <a:spcBef>
                <a:spcPts val="1920"/>
              </a:spcBef>
              <a:buChar char="•"/>
              <a:tabLst>
                <a:tab pos="508000" algn="l"/>
              </a:tabLst>
            </a:pPr>
            <a:r>
              <a:rPr sz="1600" spc="-10" dirty="0">
                <a:latin typeface="Calibri"/>
                <a:cs typeface="Calibri"/>
              </a:rPr>
              <a:t>Au-</a:t>
            </a:r>
            <a:r>
              <a:rPr sz="1600" dirty="0">
                <a:latin typeface="Calibri"/>
                <a:cs typeface="Calibri"/>
              </a:rPr>
              <a:t>delà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diagenèse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: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&gt;</a:t>
            </a:r>
            <a:r>
              <a:rPr sz="1600" spc="-10" dirty="0">
                <a:latin typeface="Calibri"/>
                <a:cs typeface="Calibri"/>
              </a:rPr>
              <a:t> ~200°C,</a:t>
            </a:r>
            <a:endParaRPr sz="1600">
              <a:latin typeface="Calibri"/>
              <a:cs typeface="Calibri"/>
            </a:endParaRPr>
          </a:p>
          <a:p>
            <a:pPr marL="508000" indent="-147320">
              <a:lnSpc>
                <a:spcPct val="100000"/>
              </a:lnSpc>
              <a:buChar char="•"/>
              <a:tabLst>
                <a:tab pos="508000" algn="l"/>
              </a:tabLst>
            </a:pPr>
            <a:r>
              <a:rPr sz="1600" spc="-10" dirty="0">
                <a:latin typeface="Calibri"/>
                <a:cs typeface="Calibri"/>
              </a:rPr>
              <a:t>Avant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fusion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partielle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roche :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700 à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1000°C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-10" dirty="0">
                <a:latin typeface="Calibri"/>
                <a:cs typeface="Calibri"/>
              </a:rPr>
              <a:t> fonction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p(H2O),</a:t>
            </a:r>
            <a:endParaRPr sz="1600">
              <a:latin typeface="Calibri"/>
              <a:cs typeface="Calibri"/>
            </a:endParaRPr>
          </a:p>
          <a:p>
            <a:pPr marL="508000" indent="-147320">
              <a:lnSpc>
                <a:spcPct val="100000"/>
              </a:lnSpc>
              <a:buChar char="•"/>
              <a:tabLst>
                <a:tab pos="508000" algn="l"/>
              </a:tabLst>
            </a:pPr>
            <a:r>
              <a:rPr sz="1600" dirty="0">
                <a:latin typeface="Calibri"/>
                <a:cs typeface="Calibri"/>
              </a:rPr>
              <a:t>En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liaison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très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forte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avec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déformation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tectonique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(structuration).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92008" y="3818382"/>
            <a:ext cx="3022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5645150"/>
            <a:chOff x="0" y="0"/>
            <a:chExt cx="9139555" cy="56451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2932" y="818388"/>
              <a:ext cx="6036560" cy="48265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06679" y="1010411"/>
            <a:ext cx="2498090" cy="3686810"/>
            <a:chOff x="106679" y="1010411"/>
            <a:chExt cx="2498090" cy="368681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347" y="1010411"/>
              <a:ext cx="2427732" cy="366369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6679" y="1014983"/>
              <a:ext cx="2497836" cy="368198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79514" y="1052702"/>
            <a:ext cx="2304415" cy="3539490"/>
          </a:xfrm>
          <a:prstGeom prst="rect">
            <a:avLst/>
          </a:prstGeom>
          <a:solidFill>
            <a:srgbClr val="F79546"/>
          </a:solidFill>
          <a:ln w="38100">
            <a:solidFill>
              <a:srgbClr val="FFFFFF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 marR="83820" algn="just">
              <a:lnSpc>
                <a:spcPct val="100000"/>
              </a:lnSpc>
              <a:spcBef>
                <a:spcPts val="260"/>
              </a:spcBef>
            </a:pPr>
            <a:r>
              <a:rPr sz="1600" dirty="0">
                <a:latin typeface="Calibri"/>
                <a:cs typeface="Calibri"/>
              </a:rPr>
              <a:t>Des</a:t>
            </a:r>
            <a:r>
              <a:rPr sz="1600" spc="8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niveaux</a:t>
            </a:r>
            <a:r>
              <a:rPr sz="1600" spc="95" dirty="0">
                <a:latin typeface="Calibri"/>
                <a:cs typeface="Calibri"/>
              </a:rPr>
              <a:t>  </a:t>
            </a:r>
            <a:r>
              <a:rPr sz="1600" spc="-10" dirty="0">
                <a:latin typeface="Calibri"/>
                <a:cs typeface="Calibri"/>
              </a:rPr>
              <a:t>structuraux </a:t>
            </a:r>
            <a:r>
              <a:rPr sz="1600" dirty="0">
                <a:latin typeface="Calibri"/>
                <a:cs typeface="Calibri"/>
              </a:rPr>
              <a:t>segmentent</a:t>
            </a:r>
            <a:r>
              <a:rPr sz="1600" spc="215" dirty="0">
                <a:latin typeface="Calibri"/>
                <a:cs typeface="Calibri"/>
              </a:rPr>
              <a:t>  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210" dirty="0">
                <a:latin typeface="Calibri"/>
                <a:cs typeface="Calibri"/>
              </a:rPr>
              <a:t>   </a:t>
            </a:r>
            <a:r>
              <a:rPr sz="1600" spc="-10" dirty="0">
                <a:latin typeface="Calibri"/>
                <a:cs typeface="Calibri"/>
              </a:rPr>
              <a:t>croûte </a:t>
            </a:r>
            <a:r>
              <a:rPr sz="1600" dirty="0">
                <a:latin typeface="Calibri"/>
                <a:cs typeface="Calibri"/>
              </a:rPr>
              <a:t>terrestre</a:t>
            </a:r>
            <a:r>
              <a:rPr sz="1600" spc="320" dirty="0">
                <a:latin typeface="Calibri"/>
                <a:cs typeface="Calibri"/>
              </a:rPr>
              <a:t>    </a:t>
            </a:r>
            <a:r>
              <a:rPr sz="1600" dirty="0">
                <a:latin typeface="Calibri"/>
                <a:cs typeface="Calibri"/>
              </a:rPr>
              <a:t>dans</a:t>
            </a:r>
            <a:r>
              <a:rPr sz="1600" spc="325" dirty="0">
                <a:latin typeface="Calibri"/>
                <a:cs typeface="Calibri"/>
              </a:rPr>
              <a:t>    </a:t>
            </a:r>
            <a:r>
              <a:rPr sz="1600" spc="-25" dirty="0">
                <a:latin typeface="Calibri"/>
                <a:cs typeface="Calibri"/>
              </a:rPr>
              <a:t>son </a:t>
            </a:r>
            <a:r>
              <a:rPr sz="1600" dirty="0">
                <a:latin typeface="Calibri"/>
                <a:cs typeface="Calibri"/>
              </a:rPr>
              <a:t>épaisseur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caractérisent </a:t>
            </a:r>
            <a:r>
              <a:rPr sz="1600" dirty="0">
                <a:latin typeface="Calibri"/>
                <a:cs typeface="Calibri"/>
              </a:rPr>
              <a:t>plusieurs</a:t>
            </a:r>
            <a:r>
              <a:rPr sz="1600" spc="315" dirty="0">
                <a:latin typeface="Calibri"/>
                <a:cs typeface="Calibri"/>
              </a:rPr>
              <a:t>    </a:t>
            </a:r>
            <a:r>
              <a:rPr sz="1600" dirty="0">
                <a:latin typeface="Calibri"/>
                <a:cs typeface="Calibri"/>
              </a:rPr>
              <a:t>styles</a:t>
            </a:r>
            <a:r>
              <a:rPr sz="1600" spc="320" dirty="0">
                <a:latin typeface="Calibri"/>
                <a:cs typeface="Calibri"/>
              </a:rPr>
              <a:t>    </a:t>
            </a:r>
            <a:r>
              <a:rPr sz="1600" spc="-25" dirty="0">
                <a:latin typeface="Calibri"/>
                <a:cs typeface="Calibri"/>
              </a:rPr>
              <a:t>de </a:t>
            </a:r>
            <a:r>
              <a:rPr sz="1600" dirty="0">
                <a:latin typeface="Calibri"/>
                <a:cs typeface="Calibri"/>
              </a:rPr>
              <a:t>déformations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10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roche </a:t>
            </a:r>
            <a:r>
              <a:rPr sz="1600" dirty="0">
                <a:latin typeface="Calibri"/>
                <a:cs typeface="Calibri"/>
              </a:rPr>
              <a:t>allant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377825" indent="-2863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77825" algn="l"/>
              </a:tabLst>
            </a:pPr>
            <a:r>
              <a:rPr sz="1600" dirty="0">
                <a:latin typeface="Calibri"/>
                <a:cs typeface="Calibri"/>
              </a:rPr>
              <a:t>d’un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style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cassant</a:t>
            </a:r>
            <a:endParaRPr sz="1600">
              <a:latin typeface="Calibri"/>
              <a:cs typeface="Calibri"/>
            </a:endParaRPr>
          </a:p>
          <a:p>
            <a:pPr marL="91440" marR="83820" indent="286385">
              <a:lnSpc>
                <a:spcPct val="100000"/>
              </a:lnSpc>
              <a:buFont typeface="Arial"/>
              <a:buChar char="•"/>
              <a:tabLst>
                <a:tab pos="377825" algn="l"/>
                <a:tab pos="511809" algn="l"/>
                <a:tab pos="972185" algn="l"/>
                <a:tab pos="1146175" algn="l"/>
                <a:tab pos="1840864" algn="l"/>
                <a:tab pos="1897380" algn="l"/>
              </a:tabLst>
            </a:pPr>
            <a:r>
              <a:rPr sz="1600" dirty="0">
                <a:latin typeface="Calibri"/>
                <a:cs typeface="Calibri"/>
              </a:rPr>
              <a:t>à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style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ductile associés</a:t>
            </a:r>
            <a:r>
              <a:rPr sz="1600" dirty="0">
                <a:latin typeface="Calibri"/>
                <a:cs typeface="Calibri"/>
              </a:rPr>
              <a:t>		</a:t>
            </a:r>
            <a:r>
              <a:rPr sz="1600" spc="-20" dirty="0">
                <a:latin typeface="Calibri"/>
                <a:cs typeface="Calibri"/>
              </a:rPr>
              <a:t>avec</a:t>
            </a:r>
            <a:r>
              <a:rPr sz="1600" dirty="0">
                <a:latin typeface="Calibri"/>
                <a:cs typeface="Calibri"/>
              </a:rPr>
              <a:t>		</a:t>
            </a:r>
            <a:r>
              <a:rPr sz="1600" spc="-25" dirty="0">
                <a:latin typeface="Calibri"/>
                <a:cs typeface="Calibri"/>
              </a:rPr>
              <a:t>une </a:t>
            </a:r>
            <a:r>
              <a:rPr sz="1600" dirty="0">
                <a:latin typeface="Calibri"/>
                <a:cs typeface="Calibri"/>
              </a:rPr>
              <a:t>intensité</a:t>
            </a:r>
            <a:r>
              <a:rPr sz="1600" spc="2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2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déformation </a:t>
            </a:r>
            <a:r>
              <a:rPr sz="1600" spc="-25" dirty="0">
                <a:latin typeface="Calibri"/>
                <a:cs typeface="Calibri"/>
              </a:rPr>
              <a:t>et</a:t>
            </a:r>
            <a:r>
              <a:rPr sz="1600" dirty="0">
                <a:latin typeface="Calibri"/>
                <a:cs typeface="Calibri"/>
              </a:rPr>
              <a:t>		</a:t>
            </a:r>
            <a:r>
              <a:rPr sz="1600" spc="-25" dirty="0">
                <a:latin typeface="Calibri"/>
                <a:cs typeface="Calibri"/>
              </a:rPr>
              <a:t>de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10" dirty="0">
                <a:latin typeface="Calibri"/>
                <a:cs typeface="Calibri"/>
              </a:rPr>
              <a:t>transformation </a:t>
            </a:r>
            <a:r>
              <a:rPr sz="1600" dirty="0">
                <a:latin typeface="Calibri"/>
                <a:cs typeface="Calibri"/>
              </a:rPr>
              <a:t>chimique</a:t>
            </a:r>
            <a:r>
              <a:rPr sz="1600" spc="114" dirty="0">
                <a:latin typeface="Calibri"/>
                <a:cs typeface="Calibri"/>
              </a:rPr>
              <a:t>  </a:t>
            </a:r>
            <a:r>
              <a:rPr sz="1600" spc="-10" dirty="0">
                <a:latin typeface="Calibri"/>
                <a:cs typeface="Calibri"/>
              </a:rPr>
              <a:t>croissant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25" dirty="0">
                <a:latin typeface="Calibri"/>
                <a:cs typeface="Calibri"/>
              </a:rPr>
              <a:t>avec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10" dirty="0">
                <a:latin typeface="Calibri"/>
                <a:cs typeface="Calibri"/>
              </a:rPr>
              <a:t> profondeur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3147056" y="5782076"/>
            <a:ext cx="5946775" cy="943610"/>
            <a:chOff x="3147056" y="5782076"/>
            <a:chExt cx="5946775" cy="943610"/>
          </a:xfrm>
        </p:grpSpPr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147056" y="5782076"/>
              <a:ext cx="5946654" cy="94331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203829" y="5838354"/>
              <a:ext cx="5833110" cy="831215"/>
            </a:xfrm>
            <a:custGeom>
              <a:avLst/>
              <a:gdLst/>
              <a:ahLst/>
              <a:cxnLst/>
              <a:rect l="l" t="t" r="r" b="b"/>
              <a:pathLst>
                <a:path w="5833109" h="831215">
                  <a:moveTo>
                    <a:pt x="0" y="830999"/>
                  </a:moveTo>
                  <a:lnTo>
                    <a:pt x="5832602" y="830999"/>
                  </a:lnTo>
                  <a:lnTo>
                    <a:pt x="5832602" y="0"/>
                  </a:lnTo>
                  <a:lnTo>
                    <a:pt x="0" y="0"/>
                  </a:lnTo>
                  <a:lnTo>
                    <a:pt x="0" y="830999"/>
                  </a:lnTo>
                  <a:close/>
                </a:path>
              </a:pathLst>
            </a:custGeom>
            <a:ln w="9525">
              <a:solidFill>
                <a:srgbClr val="4F81B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3283077" y="5860491"/>
            <a:ext cx="567499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Calibri"/>
                <a:cs typeface="Calibri"/>
              </a:rPr>
              <a:t>Les</a:t>
            </a:r>
            <a:r>
              <a:rPr sz="1600" i="1" spc="1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différents</a:t>
            </a:r>
            <a:r>
              <a:rPr sz="1600" i="1" spc="14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niveaux</a:t>
            </a:r>
            <a:r>
              <a:rPr sz="1600" i="1" spc="12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structuraux</a:t>
            </a:r>
            <a:r>
              <a:rPr sz="1600" i="1" spc="1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de</a:t>
            </a:r>
            <a:r>
              <a:rPr sz="1600" i="1" spc="1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l’écorce</a:t>
            </a:r>
            <a:r>
              <a:rPr sz="1600" i="1" spc="1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terrestre</a:t>
            </a:r>
            <a:r>
              <a:rPr sz="1600" i="1" spc="13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caractérisés </a:t>
            </a:r>
            <a:r>
              <a:rPr sz="1600" i="1" dirty="0">
                <a:latin typeface="Calibri"/>
                <a:cs typeface="Calibri"/>
              </a:rPr>
              <a:t>par</a:t>
            </a:r>
            <a:r>
              <a:rPr sz="1600" i="1" spc="17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différents</a:t>
            </a:r>
            <a:r>
              <a:rPr sz="1600" i="1" spc="16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styles</a:t>
            </a:r>
            <a:r>
              <a:rPr sz="1600" i="1" spc="15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et</a:t>
            </a:r>
            <a:r>
              <a:rPr sz="1600" i="1" spc="15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intensités</a:t>
            </a:r>
            <a:r>
              <a:rPr sz="1600" i="1" spc="15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de</a:t>
            </a:r>
            <a:r>
              <a:rPr sz="1600" i="1" spc="15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déformations</a:t>
            </a:r>
            <a:r>
              <a:rPr sz="1600" i="1" spc="16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(modifié</a:t>
            </a:r>
            <a:r>
              <a:rPr sz="1600" i="1" spc="15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d’après </a:t>
            </a:r>
            <a:r>
              <a:rPr sz="1600" i="1" spc="-20" dirty="0">
                <a:latin typeface="Calibri"/>
                <a:cs typeface="Calibri"/>
              </a:rPr>
              <a:t>Mattauer,</a:t>
            </a:r>
            <a:r>
              <a:rPr sz="1600" i="1" spc="-4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1998).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855461" y="1556766"/>
            <a:ext cx="3181350" cy="4331970"/>
            <a:chOff x="5855461" y="1556766"/>
            <a:chExt cx="3181350" cy="4331970"/>
          </a:xfrm>
        </p:grpSpPr>
        <p:sp>
          <p:nvSpPr>
            <p:cNvPr id="21" name="object 21"/>
            <p:cNvSpPr/>
            <p:nvPr/>
          </p:nvSpPr>
          <p:spPr>
            <a:xfrm>
              <a:off x="5868161" y="5550281"/>
              <a:ext cx="789940" cy="325755"/>
            </a:xfrm>
            <a:custGeom>
              <a:avLst/>
              <a:gdLst/>
              <a:ahLst/>
              <a:cxnLst/>
              <a:rect l="l" t="t" r="r" b="b"/>
              <a:pathLst>
                <a:path w="789940" h="325754">
                  <a:moveTo>
                    <a:pt x="394715" y="0"/>
                  </a:moveTo>
                  <a:lnTo>
                    <a:pt x="0" y="162699"/>
                  </a:lnTo>
                  <a:lnTo>
                    <a:pt x="197358" y="162699"/>
                  </a:lnTo>
                  <a:lnTo>
                    <a:pt x="197358" y="325348"/>
                  </a:lnTo>
                  <a:lnTo>
                    <a:pt x="592074" y="325348"/>
                  </a:lnTo>
                  <a:lnTo>
                    <a:pt x="592074" y="162699"/>
                  </a:lnTo>
                  <a:lnTo>
                    <a:pt x="789432" y="162699"/>
                  </a:lnTo>
                  <a:lnTo>
                    <a:pt x="394715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5868161" y="5550281"/>
              <a:ext cx="789940" cy="325755"/>
            </a:xfrm>
            <a:custGeom>
              <a:avLst/>
              <a:gdLst/>
              <a:ahLst/>
              <a:cxnLst/>
              <a:rect l="l" t="t" r="r" b="b"/>
              <a:pathLst>
                <a:path w="789940" h="325754">
                  <a:moveTo>
                    <a:pt x="197358" y="325348"/>
                  </a:moveTo>
                  <a:lnTo>
                    <a:pt x="197358" y="162699"/>
                  </a:lnTo>
                  <a:lnTo>
                    <a:pt x="0" y="162699"/>
                  </a:lnTo>
                  <a:lnTo>
                    <a:pt x="394715" y="0"/>
                  </a:lnTo>
                  <a:lnTo>
                    <a:pt x="789432" y="162699"/>
                  </a:lnTo>
                  <a:lnTo>
                    <a:pt x="592074" y="162699"/>
                  </a:lnTo>
                  <a:lnTo>
                    <a:pt x="592074" y="325348"/>
                  </a:lnTo>
                  <a:lnTo>
                    <a:pt x="197358" y="325348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410195" y="1556766"/>
              <a:ext cx="1626361" cy="103339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39989" y="3254883"/>
              <a:ext cx="986662" cy="132626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899145" y="4293108"/>
              <a:ext cx="1137411" cy="74041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380350" y="4941188"/>
              <a:ext cx="1548638" cy="79302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041766" y="2276856"/>
              <a:ext cx="922781" cy="13682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6334" y="998601"/>
            <a:ext cx="870077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00"/>
                </a:solidFill>
              </a:rPr>
              <a:t>La</a:t>
            </a:r>
            <a:r>
              <a:rPr sz="1800" spc="3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description</a:t>
            </a:r>
            <a:r>
              <a:rPr sz="1800" spc="4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d’une</a:t>
            </a:r>
            <a:r>
              <a:rPr sz="1800" spc="4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roche</a:t>
            </a:r>
            <a:r>
              <a:rPr sz="1800" spc="5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passe</a:t>
            </a:r>
            <a:r>
              <a:rPr sz="1800" spc="3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par</a:t>
            </a:r>
            <a:r>
              <a:rPr sz="1800" spc="3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sa</a:t>
            </a:r>
            <a:r>
              <a:rPr sz="1800" spc="4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description</a:t>
            </a:r>
            <a:r>
              <a:rPr sz="1800" spc="3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visuelle</a:t>
            </a:r>
            <a:r>
              <a:rPr sz="1800" spc="3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et</a:t>
            </a:r>
            <a:r>
              <a:rPr sz="1800" spc="4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notamment</a:t>
            </a:r>
            <a:r>
              <a:rPr sz="1800" spc="3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par</a:t>
            </a:r>
            <a:r>
              <a:rPr sz="1800" spc="35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l’agencement </a:t>
            </a:r>
            <a:r>
              <a:rPr sz="1800" dirty="0">
                <a:solidFill>
                  <a:srgbClr val="000000"/>
                </a:solidFill>
              </a:rPr>
              <a:t>des</a:t>
            </a:r>
            <a:r>
              <a:rPr sz="1800" spc="3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différents</a:t>
            </a:r>
            <a:r>
              <a:rPr sz="1800" spc="4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grains</a:t>
            </a:r>
            <a:r>
              <a:rPr sz="1800" spc="45" dirty="0">
                <a:solidFill>
                  <a:srgbClr val="000000"/>
                </a:solidFill>
              </a:rPr>
              <a:t> </a:t>
            </a:r>
            <a:r>
              <a:rPr sz="1800" spc="-20" dirty="0">
                <a:solidFill>
                  <a:srgbClr val="000000"/>
                </a:solidFill>
              </a:rPr>
              <a:t>(c'est-</a:t>
            </a:r>
            <a:r>
              <a:rPr sz="1800" dirty="0">
                <a:solidFill>
                  <a:srgbClr val="000000"/>
                </a:solidFill>
              </a:rPr>
              <a:t>à-dire</a:t>
            </a:r>
            <a:r>
              <a:rPr sz="1800" spc="5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les</a:t>
            </a:r>
            <a:r>
              <a:rPr sz="1800" spc="4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minéraux)</a:t>
            </a:r>
            <a:r>
              <a:rPr sz="1800" spc="3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entres</a:t>
            </a:r>
            <a:r>
              <a:rPr sz="1800" spc="4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eux</a:t>
            </a:r>
            <a:r>
              <a:rPr sz="1800" spc="4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dans</a:t>
            </a:r>
            <a:r>
              <a:rPr sz="1800" spc="4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un</a:t>
            </a:r>
            <a:r>
              <a:rPr sz="1800" spc="4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volume</a:t>
            </a:r>
            <a:r>
              <a:rPr sz="1800" spc="4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3D.</a:t>
            </a:r>
            <a:r>
              <a:rPr sz="1800" spc="4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Deux</a:t>
            </a:r>
            <a:r>
              <a:rPr sz="1800" spc="45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aspects </a:t>
            </a:r>
            <a:r>
              <a:rPr sz="1800" dirty="0">
                <a:solidFill>
                  <a:srgbClr val="000000"/>
                </a:solidFill>
              </a:rPr>
              <a:t>sont</a:t>
            </a:r>
            <a:r>
              <a:rPr sz="1800" spc="-5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à</a:t>
            </a:r>
            <a:r>
              <a:rPr sz="1800" spc="-50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prendre</a:t>
            </a:r>
            <a:r>
              <a:rPr sz="1800" spc="-2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en</a:t>
            </a:r>
            <a:r>
              <a:rPr sz="1800" spc="-35" dirty="0">
                <a:solidFill>
                  <a:srgbClr val="000000"/>
                </a:solidFill>
              </a:rPr>
              <a:t> </a:t>
            </a:r>
            <a:r>
              <a:rPr sz="1800" spc="-10" dirty="0">
                <a:solidFill>
                  <a:srgbClr val="000000"/>
                </a:solidFill>
              </a:rPr>
              <a:t>considération</a:t>
            </a:r>
            <a:r>
              <a:rPr sz="1800" spc="-35" dirty="0">
                <a:solidFill>
                  <a:srgbClr val="000000"/>
                </a:solidFill>
              </a:rPr>
              <a:t> </a:t>
            </a:r>
            <a:r>
              <a:rPr sz="1800" spc="-50" dirty="0">
                <a:solidFill>
                  <a:srgbClr val="000000"/>
                </a:solidFill>
              </a:rPr>
              <a:t>:</a:t>
            </a:r>
            <a:endParaRPr sz="1800"/>
          </a:p>
        </p:txBody>
      </p:sp>
      <p:grpSp>
        <p:nvGrpSpPr>
          <p:cNvPr id="4" name="object 4"/>
          <p:cNvGrpSpPr/>
          <p:nvPr/>
        </p:nvGrpSpPr>
        <p:grpSpPr>
          <a:xfrm>
            <a:off x="163068" y="2157983"/>
            <a:ext cx="8798560" cy="1388745"/>
            <a:chOff x="163068" y="2157983"/>
            <a:chExt cx="8798560" cy="13887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9644" y="2171689"/>
              <a:ext cx="8673084" cy="13060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068" y="2157983"/>
              <a:ext cx="8798052" cy="1388364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251523" y="2204923"/>
            <a:ext cx="8569325" cy="1200785"/>
          </a:xfrm>
          <a:prstGeom prst="rect">
            <a:avLst/>
          </a:prstGeom>
          <a:solidFill>
            <a:srgbClr val="F79546"/>
          </a:solidFill>
          <a:ln w="38100">
            <a:solidFill>
              <a:srgbClr val="FFFFFF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texture</a:t>
            </a:r>
            <a:r>
              <a:rPr sz="18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5"/>
              </a:spcBef>
              <a:tabLst>
                <a:tab pos="1562100" algn="l"/>
                <a:tab pos="1799589" algn="l"/>
                <a:tab pos="2320925" algn="l"/>
                <a:tab pos="2863850" algn="l"/>
                <a:tab pos="4371340" algn="l"/>
                <a:tab pos="4999355" algn="l"/>
                <a:tab pos="5383530" algn="l"/>
                <a:tab pos="6386195" algn="l"/>
                <a:tab pos="7040245" algn="l"/>
                <a:tab pos="7698740" algn="l"/>
              </a:tabLst>
            </a:pPr>
            <a:r>
              <a:rPr sz="1800" dirty="0">
                <a:solidFill>
                  <a:srgbClr val="FFFFFF"/>
                </a:solidFill>
                <a:latin typeface="Wingdings"/>
                <a:cs typeface="Wingdings"/>
              </a:rPr>
              <a:t></a:t>
            </a:r>
            <a:r>
              <a:rPr sz="1800" spc="4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correspond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tout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type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d'arrangement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entre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d'une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roche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(dépend</a:t>
            </a:r>
            <a:endParaRPr sz="1800">
              <a:latin typeface="Calibri"/>
              <a:cs typeface="Calibri"/>
            </a:endParaRPr>
          </a:p>
          <a:p>
            <a:pPr marL="377825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également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taille des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minéraux),</a:t>
            </a:r>
            <a:endParaRPr sz="18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</a:pPr>
            <a:r>
              <a:rPr sz="1800" dirty="0">
                <a:solidFill>
                  <a:srgbClr val="FFFFFF"/>
                </a:solidFill>
                <a:latin typeface="Wingdings"/>
                <a:cs typeface="Wingdings"/>
              </a:rPr>
              <a:t></a:t>
            </a:r>
            <a:r>
              <a:rPr sz="1800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visible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notamment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l’échelle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microscopique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63068" y="3598164"/>
            <a:ext cx="8709660" cy="843280"/>
            <a:chOff x="163068" y="3598164"/>
            <a:chExt cx="8709660" cy="84328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644" y="3611898"/>
              <a:ext cx="8673084" cy="75129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3068" y="3598164"/>
              <a:ext cx="7799832" cy="842772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51523" y="3645001"/>
            <a:ext cx="8569325" cy="646430"/>
          </a:xfrm>
          <a:prstGeom prst="rect">
            <a:avLst/>
          </a:prstGeom>
          <a:solidFill>
            <a:srgbClr val="F79546"/>
          </a:solidFill>
          <a:ln w="38100">
            <a:solidFill>
              <a:srgbClr val="FFFFFF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4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structure</a:t>
            </a:r>
            <a:r>
              <a:rPr sz="18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90805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solidFill>
                  <a:srgbClr val="FFFFFF"/>
                </a:solidFill>
                <a:latin typeface="Wingdings"/>
                <a:cs typeface="Wingdings"/>
              </a:rPr>
              <a:t></a:t>
            </a:r>
            <a:r>
              <a:rPr sz="18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correspond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tout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type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d'organisation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roche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n'importe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quelle</a:t>
            </a:r>
            <a:r>
              <a:rPr sz="18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échelle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26554" y="4621479"/>
            <a:ext cx="8907780" cy="2038350"/>
            <a:chOff x="126554" y="4621479"/>
            <a:chExt cx="8907780" cy="2038350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6554" y="4621479"/>
              <a:ext cx="5810250" cy="203835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85687" y="4657343"/>
              <a:ext cx="3148584" cy="1941576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5955791" y="4728248"/>
            <a:ext cx="3008630" cy="1800225"/>
          </a:xfrm>
          <a:prstGeom prst="rect">
            <a:avLst/>
          </a:prstGeom>
          <a:ln w="9525">
            <a:solidFill>
              <a:srgbClr val="94B3D6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 algn="just">
              <a:lnSpc>
                <a:spcPct val="100000"/>
              </a:lnSpc>
              <a:spcBef>
                <a:spcPts val="245"/>
              </a:spcBef>
            </a:pPr>
            <a:r>
              <a:rPr sz="1800" i="1" dirty="0">
                <a:latin typeface="Calibri"/>
                <a:cs typeface="Calibri"/>
              </a:rPr>
              <a:t>Reconnaissance</a:t>
            </a:r>
            <a:r>
              <a:rPr sz="1800" i="1" spc="35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</a:t>
            </a:r>
            <a:r>
              <a:rPr sz="1800" i="1" spc="35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la</a:t>
            </a:r>
            <a:r>
              <a:rPr sz="1800" i="1" spc="35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texture</a:t>
            </a:r>
            <a:endParaRPr sz="1800">
              <a:latin typeface="Calibri"/>
              <a:cs typeface="Calibri"/>
            </a:endParaRPr>
          </a:p>
          <a:p>
            <a:pPr marL="92075" marR="81915" algn="just">
              <a:lnSpc>
                <a:spcPct val="100000"/>
              </a:lnSpc>
            </a:pPr>
            <a:r>
              <a:rPr sz="1800" i="1" dirty="0">
                <a:latin typeface="Calibri"/>
                <a:cs typeface="Calibri"/>
              </a:rPr>
              <a:t>(A)</a:t>
            </a:r>
            <a:r>
              <a:rPr sz="1800" i="1" spc="40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et</a:t>
            </a:r>
            <a:r>
              <a:rPr sz="1800" i="1" spc="4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</a:t>
            </a:r>
            <a:r>
              <a:rPr sz="1800" i="1" spc="4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la</a:t>
            </a:r>
            <a:r>
              <a:rPr sz="1800" i="1" spc="4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structure</a:t>
            </a:r>
            <a:r>
              <a:rPr sz="1800" i="1" spc="4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(B)</a:t>
            </a:r>
            <a:r>
              <a:rPr sz="1800" i="1" spc="415" dirty="0">
                <a:latin typeface="Calibri"/>
                <a:cs typeface="Calibri"/>
              </a:rPr>
              <a:t> </a:t>
            </a:r>
            <a:r>
              <a:rPr sz="1800" i="1" spc="-25" dirty="0">
                <a:latin typeface="Calibri"/>
                <a:cs typeface="Calibri"/>
              </a:rPr>
              <a:t>de </a:t>
            </a:r>
            <a:r>
              <a:rPr sz="1800" i="1" dirty="0">
                <a:latin typeface="Calibri"/>
                <a:cs typeface="Calibri"/>
              </a:rPr>
              <a:t>roches</a:t>
            </a:r>
            <a:r>
              <a:rPr sz="1800" i="1" spc="370" dirty="0">
                <a:latin typeface="Calibri"/>
                <a:cs typeface="Calibri"/>
              </a:rPr>
              <a:t>  </a:t>
            </a:r>
            <a:r>
              <a:rPr sz="1800" i="1" dirty="0">
                <a:latin typeface="Calibri"/>
                <a:cs typeface="Calibri"/>
              </a:rPr>
              <a:t>cristallines.</a:t>
            </a:r>
            <a:r>
              <a:rPr sz="1800" i="1" spc="370" dirty="0">
                <a:latin typeface="Calibri"/>
                <a:cs typeface="Calibri"/>
              </a:rPr>
              <a:t>  </a:t>
            </a:r>
            <a:r>
              <a:rPr sz="1800" i="1" spc="-10" dirty="0">
                <a:latin typeface="Calibri"/>
                <a:cs typeface="Calibri"/>
              </a:rPr>
              <a:t>Exemple </a:t>
            </a:r>
            <a:r>
              <a:rPr sz="1800" i="1" dirty="0">
                <a:latin typeface="Calibri"/>
                <a:cs typeface="Calibri"/>
              </a:rPr>
              <a:t>d’un</a:t>
            </a:r>
            <a:r>
              <a:rPr sz="1800" i="1" spc="18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granite</a:t>
            </a:r>
            <a:r>
              <a:rPr sz="1800" i="1" spc="19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d’anatexie</a:t>
            </a:r>
            <a:r>
              <a:rPr sz="1800" i="1" spc="19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(A)</a:t>
            </a:r>
            <a:r>
              <a:rPr sz="1800" i="1" spc="185" dirty="0">
                <a:latin typeface="Calibri"/>
                <a:cs typeface="Calibri"/>
              </a:rPr>
              <a:t> </a:t>
            </a:r>
            <a:r>
              <a:rPr sz="1800" i="1" spc="-25" dirty="0">
                <a:latin typeface="Calibri"/>
                <a:cs typeface="Calibri"/>
              </a:rPr>
              <a:t>et </a:t>
            </a:r>
            <a:r>
              <a:rPr sz="1800" i="1" spc="-10" dirty="0">
                <a:latin typeface="Calibri"/>
                <a:cs typeface="Calibri"/>
              </a:rPr>
              <a:t>d’un</a:t>
            </a:r>
            <a:r>
              <a:rPr sz="1800" i="1" spc="-6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gneiss</a:t>
            </a:r>
            <a:r>
              <a:rPr sz="1800" i="1" spc="-6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folié</a:t>
            </a:r>
            <a:r>
              <a:rPr sz="1800" i="1" spc="-55" dirty="0">
                <a:latin typeface="Calibri"/>
                <a:cs typeface="Calibri"/>
              </a:rPr>
              <a:t> </a:t>
            </a:r>
            <a:r>
              <a:rPr sz="1800" i="1" spc="-20" dirty="0">
                <a:latin typeface="Calibri"/>
                <a:cs typeface="Calibri"/>
              </a:rPr>
              <a:t>(B).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97760" y="876376"/>
            <a:ext cx="535178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000000"/>
                </a:solidFill>
                <a:latin typeface="Comic Sans MS"/>
                <a:cs typeface="Comic Sans MS"/>
              </a:rPr>
              <a:t>Qu’est-</a:t>
            </a:r>
            <a:r>
              <a:rPr sz="3600" dirty="0">
                <a:solidFill>
                  <a:srgbClr val="000000"/>
                </a:solidFill>
                <a:latin typeface="Comic Sans MS"/>
                <a:cs typeface="Comic Sans MS"/>
              </a:rPr>
              <a:t>ce</a:t>
            </a:r>
            <a:r>
              <a:rPr sz="3600" spc="-35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sz="3600" dirty="0">
                <a:solidFill>
                  <a:srgbClr val="000000"/>
                </a:solidFill>
                <a:latin typeface="Comic Sans MS"/>
                <a:cs typeface="Comic Sans MS"/>
              </a:rPr>
              <a:t>qu’un</a:t>
            </a:r>
            <a:r>
              <a:rPr sz="3600" spc="-20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sz="3600" dirty="0">
                <a:solidFill>
                  <a:srgbClr val="000000"/>
                </a:solidFill>
                <a:latin typeface="Comic Sans MS"/>
                <a:cs typeface="Comic Sans MS"/>
              </a:rPr>
              <a:t>minéral</a:t>
            </a:r>
            <a:r>
              <a:rPr sz="3600" spc="-35" dirty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sz="3600" spc="-50" dirty="0">
                <a:solidFill>
                  <a:srgbClr val="000000"/>
                </a:solidFill>
                <a:latin typeface="Comic Sans MS"/>
                <a:cs typeface="Comic Sans MS"/>
              </a:rPr>
              <a:t>?</a:t>
            </a:r>
            <a:endParaRPr sz="3600">
              <a:latin typeface="Comic Sans MS"/>
              <a:cs typeface="Comic Sans M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21868" y="1754000"/>
            <a:ext cx="4177665" cy="1601470"/>
          </a:xfrm>
          <a:prstGeom prst="rect">
            <a:avLst/>
          </a:prstGeom>
        </p:spPr>
        <p:txBody>
          <a:bodyPr vert="horz" wrap="square" lIns="0" tIns="749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0"/>
              </a:spcBef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Définition</a:t>
            </a:r>
            <a:r>
              <a:rPr sz="2000" b="1" spc="-7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spc="-50" dirty="0">
                <a:solidFill>
                  <a:srgbClr val="888888"/>
                </a:solidFill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697865" indent="-284480">
              <a:lnSpc>
                <a:spcPct val="100000"/>
              </a:lnSpc>
              <a:spcBef>
                <a:spcPts val="440"/>
              </a:spcBef>
              <a:buFont typeface="Arial"/>
              <a:buChar char="•"/>
              <a:tabLst>
                <a:tab pos="697865" algn="l"/>
              </a:tabLst>
            </a:pPr>
            <a:r>
              <a:rPr sz="1800" dirty="0">
                <a:latin typeface="Calibri"/>
                <a:cs typeface="Calibri"/>
              </a:rPr>
              <a:t>Composition</a:t>
            </a:r>
            <a:r>
              <a:rPr sz="1800" spc="3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constante</a:t>
            </a:r>
            <a:r>
              <a:rPr sz="1800" spc="3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3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structure</a:t>
            </a:r>
            <a:endParaRPr sz="1800">
              <a:latin typeface="Calibri"/>
              <a:cs typeface="Calibri"/>
            </a:endParaRPr>
          </a:p>
          <a:p>
            <a:pPr marL="698500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Calibri"/>
                <a:cs typeface="Calibri"/>
              </a:rPr>
              <a:t>moléculaire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définie</a:t>
            </a:r>
            <a:endParaRPr sz="1800">
              <a:latin typeface="Calibri"/>
              <a:cs typeface="Calibri"/>
            </a:endParaRPr>
          </a:p>
          <a:p>
            <a:pPr marL="698500" marR="5080" indent="-28511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698500" algn="l"/>
                <a:tab pos="2390140" algn="l"/>
                <a:tab pos="3870325" algn="l"/>
              </a:tabLst>
            </a:pPr>
            <a:r>
              <a:rPr sz="1800" spc="-10" dirty="0">
                <a:latin typeface="Calibri"/>
                <a:cs typeface="Calibri"/>
              </a:rPr>
              <a:t>Arrangement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périodique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qui </a:t>
            </a:r>
            <a:r>
              <a:rPr sz="1800" dirty="0">
                <a:latin typeface="Calibri"/>
                <a:cs typeface="Calibri"/>
              </a:rPr>
              <a:t>constitue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réseau</a:t>
            </a:r>
            <a:r>
              <a:rPr sz="1800" b="1" spc="-8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cristallin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484876" y="1627632"/>
            <a:ext cx="3199130" cy="4639310"/>
            <a:chOff x="5484876" y="1627632"/>
            <a:chExt cx="3199130" cy="463931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4876" y="1627632"/>
              <a:ext cx="3198876" cy="22829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4876" y="3869436"/>
              <a:ext cx="3192779" cy="2397252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27480" y="6399682"/>
            <a:ext cx="37426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Arial"/>
                <a:cs typeface="Arial"/>
              </a:rPr>
              <a:t>Cristaux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-3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quartz</a:t>
            </a:r>
            <a:r>
              <a:rPr sz="1800" i="1" spc="-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automorphe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spc="-20" dirty="0">
                <a:latin typeface="Arial"/>
                <a:cs typeface="Arial"/>
              </a:rPr>
              <a:t>SiO</a:t>
            </a:r>
            <a:r>
              <a:rPr sz="1800" i="1" spc="-30" baseline="-20833" dirty="0">
                <a:latin typeface="Arial"/>
                <a:cs typeface="Arial"/>
              </a:rPr>
              <a:t>2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83478" y="6399682"/>
            <a:ext cx="24479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Arial"/>
                <a:cs typeface="Arial"/>
              </a:rPr>
              <a:t>Cristaux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-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Pyrite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spc="-20" dirty="0">
                <a:latin typeface="Arial"/>
                <a:cs typeface="Arial"/>
              </a:rPr>
              <a:t>FeS</a:t>
            </a:r>
            <a:r>
              <a:rPr sz="1800" i="1" spc="-30" baseline="-20833" dirty="0">
                <a:latin typeface="Arial"/>
                <a:cs typeface="Arial"/>
              </a:rPr>
              <a:t>2</a:t>
            </a:r>
            <a:endParaRPr sz="1800" baseline="-20833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76882" y="3499101"/>
            <a:ext cx="3541779" cy="2929132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22776" y="3087622"/>
            <a:ext cx="5029200" cy="3770376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4864" y="736091"/>
            <a:ext cx="8549640" cy="791210"/>
            <a:chOff x="54864" y="736091"/>
            <a:chExt cx="8549640" cy="79121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" y="736091"/>
              <a:ext cx="7360920" cy="5135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07935" y="736091"/>
              <a:ext cx="1496568" cy="5135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" y="1005839"/>
              <a:ext cx="531876" cy="5135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0707" y="1013459"/>
              <a:ext cx="566928" cy="51358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7868" y="1013459"/>
              <a:ext cx="1399032" cy="513588"/>
            </a:xfrm>
            <a:prstGeom prst="rect">
              <a:avLst/>
            </a:prstGeom>
          </p:spPr>
        </p:pic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86334" y="784352"/>
            <a:ext cx="8268970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Modification</a:t>
            </a:r>
            <a:r>
              <a:rPr sz="1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texturale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structurale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18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roche</a:t>
            </a:r>
            <a:r>
              <a:rPr sz="1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des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minéraux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suite</a:t>
            </a:r>
            <a:r>
              <a:rPr sz="18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à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déformation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solidFill>
                  <a:srgbClr val="000000"/>
                </a:solidFill>
                <a:latin typeface="Wingdings"/>
                <a:cs typeface="Wingdings"/>
              </a:rPr>
              <a:t></a:t>
            </a:r>
            <a:r>
              <a:rPr sz="18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La </a:t>
            </a:r>
            <a:r>
              <a:rPr sz="1800" u="sng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schistosité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06679" y="1510283"/>
            <a:ext cx="8978265" cy="1000125"/>
            <a:chOff x="106679" y="1510283"/>
            <a:chExt cx="8978265" cy="1000125"/>
          </a:xfrm>
        </p:grpSpPr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2587" y="1520951"/>
              <a:ext cx="8878824" cy="92506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6679" y="1510283"/>
              <a:ext cx="8977884" cy="99974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9514" y="1548091"/>
              <a:ext cx="8784971" cy="830999"/>
            </a:xfrm>
            <a:prstGeom prst="rect">
              <a:avLst/>
            </a:prstGeom>
          </p:spPr>
        </p:pic>
      </p:grpSp>
      <p:sp>
        <p:nvSpPr>
          <p:cNvPr id="23" name="object 23"/>
          <p:cNvSpPr txBox="1"/>
          <p:nvPr/>
        </p:nvSpPr>
        <p:spPr>
          <a:xfrm>
            <a:off x="179514" y="1548091"/>
            <a:ext cx="8785225" cy="83121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 marR="82550" algn="just">
              <a:lnSpc>
                <a:spcPct val="100000"/>
              </a:lnSpc>
              <a:spcBef>
                <a:spcPts val="260"/>
              </a:spcBef>
            </a:pPr>
            <a:r>
              <a:rPr sz="1600" dirty="0">
                <a:latin typeface="Calibri"/>
                <a:cs typeface="Calibri"/>
              </a:rPr>
              <a:t>La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roche</a:t>
            </a:r>
            <a:r>
              <a:rPr sz="1600" spc="43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débite</a:t>
            </a:r>
            <a:r>
              <a:rPr sz="1600" spc="43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sous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forme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d’un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feuilletage</a:t>
            </a:r>
            <a:r>
              <a:rPr sz="1600" spc="43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plus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ou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moins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serré</a:t>
            </a:r>
            <a:r>
              <a:rPr sz="1600" spc="4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acquis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sous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l’influence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des </a:t>
            </a:r>
            <a:r>
              <a:rPr sz="1600" dirty="0">
                <a:latin typeface="Calibri"/>
                <a:cs typeface="Calibri"/>
              </a:rPr>
              <a:t>contraintes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tectoniques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minéraux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suivent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une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orientation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préférentielle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facilement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décelable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par </a:t>
            </a:r>
            <a:r>
              <a:rPr sz="1600" dirty="0">
                <a:latin typeface="Calibri"/>
                <a:cs typeface="Calibri"/>
              </a:rPr>
              <a:t>le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biais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micas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blancs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(muscovite).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4" name="object 24"/>
          <p:cNvGrpSpPr/>
          <p:nvPr/>
        </p:nvGrpSpPr>
        <p:grpSpPr>
          <a:xfrm>
            <a:off x="106679" y="2455164"/>
            <a:ext cx="8975090" cy="756285"/>
            <a:chOff x="106679" y="2455164"/>
            <a:chExt cx="8975090" cy="756285"/>
          </a:xfrm>
        </p:grpSpPr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2587" y="2465832"/>
              <a:ext cx="8878824" cy="679703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06679" y="2455164"/>
              <a:ext cx="8974836" cy="75590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79514" y="2492946"/>
              <a:ext cx="8784971" cy="584771"/>
            </a:xfrm>
            <a:prstGeom prst="rect">
              <a:avLst/>
            </a:prstGeom>
          </p:spPr>
        </p:pic>
      </p:grpSp>
      <p:sp>
        <p:nvSpPr>
          <p:cNvPr id="28" name="object 28"/>
          <p:cNvSpPr txBox="1"/>
          <p:nvPr/>
        </p:nvSpPr>
        <p:spPr>
          <a:xfrm>
            <a:off x="179514" y="2492946"/>
            <a:ext cx="8785225" cy="5848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600" dirty="0">
                <a:latin typeface="Calibri"/>
                <a:cs typeface="Calibri"/>
              </a:rPr>
              <a:t>La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roche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subit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type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déformation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profondeurs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supérieures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5000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correspondant </a:t>
            </a:r>
            <a:r>
              <a:rPr sz="1600" dirty="0">
                <a:latin typeface="Calibri"/>
                <a:cs typeface="Calibri"/>
              </a:rPr>
              <a:t>au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niveau</a:t>
            </a:r>
            <a:endParaRPr sz="16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structural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moyen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croûte.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44779" y="3203422"/>
            <a:ext cx="7991475" cy="3612515"/>
            <a:chOff x="144779" y="3203422"/>
            <a:chExt cx="7991475" cy="3612515"/>
          </a:xfrm>
        </p:grpSpPr>
        <p:pic>
          <p:nvPicPr>
            <p:cNvPr id="30" name="object 3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79514" y="3212947"/>
              <a:ext cx="3606927" cy="2376297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74751" y="3208185"/>
              <a:ext cx="3616960" cy="2386330"/>
            </a:xfrm>
            <a:custGeom>
              <a:avLst/>
              <a:gdLst/>
              <a:ahLst/>
              <a:cxnLst/>
              <a:rect l="l" t="t" r="r" b="b"/>
              <a:pathLst>
                <a:path w="3616960" h="2386329">
                  <a:moveTo>
                    <a:pt x="0" y="2385822"/>
                  </a:moveTo>
                  <a:lnTo>
                    <a:pt x="3616452" y="2385822"/>
                  </a:lnTo>
                  <a:lnTo>
                    <a:pt x="3616452" y="0"/>
                  </a:lnTo>
                  <a:lnTo>
                    <a:pt x="0" y="0"/>
                  </a:lnTo>
                  <a:lnTo>
                    <a:pt x="0" y="238582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3969384" y="4953762"/>
              <a:ext cx="4166870" cy="1309370"/>
            </a:xfrm>
            <a:custGeom>
              <a:avLst/>
              <a:gdLst/>
              <a:ahLst/>
              <a:cxnLst/>
              <a:rect l="l" t="t" r="r" b="b"/>
              <a:pathLst>
                <a:path w="4166870" h="1309370">
                  <a:moveTo>
                    <a:pt x="4163618" y="945565"/>
                  </a:moveTo>
                  <a:lnTo>
                    <a:pt x="3366642" y="945565"/>
                  </a:lnTo>
                  <a:lnTo>
                    <a:pt x="3512058" y="955954"/>
                  </a:lnTo>
                  <a:lnTo>
                    <a:pt x="3512058" y="1018298"/>
                  </a:lnTo>
                  <a:lnTo>
                    <a:pt x="3376930" y="1122210"/>
                  </a:lnTo>
                  <a:lnTo>
                    <a:pt x="3439287" y="1122210"/>
                  </a:lnTo>
                  <a:lnTo>
                    <a:pt x="3595242" y="1143000"/>
                  </a:lnTo>
                  <a:lnTo>
                    <a:pt x="3751071" y="1143000"/>
                  </a:lnTo>
                  <a:lnTo>
                    <a:pt x="3678300" y="1257300"/>
                  </a:lnTo>
                  <a:lnTo>
                    <a:pt x="3938142" y="1257300"/>
                  </a:lnTo>
                  <a:lnTo>
                    <a:pt x="4156329" y="1309255"/>
                  </a:lnTo>
                  <a:lnTo>
                    <a:pt x="4163618" y="945565"/>
                  </a:lnTo>
                  <a:close/>
                </a:path>
                <a:path w="4166870" h="1309370">
                  <a:moveTo>
                    <a:pt x="4165909" y="831265"/>
                  </a:moveTo>
                  <a:lnTo>
                    <a:pt x="3096387" y="831265"/>
                  </a:lnTo>
                  <a:lnTo>
                    <a:pt x="3200399" y="841654"/>
                  </a:lnTo>
                  <a:lnTo>
                    <a:pt x="3189986" y="935177"/>
                  </a:lnTo>
                  <a:lnTo>
                    <a:pt x="3096387" y="976744"/>
                  </a:lnTo>
                  <a:lnTo>
                    <a:pt x="3127629" y="1018298"/>
                  </a:lnTo>
                  <a:lnTo>
                    <a:pt x="3252342" y="1007910"/>
                  </a:lnTo>
                  <a:lnTo>
                    <a:pt x="3366642" y="945565"/>
                  </a:lnTo>
                  <a:lnTo>
                    <a:pt x="4163618" y="945565"/>
                  </a:lnTo>
                  <a:lnTo>
                    <a:pt x="4165909" y="831265"/>
                  </a:lnTo>
                  <a:close/>
                </a:path>
                <a:path w="4166870" h="1309370">
                  <a:moveTo>
                    <a:pt x="4057636" y="727354"/>
                  </a:moveTo>
                  <a:lnTo>
                    <a:pt x="2649600" y="727354"/>
                  </a:lnTo>
                  <a:lnTo>
                    <a:pt x="2795142" y="768921"/>
                  </a:lnTo>
                  <a:lnTo>
                    <a:pt x="2639187" y="903998"/>
                  </a:lnTo>
                  <a:lnTo>
                    <a:pt x="2722371" y="883221"/>
                  </a:lnTo>
                  <a:lnTo>
                    <a:pt x="2971799" y="872832"/>
                  </a:lnTo>
                  <a:lnTo>
                    <a:pt x="3096387" y="831265"/>
                  </a:lnTo>
                  <a:lnTo>
                    <a:pt x="4165909" y="831265"/>
                  </a:lnTo>
                  <a:lnTo>
                    <a:pt x="4166742" y="789698"/>
                  </a:lnTo>
                  <a:lnTo>
                    <a:pt x="4057636" y="727354"/>
                  </a:lnTo>
                  <a:close/>
                </a:path>
                <a:path w="4166870" h="1309370">
                  <a:moveTo>
                    <a:pt x="3912169" y="644232"/>
                  </a:moveTo>
                  <a:lnTo>
                    <a:pt x="2327529" y="644232"/>
                  </a:lnTo>
                  <a:lnTo>
                    <a:pt x="2379472" y="696188"/>
                  </a:lnTo>
                  <a:lnTo>
                    <a:pt x="2254757" y="810488"/>
                  </a:lnTo>
                  <a:lnTo>
                    <a:pt x="2337942" y="810488"/>
                  </a:lnTo>
                  <a:lnTo>
                    <a:pt x="2431415" y="800100"/>
                  </a:lnTo>
                  <a:lnTo>
                    <a:pt x="2535300" y="768921"/>
                  </a:lnTo>
                  <a:lnTo>
                    <a:pt x="2649600" y="727354"/>
                  </a:lnTo>
                  <a:lnTo>
                    <a:pt x="4057636" y="727354"/>
                  </a:lnTo>
                  <a:lnTo>
                    <a:pt x="3912169" y="644232"/>
                  </a:lnTo>
                  <a:close/>
                </a:path>
                <a:path w="4166870" h="1309370">
                  <a:moveTo>
                    <a:pt x="2140457" y="0"/>
                  </a:moveTo>
                  <a:lnTo>
                    <a:pt x="31114" y="0"/>
                  </a:lnTo>
                  <a:lnTo>
                    <a:pt x="0" y="716965"/>
                  </a:lnTo>
                  <a:lnTo>
                    <a:pt x="2140457" y="727354"/>
                  </a:lnTo>
                  <a:lnTo>
                    <a:pt x="2213229" y="685800"/>
                  </a:lnTo>
                  <a:lnTo>
                    <a:pt x="2327529" y="644232"/>
                  </a:lnTo>
                  <a:lnTo>
                    <a:pt x="3912169" y="644232"/>
                  </a:lnTo>
                  <a:lnTo>
                    <a:pt x="3875786" y="623443"/>
                  </a:lnTo>
                  <a:lnTo>
                    <a:pt x="3096387" y="228600"/>
                  </a:lnTo>
                  <a:lnTo>
                    <a:pt x="2483357" y="31114"/>
                  </a:lnTo>
                  <a:lnTo>
                    <a:pt x="2140457" y="0"/>
                  </a:lnTo>
                  <a:close/>
                </a:path>
              </a:pathLst>
            </a:custGeom>
            <a:solidFill>
              <a:srgbClr val="FF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144779" y="5635752"/>
              <a:ext cx="3675888" cy="117957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864" y="736091"/>
            <a:ext cx="8549640" cy="791210"/>
            <a:chOff x="54864" y="736091"/>
            <a:chExt cx="8549640" cy="791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4" y="736091"/>
              <a:ext cx="7360920" cy="513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7935" y="736091"/>
              <a:ext cx="1496568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" y="1005839"/>
              <a:ext cx="531876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707" y="1013459"/>
              <a:ext cx="566928" cy="5135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868" y="1013459"/>
              <a:ext cx="1399032" cy="51358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6334" y="784352"/>
            <a:ext cx="8268970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Modification</a:t>
            </a:r>
            <a:r>
              <a:rPr sz="1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texturale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structurale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18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roche</a:t>
            </a:r>
            <a:r>
              <a:rPr sz="1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des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minéraux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suite</a:t>
            </a:r>
            <a:r>
              <a:rPr sz="18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à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déformation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solidFill>
                  <a:srgbClr val="000000"/>
                </a:solidFill>
                <a:latin typeface="Wingdings"/>
                <a:cs typeface="Wingdings"/>
              </a:rPr>
              <a:t></a:t>
            </a:r>
            <a:r>
              <a:rPr sz="18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La </a:t>
            </a:r>
            <a:r>
              <a:rPr sz="1800" u="sng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schistosité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06679" y="1510283"/>
            <a:ext cx="8978265" cy="1000125"/>
            <a:chOff x="106679" y="1510283"/>
            <a:chExt cx="8978265" cy="1000125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2587" y="1520951"/>
              <a:ext cx="8878824" cy="92506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6679" y="1510283"/>
              <a:ext cx="8977884" cy="99974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9514" y="1548091"/>
              <a:ext cx="8784971" cy="830999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179514" y="1548091"/>
            <a:ext cx="8785225" cy="83121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020" rIns="0" bIns="0" rtlCol="0">
            <a:spAutoFit/>
          </a:bodyPr>
          <a:lstStyle/>
          <a:p>
            <a:pPr marL="91440" marR="82550" algn="just">
              <a:lnSpc>
                <a:spcPct val="100000"/>
              </a:lnSpc>
              <a:spcBef>
                <a:spcPts val="260"/>
              </a:spcBef>
            </a:pPr>
            <a:r>
              <a:rPr sz="1600" dirty="0">
                <a:latin typeface="Calibri"/>
                <a:cs typeface="Calibri"/>
              </a:rPr>
              <a:t>La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roche</a:t>
            </a:r>
            <a:r>
              <a:rPr sz="1600" spc="43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débite</a:t>
            </a:r>
            <a:r>
              <a:rPr sz="1600" spc="43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sous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forme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d’un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feuilletage</a:t>
            </a:r>
            <a:r>
              <a:rPr sz="1600" spc="43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plus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ou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moins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serré</a:t>
            </a:r>
            <a:r>
              <a:rPr sz="1600" spc="4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acquis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sous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l’influence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des </a:t>
            </a:r>
            <a:r>
              <a:rPr sz="1600" dirty="0">
                <a:latin typeface="Calibri"/>
                <a:cs typeface="Calibri"/>
              </a:rPr>
              <a:t>contraintes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tectoniques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les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minéraux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suivent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une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orientation</a:t>
            </a:r>
            <a:r>
              <a:rPr sz="1600" spc="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préférentielle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facilement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décelable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par </a:t>
            </a:r>
            <a:r>
              <a:rPr sz="1600" dirty="0">
                <a:latin typeface="Calibri"/>
                <a:cs typeface="Calibri"/>
              </a:rPr>
              <a:t>le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biais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micas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blancs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(muscovite).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06679" y="2455164"/>
            <a:ext cx="8975090" cy="756285"/>
            <a:chOff x="106679" y="2455164"/>
            <a:chExt cx="8975090" cy="756285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587" y="2465832"/>
              <a:ext cx="8878824" cy="67970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679" y="2455164"/>
              <a:ext cx="8974836" cy="7559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9514" y="2492946"/>
              <a:ext cx="8784971" cy="584771"/>
            </a:xfrm>
            <a:prstGeom prst="rect">
              <a:avLst/>
            </a:prstGeom>
          </p:spPr>
        </p:pic>
      </p:grpSp>
      <p:sp>
        <p:nvSpPr>
          <p:cNvPr id="19" name="object 19"/>
          <p:cNvSpPr txBox="1"/>
          <p:nvPr/>
        </p:nvSpPr>
        <p:spPr>
          <a:xfrm>
            <a:off x="179514" y="2492946"/>
            <a:ext cx="8785225" cy="5848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600" dirty="0">
                <a:latin typeface="Calibri"/>
                <a:cs typeface="Calibri"/>
              </a:rPr>
              <a:t>La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roche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subit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type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déformation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profondeurs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supérieures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5000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correspondant </a:t>
            </a:r>
            <a:r>
              <a:rPr sz="1600" dirty="0">
                <a:latin typeface="Calibri"/>
                <a:cs typeface="Calibri"/>
              </a:rPr>
              <a:t>au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niveau</a:t>
            </a:r>
            <a:endParaRPr sz="1600">
              <a:latin typeface="Calibri"/>
              <a:cs typeface="Calibri"/>
            </a:endParaRPr>
          </a:p>
          <a:p>
            <a:pPr marL="91440">
              <a:lnSpc>
                <a:spcPct val="100000"/>
              </a:lnSpc>
            </a:pPr>
            <a:r>
              <a:rPr sz="1600" spc="-10" dirty="0">
                <a:latin typeface="Calibri"/>
                <a:cs typeface="Calibri"/>
              </a:rPr>
              <a:t>structural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moyen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croûte.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123444" y="3454912"/>
            <a:ext cx="5344795" cy="2996565"/>
            <a:chOff x="123444" y="3454912"/>
            <a:chExt cx="5344795" cy="2996565"/>
          </a:xfrm>
        </p:grpSpPr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3444" y="3454912"/>
              <a:ext cx="5344667" cy="299617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9514" y="3510521"/>
              <a:ext cx="5180076" cy="283171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160464" y="3491471"/>
              <a:ext cx="5218430" cy="2870200"/>
            </a:xfrm>
            <a:custGeom>
              <a:avLst/>
              <a:gdLst/>
              <a:ahLst/>
              <a:cxnLst/>
              <a:rect l="l" t="t" r="r" b="b"/>
              <a:pathLst>
                <a:path w="5218430" h="2870200">
                  <a:moveTo>
                    <a:pt x="0" y="2869819"/>
                  </a:moveTo>
                  <a:lnTo>
                    <a:pt x="5218176" y="2869819"/>
                  </a:lnTo>
                  <a:lnTo>
                    <a:pt x="5218176" y="0"/>
                  </a:lnTo>
                  <a:lnTo>
                    <a:pt x="0" y="0"/>
                  </a:lnTo>
                  <a:lnTo>
                    <a:pt x="0" y="286981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501259" y="5616066"/>
            <a:ext cx="3456940" cy="765810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366395" marR="359410" indent="1270" algn="ctr">
              <a:lnSpc>
                <a:spcPct val="100000"/>
              </a:lnSpc>
              <a:spcBef>
                <a:spcPts val="275"/>
              </a:spcBef>
            </a:pPr>
            <a:r>
              <a:rPr sz="1400" spc="-10" dirty="0">
                <a:latin typeface="Calibri"/>
                <a:cs typeface="Calibri"/>
              </a:rPr>
              <a:t>Idéalement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10" dirty="0">
                <a:latin typeface="Calibri"/>
                <a:cs typeface="Calibri"/>
              </a:rPr>
              <a:t> schistosité </a:t>
            </a:r>
            <a:r>
              <a:rPr sz="1400" dirty="0">
                <a:latin typeface="Calibri"/>
                <a:cs typeface="Calibri"/>
              </a:rPr>
              <a:t>se </a:t>
            </a:r>
            <a:r>
              <a:rPr sz="1400" spc="-10" dirty="0">
                <a:latin typeface="Calibri"/>
                <a:cs typeface="Calibri"/>
              </a:rPr>
              <a:t>dispose perpendiculairement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à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direction</a:t>
            </a:r>
            <a:r>
              <a:rPr sz="1400" spc="-1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de </a:t>
            </a:r>
            <a:r>
              <a:rPr sz="1400" spc="-10" dirty="0">
                <a:latin typeface="Calibri"/>
                <a:cs typeface="Calibri"/>
              </a:rPr>
              <a:t>raccourcissement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tectonique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443728" y="3433571"/>
            <a:ext cx="3639820" cy="1610995"/>
            <a:chOff x="5443728" y="3433571"/>
            <a:chExt cx="3639820" cy="1610995"/>
          </a:xfrm>
        </p:grpSpPr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443728" y="3433571"/>
              <a:ext cx="3639312" cy="1610867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08117" y="3497452"/>
              <a:ext cx="3456432" cy="1429004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5489067" y="3478402"/>
              <a:ext cx="3495040" cy="1467485"/>
            </a:xfrm>
            <a:custGeom>
              <a:avLst/>
              <a:gdLst/>
              <a:ahLst/>
              <a:cxnLst/>
              <a:rect l="l" t="t" r="r" b="b"/>
              <a:pathLst>
                <a:path w="3495040" h="1467485">
                  <a:moveTo>
                    <a:pt x="0" y="1467104"/>
                  </a:moveTo>
                  <a:lnTo>
                    <a:pt x="3494532" y="1467104"/>
                  </a:lnTo>
                  <a:lnTo>
                    <a:pt x="3494532" y="0"/>
                  </a:lnTo>
                  <a:lnTo>
                    <a:pt x="0" y="0"/>
                  </a:lnTo>
                  <a:lnTo>
                    <a:pt x="0" y="146710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864" y="736091"/>
            <a:ext cx="8549640" cy="791210"/>
            <a:chOff x="54864" y="736091"/>
            <a:chExt cx="8549640" cy="791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4" y="736091"/>
              <a:ext cx="7360920" cy="513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7935" y="736091"/>
              <a:ext cx="1496568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" y="1005839"/>
              <a:ext cx="531876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707" y="1013459"/>
              <a:ext cx="566928" cy="51358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67868" y="1013459"/>
              <a:ext cx="1399032" cy="513588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6334" y="784352"/>
            <a:ext cx="8268970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Modification</a:t>
            </a:r>
            <a:r>
              <a:rPr sz="1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texturale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structurale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18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roche</a:t>
            </a:r>
            <a:r>
              <a:rPr sz="1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des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minéraux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suite</a:t>
            </a:r>
            <a:r>
              <a:rPr sz="18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à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déformation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solidFill>
                  <a:srgbClr val="000000"/>
                </a:solidFill>
                <a:latin typeface="Wingdings"/>
                <a:cs typeface="Wingdings"/>
              </a:rPr>
              <a:t></a:t>
            </a:r>
            <a:r>
              <a:rPr sz="18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La </a:t>
            </a:r>
            <a:r>
              <a:rPr sz="1800" u="sng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schistosité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9308" y="1417319"/>
            <a:ext cx="7981315" cy="5410200"/>
            <a:chOff x="559308" y="1417319"/>
            <a:chExt cx="7981315" cy="5410200"/>
          </a:xfrm>
        </p:grpSpPr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44242" y="1434088"/>
              <a:ext cx="5053578" cy="286815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499993" y="1489455"/>
              <a:ext cx="4888484" cy="270332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480943" y="1470405"/>
              <a:ext cx="4926965" cy="2741930"/>
            </a:xfrm>
            <a:custGeom>
              <a:avLst/>
              <a:gdLst/>
              <a:ahLst/>
              <a:cxnLst/>
              <a:rect l="l" t="t" r="r" b="b"/>
              <a:pathLst>
                <a:path w="4926965" h="2741929">
                  <a:moveTo>
                    <a:pt x="0" y="2741422"/>
                  </a:moveTo>
                  <a:lnTo>
                    <a:pt x="4926584" y="2741422"/>
                  </a:lnTo>
                  <a:lnTo>
                    <a:pt x="4926584" y="0"/>
                  </a:lnTo>
                  <a:lnTo>
                    <a:pt x="0" y="0"/>
                  </a:lnTo>
                  <a:lnTo>
                    <a:pt x="0" y="274142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08534" y="4322062"/>
              <a:ext cx="6512047" cy="250545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82168" y="1417319"/>
              <a:ext cx="2895600" cy="289407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47255" y="1481327"/>
              <a:ext cx="2711450" cy="2711450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628205" y="1462277"/>
              <a:ext cx="2749550" cy="2749550"/>
            </a:xfrm>
            <a:custGeom>
              <a:avLst/>
              <a:gdLst/>
              <a:ahLst/>
              <a:cxnLst/>
              <a:rect l="l" t="t" r="r" b="b"/>
              <a:pathLst>
                <a:path w="2749550" h="2749550">
                  <a:moveTo>
                    <a:pt x="0" y="2749550"/>
                  </a:moveTo>
                  <a:lnTo>
                    <a:pt x="2749550" y="2749550"/>
                  </a:lnTo>
                  <a:lnTo>
                    <a:pt x="2749550" y="0"/>
                  </a:lnTo>
                  <a:lnTo>
                    <a:pt x="0" y="0"/>
                  </a:lnTo>
                  <a:lnTo>
                    <a:pt x="0" y="274955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522464" y="1456943"/>
              <a:ext cx="899159" cy="41147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481315" y="1437131"/>
              <a:ext cx="1059179" cy="56540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569326" y="1481264"/>
              <a:ext cx="805472" cy="31603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7569326" y="1481264"/>
              <a:ext cx="805815" cy="316230"/>
            </a:xfrm>
            <a:custGeom>
              <a:avLst/>
              <a:gdLst/>
              <a:ahLst/>
              <a:cxnLst/>
              <a:rect l="l" t="t" r="r" b="b"/>
              <a:pathLst>
                <a:path w="805815" h="316230">
                  <a:moveTo>
                    <a:pt x="0" y="316039"/>
                  </a:moveTo>
                  <a:lnTo>
                    <a:pt x="805472" y="316039"/>
                  </a:lnTo>
                  <a:lnTo>
                    <a:pt x="805472" y="0"/>
                  </a:lnTo>
                  <a:lnTo>
                    <a:pt x="0" y="0"/>
                  </a:lnTo>
                  <a:lnTo>
                    <a:pt x="0" y="316039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0456" y="1456943"/>
              <a:ext cx="922019" cy="41147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9308" y="1437131"/>
              <a:ext cx="1117092" cy="565403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47357" y="1481264"/>
              <a:ext cx="827417" cy="31603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47357" y="1481264"/>
              <a:ext cx="828040" cy="316230"/>
            </a:xfrm>
            <a:custGeom>
              <a:avLst/>
              <a:gdLst/>
              <a:ahLst/>
              <a:cxnLst/>
              <a:rect l="l" t="t" r="r" b="b"/>
              <a:pathLst>
                <a:path w="828040" h="316230">
                  <a:moveTo>
                    <a:pt x="0" y="316039"/>
                  </a:moveTo>
                  <a:lnTo>
                    <a:pt x="827417" y="316039"/>
                  </a:lnTo>
                  <a:lnTo>
                    <a:pt x="827417" y="0"/>
                  </a:lnTo>
                  <a:lnTo>
                    <a:pt x="0" y="0"/>
                  </a:lnTo>
                  <a:lnTo>
                    <a:pt x="0" y="316039"/>
                  </a:lnTo>
                  <a:close/>
                </a:path>
              </a:pathLst>
            </a:custGeom>
            <a:ln w="9524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1263992" y="4332732"/>
            <a:ext cx="6346825" cy="2385695"/>
            <a:chOff x="1263992" y="4332732"/>
            <a:chExt cx="6346825" cy="2385695"/>
          </a:xfrm>
        </p:grpSpPr>
        <p:pic>
          <p:nvPicPr>
            <p:cNvPr id="27" name="object 27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263992" y="4377524"/>
              <a:ext cx="6346698" cy="234061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988308" y="4352544"/>
              <a:ext cx="900684" cy="411480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948684" y="4332732"/>
              <a:ext cx="1059180" cy="56540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036313" y="4377372"/>
              <a:ext cx="805472" cy="316039"/>
            </a:xfrm>
            <a:prstGeom prst="rect">
              <a:avLst/>
            </a:prstGeom>
          </p:spPr>
        </p:pic>
      </p:grpSp>
      <p:sp>
        <p:nvSpPr>
          <p:cNvPr id="31" name="object 31"/>
          <p:cNvSpPr txBox="1"/>
          <p:nvPr/>
        </p:nvSpPr>
        <p:spPr>
          <a:xfrm>
            <a:off x="726135" y="1499361"/>
            <a:ext cx="7596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6935470" algn="l"/>
              </a:tabLst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Ardoise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Schiste</a:t>
            </a:r>
            <a:endParaRPr sz="1800">
              <a:latin typeface="Calibri"/>
              <a:cs typeface="Calibri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1225892" y="4337129"/>
          <a:ext cx="6499225" cy="23780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1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5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88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464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9525">
                      <a:solidFill>
                        <a:srgbClr val="BD4A47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ts val="2140"/>
                        </a:lnSpc>
                        <a:spcBef>
                          <a:spcPts val="395"/>
                        </a:spcBef>
                      </a:pPr>
                      <a:r>
                        <a:rPr sz="1800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Schiste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50165" marB="0">
                    <a:lnL w="9525">
                      <a:solidFill>
                        <a:srgbClr val="BD4A47"/>
                      </a:solidFill>
                      <a:prstDash val="solid"/>
                    </a:lnL>
                    <a:lnR w="9525">
                      <a:solidFill>
                        <a:srgbClr val="BD4A47"/>
                      </a:solidFill>
                      <a:prstDash val="solid"/>
                    </a:lnR>
                    <a:lnT w="57150">
                      <a:solidFill>
                        <a:srgbClr val="000000"/>
                      </a:solidFill>
                      <a:prstDash val="solid"/>
                    </a:lnT>
                    <a:lnB w="9525">
                      <a:solidFill>
                        <a:srgbClr val="BD4A47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BD4A47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3430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864" y="736091"/>
            <a:ext cx="8549640" cy="791210"/>
            <a:chOff x="54864" y="736091"/>
            <a:chExt cx="8549640" cy="791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4" y="736091"/>
              <a:ext cx="7360920" cy="513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7935" y="736091"/>
              <a:ext cx="1496568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" y="1005839"/>
              <a:ext cx="531876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707" y="1013459"/>
              <a:ext cx="1333500" cy="51358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6334" y="784352"/>
            <a:ext cx="8268970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Modification</a:t>
            </a:r>
            <a:r>
              <a:rPr sz="1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texturale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structurale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18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roche</a:t>
            </a:r>
            <a:r>
              <a:rPr sz="1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des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minéraux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suite</a:t>
            </a:r>
            <a:r>
              <a:rPr sz="18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à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déformation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solidFill>
                  <a:srgbClr val="000000"/>
                </a:solidFill>
                <a:latin typeface="Wingdings"/>
                <a:cs typeface="Wingdings"/>
              </a:rPr>
              <a:t></a:t>
            </a:r>
            <a:r>
              <a:rPr sz="18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000000"/>
                </a:solidFill>
              </a:rPr>
              <a:t>La </a:t>
            </a:r>
            <a:r>
              <a:rPr sz="1800" spc="-10" dirty="0">
                <a:solidFill>
                  <a:srgbClr val="000000"/>
                </a:solidFill>
              </a:rPr>
              <a:t>foliation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6679" y="1191767"/>
            <a:ext cx="8978265" cy="1001394"/>
            <a:chOff x="106679" y="1191767"/>
            <a:chExt cx="8978265" cy="1001394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32587" y="1202435"/>
              <a:ext cx="8878824" cy="9265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6679" y="1191767"/>
              <a:ext cx="8977884" cy="100126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514" y="1229829"/>
              <a:ext cx="8784971" cy="830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9514" y="1229829"/>
              <a:ext cx="8785225" cy="831215"/>
            </a:xfrm>
            <a:custGeom>
              <a:avLst/>
              <a:gdLst/>
              <a:ahLst/>
              <a:cxnLst/>
              <a:rect l="l" t="t" r="r" b="b"/>
              <a:pathLst>
                <a:path w="8785225" h="831214">
                  <a:moveTo>
                    <a:pt x="0" y="830999"/>
                  </a:moveTo>
                  <a:lnTo>
                    <a:pt x="8784971" y="830999"/>
                  </a:lnTo>
                  <a:lnTo>
                    <a:pt x="8784971" y="0"/>
                  </a:lnTo>
                  <a:lnTo>
                    <a:pt x="0" y="0"/>
                  </a:lnTo>
                  <a:lnTo>
                    <a:pt x="0" y="83099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58267" y="1250949"/>
            <a:ext cx="86277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La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foliation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est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un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stade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déformation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roche</a:t>
            </a:r>
            <a:r>
              <a:rPr sz="1600" spc="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transformation</a:t>
            </a:r>
            <a:r>
              <a:rPr sz="1600" spc="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minéralogique</a:t>
            </a:r>
            <a:r>
              <a:rPr sz="1600" spc="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plus</a:t>
            </a:r>
            <a:r>
              <a:rPr sz="1600" spc="8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poussée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531989" y="1494790"/>
            <a:ext cx="13531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de</a:t>
            </a:r>
            <a:r>
              <a:rPr sz="1600" spc="4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profondeurs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58267" y="1494790"/>
            <a:ext cx="7096759" cy="5143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85"/>
              </a:spcBef>
            </a:pPr>
            <a:r>
              <a:rPr sz="1600" dirty="0">
                <a:latin typeface="Calibri"/>
                <a:cs typeface="Calibri"/>
              </a:rPr>
              <a:t>par</a:t>
            </a:r>
            <a:r>
              <a:rPr sz="1600" spc="3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rapport</a:t>
            </a:r>
            <a:r>
              <a:rPr sz="1600" spc="38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3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3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schistosité</a:t>
            </a:r>
            <a:r>
              <a:rPr sz="1600" spc="3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vu</a:t>
            </a:r>
            <a:r>
              <a:rPr sz="1600" spc="3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précédemment.</a:t>
            </a:r>
            <a:r>
              <a:rPr sz="1600" spc="3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Ce</a:t>
            </a:r>
            <a:r>
              <a:rPr sz="1600" spc="3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stade</a:t>
            </a:r>
            <a:r>
              <a:rPr sz="1600" spc="3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s’opère</a:t>
            </a:r>
            <a:r>
              <a:rPr sz="1600" spc="3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38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des</a:t>
            </a:r>
            <a:r>
              <a:rPr sz="1600" spc="3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gammes </a:t>
            </a:r>
            <a:r>
              <a:rPr sz="1600" dirty="0">
                <a:latin typeface="Calibri"/>
                <a:cs typeface="Calibri"/>
              </a:rPr>
              <a:t>(supérieures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8000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m)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Wingdings"/>
                <a:cs typeface="Wingdings"/>
              </a:rPr>
              <a:t></a:t>
            </a:r>
            <a:r>
              <a:rPr sz="1600" spc="-60" dirty="0">
                <a:latin typeface="Times New Roman"/>
                <a:cs typeface="Times New Roman"/>
              </a:rPr>
              <a:t> </a:t>
            </a:r>
            <a:r>
              <a:rPr sz="1600" spc="-10" dirty="0">
                <a:latin typeface="Calibri"/>
                <a:cs typeface="Calibri"/>
              </a:rPr>
              <a:t>Augmentation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P-</a:t>
            </a:r>
            <a:r>
              <a:rPr sz="1600" dirty="0">
                <a:latin typeface="Calibri"/>
                <a:cs typeface="Calibri"/>
              </a:rPr>
              <a:t>T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rapport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au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niveau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précédant.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922776" y="2996182"/>
            <a:ext cx="5029200" cy="3789045"/>
            <a:chOff x="3922776" y="2996182"/>
            <a:chExt cx="5029200" cy="378904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922776" y="2996182"/>
              <a:ext cx="5029200" cy="3788667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969385" y="5557393"/>
              <a:ext cx="4166870" cy="1080770"/>
            </a:xfrm>
            <a:custGeom>
              <a:avLst/>
              <a:gdLst/>
              <a:ahLst/>
              <a:cxnLst/>
              <a:rect l="l" t="t" r="r" b="b"/>
              <a:pathLst>
                <a:path w="4166870" h="1080770">
                  <a:moveTo>
                    <a:pt x="1236472" y="0"/>
                  </a:moveTo>
                  <a:lnTo>
                    <a:pt x="10287" y="0"/>
                  </a:lnTo>
                  <a:lnTo>
                    <a:pt x="0" y="581913"/>
                  </a:lnTo>
                  <a:lnTo>
                    <a:pt x="1267587" y="581913"/>
                  </a:lnTo>
                  <a:lnTo>
                    <a:pt x="2026157" y="872858"/>
                  </a:lnTo>
                  <a:lnTo>
                    <a:pt x="2140457" y="872858"/>
                  </a:lnTo>
                  <a:lnTo>
                    <a:pt x="2213229" y="893648"/>
                  </a:lnTo>
                  <a:lnTo>
                    <a:pt x="2317115" y="904036"/>
                  </a:lnTo>
                  <a:lnTo>
                    <a:pt x="2358643" y="924813"/>
                  </a:lnTo>
                  <a:lnTo>
                    <a:pt x="2524887" y="966381"/>
                  </a:lnTo>
                  <a:lnTo>
                    <a:pt x="2722371" y="1018336"/>
                  </a:lnTo>
                  <a:lnTo>
                    <a:pt x="2826258" y="1080681"/>
                  </a:lnTo>
                  <a:lnTo>
                    <a:pt x="4166742" y="1059903"/>
                  </a:lnTo>
                  <a:lnTo>
                    <a:pt x="4104386" y="935215"/>
                  </a:lnTo>
                  <a:lnTo>
                    <a:pt x="3969258" y="841692"/>
                  </a:lnTo>
                  <a:lnTo>
                    <a:pt x="3979671" y="800125"/>
                  </a:lnTo>
                  <a:lnTo>
                    <a:pt x="3730243" y="779348"/>
                  </a:lnTo>
                  <a:lnTo>
                    <a:pt x="3719830" y="706615"/>
                  </a:lnTo>
                  <a:lnTo>
                    <a:pt x="3397758" y="633869"/>
                  </a:lnTo>
                  <a:lnTo>
                    <a:pt x="3512058" y="592315"/>
                  </a:lnTo>
                  <a:lnTo>
                    <a:pt x="3387343" y="571525"/>
                  </a:lnTo>
                  <a:lnTo>
                    <a:pt x="2909442" y="529958"/>
                  </a:lnTo>
                  <a:lnTo>
                    <a:pt x="3034030" y="478015"/>
                  </a:lnTo>
                  <a:lnTo>
                    <a:pt x="2711958" y="467613"/>
                  </a:lnTo>
                  <a:lnTo>
                    <a:pt x="2753487" y="415658"/>
                  </a:lnTo>
                  <a:lnTo>
                    <a:pt x="2483357" y="415658"/>
                  </a:lnTo>
                  <a:lnTo>
                    <a:pt x="2483357" y="374103"/>
                  </a:lnTo>
                  <a:lnTo>
                    <a:pt x="2296287" y="374103"/>
                  </a:lnTo>
                  <a:lnTo>
                    <a:pt x="2337942" y="311759"/>
                  </a:lnTo>
                  <a:lnTo>
                    <a:pt x="2130043" y="342925"/>
                  </a:lnTo>
                  <a:lnTo>
                    <a:pt x="1236472" y="0"/>
                  </a:lnTo>
                  <a:close/>
                </a:path>
              </a:pathLst>
            </a:custGeom>
            <a:solidFill>
              <a:srgbClr val="FF0000">
                <a:alpha val="3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106679" y="2161032"/>
            <a:ext cx="8976360" cy="762000"/>
            <a:chOff x="106679" y="2161032"/>
            <a:chExt cx="8976360" cy="762000"/>
          </a:xfrm>
        </p:grpSpPr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2587" y="2177796"/>
              <a:ext cx="8878824" cy="67970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6679" y="2161032"/>
              <a:ext cx="8976360" cy="76200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9514" y="2204910"/>
              <a:ext cx="8784971" cy="584771"/>
            </a:xfrm>
            <a:prstGeom prst="rect">
              <a:avLst/>
            </a:prstGeom>
          </p:spPr>
        </p:pic>
      </p:grpSp>
      <p:sp>
        <p:nvSpPr>
          <p:cNvPr id="24" name="object 24"/>
          <p:cNvSpPr txBox="1"/>
          <p:nvPr/>
        </p:nvSpPr>
        <p:spPr>
          <a:xfrm>
            <a:off x="179514" y="2204910"/>
            <a:ext cx="8785225" cy="58483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1440">
              <a:lnSpc>
                <a:spcPts val="1914"/>
              </a:lnSpc>
              <a:spcBef>
                <a:spcPts val="275"/>
              </a:spcBef>
            </a:pPr>
            <a:r>
              <a:rPr sz="1600" dirty="0">
                <a:latin typeface="Wingdings"/>
                <a:cs typeface="Wingdings"/>
              </a:rPr>
              <a:t></a:t>
            </a:r>
            <a:r>
              <a:rPr sz="1600" spc="160" dirty="0">
                <a:latin typeface="Times New Roman"/>
                <a:cs typeface="Times New Roman"/>
              </a:rPr>
              <a:t> </a:t>
            </a:r>
            <a:r>
              <a:rPr sz="1600" dirty="0">
                <a:latin typeface="Calibri"/>
                <a:cs typeface="Calibri"/>
              </a:rPr>
              <a:t>correspond</a:t>
            </a:r>
            <a:r>
              <a:rPr sz="1600" spc="2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2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une</a:t>
            </a:r>
            <a:r>
              <a:rPr sz="1600" spc="2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structure</a:t>
            </a:r>
            <a:r>
              <a:rPr sz="1600" spc="2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visible</a:t>
            </a:r>
            <a:r>
              <a:rPr sz="1600" spc="20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où</a:t>
            </a:r>
            <a:r>
              <a:rPr sz="1600" spc="20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2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20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schistosité</a:t>
            </a:r>
            <a:r>
              <a:rPr sz="1600" spc="2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s’ajoute</a:t>
            </a:r>
            <a:r>
              <a:rPr sz="1600" spc="2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une</a:t>
            </a:r>
            <a:r>
              <a:rPr sz="1600" spc="2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différentiation</a:t>
            </a:r>
            <a:r>
              <a:rPr sz="1600" spc="21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pétrographique</a:t>
            </a:r>
            <a:endParaRPr sz="1600">
              <a:latin typeface="Calibri"/>
              <a:cs typeface="Calibri"/>
            </a:endParaRPr>
          </a:p>
          <a:p>
            <a:pPr marL="91440">
              <a:lnSpc>
                <a:spcPts val="1914"/>
              </a:lnSpc>
            </a:pPr>
            <a:r>
              <a:rPr sz="1600" dirty="0">
                <a:latin typeface="Calibri"/>
                <a:cs typeface="Calibri"/>
              </a:rPr>
              <a:t>entre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lits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(aspect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rubané)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5" name="object 25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67639" y="2877311"/>
            <a:ext cx="3470148" cy="3907534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6438" y="5665723"/>
            <a:ext cx="1576070" cy="10934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18820" algn="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Orientation préférentielle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de </a:t>
            </a:r>
            <a:r>
              <a:rPr sz="1400" spc="-10" dirty="0">
                <a:latin typeface="Calibri"/>
                <a:cs typeface="Calibri"/>
              </a:rPr>
              <a:t>minéraux </a:t>
            </a:r>
            <a:r>
              <a:rPr sz="1400" spc="-25" dirty="0">
                <a:latin typeface="Calibri"/>
                <a:cs typeface="Calibri"/>
              </a:rPr>
              <a:t>et </a:t>
            </a:r>
            <a:r>
              <a:rPr sz="1400" spc="-10" dirty="0">
                <a:latin typeface="Calibri"/>
                <a:cs typeface="Calibri"/>
              </a:rPr>
              <a:t>différenciation pétrographique </a:t>
            </a:r>
            <a:r>
              <a:rPr sz="1400" spc="-20" dirty="0">
                <a:latin typeface="Calibri"/>
                <a:cs typeface="Calibri"/>
              </a:rPr>
              <a:t>nette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4864" y="736091"/>
            <a:ext cx="8549640" cy="791210"/>
            <a:chOff x="54864" y="736091"/>
            <a:chExt cx="8549640" cy="791210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64" y="736091"/>
              <a:ext cx="7360920" cy="51358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107935" y="736091"/>
              <a:ext cx="1496568" cy="51358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864" y="1005839"/>
              <a:ext cx="531876" cy="51358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30707" y="1013459"/>
              <a:ext cx="1333500" cy="513588"/>
            </a:xfrm>
            <a:prstGeom prst="rect">
              <a:avLst/>
            </a:prstGeom>
          </p:spPr>
        </p:pic>
      </p:grp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186334" y="784352"/>
            <a:ext cx="8268970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Modification</a:t>
            </a:r>
            <a:r>
              <a:rPr sz="1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texturale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structurale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18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roche</a:t>
            </a:r>
            <a:r>
              <a:rPr sz="1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des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minéraux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suite</a:t>
            </a:r>
            <a:r>
              <a:rPr sz="18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à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déformation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solidFill>
                  <a:srgbClr val="000000"/>
                </a:solidFill>
                <a:latin typeface="Wingdings"/>
                <a:cs typeface="Wingdings"/>
              </a:rPr>
              <a:t></a:t>
            </a:r>
            <a:r>
              <a:rPr sz="1800" spc="-55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La </a:t>
            </a:r>
            <a:r>
              <a:rPr sz="1800" u="sng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foliation</a:t>
            </a:r>
            <a:endParaRPr sz="1800">
              <a:latin typeface="Times New Roman"/>
              <a:cs typeface="Times New Roman"/>
            </a:endParaRPr>
          </a:p>
        </p:txBody>
      </p:sp>
      <p:pic>
        <p:nvPicPr>
          <p:cNvPr id="18" name="object 18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977384" y="4890514"/>
            <a:ext cx="3906006" cy="1868431"/>
          </a:xfrm>
          <a:prstGeom prst="rect">
            <a:avLst/>
          </a:prstGeom>
        </p:spPr>
      </p:pic>
      <p:grpSp>
        <p:nvGrpSpPr>
          <p:cNvPr id="19" name="object 19"/>
          <p:cNvGrpSpPr/>
          <p:nvPr/>
        </p:nvGrpSpPr>
        <p:grpSpPr>
          <a:xfrm>
            <a:off x="249936" y="1194816"/>
            <a:ext cx="8647430" cy="5598160"/>
            <a:chOff x="249936" y="1194816"/>
            <a:chExt cx="8647430" cy="5598160"/>
          </a:xfrm>
        </p:grpSpPr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811524" y="1194816"/>
              <a:ext cx="5085587" cy="339394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21757" y="4890516"/>
              <a:ext cx="2997719" cy="190195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4992" y="1780032"/>
              <a:ext cx="3028178" cy="213969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49936" y="1755648"/>
              <a:ext cx="3144012" cy="222504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23532" y="1798955"/>
              <a:ext cx="2950845" cy="2062099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23532" y="1798955"/>
              <a:ext cx="2950845" cy="2062480"/>
            </a:xfrm>
            <a:custGeom>
              <a:avLst/>
              <a:gdLst/>
              <a:ahLst/>
              <a:cxnLst/>
              <a:rect l="l" t="t" r="r" b="b"/>
              <a:pathLst>
                <a:path w="2950845" h="2062479">
                  <a:moveTo>
                    <a:pt x="0" y="2062099"/>
                  </a:moveTo>
                  <a:lnTo>
                    <a:pt x="2950845" y="2062099"/>
                  </a:lnTo>
                  <a:lnTo>
                    <a:pt x="2950845" y="0"/>
                  </a:lnTo>
                  <a:lnTo>
                    <a:pt x="0" y="0"/>
                  </a:lnTo>
                  <a:lnTo>
                    <a:pt x="0" y="206209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402437" y="1821561"/>
            <a:ext cx="15805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94030" algn="l"/>
              </a:tabLst>
            </a:pPr>
            <a:r>
              <a:rPr sz="1600" spc="-50" dirty="0">
                <a:latin typeface="Wingdings"/>
                <a:cs typeface="Wingdings"/>
              </a:rPr>
              <a:t></a:t>
            </a: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spc="-10" dirty="0">
                <a:latin typeface="Calibri"/>
                <a:cs typeface="Calibri"/>
              </a:rPr>
              <a:t>structuration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242185" y="1821561"/>
            <a:ext cx="95376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02920" algn="l"/>
              </a:tabLst>
            </a:pPr>
            <a:r>
              <a:rPr sz="1600" spc="-25" dirty="0">
                <a:latin typeface="Calibri"/>
                <a:cs typeface="Calibri"/>
              </a:rPr>
              <a:t>en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20" dirty="0">
                <a:latin typeface="Calibri"/>
                <a:cs typeface="Calibri"/>
              </a:rPr>
              <a:t>plans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02437" y="2063953"/>
            <a:ext cx="27927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11225" algn="l"/>
                <a:tab pos="1496695" algn="l"/>
                <a:tab pos="2025650" algn="l"/>
              </a:tabLst>
            </a:pPr>
            <a:r>
              <a:rPr sz="1600" spc="-10" dirty="0">
                <a:latin typeface="Calibri"/>
                <a:cs typeface="Calibri"/>
              </a:rPr>
              <a:t>distincts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20" dirty="0">
                <a:latin typeface="Calibri"/>
                <a:cs typeface="Calibri"/>
              </a:rPr>
              <a:t>avec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25" dirty="0">
                <a:latin typeface="Calibri"/>
                <a:cs typeface="Calibri"/>
              </a:rPr>
              <a:t>une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10" dirty="0">
                <a:latin typeface="Calibri"/>
                <a:cs typeface="Calibri"/>
              </a:rPr>
              <a:t>structure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1123315" algn="l"/>
                <a:tab pos="1767839" algn="l"/>
              </a:tabLst>
            </a:pPr>
            <a:r>
              <a:rPr sz="1600" spc="-10" dirty="0">
                <a:latin typeface="Calibri"/>
                <a:cs typeface="Calibri"/>
              </a:rPr>
              <a:t>marquée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25" dirty="0">
                <a:latin typeface="Calibri"/>
                <a:cs typeface="Calibri"/>
              </a:rPr>
              <a:t>par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l'orientation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02437" y="2551937"/>
            <a:ext cx="279463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préférentielle</a:t>
            </a:r>
            <a:r>
              <a:rPr sz="1600" u="sng" spc="-4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de</a:t>
            </a:r>
            <a:r>
              <a:rPr sz="1600" u="sng" spc="-5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minéraux</a:t>
            </a:r>
            <a:r>
              <a:rPr sz="1600" u="sng" spc="-3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et</a:t>
            </a:r>
            <a:r>
              <a:rPr sz="1600" u="sng" spc="-4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spc="-25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une</a:t>
            </a:r>
            <a:r>
              <a:rPr sz="1600" spc="-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u="sng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différenciation</a:t>
            </a:r>
            <a:r>
              <a:rPr sz="1600" u="sng" spc="33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   </a:t>
            </a:r>
            <a:r>
              <a:rPr sz="1600" u="sng" spc="-10" dirty="0">
                <a:solidFill>
                  <a:srgbClr val="006FC0"/>
                </a:solidFill>
                <a:uFill>
                  <a:solidFill>
                    <a:srgbClr val="006FC0"/>
                  </a:solidFill>
                </a:uFill>
                <a:latin typeface="Calibri"/>
                <a:cs typeface="Calibri"/>
              </a:rPr>
              <a:t>pétrographique</a:t>
            </a:r>
            <a:r>
              <a:rPr sz="1600" spc="-10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nette</a:t>
            </a:r>
            <a:r>
              <a:rPr sz="1600" dirty="0">
                <a:latin typeface="Calibri"/>
                <a:cs typeface="Calibri"/>
              </a:rPr>
              <a:t>,</a:t>
            </a:r>
            <a:r>
              <a:rPr sz="1600" spc="2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aboutissant</a:t>
            </a:r>
            <a:r>
              <a:rPr sz="1600" spc="2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à</a:t>
            </a:r>
            <a:r>
              <a:rPr sz="1600" spc="25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l'alternance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215" dirty="0">
                <a:latin typeface="Calibri"/>
                <a:cs typeface="Calibri"/>
              </a:rPr>
              <a:t>  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feuillets</a:t>
            </a:r>
            <a:r>
              <a:rPr sz="1600" u="sng" spc="2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 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</a:t>
            </a:r>
            <a:r>
              <a:rPr sz="1600" u="sng" spc="2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 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composition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minéralogique</a:t>
            </a:r>
            <a:r>
              <a:rPr sz="1600" u="sng" spc="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différente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539621" y="2748407"/>
            <a:ext cx="2578735" cy="2853690"/>
            <a:chOff x="1539621" y="2748407"/>
            <a:chExt cx="2578735" cy="2853690"/>
          </a:xfrm>
        </p:grpSpPr>
        <p:sp>
          <p:nvSpPr>
            <p:cNvPr id="31" name="object 31"/>
            <p:cNvSpPr/>
            <p:nvPr/>
          </p:nvSpPr>
          <p:spPr>
            <a:xfrm>
              <a:off x="1552321" y="3828161"/>
              <a:ext cx="330835" cy="1761489"/>
            </a:xfrm>
            <a:custGeom>
              <a:avLst/>
              <a:gdLst/>
              <a:ahLst/>
              <a:cxnLst/>
              <a:rect l="l" t="t" r="r" b="b"/>
              <a:pathLst>
                <a:path w="330835" h="1761489">
                  <a:moveTo>
                    <a:pt x="82677" y="0"/>
                  </a:moveTo>
                  <a:lnTo>
                    <a:pt x="0" y="0"/>
                  </a:lnTo>
                  <a:lnTo>
                    <a:pt x="0" y="1719707"/>
                  </a:lnTo>
                  <a:lnTo>
                    <a:pt x="248158" y="1719707"/>
                  </a:lnTo>
                  <a:lnTo>
                    <a:pt x="248158" y="1761083"/>
                  </a:lnTo>
                  <a:lnTo>
                    <a:pt x="330834" y="1678432"/>
                  </a:lnTo>
                  <a:lnTo>
                    <a:pt x="248158" y="1595627"/>
                  </a:lnTo>
                  <a:lnTo>
                    <a:pt x="248158" y="1637029"/>
                  </a:lnTo>
                  <a:lnTo>
                    <a:pt x="82677" y="1637029"/>
                  </a:lnTo>
                  <a:lnTo>
                    <a:pt x="8267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552321" y="3828161"/>
              <a:ext cx="330835" cy="1761489"/>
            </a:xfrm>
            <a:custGeom>
              <a:avLst/>
              <a:gdLst/>
              <a:ahLst/>
              <a:cxnLst/>
              <a:rect l="l" t="t" r="r" b="b"/>
              <a:pathLst>
                <a:path w="330835" h="1761489">
                  <a:moveTo>
                    <a:pt x="82677" y="0"/>
                  </a:moveTo>
                  <a:lnTo>
                    <a:pt x="82677" y="1637029"/>
                  </a:lnTo>
                  <a:lnTo>
                    <a:pt x="248158" y="1637029"/>
                  </a:lnTo>
                  <a:lnTo>
                    <a:pt x="248158" y="1595627"/>
                  </a:lnTo>
                  <a:lnTo>
                    <a:pt x="330834" y="1678432"/>
                  </a:lnTo>
                  <a:lnTo>
                    <a:pt x="248158" y="1761083"/>
                  </a:lnTo>
                  <a:lnTo>
                    <a:pt x="248158" y="1719707"/>
                  </a:lnTo>
                  <a:lnTo>
                    <a:pt x="0" y="1719707"/>
                  </a:lnTo>
                  <a:lnTo>
                    <a:pt x="0" y="0"/>
                  </a:lnTo>
                  <a:lnTo>
                    <a:pt x="82677" y="0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3307206" y="2761107"/>
              <a:ext cx="798830" cy="200025"/>
            </a:xfrm>
            <a:custGeom>
              <a:avLst/>
              <a:gdLst/>
              <a:ahLst/>
              <a:cxnLst/>
              <a:rect l="l" t="t" r="r" b="b"/>
              <a:pathLst>
                <a:path w="798829" h="200025">
                  <a:moveTo>
                    <a:pt x="698626" y="0"/>
                  </a:moveTo>
                  <a:lnTo>
                    <a:pt x="698626" y="49910"/>
                  </a:lnTo>
                  <a:lnTo>
                    <a:pt x="0" y="49910"/>
                  </a:lnTo>
                  <a:lnTo>
                    <a:pt x="0" y="149732"/>
                  </a:lnTo>
                  <a:lnTo>
                    <a:pt x="698626" y="149732"/>
                  </a:lnTo>
                  <a:lnTo>
                    <a:pt x="698626" y="199643"/>
                  </a:lnTo>
                  <a:lnTo>
                    <a:pt x="798321" y="99821"/>
                  </a:lnTo>
                  <a:lnTo>
                    <a:pt x="698626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3307206" y="2761107"/>
              <a:ext cx="798830" cy="200025"/>
            </a:xfrm>
            <a:custGeom>
              <a:avLst/>
              <a:gdLst/>
              <a:ahLst/>
              <a:cxnLst/>
              <a:rect l="l" t="t" r="r" b="b"/>
              <a:pathLst>
                <a:path w="798829" h="200025">
                  <a:moveTo>
                    <a:pt x="0" y="49910"/>
                  </a:moveTo>
                  <a:lnTo>
                    <a:pt x="698626" y="49910"/>
                  </a:lnTo>
                  <a:lnTo>
                    <a:pt x="698626" y="0"/>
                  </a:lnTo>
                  <a:lnTo>
                    <a:pt x="798321" y="99821"/>
                  </a:lnTo>
                  <a:lnTo>
                    <a:pt x="698626" y="199643"/>
                  </a:lnTo>
                  <a:lnTo>
                    <a:pt x="698626" y="149732"/>
                  </a:lnTo>
                  <a:lnTo>
                    <a:pt x="0" y="149732"/>
                  </a:lnTo>
                  <a:lnTo>
                    <a:pt x="0" y="49910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1910207" y="4593666"/>
            <a:ext cx="6985634" cy="307975"/>
          </a:xfrm>
          <a:prstGeom prst="rect">
            <a:avLst/>
          </a:prstGeom>
          <a:ln w="25400">
            <a:solidFill>
              <a:srgbClr val="4F81BC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704850">
              <a:lnSpc>
                <a:spcPct val="100000"/>
              </a:lnSpc>
              <a:spcBef>
                <a:spcPts val="275"/>
              </a:spcBef>
            </a:pPr>
            <a:r>
              <a:rPr sz="1400" i="1" spc="-10" dirty="0">
                <a:latin typeface="Calibri"/>
                <a:cs typeface="Calibri"/>
              </a:rPr>
              <a:t>Redistribution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des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minéraux</a:t>
            </a:r>
            <a:r>
              <a:rPr sz="1400" i="1" spc="-1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dans</a:t>
            </a:r>
            <a:r>
              <a:rPr sz="1400" i="1" spc="-1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la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roche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caractérisant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des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plans de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foliation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603494" y="6269227"/>
            <a:ext cx="3022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066157" y="2658872"/>
            <a:ext cx="3022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864" y="736091"/>
            <a:ext cx="8549640" cy="791210"/>
            <a:chOff x="54864" y="736091"/>
            <a:chExt cx="8549640" cy="791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4" y="736091"/>
              <a:ext cx="7360920" cy="513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7935" y="736091"/>
              <a:ext cx="1496568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" y="1005839"/>
              <a:ext cx="531876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707" y="1013459"/>
              <a:ext cx="1333500" cy="51358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6334" y="784352"/>
            <a:ext cx="82689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Modification</a:t>
            </a:r>
            <a:r>
              <a:rPr sz="1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texturale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structurale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18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roche</a:t>
            </a:r>
            <a:r>
              <a:rPr sz="1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des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minéraux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suite</a:t>
            </a:r>
            <a:r>
              <a:rPr sz="18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à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déformation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86334" y="1061720"/>
            <a:ext cx="13271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La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foliation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13004" y="1143000"/>
            <a:ext cx="8007350" cy="5617845"/>
            <a:chOff x="413004" y="1143000"/>
            <a:chExt cx="8007350" cy="5617845"/>
          </a:xfrm>
        </p:grpSpPr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37388" y="1411222"/>
              <a:ext cx="4087367" cy="53492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2450" y="1476400"/>
              <a:ext cx="3903853" cy="5165852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483400" y="1457350"/>
              <a:ext cx="3942079" cy="5204460"/>
            </a:xfrm>
            <a:custGeom>
              <a:avLst/>
              <a:gdLst/>
              <a:ahLst/>
              <a:cxnLst/>
              <a:rect l="l" t="t" r="r" b="b"/>
              <a:pathLst>
                <a:path w="3942079" h="5204459">
                  <a:moveTo>
                    <a:pt x="0" y="5203952"/>
                  </a:moveTo>
                  <a:lnTo>
                    <a:pt x="3941953" y="5203952"/>
                  </a:lnTo>
                  <a:lnTo>
                    <a:pt x="3941953" y="0"/>
                  </a:lnTo>
                  <a:lnTo>
                    <a:pt x="0" y="0"/>
                  </a:lnTo>
                  <a:lnTo>
                    <a:pt x="0" y="5203952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219956" y="1143000"/>
              <a:ext cx="4200144" cy="31958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83963" y="1207769"/>
              <a:ext cx="4017772" cy="301332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4264913" y="1188719"/>
              <a:ext cx="4056379" cy="3051810"/>
            </a:xfrm>
            <a:custGeom>
              <a:avLst/>
              <a:gdLst/>
              <a:ahLst/>
              <a:cxnLst/>
              <a:rect l="l" t="t" r="r" b="b"/>
              <a:pathLst>
                <a:path w="4056379" h="3051810">
                  <a:moveTo>
                    <a:pt x="0" y="3051429"/>
                  </a:moveTo>
                  <a:lnTo>
                    <a:pt x="4055872" y="3051429"/>
                  </a:lnTo>
                  <a:lnTo>
                    <a:pt x="4055872" y="0"/>
                  </a:lnTo>
                  <a:lnTo>
                    <a:pt x="0" y="0"/>
                  </a:lnTo>
                  <a:lnTo>
                    <a:pt x="0" y="305142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54152" y="1444752"/>
              <a:ext cx="1281684" cy="409956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13004" y="1424940"/>
              <a:ext cx="1476756" cy="56540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02069" y="1468856"/>
              <a:ext cx="1186980" cy="315366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02069" y="1468856"/>
              <a:ext cx="1187450" cy="315595"/>
            </a:xfrm>
            <a:custGeom>
              <a:avLst/>
              <a:gdLst/>
              <a:ahLst/>
              <a:cxnLst/>
              <a:rect l="l" t="t" r="r" b="b"/>
              <a:pathLst>
                <a:path w="1187450" h="315594">
                  <a:moveTo>
                    <a:pt x="0" y="315366"/>
                  </a:moveTo>
                  <a:lnTo>
                    <a:pt x="1186980" y="315366"/>
                  </a:lnTo>
                  <a:lnTo>
                    <a:pt x="1186980" y="0"/>
                  </a:lnTo>
                  <a:lnTo>
                    <a:pt x="0" y="0"/>
                  </a:lnTo>
                  <a:lnTo>
                    <a:pt x="0" y="315366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581050" y="1486915"/>
            <a:ext cx="10896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Gneiss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folié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6594347" y="1164336"/>
            <a:ext cx="1906905" cy="565785"/>
            <a:chOff x="6594347" y="1164336"/>
            <a:chExt cx="1906905" cy="565785"/>
          </a:xfrm>
        </p:grpSpPr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35495" y="1184148"/>
              <a:ext cx="1708403" cy="40995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594347" y="1164336"/>
              <a:ext cx="1906524" cy="56540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682612" y="1208125"/>
              <a:ext cx="1614043" cy="315366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6682612" y="1208125"/>
              <a:ext cx="1614170" cy="315595"/>
            </a:xfrm>
            <a:custGeom>
              <a:avLst/>
              <a:gdLst/>
              <a:ahLst/>
              <a:cxnLst/>
              <a:rect l="l" t="t" r="r" b="b"/>
              <a:pathLst>
                <a:path w="1614170" h="315594">
                  <a:moveTo>
                    <a:pt x="0" y="315366"/>
                  </a:moveTo>
                  <a:lnTo>
                    <a:pt x="1614043" y="315366"/>
                  </a:lnTo>
                  <a:lnTo>
                    <a:pt x="1614043" y="0"/>
                  </a:lnTo>
                  <a:lnTo>
                    <a:pt x="0" y="0"/>
                  </a:lnTo>
                  <a:lnTo>
                    <a:pt x="0" y="315366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6762368" y="1226311"/>
            <a:ext cx="15208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…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avec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linéation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487424" y="4372349"/>
            <a:ext cx="7541259" cy="2486025"/>
            <a:chOff x="1487424" y="4372349"/>
            <a:chExt cx="7541259" cy="2486025"/>
          </a:xfrm>
        </p:grpSpPr>
        <p:pic>
          <p:nvPicPr>
            <p:cNvPr id="29" name="object 2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87424" y="4497322"/>
              <a:ext cx="3634740" cy="2360676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51559" y="4561666"/>
              <a:ext cx="3452495" cy="2179701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532509" y="4542616"/>
              <a:ext cx="3490595" cy="2218055"/>
            </a:xfrm>
            <a:custGeom>
              <a:avLst/>
              <a:gdLst/>
              <a:ahLst/>
              <a:cxnLst/>
              <a:rect l="l" t="t" r="r" b="b"/>
              <a:pathLst>
                <a:path w="3490595" h="2218054">
                  <a:moveTo>
                    <a:pt x="0" y="2217801"/>
                  </a:moveTo>
                  <a:lnTo>
                    <a:pt x="3490595" y="2217801"/>
                  </a:lnTo>
                  <a:lnTo>
                    <a:pt x="3490595" y="0"/>
                  </a:lnTo>
                  <a:lnTo>
                    <a:pt x="0" y="0"/>
                  </a:lnTo>
                  <a:lnTo>
                    <a:pt x="0" y="221780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2" name="object 3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222747" y="4372349"/>
              <a:ext cx="3805424" cy="2389637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6539865" y="5418835"/>
            <a:ext cx="3022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4864" y="736091"/>
            <a:ext cx="8549640" cy="791210"/>
            <a:chOff x="54864" y="736091"/>
            <a:chExt cx="8549640" cy="7912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864" y="736091"/>
              <a:ext cx="7360920" cy="513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7935" y="736091"/>
              <a:ext cx="1496568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864" y="1005839"/>
              <a:ext cx="531876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0707" y="1013459"/>
              <a:ext cx="2516124" cy="51358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86334" y="784352"/>
            <a:ext cx="8268970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Modification</a:t>
            </a:r>
            <a:r>
              <a:rPr sz="1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texturale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structurale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18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18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roche</a:t>
            </a:r>
            <a:r>
              <a:rPr sz="1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des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minéraux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suite</a:t>
            </a:r>
            <a:r>
              <a:rPr sz="18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à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déformation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1800" dirty="0">
                <a:solidFill>
                  <a:srgbClr val="000000"/>
                </a:solidFill>
                <a:latin typeface="Wingdings"/>
                <a:cs typeface="Wingdings"/>
              </a:rPr>
              <a:t></a:t>
            </a:r>
            <a:r>
              <a:rPr sz="1800" spc="-80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sz="18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En</a:t>
            </a:r>
            <a:r>
              <a:rPr sz="1800" u="sng" spc="-2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sz="1800" u="sng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contexte</a:t>
            </a:r>
            <a:r>
              <a:rPr sz="1800" u="sng" spc="-1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sz="1800" u="sng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orogénique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07504" y="1484820"/>
            <a:ext cx="8956675" cy="5160010"/>
            <a:chOff x="107504" y="1484820"/>
            <a:chExt cx="8956675" cy="5160010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504" y="1484820"/>
              <a:ext cx="8956421" cy="515950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162424" y="6142926"/>
              <a:ext cx="224662" cy="22025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742187"/>
            <a:ext cx="6443980" cy="513715"/>
            <a:chOff x="0" y="742187"/>
            <a:chExt cx="6443980" cy="51371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42187"/>
              <a:ext cx="3279648" cy="51358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71800" y="742187"/>
              <a:ext cx="1261872" cy="513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973067" y="742187"/>
              <a:ext cx="1278636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943856" y="742187"/>
              <a:ext cx="1499615" cy="513588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15315" y="791971"/>
            <a:ext cx="61779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1800" b="1" spc="-1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séries</a:t>
            </a:r>
            <a:r>
              <a:rPr sz="1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métamorphiques,</a:t>
            </a:r>
            <a:r>
              <a:rPr sz="1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du</a:t>
            </a:r>
            <a:r>
              <a:rPr sz="18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protolithe</a:t>
            </a:r>
            <a:r>
              <a:rPr sz="1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à</a:t>
            </a:r>
            <a:r>
              <a:rPr sz="1800" b="1" spc="-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la roche</a:t>
            </a:r>
            <a:r>
              <a:rPr sz="18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recristallisée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016" y="1340713"/>
            <a:ext cx="8930005" cy="646430"/>
          </a:xfrm>
          <a:prstGeom prst="rect">
            <a:avLst/>
          </a:prstGeom>
          <a:solidFill>
            <a:srgbClr val="F79546"/>
          </a:solidFill>
          <a:ln w="25400">
            <a:solidFill>
              <a:srgbClr val="B66C3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0805" marR="81915">
              <a:lnSpc>
                <a:spcPts val="2140"/>
              </a:lnSpc>
              <a:spcBef>
                <a:spcPts val="355"/>
              </a:spcBef>
              <a:tabLst>
                <a:tab pos="470534" algn="l"/>
                <a:tab pos="1138555" algn="l"/>
                <a:tab pos="1459865" algn="l"/>
                <a:tab pos="2150110" algn="l"/>
                <a:tab pos="2540635" algn="l"/>
                <a:tab pos="4236720" algn="l"/>
                <a:tab pos="4581525" algn="l"/>
                <a:tab pos="5194300" algn="l"/>
                <a:tab pos="6946900" algn="l"/>
                <a:tab pos="7358380" algn="l"/>
              </a:tabLst>
            </a:pPr>
            <a:r>
              <a:rPr sz="1800" spc="-50" dirty="0">
                <a:latin typeface="Wingdings"/>
                <a:cs typeface="Wingdings"/>
              </a:rPr>
              <a:t>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10" dirty="0">
                <a:latin typeface="Calibri"/>
                <a:cs typeface="Calibri"/>
              </a:rPr>
              <a:t>Selon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le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degré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de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métamorphisme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et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donc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d’enfouissement,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les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transformations structurales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minéralogiques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roche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sont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mêmes.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7260" y="2139543"/>
            <a:ext cx="8930005" cy="646430"/>
          </a:xfrm>
          <a:prstGeom prst="rect">
            <a:avLst/>
          </a:prstGeom>
          <a:solidFill>
            <a:srgbClr val="F79546"/>
          </a:solidFill>
          <a:ln w="25400">
            <a:solidFill>
              <a:srgbClr val="B66C30"/>
            </a:solidFill>
          </a:ln>
        </p:spPr>
        <p:txBody>
          <a:bodyPr vert="horz" wrap="square" lIns="0" tIns="45085" rIns="0" bIns="0" rtlCol="0">
            <a:spAutoFit/>
          </a:bodyPr>
          <a:lstStyle/>
          <a:p>
            <a:pPr marL="91440" marR="83820">
              <a:lnSpc>
                <a:spcPts val="2140"/>
              </a:lnSpc>
              <a:spcBef>
                <a:spcPts val="355"/>
              </a:spcBef>
            </a:pP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L’intensité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 la déformation, 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 recristallisation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réarrangement </a:t>
            </a:r>
            <a:r>
              <a:rPr sz="1800" dirty="0">
                <a:latin typeface="Calibri"/>
                <a:cs typeface="Calibri"/>
              </a:rPr>
              <a:t>minéralogique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est </a:t>
            </a:r>
            <a:r>
              <a:rPr sz="1800" dirty="0">
                <a:latin typeface="Calibri"/>
                <a:cs typeface="Calibri"/>
              </a:rPr>
              <a:t>fonction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profondeur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d’enfouissement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température.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94804" y="2914014"/>
            <a:ext cx="3125470" cy="3719195"/>
            <a:chOff x="94804" y="2914014"/>
            <a:chExt cx="3125470" cy="3719195"/>
          </a:xfrm>
        </p:grpSpPr>
        <p:sp>
          <p:nvSpPr>
            <p:cNvPr id="12" name="object 12"/>
            <p:cNvSpPr/>
            <p:nvPr/>
          </p:nvSpPr>
          <p:spPr>
            <a:xfrm>
              <a:off x="107504" y="2926714"/>
              <a:ext cx="3041015" cy="3693795"/>
            </a:xfrm>
            <a:custGeom>
              <a:avLst/>
              <a:gdLst/>
              <a:ahLst/>
              <a:cxnLst/>
              <a:rect l="l" t="t" r="r" b="b"/>
              <a:pathLst>
                <a:path w="3041015" h="3693795">
                  <a:moveTo>
                    <a:pt x="3040888" y="0"/>
                  </a:moveTo>
                  <a:lnTo>
                    <a:pt x="0" y="0"/>
                  </a:lnTo>
                  <a:lnTo>
                    <a:pt x="0" y="3693287"/>
                  </a:lnTo>
                  <a:lnTo>
                    <a:pt x="3040888" y="3693287"/>
                  </a:lnTo>
                  <a:lnTo>
                    <a:pt x="3040888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7504" y="2926714"/>
              <a:ext cx="3041015" cy="3693795"/>
            </a:xfrm>
            <a:custGeom>
              <a:avLst/>
              <a:gdLst/>
              <a:ahLst/>
              <a:cxnLst/>
              <a:rect l="l" t="t" r="r" b="b"/>
              <a:pathLst>
                <a:path w="3041015" h="3693795">
                  <a:moveTo>
                    <a:pt x="0" y="3693287"/>
                  </a:moveTo>
                  <a:lnTo>
                    <a:pt x="3040888" y="3693287"/>
                  </a:lnTo>
                  <a:lnTo>
                    <a:pt x="3040888" y="0"/>
                  </a:lnTo>
                  <a:lnTo>
                    <a:pt x="0" y="0"/>
                  </a:lnTo>
                  <a:lnTo>
                    <a:pt x="0" y="3693287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962911" y="5090160"/>
              <a:ext cx="1257300" cy="513587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199034" y="2945129"/>
            <a:ext cx="28714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6385" marR="6350" indent="-28702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Calibri"/>
                <a:cs typeface="Calibri"/>
              </a:rPr>
              <a:t>Il</a:t>
            </a:r>
            <a:r>
              <a:rPr sz="1800" spc="49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</a:t>
            </a:r>
            <a:r>
              <a:rPr sz="1800" spc="4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développe</a:t>
            </a:r>
            <a:r>
              <a:rPr sz="1800" spc="5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une</a:t>
            </a:r>
            <a:r>
              <a:rPr sz="1800" spc="45" dirty="0">
                <a:latin typeface="Calibri"/>
                <a:cs typeface="Calibri"/>
              </a:rPr>
              <a:t>  </a:t>
            </a:r>
            <a:r>
              <a:rPr sz="1800" spc="-20" dirty="0">
                <a:latin typeface="Calibri"/>
                <a:cs typeface="Calibri"/>
              </a:rPr>
              <a:t>suite </a:t>
            </a:r>
            <a:r>
              <a:rPr sz="1800" dirty="0">
                <a:latin typeface="Calibri"/>
                <a:cs typeface="Calibri"/>
              </a:rPr>
              <a:t>bien</a:t>
            </a:r>
            <a:r>
              <a:rPr sz="1800" spc="355" dirty="0">
                <a:latin typeface="Calibri"/>
                <a:cs typeface="Calibri"/>
              </a:rPr>
              <a:t>     </a:t>
            </a:r>
            <a:r>
              <a:rPr sz="1800" dirty="0">
                <a:latin typeface="Calibri"/>
                <a:cs typeface="Calibri"/>
              </a:rPr>
              <a:t>spécifique</a:t>
            </a:r>
            <a:r>
              <a:rPr sz="1800" spc="350" dirty="0">
                <a:latin typeface="Calibri"/>
                <a:cs typeface="Calibri"/>
              </a:rPr>
              <a:t>     </a:t>
            </a:r>
            <a:r>
              <a:rPr sz="1800" spc="-2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minéraux.</a:t>
            </a:r>
            <a:endParaRPr sz="1800">
              <a:latin typeface="Calibri"/>
              <a:cs typeface="Calibri"/>
            </a:endParaRPr>
          </a:p>
          <a:p>
            <a:pPr algn="just">
              <a:lnSpc>
                <a:spcPct val="100000"/>
              </a:lnSpc>
            </a:pP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4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partir</a:t>
            </a:r>
            <a:r>
              <a:rPr sz="1800" spc="4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484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484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paragénèse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378710" y="4042664"/>
            <a:ext cx="69151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du</a:t>
            </a:r>
            <a:endParaRPr sz="18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tabLst>
                <a:tab pos="400685" algn="l"/>
              </a:tabLst>
            </a:pPr>
            <a:r>
              <a:rPr sz="1800" spc="-25" dirty="0">
                <a:latin typeface="Calibri"/>
                <a:cs typeface="Calibri"/>
              </a:rPr>
              <a:t>il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est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85546" y="4042664"/>
            <a:ext cx="1656714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  <a:tabLst>
                <a:tab pos="900430" algn="l"/>
                <a:tab pos="1482725" algn="l"/>
              </a:tabLst>
            </a:pPr>
            <a:r>
              <a:rPr sz="1800" spc="-10" dirty="0">
                <a:latin typeface="Calibri"/>
                <a:cs typeface="Calibri"/>
              </a:rPr>
              <a:t>résultant métamorphisme, possible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dans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la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270505" y="4591304"/>
            <a:ext cx="7988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majorité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5546" y="4865623"/>
            <a:ext cx="258508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des</a:t>
            </a:r>
            <a:r>
              <a:rPr sz="1800" spc="4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cas</a:t>
            </a:r>
            <a:r>
              <a:rPr sz="1800" spc="4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4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remonter</a:t>
            </a:r>
            <a:r>
              <a:rPr sz="1800" spc="4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</a:t>
            </a:r>
            <a:r>
              <a:rPr sz="1800" spc="4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la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roche</a:t>
            </a:r>
            <a:r>
              <a:rPr sz="1800" spc="1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originelle</a:t>
            </a:r>
            <a:r>
              <a:rPr sz="1800" spc="18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</a:t>
            </a:r>
            <a:r>
              <a:rPr sz="18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protolithe</a:t>
            </a:r>
            <a:endParaRPr sz="1800">
              <a:latin typeface="Calibri"/>
              <a:cs typeface="Calibri"/>
            </a:endParaRPr>
          </a:p>
          <a:p>
            <a:pPr marR="5080">
              <a:lnSpc>
                <a:spcPct val="100000"/>
              </a:lnSpc>
              <a:tabLst>
                <a:tab pos="796925" algn="l"/>
                <a:tab pos="1184275" algn="l"/>
                <a:tab pos="1793875" algn="l"/>
                <a:tab pos="2336165" algn="l"/>
              </a:tabLst>
            </a:pPr>
            <a:r>
              <a:rPr sz="1800" dirty="0">
                <a:latin typeface="Calibri"/>
                <a:cs typeface="Calibri"/>
              </a:rPr>
              <a:t>=</a:t>
            </a:r>
            <a:r>
              <a:rPr sz="1800" spc="4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roche</a:t>
            </a:r>
            <a:r>
              <a:rPr sz="1800" spc="4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mère),</a:t>
            </a:r>
            <a:r>
              <a:rPr sz="1800" spc="4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avant</a:t>
            </a:r>
            <a:r>
              <a:rPr sz="1800" spc="409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que </a:t>
            </a:r>
            <a:r>
              <a:rPr sz="1800" spc="-10" dirty="0">
                <a:latin typeface="Calibri"/>
                <a:cs typeface="Calibri"/>
              </a:rPr>
              <a:t>celle-</a:t>
            </a:r>
            <a:r>
              <a:rPr sz="1800" spc="-25" dirty="0">
                <a:latin typeface="Calibri"/>
                <a:cs typeface="Calibri"/>
              </a:rPr>
              <a:t>ci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ait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subit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trop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transformations minéralogiques.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20" name="object 2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203448" y="2837686"/>
            <a:ext cx="5907024" cy="3904488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3275584" y="5661240"/>
            <a:ext cx="2808605" cy="954405"/>
          </a:xfrm>
          <a:prstGeom prst="rect">
            <a:avLst/>
          </a:prstGeom>
          <a:solidFill>
            <a:srgbClr val="FFFFFF"/>
          </a:solidFill>
          <a:ln w="25400">
            <a:solidFill>
              <a:srgbClr val="C0504D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1440">
              <a:lnSpc>
                <a:spcPts val="1660"/>
              </a:lnSpc>
              <a:spcBef>
                <a:spcPts val="275"/>
              </a:spcBef>
            </a:pPr>
            <a:r>
              <a:rPr sz="1400" i="1" dirty="0">
                <a:latin typeface="Calibri"/>
                <a:cs typeface="Calibri"/>
              </a:rPr>
              <a:t>Degré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croissant </a:t>
            </a:r>
            <a:r>
              <a:rPr sz="1400" i="1" dirty="0">
                <a:latin typeface="Calibri"/>
                <a:cs typeface="Calibri"/>
              </a:rPr>
              <a:t>de</a:t>
            </a:r>
            <a:r>
              <a:rPr sz="1400" i="1" spc="-1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la </a:t>
            </a:r>
            <a:r>
              <a:rPr sz="1400" i="1" spc="-10" dirty="0">
                <a:latin typeface="Calibri"/>
                <a:cs typeface="Calibri"/>
              </a:rPr>
              <a:t>cristallisation</a:t>
            </a:r>
            <a:endParaRPr sz="1400">
              <a:latin typeface="Calibri"/>
              <a:cs typeface="Calibri"/>
            </a:endParaRPr>
          </a:p>
          <a:p>
            <a:pPr marL="91440" marR="395605">
              <a:lnSpc>
                <a:spcPts val="1670"/>
              </a:lnSpc>
              <a:spcBef>
                <a:spcPts val="95"/>
              </a:spcBef>
            </a:pPr>
            <a:r>
              <a:rPr sz="1450" i="1" spc="-60" dirty="0">
                <a:latin typeface="Wingdings"/>
                <a:cs typeface="Wingdings"/>
              </a:rPr>
              <a:t></a:t>
            </a:r>
            <a:r>
              <a:rPr sz="1450" spc="-45" dirty="0">
                <a:latin typeface="Times New Roman"/>
                <a:cs typeface="Times New Roman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augmentation</a:t>
            </a:r>
            <a:r>
              <a:rPr sz="1400" i="1" spc="-3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de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la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taille</a:t>
            </a:r>
            <a:r>
              <a:rPr sz="1400" i="1" spc="-10" dirty="0">
                <a:latin typeface="Calibri"/>
                <a:cs typeface="Calibri"/>
              </a:rPr>
              <a:t> </a:t>
            </a:r>
            <a:r>
              <a:rPr sz="1400" i="1" spc="-25" dirty="0">
                <a:latin typeface="Calibri"/>
                <a:cs typeface="Calibri"/>
              </a:rPr>
              <a:t>des </a:t>
            </a:r>
            <a:r>
              <a:rPr sz="1400" i="1" dirty="0">
                <a:latin typeface="Calibri"/>
                <a:cs typeface="Calibri"/>
              </a:rPr>
              <a:t>minéraux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résultants</a:t>
            </a:r>
            <a:endParaRPr sz="1400">
              <a:latin typeface="Calibri"/>
              <a:cs typeface="Calibri"/>
            </a:endParaRPr>
          </a:p>
          <a:p>
            <a:pPr marL="91440">
              <a:lnSpc>
                <a:spcPts val="1645"/>
              </a:lnSpc>
            </a:pPr>
            <a:r>
              <a:rPr sz="1450" i="1" spc="-60" dirty="0">
                <a:latin typeface="Wingdings"/>
                <a:cs typeface="Wingdings"/>
              </a:rPr>
              <a:t></a:t>
            </a:r>
            <a:r>
              <a:rPr sz="1450" spc="-45" dirty="0">
                <a:latin typeface="Times New Roman"/>
                <a:cs typeface="Times New Roman"/>
              </a:rPr>
              <a:t> </a:t>
            </a:r>
            <a:r>
              <a:rPr sz="1400" i="1" dirty="0">
                <a:latin typeface="Calibri"/>
                <a:cs typeface="Calibri"/>
              </a:rPr>
              <a:t>texture</a:t>
            </a:r>
            <a:r>
              <a:rPr sz="1400" i="1" spc="-50" dirty="0">
                <a:latin typeface="Calibri"/>
                <a:cs typeface="Calibri"/>
              </a:rPr>
              <a:t> </a:t>
            </a:r>
            <a:r>
              <a:rPr sz="1400" i="1" spc="-20" dirty="0">
                <a:latin typeface="Calibri"/>
                <a:cs typeface="Calibri"/>
              </a:rPr>
              <a:t>d’avantage</a:t>
            </a:r>
            <a:r>
              <a:rPr sz="1400" i="1" spc="5" dirty="0">
                <a:latin typeface="Calibri"/>
                <a:cs typeface="Calibri"/>
              </a:rPr>
              <a:t> </a:t>
            </a:r>
            <a:r>
              <a:rPr sz="1400" i="1" spc="-10" dirty="0">
                <a:latin typeface="Calibri"/>
                <a:cs typeface="Calibri"/>
              </a:rPr>
              <a:t>cristalline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765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métamorphiques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53568" y="2918458"/>
            <a:ext cx="8611235" cy="3896995"/>
            <a:chOff x="353568" y="2918458"/>
            <a:chExt cx="8611235" cy="389699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3568" y="2918458"/>
              <a:ext cx="5113020" cy="3896867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5580126" y="2933318"/>
              <a:ext cx="3384550" cy="2031364"/>
            </a:xfrm>
            <a:custGeom>
              <a:avLst/>
              <a:gdLst/>
              <a:ahLst/>
              <a:cxnLst/>
              <a:rect l="l" t="t" r="r" b="b"/>
              <a:pathLst>
                <a:path w="3384550" h="2031364">
                  <a:moveTo>
                    <a:pt x="3384423" y="0"/>
                  </a:moveTo>
                  <a:lnTo>
                    <a:pt x="0" y="0"/>
                  </a:lnTo>
                  <a:lnTo>
                    <a:pt x="0" y="2031364"/>
                  </a:lnTo>
                  <a:lnTo>
                    <a:pt x="3384423" y="2031364"/>
                  </a:lnTo>
                  <a:lnTo>
                    <a:pt x="3384423" y="0"/>
                  </a:lnTo>
                  <a:close/>
                </a:path>
              </a:pathLst>
            </a:custGeom>
            <a:solidFill>
              <a:srgbClr val="8063A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27547" y="3179063"/>
              <a:ext cx="847344" cy="51358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64708" y="3179063"/>
              <a:ext cx="2577084" cy="513588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166814" y="1085850"/>
            <a:ext cx="8810625" cy="1779905"/>
            <a:chOff x="166814" y="1085850"/>
            <a:chExt cx="8810625" cy="1779905"/>
          </a:xfrm>
        </p:grpSpPr>
        <p:sp>
          <p:nvSpPr>
            <p:cNvPr id="9" name="object 9"/>
            <p:cNvSpPr/>
            <p:nvPr/>
          </p:nvSpPr>
          <p:spPr>
            <a:xfrm>
              <a:off x="179514" y="1098550"/>
              <a:ext cx="8785225" cy="1754505"/>
            </a:xfrm>
            <a:custGeom>
              <a:avLst/>
              <a:gdLst/>
              <a:ahLst/>
              <a:cxnLst/>
              <a:rect l="l" t="t" r="r" b="b"/>
              <a:pathLst>
                <a:path w="8785225" h="1754505">
                  <a:moveTo>
                    <a:pt x="8784971" y="0"/>
                  </a:moveTo>
                  <a:lnTo>
                    <a:pt x="0" y="0"/>
                  </a:lnTo>
                  <a:lnTo>
                    <a:pt x="0" y="1754377"/>
                  </a:lnTo>
                  <a:lnTo>
                    <a:pt x="8784971" y="1754377"/>
                  </a:lnTo>
                  <a:lnTo>
                    <a:pt x="8784971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79514" y="1098550"/>
              <a:ext cx="8785225" cy="1754505"/>
            </a:xfrm>
            <a:custGeom>
              <a:avLst/>
              <a:gdLst/>
              <a:ahLst/>
              <a:cxnLst/>
              <a:rect l="l" t="t" r="r" b="b"/>
              <a:pathLst>
                <a:path w="8785225" h="1754505">
                  <a:moveTo>
                    <a:pt x="0" y="1754377"/>
                  </a:moveTo>
                  <a:lnTo>
                    <a:pt x="8784971" y="1754377"/>
                  </a:lnTo>
                  <a:lnTo>
                    <a:pt x="8784971" y="0"/>
                  </a:lnTo>
                  <a:lnTo>
                    <a:pt x="0" y="0"/>
                  </a:lnTo>
                  <a:lnTo>
                    <a:pt x="0" y="1754377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58267" y="1116584"/>
            <a:ext cx="8628380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“jouant”</a:t>
            </a:r>
            <a:r>
              <a:rPr sz="18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sur</a:t>
            </a:r>
            <a:r>
              <a:rPr sz="1800" spc="2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8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facteurs</a:t>
            </a:r>
            <a:r>
              <a:rPr sz="18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pression</a:t>
            </a:r>
            <a:r>
              <a:rPr sz="18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1800" spc="22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température,</a:t>
            </a:r>
            <a:r>
              <a:rPr sz="18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8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peut</a:t>
            </a:r>
            <a:r>
              <a:rPr sz="18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définir</a:t>
            </a:r>
            <a:r>
              <a:rPr sz="18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plusieurs</a:t>
            </a:r>
            <a:r>
              <a:rPr sz="18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sortes</a:t>
            </a:r>
            <a:r>
              <a:rPr sz="1800" spc="2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métamorphismes,</a:t>
            </a:r>
            <a:r>
              <a:rPr sz="1800" spc="240" dirty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auxquelles</a:t>
            </a:r>
            <a:r>
              <a:rPr sz="1800" spc="250" dirty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correspondent</a:t>
            </a:r>
            <a:r>
              <a:rPr sz="1800" spc="245" dirty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800" spc="245" dirty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transformations</a:t>
            </a:r>
            <a:r>
              <a:rPr sz="1800" spc="250" dirty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minéralogiques 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différentes</a:t>
            </a:r>
            <a:r>
              <a:rPr sz="18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Haute</a:t>
            </a:r>
            <a:r>
              <a:rPr sz="1800" spc="3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température/Basse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pression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(HT/BP),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Haute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température/Haute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pression</a:t>
            </a:r>
            <a:r>
              <a:rPr sz="18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(HT/HP),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Avec</a:t>
            </a:r>
            <a:r>
              <a:rPr sz="18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nombreux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cas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intermédiaires.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80126" y="2933319"/>
            <a:ext cx="3384550" cy="2031364"/>
          </a:xfrm>
          <a:prstGeom prst="rect">
            <a:avLst/>
          </a:prstGeom>
          <a:ln w="25400">
            <a:solidFill>
              <a:srgbClr val="5C4676"/>
            </a:solidFill>
          </a:ln>
        </p:spPr>
        <p:txBody>
          <a:bodyPr vert="horz" wrap="square" lIns="0" tIns="31115" rIns="0" bIns="0" rtlCol="0">
            <a:spAutoFit/>
          </a:bodyPr>
          <a:lstStyle/>
          <a:p>
            <a:pPr marL="92075" marR="83185" algn="just">
              <a:lnSpc>
                <a:spcPct val="100000"/>
              </a:lnSpc>
              <a:spcBef>
                <a:spcPts val="24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Le</a:t>
            </a:r>
            <a:r>
              <a:rPr sz="18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domaine</a:t>
            </a:r>
            <a:r>
              <a:rPr sz="1800" spc="1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P-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est</a:t>
            </a:r>
            <a:r>
              <a:rPr sz="18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découpé</a:t>
            </a:r>
            <a:r>
              <a:rPr sz="1800" spc="1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8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" </a:t>
            </a:r>
            <a:r>
              <a:rPr sz="18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faciès</a:t>
            </a:r>
            <a:r>
              <a:rPr sz="1800" b="1" u="sng" spc="204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  </a:t>
            </a:r>
            <a:r>
              <a:rPr sz="1800" b="1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métamorphiques</a:t>
            </a:r>
            <a:r>
              <a:rPr sz="1800" b="1" spc="210" dirty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"</a:t>
            </a:r>
            <a:r>
              <a:rPr sz="1800" spc="204" dirty="0">
                <a:solidFill>
                  <a:srgbClr val="FFFFFF"/>
                </a:solidFill>
                <a:latin typeface="Calibri"/>
                <a:cs typeface="Calibri"/>
              </a:rPr>
              <a:t>   </a:t>
            </a:r>
            <a:r>
              <a:rPr sz="1800" spc="-50" dirty="0">
                <a:solidFill>
                  <a:srgbClr val="FFFFFF"/>
                </a:solidFill>
                <a:latin typeface="Wingdings"/>
                <a:cs typeface="Wingdings"/>
              </a:rPr>
              <a:t></a:t>
            </a:r>
            <a:r>
              <a:rPr sz="1800" spc="-5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permet</a:t>
            </a:r>
            <a:r>
              <a:rPr sz="1800" spc="3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3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regrouper</a:t>
            </a:r>
            <a:r>
              <a:rPr sz="1800" spc="3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800" spc="3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roches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soumises</a:t>
            </a:r>
            <a:r>
              <a:rPr sz="18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à</a:t>
            </a:r>
            <a:r>
              <a:rPr sz="1800" spc="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intervalles</a:t>
            </a:r>
            <a:r>
              <a:rPr sz="1800" spc="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800" spc="1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et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800" spc="14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donnés,</a:t>
            </a:r>
            <a:r>
              <a:rPr sz="1800" spc="14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indépendamment</a:t>
            </a:r>
            <a:r>
              <a:rPr sz="1800" spc="140" dirty="0">
                <a:solidFill>
                  <a:srgbClr val="FFFFFF"/>
                </a:solidFill>
                <a:latin typeface="Calibri"/>
                <a:cs typeface="Calibri"/>
              </a:rPr>
              <a:t> 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leur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composition chimique.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015484" y="3284220"/>
            <a:ext cx="533400" cy="579120"/>
            <a:chOff x="5015484" y="3284220"/>
            <a:chExt cx="533400" cy="57912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100828" y="3284220"/>
              <a:ext cx="310896" cy="52730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15484" y="3297936"/>
              <a:ext cx="533400" cy="56540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148072" y="3308477"/>
              <a:ext cx="216026" cy="432054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148072" y="3308477"/>
              <a:ext cx="216535" cy="432434"/>
            </a:xfrm>
            <a:custGeom>
              <a:avLst/>
              <a:gdLst/>
              <a:ahLst/>
              <a:cxnLst/>
              <a:rect l="l" t="t" r="r" b="b"/>
              <a:pathLst>
                <a:path w="216535" h="432435">
                  <a:moveTo>
                    <a:pt x="0" y="35940"/>
                  </a:moveTo>
                  <a:lnTo>
                    <a:pt x="2829" y="21967"/>
                  </a:lnTo>
                  <a:lnTo>
                    <a:pt x="10540" y="10541"/>
                  </a:lnTo>
                  <a:lnTo>
                    <a:pt x="21967" y="2829"/>
                  </a:lnTo>
                  <a:lnTo>
                    <a:pt x="35940" y="0"/>
                  </a:lnTo>
                  <a:lnTo>
                    <a:pt x="179958" y="0"/>
                  </a:lnTo>
                  <a:lnTo>
                    <a:pt x="194006" y="2829"/>
                  </a:lnTo>
                  <a:lnTo>
                    <a:pt x="205470" y="10540"/>
                  </a:lnTo>
                  <a:lnTo>
                    <a:pt x="213195" y="21967"/>
                  </a:lnTo>
                  <a:lnTo>
                    <a:pt x="216026" y="35940"/>
                  </a:lnTo>
                  <a:lnTo>
                    <a:pt x="216026" y="395986"/>
                  </a:lnTo>
                  <a:lnTo>
                    <a:pt x="213195" y="410033"/>
                  </a:lnTo>
                  <a:lnTo>
                    <a:pt x="205470" y="421497"/>
                  </a:lnTo>
                  <a:lnTo>
                    <a:pt x="194006" y="429222"/>
                  </a:lnTo>
                  <a:lnTo>
                    <a:pt x="179958" y="432054"/>
                  </a:lnTo>
                  <a:lnTo>
                    <a:pt x="35940" y="432054"/>
                  </a:lnTo>
                  <a:lnTo>
                    <a:pt x="21967" y="429222"/>
                  </a:lnTo>
                  <a:lnTo>
                    <a:pt x="10541" y="421497"/>
                  </a:lnTo>
                  <a:lnTo>
                    <a:pt x="2829" y="410033"/>
                  </a:lnTo>
                  <a:lnTo>
                    <a:pt x="0" y="395986"/>
                  </a:lnTo>
                  <a:lnTo>
                    <a:pt x="0" y="35940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182870" y="3360165"/>
            <a:ext cx="147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5013959" y="3715511"/>
            <a:ext cx="1022985" cy="2976880"/>
            <a:chOff x="5013959" y="3715511"/>
            <a:chExt cx="1022985" cy="2976880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00827" y="3715511"/>
              <a:ext cx="310896" cy="297637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13959" y="4953000"/>
              <a:ext cx="534924" cy="565404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48071" y="3740530"/>
              <a:ext cx="216026" cy="2880309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5148071" y="3740530"/>
              <a:ext cx="216535" cy="2880360"/>
            </a:xfrm>
            <a:custGeom>
              <a:avLst/>
              <a:gdLst/>
              <a:ahLst/>
              <a:cxnLst/>
              <a:rect l="l" t="t" r="r" b="b"/>
              <a:pathLst>
                <a:path w="216535" h="2880359">
                  <a:moveTo>
                    <a:pt x="0" y="35941"/>
                  </a:moveTo>
                  <a:lnTo>
                    <a:pt x="2829" y="21967"/>
                  </a:lnTo>
                  <a:lnTo>
                    <a:pt x="10540" y="10541"/>
                  </a:lnTo>
                  <a:lnTo>
                    <a:pt x="21967" y="2829"/>
                  </a:lnTo>
                  <a:lnTo>
                    <a:pt x="35940" y="0"/>
                  </a:lnTo>
                  <a:lnTo>
                    <a:pt x="179958" y="0"/>
                  </a:lnTo>
                  <a:lnTo>
                    <a:pt x="194006" y="2829"/>
                  </a:lnTo>
                  <a:lnTo>
                    <a:pt x="205470" y="10541"/>
                  </a:lnTo>
                  <a:lnTo>
                    <a:pt x="213195" y="21967"/>
                  </a:lnTo>
                  <a:lnTo>
                    <a:pt x="216026" y="35941"/>
                  </a:lnTo>
                  <a:lnTo>
                    <a:pt x="216026" y="2844304"/>
                  </a:lnTo>
                  <a:lnTo>
                    <a:pt x="213195" y="2858320"/>
                  </a:lnTo>
                  <a:lnTo>
                    <a:pt x="205470" y="2869765"/>
                  </a:lnTo>
                  <a:lnTo>
                    <a:pt x="194006" y="2877480"/>
                  </a:lnTo>
                  <a:lnTo>
                    <a:pt x="179958" y="2880309"/>
                  </a:lnTo>
                  <a:lnTo>
                    <a:pt x="35940" y="2880309"/>
                  </a:lnTo>
                  <a:lnTo>
                    <a:pt x="21967" y="2877480"/>
                  </a:lnTo>
                  <a:lnTo>
                    <a:pt x="10541" y="2869765"/>
                  </a:lnTo>
                  <a:lnTo>
                    <a:pt x="2829" y="2858320"/>
                  </a:lnTo>
                  <a:lnTo>
                    <a:pt x="0" y="2844304"/>
                  </a:lnTo>
                  <a:lnTo>
                    <a:pt x="0" y="35941"/>
                  </a:lnTo>
                  <a:close/>
                </a:path>
              </a:pathLst>
            </a:custGeom>
            <a:ln w="9524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597651" y="5678450"/>
              <a:ext cx="292607" cy="508962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503163" y="5682995"/>
              <a:ext cx="533400" cy="56540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5636513" y="5694006"/>
              <a:ext cx="216026" cy="432041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636513" y="5694006"/>
              <a:ext cx="216535" cy="432434"/>
            </a:xfrm>
            <a:custGeom>
              <a:avLst/>
              <a:gdLst/>
              <a:ahLst/>
              <a:cxnLst/>
              <a:rect l="l" t="t" r="r" b="b"/>
              <a:pathLst>
                <a:path w="216535" h="432435">
                  <a:moveTo>
                    <a:pt x="0" y="36004"/>
                  </a:moveTo>
                  <a:lnTo>
                    <a:pt x="2831" y="21988"/>
                  </a:lnTo>
                  <a:lnTo>
                    <a:pt x="10556" y="10544"/>
                  </a:lnTo>
                  <a:lnTo>
                    <a:pt x="22020" y="2828"/>
                  </a:lnTo>
                  <a:lnTo>
                    <a:pt x="36068" y="0"/>
                  </a:lnTo>
                  <a:lnTo>
                    <a:pt x="180086" y="0"/>
                  </a:lnTo>
                  <a:lnTo>
                    <a:pt x="194059" y="2828"/>
                  </a:lnTo>
                  <a:lnTo>
                    <a:pt x="205485" y="10544"/>
                  </a:lnTo>
                  <a:lnTo>
                    <a:pt x="213197" y="21988"/>
                  </a:lnTo>
                  <a:lnTo>
                    <a:pt x="216026" y="36004"/>
                  </a:lnTo>
                  <a:lnTo>
                    <a:pt x="216026" y="396036"/>
                  </a:lnTo>
                  <a:lnTo>
                    <a:pt x="213197" y="410052"/>
                  </a:lnTo>
                  <a:lnTo>
                    <a:pt x="205486" y="421497"/>
                  </a:lnTo>
                  <a:lnTo>
                    <a:pt x="194059" y="429212"/>
                  </a:lnTo>
                  <a:lnTo>
                    <a:pt x="180086" y="432041"/>
                  </a:lnTo>
                  <a:lnTo>
                    <a:pt x="36068" y="432041"/>
                  </a:lnTo>
                  <a:lnTo>
                    <a:pt x="22020" y="429212"/>
                  </a:lnTo>
                  <a:lnTo>
                    <a:pt x="10556" y="421497"/>
                  </a:lnTo>
                  <a:lnTo>
                    <a:pt x="2831" y="410052"/>
                  </a:lnTo>
                  <a:lnTo>
                    <a:pt x="0" y="396036"/>
                  </a:lnTo>
                  <a:lnTo>
                    <a:pt x="0" y="36004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671565" y="5746191"/>
            <a:ext cx="147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503164" y="6164579"/>
            <a:ext cx="535305" cy="579120"/>
            <a:chOff x="5503164" y="6164579"/>
            <a:chExt cx="535305" cy="579120"/>
          </a:xfrm>
        </p:grpSpPr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5588508" y="6164579"/>
              <a:ext cx="310896" cy="527304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5503164" y="6178294"/>
              <a:ext cx="534924" cy="56540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636514" y="6188786"/>
              <a:ext cx="216026" cy="432054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5636514" y="6188786"/>
              <a:ext cx="216535" cy="432434"/>
            </a:xfrm>
            <a:custGeom>
              <a:avLst/>
              <a:gdLst/>
              <a:ahLst/>
              <a:cxnLst/>
              <a:rect l="l" t="t" r="r" b="b"/>
              <a:pathLst>
                <a:path w="216535" h="432434">
                  <a:moveTo>
                    <a:pt x="0" y="36004"/>
                  </a:moveTo>
                  <a:lnTo>
                    <a:pt x="2831" y="21993"/>
                  </a:lnTo>
                  <a:lnTo>
                    <a:pt x="10556" y="10548"/>
                  </a:lnTo>
                  <a:lnTo>
                    <a:pt x="22020" y="2830"/>
                  </a:lnTo>
                  <a:lnTo>
                    <a:pt x="36068" y="0"/>
                  </a:lnTo>
                  <a:lnTo>
                    <a:pt x="180086" y="0"/>
                  </a:lnTo>
                  <a:lnTo>
                    <a:pt x="194059" y="2830"/>
                  </a:lnTo>
                  <a:lnTo>
                    <a:pt x="205485" y="10548"/>
                  </a:lnTo>
                  <a:lnTo>
                    <a:pt x="213197" y="21993"/>
                  </a:lnTo>
                  <a:lnTo>
                    <a:pt x="216026" y="36004"/>
                  </a:lnTo>
                  <a:lnTo>
                    <a:pt x="216026" y="396049"/>
                  </a:lnTo>
                  <a:lnTo>
                    <a:pt x="213197" y="410065"/>
                  </a:lnTo>
                  <a:lnTo>
                    <a:pt x="205486" y="421509"/>
                  </a:lnTo>
                  <a:lnTo>
                    <a:pt x="194059" y="429225"/>
                  </a:lnTo>
                  <a:lnTo>
                    <a:pt x="180086" y="432054"/>
                  </a:lnTo>
                  <a:lnTo>
                    <a:pt x="36068" y="432054"/>
                  </a:lnTo>
                  <a:lnTo>
                    <a:pt x="22020" y="429225"/>
                  </a:lnTo>
                  <a:lnTo>
                    <a:pt x="10556" y="421509"/>
                  </a:lnTo>
                  <a:lnTo>
                    <a:pt x="2831" y="410065"/>
                  </a:lnTo>
                  <a:lnTo>
                    <a:pt x="0" y="396049"/>
                  </a:lnTo>
                  <a:lnTo>
                    <a:pt x="0" y="36004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5670930" y="6240881"/>
            <a:ext cx="149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995796" y="5775756"/>
            <a:ext cx="17862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Métam.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contact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5995796" y="6270447"/>
            <a:ext cx="1562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Métam.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régional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5182361" y="5016500"/>
            <a:ext cx="2596515" cy="554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085"/>
              </a:lnSpc>
              <a:spcBef>
                <a:spcPts val="100"/>
              </a:spcBef>
            </a:pPr>
            <a:r>
              <a:rPr sz="1800" spc="-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1800">
              <a:latin typeface="Calibri"/>
              <a:cs typeface="Calibri"/>
            </a:endParaRPr>
          </a:p>
          <a:p>
            <a:pPr marL="489584">
              <a:lnSpc>
                <a:spcPts val="2085"/>
              </a:lnSpc>
            </a:pPr>
            <a:r>
              <a:rPr sz="1800" b="1" i="1" dirty="0">
                <a:latin typeface="Calibri"/>
                <a:cs typeface="Calibri"/>
              </a:rPr>
              <a:t>M</a:t>
            </a:r>
            <a:r>
              <a:rPr sz="1800" b="1" i="1" spc="-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=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courbe</a:t>
            </a:r>
            <a:r>
              <a:rPr sz="1800" i="1" spc="-10" dirty="0">
                <a:latin typeface="Calibri"/>
                <a:cs typeface="Calibri"/>
              </a:rPr>
              <a:t> d'</a:t>
            </a:r>
            <a:r>
              <a:rPr sz="1800" b="1" i="1" spc="-10" dirty="0">
                <a:latin typeface="Calibri"/>
                <a:cs typeface="Calibri"/>
              </a:rPr>
              <a:t>anatexie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1523" y="652272"/>
            <a:ext cx="5229225" cy="513715"/>
            <a:chOff x="1523" y="652272"/>
            <a:chExt cx="5229225" cy="513715"/>
          </a:xfrm>
        </p:grpSpPr>
        <p:pic>
          <p:nvPicPr>
            <p:cNvPr id="39" name="object 39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523" y="652272"/>
              <a:ext cx="3867912" cy="51358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3561588" y="652272"/>
              <a:ext cx="377951" cy="513588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631691" y="652272"/>
              <a:ext cx="1598676" cy="513588"/>
            </a:xfrm>
            <a:prstGeom prst="rect">
              <a:avLst/>
            </a:prstGeom>
          </p:spPr>
        </p:pic>
      </p:grp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132384" y="701421"/>
            <a:ext cx="494665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faciès</a:t>
            </a:r>
            <a:r>
              <a:rPr sz="18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métamorphiques</a:t>
            </a:r>
            <a:r>
              <a:rPr sz="18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et</a:t>
            </a:r>
            <a:r>
              <a:rPr sz="1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trajet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P-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sz="1800" b="1" spc="-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000000"/>
                </a:solidFill>
                <a:latin typeface="Calibri"/>
                <a:cs typeface="Calibri"/>
              </a:rPr>
              <a:t>d’une</a:t>
            </a:r>
            <a:r>
              <a:rPr sz="18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roche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938778" y="1080261"/>
            <a:ext cx="12573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u="sng" spc="-1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RESUME</a:t>
            </a:r>
            <a:endParaRPr sz="2800"/>
          </a:p>
        </p:txBody>
      </p:sp>
      <p:sp>
        <p:nvSpPr>
          <p:cNvPr id="9" name="object 9"/>
          <p:cNvSpPr/>
          <p:nvPr/>
        </p:nvSpPr>
        <p:spPr>
          <a:xfrm>
            <a:off x="827582" y="1897087"/>
            <a:ext cx="7489190" cy="4124325"/>
          </a:xfrm>
          <a:custGeom>
            <a:avLst/>
            <a:gdLst/>
            <a:ahLst/>
            <a:cxnLst/>
            <a:rect l="l" t="t" r="r" b="b"/>
            <a:pathLst>
              <a:path w="7489190" h="4124325">
                <a:moveTo>
                  <a:pt x="0" y="4124198"/>
                </a:moveTo>
                <a:lnTo>
                  <a:pt x="7488808" y="4124198"/>
                </a:lnTo>
                <a:lnTo>
                  <a:pt x="7488808" y="0"/>
                </a:lnTo>
                <a:lnTo>
                  <a:pt x="0" y="0"/>
                </a:lnTo>
                <a:lnTo>
                  <a:pt x="0" y="4124198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18513" y="2553970"/>
            <a:ext cx="141859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2000" b="1" spc="-10" dirty="0">
                <a:latin typeface="Calibri"/>
                <a:cs typeface="Calibri"/>
              </a:rPr>
              <a:t>Sédimentaire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036442" y="1910537"/>
            <a:ext cx="4714875" cy="974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Classification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des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roches</a:t>
            </a:r>
            <a:endParaRPr sz="2400">
              <a:latin typeface="Calibri"/>
              <a:cs typeface="Calibri"/>
            </a:endParaRPr>
          </a:p>
          <a:p>
            <a:pPr marL="682625">
              <a:lnSpc>
                <a:spcPct val="100000"/>
              </a:lnSpc>
              <a:spcBef>
                <a:spcPts val="2190"/>
              </a:spcBef>
              <a:tabLst>
                <a:tab pos="2968625" algn="l"/>
              </a:tabLst>
            </a:pPr>
            <a:r>
              <a:rPr sz="2000" b="1" spc="-10" dirty="0">
                <a:latin typeface="Calibri"/>
                <a:cs typeface="Calibri"/>
              </a:rPr>
              <a:t>Magmatique</a:t>
            </a:r>
            <a:r>
              <a:rPr sz="2000" b="1" dirty="0">
                <a:latin typeface="Calibri"/>
                <a:cs typeface="Calibri"/>
              </a:rPr>
              <a:t>	</a:t>
            </a:r>
            <a:r>
              <a:rPr sz="2000" b="1" spc="-10" dirty="0">
                <a:latin typeface="Calibri"/>
                <a:cs typeface="Calibri"/>
              </a:rPr>
              <a:t>Métamorphique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825141" y="3494278"/>
            <a:ext cx="5816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Foliée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06976" y="3494278"/>
            <a:ext cx="10490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Calibri"/>
                <a:cs typeface="Calibri"/>
              </a:rPr>
              <a:t>Non-</a:t>
            </a:r>
            <a:r>
              <a:rPr sz="1800" b="1" spc="-10" dirty="0">
                <a:latin typeface="Calibri"/>
                <a:cs typeface="Calibri"/>
              </a:rPr>
              <a:t>Foliée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19276" y="3494278"/>
            <a:ext cx="1603375" cy="58102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R="5080" indent="685165">
              <a:lnSpc>
                <a:spcPct val="102400"/>
              </a:lnSpc>
              <a:spcBef>
                <a:spcPts val="45"/>
              </a:spcBef>
            </a:pPr>
            <a:r>
              <a:rPr sz="1800" b="1" spc="-10" dirty="0">
                <a:latin typeface="Calibri"/>
                <a:cs typeface="Calibri"/>
              </a:rPr>
              <a:t>Chimique Détritique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17627" y="3494278"/>
            <a:ext cx="3015615" cy="581025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R="5080" indent="863600">
              <a:lnSpc>
                <a:spcPct val="102400"/>
              </a:lnSpc>
              <a:spcBef>
                <a:spcPts val="45"/>
              </a:spcBef>
            </a:pPr>
            <a:r>
              <a:rPr sz="1800" b="1" dirty="0">
                <a:latin typeface="Calibri"/>
                <a:cs typeface="Calibri"/>
              </a:rPr>
              <a:t>Plutonique</a:t>
            </a:r>
            <a:r>
              <a:rPr sz="1800" b="1" spc="-7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Volcanique Biologique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44593" y="4360900"/>
            <a:ext cx="709295" cy="4800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indent="17780">
              <a:lnSpc>
                <a:spcPct val="1064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Quartzite Marbre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754174" y="4360900"/>
            <a:ext cx="605155" cy="69342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R="5080" indent="41910" algn="just">
              <a:lnSpc>
                <a:spcPct val="103200"/>
              </a:lnSpc>
              <a:spcBef>
                <a:spcPts val="150"/>
              </a:spcBef>
            </a:pPr>
            <a:r>
              <a:rPr sz="1400" spc="-10" dirty="0">
                <a:latin typeface="Calibri"/>
                <a:cs typeface="Calibri"/>
              </a:rPr>
              <a:t>Ardoise Schistes Gneiss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426650" y="4360900"/>
            <a:ext cx="969010" cy="90678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R="5080" indent="36195">
              <a:lnSpc>
                <a:spcPct val="102099"/>
              </a:lnSpc>
              <a:spcBef>
                <a:spcPts val="170"/>
              </a:spcBef>
            </a:pPr>
            <a:r>
              <a:rPr sz="1400" spc="-10" dirty="0">
                <a:latin typeface="Calibri"/>
                <a:cs typeface="Calibri"/>
              </a:rPr>
              <a:t>Gabbro Diorite Granodiorite Granite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639032" y="4360900"/>
            <a:ext cx="650240" cy="90678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R="5080" indent="36195">
              <a:lnSpc>
                <a:spcPct val="102099"/>
              </a:lnSpc>
              <a:spcBef>
                <a:spcPts val="170"/>
              </a:spcBef>
            </a:pPr>
            <a:r>
              <a:rPr sz="1400" spc="-10" dirty="0">
                <a:latin typeface="Calibri"/>
                <a:cs typeface="Calibri"/>
              </a:rPr>
              <a:t>Basalte Andésite Dacite Rhyolite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686799" y="5027802"/>
            <a:ext cx="59245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marR="5080" indent="-508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Houilles </a:t>
            </a:r>
            <a:r>
              <a:rPr sz="1400" spc="-20" dirty="0">
                <a:latin typeface="Calibri"/>
                <a:cs typeface="Calibri"/>
              </a:rPr>
              <a:t>Chert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9276" y="4360900"/>
            <a:ext cx="1559560" cy="1546860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793750" marR="5080" indent="-7620">
              <a:lnSpc>
                <a:spcPct val="103200"/>
              </a:lnSpc>
              <a:spcBef>
                <a:spcPts val="150"/>
              </a:spcBef>
            </a:pPr>
            <a:r>
              <a:rPr sz="1400" spc="-10" dirty="0">
                <a:latin typeface="Calibri"/>
                <a:cs typeface="Calibri"/>
              </a:rPr>
              <a:t>Calcaire Dolomie </a:t>
            </a:r>
            <a:r>
              <a:rPr sz="1400" spc="-20" dirty="0">
                <a:latin typeface="Calibri"/>
                <a:cs typeface="Calibri"/>
              </a:rPr>
              <a:t>Evaporites</a:t>
            </a:r>
            <a:endParaRPr sz="1400">
              <a:latin typeface="Calibri"/>
              <a:cs typeface="Calibri"/>
            </a:endParaRPr>
          </a:p>
          <a:p>
            <a:pPr marR="616585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Conglomérat Brêche Microgrès Argile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187450" y="2833751"/>
            <a:ext cx="6193155" cy="2164080"/>
          </a:xfrm>
          <a:custGeom>
            <a:avLst/>
            <a:gdLst/>
            <a:ahLst/>
            <a:cxnLst/>
            <a:rect l="l" t="t" r="r" b="b"/>
            <a:pathLst>
              <a:path w="6193155" h="2164079">
                <a:moveTo>
                  <a:pt x="936625" y="0"/>
                </a:moveTo>
                <a:lnTo>
                  <a:pt x="0" y="944626"/>
                </a:lnTo>
              </a:path>
              <a:path w="6193155" h="2164079">
                <a:moveTo>
                  <a:pt x="3222625" y="0"/>
                </a:moveTo>
                <a:lnTo>
                  <a:pt x="2736850" y="647700"/>
                </a:lnTo>
              </a:path>
              <a:path w="6193155" h="2164079">
                <a:moveTo>
                  <a:pt x="3222625" y="0"/>
                </a:moveTo>
                <a:lnTo>
                  <a:pt x="3671951" y="647700"/>
                </a:lnTo>
              </a:path>
              <a:path w="6193155" h="2164079">
                <a:moveTo>
                  <a:pt x="936625" y="0"/>
                </a:moveTo>
                <a:lnTo>
                  <a:pt x="936625" y="647700"/>
                </a:lnTo>
              </a:path>
              <a:path w="6193155" h="2164079">
                <a:moveTo>
                  <a:pt x="936625" y="0"/>
                </a:moveTo>
                <a:lnTo>
                  <a:pt x="1728851" y="792226"/>
                </a:lnTo>
              </a:path>
              <a:path w="6193155" h="2164079">
                <a:moveTo>
                  <a:pt x="1089025" y="152400"/>
                </a:moveTo>
                <a:lnTo>
                  <a:pt x="1881251" y="944626"/>
                </a:lnTo>
              </a:path>
              <a:path w="6193155" h="2164079">
                <a:moveTo>
                  <a:pt x="5616575" y="0"/>
                </a:moveTo>
                <a:lnTo>
                  <a:pt x="6192901" y="647700"/>
                </a:lnTo>
              </a:path>
              <a:path w="6193155" h="2164079">
                <a:moveTo>
                  <a:pt x="5616575" y="0"/>
                </a:moveTo>
                <a:lnTo>
                  <a:pt x="5051425" y="647700"/>
                </a:lnTo>
              </a:path>
              <a:path w="6193155" h="2164079">
                <a:moveTo>
                  <a:pt x="144525" y="1257300"/>
                </a:moveTo>
                <a:lnTo>
                  <a:pt x="144525" y="2163826"/>
                </a:lnTo>
              </a:path>
              <a:path w="6193155" h="2164079">
                <a:moveTo>
                  <a:pt x="920750" y="952500"/>
                </a:moveTo>
                <a:lnTo>
                  <a:pt x="920750" y="1600200"/>
                </a:lnTo>
              </a:path>
              <a:path w="6193155" h="2164079">
                <a:moveTo>
                  <a:pt x="1881251" y="1228725"/>
                </a:moveTo>
                <a:lnTo>
                  <a:pt x="1881251" y="2163826"/>
                </a:lnTo>
              </a:path>
              <a:path w="6193155" h="2164079">
                <a:moveTo>
                  <a:pt x="2592451" y="923925"/>
                </a:moveTo>
                <a:lnTo>
                  <a:pt x="2592451" y="1533525"/>
                </a:lnTo>
              </a:path>
              <a:path w="6193155" h="2164079">
                <a:moveTo>
                  <a:pt x="3744976" y="933450"/>
                </a:moveTo>
                <a:lnTo>
                  <a:pt x="3744976" y="1581150"/>
                </a:lnTo>
              </a:path>
              <a:path w="6193155" h="2164079">
                <a:moveTo>
                  <a:pt x="4897501" y="914400"/>
                </a:moveTo>
                <a:lnTo>
                  <a:pt x="4897501" y="1562100"/>
                </a:lnTo>
              </a:path>
              <a:path w="6193155" h="2164079">
                <a:moveTo>
                  <a:pt x="6048375" y="914400"/>
                </a:moveTo>
                <a:lnTo>
                  <a:pt x="6048375" y="1562100"/>
                </a:lnTo>
              </a:path>
            </a:pathLst>
          </a:custGeom>
          <a:ln w="190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5399" y="1438782"/>
            <a:ext cx="8147684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5400" marR="1778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C’est</a:t>
            </a:r>
            <a:r>
              <a:rPr sz="2000" spc="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une</a:t>
            </a:r>
            <a:r>
              <a:rPr sz="2000" spc="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famille</a:t>
            </a:r>
            <a:r>
              <a:rPr sz="2000" spc="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minéraux</a:t>
            </a:r>
            <a:r>
              <a:rPr sz="2000" spc="2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avec</a:t>
            </a:r>
            <a:r>
              <a:rPr sz="2000" spc="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</a:t>
            </a:r>
            <a:r>
              <a:rPr sz="2000" spc="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radical</a:t>
            </a:r>
            <a:r>
              <a:rPr sz="2000" spc="22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SiO</a:t>
            </a:r>
            <a:r>
              <a:rPr sz="1950" baseline="-21367" dirty="0">
                <a:latin typeface="Arial"/>
                <a:cs typeface="Arial"/>
              </a:rPr>
              <a:t>4</a:t>
            </a:r>
            <a:r>
              <a:rPr sz="1950" spc="637" baseline="-21367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comme</a:t>
            </a:r>
            <a:r>
              <a:rPr sz="2000" spc="2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groupe</a:t>
            </a:r>
            <a:r>
              <a:rPr sz="2000" spc="22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de </a:t>
            </a:r>
            <a:r>
              <a:rPr sz="2000" dirty="0">
                <a:latin typeface="Arial"/>
                <a:cs typeface="Arial"/>
              </a:rPr>
              <a:t>base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associés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chaînes,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feuillets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l’intermédiaire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divers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ions.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93319" y="4979670"/>
            <a:ext cx="8269605" cy="1732914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40665" indent="-227965">
              <a:lnSpc>
                <a:spcPct val="100000"/>
              </a:lnSpc>
              <a:spcBef>
                <a:spcPts val="580"/>
              </a:spcBef>
              <a:buChar char="•"/>
              <a:tabLst>
                <a:tab pos="240665" algn="l"/>
              </a:tabLst>
            </a:pPr>
            <a:r>
              <a:rPr sz="2000" dirty="0">
                <a:latin typeface="Arial"/>
                <a:cs typeface="Arial"/>
              </a:rPr>
              <a:t>s’altèrent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hydrolyse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départ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éléments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plus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solubles,</a:t>
            </a:r>
            <a:endParaRPr sz="2000">
              <a:latin typeface="Arial"/>
              <a:cs typeface="Arial"/>
            </a:endParaRPr>
          </a:p>
          <a:p>
            <a:pPr marL="240665" marR="6350" indent="-228600">
              <a:lnSpc>
                <a:spcPct val="100000"/>
              </a:lnSpc>
              <a:spcBef>
                <a:spcPts val="475"/>
              </a:spcBef>
              <a:buChar char="•"/>
              <a:tabLst>
                <a:tab pos="240665" algn="l"/>
                <a:tab pos="922019" algn="l"/>
                <a:tab pos="1969135" algn="l"/>
                <a:tab pos="2723515" algn="l"/>
                <a:tab pos="3615054" algn="l"/>
                <a:tab pos="4142740" algn="l"/>
                <a:tab pos="5106035" algn="l"/>
                <a:tab pos="5845810" algn="l"/>
                <a:tab pos="6455410" algn="l"/>
                <a:tab pos="7433309" algn="l"/>
                <a:tab pos="7843520" algn="l"/>
              </a:tabLst>
            </a:pPr>
            <a:r>
              <a:rPr sz="2000" spc="-20" dirty="0">
                <a:latin typeface="Arial"/>
                <a:cs typeface="Arial"/>
              </a:rPr>
              <a:t>sont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répartis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dans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toutes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roches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sous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formes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des </a:t>
            </a:r>
            <a:r>
              <a:rPr sz="2000" dirty="0">
                <a:latin typeface="Arial"/>
                <a:cs typeface="Arial"/>
              </a:rPr>
              <a:t>concentrations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différentes,</a:t>
            </a:r>
            <a:endParaRPr sz="2000">
              <a:latin typeface="Arial"/>
              <a:cs typeface="Arial"/>
            </a:endParaRPr>
          </a:p>
          <a:p>
            <a:pPr marL="240665" indent="-227965">
              <a:lnSpc>
                <a:spcPct val="100000"/>
              </a:lnSpc>
              <a:spcBef>
                <a:spcPts val="480"/>
              </a:spcBef>
              <a:buChar char="•"/>
              <a:tabLst>
                <a:tab pos="240665" algn="l"/>
                <a:tab pos="786765" algn="l"/>
                <a:tab pos="2291080" algn="l"/>
                <a:tab pos="4206875" algn="l"/>
                <a:tab pos="4538980" algn="l"/>
                <a:tab pos="4998085" algn="l"/>
                <a:tab pos="6036310" algn="l"/>
                <a:tab pos="6624320" algn="l"/>
                <a:tab pos="8043545" algn="l"/>
              </a:tabLst>
            </a:pPr>
            <a:r>
              <a:rPr sz="2000" spc="-25" dirty="0">
                <a:latin typeface="Arial"/>
                <a:cs typeface="Arial"/>
              </a:rPr>
              <a:t>on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distinguera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principalement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0" dirty="0">
                <a:latin typeface="Arial"/>
                <a:cs typeface="Arial"/>
              </a:rPr>
              <a:t>: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quartz,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feldspaths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et</a:t>
            </a:r>
            <a:endParaRPr sz="2000">
              <a:latin typeface="Arial"/>
              <a:cs typeface="Arial"/>
            </a:endParaRPr>
          </a:p>
          <a:p>
            <a:pPr marL="240665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feldspathoïdes,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amphiboles,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pyroxènes,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micas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argiles.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30200" y="898398"/>
            <a:ext cx="23590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C0504D"/>
                </a:solidFill>
                <a:latin typeface="Arial"/>
                <a:cs typeface="Arial"/>
              </a:rPr>
              <a:t>1.</a:t>
            </a:r>
            <a:r>
              <a:rPr sz="2800" spc="-4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0504D"/>
                </a:solidFill>
                <a:latin typeface="Arial"/>
                <a:cs typeface="Arial"/>
              </a:rPr>
              <a:t>Les</a:t>
            </a:r>
            <a:r>
              <a:rPr sz="2800" spc="-3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C0504D"/>
                </a:solidFill>
                <a:latin typeface="Arial"/>
                <a:cs typeface="Arial"/>
              </a:rPr>
              <a:t>silicates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952" y="2340355"/>
            <a:ext cx="2386076" cy="20874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48970" y="4526991"/>
            <a:ext cx="1837689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Arial"/>
                <a:cs typeface="Arial"/>
              </a:rPr>
              <a:t>Le</a:t>
            </a:r>
            <a:r>
              <a:rPr sz="1800" i="1" spc="-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tétraèdre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spc="-20" dirty="0">
                <a:latin typeface="Arial"/>
                <a:cs typeface="Arial"/>
              </a:rPr>
              <a:t>SiO</a:t>
            </a:r>
            <a:r>
              <a:rPr sz="1800" i="1" spc="-30" baseline="-20833" dirty="0">
                <a:latin typeface="Arial"/>
                <a:cs typeface="Arial"/>
              </a:rPr>
              <a:t>4</a:t>
            </a:r>
            <a:endParaRPr sz="1800" baseline="-20833">
              <a:latin typeface="Arial"/>
              <a:cs typeface="Arial"/>
            </a:endParaRPr>
          </a:p>
        </p:txBody>
      </p:sp>
      <p:pic>
        <p:nvPicPr>
          <p:cNvPr id="8" name="object 8">
            <a:hlinkClick r:id="rId3"/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43276" y="2340355"/>
            <a:ext cx="2778448" cy="2376424"/>
          </a:xfrm>
          <a:prstGeom prst="rect">
            <a:avLst/>
          </a:prstGeom>
        </p:spPr>
      </p:pic>
      <p:pic>
        <p:nvPicPr>
          <p:cNvPr id="9" name="object 9">
            <a:hlinkClick r:id="rId3"/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12030" y="2483230"/>
            <a:ext cx="2725722" cy="1728724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5731255" y="4239895"/>
            <a:ext cx="26466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1223645" algn="l"/>
              </a:tabLst>
            </a:pPr>
            <a:r>
              <a:rPr sz="1800" i="1" spc="-10" dirty="0">
                <a:latin typeface="Arial"/>
                <a:cs typeface="Arial"/>
              </a:rPr>
              <a:t>Principaux</a:t>
            </a:r>
            <a:r>
              <a:rPr sz="1800" i="1" dirty="0">
                <a:latin typeface="Arial"/>
                <a:cs typeface="Arial"/>
              </a:rPr>
              <a:t>	</a:t>
            </a:r>
            <a:r>
              <a:rPr sz="1800" i="1" spc="-10" dirty="0">
                <a:latin typeface="Arial"/>
                <a:cs typeface="Arial"/>
              </a:rPr>
              <a:t>arrangements </a:t>
            </a:r>
            <a:r>
              <a:rPr sz="1800" i="1" dirty="0">
                <a:latin typeface="Arial"/>
                <a:cs typeface="Arial"/>
              </a:rPr>
              <a:t>des</a:t>
            </a:r>
            <a:r>
              <a:rPr sz="1800" i="1" spc="-10" dirty="0">
                <a:latin typeface="Arial"/>
                <a:cs typeface="Arial"/>
              </a:rPr>
              <a:t> silicates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690473" y="1705482"/>
            <a:ext cx="7617459" cy="25266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54965" marR="5080" indent="-342900">
              <a:lnSpc>
                <a:spcPts val="2160"/>
              </a:lnSpc>
              <a:spcBef>
                <a:spcPts val="375"/>
              </a:spcBef>
              <a:buChar char="•"/>
              <a:tabLst>
                <a:tab pos="354965" algn="l"/>
                <a:tab pos="777240" algn="l"/>
                <a:tab pos="1623695" algn="l"/>
                <a:tab pos="2705735" algn="l"/>
                <a:tab pos="4033520" algn="l"/>
                <a:tab pos="4313555" algn="l"/>
                <a:tab pos="5880735" algn="l"/>
                <a:tab pos="7264400" algn="l"/>
              </a:tabLst>
            </a:pPr>
            <a:r>
              <a:rPr sz="2000" spc="-25" dirty="0">
                <a:latin typeface="Arial"/>
                <a:cs typeface="Arial"/>
              </a:rPr>
              <a:t>La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croûte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terrestre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accessible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0" dirty="0">
                <a:latin typeface="Arial"/>
                <a:cs typeface="Arial"/>
              </a:rPr>
              <a:t>à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l’observation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géologique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est </a:t>
            </a:r>
            <a:r>
              <a:rPr sz="2000" dirty="0">
                <a:latin typeface="Arial"/>
                <a:cs typeface="Arial"/>
              </a:rPr>
              <a:t>constituée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roches,</a:t>
            </a:r>
            <a:endParaRPr sz="2000">
              <a:latin typeface="Arial"/>
              <a:cs typeface="Arial"/>
            </a:endParaRPr>
          </a:p>
          <a:p>
            <a:pPr marL="354965" marR="5715" indent="-342900">
              <a:lnSpc>
                <a:spcPts val="2160"/>
              </a:lnSpc>
              <a:spcBef>
                <a:spcPts val="2160"/>
              </a:spcBef>
              <a:buChar char="•"/>
              <a:tabLst>
                <a:tab pos="354965" algn="l"/>
                <a:tab pos="1031875" algn="l"/>
                <a:tab pos="1833880" algn="l"/>
                <a:tab pos="3130550" algn="l"/>
                <a:tab pos="3580129" algn="l"/>
                <a:tab pos="4723765" algn="l"/>
                <a:tab pos="5174615" algn="l"/>
                <a:tab pos="5540375" algn="l"/>
                <a:tab pos="7263130" algn="l"/>
              </a:tabLst>
            </a:pPr>
            <a:r>
              <a:rPr sz="2000" spc="-20" dirty="0">
                <a:latin typeface="Arial"/>
                <a:cs typeface="Arial"/>
              </a:rPr>
              <a:t>Leur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étude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appartient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au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domaine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pétrographie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qui </a:t>
            </a:r>
            <a:r>
              <a:rPr sz="2000" dirty="0">
                <a:latin typeface="Arial"/>
                <a:cs typeface="Arial"/>
              </a:rPr>
              <a:t>s’efforce</a:t>
            </a:r>
            <a:r>
              <a:rPr sz="2000" spc="-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d’en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déterminer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constitution,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889"/>
              </a:spcBef>
              <a:buChar char="•"/>
              <a:tabLst>
                <a:tab pos="354965" algn="l"/>
              </a:tabLst>
            </a:pPr>
            <a:r>
              <a:rPr sz="2000" spc="-30" dirty="0">
                <a:latin typeface="Arial"/>
                <a:cs typeface="Arial"/>
              </a:rPr>
              <a:t>Toutes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roches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agrégats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-2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minéraux</a:t>
            </a:r>
            <a:r>
              <a:rPr sz="2000" spc="-10" dirty="0">
                <a:latin typeface="Arial"/>
                <a:cs typeface="Arial"/>
              </a:rPr>
              <a:t>,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1925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Certaines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constituées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presque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seul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minéral,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0473" y="4449317"/>
            <a:ext cx="167576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Char char="•"/>
              <a:tabLst>
                <a:tab pos="354965" algn="l"/>
                <a:tab pos="883919" algn="l"/>
              </a:tabLst>
            </a:pPr>
            <a:r>
              <a:rPr sz="2000" spc="-25" dirty="0">
                <a:latin typeface="Arial"/>
                <a:cs typeface="Arial"/>
              </a:rPr>
              <a:t>La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plupart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583560" y="4449317"/>
            <a:ext cx="572262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482725" algn="l"/>
                <a:tab pos="2747010" algn="l"/>
                <a:tab pos="4037965" algn="l"/>
                <a:tab pos="5499100" algn="l"/>
              </a:tabLst>
            </a:pPr>
            <a:r>
              <a:rPr sz="2000" spc="-10" dirty="0">
                <a:latin typeface="Arial"/>
                <a:cs typeface="Arial"/>
              </a:rPr>
              <a:t>renferment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plusieurs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minéraux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juxtaposés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et</a:t>
            </a:r>
            <a:endParaRPr sz="20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0473" y="4723638"/>
            <a:ext cx="7613015" cy="154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étroitement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imbriqués,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ts val="2315"/>
              </a:lnSpc>
              <a:spcBef>
                <a:spcPts val="1925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Déterminer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roche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implique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donc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870585" lvl="1" indent="-457200">
              <a:lnSpc>
                <a:spcPts val="1735"/>
              </a:lnSpc>
              <a:buChar char="•"/>
              <a:tabLst>
                <a:tab pos="870585" algn="l"/>
              </a:tabLst>
            </a:pPr>
            <a:r>
              <a:rPr sz="1600" dirty="0">
                <a:latin typeface="Arial"/>
                <a:cs typeface="Arial"/>
              </a:rPr>
              <a:t>une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identification </a:t>
            </a:r>
            <a:r>
              <a:rPr sz="1600" dirty="0">
                <a:latin typeface="Arial"/>
                <a:cs typeface="Arial"/>
              </a:rPr>
              <a:t>des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minéraux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et</a:t>
            </a:r>
            <a:endParaRPr sz="1600">
              <a:latin typeface="Arial"/>
              <a:cs typeface="Arial"/>
            </a:endParaRPr>
          </a:p>
          <a:p>
            <a:pPr marL="870585" marR="5080" lvl="1" indent="-457834">
              <a:lnSpc>
                <a:spcPts val="1730"/>
              </a:lnSpc>
              <a:spcBef>
                <a:spcPts val="120"/>
              </a:spcBef>
              <a:buChar char="•"/>
              <a:tabLst>
                <a:tab pos="870585" algn="l"/>
              </a:tabLst>
            </a:pPr>
            <a:r>
              <a:rPr sz="1600" dirty="0">
                <a:latin typeface="Arial"/>
                <a:cs typeface="Arial"/>
              </a:rPr>
              <a:t>une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analyse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l’</a:t>
            </a:r>
            <a:r>
              <a:rPr sz="1600" b="1" dirty="0">
                <a:latin typeface="Arial"/>
                <a:cs typeface="Arial"/>
              </a:rPr>
              <a:t>arrangement</a:t>
            </a:r>
            <a:r>
              <a:rPr sz="1600" b="1" spc="5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dans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l’espace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</a:t>
            </a:r>
            <a:r>
              <a:rPr sz="1600" spc="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ces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minéraux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(texture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de </a:t>
            </a:r>
            <a:r>
              <a:rPr sz="1600" dirty="0">
                <a:latin typeface="Arial"/>
                <a:cs typeface="Arial"/>
              </a:rPr>
              <a:t>la </a:t>
            </a:r>
            <a:r>
              <a:rPr sz="1600" spc="-10" dirty="0">
                <a:latin typeface="Arial"/>
                <a:cs typeface="Arial"/>
              </a:rPr>
              <a:t>roche)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227070" y="828877"/>
            <a:ext cx="2540000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spc="-10" dirty="0">
                <a:solidFill>
                  <a:srgbClr val="000000"/>
                </a:solidFill>
              </a:rPr>
              <a:t>Conclusions</a:t>
            </a:r>
            <a:endParaRPr sz="410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954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Fiche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description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type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848626"/>
            <a:ext cx="9143999" cy="5871718"/>
            <a:chOff x="0" y="848626"/>
            <a:chExt cx="9143999" cy="5871718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848626"/>
              <a:ext cx="4644009" cy="58717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57648" y="1484833"/>
              <a:ext cx="4586351" cy="518845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78408" y="765037"/>
            <a:ext cx="8173720" cy="3732529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482600" indent="-45720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482600" algn="l"/>
              </a:tabLst>
            </a:pPr>
            <a:r>
              <a:rPr sz="2800" b="1" dirty="0">
                <a:latin typeface="Arial"/>
                <a:cs typeface="Arial"/>
              </a:rPr>
              <a:t>Le</a:t>
            </a:r>
            <a:r>
              <a:rPr sz="2800" b="1" spc="-3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quartz</a:t>
            </a:r>
            <a:endParaRPr sz="2800">
              <a:latin typeface="Arial"/>
              <a:cs typeface="Arial"/>
            </a:endParaRPr>
          </a:p>
          <a:p>
            <a:pPr marL="1282700" lvl="1" indent="-342900">
              <a:lnSpc>
                <a:spcPct val="100000"/>
              </a:lnSpc>
              <a:spcBef>
                <a:spcPts val="265"/>
              </a:spcBef>
              <a:buChar char="•"/>
              <a:tabLst>
                <a:tab pos="1282700" algn="l"/>
              </a:tabLst>
            </a:pPr>
            <a:r>
              <a:rPr sz="2000" dirty="0">
                <a:latin typeface="Arial"/>
                <a:cs typeface="Arial"/>
              </a:rPr>
              <a:t>Il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forme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prisme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hexagonaux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terminé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pyramides</a:t>
            </a:r>
            <a:endParaRPr sz="2000">
              <a:latin typeface="Arial"/>
              <a:cs typeface="Arial"/>
            </a:endParaRPr>
          </a:p>
          <a:p>
            <a:pPr marL="1282700" lvl="1" indent="-342900">
              <a:lnSpc>
                <a:spcPct val="100000"/>
              </a:lnSpc>
              <a:spcBef>
                <a:spcPts val="240"/>
              </a:spcBef>
              <a:buChar char="•"/>
              <a:tabLst>
                <a:tab pos="1282700" algn="l"/>
              </a:tabLst>
            </a:pPr>
            <a:r>
              <a:rPr sz="2000" dirty="0">
                <a:latin typeface="Arial"/>
                <a:cs typeface="Arial"/>
              </a:rPr>
              <a:t>Formé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tétraèdres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SiO</a:t>
            </a:r>
            <a:r>
              <a:rPr sz="1950" baseline="-21367" dirty="0">
                <a:latin typeface="Arial"/>
                <a:cs typeface="Arial"/>
              </a:rPr>
              <a:t>4</a:t>
            </a:r>
            <a:r>
              <a:rPr sz="1950" spc="262" baseline="-21367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disposé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hélice</a:t>
            </a:r>
            <a:endParaRPr sz="2000">
              <a:latin typeface="Arial"/>
              <a:cs typeface="Arial"/>
            </a:endParaRPr>
          </a:p>
          <a:p>
            <a:pPr marL="1282700" marR="106680" lvl="1" indent="-342900">
              <a:lnSpc>
                <a:spcPts val="2160"/>
              </a:lnSpc>
              <a:spcBef>
                <a:spcPts val="509"/>
              </a:spcBef>
              <a:buChar char="•"/>
              <a:tabLst>
                <a:tab pos="1282700" algn="l"/>
                <a:tab pos="1918335" algn="l"/>
                <a:tab pos="2988310" algn="l"/>
                <a:tab pos="3677285" algn="l"/>
                <a:tab pos="4137660" algn="l"/>
                <a:tab pos="5036820" algn="l"/>
                <a:tab pos="6698615" algn="l"/>
                <a:tab pos="7045959" algn="l"/>
                <a:tab pos="7733030" algn="l"/>
              </a:tabLst>
            </a:pPr>
            <a:r>
              <a:rPr sz="2000" spc="-20" dirty="0">
                <a:latin typeface="Arial"/>
                <a:cs typeface="Arial"/>
              </a:rPr>
              <a:t>Très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répandu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dans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roches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magmatiques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dans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les </a:t>
            </a:r>
            <a:r>
              <a:rPr sz="2000" dirty="0">
                <a:latin typeface="Arial"/>
                <a:cs typeface="Arial"/>
              </a:rPr>
              <a:t>roches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sédimentaires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très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résistant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à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l’érosion</a:t>
            </a:r>
            <a:endParaRPr sz="2000">
              <a:latin typeface="Arial"/>
              <a:cs typeface="Arial"/>
            </a:endParaRPr>
          </a:p>
          <a:p>
            <a:pPr marL="1282700" lvl="1" indent="-342900">
              <a:lnSpc>
                <a:spcPct val="100000"/>
              </a:lnSpc>
              <a:spcBef>
                <a:spcPts val="209"/>
              </a:spcBef>
              <a:buChar char="•"/>
              <a:tabLst>
                <a:tab pos="1282700" algn="l"/>
              </a:tabLst>
            </a:pPr>
            <a:r>
              <a:rPr sz="2000" dirty="0">
                <a:latin typeface="Arial"/>
                <a:cs typeface="Arial"/>
              </a:rPr>
              <a:t>Très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dur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(il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raye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verre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l’acier),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peu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soluble</a:t>
            </a:r>
            <a:endParaRPr sz="2000">
              <a:latin typeface="Arial"/>
              <a:cs typeface="Arial"/>
            </a:endParaRPr>
          </a:p>
          <a:p>
            <a:pPr marL="1282700" lvl="1" indent="-342900">
              <a:lnSpc>
                <a:spcPct val="100000"/>
              </a:lnSpc>
              <a:spcBef>
                <a:spcPts val="240"/>
              </a:spcBef>
              <a:buChar char="•"/>
              <a:tabLst>
                <a:tab pos="1282700" algn="l"/>
              </a:tabLst>
            </a:pPr>
            <a:r>
              <a:rPr sz="2000" dirty="0">
                <a:latin typeface="Arial"/>
                <a:cs typeface="Arial"/>
              </a:rPr>
              <a:t>Transparent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limpide,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blanc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laiteux,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ou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coloré</a:t>
            </a:r>
            <a:endParaRPr sz="2000">
              <a:latin typeface="Arial"/>
              <a:cs typeface="Arial"/>
            </a:endParaRPr>
          </a:p>
          <a:p>
            <a:pPr marL="1282700" lvl="1" indent="-342900">
              <a:lnSpc>
                <a:spcPct val="100000"/>
              </a:lnSpc>
              <a:spcBef>
                <a:spcPts val="240"/>
              </a:spcBef>
              <a:buChar char="•"/>
              <a:tabLst>
                <a:tab pos="1282700" algn="l"/>
              </a:tabLst>
            </a:pPr>
            <a:r>
              <a:rPr sz="2000" dirty="0">
                <a:latin typeface="Arial"/>
                <a:cs typeface="Arial"/>
              </a:rPr>
              <a:t>Éclat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gras</a:t>
            </a:r>
            <a:endParaRPr sz="2000">
              <a:latin typeface="Arial"/>
              <a:cs typeface="Arial"/>
            </a:endParaRPr>
          </a:p>
          <a:p>
            <a:pPr marL="1282700" marR="106680" lvl="1" indent="-342900">
              <a:lnSpc>
                <a:spcPts val="2160"/>
              </a:lnSpc>
              <a:spcBef>
                <a:spcPts val="515"/>
              </a:spcBef>
              <a:buChar char="•"/>
              <a:tabLst>
                <a:tab pos="1282700" algn="l"/>
                <a:tab pos="1747520" algn="l"/>
                <a:tab pos="3241040" algn="l"/>
                <a:tab pos="3762375" algn="l"/>
                <a:tab pos="4225925" algn="l"/>
                <a:tab pos="5113020" algn="l"/>
                <a:tab pos="6054725" algn="l"/>
                <a:tab pos="6790055" algn="l"/>
                <a:tab pos="7295515" algn="l"/>
              </a:tabLst>
            </a:pPr>
            <a:r>
              <a:rPr sz="2000" spc="-25" dirty="0">
                <a:latin typeface="Arial"/>
                <a:cs typeface="Arial"/>
              </a:rPr>
              <a:t>La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b="1" spc="-10" dirty="0">
                <a:latin typeface="Arial"/>
                <a:cs typeface="Arial"/>
              </a:rPr>
              <a:t>calcédoine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est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un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quartz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fibreux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dans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roches sédimentaires</a:t>
            </a:r>
            <a:endParaRPr sz="2000">
              <a:latin typeface="Arial"/>
              <a:cs typeface="Arial"/>
            </a:endParaRPr>
          </a:p>
          <a:p>
            <a:pPr marL="1282700" lvl="1" indent="-342900">
              <a:lnSpc>
                <a:spcPct val="100000"/>
              </a:lnSpc>
              <a:spcBef>
                <a:spcPts val="209"/>
              </a:spcBef>
              <a:buChar char="•"/>
              <a:tabLst>
                <a:tab pos="1282700" algn="l"/>
              </a:tabLst>
            </a:pPr>
            <a:r>
              <a:rPr sz="2000" spc="-10" dirty="0">
                <a:latin typeface="Arial"/>
                <a:cs typeface="Arial"/>
              </a:rPr>
              <a:t>L’</a:t>
            </a:r>
            <a:r>
              <a:rPr sz="2000" b="1" spc="-10" dirty="0">
                <a:latin typeface="Arial"/>
                <a:cs typeface="Arial"/>
              </a:rPr>
              <a:t>opale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est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silice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hydratée</a:t>
            </a:r>
            <a:r>
              <a:rPr sz="2000" spc="-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amorphe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(silex,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meulières)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2381" y="4640821"/>
            <a:ext cx="2891821" cy="204660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12692" y="4687239"/>
            <a:ext cx="2000250" cy="199542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32069" y="4687176"/>
            <a:ext cx="2667000" cy="20002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252" y="768094"/>
            <a:ext cx="5321808" cy="356463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36575" y="3740657"/>
            <a:ext cx="472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1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cm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9144000" cy="4079240"/>
            <a:chOff x="0" y="0"/>
            <a:chExt cx="9144000" cy="4079240"/>
          </a:xfrm>
        </p:grpSpPr>
        <p:sp>
          <p:nvSpPr>
            <p:cNvPr id="5" name="object 5"/>
            <p:cNvSpPr/>
            <p:nvPr/>
          </p:nvSpPr>
          <p:spPr>
            <a:xfrm>
              <a:off x="357720" y="4074286"/>
              <a:ext cx="638175" cy="0"/>
            </a:xfrm>
            <a:custGeom>
              <a:avLst/>
              <a:gdLst/>
              <a:ahLst/>
              <a:cxnLst/>
              <a:rect l="l" t="t" r="r" b="b"/>
              <a:pathLst>
                <a:path w="638175">
                  <a:moveTo>
                    <a:pt x="0" y="0"/>
                  </a:moveTo>
                  <a:lnTo>
                    <a:pt x="637971" y="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8122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520698" y="763523"/>
            <a:ext cx="6464935" cy="6094730"/>
            <a:chOff x="2520698" y="763523"/>
            <a:chExt cx="6464935" cy="609473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34583" y="763523"/>
              <a:ext cx="3550919" cy="29382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34583" y="3579875"/>
              <a:ext cx="3531108" cy="32781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20698" y="4344919"/>
              <a:ext cx="2840731" cy="2394209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186334" y="4815967"/>
            <a:ext cx="2126615" cy="8204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Quartz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80"/>
              </a:spcBef>
            </a:pPr>
            <a:r>
              <a:rPr sz="1600" i="1" dirty="0">
                <a:latin typeface="Calibri"/>
                <a:cs typeface="Calibri"/>
              </a:rPr>
              <a:t>Quartz</a:t>
            </a:r>
            <a:r>
              <a:rPr sz="1600" i="1" spc="-1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+</a:t>
            </a:r>
            <a:r>
              <a:rPr sz="1600" i="1" spc="-2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Mn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=</a:t>
            </a:r>
            <a:r>
              <a:rPr sz="1600" i="1" spc="-2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Améthyste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6334" y="5022596"/>
            <a:ext cx="6553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Quartz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74676" y="847725"/>
            <a:ext cx="8958580" cy="5893435"/>
            <a:chOff x="74676" y="847725"/>
            <a:chExt cx="8958580" cy="589343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4713" y="880869"/>
              <a:ext cx="4098032" cy="585978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676" y="870203"/>
              <a:ext cx="4858512" cy="407212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488301" y="1916811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189102" y="0"/>
                  </a:moveTo>
                  <a:lnTo>
                    <a:pt x="62992" y="0"/>
                  </a:lnTo>
                  <a:lnTo>
                    <a:pt x="62992" y="234061"/>
                  </a:lnTo>
                  <a:lnTo>
                    <a:pt x="0" y="234061"/>
                  </a:lnTo>
                  <a:lnTo>
                    <a:pt x="125983" y="360044"/>
                  </a:lnTo>
                  <a:lnTo>
                    <a:pt x="252095" y="234061"/>
                  </a:lnTo>
                  <a:lnTo>
                    <a:pt x="189102" y="234061"/>
                  </a:lnTo>
                  <a:lnTo>
                    <a:pt x="18910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488301" y="1916811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0" y="234061"/>
                  </a:moveTo>
                  <a:lnTo>
                    <a:pt x="62992" y="234061"/>
                  </a:lnTo>
                  <a:lnTo>
                    <a:pt x="62992" y="0"/>
                  </a:lnTo>
                  <a:lnTo>
                    <a:pt x="189102" y="0"/>
                  </a:lnTo>
                  <a:lnTo>
                    <a:pt x="189102" y="234061"/>
                  </a:lnTo>
                  <a:lnTo>
                    <a:pt x="252095" y="234061"/>
                  </a:lnTo>
                  <a:lnTo>
                    <a:pt x="125983" y="360044"/>
                  </a:lnTo>
                  <a:lnTo>
                    <a:pt x="0" y="23406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372224" y="1736852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188975" y="0"/>
                  </a:moveTo>
                  <a:lnTo>
                    <a:pt x="62991" y="0"/>
                  </a:lnTo>
                  <a:lnTo>
                    <a:pt x="62991" y="233934"/>
                  </a:lnTo>
                  <a:lnTo>
                    <a:pt x="0" y="233934"/>
                  </a:lnTo>
                  <a:lnTo>
                    <a:pt x="125984" y="360045"/>
                  </a:lnTo>
                  <a:lnTo>
                    <a:pt x="251968" y="233934"/>
                  </a:lnTo>
                  <a:lnTo>
                    <a:pt x="188975" y="233934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372224" y="1736852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0" y="233934"/>
                  </a:moveTo>
                  <a:lnTo>
                    <a:pt x="62991" y="233934"/>
                  </a:lnTo>
                  <a:lnTo>
                    <a:pt x="62991" y="0"/>
                  </a:lnTo>
                  <a:lnTo>
                    <a:pt x="188975" y="0"/>
                  </a:lnTo>
                  <a:lnTo>
                    <a:pt x="188975" y="233934"/>
                  </a:lnTo>
                  <a:lnTo>
                    <a:pt x="251968" y="233934"/>
                  </a:lnTo>
                  <a:lnTo>
                    <a:pt x="125984" y="360045"/>
                  </a:lnTo>
                  <a:lnTo>
                    <a:pt x="0" y="233934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732269" y="860425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188975" y="0"/>
                  </a:moveTo>
                  <a:lnTo>
                    <a:pt x="62991" y="0"/>
                  </a:lnTo>
                  <a:lnTo>
                    <a:pt x="62991" y="234061"/>
                  </a:lnTo>
                  <a:lnTo>
                    <a:pt x="0" y="234061"/>
                  </a:lnTo>
                  <a:lnTo>
                    <a:pt x="125983" y="360045"/>
                  </a:lnTo>
                  <a:lnTo>
                    <a:pt x="251968" y="234061"/>
                  </a:lnTo>
                  <a:lnTo>
                    <a:pt x="188975" y="234061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732269" y="860425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0" y="234061"/>
                  </a:moveTo>
                  <a:lnTo>
                    <a:pt x="62991" y="234061"/>
                  </a:lnTo>
                  <a:lnTo>
                    <a:pt x="62991" y="0"/>
                  </a:lnTo>
                  <a:lnTo>
                    <a:pt x="188975" y="0"/>
                  </a:lnTo>
                  <a:lnTo>
                    <a:pt x="188975" y="234061"/>
                  </a:lnTo>
                  <a:lnTo>
                    <a:pt x="251968" y="234061"/>
                  </a:lnTo>
                  <a:lnTo>
                    <a:pt x="125983" y="360045"/>
                  </a:lnTo>
                  <a:lnTo>
                    <a:pt x="0" y="23406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4370" y="109169"/>
            <a:ext cx="8465820" cy="3645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2953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marL="5130165"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6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buFont typeface="Arial"/>
              <a:buChar char="•"/>
              <a:tabLst>
                <a:tab pos="469265" algn="l"/>
              </a:tabLst>
            </a:pPr>
            <a:r>
              <a:rPr sz="2800" b="1" dirty="0">
                <a:latin typeface="Arial"/>
                <a:cs typeface="Arial"/>
              </a:rPr>
              <a:t>Le</a:t>
            </a:r>
            <a:r>
              <a:rPr sz="2800" b="1" spc="-7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groupe</a:t>
            </a:r>
            <a:r>
              <a:rPr sz="2800" b="1" spc="-2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des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feldspaths</a:t>
            </a:r>
            <a:endParaRPr sz="2800">
              <a:latin typeface="Arial"/>
              <a:cs typeface="Arial"/>
            </a:endParaRPr>
          </a:p>
          <a:p>
            <a:pPr marL="1270000" marR="628650" lvl="1" indent="-343535">
              <a:lnSpc>
                <a:spcPct val="100000"/>
              </a:lnSpc>
              <a:spcBef>
                <a:spcPts val="500"/>
              </a:spcBef>
              <a:buChar char="•"/>
              <a:tabLst>
                <a:tab pos="1270000" algn="l"/>
              </a:tabLst>
            </a:pPr>
            <a:r>
              <a:rPr sz="2000" spc="-10" dirty="0">
                <a:latin typeface="Arial"/>
                <a:cs typeface="Arial"/>
              </a:rPr>
              <a:t>Alumino-</a:t>
            </a:r>
            <a:r>
              <a:rPr sz="2000" dirty="0">
                <a:latin typeface="Arial"/>
                <a:cs typeface="Arial"/>
              </a:rPr>
              <a:t>silicate</a:t>
            </a:r>
            <a:r>
              <a:rPr sz="2000" spc="3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anhydre</a:t>
            </a:r>
            <a:r>
              <a:rPr sz="2000" spc="3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avec</a:t>
            </a:r>
            <a:r>
              <a:rPr sz="2000" spc="4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4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proportions</a:t>
            </a:r>
            <a:r>
              <a:rPr sz="2000" spc="40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variables </a:t>
            </a:r>
            <a:r>
              <a:rPr sz="2000" dirty="0">
                <a:latin typeface="Arial"/>
                <a:cs typeface="Arial"/>
              </a:rPr>
              <a:t>en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K,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Ca,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Na</a:t>
            </a:r>
            <a:endParaRPr sz="2000">
              <a:latin typeface="Arial"/>
              <a:cs typeface="Arial"/>
            </a:endParaRPr>
          </a:p>
          <a:p>
            <a:pPr marL="1270000" lvl="1" indent="-343535">
              <a:lnSpc>
                <a:spcPct val="100000"/>
              </a:lnSpc>
              <a:spcBef>
                <a:spcPts val="484"/>
              </a:spcBef>
              <a:buChar char="•"/>
              <a:tabLst>
                <a:tab pos="1270000" algn="l"/>
              </a:tabLst>
            </a:pPr>
            <a:r>
              <a:rPr sz="2000" spc="-25" dirty="0">
                <a:latin typeface="Arial"/>
                <a:cs typeface="Arial"/>
              </a:rPr>
              <a:t>Teinte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claire,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blanc,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rosé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ou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bleuté</a:t>
            </a:r>
            <a:endParaRPr sz="2000">
              <a:latin typeface="Arial"/>
              <a:cs typeface="Arial"/>
            </a:endParaRPr>
          </a:p>
          <a:p>
            <a:pPr marL="1270000" lvl="1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1270000" algn="l"/>
              </a:tabLst>
            </a:pPr>
            <a:r>
              <a:rPr sz="2000" dirty="0">
                <a:latin typeface="Arial"/>
                <a:cs typeface="Arial"/>
              </a:rPr>
              <a:t>Dans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toutes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roches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cristallines</a:t>
            </a:r>
            <a:endParaRPr sz="2000">
              <a:latin typeface="Arial"/>
              <a:cs typeface="Arial"/>
            </a:endParaRPr>
          </a:p>
          <a:p>
            <a:pPr marL="1270000" lvl="1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1270000" algn="l"/>
              </a:tabLst>
            </a:pPr>
            <a:r>
              <a:rPr sz="2000" dirty="0">
                <a:latin typeface="Arial"/>
                <a:cs typeface="Arial"/>
              </a:rPr>
              <a:t>Rapidement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altérés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hydrolyse</a:t>
            </a:r>
            <a:endParaRPr sz="2000">
              <a:latin typeface="Arial"/>
              <a:cs typeface="Arial"/>
            </a:endParaRPr>
          </a:p>
          <a:p>
            <a:pPr marL="1270000" lvl="1" indent="-343535">
              <a:lnSpc>
                <a:spcPct val="100000"/>
              </a:lnSpc>
              <a:spcBef>
                <a:spcPts val="480"/>
              </a:spcBef>
              <a:buChar char="•"/>
              <a:tabLst>
                <a:tab pos="1270000" algn="l"/>
                <a:tab pos="2455545" algn="l"/>
                <a:tab pos="3825875" algn="l"/>
                <a:tab pos="4191635" algn="l"/>
                <a:tab pos="4826000" algn="l"/>
                <a:tab pos="5800090" algn="l"/>
                <a:tab pos="6308725" algn="l"/>
                <a:tab pos="7421880" algn="l"/>
              </a:tabLst>
            </a:pPr>
            <a:r>
              <a:rPr sz="2000" spc="-10" dirty="0">
                <a:latin typeface="Arial"/>
                <a:cs typeface="Arial"/>
              </a:rPr>
              <a:t>Donnent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naissance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0" dirty="0">
                <a:latin typeface="Arial"/>
                <a:cs typeface="Arial"/>
              </a:rPr>
              <a:t>à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argiles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en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fonction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des</a:t>
            </a:r>
            <a:endParaRPr sz="2000">
              <a:latin typeface="Arial"/>
              <a:cs typeface="Arial"/>
            </a:endParaRPr>
          </a:p>
          <a:p>
            <a:pPr marL="12700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conditions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du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milieu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(kaolinisation,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latéritisation)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573" y="4158538"/>
            <a:ext cx="2438400" cy="174472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537842" y="6015634"/>
            <a:ext cx="902969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latin typeface="Arial"/>
                <a:cs typeface="Arial"/>
              </a:rPr>
              <a:t>Orthose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972559" y="6001613"/>
            <a:ext cx="12839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latin typeface="Arial"/>
                <a:cs typeface="Arial"/>
              </a:rPr>
              <a:t>Plagioclase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02679" y="6015634"/>
            <a:ext cx="1156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latin typeface="Arial"/>
                <a:cs typeface="Arial"/>
              </a:rPr>
              <a:t>Microcline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422522" y="4158602"/>
            <a:ext cx="2362200" cy="1781175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937122" y="4149077"/>
            <a:ext cx="2430526" cy="18224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85420" y="895934"/>
            <a:ext cx="102171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Feldspath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orthose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2964" y="839724"/>
            <a:ext cx="8940165" cy="6006465"/>
            <a:chOff x="92964" y="839724"/>
            <a:chExt cx="8940165" cy="60064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4713" y="880869"/>
              <a:ext cx="4098032" cy="5859782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858254" y="2384933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188975" y="0"/>
                  </a:moveTo>
                  <a:lnTo>
                    <a:pt x="62992" y="0"/>
                  </a:lnTo>
                  <a:lnTo>
                    <a:pt x="62992" y="233933"/>
                  </a:lnTo>
                  <a:lnTo>
                    <a:pt x="0" y="233933"/>
                  </a:lnTo>
                  <a:lnTo>
                    <a:pt x="125984" y="360044"/>
                  </a:lnTo>
                  <a:lnTo>
                    <a:pt x="251968" y="233933"/>
                  </a:lnTo>
                  <a:lnTo>
                    <a:pt x="188975" y="233933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58254" y="2384933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0" y="233933"/>
                  </a:moveTo>
                  <a:lnTo>
                    <a:pt x="62992" y="233933"/>
                  </a:lnTo>
                  <a:lnTo>
                    <a:pt x="62992" y="0"/>
                  </a:lnTo>
                  <a:lnTo>
                    <a:pt x="188975" y="0"/>
                  </a:lnTo>
                  <a:lnTo>
                    <a:pt x="188975" y="233933"/>
                  </a:lnTo>
                  <a:lnTo>
                    <a:pt x="251968" y="233933"/>
                  </a:lnTo>
                  <a:lnTo>
                    <a:pt x="125984" y="360044"/>
                  </a:lnTo>
                  <a:lnTo>
                    <a:pt x="0" y="233933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48612" y="839724"/>
              <a:ext cx="3633216" cy="248412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12493" y="904875"/>
              <a:ext cx="3451605" cy="230098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893443" y="885825"/>
              <a:ext cx="3489960" cy="2339340"/>
            </a:xfrm>
            <a:custGeom>
              <a:avLst/>
              <a:gdLst/>
              <a:ahLst/>
              <a:cxnLst/>
              <a:rect l="l" t="t" r="r" b="b"/>
              <a:pathLst>
                <a:path w="3489960" h="2339340">
                  <a:moveTo>
                    <a:pt x="0" y="2339086"/>
                  </a:moveTo>
                  <a:lnTo>
                    <a:pt x="3489705" y="2339086"/>
                  </a:lnTo>
                  <a:lnTo>
                    <a:pt x="3489705" y="0"/>
                  </a:lnTo>
                  <a:lnTo>
                    <a:pt x="0" y="0"/>
                  </a:lnTo>
                  <a:lnTo>
                    <a:pt x="0" y="233908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964" y="1924812"/>
              <a:ext cx="2778252" cy="222504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7835" y="1988820"/>
              <a:ext cx="2594610" cy="2042921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38785" y="1969770"/>
              <a:ext cx="2632710" cy="2081530"/>
            </a:xfrm>
            <a:custGeom>
              <a:avLst/>
              <a:gdLst/>
              <a:ahLst/>
              <a:cxnLst/>
              <a:rect l="l" t="t" r="r" b="b"/>
              <a:pathLst>
                <a:path w="2632710" h="2081529">
                  <a:moveTo>
                    <a:pt x="0" y="2081021"/>
                  </a:moveTo>
                  <a:lnTo>
                    <a:pt x="2632710" y="2081021"/>
                  </a:lnTo>
                  <a:lnTo>
                    <a:pt x="2632710" y="0"/>
                  </a:lnTo>
                  <a:lnTo>
                    <a:pt x="0" y="0"/>
                  </a:lnTo>
                  <a:lnTo>
                    <a:pt x="0" y="208102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987296" y="3419855"/>
              <a:ext cx="4029455" cy="34259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051684" y="3484194"/>
              <a:ext cx="3846067" cy="3242691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2032634" y="3465144"/>
              <a:ext cx="3884295" cy="3281045"/>
            </a:xfrm>
            <a:custGeom>
              <a:avLst/>
              <a:gdLst/>
              <a:ahLst/>
              <a:cxnLst/>
              <a:rect l="l" t="t" r="r" b="b"/>
              <a:pathLst>
                <a:path w="3884295" h="3281045">
                  <a:moveTo>
                    <a:pt x="0" y="3280791"/>
                  </a:moveTo>
                  <a:lnTo>
                    <a:pt x="3884167" y="3280791"/>
                  </a:lnTo>
                  <a:lnTo>
                    <a:pt x="3884167" y="0"/>
                  </a:lnTo>
                  <a:lnTo>
                    <a:pt x="0" y="0"/>
                  </a:lnTo>
                  <a:lnTo>
                    <a:pt x="0" y="328079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29271" y="2204847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4" h="360044">
                  <a:moveTo>
                    <a:pt x="189014" y="0"/>
                  </a:moveTo>
                  <a:lnTo>
                    <a:pt x="63004" y="0"/>
                  </a:lnTo>
                  <a:lnTo>
                    <a:pt x="63004" y="234061"/>
                  </a:lnTo>
                  <a:lnTo>
                    <a:pt x="0" y="234061"/>
                  </a:lnTo>
                  <a:lnTo>
                    <a:pt x="126009" y="360044"/>
                  </a:lnTo>
                  <a:lnTo>
                    <a:pt x="252018" y="234061"/>
                  </a:lnTo>
                  <a:lnTo>
                    <a:pt x="189014" y="234061"/>
                  </a:lnTo>
                  <a:lnTo>
                    <a:pt x="189014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29271" y="2204847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4" h="360044">
                  <a:moveTo>
                    <a:pt x="0" y="234061"/>
                  </a:moveTo>
                  <a:lnTo>
                    <a:pt x="63004" y="234061"/>
                  </a:lnTo>
                  <a:lnTo>
                    <a:pt x="63004" y="0"/>
                  </a:lnTo>
                  <a:lnTo>
                    <a:pt x="189014" y="0"/>
                  </a:lnTo>
                  <a:lnTo>
                    <a:pt x="189014" y="234061"/>
                  </a:lnTo>
                  <a:lnTo>
                    <a:pt x="252018" y="234061"/>
                  </a:lnTo>
                  <a:lnTo>
                    <a:pt x="126009" y="360044"/>
                  </a:lnTo>
                  <a:lnTo>
                    <a:pt x="0" y="23406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71999" y="1988820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188975" y="0"/>
                  </a:moveTo>
                  <a:lnTo>
                    <a:pt x="62991" y="0"/>
                  </a:lnTo>
                  <a:lnTo>
                    <a:pt x="62991" y="234060"/>
                  </a:lnTo>
                  <a:lnTo>
                    <a:pt x="0" y="234060"/>
                  </a:lnTo>
                  <a:lnTo>
                    <a:pt x="125984" y="360044"/>
                  </a:lnTo>
                  <a:lnTo>
                    <a:pt x="251967" y="234060"/>
                  </a:lnTo>
                  <a:lnTo>
                    <a:pt x="188975" y="234060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571999" y="1988820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0" y="234060"/>
                  </a:moveTo>
                  <a:lnTo>
                    <a:pt x="62991" y="234060"/>
                  </a:lnTo>
                  <a:lnTo>
                    <a:pt x="62991" y="0"/>
                  </a:lnTo>
                  <a:lnTo>
                    <a:pt x="188975" y="0"/>
                  </a:lnTo>
                  <a:lnTo>
                    <a:pt x="188975" y="234060"/>
                  </a:lnTo>
                  <a:lnTo>
                    <a:pt x="251967" y="234060"/>
                  </a:lnTo>
                  <a:lnTo>
                    <a:pt x="125984" y="360044"/>
                  </a:lnTo>
                  <a:lnTo>
                    <a:pt x="0" y="23406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202690" y="880869"/>
            <a:ext cx="8830310" cy="5887720"/>
            <a:chOff x="202690" y="880869"/>
            <a:chExt cx="8830310" cy="5887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34713" y="880869"/>
              <a:ext cx="4098032" cy="5859782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228207" y="3450844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5">
                  <a:moveTo>
                    <a:pt x="188975" y="0"/>
                  </a:moveTo>
                  <a:lnTo>
                    <a:pt x="62991" y="0"/>
                  </a:lnTo>
                  <a:lnTo>
                    <a:pt x="62991" y="234060"/>
                  </a:lnTo>
                  <a:lnTo>
                    <a:pt x="0" y="234060"/>
                  </a:lnTo>
                  <a:lnTo>
                    <a:pt x="125983" y="360044"/>
                  </a:lnTo>
                  <a:lnTo>
                    <a:pt x="251967" y="234060"/>
                  </a:lnTo>
                  <a:lnTo>
                    <a:pt x="188975" y="234060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228207" y="3450844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5">
                  <a:moveTo>
                    <a:pt x="0" y="234060"/>
                  </a:moveTo>
                  <a:lnTo>
                    <a:pt x="62991" y="234060"/>
                  </a:lnTo>
                  <a:lnTo>
                    <a:pt x="62991" y="0"/>
                  </a:lnTo>
                  <a:lnTo>
                    <a:pt x="188975" y="0"/>
                  </a:lnTo>
                  <a:lnTo>
                    <a:pt x="188975" y="234060"/>
                  </a:lnTo>
                  <a:lnTo>
                    <a:pt x="251967" y="234060"/>
                  </a:lnTo>
                  <a:lnTo>
                    <a:pt x="125983" y="360044"/>
                  </a:lnTo>
                  <a:lnTo>
                    <a:pt x="0" y="23406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626351" y="4581144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5">
                  <a:moveTo>
                    <a:pt x="188975" y="0"/>
                  </a:moveTo>
                  <a:lnTo>
                    <a:pt x="62992" y="0"/>
                  </a:lnTo>
                  <a:lnTo>
                    <a:pt x="62992" y="234060"/>
                  </a:lnTo>
                  <a:lnTo>
                    <a:pt x="0" y="234060"/>
                  </a:lnTo>
                  <a:lnTo>
                    <a:pt x="125983" y="360044"/>
                  </a:lnTo>
                  <a:lnTo>
                    <a:pt x="251968" y="234060"/>
                  </a:lnTo>
                  <a:lnTo>
                    <a:pt x="188975" y="234060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626351" y="4581144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5">
                  <a:moveTo>
                    <a:pt x="0" y="234060"/>
                  </a:moveTo>
                  <a:lnTo>
                    <a:pt x="62992" y="234060"/>
                  </a:lnTo>
                  <a:lnTo>
                    <a:pt x="62992" y="0"/>
                  </a:lnTo>
                  <a:lnTo>
                    <a:pt x="188975" y="0"/>
                  </a:lnTo>
                  <a:lnTo>
                    <a:pt x="188975" y="234060"/>
                  </a:lnTo>
                  <a:lnTo>
                    <a:pt x="251968" y="234060"/>
                  </a:lnTo>
                  <a:lnTo>
                    <a:pt x="125983" y="360044"/>
                  </a:lnTo>
                  <a:lnTo>
                    <a:pt x="0" y="23406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128512" y="5157215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5">
                  <a:moveTo>
                    <a:pt x="189102" y="0"/>
                  </a:moveTo>
                  <a:lnTo>
                    <a:pt x="62991" y="0"/>
                  </a:lnTo>
                  <a:lnTo>
                    <a:pt x="62991" y="234060"/>
                  </a:lnTo>
                  <a:lnTo>
                    <a:pt x="0" y="234060"/>
                  </a:lnTo>
                  <a:lnTo>
                    <a:pt x="126111" y="360044"/>
                  </a:lnTo>
                  <a:lnTo>
                    <a:pt x="252095" y="234060"/>
                  </a:lnTo>
                  <a:lnTo>
                    <a:pt x="189102" y="234060"/>
                  </a:lnTo>
                  <a:lnTo>
                    <a:pt x="18910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128512" y="5157215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5">
                  <a:moveTo>
                    <a:pt x="0" y="234060"/>
                  </a:moveTo>
                  <a:lnTo>
                    <a:pt x="62991" y="234060"/>
                  </a:lnTo>
                  <a:lnTo>
                    <a:pt x="62991" y="0"/>
                  </a:lnTo>
                  <a:lnTo>
                    <a:pt x="189102" y="0"/>
                  </a:lnTo>
                  <a:lnTo>
                    <a:pt x="189102" y="234060"/>
                  </a:lnTo>
                  <a:lnTo>
                    <a:pt x="252095" y="234060"/>
                  </a:lnTo>
                  <a:lnTo>
                    <a:pt x="126111" y="360044"/>
                  </a:lnTo>
                  <a:lnTo>
                    <a:pt x="0" y="23406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84413" y="4077081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5">
                  <a:moveTo>
                    <a:pt x="188975" y="0"/>
                  </a:moveTo>
                  <a:lnTo>
                    <a:pt x="62991" y="0"/>
                  </a:lnTo>
                  <a:lnTo>
                    <a:pt x="62991" y="234061"/>
                  </a:lnTo>
                  <a:lnTo>
                    <a:pt x="0" y="234061"/>
                  </a:lnTo>
                  <a:lnTo>
                    <a:pt x="125983" y="360045"/>
                  </a:lnTo>
                  <a:lnTo>
                    <a:pt x="251967" y="234061"/>
                  </a:lnTo>
                  <a:lnTo>
                    <a:pt x="188975" y="234061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884413" y="4077081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5">
                  <a:moveTo>
                    <a:pt x="0" y="234061"/>
                  </a:moveTo>
                  <a:lnTo>
                    <a:pt x="62991" y="234061"/>
                  </a:lnTo>
                  <a:lnTo>
                    <a:pt x="62991" y="0"/>
                  </a:lnTo>
                  <a:lnTo>
                    <a:pt x="188975" y="0"/>
                  </a:lnTo>
                  <a:lnTo>
                    <a:pt x="188975" y="234061"/>
                  </a:lnTo>
                  <a:lnTo>
                    <a:pt x="251967" y="234061"/>
                  </a:lnTo>
                  <a:lnTo>
                    <a:pt x="125983" y="360045"/>
                  </a:lnTo>
                  <a:lnTo>
                    <a:pt x="0" y="234061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2690" y="1551434"/>
              <a:ext cx="4387599" cy="291845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559305" y="2492883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4" h="360044">
                  <a:moveTo>
                    <a:pt x="188975" y="0"/>
                  </a:moveTo>
                  <a:lnTo>
                    <a:pt x="62991" y="0"/>
                  </a:lnTo>
                  <a:lnTo>
                    <a:pt x="62991" y="234061"/>
                  </a:lnTo>
                  <a:lnTo>
                    <a:pt x="0" y="234061"/>
                  </a:lnTo>
                  <a:lnTo>
                    <a:pt x="125983" y="360044"/>
                  </a:lnTo>
                  <a:lnTo>
                    <a:pt x="251968" y="234061"/>
                  </a:lnTo>
                  <a:lnTo>
                    <a:pt x="188975" y="234061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559305" y="2492883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4" h="360044">
                  <a:moveTo>
                    <a:pt x="0" y="234061"/>
                  </a:moveTo>
                  <a:lnTo>
                    <a:pt x="62991" y="234061"/>
                  </a:lnTo>
                  <a:lnTo>
                    <a:pt x="62991" y="0"/>
                  </a:lnTo>
                  <a:lnTo>
                    <a:pt x="188975" y="0"/>
                  </a:lnTo>
                  <a:lnTo>
                    <a:pt x="188975" y="234061"/>
                  </a:lnTo>
                  <a:lnTo>
                    <a:pt x="251968" y="234061"/>
                  </a:lnTo>
                  <a:lnTo>
                    <a:pt x="125983" y="360044"/>
                  </a:lnTo>
                  <a:lnTo>
                    <a:pt x="0" y="23406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491864" y="2133727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188975" y="0"/>
                  </a:moveTo>
                  <a:lnTo>
                    <a:pt x="62992" y="0"/>
                  </a:lnTo>
                  <a:lnTo>
                    <a:pt x="62992" y="234061"/>
                  </a:lnTo>
                  <a:lnTo>
                    <a:pt x="0" y="234061"/>
                  </a:lnTo>
                  <a:lnTo>
                    <a:pt x="125984" y="360045"/>
                  </a:lnTo>
                  <a:lnTo>
                    <a:pt x="252095" y="234061"/>
                  </a:lnTo>
                  <a:lnTo>
                    <a:pt x="188975" y="234061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491864" y="2133727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0" y="234061"/>
                  </a:moveTo>
                  <a:lnTo>
                    <a:pt x="62992" y="234061"/>
                  </a:lnTo>
                  <a:lnTo>
                    <a:pt x="62992" y="0"/>
                  </a:lnTo>
                  <a:lnTo>
                    <a:pt x="188975" y="0"/>
                  </a:lnTo>
                  <a:lnTo>
                    <a:pt x="188975" y="234061"/>
                  </a:lnTo>
                  <a:lnTo>
                    <a:pt x="252095" y="234061"/>
                  </a:lnTo>
                  <a:lnTo>
                    <a:pt x="125984" y="360045"/>
                  </a:lnTo>
                  <a:lnTo>
                    <a:pt x="0" y="23406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3148329" y="1484757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189103" y="0"/>
                  </a:moveTo>
                  <a:lnTo>
                    <a:pt x="63118" y="0"/>
                  </a:lnTo>
                  <a:lnTo>
                    <a:pt x="63118" y="234060"/>
                  </a:lnTo>
                  <a:lnTo>
                    <a:pt x="0" y="234060"/>
                  </a:lnTo>
                  <a:lnTo>
                    <a:pt x="126110" y="360044"/>
                  </a:lnTo>
                  <a:lnTo>
                    <a:pt x="252094" y="234060"/>
                  </a:lnTo>
                  <a:lnTo>
                    <a:pt x="189103" y="234060"/>
                  </a:lnTo>
                  <a:lnTo>
                    <a:pt x="18910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148329" y="1484757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5" h="360044">
                  <a:moveTo>
                    <a:pt x="0" y="234060"/>
                  </a:moveTo>
                  <a:lnTo>
                    <a:pt x="63118" y="234060"/>
                  </a:lnTo>
                  <a:lnTo>
                    <a:pt x="63118" y="0"/>
                  </a:lnTo>
                  <a:lnTo>
                    <a:pt x="189103" y="0"/>
                  </a:lnTo>
                  <a:lnTo>
                    <a:pt x="189103" y="234060"/>
                  </a:lnTo>
                  <a:lnTo>
                    <a:pt x="252094" y="234060"/>
                  </a:lnTo>
                  <a:lnTo>
                    <a:pt x="126110" y="360044"/>
                  </a:lnTo>
                  <a:lnTo>
                    <a:pt x="0" y="234060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8699" y="4155946"/>
              <a:ext cx="3877055" cy="2612136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2987" y="4221137"/>
              <a:ext cx="3695065" cy="242874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073937" y="4202087"/>
              <a:ext cx="3733165" cy="2466975"/>
            </a:xfrm>
            <a:custGeom>
              <a:avLst/>
              <a:gdLst/>
              <a:ahLst/>
              <a:cxnLst/>
              <a:rect l="l" t="t" r="r" b="b"/>
              <a:pathLst>
                <a:path w="3733165" h="2466975">
                  <a:moveTo>
                    <a:pt x="0" y="2466848"/>
                  </a:moveTo>
                  <a:lnTo>
                    <a:pt x="3733165" y="2466848"/>
                  </a:lnTo>
                  <a:lnTo>
                    <a:pt x="3733165" y="0"/>
                  </a:lnTo>
                  <a:lnTo>
                    <a:pt x="0" y="0"/>
                  </a:lnTo>
                  <a:lnTo>
                    <a:pt x="0" y="246684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185420" y="895934"/>
            <a:ext cx="1325245" cy="5778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Feldspath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Calibri"/>
                <a:cs typeface="Calibri"/>
              </a:rPr>
              <a:t>plagioclase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8035" y="109169"/>
            <a:ext cx="8252459" cy="3924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15535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marL="4916805"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  <a:p>
            <a:pPr marL="469265" indent="-456565">
              <a:lnSpc>
                <a:spcPct val="100000"/>
              </a:lnSpc>
              <a:spcBef>
                <a:spcPts val="1875"/>
              </a:spcBef>
              <a:buFont typeface="Arial"/>
              <a:buChar char="•"/>
              <a:tabLst>
                <a:tab pos="469265" algn="l"/>
              </a:tabLst>
            </a:pPr>
            <a:r>
              <a:rPr sz="2800" b="1" dirty="0">
                <a:latin typeface="Arial"/>
                <a:cs typeface="Arial"/>
              </a:rPr>
              <a:t>Le</a:t>
            </a:r>
            <a:r>
              <a:rPr sz="2800" b="1" spc="-8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groupes</a:t>
            </a:r>
            <a:r>
              <a:rPr sz="2800" b="1" spc="-4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des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amphiboles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et</a:t>
            </a:r>
            <a:r>
              <a:rPr sz="2800" b="1" spc="-7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pyroxènes</a:t>
            </a:r>
            <a:endParaRPr sz="2800">
              <a:latin typeface="Arial"/>
              <a:cs typeface="Arial"/>
            </a:endParaRPr>
          </a:p>
          <a:p>
            <a:pPr marL="1128395" lvl="1" indent="-342900">
              <a:lnSpc>
                <a:spcPct val="100000"/>
              </a:lnSpc>
              <a:spcBef>
                <a:spcPts val="500"/>
              </a:spcBef>
              <a:buChar char="•"/>
              <a:tabLst>
                <a:tab pos="1128395" algn="l"/>
              </a:tabLst>
            </a:pPr>
            <a:r>
              <a:rPr sz="2000" dirty="0">
                <a:latin typeface="Arial"/>
                <a:cs typeface="Arial"/>
              </a:rPr>
              <a:t>Silicate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avec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ou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sans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Al,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mais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toujours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Ca,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Mg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Fe</a:t>
            </a:r>
            <a:endParaRPr sz="2000">
              <a:latin typeface="Arial"/>
              <a:cs typeface="Arial"/>
            </a:endParaRPr>
          </a:p>
          <a:p>
            <a:pPr marL="1128395" marR="630555" lvl="1" indent="-342900">
              <a:lnSpc>
                <a:spcPct val="100000"/>
              </a:lnSpc>
              <a:spcBef>
                <a:spcPts val="484"/>
              </a:spcBef>
              <a:buChar char="•"/>
              <a:tabLst>
                <a:tab pos="1128395" algn="l"/>
              </a:tabLst>
            </a:pPr>
            <a:r>
              <a:rPr sz="2000" dirty="0">
                <a:latin typeface="Arial"/>
                <a:cs typeface="Arial"/>
              </a:rPr>
              <a:t>Les</a:t>
            </a:r>
            <a:r>
              <a:rPr sz="2000" spc="12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pyroxènes</a:t>
            </a:r>
            <a:r>
              <a:rPr sz="2000" b="1" spc="1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sont</a:t>
            </a:r>
            <a:r>
              <a:rPr sz="2000" spc="114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ferro-</a:t>
            </a:r>
            <a:r>
              <a:rPr sz="2000" dirty="0">
                <a:latin typeface="Arial"/>
                <a:cs typeface="Arial"/>
              </a:rPr>
              <a:t>magnésiens</a:t>
            </a:r>
            <a:r>
              <a:rPr sz="2000" spc="1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calciques</a:t>
            </a:r>
            <a:r>
              <a:rPr sz="2000" spc="12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avec </a:t>
            </a:r>
            <a:r>
              <a:rPr sz="2000" spc="-10" dirty="0">
                <a:latin typeface="Arial"/>
                <a:cs typeface="Arial"/>
              </a:rPr>
              <a:t>(Ca&gt;Mg)</a:t>
            </a:r>
            <a:endParaRPr sz="2000">
              <a:latin typeface="Arial"/>
              <a:cs typeface="Arial"/>
            </a:endParaRPr>
          </a:p>
          <a:p>
            <a:pPr marL="1128395" lvl="1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1128395" algn="l"/>
              </a:tabLst>
            </a:pPr>
            <a:r>
              <a:rPr sz="2000" dirty="0">
                <a:latin typeface="Arial"/>
                <a:cs typeface="Arial"/>
              </a:rPr>
              <a:t>Les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amphiboles</a:t>
            </a:r>
            <a:r>
              <a:rPr sz="2000" b="1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ferro-</a:t>
            </a:r>
            <a:r>
              <a:rPr sz="2000" dirty="0">
                <a:latin typeface="Arial"/>
                <a:cs typeface="Arial"/>
              </a:rPr>
              <a:t>magnésiens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avec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Mg&gt;Ca</a:t>
            </a:r>
            <a:endParaRPr sz="2000">
              <a:latin typeface="Arial"/>
              <a:cs typeface="Arial"/>
            </a:endParaRPr>
          </a:p>
          <a:p>
            <a:pPr marL="1128395" lvl="1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1128395" algn="l"/>
                <a:tab pos="1888489" algn="l"/>
                <a:tab pos="2378075" algn="l"/>
                <a:tab pos="2795905" algn="l"/>
                <a:tab pos="4358005" algn="l"/>
                <a:tab pos="4734560" algn="l"/>
                <a:tab pos="5772150" algn="l"/>
                <a:tab pos="6417310" algn="l"/>
                <a:tab pos="6865620" algn="l"/>
              </a:tabLst>
            </a:pPr>
            <a:r>
              <a:rPr sz="2000" spc="-20" dirty="0">
                <a:latin typeface="Arial"/>
                <a:cs typeface="Arial"/>
              </a:rPr>
              <a:t>Dans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R.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magmatique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méta,ils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sont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teintes</a:t>
            </a:r>
            <a:endParaRPr sz="2000">
              <a:latin typeface="Arial"/>
              <a:cs typeface="Arial"/>
            </a:endParaRPr>
          </a:p>
          <a:p>
            <a:pPr marL="1128395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foncées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vertes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à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noires</a:t>
            </a:r>
            <a:endParaRPr sz="2000">
              <a:latin typeface="Arial"/>
              <a:cs typeface="Arial"/>
            </a:endParaRPr>
          </a:p>
          <a:p>
            <a:pPr marL="1128395" marR="630555" lvl="1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1128395" algn="l"/>
              </a:tabLst>
            </a:pPr>
            <a:r>
              <a:rPr sz="2000" dirty="0">
                <a:latin typeface="Arial"/>
                <a:cs typeface="Arial"/>
              </a:rPr>
              <a:t>Les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péridots</a:t>
            </a:r>
            <a:r>
              <a:rPr sz="2000" b="1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</a:t>
            </a:r>
            <a:r>
              <a:rPr sz="2000" b="1" dirty="0">
                <a:latin typeface="Arial"/>
                <a:cs typeface="Arial"/>
              </a:rPr>
              <a:t>olivine</a:t>
            </a:r>
            <a:r>
              <a:rPr sz="2000" dirty="0">
                <a:latin typeface="Arial"/>
                <a:cs typeface="Arial"/>
              </a:rPr>
              <a:t>)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sont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silicates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ferro-magnésien </a:t>
            </a:r>
            <a:r>
              <a:rPr sz="2000" dirty="0">
                <a:latin typeface="Arial"/>
                <a:cs typeface="Arial"/>
              </a:rPr>
              <a:t>sans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14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Al.</a:t>
            </a:r>
            <a:endParaRPr sz="2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3" y="6193332"/>
            <a:ext cx="20459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latin typeface="Arial"/>
                <a:cs typeface="Arial"/>
              </a:rPr>
              <a:t>Pyroxène</a:t>
            </a:r>
            <a:r>
              <a:rPr sz="1800" b="1" i="1" spc="-30" dirty="0">
                <a:latin typeface="Arial"/>
                <a:cs typeface="Arial"/>
              </a:rPr>
              <a:t> </a:t>
            </a:r>
            <a:r>
              <a:rPr sz="1800" b="1" i="1" spc="-10" dirty="0">
                <a:latin typeface="Arial"/>
                <a:cs typeface="Arial"/>
              </a:rPr>
              <a:t>(gabbro)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32" y="4293069"/>
            <a:ext cx="2632837" cy="187223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142869" y="4301083"/>
            <a:ext cx="2797302" cy="189966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859148" y="6193332"/>
            <a:ext cx="133477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latin typeface="Arial"/>
                <a:cs typeface="Arial"/>
              </a:rPr>
              <a:t>Amphiboles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48196" y="4293095"/>
            <a:ext cx="2600325" cy="188912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115682" y="6193332"/>
            <a:ext cx="78930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i="1" spc="-10" dirty="0">
                <a:latin typeface="Arial"/>
                <a:cs typeface="Arial"/>
              </a:rPr>
              <a:t>Olivine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405255"/>
            <a:chOff x="0" y="0"/>
            <a:chExt cx="9139555" cy="14052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14983" y="615695"/>
              <a:ext cx="2836164" cy="789431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223568" y="695705"/>
            <a:ext cx="23920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Plan</a:t>
            </a:r>
            <a:r>
              <a:rPr sz="28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28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0000"/>
                </a:solidFill>
                <a:latin typeface="Calibri"/>
                <a:cs typeface="Calibri"/>
              </a:rPr>
              <a:t>l’exposé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17777" y="1311402"/>
            <a:ext cx="151892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21665" algn="l"/>
              </a:tabLst>
            </a:pPr>
            <a:r>
              <a:rPr sz="1900" spc="-25" dirty="0">
                <a:latin typeface="Arial"/>
                <a:cs typeface="Arial"/>
              </a:rPr>
              <a:t>I.</a:t>
            </a:r>
            <a:r>
              <a:rPr sz="1900" dirty="0">
                <a:latin typeface="Arial"/>
                <a:cs typeface="Arial"/>
              </a:rPr>
              <a:t>	</a:t>
            </a:r>
            <a:r>
              <a:rPr sz="1900" spc="-10" dirty="0">
                <a:latin typeface="Arial"/>
                <a:cs typeface="Arial"/>
              </a:rPr>
              <a:t>Rappels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75002" y="1602486"/>
            <a:ext cx="186055" cy="7797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500" i="1" spc="-25" dirty="0">
                <a:latin typeface="Arial"/>
                <a:cs typeface="Arial"/>
              </a:rPr>
              <a:t>1.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500" i="1" spc="-25" dirty="0">
                <a:latin typeface="Arial"/>
                <a:cs typeface="Arial"/>
              </a:rPr>
              <a:t>2.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500" i="1" spc="-25" dirty="0">
                <a:latin typeface="Arial"/>
                <a:cs typeface="Arial"/>
              </a:rPr>
              <a:t>3.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284857" y="1602486"/>
            <a:ext cx="3027680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034415">
              <a:lnSpc>
                <a:spcPct val="110000"/>
              </a:lnSpc>
              <a:spcBef>
                <a:spcPts val="100"/>
              </a:spcBef>
            </a:pPr>
            <a:r>
              <a:rPr sz="1500" i="1" spc="-20" dirty="0">
                <a:latin typeface="Arial"/>
                <a:cs typeface="Arial"/>
              </a:rPr>
              <a:t>Qu’est-</a:t>
            </a:r>
            <a:r>
              <a:rPr sz="1500" i="1" dirty="0">
                <a:latin typeface="Arial"/>
                <a:cs typeface="Arial"/>
              </a:rPr>
              <a:t>ce</a:t>
            </a:r>
            <a:r>
              <a:rPr sz="1500" i="1" spc="-1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qu’une</a:t>
            </a:r>
            <a:r>
              <a:rPr sz="1500" i="1" spc="5" dirty="0">
                <a:latin typeface="Arial"/>
                <a:cs typeface="Arial"/>
              </a:rPr>
              <a:t> </a:t>
            </a:r>
            <a:r>
              <a:rPr sz="1500" i="1" spc="-10" dirty="0">
                <a:latin typeface="Arial"/>
                <a:cs typeface="Arial"/>
              </a:rPr>
              <a:t>roche </a:t>
            </a:r>
            <a:r>
              <a:rPr sz="1500" i="1" dirty="0">
                <a:latin typeface="Arial"/>
                <a:cs typeface="Arial"/>
              </a:rPr>
              <a:t>Le</a:t>
            </a:r>
            <a:r>
              <a:rPr sz="1500" i="1" spc="-25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cycle</a:t>
            </a:r>
            <a:r>
              <a:rPr sz="1500" i="1" spc="-3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des</a:t>
            </a:r>
            <a:r>
              <a:rPr sz="1500" i="1" spc="-35" dirty="0">
                <a:latin typeface="Arial"/>
                <a:cs typeface="Arial"/>
              </a:rPr>
              <a:t> </a:t>
            </a:r>
            <a:r>
              <a:rPr sz="1500" i="1" spc="-10" dirty="0">
                <a:latin typeface="Arial"/>
                <a:cs typeface="Arial"/>
              </a:rPr>
              <a:t>roches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500" i="1" dirty="0">
                <a:latin typeface="Arial"/>
                <a:cs typeface="Arial"/>
              </a:rPr>
              <a:t>Les</a:t>
            </a:r>
            <a:r>
              <a:rPr sz="1500" i="1" spc="-45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grands</a:t>
            </a:r>
            <a:r>
              <a:rPr sz="1500" i="1" spc="-4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principes</a:t>
            </a:r>
            <a:r>
              <a:rPr sz="1500" i="1" spc="-45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de</a:t>
            </a:r>
            <a:r>
              <a:rPr sz="1500" i="1" spc="-3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la</a:t>
            </a:r>
            <a:r>
              <a:rPr sz="1500" i="1" spc="-25" dirty="0">
                <a:latin typeface="Arial"/>
                <a:cs typeface="Arial"/>
              </a:rPr>
              <a:t> </a:t>
            </a:r>
            <a:r>
              <a:rPr sz="1500" i="1" spc="-10" dirty="0">
                <a:latin typeface="Arial"/>
                <a:cs typeface="Arial"/>
              </a:rPr>
              <a:t>géologie</a:t>
            </a:r>
            <a:endParaRPr sz="15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17777" y="2568701"/>
            <a:ext cx="651002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621665" algn="l"/>
              </a:tabLst>
            </a:pPr>
            <a:r>
              <a:rPr sz="1900" spc="-25" dirty="0">
                <a:latin typeface="Arial"/>
                <a:cs typeface="Arial"/>
              </a:rPr>
              <a:t>II.</a:t>
            </a:r>
            <a:r>
              <a:rPr sz="1900" dirty="0">
                <a:latin typeface="Arial"/>
                <a:cs typeface="Arial"/>
              </a:rPr>
              <a:t>	Les</a:t>
            </a:r>
            <a:r>
              <a:rPr sz="1900" spc="-7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principaux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constituants</a:t>
            </a:r>
            <a:r>
              <a:rPr sz="1900" spc="-6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minéralogiques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des</a:t>
            </a:r>
            <a:r>
              <a:rPr sz="1900" spc="-7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roches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75002" y="2860040"/>
            <a:ext cx="186055" cy="77978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500" i="1" spc="-25" dirty="0">
                <a:latin typeface="Arial"/>
                <a:cs typeface="Arial"/>
              </a:rPr>
              <a:t>1.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500" i="1" spc="-25" dirty="0">
                <a:latin typeface="Arial"/>
                <a:cs typeface="Arial"/>
              </a:rPr>
              <a:t>2.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500" i="1" spc="-25" dirty="0">
                <a:latin typeface="Arial"/>
                <a:cs typeface="Arial"/>
              </a:rPr>
              <a:t>3.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284857" y="2860040"/>
            <a:ext cx="1754505" cy="7797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426720">
              <a:lnSpc>
                <a:spcPct val="110000"/>
              </a:lnSpc>
              <a:spcBef>
                <a:spcPts val="100"/>
              </a:spcBef>
            </a:pPr>
            <a:r>
              <a:rPr sz="1500" i="1" dirty="0">
                <a:latin typeface="Arial"/>
                <a:cs typeface="Arial"/>
              </a:rPr>
              <a:t>Les</a:t>
            </a:r>
            <a:r>
              <a:rPr sz="1500" i="1" spc="-35" dirty="0">
                <a:latin typeface="Arial"/>
                <a:cs typeface="Arial"/>
              </a:rPr>
              <a:t> </a:t>
            </a:r>
            <a:r>
              <a:rPr sz="1500" i="1" spc="-10" dirty="0">
                <a:latin typeface="Arial"/>
                <a:cs typeface="Arial"/>
              </a:rPr>
              <a:t>silicates </a:t>
            </a:r>
            <a:r>
              <a:rPr sz="1500" i="1" dirty="0">
                <a:latin typeface="Arial"/>
                <a:cs typeface="Arial"/>
              </a:rPr>
              <a:t>Les</a:t>
            </a:r>
            <a:r>
              <a:rPr sz="1500" i="1" spc="-40" dirty="0">
                <a:latin typeface="Arial"/>
                <a:cs typeface="Arial"/>
              </a:rPr>
              <a:t> </a:t>
            </a:r>
            <a:r>
              <a:rPr sz="1500" i="1" spc="-10" dirty="0">
                <a:latin typeface="Arial"/>
                <a:cs typeface="Arial"/>
              </a:rPr>
              <a:t>carbonates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500" i="1" dirty="0">
                <a:latin typeface="Arial"/>
                <a:cs typeface="Arial"/>
              </a:rPr>
              <a:t>Les</a:t>
            </a:r>
            <a:r>
              <a:rPr sz="1500" i="1" spc="-4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autres</a:t>
            </a:r>
            <a:r>
              <a:rPr sz="1500" i="1" spc="-40" dirty="0">
                <a:latin typeface="Arial"/>
                <a:cs typeface="Arial"/>
              </a:rPr>
              <a:t> </a:t>
            </a:r>
            <a:r>
              <a:rPr sz="1500" i="1" spc="-10" dirty="0">
                <a:latin typeface="Arial"/>
                <a:cs typeface="Arial"/>
              </a:rPr>
              <a:t>minéraux</a:t>
            </a:r>
            <a:endParaRPr sz="1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217777" y="3826255"/>
            <a:ext cx="294005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-20" dirty="0">
                <a:latin typeface="Arial"/>
                <a:cs typeface="Arial"/>
              </a:rPr>
              <a:t>III.</a:t>
            </a:r>
            <a:endParaRPr sz="19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27402" y="3826255"/>
            <a:ext cx="277622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dirty="0">
                <a:latin typeface="Arial"/>
                <a:cs typeface="Arial"/>
              </a:rPr>
              <a:t>Les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roches</a:t>
            </a:r>
            <a:r>
              <a:rPr sz="1900" spc="-2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sédimentaires</a:t>
            </a:r>
            <a:endParaRPr sz="1900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675002" y="4117085"/>
            <a:ext cx="186055" cy="780415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1500" i="1" spc="-25" dirty="0">
                <a:latin typeface="Arial"/>
                <a:cs typeface="Arial"/>
              </a:rPr>
              <a:t>1.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5"/>
              </a:spcBef>
            </a:pPr>
            <a:r>
              <a:rPr sz="1500" i="1" spc="-25" dirty="0">
                <a:latin typeface="Arial"/>
                <a:cs typeface="Arial"/>
              </a:rPr>
              <a:t>2.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500" i="1" spc="-25" dirty="0">
                <a:latin typeface="Arial"/>
                <a:cs typeface="Arial"/>
              </a:rPr>
              <a:t>3.</a:t>
            </a:r>
            <a:endParaRPr sz="15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132457" y="4117085"/>
            <a:ext cx="3234055" cy="13843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 marR="876300">
              <a:lnSpc>
                <a:spcPct val="110100"/>
              </a:lnSpc>
              <a:spcBef>
                <a:spcPts val="100"/>
              </a:spcBef>
            </a:pPr>
            <a:r>
              <a:rPr sz="1500" i="1" dirty="0">
                <a:latin typeface="Arial"/>
                <a:cs typeface="Arial"/>
              </a:rPr>
              <a:t>Mécanismes</a:t>
            </a:r>
            <a:r>
              <a:rPr sz="1500" i="1" spc="-7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de</a:t>
            </a:r>
            <a:r>
              <a:rPr sz="1500" i="1" spc="-50" dirty="0">
                <a:latin typeface="Arial"/>
                <a:cs typeface="Arial"/>
              </a:rPr>
              <a:t> </a:t>
            </a:r>
            <a:r>
              <a:rPr sz="1500" i="1" spc="-10" dirty="0">
                <a:latin typeface="Arial"/>
                <a:cs typeface="Arial"/>
              </a:rPr>
              <a:t>formation Classification</a:t>
            </a:r>
            <a:endParaRPr sz="1500">
              <a:latin typeface="Arial"/>
              <a:cs typeface="Arial"/>
            </a:endParaRPr>
          </a:p>
          <a:p>
            <a:pPr marL="165100">
              <a:lnSpc>
                <a:spcPct val="100000"/>
              </a:lnSpc>
              <a:spcBef>
                <a:spcPts val="180"/>
              </a:spcBef>
            </a:pPr>
            <a:r>
              <a:rPr sz="1500" i="1" dirty="0">
                <a:latin typeface="Arial"/>
                <a:cs typeface="Arial"/>
              </a:rPr>
              <a:t>Catégories</a:t>
            </a:r>
            <a:r>
              <a:rPr sz="1500" i="1" spc="-55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de</a:t>
            </a:r>
            <a:r>
              <a:rPr sz="1500" i="1" spc="-40" dirty="0">
                <a:latin typeface="Arial"/>
                <a:cs typeface="Arial"/>
              </a:rPr>
              <a:t> </a:t>
            </a:r>
            <a:r>
              <a:rPr sz="1500" i="1" dirty="0">
                <a:latin typeface="Arial"/>
                <a:cs typeface="Arial"/>
              </a:rPr>
              <a:t>roches</a:t>
            </a:r>
            <a:r>
              <a:rPr sz="1500" i="1" spc="-65" dirty="0">
                <a:latin typeface="Arial"/>
                <a:cs typeface="Arial"/>
              </a:rPr>
              <a:t> </a:t>
            </a:r>
            <a:r>
              <a:rPr sz="1500" i="1" spc="-10" dirty="0">
                <a:latin typeface="Arial"/>
                <a:cs typeface="Arial"/>
              </a:rPr>
              <a:t>sédimentaires</a:t>
            </a:r>
            <a:endParaRPr sz="15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spcBef>
                <a:spcPts val="145"/>
              </a:spcBef>
              <a:buFont typeface="Courier New"/>
              <a:buChar char="o"/>
              <a:tabLst>
                <a:tab pos="185420" algn="l"/>
              </a:tabLst>
            </a:pPr>
            <a:r>
              <a:rPr sz="1200" i="1" dirty="0">
                <a:latin typeface="Arial"/>
                <a:cs typeface="Arial"/>
              </a:rPr>
              <a:t>Sédimentation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détritique</a:t>
            </a:r>
            <a:endParaRPr sz="12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spcBef>
                <a:spcPts val="140"/>
              </a:spcBef>
              <a:buFont typeface="Courier New"/>
              <a:buChar char="o"/>
              <a:tabLst>
                <a:tab pos="185420" algn="l"/>
              </a:tabLst>
            </a:pPr>
            <a:r>
              <a:rPr sz="1200" i="1" dirty="0">
                <a:latin typeface="Arial"/>
                <a:cs typeface="Arial"/>
              </a:rPr>
              <a:t>Sédimentation</a:t>
            </a:r>
            <a:r>
              <a:rPr sz="1200" i="1" spc="-3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carbonatée</a:t>
            </a:r>
            <a:endParaRPr sz="1200">
              <a:latin typeface="Arial"/>
              <a:cs typeface="Arial"/>
            </a:endParaRPr>
          </a:p>
          <a:p>
            <a:pPr marL="185420" indent="-172720">
              <a:lnSpc>
                <a:spcPct val="100000"/>
              </a:lnSpc>
              <a:spcBef>
                <a:spcPts val="145"/>
              </a:spcBef>
              <a:buFont typeface="Courier New"/>
              <a:buChar char="o"/>
              <a:tabLst>
                <a:tab pos="185420" algn="l"/>
              </a:tabLst>
            </a:pPr>
            <a:r>
              <a:rPr sz="1200" i="1" dirty="0">
                <a:latin typeface="Arial"/>
                <a:cs typeface="Arial"/>
              </a:rPr>
              <a:t>Sédimentation</a:t>
            </a:r>
            <a:r>
              <a:rPr sz="1200" i="1" spc="-25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évaporitique</a:t>
            </a:r>
            <a:endParaRPr sz="12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217777" y="5687364"/>
            <a:ext cx="3682365" cy="817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21665" indent="-608965">
              <a:lnSpc>
                <a:spcPct val="100000"/>
              </a:lnSpc>
              <a:spcBef>
                <a:spcPts val="95"/>
              </a:spcBef>
              <a:buAutoNum type="romanUcPeriod" startAt="4"/>
              <a:tabLst>
                <a:tab pos="621665" algn="l"/>
              </a:tabLst>
            </a:pPr>
            <a:r>
              <a:rPr sz="1900" dirty="0">
                <a:latin typeface="Arial"/>
                <a:cs typeface="Arial"/>
              </a:rPr>
              <a:t>Les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roches</a:t>
            </a:r>
            <a:r>
              <a:rPr sz="1900" spc="-2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magmatiques</a:t>
            </a:r>
            <a:endParaRPr sz="1900">
              <a:latin typeface="Arial"/>
              <a:cs typeface="Arial"/>
            </a:endParaRPr>
          </a:p>
          <a:p>
            <a:pPr marL="621665" indent="-608965">
              <a:lnSpc>
                <a:spcPct val="100000"/>
              </a:lnSpc>
              <a:spcBef>
                <a:spcPts val="1680"/>
              </a:spcBef>
              <a:buAutoNum type="romanUcPeriod" startAt="4"/>
              <a:tabLst>
                <a:tab pos="621665" algn="l"/>
              </a:tabLst>
            </a:pPr>
            <a:r>
              <a:rPr sz="1900" dirty="0">
                <a:latin typeface="Arial"/>
                <a:cs typeface="Arial"/>
              </a:rPr>
              <a:t>Les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roches</a:t>
            </a:r>
            <a:r>
              <a:rPr sz="1900" spc="-15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métamorphiques</a:t>
            </a:r>
            <a:endParaRPr sz="1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44782" y="790955"/>
            <a:ext cx="8924925" cy="5960745"/>
            <a:chOff x="144782" y="790955"/>
            <a:chExt cx="8924925" cy="596074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917948" y="3432046"/>
              <a:ext cx="4151376" cy="330555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4782" y="2240275"/>
              <a:ext cx="4751826" cy="451104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0253" y="2295791"/>
              <a:ext cx="4587748" cy="43459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81203" y="2276741"/>
              <a:ext cx="4625975" cy="4384040"/>
            </a:xfrm>
            <a:custGeom>
              <a:avLst/>
              <a:gdLst/>
              <a:ahLst/>
              <a:cxnLst/>
              <a:rect l="l" t="t" r="r" b="b"/>
              <a:pathLst>
                <a:path w="4625975" h="4384040">
                  <a:moveTo>
                    <a:pt x="0" y="4384040"/>
                  </a:moveTo>
                  <a:lnTo>
                    <a:pt x="4625848" y="4384040"/>
                  </a:lnTo>
                  <a:lnTo>
                    <a:pt x="4625848" y="0"/>
                  </a:lnTo>
                  <a:lnTo>
                    <a:pt x="0" y="0"/>
                  </a:lnTo>
                  <a:lnTo>
                    <a:pt x="0" y="438404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10911" y="790955"/>
              <a:ext cx="4000499" cy="268376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76062" y="856106"/>
              <a:ext cx="3816477" cy="250088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57012" y="837056"/>
              <a:ext cx="3855085" cy="2539365"/>
            </a:xfrm>
            <a:custGeom>
              <a:avLst/>
              <a:gdLst/>
              <a:ahLst/>
              <a:cxnLst/>
              <a:rect l="l" t="t" r="r" b="b"/>
              <a:pathLst>
                <a:path w="3855084" h="2539365">
                  <a:moveTo>
                    <a:pt x="0" y="2538984"/>
                  </a:moveTo>
                  <a:lnTo>
                    <a:pt x="3854577" y="2538984"/>
                  </a:lnTo>
                  <a:lnTo>
                    <a:pt x="3854577" y="0"/>
                  </a:lnTo>
                  <a:lnTo>
                    <a:pt x="0" y="0"/>
                  </a:lnTo>
                  <a:lnTo>
                    <a:pt x="0" y="253898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36626" y="989457"/>
            <a:ext cx="8807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Pyroxène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6737984"/>
            <a:chOff x="0" y="0"/>
            <a:chExt cx="9139555" cy="673798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252" y="1807464"/>
              <a:ext cx="5701283" cy="49301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690173" y="6206438"/>
            <a:ext cx="942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65430" algn="l"/>
                <a:tab pos="929005" algn="l"/>
              </a:tabLst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2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cm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64592" y="100584"/>
            <a:ext cx="8813165" cy="1026160"/>
            <a:chOff x="164592" y="100584"/>
            <a:chExt cx="8813165" cy="10261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9"/>
              <a:ext cx="3797782" cy="2754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4"/>
              <a:ext cx="675132" cy="5151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2"/>
              <a:ext cx="645121" cy="4852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580126" y="135382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80126" y="135382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416552" y="844296"/>
            <a:ext cx="4688205" cy="3042285"/>
            <a:chOff x="4416552" y="844296"/>
            <a:chExt cx="4688205" cy="3042285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416552" y="844296"/>
              <a:ext cx="4687824" cy="304190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81576" y="908812"/>
              <a:ext cx="4504944" cy="2858516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4462526" y="889762"/>
              <a:ext cx="4543425" cy="2896870"/>
            </a:xfrm>
            <a:custGeom>
              <a:avLst/>
              <a:gdLst/>
              <a:ahLst/>
              <a:cxnLst/>
              <a:rect l="l" t="t" r="r" b="b"/>
              <a:pathLst>
                <a:path w="4543425" h="2896870">
                  <a:moveTo>
                    <a:pt x="0" y="2896616"/>
                  </a:moveTo>
                  <a:lnTo>
                    <a:pt x="4543044" y="2896616"/>
                  </a:lnTo>
                  <a:lnTo>
                    <a:pt x="4543044" y="0"/>
                  </a:lnTo>
                  <a:lnTo>
                    <a:pt x="0" y="0"/>
                  </a:lnTo>
                  <a:lnTo>
                    <a:pt x="0" y="289661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71983" y="989457"/>
            <a:ext cx="10401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Amphibole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06679" y="809244"/>
            <a:ext cx="8886825" cy="6029325"/>
            <a:chOff x="106679" y="809244"/>
            <a:chExt cx="8886825" cy="60293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06339" y="839721"/>
              <a:ext cx="3986784" cy="298856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679" y="809244"/>
              <a:ext cx="4762500" cy="38450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55691" y="3348226"/>
              <a:ext cx="3489960" cy="34899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220081" y="3412185"/>
              <a:ext cx="3307079" cy="33070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201031" y="3393133"/>
              <a:ext cx="3345179" cy="3345179"/>
            </a:xfrm>
            <a:custGeom>
              <a:avLst/>
              <a:gdLst/>
              <a:ahLst/>
              <a:cxnLst/>
              <a:rect l="l" t="t" r="r" b="b"/>
              <a:pathLst>
                <a:path w="3345179" h="3345179">
                  <a:moveTo>
                    <a:pt x="0" y="3345179"/>
                  </a:moveTo>
                  <a:lnTo>
                    <a:pt x="3345179" y="3345179"/>
                  </a:lnTo>
                  <a:lnTo>
                    <a:pt x="3345179" y="0"/>
                  </a:lnTo>
                  <a:lnTo>
                    <a:pt x="0" y="0"/>
                  </a:lnTo>
                  <a:lnTo>
                    <a:pt x="0" y="334517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1560" y="3796282"/>
              <a:ext cx="3659124" cy="29916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5618" y="3861003"/>
              <a:ext cx="3476498" cy="2808351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096568" y="3841953"/>
              <a:ext cx="3514725" cy="2846705"/>
            </a:xfrm>
            <a:custGeom>
              <a:avLst/>
              <a:gdLst/>
              <a:ahLst/>
              <a:cxnLst/>
              <a:rect l="l" t="t" r="r" b="b"/>
              <a:pathLst>
                <a:path w="3514725" h="2846704">
                  <a:moveTo>
                    <a:pt x="0" y="2846451"/>
                  </a:moveTo>
                  <a:lnTo>
                    <a:pt x="3514598" y="2846451"/>
                  </a:lnTo>
                  <a:lnTo>
                    <a:pt x="3514598" y="0"/>
                  </a:lnTo>
                  <a:lnTo>
                    <a:pt x="0" y="0"/>
                  </a:lnTo>
                  <a:lnTo>
                    <a:pt x="0" y="284645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79976" y="5123688"/>
              <a:ext cx="1033272" cy="7559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27982" y="5157215"/>
              <a:ext cx="936116" cy="648042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427982" y="5157215"/>
              <a:ext cx="936625" cy="648335"/>
            </a:xfrm>
            <a:custGeom>
              <a:avLst/>
              <a:gdLst/>
              <a:ahLst/>
              <a:cxnLst/>
              <a:rect l="l" t="t" r="r" b="b"/>
              <a:pathLst>
                <a:path w="936625" h="648335">
                  <a:moveTo>
                    <a:pt x="0" y="162051"/>
                  </a:moveTo>
                  <a:lnTo>
                    <a:pt x="612013" y="162051"/>
                  </a:lnTo>
                  <a:lnTo>
                    <a:pt x="612013" y="0"/>
                  </a:lnTo>
                  <a:lnTo>
                    <a:pt x="936116" y="323976"/>
                  </a:lnTo>
                  <a:lnTo>
                    <a:pt x="612013" y="648042"/>
                  </a:lnTo>
                  <a:lnTo>
                    <a:pt x="612013" y="486028"/>
                  </a:lnTo>
                  <a:lnTo>
                    <a:pt x="0" y="486028"/>
                  </a:lnTo>
                  <a:lnTo>
                    <a:pt x="0" y="16205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258267" y="4671821"/>
            <a:ext cx="6705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Olivine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67050" y="1026667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Péridotite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816365"/>
            <a:ext cx="7187565" cy="2005964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469900" algn="l"/>
              </a:tabLst>
            </a:pPr>
            <a:r>
              <a:rPr sz="2800" b="1" dirty="0">
                <a:latin typeface="Arial"/>
                <a:cs typeface="Arial"/>
              </a:rPr>
              <a:t>Les</a:t>
            </a:r>
            <a:r>
              <a:rPr sz="2800" b="1" spc="-60" dirty="0">
                <a:latin typeface="Arial"/>
                <a:cs typeface="Arial"/>
              </a:rPr>
              <a:t> </a:t>
            </a:r>
            <a:r>
              <a:rPr sz="2800" b="1" dirty="0">
                <a:latin typeface="Arial"/>
                <a:cs typeface="Arial"/>
              </a:rPr>
              <a:t>silicates</a:t>
            </a:r>
            <a:r>
              <a:rPr sz="2800" b="1" spc="-65" dirty="0">
                <a:latin typeface="Arial"/>
                <a:cs typeface="Arial"/>
              </a:rPr>
              <a:t> </a:t>
            </a:r>
            <a:r>
              <a:rPr sz="2800" b="1" spc="-10" dirty="0">
                <a:latin typeface="Arial"/>
                <a:cs typeface="Arial"/>
              </a:rPr>
              <a:t>phylliteux</a:t>
            </a:r>
            <a:endParaRPr sz="2800">
              <a:latin typeface="Arial"/>
              <a:cs typeface="Arial"/>
            </a:endParaRPr>
          </a:p>
          <a:p>
            <a:pPr marL="1270000" lvl="1" indent="-342900">
              <a:lnSpc>
                <a:spcPct val="100000"/>
              </a:lnSpc>
              <a:spcBef>
                <a:spcPts val="500"/>
              </a:spcBef>
              <a:buChar char="•"/>
              <a:tabLst>
                <a:tab pos="1270000" algn="l"/>
              </a:tabLst>
            </a:pPr>
            <a:r>
              <a:rPr sz="2000" dirty="0">
                <a:latin typeface="Arial"/>
                <a:cs typeface="Arial"/>
              </a:rPr>
              <a:t>Caractérisé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feuillets</a:t>
            </a:r>
            <a:endParaRPr sz="2000">
              <a:latin typeface="Arial"/>
              <a:cs typeface="Arial"/>
            </a:endParaRPr>
          </a:p>
          <a:p>
            <a:pPr marL="1270000" lvl="1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1270000" algn="l"/>
                <a:tab pos="2553335" algn="l"/>
              </a:tabLst>
            </a:pPr>
            <a:r>
              <a:rPr sz="2000" dirty="0">
                <a:latin typeface="Arial"/>
                <a:cs typeface="Arial"/>
              </a:rPr>
              <a:t>Les</a:t>
            </a:r>
            <a:r>
              <a:rPr sz="2000" spc="-10" dirty="0">
                <a:latin typeface="Arial"/>
                <a:cs typeface="Arial"/>
              </a:rPr>
              <a:t> micas</a:t>
            </a:r>
            <a:r>
              <a:rPr sz="2000" dirty="0">
                <a:latin typeface="Arial"/>
                <a:cs typeface="Arial"/>
              </a:rPr>
              <a:t>	blancs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muscovite</a:t>
            </a:r>
            <a:endParaRPr sz="2000">
              <a:latin typeface="Arial"/>
              <a:cs typeface="Arial"/>
            </a:endParaRPr>
          </a:p>
          <a:p>
            <a:pPr marL="1270000" lvl="1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1270000" algn="l"/>
              </a:tabLst>
            </a:pPr>
            <a:r>
              <a:rPr sz="2000" dirty="0">
                <a:latin typeface="Arial"/>
                <a:cs typeface="Arial"/>
              </a:rPr>
              <a:t>Les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micas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noirs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biotite</a:t>
            </a:r>
            <a:endParaRPr sz="2000">
              <a:latin typeface="Arial"/>
              <a:cs typeface="Arial"/>
            </a:endParaRPr>
          </a:p>
          <a:p>
            <a:pPr marL="1270000" lvl="1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1270000" algn="l"/>
              </a:tabLst>
            </a:pPr>
            <a:r>
              <a:rPr sz="2000" dirty="0">
                <a:latin typeface="Arial"/>
                <a:cs typeface="Arial"/>
              </a:rPr>
              <a:t>Les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argiles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kaolinites,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illites,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smectites,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chlorites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59636" y="3001517"/>
            <a:ext cx="3024505" cy="3811904"/>
            <a:chOff x="1259636" y="3001517"/>
            <a:chExt cx="3024505" cy="3811904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9636" y="3001517"/>
              <a:ext cx="3020676" cy="194970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64919" y="4884117"/>
              <a:ext cx="3018917" cy="1929257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4845430" y="3006598"/>
            <a:ext cx="2967990" cy="3806825"/>
            <a:chOff x="4845430" y="3006598"/>
            <a:chExt cx="2967990" cy="3806825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76164" y="3006598"/>
              <a:ext cx="2928768" cy="197002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845430" y="4891356"/>
              <a:ext cx="2967990" cy="19220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183634" y="2764533"/>
            <a:ext cx="5960745" cy="3980815"/>
            <a:chOff x="3183634" y="2764533"/>
            <a:chExt cx="5960745" cy="39808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83634" y="2764533"/>
              <a:ext cx="5960365" cy="3980691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6425945" y="4008627"/>
              <a:ext cx="247650" cy="353060"/>
            </a:xfrm>
            <a:custGeom>
              <a:avLst/>
              <a:gdLst/>
              <a:ahLst/>
              <a:cxnLst/>
              <a:rect l="l" t="t" r="r" b="b"/>
              <a:pathLst>
                <a:path w="247650" h="353060">
                  <a:moveTo>
                    <a:pt x="185293" y="0"/>
                  </a:moveTo>
                  <a:lnTo>
                    <a:pt x="61849" y="0"/>
                  </a:lnTo>
                  <a:lnTo>
                    <a:pt x="61849" y="229362"/>
                  </a:lnTo>
                  <a:lnTo>
                    <a:pt x="0" y="229362"/>
                  </a:lnTo>
                  <a:lnTo>
                    <a:pt x="123571" y="352806"/>
                  </a:lnTo>
                  <a:lnTo>
                    <a:pt x="247142" y="229362"/>
                  </a:lnTo>
                  <a:lnTo>
                    <a:pt x="185293" y="229362"/>
                  </a:lnTo>
                  <a:lnTo>
                    <a:pt x="18529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25945" y="4008627"/>
              <a:ext cx="247650" cy="353060"/>
            </a:xfrm>
            <a:custGeom>
              <a:avLst/>
              <a:gdLst/>
              <a:ahLst/>
              <a:cxnLst/>
              <a:rect l="l" t="t" r="r" b="b"/>
              <a:pathLst>
                <a:path w="247650" h="353060">
                  <a:moveTo>
                    <a:pt x="0" y="229362"/>
                  </a:moveTo>
                  <a:lnTo>
                    <a:pt x="61849" y="229362"/>
                  </a:lnTo>
                  <a:lnTo>
                    <a:pt x="61849" y="0"/>
                  </a:lnTo>
                  <a:lnTo>
                    <a:pt x="185293" y="0"/>
                  </a:lnTo>
                  <a:lnTo>
                    <a:pt x="185293" y="229362"/>
                  </a:lnTo>
                  <a:lnTo>
                    <a:pt x="247142" y="229362"/>
                  </a:lnTo>
                  <a:lnTo>
                    <a:pt x="123571" y="352806"/>
                  </a:lnTo>
                  <a:lnTo>
                    <a:pt x="0" y="22936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670926" y="3856482"/>
              <a:ext cx="247015" cy="353060"/>
            </a:xfrm>
            <a:custGeom>
              <a:avLst/>
              <a:gdLst/>
              <a:ahLst/>
              <a:cxnLst/>
              <a:rect l="l" t="t" r="r" b="b"/>
              <a:pathLst>
                <a:path w="247015" h="353060">
                  <a:moveTo>
                    <a:pt x="185293" y="0"/>
                  </a:moveTo>
                  <a:lnTo>
                    <a:pt x="61849" y="0"/>
                  </a:lnTo>
                  <a:lnTo>
                    <a:pt x="61849" y="229362"/>
                  </a:lnTo>
                  <a:lnTo>
                    <a:pt x="0" y="229362"/>
                  </a:lnTo>
                  <a:lnTo>
                    <a:pt x="123571" y="352933"/>
                  </a:lnTo>
                  <a:lnTo>
                    <a:pt x="247015" y="229362"/>
                  </a:lnTo>
                  <a:lnTo>
                    <a:pt x="185293" y="229362"/>
                  </a:lnTo>
                  <a:lnTo>
                    <a:pt x="18529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70926" y="3856482"/>
              <a:ext cx="247015" cy="353060"/>
            </a:xfrm>
            <a:custGeom>
              <a:avLst/>
              <a:gdLst/>
              <a:ahLst/>
              <a:cxnLst/>
              <a:rect l="l" t="t" r="r" b="b"/>
              <a:pathLst>
                <a:path w="247015" h="353060">
                  <a:moveTo>
                    <a:pt x="0" y="229362"/>
                  </a:moveTo>
                  <a:lnTo>
                    <a:pt x="61849" y="229362"/>
                  </a:lnTo>
                  <a:lnTo>
                    <a:pt x="61849" y="0"/>
                  </a:lnTo>
                  <a:lnTo>
                    <a:pt x="185293" y="0"/>
                  </a:lnTo>
                  <a:lnTo>
                    <a:pt x="185293" y="229362"/>
                  </a:lnTo>
                  <a:lnTo>
                    <a:pt x="247015" y="229362"/>
                  </a:lnTo>
                  <a:lnTo>
                    <a:pt x="123571" y="352933"/>
                  </a:lnTo>
                  <a:lnTo>
                    <a:pt x="0" y="22936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588501" y="3324987"/>
              <a:ext cx="247650" cy="353060"/>
            </a:xfrm>
            <a:custGeom>
              <a:avLst/>
              <a:gdLst/>
              <a:ahLst/>
              <a:cxnLst/>
              <a:rect l="l" t="t" r="r" b="b"/>
              <a:pathLst>
                <a:path w="247650" h="353060">
                  <a:moveTo>
                    <a:pt x="185293" y="0"/>
                  </a:moveTo>
                  <a:lnTo>
                    <a:pt x="61849" y="0"/>
                  </a:lnTo>
                  <a:lnTo>
                    <a:pt x="61849" y="229362"/>
                  </a:lnTo>
                  <a:lnTo>
                    <a:pt x="0" y="229362"/>
                  </a:lnTo>
                  <a:lnTo>
                    <a:pt x="123571" y="352932"/>
                  </a:lnTo>
                  <a:lnTo>
                    <a:pt x="247142" y="229362"/>
                  </a:lnTo>
                  <a:lnTo>
                    <a:pt x="185293" y="229362"/>
                  </a:lnTo>
                  <a:lnTo>
                    <a:pt x="18529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588501" y="3324987"/>
              <a:ext cx="247650" cy="353060"/>
            </a:xfrm>
            <a:custGeom>
              <a:avLst/>
              <a:gdLst/>
              <a:ahLst/>
              <a:cxnLst/>
              <a:rect l="l" t="t" r="r" b="b"/>
              <a:pathLst>
                <a:path w="247650" h="353060">
                  <a:moveTo>
                    <a:pt x="0" y="229362"/>
                  </a:moveTo>
                  <a:lnTo>
                    <a:pt x="61849" y="229362"/>
                  </a:lnTo>
                  <a:lnTo>
                    <a:pt x="61849" y="0"/>
                  </a:lnTo>
                  <a:lnTo>
                    <a:pt x="185293" y="0"/>
                  </a:lnTo>
                  <a:lnTo>
                    <a:pt x="185293" y="229362"/>
                  </a:lnTo>
                  <a:lnTo>
                    <a:pt x="247142" y="229362"/>
                  </a:lnTo>
                  <a:lnTo>
                    <a:pt x="123571" y="352932"/>
                  </a:lnTo>
                  <a:lnTo>
                    <a:pt x="0" y="22936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3718178" y="5392166"/>
              <a:ext cx="247650" cy="353060"/>
            </a:xfrm>
            <a:custGeom>
              <a:avLst/>
              <a:gdLst/>
              <a:ahLst/>
              <a:cxnLst/>
              <a:rect l="l" t="t" r="r" b="b"/>
              <a:pathLst>
                <a:path w="247650" h="353060">
                  <a:moveTo>
                    <a:pt x="185293" y="0"/>
                  </a:moveTo>
                  <a:lnTo>
                    <a:pt x="61849" y="0"/>
                  </a:lnTo>
                  <a:lnTo>
                    <a:pt x="61849" y="229412"/>
                  </a:lnTo>
                  <a:lnTo>
                    <a:pt x="0" y="229412"/>
                  </a:lnTo>
                  <a:lnTo>
                    <a:pt x="123571" y="352933"/>
                  </a:lnTo>
                  <a:lnTo>
                    <a:pt x="247142" y="229412"/>
                  </a:lnTo>
                  <a:lnTo>
                    <a:pt x="185293" y="229412"/>
                  </a:lnTo>
                  <a:lnTo>
                    <a:pt x="18529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718178" y="5392166"/>
              <a:ext cx="247650" cy="353060"/>
            </a:xfrm>
            <a:custGeom>
              <a:avLst/>
              <a:gdLst/>
              <a:ahLst/>
              <a:cxnLst/>
              <a:rect l="l" t="t" r="r" b="b"/>
              <a:pathLst>
                <a:path w="247650" h="353060">
                  <a:moveTo>
                    <a:pt x="0" y="229412"/>
                  </a:moveTo>
                  <a:lnTo>
                    <a:pt x="61849" y="229412"/>
                  </a:lnTo>
                  <a:lnTo>
                    <a:pt x="61849" y="0"/>
                  </a:lnTo>
                  <a:lnTo>
                    <a:pt x="185293" y="0"/>
                  </a:lnTo>
                  <a:lnTo>
                    <a:pt x="185293" y="229412"/>
                  </a:lnTo>
                  <a:lnTo>
                    <a:pt x="247142" y="229412"/>
                  </a:lnTo>
                  <a:lnTo>
                    <a:pt x="123571" y="352933"/>
                  </a:lnTo>
                  <a:lnTo>
                    <a:pt x="0" y="22941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823461" y="3790188"/>
              <a:ext cx="247015" cy="353060"/>
            </a:xfrm>
            <a:custGeom>
              <a:avLst/>
              <a:gdLst/>
              <a:ahLst/>
              <a:cxnLst/>
              <a:rect l="l" t="t" r="r" b="b"/>
              <a:pathLst>
                <a:path w="247014" h="353060">
                  <a:moveTo>
                    <a:pt x="185292" y="0"/>
                  </a:moveTo>
                  <a:lnTo>
                    <a:pt x="61722" y="0"/>
                  </a:lnTo>
                  <a:lnTo>
                    <a:pt x="61722" y="229362"/>
                  </a:lnTo>
                  <a:lnTo>
                    <a:pt x="0" y="229362"/>
                  </a:lnTo>
                  <a:lnTo>
                    <a:pt x="123443" y="352932"/>
                  </a:lnTo>
                  <a:lnTo>
                    <a:pt x="247014" y="229362"/>
                  </a:lnTo>
                  <a:lnTo>
                    <a:pt x="185292" y="229362"/>
                  </a:lnTo>
                  <a:lnTo>
                    <a:pt x="18529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823461" y="3790188"/>
              <a:ext cx="247015" cy="353060"/>
            </a:xfrm>
            <a:custGeom>
              <a:avLst/>
              <a:gdLst/>
              <a:ahLst/>
              <a:cxnLst/>
              <a:rect l="l" t="t" r="r" b="b"/>
              <a:pathLst>
                <a:path w="247014" h="353060">
                  <a:moveTo>
                    <a:pt x="0" y="229362"/>
                  </a:moveTo>
                  <a:lnTo>
                    <a:pt x="61722" y="229362"/>
                  </a:lnTo>
                  <a:lnTo>
                    <a:pt x="61722" y="0"/>
                  </a:lnTo>
                  <a:lnTo>
                    <a:pt x="185292" y="0"/>
                  </a:lnTo>
                  <a:lnTo>
                    <a:pt x="185292" y="229362"/>
                  </a:lnTo>
                  <a:lnTo>
                    <a:pt x="247014" y="229362"/>
                  </a:lnTo>
                  <a:lnTo>
                    <a:pt x="123443" y="352932"/>
                  </a:lnTo>
                  <a:lnTo>
                    <a:pt x="0" y="229362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010911" y="844296"/>
            <a:ext cx="4000500" cy="2504440"/>
            <a:chOff x="5010911" y="844296"/>
            <a:chExt cx="4000500" cy="2504440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010911" y="844296"/>
              <a:ext cx="4000499" cy="250393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76062" y="908685"/>
              <a:ext cx="3816477" cy="2320544"/>
            </a:xfrm>
            <a:prstGeom prst="rect">
              <a:avLst/>
            </a:prstGeom>
          </p:spPr>
        </p:pic>
      </p:grpSp>
      <p:sp>
        <p:nvSpPr>
          <p:cNvPr id="26" name="object 26"/>
          <p:cNvSpPr txBox="1"/>
          <p:nvPr/>
        </p:nvSpPr>
        <p:spPr>
          <a:xfrm>
            <a:off x="5057013" y="889635"/>
            <a:ext cx="3855085" cy="235902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5"/>
              </a:spcBef>
            </a:pPr>
            <a:endParaRPr sz="1800">
              <a:latin typeface="Times New Roman"/>
              <a:cs typeface="Times New Roman"/>
            </a:endParaRPr>
          </a:p>
          <a:p>
            <a:pPr marL="193040">
              <a:lnSpc>
                <a:spcPct val="100000"/>
              </a:lnSpc>
              <a:tabLst>
                <a:tab pos="452755" algn="l"/>
                <a:tab pos="1147445" algn="l"/>
              </a:tabLst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2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cm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3865245" y="782523"/>
            <a:ext cx="1029969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Biotite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(mica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noir)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114300" y="844296"/>
            <a:ext cx="3782695" cy="2882265"/>
            <a:chOff x="114300" y="844296"/>
            <a:chExt cx="3782695" cy="2882265"/>
          </a:xfrm>
        </p:grpSpPr>
        <p:pic>
          <p:nvPicPr>
            <p:cNvPr id="29" name="object 2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14300" y="844296"/>
              <a:ext cx="3782567" cy="2881884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9514" y="908685"/>
              <a:ext cx="3599688" cy="2699766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160464" y="889635"/>
              <a:ext cx="3637915" cy="2738120"/>
            </a:xfrm>
            <a:custGeom>
              <a:avLst/>
              <a:gdLst/>
              <a:ahLst/>
              <a:cxnLst/>
              <a:rect l="l" t="t" r="r" b="b"/>
              <a:pathLst>
                <a:path w="3637915" h="2738120">
                  <a:moveTo>
                    <a:pt x="0" y="2737866"/>
                  </a:moveTo>
                  <a:lnTo>
                    <a:pt x="3637788" y="2737866"/>
                  </a:lnTo>
                  <a:lnTo>
                    <a:pt x="3637788" y="0"/>
                  </a:lnTo>
                  <a:lnTo>
                    <a:pt x="0" y="0"/>
                  </a:lnTo>
                  <a:lnTo>
                    <a:pt x="0" y="273786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8342" y="1772793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4" h="360044">
                  <a:moveTo>
                    <a:pt x="189102" y="0"/>
                  </a:moveTo>
                  <a:lnTo>
                    <a:pt x="62992" y="0"/>
                  </a:lnTo>
                  <a:lnTo>
                    <a:pt x="62992" y="234061"/>
                  </a:lnTo>
                  <a:lnTo>
                    <a:pt x="0" y="234061"/>
                  </a:lnTo>
                  <a:lnTo>
                    <a:pt x="125983" y="360045"/>
                  </a:lnTo>
                  <a:lnTo>
                    <a:pt x="252094" y="234061"/>
                  </a:lnTo>
                  <a:lnTo>
                    <a:pt x="189102" y="234061"/>
                  </a:lnTo>
                  <a:lnTo>
                    <a:pt x="18910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728342" y="1772793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4" h="360044">
                  <a:moveTo>
                    <a:pt x="0" y="234061"/>
                  </a:moveTo>
                  <a:lnTo>
                    <a:pt x="62992" y="234061"/>
                  </a:lnTo>
                  <a:lnTo>
                    <a:pt x="62992" y="0"/>
                  </a:lnTo>
                  <a:lnTo>
                    <a:pt x="189102" y="0"/>
                  </a:lnTo>
                  <a:lnTo>
                    <a:pt x="189102" y="234061"/>
                  </a:lnTo>
                  <a:lnTo>
                    <a:pt x="252094" y="234061"/>
                  </a:lnTo>
                  <a:lnTo>
                    <a:pt x="125983" y="360045"/>
                  </a:lnTo>
                  <a:lnTo>
                    <a:pt x="0" y="23406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979422" y="2441829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4" h="360044">
                  <a:moveTo>
                    <a:pt x="188975" y="0"/>
                  </a:moveTo>
                  <a:lnTo>
                    <a:pt x="62991" y="0"/>
                  </a:lnTo>
                  <a:lnTo>
                    <a:pt x="62991" y="233934"/>
                  </a:lnTo>
                  <a:lnTo>
                    <a:pt x="0" y="233934"/>
                  </a:lnTo>
                  <a:lnTo>
                    <a:pt x="125983" y="360045"/>
                  </a:lnTo>
                  <a:lnTo>
                    <a:pt x="251967" y="233934"/>
                  </a:lnTo>
                  <a:lnTo>
                    <a:pt x="188975" y="233934"/>
                  </a:lnTo>
                  <a:lnTo>
                    <a:pt x="1889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1979422" y="2441829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4" h="360044">
                  <a:moveTo>
                    <a:pt x="0" y="233934"/>
                  </a:moveTo>
                  <a:lnTo>
                    <a:pt x="62991" y="233934"/>
                  </a:lnTo>
                  <a:lnTo>
                    <a:pt x="62991" y="0"/>
                  </a:lnTo>
                  <a:lnTo>
                    <a:pt x="188975" y="0"/>
                  </a:lnTo>
                  <a:lnTo>
                    <a:pt x="188975" y="233934"/>
                  </a:lnTo>
                  <a:lnTo>
                    <a:pt x="251967" y="233934"/>
                  </a:lnTo>
                  <a:lnTo>
                    <a:pt x="125983" y="360045"/>
                  </a:lnTo>
                  <a:lnTo>
                    <a:pt x="0" y="233934"/>
                  </a:lnTo>
                  <a:close/>
                </a:path>
              </a:pathLst>
            </a:custGeom>
            <a:ln w="253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15618" y="2032508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4" h="360044">
                  <a:moveTo>
                    <a:pt x="189052" y="0"/>
                  </a:moveTo>
                  <a:lnTo>
                    <a:pt x="63004" y="0"/>
                  </a:lnTo>
                  <a:lnTo>
                    <a:pt x="63004" y="234061"/>
                  </a:lnTo>
                  <a:lnTo>
                    <a:pt x="0" y="234061"/>
                  </a:lnTo>
                  <a:lnTo>
                    <a:pt x="126009" y="360044"/>
                  </a:lnTo>
                  <a:lnTo>
                    <a:pt x="252044" y="234061"/>
                  </a:lnTo>
                  <a:lnTo>
                    <a:pt x="189052" y="234061"/>
                  </a:lnTo>
                  <a:lnTo>
                    <a:pt x="18905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115618" y="2032508"/>
              <a:ext cx="252095" cy="360045"/>
            </a:xfrm>
            <a:custGeom>
              <a:avLst/>
              <a:gdLst/>
              <a:ahLst/>
              <a:cxnLst/>
              <a:rect l="l" t="t" r="r" b="b"/>
              <a:pathLst>
                <a:path w="252094" h="360044">
                  <a:moveTo>
                    <a:pt x="0" y="234061"/>
                  </a:moveTo>
                  <a:lnTo>
                    <a:pt x="63004" y="234061"/>
                  </a:lnTo>
                  <a:lnTo>
                    <a:pt x="63004" y="0"/>
                  </a:lnTo>
                  <a:lnTo>
                    <a:pt x="189052" y="0"/>
                  </a:lnTo>
                  <a:lnTo>
                    <a:pt x="189052" y="234061"/>
                  </a:lnTo>
                  <a:lnTo>
                    <a:pt x="252044" y="234061"/>
                  </a:lnTo>
                  <a:lnTo>
                    <a:pt x="126009" y="360044"/>
                  </a:lnTo>
                  <a:lnTo>
                    <a:pt x="0" y="23406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131063" y="4192522"/>
            <a:ext cx="3408045" cy="2603500"/>
            <a:chOff x="131063" y="4192522"/>
            <a:chExt cx="3408045" cy="2603500"/>
          </a:xfrm>
        </p:grpSpPr>
        <p:pic>
          <p:nvPicPr>
            <p:cNvPr id="39" name="object 3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1063" y="4192522"/>
              <a:ext cx="3407664" cy="2602992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95440" y="4257040"/>
              <a:ext cx="3224403" cy="2419604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176390" y="4237990"/>
              <a:ext cx="3262629" cy="2458085"/>
            </a:xfrm>
            <a:custGeom>
              <a:avLst/>
              <a:gdLst/>
              <a:ahLst/>
              <a:cxnLst/>
              <a:rect l="l" t="t" r="r" b="b"/>
              <a:pathLst>
                <a:path w="3262629" h="2458084">
                  <a:moveTo>
                    <a:pt x="0" y="2457704"/>
                  </a:moveTo>
                  <a:lnTo>
                    <a:pt x="3262503" y="2457704"/>
                  </a:lnTo>
                  <a:lnTo>
                    <a:pt x="3262503" y="0"/>
                  </a:lnTo>
                  <a:lnTo>
                    <a:pt x="0" y="0"/>
                  </a:lnTo>
                  <a:lnTo>
                    <a:pt x="0" y="2457704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5155" y="1213109"/>
            <a:ext cx="4206240" cy="2712720"/>
            <a:chOff x="105155" y="1213109"/>
            <a:chExt cx="4206240" cy="271272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5155" y="1213109"/>
              <a:ext cx="4206239" cy="271270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9969" y="1268729"/>
              <a:ext cx="4041902" cy="2548128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0919" y="1249679"/>
              <a:ext cx="4080510" cy="2586355"/>
            </a:xfrm>
            <a:custGeom>
              <a:avLst/>
              <a:gdLst/>
              <a:ahLst/>
              <a:cxnLst/>
              <a:rect l="l" t="t" r="r" b="b"/>
              <a:pathLst>
                <a:path w="4080510" h="2586354">
                  <a:moveTo>
                    <a:pt x="0" y="2586228"/>
                  </a:moveTo>
                  <a:lnTo>
                    <a:pt x="4080002" y="2586228"/>
                  </a:lnTo>
                  <a:lnTo>
                    <a:pt x="4080002" y="0"/>
                  </a:lnTo>
                  <a:lnTo>
                    <a:pt x="0" y="0"/>
                  </a:lnTo>
                  <a:lnTo>
                    <a:pt x="0" y="2586228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260642" y="3759200"/>
              <a:ext cx="521970" cy="3175"/>
            </a:xfrm>
            <a:custGeom>
              <a:avLst/>
              <a:gdLst/>
              <a:ahLst/>
              <a:cxnLst/>
              <a:rect l="l" t="t" r="r" b="b"/>
              <a:pathLst>
                <a:path w="521970" h="3175">
                  <a:moveTo>
                    <a:pt x="0" y="0"/>
                  </a:moveTo>
                  <a:lnTo>
                    <a:pt x="521716" y="2793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258267" y="3438270"/>
            <a:ext cx="472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2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cm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05152" y="835152"/>
            <a:ext cx="9001125" cy="5975985"/>
            <a:chOff x="105152" y="835152"/>
            <a:chExt cx="9001125" cy="5975985"/>
          </a:xfrm>
        </p:grpSpPr>
        <p:pic>
          <p:nvPicPr>
            <p:cNvPr id="18" name="object 1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5152" y="3962400"/>
              <a:ext cx="3496063" cy="2816352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59969" y="4017213"/>
              <a:ext cx="3331972" cy="2652141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140919" y="3998163"/>
              <a:ext cx="3370579" cy="2690495"/>
            </a:xfrm>
            <a:custGeom>
              <a:avLst/>
              <a:gdLst/>
              <a:ahLst/>
              <a:cxnLst/>
              <a:rect l="l" t="t" r="r" b="b"/>
              <a:pathLst>
                <a:path w="3370579" h="2690495">
                  <a:moveTo>
                    <a:pt x="0" y="2690241"/>
                  </a:moveTo>
                  <a:lnTo>
                    <a:pt x="3370072" y="2690241"/>
                  </a:lnTo>
                  <a:lnTo>
                    <a:pt x="3370072" y="0"/>
                  </a:lnTo>
                  <a:lnTo>
                    <a:pt x="0" y="0"/>
                  </a:lnTo>
                  <a:lnTo>
                    <a:pt x="0" y="269024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367526" y="3730748"/>
              <a:ext cx="3738375" cy="30800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282440" y="835152"/>
              <a:ext cx="4817364" cy="253593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11068" y="3305556"/>
              <a:ext cx="3134868" cy="28346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275837" y="3369652"/>
              <a:ext cx="2951607" cy="2651633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3256787" y="3350602"/>
              <a:ext cx="2990215" cy="2689860"/>
            </a:xfrm>
            <a:custGeom>
              <a:avLst/>
              <a:gdLst/>
              <a:ahLst/>
              <a:cxnLst/>
              <a:rect l="l" t="t" r="r" b="b"/>
              <a:pathLst>
                <a:path w="2990215" h="2689860">
                  <a:moveTo>
                    <a:pt x="0" y="2689733"/>
                  </a:moveTo>
                  <a:lnTo>
                    <a:pt x="2989707" y="2689733"/>
                  </a:lnTo>
                  <a:lnTo>
                    <a:pt x="2989707" y="0"/>
                  </a:lnTo>
                  <a:lnTo>
                    <a:pt x="0" y="0"/>
                  </a:lnTo>
                  <a:lnTo>
                    <a:pt x="0" y="2689733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4401" y="854709"/>
            <a:ext cx="21704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Muscovite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(mica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blanc)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75053" y="829183"/>
            <a:ext cx="716724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9525" algn="r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latin typeface="Calibri"/>
                <a:cs typeface="Calibri"/>
              </a:rPr>
              <a:t>Exemple</a:t>
            </a:r>
            <a:r>
              <a:rPr sz="2400" b="1" spc="-7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: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Observation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d’une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lame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mince</a:t>
            </a:r>
            <a:r>
              <a:rPr sz="2400" b="1" spc="-6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d’un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granite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25" dirty="0">
                <a:latin typeface="Calibri"/>
                <a:cs typeface="Calibri"/>
              </a:rPr>
              <a:t>au</a:t>
            </a:r>
            <a:endParaRPr sz="24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</a:pPr>
            <a:r>
              <a:rPr sz="2400" b="1" dirty="0">
                <a:latin typeface="Calibri"/>
                <a:cs typeface="Calibri"/>
              </a:rPr>
              <a:t>microscope</a:t>
            </a:r>
            <a:r>
              <a:rPr sz="2400" b="1" spc="-14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polarisant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4488" y="1563624"/>
            <a:ext cx="8750935" cy="4764405"/>
            <a:chOff x="94488" y="1563624"/>
            <a:chExt cx="8750935" cy="476440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70632" y="1769364"/>
              <a:ext cx="6074664" cy="455828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88" y="1563624"/>
              <a:ext cx="2991612" cy="20299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600" y="1628775"/>
              <a:ext cx="2808351" cy="1845945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0550" y="1609725"/>
              <a:ext cx="2846705" cy="1884045"/>
            </a:xfrm>
            <a:custGeom>
              <a:avLst/>
              <a:gdLst/>
              <a:ahLst/>
              <a:cxnLst/>
              <a:rect l="l" t="t" r="r" b="b"/>
              <a:pathLst>
                <a:path w="2846705" h="1884045">
                  <a:moveTo>
                    <a:pt x="0" y="1884045"/>
                  </a:moveTo>
                  <a:lnTo>
                    <a:pt x="2846451" y="1884045"/>
                  </a:lnTo>
                  <a:lnTo>
                    <a:pt x="2846451" y="0"/>
                  </a:lnTo>
                  <a:lnTo>
                    <a:pt x="0" y="0"/>
                  </a:lnTo>
                  <a:lnTo>
                    <a:pt x="0" y="1884045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529585" y="6360667"/>
            <a:ext cx="636079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b="1" i="1" dirty="0">
                <a:latin typeface="Arial"/>
                <a:cs typeface="Arial"/>
              </a:rPr>
              <a:t>Q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: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quartz</a:t>
            </a:r>
            <a:r>
              <a:rPr sz="1600" b="1" i="1" spc="-1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;</a:t>
            </a:r>
            <a:r>
              <a:rPr sz="1600" b="1" i="1" spc="-1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P</a:t>
            </a:r>
            <a:r>
              <a:rPr sz="1600" b="1" i="1" spc="-8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:</a:t>
            </a:r>
            <a:r>
              <a:rPr sz="1600" b="1" i="1" spc="-2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plagioclase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;</a:t>
            </a:r>
            <a:r>
              <a:rPr sz="1600" b="1" i="1" spc="-2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B</a:t>
            </a:r>
            <a:r>
              <a:rPr sz="1600" b="1" i="1" spc="-3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:</a:t>
            </a:r>
            <a:r>
              <a:rPr sz="1600" b="1" i="1" spc="-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biotite ;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FK</a:t>
            </a:r>
            <a:r>
              <a:rPr sz="1600" b="1" i="1" spc="-20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:</a:t>
            </a:r>
            <a:r>
              <a:rPr sz="1600" b="1" i="1" spc="-25" dirty="0">
                <a:latin typeface="Arial"/>
                <a:cs typeface="Arial"/>
              </a:rPr>
              <a:t> </a:t>
            </a:r>
            <a:r>
              <a:rPr sz="1600" b="1" i="1" dirty="0">
                <a:latin typeface="Arial"/>
                <a:cs typeface="Arial"/>
              </a:rPr>
              <a:t>feldspath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potassique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20926" y="956894"/>
            <a:ext cx="554609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Quelques</a:t>
            </a:r>
            <a:r>
              <a:rPr sz="2800" spc="-7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précisions</a:t>
            </a:r>
            <a:r>
              <a:rPr sz="2800" spc="-8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sur</a:t>
            </a:r>
            <a:r>
              <a:rPr sz="2800" spc="-8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000000"/>
                </a:solidFill>
                <a:latin typeface="Arial"/>
                <a:cs typeface="Arial"/>
              </a:rPr>
              <a:t>les</a:t>
            </a:r>
            <a:r>
              <a:rPr sz="2800" spc="-9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000000"/>
                </a:solidFill>
                <a:latin typeface="Arial"/>
                <a:cs typeface="Arial"/>
              </a:rPr>
              <a:t>argiles</a:t>
            </a:r>
            <a:endParaRPr sz="2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74370" y="1666046"/>
            <a:ext cx="7846059" cy="313563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2425" indent="-339725" algn="just">
              <a:lnSpc>
                <a:spcPct val="100000"/>
              </a:lnSpc>
              <a:spcBef>
                <a:spcPts val="340"/>
              </a:spcBef>
              <a:buChar char="•"/>
              <a:tabLst>
                <a:tab pos="352425" algn="l"/>
              </a:tabLst>
            </a:pPr>
            <a:r>
              <a:rPr sz="2000" dirty="0">
                <a:latin typeface="Arial"/>
                <a:cs typeface="Arial"/>
              </a:rPr>
              <a:t>Ce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sont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minéraux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type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silicates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1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Al,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K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Mg</a:t>
            </a:r>
            <a:endParaRPr sz="2000">
              <a:latin typeface="Arial"/>
              <a:cs typeface="Arial"/>
            </a:endParaRPr>
          </a:p>
          <a:p>
            <a:pPr marL="351790" indent="-339090" algn="just">
              <a:lnSpc>
                <a:spcPct val="100000"/>
              </a:lnSpc>
              <a:spcBef>
                <a:spcPts val="240"/>
              </a:spcBef>
              <a:buChar char="•"/>
              <a:tabLst>
                <a:tab pos="351790" algn="l"/>
              </a:tabLst>
            </a:pPr>
            <a:r>
              <a:rPr sz="2000" dirty="0">
                <a:latin typeface="Arial"/>
                <a:cs typeface="Arial"/>
              </a:rPr>
              <a:t>Ils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constitués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feuillets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empilés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sur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10" dirty="0">
                <a:latin typeface="Arial"/>
                <a:cs typeface="Arial"/>
              </a:rPr>
              <a:t> autres</a:t>
            </a:r>
            <a:endParaRPr sz="2000">
              <a:latin typeface="Arial"/>
              <a:cs typeface="Arial"/>
            </a:endParaRPr>
          </a:p>
          <a:p>
            <a:pPr marL="352425" marR="5080" indent="-339725" algn="just">
              <a:lnSpc>
                <a:spcPts val="2160"/>
              </a:lnSpc>
              <a:spcBef>
                <a:spcPts val="515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La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constitution</a:t>
            </a:r>
            <a:r>
              <a:rPr sz="2000" spc="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chaque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feuillet,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périodicité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l’empilement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et 	</a:t>
            </a:r>
            <a:r>
              <a:rPr sz="2000" dirty="0">
                <a:latin typeface="Arial"/>
                <a:cs typeface="Arial"/>
              </a:rPr>
              <a:t>la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nature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ions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interfoliaires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caractérisent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minéral</a:t>
            </a:r>
            <a:endParaRPr sz="2000">
              <a:latin typeface="Arial"/>
              <a:cs typeface="Arial"/>
            </a:endParaRPr>
          </a:p>
          <a:p>
            <a:pPr marL="352425" indent="-339725" algn="just">
              <a:lnSpc>
                <a:spcPct val="100000"/>
              </a:lnSpc>
              <a:spcBef>
                <a:spcPts val="204"/>
              </a:spcBef>
              <a:buChar char="•"/>
              <a:tabLst>
                <a:tab pos="352425" algn="l"/>
              </a:tabLst>
            </a:pPr>
            <a:r>
              <a:rPr sz="2000" dirty="0">
                <a:latin typeface="Arial"/>
                <a:cs typeface="Arial"/>
              </a:rPr>
              <a:t>Chaque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feuillet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est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composé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d’au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moins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deux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couches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808990" marR="6350" lvl="1" indent="-339725" algn="just">
              <a:lnSpc>
                <a:spcPts val="2160"/>
              </a:lnSpc>
              <a:spcBef>
                <a:spcPts val="515"/>
              </a:spcBef>
              <a:buChar char="•"/>
              <a:tabLst>
                <a:tab pos="812165" algn="l"/>
              </a:tabLst>
            </a:pPr>
            <a:r>
              <a:rPr sz="2000" dirty="0">
                <a:latin typeface="Arial"/>
                <a:cs typeface="Arial"/>
              </a:rPr>
              <a:t>Une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couche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tétraédrique</a:t>
            </a:r>
            <a:r>
              <a:rPr sz="2000" spc="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formée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tétraèdres</a:t>
            </a:r>
            <a:r>
              <a:rPr sz="2000" spc="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SiO4</a:t>
            </a:r>
            <a:r>
              <a:rPr sz="2000" spc="55" dirty="0">
                <a:latin typeface="Arial"/>
                <a:cs typeface="Arial"/>
              </a:rPr>
              <a:t>  </a:t>
            </a:r>
            <a:r>
              <a:rPr sz="2000" spc="-20" dirty="0">
                <a:latin typeface="Arial"/>
                <a:cs typeface="Arial"/>
              </a:rPr>
              <a:t>liés 	</a:t>
            </a:r>
            <a:r>
              <a:rPr sz="2000" dirty="0">
                <a:latin typeface="Arial"/>
                <a:cs typeface="Arial"/>
              </a:rPr>
              <a:t>entre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eux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couches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planes</a:t>
            </a:r>
            <a:endParaRPr sz="2000">
              <a:latin typeface="Arial"/>
              <a:cs typeface="Arial"/>
            </a:endParaRPr>
          </a:p>
          <a:p>
            <a:pPr marL="808990" marR="5080" lvl="1" indent="-339725" algn="just">
              <a:lnSpc>
                <a:spcPts val="2160"/>
              </a:lnSpc>
              <a:spcBef>
                <a:spcPts val="480"/>
              </a:spcBef>
              <a:buChar char="•"/>
              <a:tabLst>
                <a:tab pos="812165" algn="l"/>
              </a:tabLst>
            </a:pPr>
            <a:r>
              <a:rPr sz="2000" dirty="0">
                <a:latin typeface="Arial"/>
                <a:cs typeface="Arial"/>
              </a:rPr>
              <a:t>Une</a:t>
            </a:r>
            <a:r>
              <a:rPr sz="2000" spc="4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couche</a:t>
            </a:r>
            <a:r>
              <a:rPr sz="2000" spc="4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octaédrique</a:t>
            </a:r>
            <a:r>
              <a:rPr sz="2000" spc="4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formée</a:t>
            </a:r>
            <a:r>
              <a:rPr sz="2000" spc="4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4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4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octaèdres</a:t>
            </a:r>
            <a:r>
              <a:rPr sz="2000" spc="4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dont</a:t>
            </a:r>
            <a:r>
              <a:rPr sz="2000" spc="4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le 	</a:t>
            </a:r>
            <a:r>
              <a:rPr sz="2000" dirty="0">
                <a:latin typeface="Arial"/>
                <a:cs typeface="Arial"/>
              </a:rPr>
              <a:t>centre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est</a:t>
            </a:r>
            <a:r>
              <a:rPr sz="2000" spc="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occupé</a:t>
            </a:r>
            <a:r>
              <a:rPr sz="2000" spc="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</a:t>
            </a:r>
            <a:r>
              <a:rPr sz="2000" spc="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Al</a:t>
            </a:r>
            <a:r>
              <a:rPr sz="2000" spc="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six</a:t>
            </a:r>
            <a:r>
              <a:rPr sz="2000" spc="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sommets</a:t>
            </a:r>
            <a:r>
              <a:rPr sz="2000" spc="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</a:t>
            </a:r>
            <a:r>
              <a:rPr sz="2000" spc="15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et 	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OH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4204" y="5147127"/>
            <a:ext cx="7859389" cy="138191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02283" y="998601"/>
            <a:ext cx="6706870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dirty="0">
                <a:solidFill>
                  <a:srgbClr val="000000"/>
                </a:solidFill>
              </a:rPr>
              <a:t>Les</a:t>
            </a:r>
            <a:r>
              <a:rPr sz="4100" spc="-45" dirty="0">
                <a:solidFill>
                  <a:srgbClr val="000000"/>
                </a:solidFill>
              </a:rPr>
              <a:t> </a:t>
            </a:r>
            <a:r>
              <a:rPr sz="4100" dirty="0">
                <a:solidFill>
                  <a:srgbClr val="000000"/>
                </a:solidFill>
              </a:rPr>
              <a:t>principaux</a:t>
            </a:r>
            <a:r>
              <a:rPr sz="4100" spc="-70" dirty="0">
                <a:solidFill>
                  <a:srgbClr val="000000"/>
                </a:solidFill>
              </a:rPr>
              <a:t> </a:t>
            </a:r>
            <a:r>
              <a:rPr sz="4100" dirty="0">
                <a:solidFill>
                  <a:srgbClr val="000000"/>
                </a:solidFill>
              </a:rPr>
              <a:t>groupes</a:t>
            </a:r>
            <a:r>
              <a:rPr sz="4100" spc="-85" dirty="0">
                <a:solidFill>
                  <a:srgbClr val="000000"/>
                </a:solidFill>
              </a:rPr>
              <a:t> </a:t>
            </a:r>
            <a:r>
              <a:rPr sz="4100" spc="-20" dirty="0">
                <a:solidFill>
                  <a:srgbClr val="000000"/>
                </a:solidFill>
              </a:rPr>
              <a:t>d’argiles</a:t>
            </a:r>
            <a:endParaRPr sz="41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5541" y="1971821"/>
            <a:ext cx="8358124" cy="455352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79829" y="741121"/>
            <a:ext cx="5492750" cy="651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dirty="0">
                <a:solidFill>
                  <a:srgbClr val="000000"/>
                </a:solidFill>
              </a:rPr>
              <a:t>Quelques</a:t>
            </a:r>
            <a:r>
              <a:rPr sz="4100" spc="-75" dirty="0">
                <a:solidFill>
                  <a:srgbClr val="000000"/>
                </a:solidFill>
              </a:rPr>
              <a:t> </a:t>
            </a:r>
            <a:r>
              <a:rPr sz="4100" spc="-10" dirty="0">
                <a:solidFill>
                  <a:srgbClr val="000000"/>
                </a:solidFill>
              </a:rPr>
              <a:t>caractéristiques</a:t>
            </a:r>
            <a:endParaRPr sz="4100"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04634" y="1496313"/>
          <a:ext cx="7875905" cy="33445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65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6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77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049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782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Groupes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Surfaces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07314" marR="100330" algn="ctr">
                        <a:lnSpc>
                          <a:spcPct val="75000"/>
                        </a:lnSpc>
                        <a:spcBef>
                          <a:spcPts val="48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spécifiques </a:t>
                      </a:r>
                      <a:r>
                        <a:rPr sz="2400" b="1" spc="-15" baseline="-1736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r>
                        <a:rPr sz="2400" b="1" spc="-15" baseline="-1736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.g</a:t>
                      </a:r>
                      <a:r>
                        <a:rPr sz="105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</a:t>
                      </a:r>
                      <a:r>
                        <a:rPr sz="105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tc>
                  <a:txBody>
                    <a:bodyPr/>
                    <a:lstStyle/>
                    <a:p>
                      <a:pPr marL="506730" marR="499745" indent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Capacité d’échange meq/100g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99695" marR="93345" indent="58419" algn="ctr">
                        <a:lnSpc>
                          <a:spcPct val="104900"/>
                        </a:lnSpc>
                        <a:spcBef>
                          <a:spcPts val="650"/>
                        </a:spcBef>
                      </a:pP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milliéquivalent</a:t>
                      </a:r>
                      <a:r>
                        <a:rPr sz="9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(meq)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=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rapport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entre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les</a:t>
                      </a:r>
                      <a:r>
                        <a:rPr sz="900" b="1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quantités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matière</a:t>
                      </a:r>
                      <a:r>
                        <a:rPr sz="9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(en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moles)</a:t>
                      </a:r>
                      <a:r>
                        <a:rPr sz="9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</a:t>
                      </a:r>
                      <a:r>
                        <a:rPr sz="9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plusieurs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réactifs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2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lors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d'une</a:t>
                      </a:r>
                      <a:r>
                        <a:rPr sz="9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réaction</a:t>
                      </a:r>
                      <a:r>
                        <a:rPr sz="900" b="1" spc="-3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chimique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tc>
                  <a:txBody>
                    <a:bodyPr/>
                    <a:lstStyle/>
                    <a:p>
                      <a:pPr marL="237490" marR="22923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Limite</a:t>
                      </a:r>
                      <a:r>
                        <a:rPr sz="16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plasticité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6350" algn="ctr">
                        <a:lnSpc>
                          <a:spcPct val="100000"/>
                        </a:lnSpc>
                      </a:pPr>
                      <a:r>
                        <a:rPr sz="16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tc>
                  <a:txBody>
                    <a:bodyPr/>
                    <a:lstStyle/>
                    <a:p>
                      <a:pPr marL="206375" marR="197485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Limite</a:t>
                      </a:r>
                      <a:r>
                        <a:rPr sz="1600" b="1" spc="-3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de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liquidité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7620" algn="ctr">
                        <a:lnSpc>
                          <a:spcPct val="100000"/>
                        </a:lnSpc>
                      </a:pPr>
                      <a:r>
                        <a:rPr sz="1600" b="1" spc="-5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%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8063A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Kaolinite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10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à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40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3 à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15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26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à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38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29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à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73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A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A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A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A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Illite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65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à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100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100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à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150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34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à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60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59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à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120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A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A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A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A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CEA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4495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Montmorillonite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à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800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50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à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80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51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à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98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800" dirty="0">
                          <a:latin typeface="Arial"/>
                          <a:cs typeface="Arial"/>
                        </a:rPr>
                        <a:t>108</a:t>
                      </a:r>
                      <a:r>
                        <a:rPr sz="1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dirty="0">
                          <a:latin typeface="Arial"/>
                          <a:cs typeface="Arial"/>
                        </a:rPr>
                        <a:t>à</a:t>
                      </a:r>
                      <a:r>
                        <a:rPr sz="1800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710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7D2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1395" y="5190783"/>
            <a:ext cx="5942665" cy="11955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1954784" y="0"/>
                  </a:moveTo>
                  <a:lnTo>
                    <a:pt x="68834" y="0"/>
                  </a:lnTo>
                  <a:lnTo>
                    <a:pt x="42058" y="5415"/>
                  </a:lnTo>
                  <a:lnTo>
                    <a:pt x="20177" y="20177"/>
                  </a:lnTo>
                  <a:lnTo>
                    <a:pt x="5415" y="42058"/>
                  </a:lnTo>
                  <a:lnTo>
                    <a:pt x="0" y="68834"/>
                  </a:lnTo>
                  <a:lnTo>
                    <a:pt x="0" y="344424"/>
                  </a:lnTo>
                  <a:lnTo>
                    <a:pt x="5415" y="371199"/>
                  </a:lnTo>
                  <a:lnTo>
                    <a:pt x="20177" y="393080"/>
                  </a:lnTo>
                  <a:lnTo>
                    <a:pt x="42058" y="407842"/>
                  </a:lnTo>
                  <a:lnTo>
                    <a:pt x="68834" y="413258"/>
                  </a:lnTo>
                  <a:lnTo>
                    <a:pt x="1954784" y="413258"/>
                  </a:lnTo>
                  <a:lnTo>
                    <a:pt x="1981632" y="407842"/>
                  </a:lnTo>
                  <a:lnTo>
                    <a:pt x="2003552" y="393080"/>
                  </a:lnTo>
                  <a:lnTo>
                    <a:pt x="2018327" y="371199"/>
                  </a:lnTo>
                  <a:lnTo>
                    <a:pt x="2023745" y="344424"/>
                  </a:lnTo>
                  <a:lnTo>
                    <a:pt x="2023745" y="68834"/>
                  </a:lnTo>
                  <a:lnTo>
                    <a:pt x="2018327" y="42058"/>
                  </a:lnTo>
                  <a:lnTo>
                    <a:pt x="2003552" y="20177"/>
                  </a:lnTo>
                  <a:lnTo>
                    <a:pt x="1981632" y="5415"/>
                  </a:lnTo>
                  <a:lnTo>
                    <a:pt x="19547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0" y="68834"/>
                  </a:moveTo>
                  <a:lnTo>
                    <a:pt x="5415" y="42058"/>
                  </a:lnTo>
                  <a:lnTo>
                    <a:pt x="20177" y="20177"/>
                  </a:lnTo>
                  <a:lnTo>
                    <a:pt x="42058" y="5415"/>
                  </a:lnTo>
                  <a:lnTo>
                    <a:pt x="68834" y="0"/>
                  </a:lnTo>
                  <a:lnTo>
                    <a:pt x="1954784" y="0"/>
                  </a:lnTo>
                  <a:lnTo>
                    <a:pt x="1981632" y="5415"/>
                  </a:lnTo>
                  <a:lnTo>
                    <a:pt x="2003552" y="20177"/>
                  </a:lnTo>
                  <a:lnTo>
                    <a:pt x="2018327" y="42058"/>
                  </a:lnTo>
                  <a:lnTo>
                    <a:pt x="2023745" y="68834"/>
                  </a:lnTo>
                  <a:lnTo>
                    <a:pt x="2023745" y="344424"/>
                  </a:lnTo>
                  <a:lnTo>
                    <a:pt x="2018327" y="371199"/>
                  </a:lnTo>
                  <a:lnTo>
                    <a:pt x="2003552" y="393080"/>
                  </a:lnTo>
                  <a:lnTo>
                    <a:pt x="1981632" y="407842"/>
                  </a:lnTo>
                  <a:lnTo>
                    <a:pt x="1954784" y="413258"/>
                  </a:lnTo>
                  <a:lnTo>
                    <a:pt x="68834" y="413258"/>
                  </a:lnTo>
                  <a:lnTo>
                    <a:pt x="42058" y="407842"/>
                  </a:lnTo>
                  <a:lnTo>
                    <a:pt x="20177" y="393080"/>
                  </a:lnTo>
                  <a:lnTo>
                    <a:pt x="5415" y="371199"/>
                  </a:lnTo>
                  <a:lnTo>
                    <a:pt x="0" y="344424"/>
                  </a:lnTo>
                  <a:lnTo>
                    <a:pt x="0" y="6883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959101" y="1378458"/>
            <a:ext cx="508635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1.</a:t>
            </a:r>
            <a:r>
              <a:rPr sz="3600" spc="-45" dirty="0">
                <a:solidFill>
                  <a:srgbClr val="000000"/>
                </a:solidFill>
              </a:rPr>
              <a:t> </a:t>
            </a:r>
            <a:r>
              <a:rPr sz="3600" spc="-55" dirty="0">
                <a:solidFill>
                  <a:srgbClr val="000000"/>
                </a:solidFill>
              </a:rPr>
              <a:t>Qu’est-</a:t>
            </a:r>
            <a:r>
              <a:rPr sz="3600" dirty="0">
                <a:solidFill>
                  <a:srgbClr val="000000"/>
                </a:solidFill>
              </a:rPr>
              <a:t>ce</a:t>
            </a:r>
            <a:r>
              <a:rPr sz="3600" spc="-5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qu’une</a:t>
            </a:r>
            <a:r>
              <a:rPr sz="3600" spc="-7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roche</a:t>
            </a:r>
            <a:r>
              <a:rPr sz="3600" spc="-40" dirty="0">
                <a:solidFill>
                  <a:srgbClr val="000000"/>
                </a:solidFill>
              </a:rPr>
              <a:t> </a:t>
            </a:r>
            <a:r>
              <a:rPr sz="3600" spc="-50" dirty="0">
                <a:solidFill>
                  <a:srgbClr val="000000"/>
                </a:solidFill>
              </a:rPr>
              <a:t>?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576783" y="2398014"/>
            <a:ext cx="7736205" cy="3419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30" dirty="0">
                <a:latin typeface="Calibri"/>
                <a:cs typeface="Calibri"/>
              </a:rPr>
              <a:t>D’après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le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dictionnaire</a:t>
            </a:r>
            <a:r>
              <a:rPr sz="2400" spc="-3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3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géologie</a:t>
            </a:r>
            <a:r>
              <a:rPr sz="2400" spc="-4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(Foucault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et</a:t>
            </a:r>
            <a:r>
              <a:rPr sz="2400" spc="-6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Raoult,</a:t>
            </a:r>
            <a:r>
              <a:rPr sz="2400" spc="-5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1988)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50" dirty="0">
                <a:latin typeface="Calibri"/>
                <a:cs typeface="Calibri"/>
              </a:rPr>
              <a:t>: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5"/>
              </a:spcBef>
            </a:pPr>
            <a:endParaRPr sz="2400">
              <a:latin typeface="Calibri"/>
              <a:cs typeface="Calibri"/>
            </a:endParaRPr>
          </a:p>
          <a:p>
            <a:pPr marL="423545" algn="ctr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Du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latin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i="1" spc="-20" dirty="0">
                <a:latin typeface="Calibri"/>
                <a:cs typeface="Calibri"/>
              </a:rPr>
              <a:t>rocca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40"/>
              </a:spcBef>
            </a:pPr>
            <a:endParaRPr sz="2000">
              <a:latin typeface="Calibri"/>
              <a:cs typeface="Calibri"/>
            </a:endParaRPr>
          </a:p>
          <a:p>
            <a:pPr marL="782320" indent="-342900">
              <a:lnSpc>
                <a:spcPct val="100000"/>
              </a:lnSpc>
              <a:buFont typeface="Arial"/>
              <a:buChar char="•"/>
              <a:tabLst>
                <a:tab pos="782320" algn="l"/>
              </a:tabLst>
            </a:pPr>
            <a:r>
              <a:rPr sz="2000" dirty="0">
                <a:latin typeface="Calibri"/>
                <a:cs typeface="Calibri"/>
              </a:rPr>
              <a:t>Matériau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constitutif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l’écorce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terrestre</a:t>
            </a:r>
            <a:endParaRPr sz="2000">
              <a:latin typeface="Calibri"/>
              <a:cs typeface="Calibri"/>
            </a:endParaRPr>
          </a:p>
          <a:p>
            <a:pPr marL="782320" marR="5080" indent="-343535">
              <a:lnSpc>
                <a:spcPts val="2160"/>
              </a:lnSpc>
              <a:spcBef>
                <a:spcPts val="509"/>
              </a:spcBef>
              <a:buFont typeface="Arial"/>
              <a:buChar char="•"/>
              <a:tabLst>
                <a:tab pos="782320" algn="l"/>
              </a:tabLst>
            </a:pPr>
            <a:r>
              <a:rPr sz="2000" dirty="0">
                <a:latin typeface="Calibri"/>
                <a:cs typeface="Calibri"/>
              </a:rPr>
              <a:t>Formé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général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d’un</a:t>
            </a:r>
            <a:r>
              <a:rPr sz="2000" spc="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assemblage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minéraux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présentant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une </a:t>
            </a:r>
            <a:r>
              <a:rPr sz="2000" dirty="0">
                <a:latin typeface="Calibri"/>
                <a:cs typeface="Calibri"/>
              </a:rPr>
              <a:t>certaine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homogénéité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statistique</a:t>
            </a:r>
            <a:endParaRPr sz="2000">
              <a:latin typeface="Calibri"/>
              <a:cs typeface="Calibri"/>
            </a:endParaRPr>
          </a:p>
          <a:p>
            <a:pPr marL="782320" indent="-342900">
              <a:lnSpc>
                <a:spcPct val="100000"/>
              </a:lnSpc>
              <a:spcBef>
                <a:spcPts val="210"/>
              </a:spcBef>
              <a:buFont typeface="Arial"/>
              <a:buChar char="•"/>
              <a:tabLst>
                <a:tab pos="782320" algn="l"/>
              </a:tabLst>
            </a:pPr>
            <a:r>
              <a:rPr sz="2000" dirty="0">
                <a:latin typeface="Calibri"/>
                <a:cs typeface="Calibri"/>
              </a:rPr>
              <a:t>Le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plus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souvent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dur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cohérent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(pierre,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caillou)</a:t>
            </a:r>
            <a:endParaRPr sz="2000">
              <a:latin typeface="Calibri"/>
              <a:cs typeface="Calibri"/>
            </a:endParaRPr>
          </a:p>
          <a:p>
            <a:pPr marL="782320" indent="-342900">
              <a:lnSpc>
                <a:spcPct val="100000"/>
              </a:lnSpc>
              <a:spcBef>
                <a:spcPts val="240"/>
              </a:spcBef>
              <a:buFont typeface="Arial"/>
              <a:buChar char="•"/>
              <a:tabLst>
                <a:tab pos="782320" algn="l"/>
              </a:tabLst>
            </a:pPr>
            <a:r>
              <a:rPr sz="2000" spc="-10" dirty="0">
                <a:latin typeface="Calibri"/>
                <a:cs typeface="Calibri"/>
              </a:rPr>
              <a:t>Parfois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plastique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(argile)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ou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meuble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(sable)</a:t>
            </a:r>
            <a:endParaRPr sz="2000">
              <a:latin typeface="Calibri"/>
              <a:cs typeface="Calibri"/>
            </a:endParaRPr>
          </a:p>
          <a:p>
            <a:pPr marL="782320" indent="-342900">
              <a:lnSpc>
                <a:spcPct val="100000"/>
              </a:lnSpc>
              <a:spcBef>
                <a:spcPts val="244"/>
              </a:spcBef>
              <a:buFont typeface="Arial"/>
              <a:buChar char="•"/>
              <a:tabLst>
                <a:tab pos="782320" algn="l"/>
              </a:tabLst>
            </a:pPr>
            <a:r>
              <a:rPr sz="2000" dirty="0">
                <a:latin typeface="Calibri"/>
                <a:cs typeface="Calibri"/>
              </a:rPr>
              <a:t>Et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même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liquide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(huile)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440294" y="176910"/>
            <a:ext cx="10267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 .</a:t>
            </a:r>
            <a:r>
              <a:rPr sz="1800" spc="4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Rappels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267" y="109169"/>
            <a:ext cx="8681720" cy="1045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345430"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marL="5346700"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b="1" dirty="0">
                <a:latin typeface="Calibri"/>
                <a:cs typeface="Calibri"/>
              </a:rPr>
              <a:t>Clichés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obtenus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par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microscopie</a:t>
            </a:r>
            <a:r>
              <a:rPr sz="1800" b="1" spc="-6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électronique</a:t>
            </a:r>
            <a:r>
              <a:rPr sz="1800" b="1" spc="-70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à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balayage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7504" y="1249038"/>
            <a:ext cx="8976868" cy="212674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5791327" y="3253232"/>
            <a:ext cx="1098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50" dirty="0">
                <a:latin typeface="Calibri"/>
                <a:cs typeface="Calibri"/>
              </a:rPr>
              <a:t>c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850505" y="3253232"/>
            <a:ext cx="1301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spc="-50" dirty="0">
                <a:latin typeface="Calibri"/>
                <a:cs typeface="Calibri"/>
              </a:rPr>
              <a:t>d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4401" y="3253232"/>
            <a:ext cx="5533390" cy="957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92175">
              <a:lnSpc>
                <a:spcPts val="1864"/>
              </a:lnSpc>
              <a:spcBef>
                <a:spcPts val="95"/>
              </a:spcBef>
              <a:tabLst>
                <a:tab pos="3320415" algn="l"/>
              </a:tabLst>
            </a:pPr>
            <a:r>
              <a:rPr sz="1600" i="1" spc="-50" dirty="0">
                <a:latin typeface="Calibri"/>
                <a:cs typeface="Calibri"/>
              </a:rPr>
              <a:t>a</a:t>
            </a:r>
            <a:r>
              <a:rPr sz="1600" i="1" dirty="0">
                <a:latin typeface="Calibri"/>
                <a:cs typeface="Calibri"/>
              </a:rPr>
              <a:t>	</a:t>
            </a:r>
            <a:r>
              <a:rPr sz="1600" i="1" spc="-50" dirty="0">
                <a:latin typeface="Calibri"/>
                <a:cs typeface="Calibri"/>
              </a:rPr>
              <a:t>b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64"/>
              </a:lnSpc>
            </a:pPr>
            <a:r>
              <a:rPr sz="1600" i="1" spc="-25" dirty="0">
                <a:latin typeface="Calibri"/>
                <a:cs typeface="Calibri"/>
              </a:rPr>
              <a:t>Texture</a:t>
            </a:r>
            <a:r>
              <a:rPr sz="1600" i="1" spc="-4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des</a:t>
            </a:r>
            <a:r>
              <a:rPr sz="1600" i="1" spc="-3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argiles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vertes</a:t>
            </a:r>
            <a:r>
              <a:rPr sz="1600" i="1" spc="-4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de</a:t>
            </a:r>
            <a:r>
              <a:rPr sz="1600" i="1" spc="-2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Romainville</a:t>
            </a:r>
            <a:r>
              <a:rPr sz="1600" i="1" spc="-2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(Île</a:t>
            </a:r>
            <a:r>
              <a:rPr sz="1600" i="1" spc="-4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de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France)</a:t>
            </a:r>
            <a:r>
              <a:rPr sz="1600" i="1" spc="-5" dirty="0">
                <a:latin typeface="Calibri"/>
                <a:cs typeface="Calibri"/>
              </a:rPr>
              <a:t> </a:t>
            </a:r>
            <a:r>
              <a:rPr sz="1600" i="1" spc="-50" dirty="0">
                <a:latin typeface="Calibri"/>
                <a:cs typeface="Calibri"/>
              </a:rPr>
              <a:t>:</a:t>
            </a:r>
            <a:endParaRPr sz="1600">
              <a:latin typeface="Calibri"/>
              <a:cs typeface="Calibri"/>
            </a:endParaRPr>
          </a:p>
          <a:p>
            <a:pPr marL="12700" marR="5080" indent="45720">
              <a:lnSpc>
                <a:spcPct val="102899"/>
              </a:lnSpc>
              <a:spcBef>
                <a:spcPts val="150"/>
              </a:spcBef>
            </a:pPr>
            <a:r>
              <a:rPr sz="1400" i="1" dirty="0">
                <a:latin typeface="Calibri"/>
                <a:cs typeface="Calibri"/>
              </a:rPr>
              <a:t>a)</a:t>
            </a:r>
            <a:r>
              <a:rPr sz="1400" i="1" spc="4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vue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perpendiculaire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au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litage,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b)</a:t>
            </a:r>
            <a:r>
              <a:rPr sz="1400" i="1" spc="6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parallèle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au</a:t>
            </a:r>
            <a:r>
              <a:rPr sz="1400" i="1" spc="4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litage</a:t>
            </a:r>
            <a:r>
              <a:rPr sz="1400" i="1" spc="5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;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microfissuration</a:t>
            </a:r>
            <a:r>
              <a:rPr sz="1400" i="1" spc="50" dirty="0">
                <a:latin typeface="Calibri"/>
                <a:cs typeface="Calibri"/>
              </a:rPr>
              <a:t> </a:t>
            </a:r>
            <a:r>
              <a:rPr sz="1400" i="1" spc="-25" dirty="0">
                <a:latin typeface="Calibri"/>
                <a:cs typeface="Calibri"/>
              </a:rPr>
              <a:t>se </a:t>
            </a:r>
            <a:r>
              <a:rPr sz="1400" i="1" dirty="0">
                <a:latin typeface="Calibri"/>
                <a:cs typeface="Calibri"/>
              </a:rPr>
              <a:t>développant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le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long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du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litage</a:t>
            </a:r>
            <a:r>
              <a:rPr sz="1400" i="1" spc="-1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sédimentaire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en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c),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avec</a:t>
            </a:r>
            <a:r>
              <a:rPr sz="1400" i="1" spc="-2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vue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rapprochée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en</a:t>
            </a:r>
            <a:r>
              <a:rPr sz="1400" i="1" spc="-35" dirty="0">
                <a:latin typeface="Calibri"/>
                <a:cs typeface="Calibri"/>
              </a:rPr>
              <a:t> </a:t>
            </a:r>
            <a:r>
              <a:rPr sz="1400" i="1" spc="-25" dirty="0">
                <a:latin typeface="Calibri"/>
                <a:cs typeface="Calibri"/>
              </a:rPr>
              <a:t>d)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15823" y="4465318"/>
            <a:ext cx="8921750" cy="2272665"/>
            <a:chOff x="115823" y="4465318"/>
            <a:chExt cx="8921750" cy="227266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823" y="4469890"/>
              <a:ext cx="5753100" cy="22677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891783" y="4465318"/>
              <a:ext cx="3145536" cy="2270760"/>
            </a:xfrm>
            <a:prstGeom prst="rect">
              <a:avLst/>
            </a:prstGeom>
          </p:spPr>
        </p:pic>
      </p:grpSp>
      <p:sp>
        <p:nvSpPr>
          <p:cNvPr id="10" name="object 10"/>
          <p:cNvSpPr txBox="1"/>
          <p:nvPr/>
        </p:nvSpPr>
        <p:spPr>
          <a:xfrm>
            <a:off x="1155509" y="4499813"/>
            <a:ext cx="824230" cy="30797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75"/>
              </a:spcBef>
            </a:pPr>
            <a:r>
              <a:rPr sz="1400" spc="-10" dirty="0">
                <a:latin typeface="Calibri"/>
                <a:cs typeface="Calibri"/>
              </a:rPr>
              <a:t>Kaolinite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15891" y="4499813"/>
            <a:ext cx="500380" cy="307975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75"/>
              </a:spcBef>
            </a:pPr>
            <a:r>
              <a:rPr sz="1400" spc="-10" dirty="0">
                <a:latin typeface="Calibri"/>
                <a:cs typeface="Calibri"/>
              </a:rPr>
              <a:t>illite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880100" y="4003992"/>
            <a:ext cx="1405255" cy="518159"/>
            <a:chOff x="5880100" y="4003992"/>
            <a:chExt cx="1405255" cy="518159"/>
          </a:xfrm>
        </p:grpSpPr>
        <p:sp>
          <p:nvSpPr>
            <p:cNvPr id="13" name="object 13"/>
            <p:cNvSpPr/>
            <p:nvPr/>
          </p:nvSpPr>
          <p:spPr>
            <a:xfrm>
              <a:off x="5892800" y="4016692"/>
              <a:ext cx="1379855" cy="492759"/>
            </a:xfrm>
            <a:custGeom>
              <a:avLst/>
              <a:gdLst/>
              <a:ahLst/>
              <a:cxnLst/>
              <a:rect l="l" t="t" r="r" b="b"/>
              <a:pathLst>
                <a:path w="1379854" h="492760">
                  <a:moveTo>
                    <a:pt x="1379474" y="0"/>
                  </a:moveTo>
                  <a:lnTo>
                    <a:pt x="0" y="0"/>
                  </a:lnTo>
                  <a:lnTo>
                    <a:pt x="0" y="492442"/>
                  </a:lnTo>
                  <a:lnTo>
                    <a:pt x="1379474" y="492442"/>
                  </a:lnTo>
                  <a:lnTo>
                    <a:pt x="13794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892800" y="4016692"/>
              <a:ext cx="1379855" cy="492759"/>
            </a:xfrm>
            <a:custGeom>
              <a:avLst/>
              <a:gdLst/>
              <a:ahLst/>
              <a:cxnLst/>
              <a:rect l="l" t="t" r="r" b="b"/>
              <a:pathLst>
                <a:path w="1379854" h="492760">
                  <a:moveTo>
                    <a:pt x="0" y="492442"/>
                  </a:moveTo>
                  <a:lnTo>
                    <a:pt x="1379474" y="492442"/>
                  </a:lnTo>
                  <a:lnTo>
                    <a:pt x="1379474" y="0"/>
                  </a:lnTo>
                  <a:lnTo>
                    <a:pt x="0" y="0"/>
                  </a:lnTo>
                  <a:lnTo>
                    <a:pt x="0" y="49244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905500" y="4038346"/>
            <a:ext cx="1292860" cy="424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594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Calibri"/>
                <a:cs typeface="Calibri"/>
              </a:rPr>
              <a:t>Montmorillonite</a:t>
            </a:r>
            <a:endParaRPr sz="1400">
              <a:latin typeface="Calibri"/>
              <a:cs typeface="Calibri"/>
            </a:endParaRPr>
          </a:p>
          <a:p>
            <a:pPr marL="63500" algn="ctr">
              <a:lnSpc>
                <a:spcPct val="100000"/>
              </a:lnSpc>
              <a:spcBef>
                <a:spcPts val="20"/>
              </a:spcBef>
            </a:pPr>
            <a:r>
              <a:rPr sz="1200" dirty="0">
                <a:latin typeface="Calibri"/>
                <a:cs typeface="Calibri"/>
              </a:rPr>
              <a:t>+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grain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quartz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7171943" y="3525011"/>
            <a:ext cx="1972310" cy="1534795"/>
            <a:chOff x="7171943" y="3525011"/>
            <a:chExt cx="1972310" cy="1534795"/>
          </a:xfrm>
        </p:grpSpPr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71943" y="3525011"/>
              <a:ext cx="1972055" cy="153466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36332" y="3589908"/>
              <a:ext cx="1801622" cy="135128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7217282" y="3570858"/>
              <a:ext cx="1840230" cy="1389380"/>
            </a:xfrm>
            <a:custGeom>
              <a:avLst/>
              <a:gdLst/>
              <a:ahLst/>
              <a:cxnLst/>
              <a:rect l="l" t="t" r="r" b="b"/>
              <a:pathLst>
                <a:path w="1840229" h="1389379">
                  <a:moveTo>
                    <a:pt x="0" y="1389380"/>
                  </a:moveTo>
                  <a:lnTo>
                    <a:pt x="1839722" y="1389380"/>
                  </a:lnTo>
                  <a:lnTo>
                    <a:pt x="1839722" y="0"/>
                  </a:lnTo>
                  <a:lnTo>
                    <a:pt x="0" y="0"/>
                  </a:lnTo>
                  <a:lnTo>
                    <a:pt x="0" y="138938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47161" y="646556"/>
            <a:ext cx="311340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000000"/>
                </a:solidFill>
              </a:rPr>
              <a:t>Le</a:t>
            </a:r>
            <a:r>
              <a:rPr sz="2800" spc="-30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cas</a:t>
            </a:r>
            <a:r>
              <a:rPr sz="2800" spc="-35" dirty="0">
                <a:solidFill>
                  <a:srgbClr val="000000"/>
                </a:solidFill>
              </a:rPr>
              <a:t> </a:t>
            </a:r>
            <a:r>
              <a:rPr sz="2800" dirty="0">
                <a:solidFill>
                  <a:srgbClr val="000000"/>
                </a:solidFill>
              </a:rPr>
              <a:t>des</a:t>
            </a:r>
            <a:r>
              <a:rPr sz="2800" spc="-20" dirty="0">
                <a:solidFill>
                  <a:srgbClr val="000000"/>
                </a:solidFill>
              </a:rPr>
              <a:t> </a:t>
            </a:r>
            <a:r>
              <a:rPr sz="2800" spc="-10" dirty="0">
                <a:solidFill>
                  <a:srgbClr val="000000"/>
                </a:solidFill>
              </a:rPr>
              <a:t>bentonites</a:t>
            </a:r>
            <a:endParaRPr sz="2800"/>
          </a:p>
        </p:txBody>
      </p:sp>
      <p:sp>
        <p:nvSpPr>
          <p:cNvPr id="4" name="object 4"/>
          <p:cNvSpPr txBox="1"/>
          <p:nvPr/>
        </p:nvSpPr>
        <p:spPr>
          <a:xfrm>
            <a:off x="498144" y="1099413"/>
            <a:ext cx="7752080" cy="26174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0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C’est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nom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commercial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montmorillonite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(ou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smectite)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05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C’est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principale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composante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600"/>
              </a:spcBef>
              <a:buChar char="•"/>
              <a:tabLst>
                <a:tab pos="812165" algn="l"/>
              </a:tabLst>
            </a:pPr>
            <a:r>
              <a:rPr sz="2000" dirty="0">
                <a:latin typeface="Calibri"/>
                <a:cs typeface="Calibri"/>
              </a:rPr>
              <a:t>Des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litières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pour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chats</a:t>
            </a:r>
            <a:endParaRPr sz="2000">
              <a:latin typeface="Calibri"/>
              <a:cs typeface="Calibri"/>
            </a:endParaRPr>
          </a:p>
          <a:p>
            <a:pPr marL="812165" marR="245110" lvl="1" indent="-342900">
              <a:lnSpc>
                <a:spcPct val="100000"/>
              </a:lnSpc>
              <a:spcBef>
                <a:spcPts val="600"/>
              </a:spcBef>
              <a:buChar char="•"/>
              <a:tabLst>
                <a:tab pos="812165" algn="l"/>
              </a:tabLst>
            </a:pPr>
            <a:r>
              <a:rPr sz="2000" spc="-10" dirty="0">
                <a:latin typeface="Calibri"/>
                <a:cs typeface="Calibri"/>
              </a:rPr>
              <a:t>Fréquemment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dans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produits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industriels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pharmaceutiques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; </a:t>
            </a:r>
            <a:r>
              <a:rPr sz="2000" dirty="0">
                <a:latin typeface="Calibri"/>
                <a:cs typeface="Calibri"/>
              </a:rPr>
              <a:t>(tablettes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chocolat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!)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600"/>
              </a:spcBef>
              <a:buChar char="•"/>
              <a:tabLst>
                <a:tab pos="812165" algn="l"/>
              </a:tabLst>
            </a:pPr>
            <a:r>
              <a:rPr sz="2000" dirty="0">
                <a:latin typeface="Calibri"/>
                <a:cs typeface="Calibri"/>
              </a:rPr>
              <a:t>Des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fonds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10" dirty="0">
                <a:latin typeface="Calibri"/>
                <a:cs typeface="Calibri"/>
              </a:rPr>
              <a:t> décharge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600"/>
              </a:spcBef>
              <a:buChar char="•"/>
              <a:tabLst>
                <a:tab pos="812165" algn="l"/>
              </a:tabLst>
            </a:pPr>
            <a:r>
              <a:rPr sz="2000" dirty="0">
                <a:latin typeface="Calibri"/>
                <a:cs typeface="Calibri"/>
              </a:rPr>
              <a:t>Des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boues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forage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parois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moulés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10" dirty="0">
                <a:latin typeface="Calibri"/>
                <a:cs typeface="Calibri"/>
              </a:rPr>
              <a:t> membranes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étanches.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15328" y="4516501"/>
            <a:ext cx="2438400" cy="1717675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8989" y="4151986"/>
            <a:ext cx="5697531" cy="260974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7174" y="1450035"/>
            <a:ext cx="7678420" cy="1977389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80365" indent="-342265">
              <a:lnSpc>
                <a:spcPct val="100000"/>
              </a:lnSpc>
              <a:spcBef>
                <a:spcPts val="340"/>
              </a:spcBef>
              <a:buChar char="•"/>
              <a:tabLst>
                <a:tab pos="380365" algn="l"/>
              </a:tabLst>
            </a:pPr>
            <a:r>
              <a:rPr sz="2000" dirty="0">
                <a:latin typeface="Arial"/>
                <a:cs typeface="Arial"/>
              </a:rPr>
              <a:t>Essentiellement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dans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roches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sédimentaires</a:t>
            </a:r>
            <a:endParaRPr sz="2000">
              <a:latin typeface="Arial"/>
              <a:cs typeface="Arial"/>
            </a:endParaRPr>
          </a:p>
          <a:p>
            <a:pPr marL="380365" indent="-342265">
              <a:lnSpc>
                <a:spcPct val="100000"/>
              </a:lnSpc>
              <a:spcBef>
                <a:spcPts val="240"/>
              </a:spcBef>
              <a:buChar char="•"/>
              <a:tabLst>
                <a:tab pos="380365" algn="l"/>
              </a:tabLst>
            </a:pPr>
            <a:r>
              <a:rPr sz="2000" dirty="0">
                <a:latin typeface="Arial"/>
                <a:cs typeface="Arial"/>
              </a:rPr>
              <a:t>La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calcite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CaCO</a:t>
            </a:r>
            <a:r>
              <a:rPr sz="1950" baseline="-21367" dirty="0">
                <a:latin typeface="Arial"/>
                <a:cs typeface="Arial"/>
              </a:rPr>
              <a:t>3</a:t>
            </a:r>
            <a:r>
              <a:rPr sz="1950" spc="-37" baseline="-21367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rayée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l’acier,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soluble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dans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HCl</a:t>
            </a:r>
            <a:endParaRPr sz="2000">
              <a:latin typeface="Arial"/>
              <a:cs typeface="Arial"/>
            </a:endParaRPr>
          </a:p>
          <a:p>
            <a:pPr marL="380365" indent="-342265">
              <a:lnSpc>
                <a:spcPct val="100000"/>
              </a:lnSpc>
              <a:spcBef>
                <a:spcPts val="240"/>
              </a:spcBef>
              <a:buChar char="•"/>
              <a:tabLst>
                <a:tab pos="380365" algn="l"/>
              </a:tabLst>
            </a:pPr>
            <a:r>
              <a:rPr sz="2000" spc="-10" dirty="0">
                <a:latin typeface="Arial"/>
                <a:cs typeface="Arial"/>
              </a:rPr>
              <a:t>L’</a:t>
            </a:r>
            <a:r>
              <a:rPr sz="2000" b="1" spc="-10" dirty="0">
                <a:latin typeface="Arial"/>
                <a:cs typeface="Arial"/>
              </a:rPr>
              <a:t>aragonite</a:t>
            </a:r>
            <a:r>
              <a:rPr sz="2000" b="1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CaCO</a:t>
            </a:r>
            <a:r>
              <a:rPr sz="1950" baseline="-21367" dirty="0">
                <a:latin typeface="Arial"/>
                <a:cs typeface="Arial"/>
              </a:rPr>
              <a:t>3</a:t>
            </a:r>
            <a:r>
              <a:rPr sz="1950" spc="232" baseline="-21367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tests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(coquilles)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mollusques</a:t>
            </a:r>
            <a:endParaRPr sz="2000">
              <a:latin typeface="Arial"/>
              <a:cs typeface="Arial"/>
            </a:endParaRPr>
          </a:p>
          <a:p>
            <a:pPr marL="380365" indent="-342265">
              <a:lnSpc>
                <a:spcPct val="100000"/>
              </a:lnSpc>
              <a:spcBef>
                <a:spcPts val="240"/>
              </a:spcBef>
              <a:buChar char="•"/>
              <a:tabLst>
                <a:tab pos="380365" algn="l"/>
              </a:tabLst>
            </a:pPr>
            <a:r>
              <a:rPr sz="2000" dirty="0">
                <a:latin typeface="Arial"/>
                <a:cs typeface="Arial"/>
              </a:rPr>
              <a:t>La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dolomite</a:t>
            </a:r>
            <a:r>
              <a:rPr sz="2000" b="1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Mg,CaCO</a:t>
            </a:r>
            <a:r>
              <a:rPr sz="1950" baseline="-21367" dirty="0">
                <a:latin typeface="Arial"/>
                <a:cs typeface="Arial"/>
              </a:rPr>
              <a:t>3</a:t>
            </a:r>
            <a:r>
              <a:rPr sz="1950" spc="-44" baseline="-21367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moins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soluble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que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calcite</a:t>
            </a:r>
            <a:endParaRPr sz="2000">
              <a:latin typeface="Arial"/>
              <a:cs typeface="Arial"/>
            </a:endParaRPr>
          </a:p>
          <a:p>
            <a:pPr marL="380365" indent="-342265">
              <a:lnSpc>
                <a:spcPts val="2280"/>
              </a:lnSpc>
              <a:spcBef>
                <a:spcPts val="240"/>
              </a:spcBef>
              <a:buChar char="•"/>
              <a:tabLst>
                <a:tab pos="380365" algn="l"/>
                <a:tab pos="802640" algn="l"/>
                <a:tab pos="1901825" algn="l"/>
                <a:tab pos="2240280" algn="l"/>
                <a:tab pos="3200400" algn="l"/>
                <a:tab pos="4217035" algn="l"/>
                <a:tab pos="4425950" algn="l"/>
                <a:tab pos="4764405" algn="l"/>
                <a:tab pos="6398260" algn="l"/>
              </a:tabLst>
            </a:pPr>
            <a:r>
              <a:rPr sz="2000" spc="-25" dirty="0">
                <a:latin typeface="Arial"/>
                <a:cs typeface="Arial"/>
              </a:rPr>
              <a:t>La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cérusite,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sidérite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l’azurite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0" dirty="0">
                <a:latin typeface="Arial"/>
                <a:cs typeface="Arial"/>
              </a:rPr>
              <a:t>,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magnésite,…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employées</a:t>
            </a:r>
            <a:endParaRPr sz="2000">
              <a:latin typeface="Arial"/>
              <a:cs typeface="Arial"/>
            </a:endParaRPr>
          </a:p>
          <a:p>
            <a:pPr marL="381000">
              <a:lnSpc>
                <a:spcPts val="2280"/>
              </a:lnSpc>
            </a:pPr>
            <a:r>
              <a:rPr sz="2000" dirty="0">
                <a:latin typeface="Arial"/>
                <a:cs typeface="Arial"/>
              </a:rPr>
              <a:t>dans</a:t>
            </a:r>
            <a:r>
              <a:rPr sz="2000" spc="-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l’exploitation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minière.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4756" y="3788409"/>
            <a:ext cx="3888384" cy="272580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62907" y="3806025"/>
            <a:ext cx="4214748" cy="2719324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46303" y="860805"/>
            <a:ext cx="285432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C0504D"/>
                </a:solidFill>
                <a:latin typeface="Arial"/>
                <a:cs typeface="Arial"/>
              </a:rPr>
              <a:t>2.</a:t>
            </a:r>
            <a:r>
              <a:rPr sz="2800" spc="-4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0504D"/>
                </a:solidFill>
                <a:latin typeface="Arial"/>
                <a:cs typeface="Arial"/>
              </a:rPr>
              <a:t>Les</a:t>
            </a:r>
            <a:r>
              <a:rPr sz="2800" spc="-3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C0504D"/>
                </a:solidFill>
                <a:latin typeface="Arial"/>
                <a:cs typeface="Arial"/>
              </a:rPr>
              <a:t>carbonates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401311" y="768098"/>
            <a:ext cx="4704588" cy="281787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098" y="768093"/>
            <a:ext cx="4099563" cy="2581661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186334" y="2871342"/>
            <a:ext cx="472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2</a:t>
            </a:r>
            <a:r>
              <a:rPr sz="1800" u="sng" spc="-10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cm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9144000" cy="1126490"/>
            <a:chOff x="0" y="0"/>
            <a:chExt cx="9144000" cy="112649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81229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124968" y="547116"/>
            <a:ext cx="8973820" cy="6301740"/>
            <a:chOff x="124968" y="547116"/>
            <a:chExt cx="8973820" cy="6301740"/>
          </a:xfrm>
        </p:grpSpPr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46703" y="547116"/>
              <a:ext cx="1937003" cy="146151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89020" y="2139696"/>
              <a:ext cx="2613660" cy="198424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653027" y="2204847"/>
              <a:ext cx="2431161" cy="1800225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3633977" y="2185797"/>
              <a:ext cx="2469515" cy="1838325"/>
            </a:xfrm>
            <a:custGeom>
              <a:avLst/>
              <a:gdLst/>
              <a:ahLst/>
              <a:cxnLst/>
              <a:rect l="l" t="t" r="r" b="b"/>
              <a:pathLst>
                <a:path w="2469515" h="1838325">
                  <a:moveTo>
                    <a:pt x="0" y="1838325"/>
                  </a:moveTo>
                  <a:lnTo>
                    <a:pt x="2469261" y="1838325"/>
                  </a:lnTo>
                  <a:lnTo>
                    <a:pt x="2469261" y="0"/>
                  </a:lnTo>
                  <a:lnTo>
                    <a:pt x="0" y="0"/>
                  </a:lnTo>
                  <a:lnTo>
                    <a:pt x="0" y="1838325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779775" y="4099558"/>
              <a:ext cx="3614928" cy="2749296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843784" y="4163377"/>
              <a:ext cx="3432429" cy="256755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2824734" y="4144325"/>
              <a:ext cx="3470910" cy="2606040"/>
            </a:xfrm>
            <a:custGeom>
              <a:avLst/>
              <a:gdLst/>
              <a:ahLst/>
              <a:cxnLst/>
              <a:rect l="l" t="t" r="r" b="b"/>
              <a:pathLst>
                <a:path w="3470910" h="2606040">
                  <a:moveTo>
                    <a:pt x="0" y="2605659"/>
                  </a:moveTo>
                  <a:lnTo>
                    <a:pt x="3470529" y="2605659"/>
                  </a:lnTo>
                  <a:lnTo>
                    <a:pt x="3470529" y="0"/>
                  </a:lnTo>
                  <a:lnTo>
                    <a:pt x="0" y="0"/>
                  </a:lnTo>
                  <a:lnTo>
                    <a:pt x="0" y="2605659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4968" y="3291839"/>
              <a:ext cx="3485388" cy="2385060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88734" y="3356991"/>
              <a:ext cx="3303142" cy="2202052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9684" y="3337941"/>
              <a:ext cx="3341370" cy="2240280"/>
            </a:xfrm>
            <a:custGeom>
              <a:avLst/>
              <a:gdLst/>
              <a:ahLst/>
              <a:cxnLst/>
              <a:rect l="l" t="t" r="r" b="b"/>
              <a:pathLst>
                <a:path w="3341370" h="2240279">
                  <a:moveTo>
                    <a:pt x="0" y="2240152"/>
                  </a:moveTo>
                  <a:lnTo>
                    <a:pt x="3341242" y="2240152"/>
                  </a:lnTo>
                  <a:lnTo>
                    <a:pt x="3341242" y="0"/>
                  </a:lnTo>
                  <a:lnTo>
                    <a:pt x="0" y="0"/>
                  </a:lnTo>
                  <a:lnTo>
                    <a:pt x="0" y="224015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803391" y="3867912"/>
              <a:ext cx="3294888" cy="274015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868162" y="3933113"/>
              <a:ext cx="3111372" cy="255638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5849112" y="3914063"/>
              <a:ext cx="3149600" cy="2594610"/>
            </a:xfrm>
            <a:custGeom>
              <a:avLst/>
              <a:gdLst/>
              <a:ahLst/>
              <a:cxnLst/>
              <a:rect l="l" t="t" r="r" b="b"/>
              <a:pathLst>
                <a:path w="3149600" h="2594609">
                  <a:moveTo>
                    <a:pt x="0" y="2594483"/>
                  </a:moveTo>
                  <a:lnTo>
                    <a:pt x="3149472" y="2594483"/>
                  </a:lnTo>
                  <a:lnTo>
                    <a:pt x="3149472" y="0"/>
                  </a:lnTo>
                  <a:lnTo>
                    <a:pt x="0" y="0"/>
                  </a:lnTo>
                  <a:lnTo>
                    <a:pt x="0" y="2594483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199440" y="5680049"/>
            <a:ext cx="64389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Calcite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4002404"/>
            <a:chOff x="0" y="0"/>
            <a:chExt cx="9139555" cy="400240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0311" y="947927"/>
              <a:ext cx="4206240" cy="30540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761744" y="813813"/>
            <a:ext cx="7053580" cy="5884545"/>
            <a:chOff x="1761744" y="813813"/>
            <a:chExt cx="7053580" cy="5884545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61744" y="3570731"/>
              <a:ext cx="5330952" cy="31272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75049" y="813813"/>
              <a:ext cx="4239764" cy="2723393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379755" y="3470275"/>
            <a:ext cx="969010" cy="9975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spc="39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1 </a:t>
            </a:r>
            <a:r>
              <a:rPr sz="1800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cm</a:t>
            </a:r>
            <a:r>
              <a:rPr sz="1800" u="sng" spc="50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30"/>
              </a:spcBef>
            </a:pPr>
            <a:endParaRPr sz="1800">
              <a:latin typeface="Calibri"/>
              <a:cs typeface="Calibri"/>
            </a:endParaRPr>
          </a:p>
          <a:p>
            <a:pPr marL="52069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Aragonite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0667" y="801623"/>
            <a:ext cx="5134610" cy="5935980"/>
            <a:chOff x="10667" y="801623"/>
            <a:chExt cx="5134610" cy="59359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" y="801623"/>
              <a:ext cx="5134356" cy="593597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68694" y="6414134"/>
              <a:ext cx="912494" cy="5080"/>
            </a:xfrm>
            <a:custGeom>
              <a:avLst/>
              <a:gdLst/>
              <a:ahLst/>
              <a:cxnLst/>
              <a:rect l="l" t="t" r="r" b="b"/>
              <a:pathLst>
                <a:path w="912494" h="5079">
                  <a:moveTo>
                    <a:pt x="0" y="5016"/>
                  </a:moveTo>
                  <a:lnTo>
                    <a:pt x="911872" y="0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387807" y="6040323"/>
            <a:ext cx="4724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cm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9144000" cy="1126490"/>
            <a:chOff x="0" y="0"/>
            <a:chExt cx="9144000" cy="112649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44000" cy="8122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290059" y="1110996"/>
            <a:ext cx="4675632" cy="2967228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7892288" y="4167632"/>
            <a:ext cx="88074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Dolomite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44000" cy="6809740"/>
            <a:chOff x="0" y="0"/>
            <a:chExt cx="9144000" cy="68097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55972" y="4103103"/>
              <a:ext cx="4133151" cy="27066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4488" y="809244"/>
              <a:ext cx="4693920" cy="406145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44000" cy="812291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81470" y="4299966"/>
            <a:ext cx="7550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41680" algn="l"/>
              </a:tabLst>
            </a:pPr>
            <a:r>
              <a:rPr sz="1800" u="sng" spc="37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2 </a:t>
            </a:r>
            <a:r>
              <a:rPr sz="1800" u="sng" spc="-2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cm</a:t>
            </a:r>
            <a:r>
              <a:rPr sz="1800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	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4592" y="100584"/>
            <a:ext cx="8813165" cy="1026160"/>
            <a:chOff x="164592" y="100584"/>
            <a:chExt cx="8813165" cy="1026160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012" y="279019"/>
              <a:ext cx="3797782" cy="2754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592" y="611124"/>
              <a:ext cx="675132" cy="51511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514" y="135382"/>
              <a:ext cx="645121" cy="48526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580126" y="135382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580126" y="135382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733544" y="929639"/>
            <a:ext cx="4232148" cy="3174492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47294" y="4962855"/>
            <a:ext cx="39573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0"/>
              </a:spcBef>
              <a:tabLst>
                <a:tab pos="2088514" algn="l"/>
              </a:tabLst>
            </a:pPr>
            <a:r>
              <a:rPr sz="1800" spc="-10" dirty="0">
                <a:latin typeface="Calibri"/>
                <a:cs typeface="Calibri"/>
              </a:rPr>
              <a:t>Carbonates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fer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Calibri"/>
                <a:cs typeface="Calibri"/>
              </a:rPr>
              <a:t>sidérite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(FeCO</a:t>
            </a:r>
            <a:r>
              <a:rPr sz="1800" spc="-15" baseline="-20833" dirty="0">
                <a:latin typeface="Calibri"/>
                <a:cs typeface="Calibri"/>
              </a:rPr>
              <a:t>3</a:t>
            </a:r>
            <a:r>
              <a:rPr sz="1800" spc="-10" dirty="0"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  <a:p>
            <a:pPr marL="1174115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de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plomb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-9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Calibri"/>
                <a:cs typeface="Calibri"/>
              </a:rPr>
              <a:t>cérusite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(PbCO</a:t>
            </a:r>
            <a:r>
              <a:rPr sz="1800" spc="-15" baseline="-20833" dirty="0">
                <a:latin typeface="Calibri"/>
                <a:cs typeface="Calibri"/>
              </a:rPr>
              <a:t>3</a:t>
            </a:r>
            <a:r>
              <a:rPr sz="1800" spc="-10" dirty="0">
                <a:latin typeface="Calibri"/>
                <a:cs typeface="Calibri"/>
              </a:rPr>
              <a:t>)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0311" y="1193083"/>
            <a:ext cx="7566659" cy="155003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469265" indent="-456565">
              <a:lnSpc>
                <a:spcPct val="100000"/>
              </a:lnSpc>
              <a:spcBef>
                <a:spcPts val="755"/>
              </a:spcBef>
              <a:buFont typeface="Arial"/>
              <a:buChar char="•"/>
              <a:tabLst>
                <a:tab pos="469265" algn="l"/>
              </a:tabLst>
            </a:pPr>
            <a:r>
              <a:rPr sz="2600" b="1" dirty="0">
                <a:latin typeface="Arial"/>
                <a:cs typeface="Arial"/>
              </a:rPr>
              <a:t>Les</a:t>
            </a:r>
            <a:r>
              <a:rPr sz="2600" b="1" spc="-5" dirty="0">
                <a:latin typeface="Arial"/>
                <a:cs typeface="Arial"/>
              </a:rPr>
              <a:t> </a:t>
            </a:r>
            <a:r>
              <a:rPr sz="2600" b="1" spc="-10" dirty="0">
                <a:latin typeface="Arial"/>
                <a:cs typeface="Arial"/>
              </a:rPr>
              <a:t>évaporites</a:t>
            </a:r>
            <a:endParaRPr sz="2600">
              <a:latin typeface="Arial"/>
              <a:cs typeface="Arial"/>
            </a:endParaRPr>
          </a:p>
          <a:p>
            <a:pPr marL="1002665" lvl="1" indent="-456565">
              <a:lnSpc>
                <a:spcPct val="100000"/>
              </a:lnSpc>
              <a:spcBef>
                <a:spcPts val="470"/>
              </a:spcBef>
              <a:buChar char="•"/>
              <a:tabLst>
                <a:tab pos="1002665" algn="l"/>
              </a:tabLst>
            </a:pPr>
            <a:r>
              <a:rPr sz="1900" dirty="0">
                <a:latin typeface="Arial"/>
                <a:cs typeface="Arial"/>
              </a:rPr>
              <a:t>Minéraux</a:t>
            </a:r>
            <a:r>
              <a:rPr sz="1900" spc="-1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qui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se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forment</a:t>
            </a:r>
            <a:r>
              <a:rPr sz="1900" spc="-3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par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précipitation à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partir</a:t>
            </a:r>
            <a:r>
              <a:rPr sz="1900" spc="-3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de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spc="-10" dirty="0">
                <a:latin typeface="Arial"/>
                <a:cs typeface="Arial"/>
              </a:rPr>
              <a:t>saumure</a:t>
            </a:r>
            <a:endParaRPr sz="1900">
              <a:latin typeface="Arial"/>
              <a:cs typeface="Arial"/>
            </a:endParaRPr>
          </a:p>
          <a:p>
            <a:pPr marL="1002665" lvl="1" indent="-456565">
              <a:lnSpc>
                <a:spcPct val="100000"/>
              </a:lnSpc>
              <a:spcBef>
                <a:spcPts val="459"/>
              </a:spcBef>
              <a:buChar char="•"/>
              <a:tabLst>
                <a:tab pos="1002665" algn="l"/>
              </a:tabLst>
            </a:pPr>
            <a:r>
              <a:rPr sz="1900" dirty="0">
                <a:latin typeface="Arial"/>
                <a:cs typeface="Arial"/>
              </a:rPr>
              <a:t>Les</a:t>
            </a:r>
            <a:r>
              <a:rPr sz="1900" spc="-4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sulfates</a:t>
            </a:r>
            <a:r>
              <a:rPr sz="1900" spc="-2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de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calcium</a:t>
            </a:r>
            <a:r>
              <a:rPr sz="1900" spc="-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:</a:t>
            </a:r>
            <a:r>
              <a:rPr sz="1900" spc="-60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l’</a:t>
            </a:r>
            <a:r>
              <a:rPr sz="1900" b="1" dirty="0">
                <a:latin typeface="Arial"/>
                <a:cs typeface="Arial"/>
              </a:rPr>
              <a:t>anhydrite</a:t>
            </a:r>
            <a:r>
              <a:rPr sz="1900" b="1" spc="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et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le</a:t>
            </a:r>
            <a:r>
              <a:rPr sz="1900" spc="-30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gypse</a:t>
            </a:r>
            <a:endParaRPr sz="1900">
              <a:latin typeface="Arial"/>
              <a:cs typeface="Arial"/>
            </a:endParaRPr>
          </a:p>
          <a:p>
            <a:pPr marL="1002665" lvl="1" indent="-456565">
              <a:lnSpc>
                <a:spcPct val="100000"/>
              </a:lnSpc>
              <a:spcBef>
                <a:spcPts val="455"/>
              </a:spcBef>
              <a:buChar char="•"/>
              <a:tabLst>
                <a:tab pos="1002665" algn="l"/>
              </a:tabLst>
            </a:pPr>
            <a:r>
              <a:rPr sz="1900" dirty="0">
                <a:latin typeface="Arial"/>
                <a:cs typeface="Arial"/>
              </a:rPr>
              <a:t>Les</a:t>
            </a:r>
            <a:r>
              <a:rPr sz="1900" spc="-2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chlorures</a:t>
            </a:r>
            <a:r>
              <a:rPr sz="1900" spc="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:</a:t>
            </a:r>
            <a:r>
              <a:rPr sz="1900" spc="-4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halite</a:t>
            </a:r>
            <a:r>
              <a:rPr sz="1900" b="1" spc="-15" dirty="0">
                <a:latin typeface="Arial"/>
                <a:cs typeface="Arial"/>
              </a:rPr>
              <a:t> </a:t>
            </a:r>
            <a:r>
              <a:rPr sz="1900" dirty="0">
                <a:latin typeface="Arial"/>
                <a:cs typeface="Arial"/>
              </a:rPr>
              <a:t>et</a:t>
            </a:r>
            <a:r>
              <a:rPr sz="1900" spc="-30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sylvinite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339719" y="2780919"/>
            <a:ext cx="5045075" cy="3960495"/>
            <a:chOff x="3339719" y="2780919"/>
            <a:chExt cx="5045075" cy="396049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39719" y="4852242"/>
              <a:ext cx="2971800" cy="18891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92876" y="2780919"/>
              <a:ext cx="2891671" cy="2027300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0006" y="2781045"/>
            <a:ext cx="2967935" cy="2004948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74370" y="844042"/>
            <a:ext cx="364426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C0504D"/>
                </a:solidFill>
                <a:latin typeface="Arial"/>
                <a:cs typeface="Arial"/>
              </a:rPr>
              <a:t>3.</a:t>
            </a:r>
            <a:r>
              <a:rPr sz="2800" spc="-5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0504D"/>
                </a:solidFill>
                <a:latin typeface="Arial"/>
                <a:cs typeface="Arial"/>
              </a:rPr>
              <a:t>Les</a:t>
            </a:r>
            <a:r>
              <a:rPr sz="2800" spc="-4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0504D"/>
                </a:solidFill>
                <a:latin typeface="Arial"/>
                <a:cs typeface="Arial"/>
              </a:rPr>
              <a:t>autres</a:t>
            </a:r>
            <a:r>
              <a:rPr sz="2800" spc="-4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C0504D"/>
                </a:solidFill>
                <a:latin typeface="Arial"/>
                <a:cs typeface="Arial"/>
              </a:rPr>
              <a:t>minéraux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06957" y="4149041"/>
            <a:ext cx="3269361" cy="2636901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179514" y="691894"/>
            <a:ext cx="8714740" cy="6166485"/>
            <a:chOff x="179514" y="691894"/>
            <a:chExt cx="8714740" cy="616648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4" y="834135"/>
              <a:ext cx="3960495" cy="323723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54067" y="691894"/>
              <a:ext cx="4539995" cy="616610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46303" y="1449998"/>
            <a:ext cx="5585460" cy="1123315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Les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sulfures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pyrite,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blende,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galène,</a:t>
            </a:r>
            <a:r>
              <a:rPr sz="2000" b="1" spc="-3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cinabre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Les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oxydes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hématite,</a:t>
            </a:r>
            <a:r>
              <a:rPr sz="2000" b="1" spc="-4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limonite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Les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phosphates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 </a:t>
            </a:r>
            <a:r>
              <a:rPr sz="2000" b="1" spc="-10" dirty="0">
                <a:latin typeface="Arial"/>
                <a:cs typeface="Arial"/>
              </a:rPr>
              <a:t>apatite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23447" y="2798058"/>
            <a:ext cx="8996680" cy="4060190"/>
            <a:chOff x="123447" y="2798058"/>
            <a:chExt cx="8996680" cy="406019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40908" y="2817870"/>
              <a:ext cx="3378707" cy="244907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96152" y="2872740"/>
              <a:ext cx="3214624" cy="22844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777102" y="2853690"/>
              <a:ext cx="3253104" cy="2322830"/>
            </a:xfrm>
            <a:custGeom>
              <a:avLst/>
              <a:gdLst/>
              <a:ahLst/>
              <a:cxnLst/>
              <a:rect l="l" t="t" r="r" b="b"/>
              <a:pathLst>
                <a:path w="3253104" h="2322829">
                  <a:moveTo>
                    <a:pt x="0" y="2322575"/>
                  </a:moveTo>
                  <a:lnTo>
                    <a:pt x="3252724" y="2322575"/>
                  </a:lnTo>
                  <a:lnTo>
                    <a:pt x="3252724" y="0"/>
                  </a:lnTo>
                  <a:lnTo>
                    <a:pt x="0" y="0"/>
                  </a:lnTo>
                  <a:lnTo>
                    <a:pt x="0" y="2322575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3447" y="2798058"/>
              <a:ext cx="3494524" cy="241250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9514" y="2852928"/>
              <a:ext cx="3328924" cy="224790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60464" y="2833878"/>
              <a:ext cx="3367404" cy="2286000"/>
            </a:xfrm>
            <a:custGeom>
              <a:avLst/>
              <a:gdLst/>
              <a:ahLst/>
              <a:cxnLst/>
              <a:rect l="l" t="t" r="r" b="b"/>
              <a:pathLst>
                <a:path w="3367404" h="2286000">
                  <a:moveTo>
                    <a:pt x="0" y="2286000"/>
                  </a:moveTo>
                  <a:lnTo>
                    <a:pt x="3367151" y="2286000"/>
                  </a:lnTo>
                  <a:lnTo>
                    <a:pt x="3367151" y="0"/>
                  </a:lnTo>
                  <a:lnTo>
                    <a:pt x="0" y="0"/>
                  </a:lnTo>
                  <a:lnTo>
                    <a:pt x="0" y="22860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23031" y="4450078"/>
              <a:ext cx="3393948" cy="24079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987802" y="4514168"/>
              <a:ext cx="3211576" cy="22271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968752" y="4494990"/>
              <a:ext cx="3249930" cy="2265680"/>
            </a:xfrm>
            <a:custGeom>
              <a:avLst/>
              <a:gdLst/>
              <a:ahLst/>
              <a:cxnLst/>
              <a:rect l="l" t="t" r="r" b="b"/>
              <a:pathLst>
                <a:path w="3249929" h="2265679">
                  <a:moveTo>
                    <a:pt x="0" y="2265426"/>
                  </a:moveTo>
                  <a:lnTo>
                    <a:pt x="3249676" y="2265426"/>
                  </a:lnTo>
                  <a:lnTo>
                    <a:pt x="3249676" y="0"/>
                  </a:lnTo>
                  <a:lnTo>
                    <a:pt x="0" y="0"/>
                  </a:lnTo>
                  <a:lnTo>
                    <a:pt x="0" y="226542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474370" y="844042"/>
            <a:ext cx="473583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C0504D"/>
                </a:solidFill>
                <a:latin typeface="Arial"/>
                <a:cs typeface="Arial"/>
              </a:rPr>
              <a:t>3.</a:t>
            </a:r>
            <a:r>
              <a:rPr sz="2800" spc="-7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0504D"/>
                </a:solidFill>
                <a:latin typeface="Arial"/>
                <a:cs typeface="Arial"/>
              </a:rPr>
              <a:t>Les</a:t>
            </a:r>
            <a:r>
              <a:rPr sz="2800" spc="-60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0504D"/>
                </a:solidFill>
                <a:latin typeface="Arial"/>
                <a:cs typeface="Arial"/>
              </a:rPr>
              <a:t>autres</a:t>
            </a:r>
            <a:r>
              <a:rPr sz="2800" spc="-4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C0504D"/>
                </a:solidFill>
                <a:latin typeface="Arial"/>
                <a:cs typeface="Arial"/>
              </a:rPr>
              <a:t>minéraux</a:t>
            </a:r>
            <a:r>
              <a:rPr sz="2800" spc="-55" dirty="0">
                <a:solidFill>
                  <a:srgbClr val="C0504D"/>
                </a:solidFill>
                <a:latin typeface="Arial"/>
                <a:cs typeface="Arial"/>
              </a:rPr>
              <a:t> </a:t>
            </a:r>
            <a:r>
              <a:rPr sz="2800" spc="-10" dirty="0">
                <a:solidFill>
                  <a:srgbClr val="C0504D"/>
                </a:solidFill>
                <a:latin typeface="Arial"/>
                <a:cs typeface="Arial"/>
              </a:rPr>
              <a:t>(suite)</a:t>
            </a:r>
            <a:endParaRPr sz="2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6531609"/>
            <a:chOff x="0" y="0"/>
            <a:chExt cx="9139555" cy="65316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01852" y="836714"/>
              <a:ext cx="7442581" cy="5694680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1954784" y="0"/>
                  </a:moveTo>
                  <a:lnTo>
                    <a:pt x="68834" y="0"/>
                  </a:lnTo>
                  <a:lnTo>
                    <a:pt x="42058" y="5415"/>
                  </a:lnTo>
                  <a:lnTo>
                    <a:pt x="20177" y="20177"/>
                  </a:lnTo>
                  <a:lnTo>
                    <a:pt x="5415" y="42058"/>
                  </a:lnTo>
                  <a:lnTo>
                    <a:pt x="0" y="68834"/>
                  </a:lnTo>
                  <a:lnTo>
                    <a:pt x="0" y="344424"/>
                  </a:lnTo>
                  <a:lnTo>
                    <a:pt x="5415" y="371199"/>
                  </a:lnTo>
                  <a:lnTo>
                    <a:pt x="20177" y="393080"/>
                  </a:lnTo>
                  <a:lnTo>
                    <a:pt x="42058" y="407842"/>
                  </a:lnTo>
                  <a:lnTo>
                    <a:pt x="68834" y="413258"/>
                  </a:lnTo>
                  <a:lnTo>
                    <a:pt x="1954784" y="413258"/>
                  </a:lnTo>
                  <a:lnTo>
                    <a:pt x="1981632" y="407842"/>
                  </a:lnTo>
                  <a:lnTo>
                    <a:pt x="2003552" y="393080"/>
                  </a:lnTo>
                  <a:lnTo>
                    <a:pt x="2018327" y="371199"/>
                  </a:lnTo>
                  <a:lnTo>
                    <a:pt x="2023745" y="344424"/>
                  </a:lnTo>
                  <a:lnTo>
                    <a:pt x="2023745" y="68834"/>
                  </a:lnTo>
                  <a:lnTo>
                    <a:pt x="2018327" y="42058"/>
                  </a:lnTo>
                  <a:lnTo>
                    <a:pt x="2003552" y="20177"/>
                  </a:lnTo>
                  <a:lnTo>
                    <a:pt x="1981632" y="5415"/>
                  </a:lnTo>
                  <a:lnTo>
                    <a:pt x="19547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0" y="68834"/>
                  </a:moveTo>
                  <a:lnTo>
                    <a:pt x="5415" y="42058"/>
                  </a:lnTo>
                  <a:lnTo>
                    <a:pt x="20177" y="20177"/>
                  </a:lnTo>
                  <a:lnTo>
                    <a:pt x="42058" y="5415"/>
                  </a:lnTo>
                  <a:lnTo>
                    <a:pt x="68834" y="0"/>
                  </a:lnTo>
                  <a:lnTo>
                    <a:pt x="1954784" y="0"/>
                  </a:lnTo>
                  <a:lnTo>
                    <a:pt x="1981632" y="5415"/>
                  </a:lnTo>
                  <a:lnTo>
                    <a:pt x="2003552" y="20177"/>
                  </a:lnTo>
                  <a:lnTo>
                    <a:pt x="2018327" y="42058"/>
                  </a:lnTo>
                  <a:lnTo>
                    <a:pt x="2023745" y="68834"/>
                  </a:lnTo>
                  <a:lnTo>
                    <a:pt x="2023745" y="344424"/>
                  </a:lnTo>
                  <a:lnTo>
                    <a:pt x="2018327" y="371199"/>
                  </a:lnTo>
                  <a:lnTo>
                    <a:pt x="2003552" y="393080"/>
                  </a:lnTo>
                  <a:lnTo>
                    <a:pt x="1981632" y="407842"/>
                  </a:lnTo>
                  <a:lnTo>
                    <a:pt x="1954784" y="413258"/>
                  </a:lnTo>
                  <a:lnTo>
                    <a:pt x="68834" y="413258"/>
                  </a:lnTo>
                  <a:lnTo>
                    <a:pt x="42058" y="407842"/>
                  </a:lnTo>
                  <a:lnTo>
                    <a:pt x="20177" y="393080"/>
                  </a:lnTo>
                  <a:lnTo>
                    <a:pt x="5415" y="371199"/>
                  </a:lnTo>
                  <a:lnTo>
                    <a:pt x="0" y="344424"/>
                  </a:lnTo>
                  <a:lnTo>
                    <a:pt x="0" y="6883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7440294" y="176910"/>
            <a:ext cx="10267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 .</a:t>
            </a:r>
            <a:r>
              <a:rPr sz="1800" spc="4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Rappels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606737"/>
            <a:ext cx="9144000" cy="42512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24538" y="854963"/>
            <a:ext cx="3920057" cy="352043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0102" y="1367027"/>
            <a:ext cx="8938260" cy="843280"/>
            <a:chOff x="70102" y="1367027"/>
            <a:chExt cx="8938260" cy="84328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102" y="1396002"/>
              <a:ext cx="8932167" cy="7238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4300" y="1367027"/>
              <a:ext cx="8894064" cy="84277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950" y="1414716"/>
              <a:ext cx="8856726" cy="64611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07950" y="1414716"/>
            <a:ext cx="8856980" cy="646430"/>
          </a:xfrm>
          <a:prstGeom prst="rect">
            <a:avLst/>
          </a:prstGeom>
          <a:ln w="9525">
            <a:solidFill>
              <a:srgbClr val="BD4A47"/>
            </a:solidFill>
          </a:ln>
        </p:spPr>
        <p:txBody>
          <a:bodyPr vert="horz" wrap="square" lIns="0" tIns="27939" rIns="0" bIns="0" rtlCol="0">
            <a:spAutoFit/>
          </a:bodyPr>
          <a:lstStyle/>
          <a:p>
            <a:pPr marL="186055" marR="179070" indent="89535">
              <a:lnSpc>
                <a:spcPct val="101099"/>
              </a:lnSpc>
              <a:spcBef>
                <a:spcPts val="219"/>
              </a:spcBef>
            </a:pPr>
            <a:r>
              <a:rPr sz="1800" dirty="0">
                <a:latin typeface="Calibri"/>
                <a:cs typeface="Calibri"/>
              </a:rPr>
              <a:t>3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groupes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principaux,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déterminés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différents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processus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formation: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magmatique, métamorphique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sédimentaire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Wingdings"/>
                <a:cs typeface="Wingdings"/>
              </a:rPr>
              <a:t>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Calibri"/>
                <a:cs typeface="Calibri"/>
              </a:rPr>
              <a:t>une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roche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est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agrégat,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paragenèse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minéraux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604668" y="109169"/>
            <a:ext cx="3335654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principaux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minéraux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constituants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32" y="3276434"/>
            <a:ext cx="4248531" cy="3176905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58267" y="908430"/>
            <a:ext cx="8556625" cy="187642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55600" marR="5080" indent="-342900">
              <a:lnSpc>
                <a:spcPts val="1939"/>
              </a:lnSpc>
              <a:spcBef>
                <a:spcPts val="345"/>
              </a:spcBef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Roches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ignées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(ou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roches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endogènes)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forment</a:t>
            </a:r>
            <a:r>
              <a:rPr sz="1800" spc="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gros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du</a:t>
            </a:r>
            <a:r>
              <a:rPr sz="1800" spc="6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volume</a:t>
            </a:r>
            <a:r>
              <a:rPr sz="1800" b="1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</a:t>
            </a:r>
            <a:r>
              <a:rPr sz="1800" spc="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croûte terrestre,</a:t>
            </a:r>
            <a:endParaRPr sz="18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09"/>
              </a:spcBef>
              <a:buChar char="•"/>
              <a:tabLst>
                <a:tab pos="355600" algn="l"/>
              </a:tabLst>
            </a:pPr>
            <a:r>
              <a:rPr sz="1800" dirty="0">
                <a:latin typeface="Arial"/>
                <a:cs typeface="Arial"/>
              </a:rPr>
              <a:t>Roches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sédimentaires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(ou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roches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exogènes)</a:t>
            </a:r>
            <a:r>
              <a:rPr sz="1800" spc="1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forment</a:t>
            </a:r>
            <a:r>
              <a:rPr sz="1800" spc="10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gros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la</a:t>
            </a:r>
            <a:r>
              <a:rPr sz="1800" spc="1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surface</a:t>
            </a:r>
            <a:r>
              <a:rPr sz="1800" b="1" spc="9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de </a:t>
            </a:r>
            <a:r>
              <a:rPr sz="1800" dirty="0">
                <a:latin typeface="Arial"/>
                <a:cs typeface="Arial"/>
              </a:rPr>
              <a:t>la</a:t>
            </a:r>
            <a:r>
              <a:rPr sz="1800" spc="-10" dirty="0">
                <a:latin typeface="Arial"/>
                <a:cs typeface="Arial"/>
              </a:rPr>
              <a:t> croûte.</a:t>
            </a:r>
            <a:endParaRPr sz="1800">
              <a:latin typeface="Arial"/>
              <a:cs typeface="Arial"/>
            </a:endParaRPr>
          </a:p>
          <a:p>
            <a:pPr marL="812165" lvl="1" indent="-342265">
              <a:lnSpc>
                <a:spcPct val="100000"/>
              </a:lnSpc>
              <a:spcBef>
                <a:spcPts val="340"/>
              </a:spcBef>
              <a:buFont typeface="Courier New"/>
              <a:buChar char="o"/>
              <a:tabLst>
                <a:tab pos="812165" algn="l"/>
              </a:tabLst>
            </a:pPr>
            <a:r>
              <a:rPr sz="1400" dirty="0">
                <a:latin typeface="Arial"/>
                <a:cs typeface="Arial"/>
              </a:rPr>
              <a:t>Elles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affleurent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sur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75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%</a:t>
            </a:r>
            <a:r>
              <a:rPr sz="1400" spc="-1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surface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continents,</a:t>
            </a:r>
            <a:endParaRPr sz="1400">
              <a:latin typeface="Arial"/>
              <a:cs typeface="Arial"/>
            </a:endParaRPr>
          </a:p>
          <a:p>
            <a:pPr marL="812800" marR="5080" lvl="1" indent="-342900">
              <a:lnSpc>
                <a:spcPct val="100000"/>
              </a:lnSpc>
              <a:spcBef>
                <a:spcPts val="340"/>
              </a:spcBef>
              <a:buFont typeface="Courier New"/>
              <a:buChar char="o"/>
              <a:tabLst>
                <a:tab pos="812800" algn="l"/>
              </a:tabLst>
            </a:pPr>
            <a:r>
              <a:rPr sz="1400" dirty="0">
                <a:latin typeface="Arial"/>
                <a:cs typeface="Arial"/>
              </a:rPr>
              <a:t>En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considérant</a:t>
            </a:r>
            <a:r>
              <a:rPr sz="1400" spc="11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l'ensemble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8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croûte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terrestre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(depuis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la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surface</a:t>
            </a:r>
            <a:r>
              <a:rPr sz="1400" spc="10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jusqu'à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35</a:t>
            </a:r>
            <a:r>
              <a:rPr sz="1400" spc="9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km</a:t>
            </a:r>
            <a:r>
              <a:rPr sz="1400" spc="9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10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profondeur </a:t>
            </a:r>
            <a:r>
              <a:rPr sz="1400" dirty="0">
                <a:latin typeface="Arial"/>
                <a:cs typeface="Arial"/>
              </a:rPr>
              <a:t>sous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un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relief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plat),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elles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ne</a:t>
            </a:r>
            <a:r>
              <a:rPr sz="1400" spc="-1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constituent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plus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que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5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%</a:t>
            </a:r>
            <a:r>
              <a:rPr sz="1400" spc="-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son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volume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total.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94791" y="6186322"/>
            <a:ext cx="376301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64235" marR="5080" indent="-852169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Arial"/>
                <a:cs typeface="Arial"/>
              </a:rPr>
              <a:t>Répartition</a:t>
            </a:r>
            <a:r>
              <a:rPr sz="1600" i="1" spc="-5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des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roches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sédimentaires</a:t>
            </a:r>
            <a:r>
              <a:rPr sz="1600" i="1" spc="-3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à</a:t>
            </a:r>
            <a:r>
              <a:rPr sz="1600" i="1" spc="-50" dirty="0">
                <a:latin typeface="Arial"/>
                <a:cs typeface="Arial"/>
              </a:rPr>
              <a:t> </a:t>
            </a:r>
            <a:r>
              <a:rPr sz="1600" i="1" spc="-25" dirty="0">
                <a:latin typeface="Arial"/>
                <a:cs typeface="Arial"/>
              </a:rPr>
              <a:t>la </a:t>
            </a:r>
            <a:r>
              <a:rPr sz="1600" i="1" dirty="0">
                <a:latin typeface="Arial"/>
                <a:cs typeface="Arial"/>
              </a:rPr>
              <a:t>surface</a:t>
            </a:r>
            <a:r>
              <a:rPr sz="1600" i="1" spc="-2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des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continents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99282" y="2858249"/>
            <a:ext cx="3176418" cy="3318383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5014086" y="6206438"/>
            <a:ext cx="334708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04545" marR="5080" indent="-79248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Arial"/>
                <a:cs typeface="Arial"/>
              </a:rPr>
              <a:t>Les</a:t>
            </a:r>
            <a:r>
              <a:rPr sz="1600" i="1" spc="-4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différentes</a:t>
            </a:r>
            <a:r>
              <a:rPr sz="1600" i="1" spc="-35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couches</a:t>
            </a:r>
            <a:r>
              <a:rPr sz="1600" i="1" spc="-4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constitutives </a:t>
            </a:r>
            <a:r>
              <a:rPr sz="1600" i="1" dirty="0">
                <a:latin typeface="Arial"/>
                <a:cs typeface="Arial"/>
              </a:rPr>
              <a:t>de</a:t>
            </a:r>
            <a:r>
              <a:rPr sz="1600" i="1" spc="-50" dirty="0">
                <a:latin typeface="Arial"/>
                <a:cs typeface="Arial"/>
              </a:rPr>
              <a:t> </a:t>
            </a:r>
            <a:r>
              <a:rPr sz="1600" i="1" dirty="0">
                <a:latin typeface="Arial"/>
                <a:cs typeface="Arial"/>
              </a:rPr>
              <a:t>l’écorce</a:t>
            </a:r>
            <a:r>
              <a:rPr sz="1600" i="1" spc="-25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terrestre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6729095"/>
            <a:chOff x="0" y="0"/>
            <a:chExt cx="9139555" cy="67290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3532" y="4293031"/>
              <a:ext cx="5944362" cy="243560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61845" y="791972"/>
              <a:ext cx="4670425" cy="39670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2896361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2896361" y="386079"/>
                  </a:lnTo>
                  <a:lnTo>
                    <a:pt x="2921424" y="381019"/>
                  </a:lnTo>
                  <a:lnTo>
                    <a:pt x="2941891" y="367220"/>
                  </a:lnTo>
                  <a:lnTo>
                    <a:pt x="2955690" y="346753"/>
                  </a:lnTo>
                  <a:lnTo>
                    <a:pt x="2960751" y="321690"/>
                  </a:lnTo>
                  <a:lnTo>
                    <a:pt x="2960751" y="64262"/>
                  </a:lnTo>
                  <a:lnTo>
                    <a:pt x="2955690" y="39272"/>
                  </a:lnTo>
                  <a:lnTo>
                    <a:pt x="2941891" y="18843"/>
                  </a:lnTo>
                  <a:lnTo>
                    <a:pt x="2921424" y="5058"/>
                  </a:lnTo>
                  <a:lnTo>
                    <a:pt x="2896361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2896361" y="0"/>
                  </a:lnTo>
                  <a:lnTo>
                    <a:pt x="2921424" y="5058"/>
                  </a:lnTo>
                  <a:lnTo>
                    <a:pt x="2941891" y="18843"/>
                  </a:lnTo>
                  <a:lnTo>
                    <a:pt x="2955690" y="39272"/>
                  </a:lnTo>
                  <a:lnTo>
                    <a:pt x="2960751" y="64262"/>
                  </a:lnTo>
                  <a:lnTo>
                    <a:pt x="2960751" y="321690"/>
                  </a:lnTo>
                  <a:lnTo>
                    <a:pt x="2955690" y="346753"/>
                  </a:lnTo>
                  <a:lnTo>
                    <a:pt x="2941891" y="367220"/>
                  </a:lnTo>
                  <a:lnTo>
                    <a:pt x="2921424" y="381019"/>
                  </a:lnTo>
                  <a:lnTo>
                    <a:pt x="2896361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7133335" y="4066794"/>
            <a:ext cx="1717675" cy="2683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3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sources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1535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spc="-10" dirty="0">
                <a:latin typeface="Arial"/>
                <a:cs typeface="Arial"/>
              </a:rPr>
              <a:t>terrigène</a:t>
            </a:r>
            <a:r>
              <a:rPr sz="1600" spc="-10" dirty="0">
                <a:latin typeface="Arial"/>
                <a:cs typeface="Arial"/>
              </a:rPr>
              <a:t>,</a:t>
            </a:r>
            <a:endParaRPr sz="1600">
              <a:latin typeface="Arial"/>
              <a:cs typeface="Arial"/>
            </a:endParaRPr>
          </a:p>
          <a:p>
            <a:pPr marL="286385" marR="160020" indent="-286385" algn="ctr">
              <a:lnSpc>
                <a:spcPts val="1825"/>
              </a:lnSpc>
              <a:spcBef>
                <a:spcPts val="1540"/>
              </a:spcBef>
              <a:buFont typeface="Arial"/>
              <a:buChar char="•"/>
              <a:tabLst>
                <a:tab pos="286385" algn="l"/>
              </a:tabLst>
            </a:pPr>
            <a:r>
              <a:rPr sz="1600" b="1" spc="-10" dirty="0">
                <a:latin typeface="Arial"/>
                <a:cs typeface="Arial"/>
              </a:rPr>
              <a:t>allochimique</a:t>
            </a:r>
            <a:endParaRPr sz="1600">
              <a:latin typeface="Arial"/>
              <a:cs typeface="Arial"/>
            </a:endParaRPr>
          </a:p>
          <a:p>
            <a:pPr marR="128270" algn="ctr">
              <a:lnSpc>
                <a:spcPts val="1825"/>
              </a:lnSpc>
            </a:pPr>
            <a:r>
              <a:rPr sz="1600" spc="-10" dirty="0">
                <a:latin typeface="Arial"/>
                <a:cs typeface="Arial"/>
              </a:rPr>
              <a:t>(coquilles),</a:t>
            </a:r>
            <a:endParaRPr sz="1600">
              <a:latin typeface="Arial"/>
              <a:cs typeface="Arial"/>
            </a:endParaRPr>
          </a:p>
          <a:p>
            <a:pPr marL="299085" marR="5080" indent="-287020">
              <a:lnSpc>
                <a:spcPct val="90000"/>
              </a:lnSpc>
              <a:spcBef>
                <a:spcPts val="1725"/>
              </a:spcBef>
              <a:buFont typeface="Arial"/>
              <a:buChar char="•"/>
              <a:tabLst>
                <a:tab pos="299085" algn="l"/>
              </a:tabLst>
            </a:pPr>
            <a:r>
              <a:rPr sz="1600" b="1" spc="-10" dirty="0">
                <a:latin typeface="Arial"/>
                <a:cs typeface="Arial"/>
              </a:rPr>
              <a:t>orthochimique </a:t>
            </a:r>
            <a:r>
              <a:rPr sz="1600" spc="-10" dirty="0">
                <a:latin typeface="Arial"/>
                <a:cs typeface="Arial"/>
              </a:rPr>
              <a:t>(précipités chimiques </a:t>
            </a:r>
            <a:r>
              <a:rPr sz="1600" dirty="0">
                <a:latin typeface="Arial"/>
                <a:cs typeface="Arial"/>
              </a:rPr>
              <a:t>durant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la </a:t>
            </a:r>
            <a:r>
              <a:rPr sz="1600" spc="-10" dirty="0">
                <a:latin typeface="Arial"/>
                <a:cs typeface="Arial"/>
              </a:rPr>
              <a:t>diagenèse).</a:t>
            </a:r>
            <a:endParaRPr sz="16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04668" y="231089"/>
            <a:ext cx="3335654" cy="7505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  <a:p>
            <a:pPr marL="909955" indent="-198755">
              <a:lnSpc>
                <a:spcPct val="100000"/>
              </a:lnSpc>
              <a:spcBef>
                <a:spcPts val="1875"/>
              </a:spcBef>
              <a:buAutoNum type="arabicPeriod"/>
              <a:tabLst>
                <a:tab pos="909955" algn="l"/>
              </a:tabLst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Mécanismes</a:t>
            </a:r>
            <a:r>
              <a:rPr sz="16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formation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sp>
          <p:nvSpPr>
            <p:cNvPr id="3" name="object 3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2896361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2896361" y="386079"/>
                  </a:lnTo>
                  <a:lnTo>
                    <a:pt x="2921424" y="381019"/>
                  </a:lnTo>
                  <a:lnTo>
                    <a:pt x="2941891" y="367220"/>
                  </a:lnTo>
                  <a:lnTo>
                    <a:pt x="2955690" y="346753"/>
                  </a:lnTo>
                  <a:lnTo>
                    <a:pt x="2960751" y="321690"/>
                  </a:lnTo>
                  <a:lnTo>
                    <a:pt x="2960751" y="64262"/>
                  </a:lnTo>
                  <a:lnTo>
                    <a:pt x="2955690" y="39272"/>
                  </a:lnTo>
                  <a:lnTo>
                    <a:pt x="2941891" y="18843"/>
                  </a:lnTo>
                  <a:lnTo>
                    <a:pt x="2921424" y="5058"/>
                  </a:lnTo>
                  <a:lnTo>
                    <a:pt x="2896361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2896361" y="0"/>
                  </a:lnTo>
                  <a:lnTo>
                    <a:pt x="2921424" y="5058"/>
                  </a:lnTo>
                  <a:lnTo>
                    <a:pt x="2941891" y="18843"/>
                  </a:lnTo>
                  <a:lnTo>
                    <a:pt x="2955690" y="39272"/>
                  </a:lnTo>
                  <a:lnTo>
                    <a:pt x="2960751" y="64262"/>
                  </a:lnTo>
                  <a:lnTo>
                    <a:pt x="2960751" y="321690"/>
                  </a:lnTo>
                  <a:lnTo>
                    <a:pt x="2955690" y="346753"/>
                  </a:lnTo>
                  <a:lnTo>
                    <a:pt x="2941891" y="367220"/>
                  </a:lnTo>
                  <a:lnTo>
                    <a:pt x="2921424" y="381019"/>
                  </a:lnTo>
                  <a:lnTo>
                    <a:pt x="2896361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3532" y="3441662"/>
            <a:ext cx="6823075" cy="2795651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2437" y="231089"/>
            <a:ext cx="8537575" cy="60204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9023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  <a:p>
            <a:pPr marL="198755" marR="276860" indent="-198755" algn="r">
              <a:lnSpc>
                <a:spcPct val="100000"/>
              </a:lnSpc>
              <a:spcBef>
                <a:spcPts val="1875"/>
              </a:spcBef>
              <a:buAutoNum type="arabicPeriod"/>
              <a:tabLst>
                <a:tab pos="198755" algn="l"/>
              </a:tabLst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Mécanismes</a:t>
            </a:r>
            <a:r>
              <a:rPr sz="16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formation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2050"/>
              </a:lnSpc>
              <a:spcBef>
                <a:spcPts val="755"/>
              </a:spcBef>
              <a:tabLst>
                <a:tab pos="1061085" algn="l"/>
                <a:tab pos="1461770" algn="l"/>
                <a:tab pos="1787525" algn="l"/>
                <a:tab pos="2886710" algn="l"/>
                <a:tab pos="3403600" algn="l"/>
                <a:tab pos="4236085" algn="l"/>
                <a:tab pos="5805805" algn="l"/>
                <a:tab pos="6259830" algn="l"/>
                <a:tab pos="7701915" algn="l"/>
                <a:tab pos="8178800" algn="l"/>
              </a:tabLst>
            </a:pPr>
            <a:r>
              <a:rPr sz="1800" spc="-10" dirty="0">
                <a:latin typeface="Arial"/>
                <a:cs typeface="Arial"/>
              </a:rPr>
              <a:t>L’histoire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5" dirty="0">
                <a:latin typeface="Arial"/>
                <a:cs typeface="Arial"/>
              </a:rPr>
              <a:t>de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5" dirty="0">
                <a:latin typeface="Arial"/>
                <a:cs typeface="Arial"/>
              </a:rPr>
              <a:t>la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formation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5" dirty="0">
                <a:latin typeface="Arial"/>
                <a:cs typeface="Arial"/>
              </a:rPr>
              <a:t>des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roches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sédimentaires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5" dirty="0">
                <a:latin typeface="Arial"/>
                <a:cs typeface="Arial"/>
              </a:rPr>
              <a:t>est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conditionnée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5" dirty="0">
                <a:latin typeface="Arial"/>
                <a:cs typeface="Arial"/>
              </a:rPr>
              <a:t>par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5" dirty="0">
                <a:latin typeface="Arial"/>
                <a:cs typeface="Arial"/>
              </a:rPr>
              <a:t>les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050"/>
              </a:lnSpc>
            </a:pPr>
            <a:r>
              <a:rPr sz="1800" b="1" dirty="0">
                <a:latin typeface="Arial"/>
                <a:cs typeface="Arial"/>
              </a:rPr>
              <a:t>principaux</a:t>
            </a:r>
            <a:r>
              <a:rPr sz="1800" b="1" spc="-4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actes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suivants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  <a:p>
            <a:pPr marL="12700" marR="60960" indent="-10160">
              <a:lnSpc>
                <a:spcPts val="1939"/>
              </a:lnSpc>
              <a:spcBef>
                <a:spcPts val="635"/>
              </a:spcBef>
              <a:buSzPct val="94444"/>
              <a:buFont typeface="Arial"/>
              <a:buChar char="•"/>
              <a:tabLst>
                <a:tab pos="91440" algn="l"/>
              </a:tabLst>
            </a:pPr>
            <a:r>
              <a:rPr sz="1800" b="1" dirty="0">
                <a:solidFill>
                  <a:srgbClr val="FF3300"/>
                </a:solidFill>
                <a:latin typeface="Arial"/>
                <a:cs typeface="Arial"/>
              </a:rPr>
              <a:t>	MOBILISATION</a:t>
            </a:r>
            <a:r>
              <a:rPr sz="1800" b="1" spc="38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3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destruction</a:t>
            </a:r>
            <a:r>
              <a:rPr sz="1800" spc="3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3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masses</a:t>
            </a:r>
            <a:r>
              <a:rPr sz="1800" spc="4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rocheuses</a:t>
            </a:r>
            <a:r>
              <a:rPr sz="1800" spc="38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existantes</a:t>
            </a:r>
            <a:r>
              <a:rPr sz="1800" spc="39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et</a:t>
            </a:r>
            <a:r>
              <a:rPr sz="1800" spc="3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ablation</a:t>
            </a:r>
            <a:r>
              <a:rPr sz="1800" spc="38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des </a:t>
            </a:r>
            <a:r>
              <a:rPr sz="1800" dirty="0">
                <a:latin typeface="Arial"/>
                <a:cs typeface="Arial"/>
              </a:rPr>
              <a:t>produits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destruction,</a:t>
            </a:r>
            <a:endParaRPr sz="1800">
              <a:latin typeface="Arial"/>
              <a:cs typeface="Arial"/>
            </a:endParaRPr>
          </a:p>
          <a:p>
            <a:pPr marL="91440" indent="-88900">
              <a:lnSpc>
                <a:spcPct val="100000"/>
              </a:lnSpc>
              <a:spcBef>
                <a:spcPts val="360"/>
              </a:spcBef>
              <a:buSzPct val="94444"/>
              <a:buFont typeface="Arial"/>
              <a:buChar char="•"/>
              <a:tabLst>
                <a:tab pos="91440" algn="l"/>
              </a:tabLst>
            </a:pPr>
            <a:r>
              <a:rPr sz="1800" b="1" dirty="0">
                <a:solidFill>
                  <a:srgbClr val="FF3300"/>
                </a:solidFill>
                <a:latin typeface="Arial"/>
                <a:cs typeface="Arial"/>
              </a:rPr>
              <a:t>TRANSPORT</a:t>
            </a:r>
            <a:r>
              <a:rPr sz="1800" b="1" spc="15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soit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à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l’état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solide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soit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à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l’état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solutions,</a:t>
            </a:r>
            <a:endParaRPr sz="1800">
              <a:latin typeface="Arial"/>
              <a:cs typeface="Arial"/>
            </a:endParaRPr>
          </a:p>
          <a:p>
            <a:pPr marL="91440" indent="-88900">
              <a:lnSpc>
                <a:spcPct val="100000"/>
              </a:lnSpc>
              <a:spcBef>
                <a:spcPts val="385"/>
              </a:spcBef>
              <a:buSzPct val="94444"/>
              <a:buFont typeface="Arial"/>
              <a:buChar char="•"/>
              <a:tabLst>
                <a:tab pos="91440" algn="l"/>
              </a:tabLst>
            </a:pPr>
            <a:r>
              <a:rPr sz="1800" b="1" dirty="0">
                <a:solidFill>
                  <a:srgbClr val="FF3300"/>
                </a:solidFill>
                <a:latin typeface="Arial"/>
                <a:cs typeface="Arial"/>
              </a:rPr>
              <a:t>DEPOT</a:t>
            </a:r>
            <a:r>
              <a:rPr sz="1800" b="1" spc="-1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ou</a:t>
            </a:r>
            <a:r>
              <a:rPr sz="1800" spc="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sédimentation,</a:t>
            </a:r>
            <a:endParaRPr sz="1800">
              <a:latin typeface="Arial"/>
              <a:cs typeface="Arial"/>
            </a:endParaRPr>
          </a:p>
          <a:p>
            <a:pPr marL="91440" indent="-88900">
              <a:lnSpc>
                <a:spcPct val="100000"/>
              </a:lnSpc>
              <a:spcBef>
                <a:spcPts val="385"/>
              </a:spcBef>
              <a:buSzPct val="94444"/>
              <a:buFont typeface="Arial"/>
              <a:buChar char="•"/>
              <a:tabLst>
                <a:tab pos="91440" algn="l"/>
              </a:tabLst>
            </a:pPr>
            <a:r>
              <a:rPr sz="1800" b="1" dirty="0">
                <a:solidFill>
                  <a:srgbClr val="FF3300"/>
                </a:solidFill>
                <a:latin typeface="Arial"/>
                <a:cs typeface="Arial"/>
              </a:rPr>
              <a:t>DIAGENESE</a:t>
            </a:r>
            <a:r>
              <a:rPr sz="1800" b="1" spc="10" dirty="0">
                <a:solidFill>
                  <a:srgbClr val="FF3300"/>
                </a:solidFill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ou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transformation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sédiments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roche.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05"/>
              </a:spcBef>
              <a:buClr>
                <a:srgbClr val="FF3300"/>
              </a:buClr>
              <a:buFont typeface="Arial"/>
              <a:buChar char="•"/>
            </a:pPr>
            <a:endParaRPr sz="1800">
              <a:latin typeface="Arial"/>
              <a:cs typeface="Arial"/>
            </a:endParaRPr>
          </a:p>
          <a:p>
            <a:pPr marR="791210" algn="r">
              <a:lnSpc>
                <a:spcPct val="100000"/>
              </a:lnSpc>
            </a:pPr>
            <a:r>
              <a:rPr sz="1600" dirty="0">
                <a:latin typeface="Arial"/>
                <a:cs typeface="Arial"/>
              </a:rPr>
              <a:t>3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sources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0" dirty="0"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  <a:p>
            <a:pPr marL="286385" marR="575945" lvl="1" indent="-286385" algn="r">
              <a:lnSpc>
                <a:spcPct val="100000"/>
              </a:lnSpc>
              <a:spcBef>
                <a:spcPts val="1540"/>
              </a:spcBef>
              <a:buFont typeface="Arial"/>
              <a:buChar char="•"/>
              <a:tabLst>
                <a:tab pos="286385" algn="l"/>
              </a:tabLst>
            </a:pPr>
            <a:r>
              <a:rPr sz="1600" b="1" spc="-10" dirty="0">
                <a:latin typeface="Arial"/>
                <a:cs typeface="Arial"/>
              </a:rPr>
              <a:t>terrigène</a:t>
            </a:r>
            <a:r>
              <a:rPr sz="1600" spc="-10" dirty="0">
                <a:latin typeface="Arial"/>
                <a:cs typeface="Arial"/>
              </a:rPr>
              <a:t>,</a:t>
            </a:r>
            <a:endParaRPr sz="1600">
              <a:latin typeface="Arial"/>
              <a:cs typeface="Arial"/>
            </a:endParaRPr>
          </a:p>
          <a:p>
            <a:pPr marL="6759575" lvl="1" indent="-286385" algn="ctr">
              <a:lnSpc>
                <a:spcPts val="1825"/>
              </a:lnSpc>
              <a:spcBef>
                <a:spcPts val="1535"/>
              </a:spcBef>
              <a:buFont typeface="Arial"/>
              <a:buChar char="•"/>
              <a:tabLst>
                <a:tab pos="6759575" algn="l"/>
              </a:tabLst>
            </a:pPr>
            <a:r>
              <a:rPr sz="1600" b="1" spc="-10" dirty="0">
                <a:latin typeface="Arial"/>
                <a:cs typeface="Arial"/>
              </a:rPr>
              <a:t>allochimique</a:t>
            </a:r>
            <a:endParaRPr sz="1600">
              <a:latin typeface="Arial"/>
              <a:cs typeface="Arial"/>
            </a:endParaRPr>
          </a:p>
          <a:p>
            <a:pPr marL="6504940" algn="ctr">
              <a:lnSpc>
                <a:spcPts val="1825"/>
              </a:lnSpc>
            </a:pPr>
            <a:r>
              <a:rPr sz="1600" spc="-10" dirty="0">
                <a:latin typeface="Arial"/>
                <a:cs typeface="Arial"/>
              </a:rPr>
              <a:t>(coquilles),</a:t>
            </a:r>
            <a:endParaRPr sz="1600">
              <a:latin typeface="Arial"/>
              <a:cs typeface="Arial"/>
            </a:endParaRPr>
          </a:p>
          <a:p>
            <a:pPr marL="7030084" marR="93980" lvl="1" indent="-287020">
              <a:lnSpc>
                <a:spcPct val="90000"/>
              </a:lnSpc>
              <a:spcBef>
                <a:spcPts val="1730"/>
              </a:spcBef>
              <a:buFont typeface="Arial"/>
              <a:buChar char="•"/>
              <a:tabLst>
                <a:tab pos="7030084" algn="l"/>
              </a:tabLst>
            </a:pPr>
            <a:r>
              <a:rPr sz="1600" b="1" spc="-10" dirty="0">
                <a:latin typeface="Arial"/>
                <a:cs typeface="Arial"/>
              </a:rPr>
              <a:t>orthochimique </a:t>
            </a:r>
            <a:r>
              <a:rPr sz="1600" spc="-10" dirty="0">
                <a:latin typeface="Arial"/>
                <a:cs typeface="Arial"/>
              </a:rPr>
              <a:t>(précipités chimiques </a:t>
            </a:r>
            <a:r>
              <a:rPr sz="1600" dirty="0">
                <a:latin typeface="Arial"/>
                <a:cs typeface="Arial"/>
              </a:rPr>
              <a:t>durant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la </a:t>
            </a:r>
            <a:r>
              <a:rPr sz="1600" spc="-10" dirty="0">
                <a:latin typeface="Arial"/>
                <a:cs typeface="Arial"/>
              </a:rPr>
              <a:t>diagenèse).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sp>
          <p:nvSpPr>
            <p:cNvPr id="3" name="object 3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2896361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2896361" y="386079"/>
                  </a:lnTo>
                  <a:lnTo>
                    <a:pt x="2921424" y="381019"/>
                  </a:lnTo>
                  <a:lnTo>
                    <a:pt x="2941891" y="367220"/>
                  </a:lnTo>
                  <a:lnTo>
                    <a:pt x="2955690" y="346753"/>
                  </a:lnTo>
                  <a:lnTo>
                    <a:pt x="2960751" y="321690"/>
                  </a:lnTo>
                  <a:lnTo>
                    <a:pt x="2960751" y="64262"/>
                  </a:lnTo>
                  <a:lnTo>
                    <a:pt x="2955690" y="39272"/>
                  </a:lnTo>
                  <a:lnTo>
                    <a:pt x="2941891" y="18843"/>
                  </a:lnTo>
                  <a:lnTo>
                    <a:pt x="2921424" y="5058"/>
                  </a:lnTo>
                  <a:lnTo>
                    <a:pt x="2896361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2896361" y="0"/>
                  </a:lnTo>
                  <a:lnTo>
                    <a:pt x="2921424" y="5058"/>
                  </a:lnTo>
                  <a:lnTo>
                    <a:pt x="2941891" y="18843"/>
                  </a:lnTo>
                  <a:lnTo>
                    <a:pt x="2955690" y="39272"/>
                  </a:lnTo>
                  <a:lnTo>
                    <a:pt x="2960751" y="64262"/>
                  </a:lnTo>
                  <a:lnTo>
                    <a:pt x="2960751" y="321690"/>
                  </a:lnTo>
                  <a:lnTo>
                    <a:pt x="2955690" y="346753"/>
                  </a:lnTo>
                  <a:lnTo>
                    <a:pt x="2941891" y="367220"/>
                  </a:lnTo>
                  <a:lnTo>
                    <a:pt x="2921424" y="381019"/>
                  </a:lnTo>
                  <a:lnTo>
                    <a:pt x="2896361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04668" y="231089"/>
            <a:ext cx="3335654" cy="7505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  <a:p>
            <a:pPr marL="909955" indent="-198755">
              <a:lnSpc>
                <a:spcPct val="100000"/>
              </a:lnSpc>
              <a:spcBef>
                <a:spcPts val="1875"/>
              </a:spcBef>
              <a:buAutoNum type="arabicPeriod"/>
              <a:tabLst>
                <a:tab pos="909955" algn="l"/>
              </a:tabLst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Mécanismes</a:t>
            </a:r>
            <a:r>
              <a:rPr sz="1600" i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formation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5496" y="1416050"/>
            <a:ext cx="9007475" cy="403707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7232650" y="5634024"/>
            <a:ext cx="135191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b="1" i="1" dirty="0">
                <a:latin typeface="Calibri"/>
                <a:cs typeface="Calibri"/>
              </a:rPr>
              <a:t>Source</a:t>
            </a:r>
            <a:r>
              <a:rPr sz="1000" b="1" i="1" spc="-5" dirty="0">
                <a:latin typeface="Calibri"/>
                <a:cs typeface="Calibri"/>
              </a:rPr>
              <a:t> </a:t>
            </a:r>
            <a:r>
              <a:rPr sz="1000" b="1" i="1" dirty="0">
                <a:latin typeface="Calibri"/>
                <a:cs typeface="Calibri"/>
              </a:rPr>
              <a:t>:</a:t>
            </a:r>
            <a:r>
              <a:rPr sz="1000" b="1" i="1" spc="15" dirty="0">
                <a:latin typeface="Calibri"/>
                <a:cs typeface="Calibri"/>
              </a:rPr>
              <a:t> </a:t>
            </a:r>
            <a:r>
              <a:rPr sz="1000" b="1" i="1" spc="-10" dirty="0">
                <a:latin typeface="Calibri"/>
                <a:cs typeface="Calibri"/>
              </a:rPr>
              <a:t>LaSalle-Beauvais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91097" y="653923"/>
            <a:ext cx="2986405" cy="411480"/>
            <a:chOff x="5991097" y="653923"/>
            <a:chExt cx="2986405" cy="411480"/>
          </a:xfrm>
        </p:grpSpPr>
        <p:sp>
          <p:nvSpPr>
            <p:cNvPr id="4" name="object 4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2896361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2896361" y="386079"/>
                  </a:lnTo>
                  <a:lnTo>
                    <a:pt x="2921424" y="381019"/>
                  </a:lnTo>
                  <a:lnTo>
                    <a:pt x="2941891" y="367220"/>
                  </a:lnTo>
                  <a:lnTo>
                    <a:pt x="2955690" y="346753"/>
                  </a:lnTo>
                  <a:lnTo>
                    <a:pt x="2960751" y="321690"/>
                  </a:lnTo>
                  <a:lnTo>
                    <a:pt x="2960751" y="64262"/>
                  </a:lnTo>
                  <a:lnTo>
                    <a:pt x="2955690" y="39272"/>
                  </a:lnTo>
                  <a:lnTo>
                    <a:pt x="2941891" y="18843"/>
                  </a:lnTo>
                  <a:lnTo>
                    <a:pt x="2921424" y="5058"/>
                  </a:lnTo>
                  <a:lnTo>
                    <a:pt x="2896361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2896361" y="0"/>
                  </a:lnTo>
                  <a:lnTo>
                    <a:pt x="2921424" y="5058"/>
                  </a:lnTo>
                  <a:lnTo>
                    <a:pt x="2941891" y="18843"/>
                  </a:lnTo>
                  <a:lnTo>
                    <a:pt x="2955690" y="39272"/>
                  </a:lnTo>
                  <a:lnTo>
                    <a:pt x="2960751" y="64262"/>
                  </a:lnTo>
                  <a:lnTo>
                    <a:pt x="2960751" y="321690"/>
                  </a:lnTo>
                  <a:lnTo>
                    <a:pt x="2955690" y="346753"/>
                  </a:lnTo>
                  <a:lnTo>
                    <a:pt x="2941891" y="367220"/>
                  </a:lnTo>
                  <a:lnTo>
                    <a:pt x="2921424" y="381019"/>
                  </a:lnTo>
                  <a:lnTo>
                    <a:pt x="2896361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03645" y="712978"/>
            <a:ext cx="23647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1.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Mécanismes</a:t>
            </a:r>
            <a:r>
              <a:rPr sz="1600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formation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570407" y="1196784"/>
            <a:ext cx="7818120" cy="400685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29"/>
              </a:spcBef>
            </a:pPr>
            <a:r>
              <a:rPr sz="2000" i="1" dirty="0">
                <a:solidFill>
                  <a:srgbClr val="000000"/>
                </a:solidFill>
                <a:latin typeface="Calibri"/>
                <a:cs typeface="Calibri"/>
              </a:rPr>
              <a:t>Lignée</a:t>
            </a:r>
            <a:r>
              <a:rPr sz="2000" i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000" i="1" spc="-10" dirty="0">
                <a:solidFill>
                  <a:srgbClr val="000000"/>
                </a:solidFill>
                <a:latin typeface="Calibri"/>
                <a:cs typeface="Calibri"/>
              </a:rPr>
              <a:t>détritique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7862" y="1667979"/>
            <a:ext cx="8248493" cy="4501705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70407" y="6207696"/>
            <a:ext cx="7818120" cy="400685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2000" i="1" dirty="0">
                <a:latin typeface="Calibri"/>
                <a:cs typeface="Calibri"/>
              </a:rPr>
              <a:t>Lignée</a:t>
            </a:r>
            <a:r>
              <a:rPr sz="2000" i="1" spc="-10" dirty="0">
                <a:latin typeface="Calibri"/>
                <a:cs typeface="Calibri"/>
              </a:rPr>
              <a:t> bio-géochimique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91097" y="653923"/>
            <a:ext cx="2986405" cy="411480"/>
            <a:chOff x="5991097" y="653923"/>
            <a:chExt cx="2986405" cy="411480"/>
          </a:xfrm>
        </p:grpSpPr>
        <p:sp>
          <p:nvSpPr>
            <p:cNvPr id="4" name="object 4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2896361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2896361" y="386079"/>
                  </a:lnTo>
                  <a:lnTo>
                    <a:pt x="2921424" y="381019"/>
                  </a:lnTo>
                  <a:lnTo>
                    <a:pt x="2941891" y="367220"/>
                  </a:lnTo>
                  <a:lnTo>
                    <a:pt x="2955690" y="346753"/>
                  </a:lnTo>
                  <a:lnTo>
                    <a:pt x="2960751" y="321690"/>
                  </a:lnTo>
                  <a:lnTo>
                    <a:pt x="2960751" y="64262"/>
                  </a:lnTo>
                  <a:lnTo>
                    <a:pt x="2955690" y="39272"/>
                  </a:lnTo>
                  <a:lnTo>
                    <a:pt x="2941891" y="18843"/>
                  </a:lnTo>
                  <a:lnTo>
                    <a:pt x="2921424" y="5058"/>
                  </a:lnTo>
                  <a:lnTo>
                    <a:pt x="2896361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2896361" y="0"/>
                  </a:lnTo>
                  <a:lnTo>
                    <a:pt x="2921424" y="5058"/>
                  </a:lnTo>
                  <a:lnTo>
                    <a:pt x="2941891" y="18843"/>
                  </a:lnTo>
                  <a:lnTo>
                    <a:pt x="2955690" y="39272"/>
                  </a:lnTo>
                  <a:lnTo>
                    <a:pt x="2960751" y="64262"/>
                  </a:lnTo>
                  <a:lnTo>
                    <a:pt x="2960751" y="321690"/>
                  </a:lnTo>
                  <a:lnTo>
                    <a:pt x="2955690" y="346753"/>
                  </a:lnTo>
                  <a:lnTo>
                    <a:pt x="2941891" y="367220"/>
                  </a:lnTo>
                  <a:lnTo>
                    <a:pt x="2921424" y="381019"/>
                  </a:lnTo>
                  <a:lnTo>
                    <a:pt x="2896361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303645" y="712978"/>
            <a:ext cx="23647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1.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Mécanismes</a:t>
            </a:r>
            <a:r>
              <a:rPr sz="1600" i="1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formation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628394" y="1259535"/>
            <a:ext cx="56686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000000"/>
                </a:solidFill>
              </a:rPr>
              <a:t>Subdivision</a:t>
            </a:r>
            <a:r>
              <a:rPr sz="2400" spc="-5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de</a:t>
            </a:r>
            <a:r>
              <a:rPr sz="2400" spc="-3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base</a:t>
            </a:r>
            <a:r>
              <a:rPr sz="2400" spc="-30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des</a:t>
            </a:r>
            <a:r>
              <a:rPr sz="2400" spc="-35" dirty="0">
                <a:solidFill>
                  <a:srgbClr val="000000"/>
                </a:solidFill>
              </a:rPr>
              <a:t> </a:t>
            </a:r>
            <a:r>
              <a:rPr sz="2400" dirty="0">
                <a:solidFill>
                  <a:srgbClr val="000000"/>
                </a:solidFill>
              </a:rPr>
              <a:t>roches</a:t>
            </a:r>
            <a:r>
              <a:rPr sz="2400" spc="-50" dirty="0">
                <a:solidFill>
                  <a:srgbClr val="000000"/>
                </a:solidFill>
              </a:rPr>
              <a:t> </a:t>
            </a:r>
            <a:r>
              <a:rPr sz="2400" spc="-10" dirty="0">
                <a:solidFill>
                  <a:srgbClr val="000000"/>
                </a:solidFill>
              </a:rPr>
              <a:t>sédimentaires</a:t>
            </a:r>
            <a:endParaRPr sz="2400"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0018" y="1978212"/>
            <a:ext cx="7746635" cy="387406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991097" y="653923"/>
            <a:ext cx="2986405" cy="411480"/>
            <a:chOff x="5991097" y="653923"/>
            <a:chExt cx="2986405" cy="411480"/>
          </a:xfrm>
        </p:grpSpPr>
        <p:sp>
          <p:nvSpPr>
            <p:cNvPr id="4" name="object 4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2896361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2896361" y="386079"/>
                  </a:lnTo>
                  <a:lnTo>
                    <a:pt x="2921424" y="381019"/>
                  </a:lnTo>
                  <a:lnTo>
                    <a:pt x="2941891" y="367220"/>
                  </a:lnTo>
                  <a:lnTo>
                    <a:pt x="2955690" y="346753"/>
                  </a:lnTo>
                  <a:lnTo>
                    <a:pt x="2960751" y="321690"/>
                  </a:lnTo>
                  <a:lnTo>
                    <a:pt x="2960751" y="64262"/>
                  </a:lnTo>
                  <a:lnTo>
                    <a:pt x="2955690" y="39272"/>
                  </a:lnTo>
                  <a:lnTo>
                    <a:pt x="2941891" y="18843"/>
                  </a:lnTo>
                  <a:lnTo>
                    <a:pt x="2921424" y="5058"/>
                  </a:lnTo>
                  <a:lnTo>
                    <a:pt x="2896361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2896361" y="0"/>
                  </a:lnTo>
                  <a:lnTo>
                    <a:pt x="2921424" y="5058"/>
                  </a:lnTo>
                  <a:lnTo>
                    <a:pt x="2941891" y="18843"/>
                  </a:lnTo>
                  <a:lnTo>
                    <a:pt x="2955690" y="39272"/>
                  </a:lnTo>
                  <a:lnTo>
                    <a:pt x="2960751" y="64262"/>
                  </a:lnTo>
                  <a:lnTo>
                    <a:pt x="2960751" y="321690"/>
                  </a:lnTo>
                  <a:lnTo>
                    <a:pt x="2955690" y="346753"/>
                  </a:lnTo>
                  <a:lnTo>
                    <a:pt x="2941891" y="367220"/>
                  </a:lnTo>
                  <a:lnTo>
                    <a:pt x="2921424" y="381019"/>
                  </a:lnTo>
                  <a:lnTo>
                    <a:pt x="2896361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599938" y="712978"/>
            <a:ext cx="3069590" cy="9448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523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2.</a:t>
            </a:r>
            <a:r>
              <a:rPr sz="1600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Classifications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  <a:tabLst>
                <a:tab pos="609600" algn="l"/>
                <a:tab pos="1914525" algn="l"/>
                <a:tab pos="2365375" algn="l"/>
              </a:tabLst>
            </a:pPr>
            <a:r>
              <a:rPr sz="2000" spc="-25" dirty="0">
                <a:latin typeface="Calibri"/>
                <a:cs typeface="Calibri"/>
              </a:rPr>
              <a:t>des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sédiments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25" dirty="0">
                <a:latin typeface="Calibri"/>
                <a:cs typeface="Calibri"/>
              </a:rPr>
              <a:t>et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roches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02437" y="1326895"/>
            <a:ext cx="4986655" cy="60515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2160"/>
              </a:lnSpc>
              <a:spcBef>
                <a:spcPts val="375"/>
              </a:spcBef>
              <a:tabLst>
                <a:tab pos="864235" algn="l"/>
                <a:tab pos="1958975" algn="l"/>
                <a:tab pos="3100070" algn="l"/>
                <a:tab pos="3517900" algn="l"/>
              </a:tabLst>
            </a:pPr>
            <a:r>
              <a:rPr sz="2000" spc="-10" dirty="0">
                <a:latin typeface="Calibri"/>
                <a:cs typeface="Calibri"/>
              </a:rPr>
              <a:t>D’une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manière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générale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25" dirty="0">
                <a:latin typeface="Calibri"/>
                <a:cs typeface="Calibri"/>
              </a:rPr>
              <a:t>la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dénomination sédimentaires</a:t>
            </a:r>
            <a:r>
              <a:rPr sz="2000" dirty="0">
                <a:latin typeface="Calibri"/>
                <a:cs typeface="Calibri"/>
              </a:rPr>
              <a:t> se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fait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deux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temps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2437" y="2104136"/>
            <a:ext cx="8268970" cy="427291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353695" marR="6350" indent="-340995" algn="just">
              <a:lnSpc>
                <a:spcPts val="2160"/>
              </a:lnSpc>
              <a:spcBef>
                <a:spcPts val="375"/>
              </a:spcBef>
              <a:buFont typeface="Calibri"/>
              <a:buChar char="•"/>
              <a:tabLst>
                <a:tab pos="355600" algn="l"/>
              </a:tabLst>
            </a:pPr>
            <a:r>
              <a:rPr sz="2000" b="1" dirty="0">
                <a:latin typeface="Calibri"/>
                <a:cs typeface="Calibri"/>
              </a:rPr>
              <a:t>Taille</a:t>
            </a:r>
            <a:r>
              <a:rPr sz="2000" b="1" spc="310" dirty="0">
                <a:latin typeface="Calibri"/>
                <a:cs typeface="Calibri"/>
              </a:rPr>
              <a:t>  </a:t>
            </a:r>
            <a:r>
              <a:rPr sz="2000" b="1" dirty="0">
                <a:latin typeface="Calibri"/>
                <a:cs typeface="Calibri"/>
              </a:rPr>
              <a:t>des</a:t>
            </a:r>
            <a:r>
              <a:rPr sz="2000" b="1" spc="315" dirty="0">
                <a:latin typeface="Calibri"/>
                <a:cs typeface="Calibri"/>
              </a:rPr>
              <a:t>  </a:t>
            </a:r>
            <a:r>
              <a:rPr sz="2000" b="1" dirty="0">
                <a:latin typeface="Calibri"/>
                <a:cs typeface="Calibri"/>
              </a:rPr>
              <a:t>particules</a:t>
            </a:r>
            <a:r>
              <a:rPr sz="2000" b="1" spc="31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(la</a:t>
            </a:r>
            <a:r>
              <a:rPr sz="2000" spc="32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granulométrie)</a:t>
            </a:r>
            <a:r>
              <a:rPr sz="2000" spc="32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chez</a:t>
            </a:r>
            <a:r>
              <a:rPr sz="2000" spc="32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315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terrigènes</a:t>
            </a:r>
            <a:r>
              <a:rPr sz="2000" spc="320" dirty="0">
                <a:latin typeface="Calibri"/>
                <a:cs typeface="Calibri"/>
              </a:rPr>
              <a:t> 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315" dirty="0">
                <a:latin typeface="Calibri"/>
                <a:cs typeface="Calibri"/>
              </a:rPr>
              <a:t>  </a:t>
            </a:r>
            <a:r>
              <a:rPr sz="2000" spc="-25" dirty="0">
                <a:latin typeface="Calibri"/>
                <a:cs typeface="Calibri"/>
              </a:rPr>
              <a:t>les 	</a:t>
            </a:r>
            <a:r>
              <a:rPr sz="2000" dirty="0">
                <a:latin typeface="Calibri"/>
                <a:cs typeface="Calibri"/>
              </a:rPr>
              <a:t>allochimiques.</a:t>
            </a:r>
            <a:r>
              <a:rPr sz="2000" spc="2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Deux</a:t>
            </a:r>
            <a:r>
              <a:rPr sz="2000" spc="19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tailles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sont</a:t>
            </a:r>
            <a:r>
              <a:rPr sz="2000" spc="2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importantes</a:t>
            </a:r>
            <a:r>
              <a:rPr sz="2000" spc="2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à</a:t>
            </a:r>
            <a:r>
              <a:rPr sz="2000" spc="2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retenir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2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0,062mm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(silts)</a:t>
            </a:r>
            <a:r>
              <a:rPr sz="2000" spc="21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et 	</a:t>
            </a:r>
            <a:r>
              <a:rPr sz="2000" dirty="0">
                <a:latin typeface="Calibri"/>
                <a:cs typeface="Calibri"/>
              </a:rPr>
              <a:t>2mm</a:t>
            </a:r>
            <a:r>
              <a:rPr sz="2000" spc="-10" dirty="0">
                <a:latin typeface="Calibri"/>
                <a:cs typeface="Calibri"/>
              </a:rPr>
              <a:t> (sable).</a:t>
            </a:r>
            <a:endParaRPr sz="2000">
              <a:latin typeface="Calibri"/>
              <a:cs typeface="Calibri"/>
            </a:endParaRPr>
          </a:p>
          <a:p>
            <a:pPr marL="353695" indent="-340995" algn="just">
              <a:lnSpc>
                <a:spcPct val="100000"/>
              </a:lnSpc>
              <a:spcBef>
                <a:spcPts val="1530"/>
              </a:spcBef>
              <a:buChar char="•"/>
              <a:tabLst>
                <a:tab pos="353695" algn="l"/>
              </a:tabLst>
            </a:pPr>
            <a:r>
              <a:rPr sz="2000" dirty="0">
                <a:latin typeface="Calibri"/>
                <a:cs typeface="Calibri"/>
              </a:rPr>
              <a:t>Ensuite,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on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complète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classification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composition</a:t>
            </a:r>
            <a:r>
              <a:rPr sz="2000" b="1" spc="-6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minéralogique</a:t>
            </a:r>
            <a:r>
              <a:rPr sz="2000" b="1" spc="-4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via</a:t>
            </a:r>
            <a:r>
              <a:rPr sz="2000" b="1" spc="-45" dirty="0">
                <a:latin typeface="Calibri"/>
                <a:cs typeface="Calibri"/>
              </a:rPr>
              <a:t> </a:t>
            </a:r>
            <a:r>
              <a:rPr sz="2000" b="1" spc="-50" dirty="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756285" marR="5715" lvl="1" indent="-287020" algn="just">
              <a:lnSpc>
                <a:spcPct val="90100"/>
              </a:lnSpc>
              <a:spcBef>
                <a:spcPts val="434"/>
              </a:spcBef>
              <a:buFont typeface="Calibri"/>
              <a:buChar char="–"/>
              <a:tabLst>
                <a:tab pos="756285" algn="l"/>
              </a:tabLst>
            </a:pPr>
            <a:r>
              <a:rPr sz="1800" b="1" i="1" dirty="0">
                <a:latin typeface="Calibri"/>
                <a:cs typeface="Calibri"/>
              </a:rPr>
              <a:t>La</a:t>
            </a:r>
            <a:r>
              <a:rPr sz="1800" b="1" i="1" spc="270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composition</a:t>
            </a:r>
            <a:r>
              <a:rPr sz="1800" b="1" i="1" spc="27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des</a:t>
            </a:r>
            <a:r>
              <a:rPr sz="1800" b="1" i="1" spc="280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particules</a:t>
            </a:r>
            <a:r>
              <a:rPr sz="1800" b="1" i="1" spc="28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des</a:t>
            </a:r>
            <a:r>
              <a:rPr sz="1800" i="1" spc="27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terrigènes</a:t>
            </a:r>
            <a:r>
              <a:rPr sz="1800" i="1" spc="28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se</a:t>
            </a:r>
            <a:r>
              <a:rPr sz="1800" i="1" spc="27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résume</a:t>
            </a:r>
            <a:r>
              <a:rPr sz="1800" i="1" spc="28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au</a:t>
            </a:r>
            <a:r>
              <a:rPr sz="1800" i="1" spc="27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quartz,</a:t>
            </a:r>
            <a:r>
              <a:rPr sz="1800" i="1" spc="27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feldspath, </a:t>
            </a:r>
            <a:r>
              <a:rPr sz="1800" i="1" dirty="0">
                <a:latin typeface="Calibri"/>
                <a:cs typeface="Calibri"/>
              </a:rPr>
              <a:t>fragments</a:t>
            </a:r>
            <a:r>
              <a:rPr sz="1800" i="1" spc="36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</a:t>
            </a:r>
            <a:r>
              <a:rPr sz="1800" i="1" spc="37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roches</a:t>
            </a:r>
            <a:r>
              <a:rPr sz="1800" i="1" spc="38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(morceaux</a:t>
            </a:r>
            <a:r>
              <a:rPr sz="1800" i="1" spc="36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d'anciennes</a:t>
            </a:r>
            <a:r>
              <a:rPr sz="1800" i="1" spc="36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roches</a:t>
            </a:r>
            <a:r>
              <a:rPr sz="1800" i="1" spc="37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qui</a:t>
            </a:r>
            <a:r>
              <a:rPr sz="1800" i="1" spc="36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ont</a:t>
            </a:r>
            <a:r>
              <a:rPr sz="1800" i="1" spc="36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été</a:t>
            </a:r>
            <a:r>
              <a:rPr sz="1800" i="1" spc="37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dégagés</a:t>
            </a:r>
            <a:r>
              <a:rPr sz="1800" i="1" spc="365" dirty="0">
                <a:latin typeface="Calibri"/>
                <a:cs typeface="Calibri"/>
              </a:rPr>
              <a:t> </a:t>
            </a:r>
            <a:r>
              <a:rPr sz="1800" i="1" spc="-25" dirty="0">
                <a:latin typeface="Calibri"/>
                <a:cs typeface="Calibri"/>
              </a:rPr>
              <a:t>par </a:t>
            </a:r>
            <a:r>
              <a:rPr sz="1800" i="1" dirty="0">
                <a:latin typeface="Calibri"/>
                <a:cs typeface="Calibri"/>
              </a:rPr>
              <a:t>l'érosion)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et</a:t>
            </a:r>
            <a:r>
              <a:rPr sz="1800" i="1" spc="-4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minéraux</a:t>
            </a:r>
            <a:r>
              <a:rPr sz="1800" i="1" spc="-4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des</a:t>
            </a:r>
            <a:r>
              <a:rPr sz="1800" i="1" spc="-3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argiles.</a:t>
            </a:r>
            <a:endParaRPr sz="1800">
              <a:latin typeface="Calibri"/>
              <a:cs typeface="Calibri"/>
            </a:endParaRPr>
          </a:p>
          <a:p>
            <a:pPr marL="756285" marR="5080" lvl="1" indent="-287020" algn="just">
              <a:lnSpc>
                <a:spcPts val="1939"/>
              </a:lnSpc>
              <a:spcBef>
                <a:spcPts val="465"/>
              </a:spcBef>
              <a:buFont typeface="Calibri"/>
              <a:buChar char="–"/>
              <a:tabLst>
                <a:tab pos="756285" algn="l"/>
              </a:tabLst>
            </a:pPr>
            <a:r>
              <a:rPr sz="1800" b="1" i="1" dirty="0">
                <a:latin typeface="Calibri"/>
                <a:cs typeface="Calibri"/>
              </a:rPr>
              <a:t>Les</a:t>
            </a:r>
            <a:r>
              <a:rPr sz="1800" b="1" i="1" spc="190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particules</a:t>
            </a:r>
            <a:r>
              <a:rPr sz="1800" b="1" i="1" spc="19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allochimiques</a:t>
            </a:r>
            <a:r>
              <a:rPr sz="1800" b="1" i="1" spc="19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:</a:t>
            </a:r>
            <a:r>
              <a:rPr sz="1800" i="1" spc="18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sont</a:t>
            </a:r>
            <a:r>
              <a:rPr sz="1800" i="1" spc="18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principalement</a:t>
            </a:r>
            <a:r>
              <a:rPr sz="1800" i="1" spc="19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des</a:t>
            </a:r>
            <a:r>
              <a:rPr sz="1800" i="1" spc="18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calcaires.</a:t>
            </a:r>
            <a:r>
              <a:rPr sz="1800" i="1" spc="19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Les</a:t>
            </a:r>
            <a:r>
              <a:rPr sz="1800" i="1" spc="18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particules </a:t>
            </a:r>
            <a:r>
              <a:rPr sz="1800" i="1" dirty="0">
                <a:latin typeface="Calibri"/>
                <a:cs typeface="Calibri"/>
              </a:rPr>
              <a:t>des</a:t>
            </a:r>
            <a:r>
              <a:rPr sz="1800" i="1" spc="1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allochimiques</a:t>
            </a:r>
            <a:r>
              <a:rPr sz="1800" i="1" spc="1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sont</a:t>
            </a:r>
            <a:r>
              <a:rPr sz="1800" i="1" spc="1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formées</a:t>
            </a:r>
            <a:r>
              <a:rPr sz="1800" i="1" spc="1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en</a:t>
            </a:r>
            <a:r>
              <a:rPr sz="1800" i="1" spc="1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grande</a:t>
            </a:r>
            <a:r>
              <a:rPr sz="1800" i="1" spc="1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partie</a:t>
            </a:r>
            <a:r>
              <a:rPr sz="1800" i="1" spc="1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par</a:t>
            </a:r>
            <a:r>
              <a:rPr sz="1800" i="1" spc="1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les</a:t>
            </a:r>
            <a:r>
              <a:rPr sz="1800" i="1" spc="1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coquilles</a:t>
            </a:r>
            <a:r>
              <a:rPr sz="1800" i="1" spc="1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ou</a:t>
            </a:r>
            <a:r>
              <a:rPr sz="1800" i="1" spc="13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morceaux </a:t>
            </a:r>
            <a:r>
              <a:rPr sz="1800" i="1" dirty="0">
                <a:latin typeface="Calibri"/>
                <a:cs typeface="Calibri"/>
              </a:rPr>
              <a:t>de</a:t>
            </a:r>
            <a:r>
              <a:rPr sz="1800" i="1" spc="39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coquilles</a:t>
            </a:r>
            <a:r>
              <a:rPr sz="1800" i="1" spc="40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des</a:t>
            </a:r>
            <a:r>
              <a:rPr sz="1800" i="1" spc="38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organismes</a:t>
            </a:r>
            <a:r>
              <a:rPr sz="1800" i="1" spc="40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(calcite</a:t>
            </a:r>
            <a:r>
              <a:rPr sz="1800" i="1" spc="40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ou</a:t>
            </a:r>
            <a:r>
              <a:rPr sz="1800" i="1" spc="39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aragonite).</a:t>
            </a:r>
            <a:r>
              <a:rPr sz="1800" i="1" spc="40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Les</a:t>
            </a:r>
            <a:r>
              <a:rPr sz="1800" i="1" spc="40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sédiments</a:t>
            </a:r>
            <a:r>
              <a:rPr sz="1800" i="1" spc="38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des</a:t>
            </a:r>
            <a:r>
              <a:rPr sz="1800" i="1" spc="40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zones </a:t>
            </a:r>
            <a:r>
              <a:rPr sz="1800" i="1" dirty="0">
                <a:latin typeface="Calibri"/>
                <a:cs typeface="Calibri"/>
              </a:rPr>
              <a:t>tropicales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sont</a:t>
            </a:r>
            <a:r>
              <a:rPr sz="1800" i="1" spc="-3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surtout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formés</a:t>
            </a:r>
            <a:r>
              <a:rPr sz="1800" i="1" spc="-4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</a:t>
            </a:r>
            <a:r>
              <a:rPr sz="1800" i="1" spc="-2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ces</a:t>
            </a:r>
            <a:r>
              <a:rPr sz="1800" i="1" spc="-3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coquilles,</a:t>
            </a:r>
            <a:endParaRPr sz="1800">
              <a:latin typeface="Calibri"/>
              <a:cs typeface="Calibri"/>
            </a:endParaRPr>
          </a:p>
          <a:p>
            <a:pPr marL="758190" lvl="1" indent="-288290" algn="just">
              <a:lnSpc>
                <a:spcPts val="2050"/>
              </a:lnSpc>
              <a:spcBef>
                <a:spcPts val="204"/>
              </a:spcBef>
              <a:buFont typeface="Calibri"/>
              <a:buChar char="–"/>
              <a:tabLst>
                <a:tab pos="758190" algn="l"/>
              </a:tabLst>
            </a:pPr>
            <a:r>
              <a:rPr sz="1800" b="1" i="1" dirty="0">
                <a:latin typeface="Calibri"/>
                <a:cs typeface="Calibri"/>
              </a:rPr>
              <a:t>Les</a:t>
            </a:r>
            <a:r>
              <a:rPr sz="1800" b="1" i="1" spc="21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particules</a:t>
            </a:r>
            <a:r>
              <a:rPr sz="1800" b="1" i="1" spc="210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orthochimiques</a:t>
            </a:r>
            <a:r>
              <a:rPr sz="1800" b="1" i="1" spc="21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:</a:t>
            </a:r>
            <a:r>
              <a:rPr sz="1800" i="1" spc="2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le</a:t>
            </a:r>
            <a:r>
              <a:rPr sz="1800" i="1" spc="21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nom</a:t>
            </a:r>
            <a:r>
              <a:rPr sz="1800" i="1" spc="204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est</a:t>
            </a:r>
            <a:r>
              <a:rPr sz="1800" i="1" spc="19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essentiellement</a:t>
            </a:r>
            <a:r>
              <a:rPr sz="1800" i="1" spc="20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déterminé</a:t>
            </a:r>
            <a:r>
              <a:rPr sz="1800" i="1" spc="19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selon</a:t>
            </a:r>
            <a:r>
              <a:rPr sz="1800" i="1" spc="210" dirty="0">
                <a:latin typeface="Calibri"/>
                <a:cs typeface="Calibri"/>
              </a:rPr>
              <a:t> </a:t>
            </a:r>
            <a:r>
              <a:rPr sz="1800" i="1" spc="-25" dirty="0">
                <a:latin typeface="Calibri"/>
                <a:cs typeface="Calibri"/>
              </a:rPr>
              <a:t>la</a:t>
            </a:r>
            <a:endParaRPr sz="1800">
              <a:latin typeface="Calibri"/>
              <a:cs typeface="Calibri"/>
            </a:endParaRPr>
          </a:p>
          <a:p>
            <a:pPr marL="756285" algn="just">
              <a:lnSpc>
                <a:spcPts val="2050"/>
              </a:lnSpc>
            </a:pPr>
            <a:r>
              <a:rPr sz="1800" i="1" dirty="0">
                <a:latin typeface="Calibri"/>
                <a:cs typeface="Calibri"/>
              </a:rPr>
              <a:t>composition</a:t>
            </a:r>
            <a:r>
              <a:rPr sz="1800" i="1" spc="-90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chimique.</a:t>
            </a:r>
            <a:endParaRPr sz="1800">
              <a:latin typeface="Calibri"/>
              <a:cs typeface="Calibri"/>
            </a:endParaRPr>
          </a:p>
          <a:p>
            <a:pPr marL="353695" indent="-340995" algn="just">
              <a:lnSpc>
                <a:spcPct val="100000"/>
              </a:lnSpc>
              <a:spcBef>
                <a:spcPts val="1550"/>
              </a:spcBef>
              <a:buFont typeface="Calibri"/>
              <a:buChar char="•"/>
              <a:tabLst>
                <a:tab pos="353695" algn="l"/>
              </a:tabLst>
            </a:pPr>
            <a:r>
              <a:rPr sz="2000" b="1" dirty="0">
                <a:latin typeface="Calibri"/>
                <a:cs typeface="Calibri"/>
              </a:rPr>
              <a:t>Plusieurs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types</a:t>
            </a:r>
            <a:r>
              <a:rPr sz="2000" b="1" spc="-20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de</a:t>
            </a:r>
            <a:r>
              <a:rPr sz="2000" b="1" spc="-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classification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sp>
          <p:nvSpPr>
            <p:cNvPr id="3" name="object 3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2896361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2896361" y="386079"/>
                  </a:lnTo>
                  <a:lnTo>
                    <a:pt x="2921424" y="381019"/>
                  </a:lnTo>
                  <a:lnTo>
                    <a:pt x="2941891" y="367220"/>
                  </a:lnTo>
                  <a:lnTo>
                    <a:pt x="2955690" y="346753"/>
                  </a:lnTo>
                  <a:lnTo>
                    <a:pt x="2960751" y="321690"/>
                  </a:lnTo>
                  <a:lnTo>
                    <a:pt x="2960751" y="64262"/>
                  </a:lnTo>
                  <a:lnTo>
                    <a:pt x="2955690" y="39272"/>
                  </a:lnTo>
                  <a:lnTo>
                    <a:pt x="2941891" y="18843"/>
                  </a:lnTo>
                  <a:lnTo>
                    <a:pt x="2921424" y="5058"/>
                  </a:lnTo>
                  <a:lnTo>
                    <a:pt x="2896361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03797" y="666623"/>
              <a:ext cx="2961005" cy="386080"/>
            </a:xfrm>
            <a:custGeom>
              <a:avLst/>
              <a:gdLst/>
              <a:ahLst/>
              <a:cxnLst/>
              <a:rect l="l" t="t" r="r" b="b"/>
              <a:pathLst>
                <a:path w="2961004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2896361" y="0"/>
                  </a:lnTo>
                  <a:lnTo>
                    <a:pt x="2921424" y="5058"/>
                  </a:lnTo>
                  <a:lnTo>
                    <a:pt x="2941891" y="18843"/>
                  </a:lnTo>
                  <a:lnTo>
                    <a:pt x="2955690" y="39272"/>
                  </a:lnTo>
                  <a:lnTo>
                    <a:pt x="2960751" y="64262"/>
                  </a:lnTo>
                  <a:lnTo>
                    <a:pt x="2960751" y="321690"/>
                  </a:lnTo>
                  <a:lnTo>
                    <a:pt x="2955690" y="346753"/>
                  </a:lnTo>
                  <a:lnTo>
                    <a:pt x="2941891" y="367220"/>
                  </a:lnTo>
                  <a:lnTo>
                    <a:pt x="2921424" y="381019"/>
                  </a:lnTo>
                  <a:lnTo>
                    <a:pt x="2896361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400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5604668" y="231089"/>
            <a:ext cx="3335654" cy="7505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  <a:p>
            <a:pPr marL="1200785">
              <a:lnSpc>
                <a:spcPct val="100000"/>
              </a:lnSpc>
              <a:spcBef>
                <a:spcPts val="187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2.</a:t>
            </a:r>
            <a:r>
              <a:rPr sz="1600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Classifications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4439" y="2030338"/>
            <a:ext cx="6052825" cy="4546241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94612" y="1382648"/>
            <a:ext cx="720090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Dénomination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roches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sédimentaires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communes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composées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3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phases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spc="-10" dirty="0">
                <a:latin typeface="Calibri"/>
                <a:cs typeface="Calibri"/>
              </a:rPr>
              <a:t>calcaire,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spc="-10" dirty="0">
                <a:latin typeface="Calibri"/>
                <a:cs typeface="Calibri"/>
              </a:rPr>
              <a:t>sable,</a:t>
            </a:r>
            <a:endParaRPr sz="1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et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argiles.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86041" y="1772792"/>
            <a:ext cx="554355" cy="4698365"/>
          </a:xfrm>
          <a:custGeom>
            <a:avLst/>
            <a:gdLst/>
            <a:ahLst/>
            <a:cxnLst/>
            <a:rect l="l" t="t" r="r" b="b"/>
            <a:pathLst>
              <a:path w="554354" h="4698365">
                <a:moveTo>
                  <a:pt x="461899" y="0"/>
                </a:moveTo>
                <a:lnTo>
                  <a:pt x="92328" y="0"/>
                </a:lnTo>
                <a:lnTo>
                  <a:pt x="56417" y="7266"/>
                </a:lnTo>
                <a:lnTo>
                  <a:pt x="27066" y="27082"/>
                </a:lnTo>
                <a:lnTo>
                  <a:pt x="7264" y="56471"/>
                </a:lnTo>
                <a:lnTo>
                  <a:pt x="0" y="92456"/>
                </a:lnTo>
                <a:lnTo>
                  <a:pt x="0" y="4605743"/>
                </a:lnTo>
                <a:lnTo>
                  <a:pt x="7264" y="4641700"/>
                </a:lnTo>
                <a:lnTo>
                  <a:pt x="27066" y="4671064"/>
                </a:lnTo>
                <a:lnTo>
                  <a:pt x="56417" y="4690863"/>
                </a:lnTo>
                <a:lnTo>
                  <a:pt x="92328" y="4698123"/>
                </a:lnTo>
                <a:lnTo>
                  <a:pt x="461899" y="4698123"/>
                </a:lnTo>
                <a:lnTo>
                  <a:pt x="497883" y="4690863"/>
                </a:lnTo>
                <a:lnTo>
                  <a:pt x="527272" y="4671064"/>
                </a:lnTo>
                <a:lnTo>
                  <a:pt x="547088" y="4641700"/>
                </a:lnTo>
                <a:lnTo>
                  <a:pt x="554354" y="4605743"/>
                </a:lnTo>
                <a:lnTo>
                  <a:pt x="554354" y="92456"/>
                </a:lnTo>
                <a:lnTo>
                  <a:pt x="547088" y="56471"/>
                </a:lnTo>
                <a:lnTo>
                  <a:pt x="527272" y="27082"/>
                </a:lnTo>
                <a:lnTo>
                  <a:pt x="497883" y="7266"/>
                </a:lnTo>
                <a:lnTo>
                  <a:pt x="461899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186041" y="1772792"/>
            <a:ext cx="554355" cy="4698365"/>
          </a:xfrm>
          <a:custGeom>
            <a:avLst/>
            <a:gdLst/>
            <a:ahLst/>
            <a:cxnLst/>
            <a:rect l="l" t="t" r="r" b="b"/>
            <a:pathLst>
              <a:path w="554354" h="4698365">
                <a:moveTo>
                  <a:pt x="0" y="92456"/>
                </a:moveTo>
                <a:lnTo>
                  <a:pt x="7264" y="56471"/>
                </a:lnTo>
                <a:lnTo>
                  <a:pt x="27066" y="27082"/>
                </a:lnTo>
                <a:lnTo>
                  <a:pt x="56417" y="7266"/>
                </a:lnTo>
                <a:lnTo>
                  <a:pt x="92328" y="0"/>
                </a:lnTo>
                <a:lnTo>
                  <a:pt x="461899" y="0"/>
                </a:lnTo>
                <a:lnTo>
                  <a:pt x="497883" y="7266"/>
                </a:lnTo>
                <a:lnTo>
                  <a:pt x="527272" y="27082"/>
                </a:lnTo>
                <a:lnTo>
                  <a:pt x="547088" y="56471"/>
                </a:lnTo>
                <a:lnTo>
                  <a:pt x="554354" y="92456"/>
                </a:lnTo>
                <a:lnTo>
                  <a:pt x="554354" y="4605743"/>
                </a:lnTo>
                <a:lnTo>
                  <a:pt x="547088" y="4641700"/>
                </a:lnTo>
                <a:lnTo>
                  <a:pt x="527272" y="4671064"/>
                </a:lnTo>
                <a:lnTo>
                  <a:pt x="497883" y="4690863"/>
                </a:lnTo>
                <a:lnTo>
                  <a:pt x="461899" y="4698123"/>
                </a:lnTo>
                <a:lnTo>
                  <a:pt x="92328" y="4698123"/>
                </a:lnTo>
                <a:lnTo>
                  <a:pt x="56417" y="4690863"/>
                </a:lnTo>
                <a:lnTo>
                  <a:pt x="27066" y="4671064"/>
                </a:lnTo>
                <a:lnTo>
                  <a:pt x="7264" y="4641700"/>
                </a:lnTo>
                <a:lnTo>
                  <a:pt x="0" y="4605743"/>
                </a:lnTo>
                <a:lnTo>
                  <a:pt x="0" y="92456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356347" y="2878917"/>
            <a:ext cx="254000" cy="24904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0367" y="1772792"/>
            <a:ext cx="554355" cy="4680585"/>
          </a:xfrm>
          <a:custGeom>
            <a:avLst/>
            <a:gdLst/>
            <a:ahLst/>
            <a:cxnLst/>
            <a:rect l="l" t="t" r="r" b="b"/>
            <a:pathLst>
              <a:path w="554355" h="4680585">
                <a:moveTo>
                  <a:pt x="461937" y="0"/>
                </a:moveTo>
                <a:lnTo>
                  <a:pt x="92392" y="0"/>
                </a:lnTo>
                <a:lnTo>
                  <a:pt x="56428" y="7266"/>
                </a:lnTo>
                <a:lnTo>
                  <a:pt x="27060" y="27082"/>
                </a:lnTo>
                <a:lnTo>
                  <a:pt x="7260" y="56471"/>
                </a:lnTo>
                <a:lnTo>
                  <a:pt x="0" y="92456"/>
                </a:lnTo>
                <a:lnTo>
                  <a:pt x="0" y="4588154"/>
                </a:lnTo>
                <a:lnTo>
                  <a:pt x="7260" y="4624118"/>
                </a:lnTo>
                <a:lnTo>
                  <a:pt x="27060" y="4653486"/>
                </a:lnTo>
                <a:lnTo>
                  <a:pt x="56428" y="4673286"/>
                </a:lnTo>
                <a:lnTo>
                  <a:pt x="92392" y="4680546"/>
                </a:lnTo>
                <a:lnTo>
                  <a:pt x="461937" y="4680546"/>
                </a:lnTo>
                <a:lnTo>
                  <a:pt x="497893" y="4673286"/>
                </a:lnTo>
                <a:lnTo>
                  <a:pt x="527257" y="4653486"/>
                </a:lnTo>
                <a:lnTo>
                  <a:pt x="547056" y="4624118"/>
                </a:lnTo>
                <a:lnTo>
                  <a:pt x="554316" y="4588154"/>
                </a:lnTo>
                <a:lnTo>
                  <a:pt x="554316" y="92456"/>
                </a:lnTo>
                <a:lnTo>
                  <a:pt x="547056" y="56471"/>
                </a:lnTo>
                <a:lnTo>
                  <a:pt x="527257" y="27082"/>
                </a:lnTo>
                <a:lnTo>
                  <a:pt x="497893" y="7266"/>
                </a:lnTo>
                <a:lnTo>
                  <a:pt x="46193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0367" y="1772792"/>
            <a:ext cx="554355" cy="4680585"/>
          </a:xfrm>
          <a:custGeom>
            <a:avLst/>
            <a:gdLst/>
            <a:ahLst/>
            <a:cxnLst/>
            <a:rect l="l" t="t" r="r" b="b"/>
            <a:pathLst>
              <a:path w="554355" h="4680585">
                <a:moveTo>
                  <a:pt x="0" y="92456"/>
                </a:moveTo>
                <a:lnTo>
                  <a:pt x="7260" y="56471"/>
                </a:lnTo>
                <a:lnTo>
                  <a:pt x="27060" y="27082"/>
                </a:lnTo>
                <a:lnTo>
                  <a:pt x="56428" y="7266"/>
                </a:lnTo>
                <a:lnTo>
                  <a:pt x="92392" y="0"/>
                </a:lnTo>
                <a:lnTo>
                  <a:pt x="461937" y="0"/>
                </a:lnTo>
                <a:lnTo>
                  <a:pt x="497893" y="7266"/>
                </a:lnTo>
                <a:lnTo>
                  <a:pt x="527257" y="27082"/>
                </a:lnTo>
                <a:lnTo>
                  <a:pt x="547056" y="56471"/>
                </a:lnTo>
                <a:lnTo>
                  <a:pt x="554316" y="92456"/>
                </a:lnTo>
                <a:lnTo>
                  <a:pt x="554316" y="4588154"/>
                </a:lnTo>
                <a:lnTo>
                  <a:pt x="547056" y="4624118"/>
                </a:lnTo>
                <a:lnTo>
                  <a:pt x="527257" y="4653486"/>
                </a:lnTo>
                <a:lnTo>
                  <a:pt x="497893" y="4673286"/>
                </a:lnTo>
                <a:lnTo>
                  <a:pt x="461937" y="4680546"/>
                </a:lnTo>
                <a:lnTo>
                  <a:pt x="92392" y="4680546"/>
                </a:lnTo>
                <a:lnTo>
                  <a:pt x="56428" y="4673286"/>
                </a:lnTo>
                <a:lnTo>
                  <a:pt x="27060" y="4653486"/>
                </a:lnTo>
                <a:lnTo>
                  <a:pt x="7260" y="4624118"/>
                </a:lnTo>
                <a:lnTo>
                  <a:pt x="0" y="4588154"/>
                </a:lnTo>
                <a:lnTo>
                  <a:pt x="0" y="92456"/>
                </a:lnTo>
                <a:close/>
              </a:path>
            </a:pathLst>
          </a:custGeom>
          <a:ln w="25399">
            <a:solidFill>
              <a:srgbClr val="8B383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19607" y="2116371"/>
            <a:ext cx="254000" cy="399605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1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8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8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8" name="object 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0252" y="716661"/>
            <a:ext cx="38385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334" y="1193673"/>
            <a:ext cx="153606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omic Sans MS"/>
                <a:cs typeface="Comic Sans MS"/>
              </a:rPr>
              <a:t>Roches silicoclastiques: </a:t>
            </a:r>
            <a:r>
              <a:rPr sz="1600" b="1" dirty="0">
                <a:latin typeface="Comic Sans MS"/>
                <a:cs typeface="Comic Sans MS"/>
              </a:rPr>
              <a:t>Paramètres</a:t>
            </a:r>
            <a:r>
              <a:rPr sz="1600" b="1" spc="-70" dirty="0">
                <a:latin typeface="Comic Sans MS"/>
                <a:cs typeface="Comic Sans MS"/>
              </a:rPr>
              <a:t> </a:t>
            </a:r>
            <a:r>
              <a:rPr sz="1600" b="1" spc="-25" dirty="0">
                <a:latin typeface="Comic Sans MS"/>
                <a:cs typeface="Comic Sans MS"/>
              </a:rPr>
              <a:t>et </a:t>
            </a:r>
            <a:r>
              <a:rPr sz="1600" b="1" dirty="0">
                <a:latin typeface="Comic Sans MS"/>
                <a:cs typeface="Comic Sans MS"/>
              </a:rPr>
              <a:t>Processus</a:t>
            </a:r>
            <a:r>
              <a:rPr sz="1600" b="1" spc="-50" dirty="0">
                <a:latin typeface="Comic Sans MS"/>
                <a:cs typeface="Comic Sans MS"/>
              </a:rPr>
              <a:t> </a:t>
            </a:r>
            <a:r>
              <a:rPr sz="1600" b="1" spc="-25" dirty="0">
                <a:latin typeface="Comic Sans MS"/>
                <a:cs typeface="Comic Sans MS"/>
              </a:rPr>
              <a:t>de </a:t>
            </a:r>
            <a:r>
              <a:rPr sz="1600" b="1" spc="-10" dirty="0">
                <a:latin typeface="Comic Sans MS"/>
                <a:cs typeface="Comic Sans MS"/>
              </a:rPr>
              <a:t>formation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3403" y="1866264"/>
            <a:ext cx="1671955" cy="336550"/>
          </a:xfrm>
          <a:prstGeom prst="rect">
            <a:avLst/>
          </a:prstGeom>
          <a:solidFill>
            <a:srgbClr val="DDDDDD"/>
          </a:solidFill>
        </p:spPr>
        <p:txBody>
          <a:bodyPr vert="horz" wrap="square" lIns="0" tIns="3619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285"/>
              </a:spcBef>
            </a:pPr>
            <a:r>
              <a:rPr sz="1600" b="1" dirty="0">
                <a:latin typeface="Comic Sans MS"/>
                <a:cs typeface="Comic Sans MS"/>
              </a:rPr>
              <a:t>Roches</a:t>
            </a:r>
            <a:r>
              <a:rPr sz="1600" b="1" spc="-40" dirty="0">
                <a:latin typeface="Comic Sans MS"/>
                <a:cs typeface="Comic Sans MS"/>
              </a:rPr>
              <a:t> </a:t>
            </a:r>
            <a:r>
              <a:rPr sz="1600" b="1" spc="-10" dirty="0">
                <a:latin typeface="Comic Sans MS"/>
                <a:cs typeface="Comic Sans MS"/>
              </a:rPr>
              <a:t>sources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81853" y="2548889"/>
            <a:ext cx="76200" cy="576580"/>
          </a:xfrm>
          <a:custGeom>
            <a:avLst/>
            <a:gdLst/>
            <a:ahLst/>
            <a:cxnLst/>
            <a:rect l="l" t="t" r="r" b="b"/>
            <a:pathLst>
              <a:path w="76200" h="576580">
                <a:moveTo>
                  <a:pt x="28575" y="500125"/>
                </a:moveTo>
                <a:lnTo>
                  <a:pt x="0" y="500125"/>
                </a:lnTo>
                <a:lnTo>
                  <a:pt x="38100" y="576326"/>
                </a:lnTo>
                <a:lnTo>
                  <a:pt x="69850" y="512825"/>
                </a:lnTo>
                <a:lnTo>
                  <a:pt x="28575" y="512825"/>
                </a:lnTo>
                <a:lnTo>
                  <a:pt x="28575" y="500125"/>
                </a:lnTo>
                <a:close/>
              </a:path>
              <a:path w="76200" h="576580">
                <a:moveTo>
                  <a:pt x="47625" y="0"/>
                </a:moveTo>
                <a:lnTo>
                  <a:pt x="28575" y="0"/>
                </a:lnTo>
                <a:lnTo>
                  <a:pt x="28575" y="512825"/>
                </a:lnTo>
                <a:lnTo>
                  <a:pt x="47625" y="512825"/>
                </a:lnTo>
                <a:lnTo>
                  <a:pt x="47625" y="0"/>
                </a:lnTo>
                <a:close/>
              </a:path>
              <a:path w="76200" h="576580">
                <a:moveTo>
                  <a:pt x="76200" y="500125"/>
                </a:moveTo>
                <a:lnTo>
                  <a:pt x="47625" y="500125"/>
                </a:lnTo>
                <a:lnTo>
                  <a:pt x="47625" y="512825"/>
                </a:lnTo>
                <a:lnTo>
                  <a:pt x="69850" y="512825"/>
                </a:lnTo>
                <a:lnTo>
                  <a:pt x="76200" y="5001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871209" y="2543048"/>
            <a:ext cx="245808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Comic Sans MS"/>
                <a:cs typeface="Comic Sans MS"/>
              </a:rPr>
              <a:t>Processus</a:t>
            </a:r>
            <a:r>
              <a:rPr sz="1400" b="1" spc="10" dirty="0">
                <a:latin typeface="Comic Sans MS"/>
                <a:cs typeface="Comic Sans MS"/>
              </a:rPr>
              <a:t> </a:t>
            </a:r>
            <a:r>
              <a:rPr sz="1400" b="1" spc="-10" dirty="0">
                <a:latin typeface="Comic Sans MS"/>
                <a:cs typeface="Comic Sans MS"/>
              </a:rPr>
              <a:t>physico-chimiques</a:t>
            </a:r>
            <a:endParaRPr sz="1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Comic Sans MS"/>
                <a:cs typeface="Comic Sans MS"/>
              </a:rPr>
              <a:t>altération</a:t>
            </a:r>
            <a:r>
              <a:rPr sz="1400" spc="-5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vs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érosion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04028" y="3242691"/>
            <a:ext cx="1833880" cy="336550"/>
          </a:xfrm>
          <a:prstGeom prst="rect">
            <a:avLst/>
          </a:prstGeom>
          <a:solidFill>
            <a:srgbClr val="DDDDDD"/>
          </a:solidFill>
        </p:spPr>
        <p:txBody>
          <a:bodyPr vert="horz" wrap="square" lIns="0" tIns="36830" rIns="0" bIns="0" rtlCol="0">
            <a:spAutoFit/>
          </a:bodyPr>
          <a:lstStyle/>
          <a:p>
            <a:pPr marL="95250">
              <a:lnSpc>
                <a:spcPct val="100000"/>
              </a:lnSpc>
              <a:spcBef>
                <a:spcPts val="290"/>
              </a:spcBef>
            </a:pPr>
            <a:r>
              <a:rPr sz="1600" b="1" dirty="0">
                <a:latin typeface="Comic Sans MS"/>
                <a:cs typeface="Comic Sans MS"/>
              </a:rPr>
              <a:t>Grains</a:t>
            </a:r>
            <a:r>
              <a:rPr sz="1600" b="1" spc="-50" dirty="0">
                <a:latin typeface="Comic Sans MS"/>
                <a:cs typeface="Comic Sans MS"/>
              </a:rPr>
              <a:t> </a:t>
            </a:r>
            <a:r>
              <a:rPr sz="1600" b="1" spc="-10" dirty="0">
                <a:latin typeface="Comic Sans MS"/>
                <a:cs typeface="Comic Sans MS"/>
              </a:rPr>
              <a:t>clastiques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871209" y="3695827"/>
            <a:ext cx="1722755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omic Sans MS"/>
                <a:cs typeface="Comic Sans MS"/>
              </a:rPr>
              <a:t>Transport</a:t>
            </a:r>
            <a:r>
              <a:rPr sz="1400" b="1" spc="-45" dirty="0">
                <a:latin typeface="Comic Sans MS"/>
                <a:cs typeface="Comic Sans MS"/>
              </a:rPr>
              <a:t> </a:t>
            </a:r>
            <a:r>
              <a:rPr sz="1400" b="1" dirty="0">
                <a:latin typeface="Comic Sans MS"/>
                <a:cs typeface="Comic Sans MS"/>
              </a:rPr>
              <a:t>et</a:t>
            </a:r>
            <a:r>
              <a:rPr sz="1400" b="1" spc="-30" dirty="0">
                <a:latin typeface="Comic Sans MS"/>
                <a:cs typeface="Comic Sans MS"/>
              </a:rPr>
              <a:t> </a:t>
            </a:r>
            <a:r>
              <a:rPr sz="1400" b="1" spc="-20" dirty="0">
                <a:latin typeface="Comic Sans MS"/>
                <a:cs typeface="Comic Sans MS"/>
              </a:rPr>
              <a:t>dépôt</a:t>
            </a:r>
            <a:endParaRPr sz="14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omic Sans MS"/>
                <a:cs typeface="Comic Sans MS"/>
              </a:rPr>
              <a:t>altération</a:t>
            </a:r>
            <a:r>
              <a:rPr sz="1400" spc="-5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vs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érosion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81853" y="3696715"/>
            <a:ext cx="76200" cy="576580"/>
          </a:xfrm>
          <a:custGeom>
            <a:avLst/>
            <a:gdLst/>
            <a:ahLst/>
            <a:cxnLst/>
            <a:rect l="l" t="t" r="r" b="b"/>
            <a:pathLst>
              <a:path w="76200" h="576579">
                <a:moveTo>
                  <a:pt x="28575" y="499998"/>
                </a:moveTo>
                <a:lnTo>
                  <a:pt x="0" y="499998"/>
                </a:lnTo>
                <a:lnTo>
                  <a:pt x="38100" y="576198"/>
                </a:lnTo>
                <a:lnTo>
                  <a:pt x="69850" y="512698"/>
                </a:lnTo>
                <a:lnTo>
                  <a:pt x="28575" y="512698"/>
                </a:lnTo>
                <a:lnTo>
                  <a:pt x="28575" y="499998"/>
                </a:lnTo>
                <a:close/>
              </a:path>
              <a:path w="76200" h="576579">
                <a:moveTo>
                  <a:pt x="47625" y="0"/>
                </a:moveTo>
                <a:lnTo>
                  <a:pt x="28575" y="0"/>
                </a:lnTo>
                <a:lnTo>
                  <a:pt x="28575" y="512698"/>
                </a:lnTo>
                <a:lnTo>
                  <a:pt x="47625" y="512698"/>
                </a:lnTo>
                <a:lnTo>
                  <a:pt x="47625" y="0"/>
                </a:lnTo>
                <a:close/>
              </a:path>
              <a:path w="76200" h="576579">
                <a:moveTo>
                  <a:pt x="76200" y="499998"/>
                </a:moveTo>
                <a:lnTo>
                  <a:pt x="47625" y="499998"/>
                </a:lnTo>
                <a:lnTo>
                  <a:pt x="47625" y="512698"/>
                </a:lnTo>
                <a:lnTo>
                  <a:pt x="69850" y="512698"/>
                </a:lnTo>
                <a:lnTo>
                  <a:pt x="76200" y="499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703953" y="4390390"/>
            <a:ext cx="2033905" cy="336550"/>
          </a:xfrm>
          <a:prstGeom prst="rect">
            <a:avLst/>
          </a:prstGeom>
          <a:solidFill>
            <a:srgbClr val="DDDDDD"/>
          </a:solidFill>
        </p:spPr>
        <p:txBody>
          <a:bodyPr vert="horz" wrap="square" lIns="0" tIns="36830" rIns="0" bIns="0" rtlCol="0">
            <a:spAutoFit/>
          </a:bodyPr>
          <a:lstStyle/>
          <a:p>
            <a:pPr marL="86360">
              <a:lnSpc>
                <a:spcPct val="100000"/>
              </a:lnSpc>
              <a:spcBef>
                <a:spcPts val="290"/>
              </a:spcBef>
            </a:pPr>
            <a:r>
              <a:rPr sz="1600" b="1" dirty="0">
                <a:latin typeface="Comic Sans MS"/>
                <a:cs typeface="Comic Sans MS"/>
              </a:rPr>
              <a:t>Grains</a:t>
            </a:r>
            <a:r>
              <a:rPr sz="1600" b="1" spc="-55" dirty="0">
                <a:latin typeface="Comic Sans MS"/>
                <a:cs typeface="Comic Sans MS"/>
              </a:rPr>
              <a:t> </a:t>
            </a:r>
            <a:r>
              <a:rPr sz="1600" b="1" dirty="0">
                <a:latin typeface="Comic Sans MS"/>
                <a:cs typeface="Comic Sans MS"/>
              </a:rPr>
              <a:t>clastiques</a:t>
            </a:r>
            <a:r>
              <a:rPr sz="1600" b="1" spc="-20" dirty="0">
                <a:latin typeface="Comic Sans MS"/>
                <a:cs typeface="Comic Sans MS"/>
              </a:rPr>
              <a:t> </a:t>
            </a:r>
            <a:r>
              <a:rPr sz="1600" b="1" spc="-50" dirty="0">
                <a:latin typeface="Comic Sans MS"/>
                <a:cs typeface="Comic Sans MS"/>
              </a:rPr>
              <a:t>≠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871209" y="4775708"/>
            <a:ext cx="276352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omic Sans MS"/>
                <a:cs typeface="Comic Sans MS"/>
              </a:rPr>
              <a:t>Diagenèse</a:t>
            </a:r>
            <a:endParaRPr sz="1400">
              <a:latin typeface="Comic Sans MS"/>
              <a:cs typeface="Comic Sans MS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omic Sans MS"/>
                <a:cs typeface="Comic Sans MS"/>
              </a:rPr>
              <a:t>Compaction,</a:t>
            </a:r>
            <a:r>
              <a:rPr sz="1400" spc="10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pression-dissolution, précipitation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681853" y="4844415"/>
            <a:ext cx="76200" cy="576580"/>
          </a:xfrm>
          <a:custGeom>
            <a:avLst/>
            <a:gdLst/>
            <a:ahLst/>
            <a:cxnLst/>
            <a:rect l="l" t="t" r="r" b="b"/>
            <a:pathLst>
              <a:path w="76200" h="576579">
                <a:moveTo>
                  <a:pt x="28575" y="500126"/>
                </a:moveTo>
                <a:lnTo>
                  <a:pt x="0" y="500126"/>
                </a:lnTo>
                <a:lnTo>
                  <a:pt x="38100" y="576326"/>
                </a:lnTo>
                <a:lnTo>
                  <a:pt x="69850" y="512826"/>
                </a:lnTo>
                <a:lnTo>
                  <a:pt x="28575" y="512826"/>
                </a:lnTo>
                <a:lnTo>
                  <a:pt x="28575" y="500126"/>
                </a:lnTo>
                <a:close/>
              </a:path>
              <a:path w="76200" h="576579">
                <a:moveTo>
                  <a:pt x="47625" y="0"/>
                </a:moveTo>
                <a:lnTo>
                  <a:pt x="28575" y="0"/>
                </a:lnTo>
                <a:lnTo>
                  <a:pt x="28575" y="512826"/>
                </a:lnTo>
                <a:lnTo>
                  <a:pt x="47625" y="512826"/>
                </a:lnTo>
                <a:lnTo>
                  <a:pt x="47625" y="0"/>
                </a:lnTo>
                <a:close/>
              </a:path>
              <a:path w="76200" h="576579">
                <a:moveTo>
                  <a:pt x="76200" y="500126"/>
                </a:moveTo>
                <a:lnTo>
                  <a:pt x="47625" y="500126"/>
                </a:lnTo>
                <a:lnTo>
                  <a:pt x="47625" y="512826"/>
                </a:lnTo>
                <a:lnTo>
                  <a:pt x="69850" y="512826"/>
                </a:lnTo>
                <a:lnTo>
                  <a:pt x="76200" y="5001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696078" y="5514378"/>
            <a:ext cx="2047875" cy="611505"/>
          </a:xfrm>
          <a:prstGeom prst="rect">
            <a:avLst/>
          </a:prstGeom>
          <a:solidFill>
            <a:srgbClr val="DDDDDD"/>
          </a:solidFill>
        </p:spPr>
        <p:txBody>
          <a:bodyPr vert="horz" wrap="square" lIns="0" tIns="40640" rIns="0" bIns="0" rtlCol="0">
            <a:spAutoFit/>
          </a:bodyPr>
          <a:lstStyle/>
          <a:p>
            <a:pPr marL="2540" algn="ctr">
              <a:lnSpc>
                <a:spcPts val="2145"/>
              </a:lnSpc>
              <a:spcBef>
                <a:spcPts val="320"/>
              </a:spcBef>
            </a:pPr>
            <a:r>
              <a:rPr sz="1600" b="1" dirty="0">
                <a:latin typeface="Comic Sans MS"/>
                <a:cs typeface="Comic Sans MS"/>
              </a:rPr>
              <a:t>Grains</a:t>
            </a:r>
            <a:r>
              <a:rPr sz="1600" b="1" spc="-65" dirty="0">
                <a:latin typeface="Comic Sans MS"/>
                <a:cs typeface="Comic Sans MS"/>
              </a:rPr>
              <a:t> </a:t>
            </a:r>
            <a:r>
              <a:rPr sz="1600" b="1" dirty="0">
                <a:latin typeface="Comic Sans MS"/>
                <a:cs typeface="Comic Sans MS"/>
              </a:rPr>
              <a:t>clastiques</a:t>
            </a:r>
            <a:r>
              <a:rPr sz="1600" b="1" spc="-30" dirty="0">
                <a:latin typeface="Comic Sans MS"/>
                <a:cs typeface="Comic Sans MS"/>
              </a:rPr>
              <a:t> </a:t>
            </a:r>
            <a:r>
              <a:rPr sz="1800" b="1" spc="-50" dirty="0">
                <a:latin typeface="Arial"/>
                <a:cs typeface="Arial"/>
              </a:rPr>
              <a:t>≠</a:t>
            </a:r>
            <a:endParaRPr sz="1800">
              <a:latin typeface="Arial"/>
              <a:cs typeface="Arial"/>
            </a:endParaRPr>
          </a:p>
          <a:p>
            <a:pPr algn="ctr">
              <a:lnSpc>
                <a:spcPts val="1905"/>
              </a:lnSpc>
            </a:pPr>
            <a:r>
              <a:rPr sz="1600" b="1" dirty="0">
                <a:latin typeface="Comic Sans MS"/>
                <a:cs typeface="Comic Sans MS"/>
              </a:rPr>
              <a:t>+ </a:t>
            </a:r>
            <a:r>
              <a:rPr sz="1600" b="1" spc="-10" dirty="0">
                <a:latin typeface="Comic Sans MS"/>
                <a:cs typeface="Comic Sans MS"/>
              </a:rPr>
              <a:t>Ciments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27728" y="2208022"/>
            <a:ext cx="348805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omic Sans MS"/>
                <a:cs typeface="Comic Sans MS"/>
              </a:rPr>
              <a:t>(Ignées,</a:t>
            </a:r>
            <a:r>
              <a:rPr sz="1400" spc="-5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Métamorphiques,</a:t>
            </a:r>
            <a:r>
              <a:rPr sz="1400" spc="-55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Sédimentaires)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371725" y="2654054"/>
            <a:ext cx="2029460" cy="251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50" i="1" spc="-35" dirty="0">
                <a:latin typeface="Comic Sans MS"/>
                <a:cs typeface="Comic Sans MS"/>
              </a:rPr>
              <a:t>Climats/Reliefs/</a:t>
            </a:r>
            <a:r>
              <a:rPr sz="1450" i="1" spc="-10" dirty="0">
                <a:latin typeface="Comic Sans MS"/>
                <a:cs typeface="Comic Sans MS"/>
              </a:rPr>
              <a:t> Source</a:t>
            </a:r>
            <a:endParaRPr sz="1450">
              <a:latin typeface="Comic Sans MS"/>
              <a:cs typeface="Comic Sans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012950" y="3829058"/>
            <a:ext cx="2750185" cy="251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50" i="1" spc="-30" dirty="0">
                <a:latin typeface="Comic Sans MS"/>
                <a:cs typeface="Comic Sans MS"/>
              </a:rPr>
              <a:t>Eolien/Fluviatile/Marin/Glaciaire</a:t>
            </a:r>
            <a:endParaRPr sz="1450">
              <a:latin typeface="Comic Sans MS"/>
              <a:cs typeface="Comic Sans MS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5710428" y="1977389"/>
            <a:ext cx="2971800" cy="4799330"/>
            <a:chOff x="5710428" y="1977389"/>
            <a:chExt cx="2971800" cy="4799330"/>
          </a:xfrm>
        </p:grpSpPr>
        <p:sp>
          <p:nvSpPr>
            <p:cNvPr id="26" name="object 26"/>
            <p:cNvSpPr/>
            <p:nvPr/>
          </p:nvSpPr>
          <p:spPr>
            <a:xfrm>
              <a:off x="5719953" y="6624040"/>
              <a:ext cx="0" cy="142875"/>
            </a:xfrm>
            <a:custGeom>
              <a:avLst/>
              <a:gdLst/>
              <a:ahLst/>
              <a:cxnLst/>
              <a:rect l="l" t="t" r="r" b="b"/>
              <a:pathLst>
                <a:path h="142875">
                  <a:moveTo>
                    <a:pt x="0" y="0"/>
                  </a:moveTo>
                  <a:lnTo>
                    <a:pt x="0" y="142876"/>
                  </a:lnTo>
                </a:path>
              </a:pathLst>
            </a:custGeom>
            <a:ln w="190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719953" y="2015489"/>
              <a:ext cx="2952750" cy="4751705"/>
            </a:xfrm>
            <a:custGeom>
              <a:avLst/>
              <a:gdLst/>
              <a:ahLst/>
              <a:cxnLst/>
              <a:rect l="l" t="t" r="r" b="b"/>
              <a:pathLst>
                <a:path w="2952750" h="4751705">
                  <a:moveTo>
                    <a:pt x="0" y="4751426"/>
                  </a:moveTo>
                  <a:lnTo>
                    <a:pt x="2952750" y="4751426"/>
                  </a:lnTo>
                </a:path>
                <a:path w="2952750" h="4751705">
                  <a:moveTo>
                    <a:pt x="2952750" y="4751426"/>
                  </a:moveTo>
                  <a:lnTo>
                    <a:pt x="2952750" y="0"/>
                  </a:lnTo>
                </a:path>
              </a:pathLst>
            </a:custGeom>
            <a:ln w="19050">
              <a:solidFill>
                <a:srgbClr val="000000"/>
              </a:solidFill>
              <a:prstDash val="sysDashDot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6799453" y="1977389"/>
              <a:ext cx="1800225" cy="76200"/>
            </a:xfrm>
            <a:custGeom>
              <a:avLst/>
              <a:gdLst/>
              <a:ahLst/>
              <a:cxnLst/>
              <a:rect l="l" t="t" r="r" b="b"/>
              <a:pathLst>
                <a:path w="1800225" h="76200">
                  <a:moveTo>
                    <a:pt x="1800225" y="28575"/>
                  </a:moveTo>
                  <a:lnTo>
                    <a:pt x="1724025" y="28575"/>
                  </a:lnTo>
                  <a:lnTo>
                    <a:pt x="1724025" y="47625"/>
                  </a:lnTo>
                  <a:lnTo>
                    <a:pt x="1800225" y="47625"/>
                  </a:lnTo>
                  <a:lnTo>
                    <a:pt x="1800225" y="28575"/>
                  </a:lnTo>
                  <a:close/>
                </a:path>
                <a:path w="1800225" h="76200">
                  <a:moveTo>
                    <a:pt x="1666875" y="28575"/>
                  </a:moveTo>
                  <a:lnTo>
                    <a:pt x="1647825" y="28575"/>
                  </a:lnTo>
                  <a:lnTo>
                    <a:pt x="1647825" y="47625"/>
                  </a:lnTo>
                  <a:lnTo>
                    <a:pt x="1666875" y="47625"/>
                  </a:lnTo>
                  <a:lnTo>
                    <a:pt x="1666875" y="28575"/>
                  </a:lnTo>
                  <a:close/>
                </a:path>
                <a:path w="1800225" h="76200">
                  <a:moveTo>
                    <a:pt x="1590675" y="28575"/>
                  </a:moveTo>
                  <a:lnTo>
                    <a:pt x="1514475" y="28575"/>
                  </a:lnTo>
                  <a:lnTo>
                    <a:pt x="1514475" y="47625"/>
                  </a:lnTo>
                  <a:lnTo>
                    <a:pt x="1590675" y="47625"/>
                  </a:lnTo>
                  <a:lnTo>
                    <a:pt x="1590675" y="28575"/>
                  </a:lnTo>
                  <a:close/>
                </a:path>
                <a:path w="1800225" h="76200">
                  <a:moveTo>
                    <a:pt x="1457325" y="28575"/>
                  </a:moveTo>
                  <a:lnTo>
                    <a:pt x="1438275" y="28575"/>
                  </a:lnTo>
                  <a:lnTo>
                    <a:pt x="1438275" y="47625"/>
                  </a:lnTo>
                  <a:lnTo>
                    <a:pt x="1457325" y="47625"/>
                  </a:lnTo>
                  <a:lnTo>
                    <a:pt x="1457325" y="28575"/>
                  </a:lnTo>
                  <a:close/>
                </a:path>
                <a:path w="1800225" h="76200">
                  <a:moveTo>
                    <a:pt x="1381125" y="28575"/>
                  </a:moveTo>
                  <a:lnTo>
                    <a:pt x="1304925" y="28575"/>
                  </a:lnTo>
                  <a:lnTo>
                    <a:pt x="1304925" y="47625"/>
                  </a:lnTo>
                  <a:lnTo>
                    <a:pt x="1381125" y="47625"/>
                  </a:lnTo>
                  <a:lnTo>
                    <a:pt x="1381125" y="28575"/>
                  </a:lnTo>
                  <a:close/>
                </a:path>
                <a:path w="1800225" h="76200">
                  <a:moveTo>
                    <a:pt x="1247775" y="28575"/>
                  </a:moveTo>
                  <a:lnTo>
                    <a:pt x="1228725" y="28575"/>
                  </a:lnTo>
                  <a:lnTo>
                    <a:pt x="1228725" y="47625"/>
                  </a:lnTo>
                  <a:lnTo>
                    <a:pt x="1247775" y="47625"/>
                  </a:lnTo>
                  <a:lnTo>
                    <a:pt x="1247775" y="28575"/>
                  </a:lnTo>
                  <a:close/>
                </a:path>
                <a:path w="1800225" h="76200">
                  <a:moveTo>
                    <a:pt x="1171575" y="28575"/>
                  </a:moveTo>
                  <a:lnTo>
                    <a:pt x="1095375" y="28575"/>
                  </a:lnTo>
                  <a:lnTo>
                    <a:pt x="1095375" y="47625"/>
                  </a:lnTo>
                  <a:lnTo>
                    <a:pt x="1171575" y="47625"/>
                  </a:lnTo>
                  <a:lnTo>
                    <a:pt x="1171575" y="28575"/>
                  </a:lnTo>
                  <a:close/>
                </a:path>
                <a:path w="1800225" h="76200">
                  <a:moveTo>
                    <a:pt x="1038225" y="28575"/>
                  </a:moveTo>
                  <a:lnTo>
                    <a:pt x="1019175" y="28575"/>
                  </a:lnTo>
                  <a:lnTo>
                    <a:pt x="1019175" y="47625"/>
                  </a:lnTo>
                  <a:lnTo>
                    <a:pt x="1038225" y="47625"/>
                  </a:lnTo>
                  <a:lnTo>
                    <a:pt x="1038225" y="28575"/>
                  </a:lnTo>
                  <a:close/>
                </a:path>
                <a:path w="1800225" h="76200">
                  <a:moveTo>
                    <a:pt x="962025" y="28575"/>
                  </a:moveTo>
                  <a:lnTo>
                    <a:pt x="885825" y="28575"/>
                  </a:lnTo>
                  <a:lnTo>
                    <a:pt x="885825" y="47625"/>
                  </a:lnTo>
                  <a:lnTo>
                    <a:pt x="962025" y="47625"/>
                  </a:lnTo>
                  <a:lnTo>
                    <a:pt x="962025" y="28575"/>
                  </a:lnTo>
                  <a:close/>
                </a:path>
                <a:path w="1800225" h="76200">
                  <a:moveTo>
                    <a:pt x="828675" y="28575"/>
                  </a:moveTo>
                  <a:lnTo>
                    <a:pt x="809625" y="28575"/>
                  </a:lnTo>
                  <a:lnTo>
                    <a:pt x="809625" y="47625"/>
                  </a:lnTo>
                  <a:lnTo>
                    <a:pt x="828675" y="47625"/>
                  </a:lnTo>
                  <a:lnTo>
                    <a:pt x="828675" y="28575"/>
                  </a:lnTo>
                  <a:close/>
                </a:path>
                <a:path w="1800225" h="76200">
                  <a:moveTo>
                    <a:pt x="752475" y="28575"/>
                  </a:moveTo>
                  <a:lnTo>
                    <a:pt x="676275" y="28575"/>
                  </a:lnTo>
                  <a:lnTo>
                    <a:pt x="676275" y="47625"/>
                  </a:lnTo>
                  <a:lnTo>
                    <a:pt x="752475" y="47625"/>
                  </a:lnTo>
                  <a:lnTo>
                    <a:pt x="752475" y="28575"/>
                  </a:lnTo>
                  <a:close/>
                </a:path>
                <a:path w="1800225" h="76200">
                  <a:moveTo>
                    <a:pt x="619125" y="28575"/>
                  </a:moveTo>
                  <a:lnTo>
                    <a:pt x="600075" y="28575"/>
                  </a:lnTo>
                  <a:lnTo>
                    <a:pt x="600075" y="47625"/>
                  </a:lnTo>
                  <a:lnTo>
                    <a:pt x="619125" y="47625"/>
                  </a:lnTo>
                  <a:lnTo>
                    <a:pt x="619125" y="28575"/>
                  </a:lnTo>
                  <a:close/>
                </a:path>
                <a:path w="1800225" h="76200">
                  <a:moveTo>
                    <a:pt x="542925" y="28575"/>
                  </a:moveTo>
                  <a:lnTo>
                    <a:pt x="466725" y="28575"/>
                  </a:lnTo>
                  <a:lnTo>
                    <a:pt x="466725" y="47625"/>
                  </a:lnTo>
                  <a:lnTo>
                    <a:pt x="542925" y="47625"/>
                  </a:lnTo>
                  <a:lnTo>
                    <a:pt x="542925" y="28575"/>
                  </a:lnTo>
                  <a:close/>
                </a:path>
                <a:path w="1800225" h="76200">
                  <a:moveTo>
                    <a:pt x="409575" y="28575"/>
                  </a:moveTo>
                  <a:lnTo>
                    <a:pt x="390525" y="28575"/>
                  </a:lnTo>
                  <a:lnTo>
                    <a:pt x="390525" y="47625"/>
                  </a:lnTo>
                  <a:lnTo>
                    <a:pt x="409575" y="47625"/>
                  </a:lnTo>
                  <a:lnTo>
                    <a:pt x="409575" y="28575"/>
                  </a:lnTo>
                  <a:close/>
                </a:path>
                <a:path w="1800225" h="76200">
                  <a:moveTo>
                    <a:pt x="333375" y="28575"/>
                  </a:moveTo>
                  <a:lnTo>
                    <a:pt x="257175" y="28575"/>
                  </a:lnTo>
                  <a:lnTo>
                    <a:pt x="257175" y="47625"/>
                  </a:lnTo>
                  <a:lnTo>
                    <a:pt x="333375" y="47625"/>
                  </a:lnTo>
                  <a:lnTo>
                    <a:pt x="333375" y="28575"/>
                  </a:lnTo>
                  <a:close/>
                </a:path>
                <a:path w="1800225" h="76200">
                  <a:moveTo>
                    <a:pt x="200025" y="28575"/>
                  </a:moveTo>
                  <a:lnTo>
                    <a:pt x="180975" y="28575"/>
                  </a:lnTo>
                  <a:lnTo>
                    <a:pt x="180975" y="47625"/>
                  </a:lnTo>
                  <a:lnTo>
                    <a:pt x="200025" y="47625"/>
                  </a:lnTo>
                  <a:lnTo>
                    <a:pt x="200025" y="28575"/>
                  </a:lnTo>
                  <a:close/>
                </a:path>
                <a:path w="1800225" h="76200">
                  <a:moveTo>
                    <a:pt x="76200" y="0"/>
                  </a:moveTo>
                  <a:lnTo>
                    <a:pt x="0" y="38100"/>
                  </a:lnTo>
                  <a:lnTo>
                    <a:pt x="76200" y="76200"/>
                  </a:lnTo>
                  <a:lnTo>
                    <a:pt x="76200" y="47625"/>
                  </a:lnTo>
                  <a:lnTo>
                    <a:pt x="63500" y="47625"/>
                  </a:lnTo>
                  <a:lnTo>
                    <a:pt x="63500" y="28575"/>
                  </a:lnTo>
                  <a:lnTo>
                    <a:pt x="76200" y="28575"/>
                  </a:lnTo>
                  <a:lnTo>
                    <a:pt x="76200" y="0"/>
                  </a:lnTo>
                  <a:close/>
                </a:path>
                <a:path w="1800225" h="76200">
                  <a:moveTo>
                    <a:pt x="76200" y="28575"/>
                  </a:moveTo>
                  <a:lnTo>
                    <a:pt x="63500" y="28575"/>
                  </a:lnTo>
                  <a:lnTo>
                    <a:pt x="63500" y="47625"/>
                  </a:lnTo>
                  <a:lnTo>
                    <a:pt x="76200" y="47625"/>
                  </a:lnTo>
                  <a:lnTo>
                    <a:pt x="76200" y="28575"/>
                  </a:lnTo>
                  <a:close/>
                </a:path>
                <a:path w="1800225" h="76200">
                  <a:moveTo>
                    <a:pt x="123825" y="28575"/>
                  </a:moveTo>
                  <a:lnTo>
                    <a:pt x="76200" y="28575"/>
                  </a:lnTo>
                  <a:lnTo>
                    <a:pt x="76200" y="47625"/>
                  </a:lnTo>
                  <a:lnTo>
                    <a:pt x="123825" y="47625"/>
                  </a:lnTo>
                  <a:lnTo>
                    <a:pt x="123825" y="285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713748" y="4058792"/>
            <a:ext cx="238125" cy="611505"/>
          </a:xfrm>
          <a:prstGeom prst="rect">
            <a:avLst/>
          </a:prstGeom>
        </p:spPr>
        <p:txBody>
          <a:bodyPr vert="vert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1200" b="1" dirty="0">
                <a:latin typeface="Comic Sans MS"/>
                <a:cs typeface="Comic Sans MS"/>
              </a:rPr>
              <a:t>n</a:t>
            </a:r>
            <a:r>
              <a:rPr sz="1200" b="1" spc="-10" dirty="0">
                <a:latin typeface="Comic Sans MS"/>
                <a:cs typeface="Comic Sans MS"/>
              </a:rPr>
              <a:t> cycles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561846" y="5054989"/>
            <a:ext cx="3599179" cy="251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50" i="1" spc="-30" dirty="0">
                <a:latin typeface="Comic Sans MS"/>
                <a:cs typeface="Comic Sans MS"/>
              </a:rPr>
              <a:t>Profondeur/Pression/T</a:t>
            </a:r>
            <a:r>
              <a:rPr sz="1400" i="1" spc="-30" dirty="0">
                <a:latin typeface="Arial"/>
                <a:cs typeface="Arial"/>
              </a:rPr>
              <a:t>°</a:t>
            </a:r>
            <a:r>
              <a:rPr sz="1450" i="1" spc="-30" dirty="0">
                <a:latin typeface="Comic Sans MS"/>
                <a:cs typeface="Comic Sans MS"/>
              </a:rPr>
              <a:t>C/pH/Eh/Salinité…</a:t>
            </a:r>
            <a:endParaRPr sz="1450">
              <a:latin typeface="Comic Sans MS"/>
              <a:cs typeface="Comic Sans MS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470404" y="1186878"/>
            <a:ext cx="1746250" cy="376555"/>
          </a:xfrm>
          <a:prstGeom prst="rect">
            <a:avLst/>
          </a:prstGeom>
          <a:solidFill>
            <a:srgbClr val="959595"/>
          </a:solidFill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65"/>
              </a:spcBef>
            </a:pPr>
            <a:r>
              <a:rPr sz="1800" b="1" spc="-10" dirty="0">
                <a:latin typeface="Comic Sans MS"/>
                <a:cs typeface="Comic Sans MS"/>
              </a:rPr>
              <a:t>PARAMETRES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883654" y="1186878"/>
            <a:ext cx="1573530" cy="376555"/>
          </a:xfrm>
          <a:prstGeom prst="rect">
            <a:avLst/>
          </a:prstGeom>
          <a:solidFill>
            <a:srgbClr val="959595"/>
          </a:solidFill>
          <a:ln w="9525">
            <a:solidFill>
              <a:srgbClr val="000000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65"/>
              </a:spcBef>
            </a:pPr>
            <a:r>
              <a:rPr sz="1800" b="1" spc="-10" dirty="0">
                <a:latin typeface="Comic Sans MS"/>
                <a:cs typeface="Comic Sans MS"/>
              </a:rPr>
              <a:t>PROCESSUS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640453" y="6263678"/>
            <a:ext cx="2222500" cy="314325"/>
          </a:xfrm>
          <a:prstGeom prst="rect">
            <a:avLst/>
          </a:prstGeom>
          <a:solidFill>
            <a:srgbClr val="959595"/>
          </a:solidFill>
          <a:ln w="9525">
            <a:solidFill>
              <a:srgbClr val="000000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00"/>
              </a:spcBef>
            </a:pPr>
            <a:r>
              <a:rPr sz="1400" b="1" dirty="0">
                <a:latin typeface="Comic Sans MS"/>
                <a:cs typeface="Comic Sans MS"/>
              </a:rPr>
              <a:t>=Roches</a:t>
            </a:r>
            <a:r>
              <a:rPr sz="1400" b="1" spc="-50" dirty="0">
                <a:latin typeface="Comic Sans MS"/>
                <a:cs typeface="Comic Sans MS"/>
              </a:rPr>
              <a:t> </a:t>
            </a:r>
            <a:r>
              <a:rPr sz="1400" b="1" spc="-10" dirty="0">
                <a:latin typeface="Comic Sans MS"/>
                <a:cs typeface="Comic Sans MS"/>
              </a:rPr>
              <a:t>silicoclastiques</a:t>
            </a:r>
            <a:endParaRPr sz="14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5118100"/>
            <a:chOff x="0" y="0"/>
            <a:chExt cx="9139555" cy="51181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79676" y="836675"/>
              <a:ext cx="6655453" cy="428138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979676" y="904811"/>
              <a:ext cx="1408430" cy="1158875"/>
            </a:xfrm>
            <a:custGeom>
              <a:avLst/>
              <a:gdLst/>
              <a:ahLst/>
              <a:cxnLst/>
              <a:rect l="l" t="t" r="r" b="b"/>
              <a:pathLst>
                <a:path w="1408429" h="1158875">
                  <a:moveTo>
                    <a:pt x="1407922" y="0"/>
                  </a:moveTo>
                  <a:lnTo>
                    <a:pt x="0" y="0"/>
                  </a:lnTo>
                  <a:lnTo>
                    <a:pt x="0" y="1158303"/>
                  </a:lnTo>
                  <a:lnTo>
                    <a:pt x="1407922" y="1158303"/>
                  </a:lnTo>
                  <a:lnTo>
                    <a:pt x="140792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86334" y="858773"/>
            <a:ext cx="202311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2</a:t>
            </a:r>
            <a:r>
              <a:rPr sz="3600" spc="-1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.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Le</a:t>
            </a:r>
            <a:r>
              <a:rPr sz="3600" spc="-10" dirty="0">
                <a:solidFill>
                  <a:srgbClr val="000000"/>
                </a:solidFill>
              </a:rPr>
              <a:t> cycle</a:t>
            </a:r>
            <a:endParaRPr sz="3600"/>
          </a:p>
        </p:txBody>
      </p:sp>
      <p:sp>
        <p:nvSpPr>
          <p:cNvPr id="11" name="object 11"/>
          <p:cNvSpPr txBox="1"/>
          <p:nvPr/>
        </p:nvSpPr>
        <p:spPr>
          <a:xfrm>
            <a:off x="186334" y="1407414"/>
            <a:ext cx="200850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latin typeface="Calibri"/>
                <a:cs typeface="Calibri"/>
              </a:rPr>
              <a:t>des</a:t>
            </a:r>
            <a:r>
              <a:rPr sz="3600" spc="-15" dirty="0">
                <a:latin typeface="Calibri"/>
                <a:cs typeface="Calibri"/>
              </a:rPr>
              <a:t> </a:t>
            </a:r>
            <a:r>
              <a:rPr sz="3600" spc="-10" dirty="0">
                <a:latin typeface="Calibri"/>
                <a:cs typeface="Calibri"/>
              </a:rPr>
              <a:t>roches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626489" y="5060137"/>
            <a:ext cx="7264400" cy="1671955"/>
          </a:xfrm>
          <a:prstGeom prst="rect">
            <a:avLst/>
          </a:prstGeom>
        </p:spPr>
        <p:txBody>
          <a:bodyPr vert="horz" wrap="square" lIns="0" tIns="165100" rIns="0" bIns="0" rtlCol="0">
            <a:spAutoFit/>
          </a:bodyPr>
          <a:lstStyle/>
          <a:p>
            <a:pPr marL="68580" algn="ctr">
              <a:lnSpc>
                <a:spcPct val="100000"/>
              </a:lnSpc>
              <a:spcBef>
                <a:spcPts val="1300"/>
              </a:spcBef>
            </a:pP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Le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magma</a:t>
            </a:r>
            <a:r>
              <a:rPr sz="2000" b="1" spc="-1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à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FF0000"/>
                </a:solidFill>
                <a:latin typeface="Calibri"/>
                <a:cs typeface="Calibri"/>
              </a:rPr>
              <a:t>l’origine</a:t>
            </a:r>
            <a:r>
              <a:rPr sz="20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de</a:t>
            </a:r>
            <a:r>
              <a:rPr sz="2000" b="1" spc="-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FF0000"/>
                </a:solidFill>
                <a:latin typeface="Calibri"/>
                <a:cs typeface="Calibri"/>
              </a:rPr>
              <a:t>la</a:t>
            </a:r>
            <a:r>
              <a:rPr sz="2000" b="1" spc="-10" dirty="0">
                <a:solidFill>
                  <a:srgbClr val="FF0000"/>
                </a:solidFill>
                <a:latin typeface="Calibri"/>
                <a:cs typeface="Calibri"/>
              </a:rPr>
              <a:t> croute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200"/>
              </a:spcBef>
              <a:buFont typeface="Arial"/>
              <a:buChar char="•"/>
              <a:tabLst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Cristallisation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magma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donne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b="1" spc="-80" dirty="0">
                <a:latin typeface="Calibri"/>
                <a:cs typeface="Calibri"/>
              </a:rPr>
              <a:t>r.</a:t>
            </a:r>
            <a:r>
              <a:rPr sz="2000" b="1" spc="-1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ignées</a:t>
            </a:r>
            <a:r>
              <a:rPr sz="2000" b="1" spc="-25" dirty="0">
                <a:latin typeface="Calibri"/>
                <a:cs typeface="Calibri"/>
              </a:rPr>
              <a:t> </a:t>
            </a:r>
            <a:r>
              <a:rPr sz="2000" b="1" dirty="0">
                <a:latin typeface="Calibri"/>
                <a:cs typeface="Calibri"/>
              </a:rPr>
              <a:t>ou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magmatiques,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sz="2000" spc="-10" dirty="0">
                <a:latin typeface="Calibri"/>
                <a:cs typeface="Calibri"/>
              </a:rPr>
              <a:t>Altération,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sédimentation,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diagénèse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donnent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b="1" spc="-80" dirty="0">
                <a:latin typeface="Calibri"/>
                <a:cs typeface="Calibri"/>
              </a:rPr>
              <a:t>r.</a:t>
            </a:r>
            <a:r>
              <a:rPr sz="2000" b="1" spc="-35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sédimentaires,</a:t>
            </a:r>
            <a:endParaRPr sz="20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355600" algn="l"/>
              </a:tabLst>
            </a:pPr>
            <a:r>
              <a:rPr sz="2000" spc="-30" dirty="0">
                <a:latin typeface="Calibri"/>
                <a:cs typeface="Calibri"/>
              </a:rPr>
              <a:t>Température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pression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donnent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b="1" spc="-80" dirty="0">
                <a:latin typeface="Calibri"/>
                <a:cs typeface="Calibri"/>
              </a:rPr>
              <a:t>r.</a:t>
            </a:r>
            <a:r>
              <a:rPr sz="2000" b="1" spc="-30" dirty="0">
                <a:latin typeface="Calibri"/>
                <a:cs typeface="Calibri"/>
              </a:rPr>
              <a:t> </a:t>
            </a:r>
            <a:r>
              <a:rPr sz="2000" b="1" spc="-10" dirty="0">
                <a:latin typeface="Calibri"/>
                <a:cs typeface="Calibri"/>
              </a:rPr>
              <a:t>métamorphiques.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928104" y="122681"/>
            <a:ext cx="2049145" cy="438784"/>
            <a:chOff x="6928104" y="122681"/>
            <a:chExt cx="2049145" cy="438784"/>
          </a:xfrm>
        </p:grpSpPr>
        <p:sp>
          <p:nvSpPr>
            <p:cNvPr id="14" name="object 14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1954784" y="0"/>
                  </a:moveTo>
                  <a:lnTo>
                    <a:pt x="68834" y="0"/>
                  </a:lnTo>
                  <a:lnTo>
                    <a:pt x="42058" y="5415"/>
                  </a:lnTo>
                  <a:lnTo>
                    <a:pt x="20177" y="20177"/>
                  </a:lnTo>
                  <a:lnTo>
                    <a:pt x="5415" y="42058"/>
                  </a:lnTo>
                  <a:lnTo>
                    <a:pt x="0" y="68834"/>
                  </a:lnTo>
                  <a:lnTo>
                    <a:pt x="0" y="344424"/>
                  </a:lnTo>
                  <a:lnTo>
                    <a:pt x="5415" y="371199"/>
                  </a:lnTo>
                  <a:lnTo>
                    <a:pt x="20177" y="393080"/>
                  </a:lnTo>
                  <a:lnTo>
                    <a:pt x="42058" y="407842"/>
                  </a:lnTo>
                  <a:lnTo>
                    <a:pt x="68834" y="413258"/>
                  </a:lnTo>
                  <a:lnTo>
                    <a:pt x="1954784" y="413258"/>
                  </a:lnTo>
                  <a:lnTo>
                    <a:pt x="1981632" y="407842"/>
                  </a:lnTo>
                  <a:lnTo>
                    <a:pt x="2003552" y="393080"/>
                  </a:lnTo>
                  <a:lnTo>
                    <a:pt x="2018327" y="371199"/>
                  </a:lnTo>
                  <a:lnTo>
                    <a:pt x="2023745" y="344424"/>
                  </a:lnTo>
                  <a:lnTo>
                    <a:pt x="2023745" y="68834"/>
                  </a:lnTo>
                  <a:lnTo>
                    <a:pt x="2018327" y="42058"/>
                  </a:lnTo>
                  <a:lnTo>
                    <a:pt x="2003552" y="20177"/>
                  </a:lnTo>
                  <a:lnTo>
                    <a:pt x="1981632" y="5415"/>
                  </a:lnTo>
                  <a:lnTo>
                    <a:pt x="19547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0" y="68834"/>
                  </a:moveTo>
                  <a:lnTo>
                    <a:pt x="5415" y="42058"/>
                  </a:lnTo>
                  <a:lnTo>
                    <a:pt x="20177" y="20177"/>
                  </a:lnTo>
                  <a:lnTo>
                    <a:pt x="42058" y="5415"/>
                  </a:lnTo>
                  <a:lnTo>
                    <a:pt x="68834" y="0"/>
                  </a:lnTo>
                  <a:lnTo>
                    <a:pt x="1954784" y="0"/>
                  </a:lnTo>
                  <a:lnTo>
                    <a:pt x="1981632" y="5415"/>
                  </a:lnTo>
                  <a:lnTo>
                    <a:pt x="2003552" y="20177"/>
                  </a:lnTo>
                  <a:lnTo>
                    <a:pt x="2018327" y="42058"/>
                  </a:lnTo>
                  <a:lnTo>
                    <a:pt x="2023745" y="68834"/>
                  </a:lnTo>
                  <a:lnTo>
                    <a:pt x="2023745" y="344424"/>
                  </a:lnTo>
                  <a:lnTo>
                    <a:pt x="2018327" y="371199"/>
                  </a:lnTo>
                  <a:lnTo>
                    <a:pt x="2003552" y="393080"/>
                  </a:lnTo>
                  <a:lnTo>
                    <a:pt x="1981632" y="407842"/>
                  </a:lnTo>
                  <a:lnTo>
                    <a:pt x="1954784" y="413258"/>
                  </a:lnTo>
                  <a:lnTo>
                    <a:pt x="68834" y="413258"/>
                  </a:lnTo>
                  <a:lnTo>
                    <a:pt x="42058" y="407842"/>
                  </a:lnTo>
                  <a:lnTo>
                    <a:pt x="20177" y="393080"/>
                  </a:lnTo>
                  <a:lnTo>
                    <a:pt x="5415" y="371199"/>
                  </a:lnTo>
                  <a:lnTo>
                    <a:pt x="0" y="344424"/>
                  </a:lnTo>
                  <a:lnTo>
                    <a:pt x="0" y="6883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440294" y="176910"/>
            <a:ext cx="10267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 .</a:t>
            </a:r>
            <a:r>
              <a:rPr sz="1800" spc="4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Rappels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8" name="object 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0252" y="716661"/>
            <a:ext cx="38385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86334" y="1193673"/>
            <a:ext cx="153606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omic Sans MS"/>
                <a:cs typeface="Comic Sans MS"/>
              </a:rPr>
              <a:t>Roches silicoclastiques: </a:t>
            </a:r>
            <a:r>
              <a:rPr sz="1600" b="1" dirty="0">
                <a:latin typeface="Comic Sans MS"/>
                <a:cs typeface="Comic Sans MS"/>
              </a:rPr>
              <a:t>Paramètres</a:t>
            </a:r>
            <a:r>
              <a:rPr sz="1600" b="1" spc="-70" dirty="0">
                <a:latin typeface="Comic Sans MS"/>
                <a:cs typeface="Comic Sans MS"/>
              </a:rPr>
              <a:t> </a:t>
            </a:r>
            <a:r>
              <a:rPr sz="1600" b="1" spc="-25" dirty="0">
                <a:latin typeface="Comic Sans MS"/>
                <a:cs typeface="Comic Sans MS"/>
              </a:rPr>
              <a:t>et </a:t>
            </a:r>
            <a:r>
              <a:rPr sz="1600" b="1" dirty="0">
                <a:latin typeface="Comic Sans MS"/>
                <a:cs typeface="Comic Sans MS"/>
              </a:rPr>
              <a:t>Processus</a:t>
            </a:r>
            <a:r>
              <a:rPr sz="1600" b="1" spc="-50" dirty="0">
                <a:latin typeface="Comic Sans MS"/>
                <a:cs typeface="Comic Sans MS"/>
              </a:rPr>
              <a:t> </a:t>
            </a:r>
            <a:r>
              <a:rPr sz="1600" b="1" spc="-25" dirty="0">
                <a:latin typeface="Comic Sans MS"/>
                <a:cs typeface="Comic Sans MS"/>
              </a:rPr>
              <a:t>de </a:t>
            </a:r>
            <a:r>
              <a:rPr sz="1600" b="1" spc="-10" dirty="0">
                <a:latin typeface="Comic Sans MS"/>
                <a:cs typeface="Comic Sans MS"/>
              </a:rPr>
              <a:t>formation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38932" y="1366520"/>
            <a:ext cx="5639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4215" algn="l"/>
                <a:tab pos="1515110" algn="l"/>
                <a:tab pos="2136775" algn="l"/>
                <a:tab pos="2419350" algn="l"/>
                <a:tab pos="3437254" algn="l"/>
                <a:tab pos="3987800" algn="l"/>
                <a:tab pos="4864100" algn="l"/>
                <a:tab pos="5427980" algn="l"/>
              </a:tabLst>
            </a:pPr>
            <a:r>
              <a:rPr sz="2400" b="1" spc="-25" dirty="0">
                <a:latin typeface="Arial"/>
                <a:cs typeface="Arial"/>
              </a:rPr>
              <a:t>Les</a:t>
            </a:r>
            <a:r>
              <a:rPr sz="2400" b="1" dirty="0">
                <a:latin typeface="Arial"/>
                <a:cs typeface="Arial"/>
              </a:rPr>
              <a:t>	</a:t>
            </a:r>
            <a:r>
              <a:rPr sz="2400" b="1" spc="-20" dirty="0">
                <a:latin typeface="Arial"/>
                <a:cs typeface="Arial"/>
              </a:rPr>
              <a:t>grès</a:t>
            </a:r>
            <a:r>
              <a:rPr sz="2400" b="1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sont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0" dirty="0">
                <a:latin typeface="Arial"/>
                <a:cs typeface="Arial"/>
              </a:rPr>
              <a:t>à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l’origine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sables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que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la</a:t>
            </a:r>
            <a:endParaRPr sz="20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138932" y="1732280"/>
            <a:ext cx="563880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369060" algn="l"/>
                <a:tab pos="1692275" algn="l"/>
                <a:tab pos="2212975" algn="l"/>
                <a:tab pos="3228340" algn="l"/>
                <a:tab pos="3693160" algn="l"/>
                <a:tab pos="4300220" algn="l"/>
                <a:tab pos="5116830" algn="l"/>
              </a:tabLst>
            </a:pPr>
            <a:r>
              <a:rPr sz="2000" spc="-10" dirty="0">
                <a:latin typeface="Arial"/>
                <a:cs typeface="Arial"/>
              </a:rPr>
              <a:t>diagénèse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0" dirty="0">
                <a:latin typeface="Arial"/>
                <a:cs typeface="Arial"/>
              </a:rPr>
              <a:t>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fait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évoluer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en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une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roche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dure</a:t>
            </a:r>
            <a:endParaRPr sz="200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138932" y="2037080"/>
            <a:ext cx="5640070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Arial"/>
                <a:cs typeface="Arial"/>
              </a:rPr>
              <a:t>(dureté</a:t>
            </a:r>
            <a:r>
              <a:rPr sz="2000" spc="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7).</a:t>
            </a:r>
            <a:r>
              <a:rPr sz="2000" spc="1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On</a:t>
            </a:r>
            <a:r>
              <a:rPr sz="2000" spc="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distingue</a:t>
            </a:r>
            <a:r>
              <a:rPr sz="2000" spc="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</a:t>
            </a:r>
            <a:r>
              <a:rPr sz="2000" spc="1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nature</a:t>
            </a:r>
            <a:r>
              <a:rPr sz="2000" spc="1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155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leur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ciment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596385" y="3259582"/>
            <a:ext cx="3897629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95"/>
              </a:spcBef>
              <a:buChar char="•"/>
              <a:tabLst>
                <a:tab pos="299085" algn="l"/>
                <a:tab pos="775970" algn="l"/>
                <a:tab pos="1099185" algn="l"/>
                <a:tab pos="1320165" algn="l"/>
                <a:tab pos="1485900" algn="l"/>
                <a:tab pos="1629410" algn="l"/>
                <a:tab pos="1963420" algn="l"/>
                <a:tab pos="2284095" algn="l"/>
                <a:tab pos="2486025" algn="l"/>
                <a:tab pos="2859405" algn="l"/>
                <a:tab pos="3008630" algn="l"/>
                <a:tab pos="3455670" algn="l"/>
                <a:tab pos="3534410" algn="l"/>
              </a:tabLst>
            </a:pPr>
            <a:r>
              <a:rPr sz="16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Les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16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grès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1600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siliceux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1600" spc="-50" dirty="0">
                <a:latin typeface="Arial"/>
                <a:cs typeface="Arial"/>
              </a:rPr>
              <a:t>: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40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cimentés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" dirty="0">
                <a:latin typeface="Arial"/>
                <a:cs typeface="Arial"/>
              </a:rPr>
              <a:t>avec </a:t>
            </a:r>
            <a:r>
              <a:rPr sz="1600" spc="-10" dirty="0">
                <a:latin typeface="Arial"/>
                <a:cs typeface="Arial"/>
              </a:rPr>
              <a:t>secondaire,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" dirty="0">
                <a:latin typeface="Arial"/>
                <a:cs typeface="Arial"/>
              </a:rPr>
              <a:t>s’ils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" dirty="0">
                <a:latin typeface="Arial"/>
                <a:cs typeface="Arial"/>
              </a:rPr>
              <a:t>sont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" dirty="0">
                <a:latin typeface="Arial"/>
                <a:cs typeface="Arial"/>
              </a:rPr>
              <a:t>bien</a:t>
            </a:r>
            <a:r>
              <a:rPr sz="1600" dirty="0">
                <a:latin typeface="Arial"/>
                <a:cs typeface="Arial"/>
              </a:rPr>
              <a:t>		</a:t>
            </a:r>
            <a:r>
              <a:rPr sz="1600" spc="-10" dirty="0">
                <a:latin typeface="Arial"/>
                <a:cs typeface="Arial"/>
              </a:rPr>
              <a:t>cimentés roches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" dirty="0">
                <a:latin typeface="Arial"/>
                <a:cs typeface="Arial"/>
              </a:rPr>
              <a:t>très</a:t>
            </a:r>
            <a:r>
              <a:rPr sz="1600" dirty="0">
                <a:latin typeface="Arial"/>
                <a:cs typeface="Arial"/>
              </a:rPr>
              <a:t>		</a:t>
            </a:r>
            <a:r>
              <a:rPr sz="1600" spc="-10" dirty="0">
                <a:latin typeface="Arial"/>
                <a:cs typeface="Arial"/>
              </a:rPr>
              <a:t>résistantes,</a:t>
            </a:r>
            <a:r>
              <a:rPr sz="1600" dirty="0">
                <a:latin typeface="Arial"/>
                <a:cs typeface="Arial"/>
              </a:rPr>
              <a:t>	</a:t>
            </a:r>
            <a:r>
              <a:rPr sz="1600" spc="-20" dirty="0">
                <a:latin typeface="Arial"/>
                <a:cs typeface="Arial"/>
              </a:rPr>
              <a:t>sinon</a:t>
            </a:r>
            <a:r>
              <a:rPr sz="1600" dirty="0">
                <a:latin typeface="Arial"/>
                <a:cs typeface="Arial"/>
              </a:rPr>
              <a:t>		</a:t>
            </a:r>
            <a:r>
              <a:rPr sz="1600" spc="-20" dirty="0">
                <a:latin typeface="Arial"/>
                <a:cs typeface="Arial"/>
              </a:rPr>
              <a:t>elle </a:t>
            </a:r>
            <a:r>
              <a:rPr sz="1600" dirty="0">
                <a:latin typeface="Arial"/>
                <a:cs typeface="Arial"/>
              </a:rPr>
              <a:t>décimenter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donner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du</a:t>
            </a:r>
            <a:r>
              <a:rPr sz="1600" spc="-4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sable,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547229" y="3259582"/>
            <a:ext cx="123190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7112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Arial"/>
                <a:cs typeface="Arial"/>
              </a:rPr>
              <a:t>de</a:t>
            </a:r>
            <a:r>
              <a:rPr sz="1600" spc="14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145" dirty="0">
                <a:latin typeface="Arial"/>
                <a:cs typeface="Arial"/>
              </a:rPr>
              <a:t>  </a:t>
            </a:r>
            <a:r>
              <a:rPr sz="1600" spc="-10" dirty="0">
                <a:latin typeface="Arial"/>
                <a:cs typeface="Arial"/>
              </a:rPr>
              <a:t>silice </a:t>
            </a:r>
            <a:r>
              <a:rPr sz="1600" dirty="0">
                <a:latin typeface="Arial"/>
                <a:cs typeface="Arial"/>
              </a:rPr>
              <a:t>ce</a:t>
            </a:r>
            <a:r>
              <a:rPr sz="1600" spc="8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sont</a:t>
            </a:r>
            <a:r>
              <a:rPr sz="1600" spc="105" dirty="0">
                <a:latin typeface="Arial"/>
                <a:cs typeface="Arial"/>
              </a:rPr>
              <a:t>  </a:t>
            </a:r>
            <a:r>
              <a:rPr sz="1600" spc="-25" dirty="0">
                <a:latin typeface="Arial"/>
                <a:cs typeface="Arial"/>
              </a:rPr>
              <a:t>des </a:t>
            </a:r>
            <a:r>
              <a:rPr sz="1600" dirty="0">
                <a:latin typeface="Arial"/>
                <a:cs typeface="Arial"/>
              </a:rPr>
              <a:t>peuvent</a:t>
            </a:r>
            <a:r>
              <a:rPr sz="1600" spc="280" dirty="0">
                <a:latin typeface="Arial"/>
                <a:cs typeface="Arial"/>
              </a:rPr>
              <a:t>  </a:t>
            </a:r>
            <a:r>
              <a:rPr sz="1600" spc="-25" dirty="0">
                <a:latin typeface="Arial"/>
                <a:cs typeface="Arial"/>
              </a:rPr>
              <a:t>se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96385" y="4479163"/>
            <a:ext cx="5184140" cy="1976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300355" algn="l"/>
              </a:tabLst>
            </a:pP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Les</a:t>
            </a:r>
            <a:r>
              <a:rPr sz="1600" u="sng" spc="4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grès</a:t>
            </a:r>
            <a:r>
              <a:rPr sz="1600" u="sng" spc="5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calcaires</a:t>
            </a:r>
            <a:r>
              <a:rPr sz="1600" u="sng" spc="5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:</a:t>
            </a:r>
            <a:r>
              <a:rPr sz="1600" spc="4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cimentés</a:t>
            </a:r>
            <a:r>
              <a:rPr sz="1600" spc="6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avec</a:t>
            </a:r>
            <a:r>
              <a:rPr sz="1600" spc="50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de</a:t>
            </a:r>
            <a:r>
              <a:rPr sz="1600" spc="4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45" dirty="0">
                <a:latin typeface="Arial"/>
                <a:cs typeface="Arial"/>
              </a:rPr>
              <a:t>  </a:t>
            </a:r>
            <a:r>
              <a:rPr sz="1600" spc="-10" dirty="0">
                <a:latin typeface="Arial"/>
                <a:cs typeface="Arial"/>
              </a:rPr>
              <a:t>calcite, </a:t>
            </a:r>
            <a:r>
              <a:rPr sz="1600" dirty="0">
                <a:latin typeface="Arial"/>
                <a:cs typeface="Arial"/>
              </a:rPr>
              <a:t>d’origine</a:t>
            </a:r>
            <a:r>
              <a:rPr sz="1600" spc="240" dirty="0">
                <a:latin typeface="Arial"/>
                <a:cs typeface="Arial"/>
              </a:rPr>
              <a:t>   </a:t>
            </a:r>
            <a:r>
              <a:rPr sz="1600" dirty="0">
                <a:latin typeface="Arial"/>
                <a:cs typeface="Arial"/>
              </a:rPr>
              <a:t>marine,</a:t>
            </a:r>
            <a:r>
              <a:rPr sz="1600" spc="245" dirty="0">
                <a:latin typeface="Arial"/>
                <a:cs typeface="Arial"/>
              </a:rPr>
              <a:t>   </a:t>
            </a:r>
            <a:r>
              <a:rPr sz="1600" dirty="0">
                <a:latin typeface="Arial"/>
                <a:cs typeface="Arial"/>
              </a:rPr>
              <a:t>fréquents</a:t>
            </a:r>
            <a:r>
              <a:rPr sz="1600" spc="250" dirty="0">
                <a:latin typeface="Arial"/>
                <a:cs typeface="Arial"/>
              </a:rPr>
              <a:t>   </a:t>
            </a:r>
            <a:r>
              <a:rPr sz="1600" dirty="0">
                <a:latin typeface="Arial"/>
                <a:cs typeface="Arial"/>
              </a:rPr>
              <a:t>dans</a:t>
            </a:r>
            <a:r>
              <a:rPr sz="1600" spc="240" dirty="0">
                <a:latin typeface="Arial"/>
                <a:cs typeface="Arial"/>
              </a:rPr>
              <a:t>   </a:t>
            </a:r>
            <a:r>
              <a:rPr sz="1600" dirty="0">
                <a:latin typeface="Arial"/>
                <a:cs typeface="Arial"/>
              </a:rPr>
              <a:t>les</a:t>
            </a:r>
            <a:r>
              <a:rPr sz="1600" spc="245" dirty="0">
                <a:latin typeface="Arial"/>
                <a:cs typeface="Arial"/>
              </a:rPr>
              <a:t>   </a:t>
            </a:r>
            <a:r>
              <a:rPr sz="1600" spc="-10" dirty="0">
                <a:latin typeface="Arial"/>
                <a:cs typeface="Arial"/>
              </a:rPr>
              <a:t>séries </a:t>
            </a:r>
            <a:r>
              <a:rPr sz="1600" dirty="0">
                <a:latin typeface="Arial"/>
                <a:cs typeface="Arial"/>
              </a:rPr>
              <a:t>sédimentaires</a:t>
            </a:r>
            <a:r>
              <a:rPr sz="1600" spc="5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transgressives.</a:t>
            </a:r>
            <a:r>
              <a:rPr sz="1600" spc="5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5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dissolution</a:t>
            </a:r>
            <a:r>
              <a:rPr sz="1600" spc="55" dirty="0">
                <a:latin typeface="Arial"/>
                <a:cs typeface="Arial"/>
              </a:rPr>
              <a:t>  </a:t>
            </a:r>
            <a:r>
              <a:rPr sz="1600" dirty="0">
                <a:latin typeface="Arial"/>
                <a:cs typeface="Arial"/>
              </a:rPr>
              <a:t>de</a:t>
            </a:r>
            <a:r>
              <a:rPr sz="1600" spc="55" dirty="0">
                <a:latin typeface="Arial"/>
                <a:cs typeface="Arial"/>
              </a:rPr>
              <a:t>  </a:t>
            </a:r>
            <a:r>
              <a:rPr sz="1600" spc="-25" dirty="0">
                <a:latin typeface="Arial"/>
                <a:cs typeface="Arial"/>
              </a:rPr>
              <a:t>la </a:t>
            </a:r>
            <a:r>
              <a:rPr sz="1600" dirty="0">
                <a:latin typeface="Arial"/>
                <a:cs typeface="Arial"/>
              </a:rPr>
              <a:t>calcite</a:t>
            </a:r>
            <a:r>
              <a:rPr sz="1600" spc="2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finit</a:t>
            </a:r>
            <a:r>
              <a:rPr sz="1600" spc="2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par</a:t>
            </a:r>
            <a:r>
              <a:rPr sz="1600" spc="30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altérer</a:t>
            </a:r>
            <a:r>
              <a:rPr sz="1600" spc="2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2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compacité</a:t>
            </a:r>
            <a:r>
              <a:rPr sz="1600" spc="2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et</a:t>
            </a:r>
            <a:r>
              <a:rPr sz="1600" spc="29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29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résistance </a:t>
            </a:r>
            <a:r>
              <a:rPr sz="1600" dirty="0">
                <a:latin typeface="Arial"/>
                <a:cs typeface="Arial"/>
              </a:rPr>
              <a:t>mécanique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la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roche,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0"/>
              </a:spcBef>
              <a:buFont typeface="Arial"/>
              <a:buChar char="•"/>
            </a:pPr>
            <a:endParaRPr sz="1600">
              <a:latin typeface="Arial"/>
              <a:cs typeface="Arial"/>
            </a:endParaRPr>
          </a:p>
          <a:p>
            <a:pPr marL="299085" marR="6350" indent="-287020" algn="just">
              <a:lnSpc>
                <a:spcPct val="100000"/>
              </a:lnSpc>
              <a:buFont typeface="Arial"/>
              <a:buChar char="•"/>
              <a:tabLst>
                <a:tab pos="299085" algn="l"/>
                <a:tab pos="300355" algn="l"/>
              </a:tabLst>
            </a:pPr>
            <a:r>
              <a:rPr sz="1600" dirty="0">
                <a:latin typeface="Times New Roman"/>
                <a:cs typeface="Times New Roman"/>
              </a:rPr>
              <a:t>	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Les</a:t>
            </a:r>
            <a:r>
              <a:rPr sz="1600" u="sng" spc="-2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molasses</a:t>
            </a:r>
            <a:r>
              <a:rPr sz="1600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(grès</a:t>
            </a:r>
            <a:r>
              <a:rPr sz="1600" spc="-10" dirty="0">
                <a:latin typeface="Arial"/>
                <a:cs typeface="Arial"/>
              </a:rPr>
              <a:t> post-</a:t>
            </a:r>
            <a:r>
              <a:rPr sz="1600" dirty="0">
                <a:latin typeface="Arial"/>
                <a:cs typeface="Arial"/>
              </a:rPr>
              <a:t>orogénique)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sont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des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roches </a:t>
            </a:r>
            <a:r>
              <a:rPr sz="1600" dirty="0">
                <a:latin typeface="Arial"/>
                <a:cs typeface="Arial"/>
              </a:rPr>
              <a:t>en</a:t>
            </a:r>
            <a:r>
              <a:rPr sz="1600" spc="-5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générale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fragiles.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9245" y="2485644"/>
            <a:ext cx="2833120" cy="4279392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8" name="object 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8267" y="716661"/>
            <a:ext cx="4180204" cy="1433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071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64071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endParaRPr sz="1600">
              <a:latin typeface="Calibri"/>
              <a:cs typeface="Calibri"/>
            </a:endParaRPr>
          </a:p>
          <a:p>
            <a:pPr marL="12700" marR="2678430">
              <a:lnSpc>
                <a:spcPct val="100000"/>
              </a:lnSpc>
              <a:spcBef>
                <a:spcPts val="1480"/>
              </a:spcBef>
            </a:pPr>
            <a:r>
              <a:rPr sz="1600" b="1" spc="-10" dirty="0">
                <a:latin typeface="Comic Sans MS"/>
                <a:cs typeface="Comic Sans MS"/>
              </a:rPr>
              <a:t>Composants </a:t>
            </a:r>
            <a:r>
              <a:rPr sz="1600" b="1" dirty="0">
                <a:latin typeface="Comic Sans MS"/>
                <a:cs typeface="Comic Sans MS"/>
              </a:rPr>
              <a:t>détritiques</a:t>
            </a:r>
            <a:r>
              <a:rPr sz="1600" b="1" spc="-60" dirty="0">
                <a:latin typeface="Comic Sans MS"/>
                <a:cs typeface="Comic Sans MS"/>
              </a:rPr>
              <a:t> </a:t>
            </a:r>
            <a:r>
              <a:rPr sz="1600" b="1" spc="-25" dirty="0">
                <a:latin typeface="Comic Sans MS"/>
                <a:cs typeface="Comic Sans MS"/>
              </a:rPr>
              <a:t>des </a:t>
            </a:r>
            <a:r>
              <a:rPr sz="1600" b="1" spc="-10" dirty="0">
                <a:latin typeface="Comic Sans MS"/>
                <a:cs typeface="Comic Sans MS"/>
              </a:rPr>
              <a:t>sédiments silicoclastiques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164582" y="1692655"/>
            <a:ext cx="3792854" cy="685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6785">
              <a:lnSpc>
                <a:spcPct val="100000"/>
              </a:lnSpc>
              <a:spcBef>
                <a:spcPts val="100"/>
              </a:spcBef>
            </a:pPr>
            <a:r>
              <a:rPr sz="1800" b="1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Les</a:t>
            </a:r>
            <a:r>
              <a:rPr sz="1800" b="1" u="sng" spc="-4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fragments</a:t>
            </a:r>
            <a:r>
              <a:rPr sz="1800" b="1" u="sng" spc="-5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de</a:t>
            </a:r>
            <a:r>
              <a:rPr sz="1800" b="1" u="sng" spc="-1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roches</a:t>
            </a:r>
            <a:endParaRPr sz="180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1400" dirty="0">
                <a:latin typeface="Comic Sans MS"/>
                <a:cs typeface="Comic Sans MS"/>
              </a:rPr>
              <a:t>Importants</a:t>
            </a:r>
            <a:r>
              <a:rPr sz="1400" spc="-4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dans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les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conglomérats</a:t>
            </a:r>
            <a:r>
              <a:rPr sz="1400" spc="-4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et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brèches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0247" y="2351913"/>
            <a:ext cx="8096884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343217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omic Sans MS"/>
                <a:cs typeface="Comic Sans MS"/>
              </a:rPr>
              <a:t>Généralement</a:t>
            </a:r>
            <a:r>
              <a:rPr sz="1400" spc="-6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les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particules</a:t>
            </a:r>
            <a:r>
              <a:rPr sz="1400" spc="-4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les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plus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grossières</a:t>
            </a:r>
            <a:r>
              <a:rPr sz="1400" spc="-4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des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20" dirty="0">
                <a:latin typeface="Comic Sans MS"/>
                <a:cs typeface="Comic Sans MS"/>
              </a:rPr>
              <a:t>grès </a:t>
            </a:r>
            <a:r>
              <a:rPr sz="1400" dirty="0">
                <a:latin typeface="Comic Sans MS"/>
                <a:cs typeface="Comic Sans MS"/>
              </a:rPr>
              <a:t>Dépendent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de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la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nature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de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la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roche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source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et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de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la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durabilité</a:t>
            </a:r>
            <a:r>
              <a:rPr sz="1400" spc="-5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des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particules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pendant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le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transport</a:t>
            </a:r>
            <a:endParaRPr sz="1400">
              <a:latin typeface="Comic Sans MS"/>
              <a:cs typeface="Comic Sans M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51657" y="3381501"/>
            <a:ext cx="2458085" cy="23266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22225" algn="ctr">
              <a:lnSpc>
                <a:spcPct val="100000"/>
              </a:lnSpc>
              <a:spcBef>
                <a:spcPts val="105"/>
              </a:spcBef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Roches</a:t>
            </a:r>
            <a:r>
              <a:rPr sz="1400" u="sng" spc="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(méta-)sédimentaires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Micrite,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pélite,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micashiste…</a:t>
            </a:r>
            <a:endParaRPr sz="1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1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14"/>
              </a:spcBef>
            </a:pPr>
            <a:endParaRPr sz="1400">
              <a:latin typeface="Comic Sans MS"/>
              <a:cs typeface="Comic Sans MS"/>
            </a:endParaRPr>
          </a:p>
          <a:p>
            <a:pPr marL="508000" marR="516255" algn="ctr">
              <a:lnSpc>
                <a:spcPct val="100000"/>
              </a:lnSpc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Roches</a:t>
            </a:r>
            <a:r>
              <a:rPr sz="1400" u="sng" spc="-3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siliceuses</a:t>
            </a:r>
            <a:r>
              <a:rPr sz="1400" spc="-10" dirty="0">
                <a:latin typeface="Comic Sans MS"/>
                <a:cs typeface="Comic Sans MS"/>
              </a:rPr>
              <a:t> Chert…</a:t>
            </a:r>
            <a:endParaRPr sz="1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</a:pPr>
            <a:endParaRPr sz="1400">
              <a:latin typeface="Comic Sans MS"/>
              <a:cs typeface="Comic Sans MS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400">
              <a:latin typeface="Comic Sans MS"/>
              <a:cs typeface="Comic Sans MS"/>
            </a:endParaRPr>
          </a:p>
          <a:p>
            <a:pPr marL="97790" marR="5080" indent="595630">
              <a:lnSpc>
                <a:spcPct val="100000"/>
              </a:lnSpc>
            </a:pPr>
            <a:r>
              <a:rPr sz="1400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Roches</a:t>
            </a:r>
            <a:r>
              <a:rPr sz="1400" u="sng" spc="-3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ignées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Granites,</a:t>
            </a:r>
            <a:r>
              <a:rPr sz="1400" spc="-4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roches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volcaniques</a:t>
            </a:r>
            <a:endParaRPr sz="1400">
              <a:latin typeface="Comic Sans MS"/>
              <a:cs typeface="Comic Sans MS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72" y="4008120"/>
            <a:ext cx="3250691" cy="2845303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1635" y="2878836"/>
            <a:ext cx="2912364" cy="3979162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98976" y="1226819"/>
            <a:ext cx="1865376" cy="2775203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13" name="object 13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17" name="object 17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258267" y="716661"/>
            <a:ext cx="4180204" cy="1433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071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64071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endParaRPr sz="1600">
              <a:latin typeface="Calibri"/>
              <a:cs typeface="Calibri"/>
            </a:endParaRPr>
          </a:p>
          <a:p>
            <a:pPr marL="12700" marR="2678430">
              <a:lnSpc>
                <a:spcPct val="100000"/>
              </a:lnSpc>
              <a:spcBef>
                <a:spcPts val="1480"/>
              </a:spcBef>
            </a:pPr>
            <a:r>
              <a:rPr sz="1600" b="1" spc="-10" dirty="0">
                <a:latin typeface="Comic Sans MS"/>
                <a:cs typeface="Comic Sans MS"/>
              </a:rPr>
              <a:t>Composants </a:t>
            </a:r>
            <a:r>
              <a:rPr sz="1600" b="1" dirty="0">
                <a:latin typeface="Comic Sans MS"/>
                <a:cs typeface="Comic Sans MS"/>
              </a:rPr>
              <a:t>détritiques</a:t>
            </a:r>
            <a:r>
              <a:rPr sz="1600" b="1" spc="-60" dirty="0">
                <a:latin typeface="Comic Sans MS"/>
                <a:cs typeface="Comic Sans MS"/>
              </a:rPr>
              <a:t> </a:t>
            </a:r>
            <a:r>
              <a:rPr sz="1600" b="1" spc="-25" dirty="0">
                <a:latin typeface="Comic Sans MS"/>
                <a:cs typeface="Comic Sans MS"/>
              </a:rPr>
              <a:t>des </a:t>
            </a:r>
            <a:r>
              <a:rPr sz="1600" b="1" spc="-10" dirty="0">
                <a:latin typeface="Comic Sans MS"/>
                <a:cs typeface="Comic Sans MS"/>
              </a:rPr>
              <a:t>sédiments silicoclastiques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257671" y="1853946"/>
            <a:ext cx="2548890" cy="1281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9075">
              <a:lnSpc>
                <a:spcPct val="100000"/>
              </a:lnSpc>
              <a:spcBef>
                <a:spcPts val="100"/>
              </a:spcBef>
            </a:pPr>
            <a:r>
              <a:rPr sz="1800" b="1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Les</a:t>
            </a:r>
            <a:r>
              <a:rPr sz="1800" b="1" u="sng" spc="-3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grains</a:t>
            </a:r>
            <a:r>
              <a:rPr sz="1800" b="1" u="sng" spc="-5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de</a:t>
            </a:r>
            <a:r>
              <a:rPr sz="1800" b="1" u="sng" spc="-2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quartz</a:t>
            </a:r>
            <a:endParaRPr sz="1800">
              <a:latin typeface="Comic Sans MS"/>
              <a:cs typeface="Comic Sans MS"/>
            </a:endParaRPr>
          </a:p>
          <a:p>
            <a:pPr marL="22860" marR="5080" indent="-10795" algn="r">
              <a:lnSpc>
                <a:spcPct val="100000"/>
              </a:lnSpc>
              <a:spcBef>
                <a:spcPts val="1005"/>
              </a:spcBef>
              <a:buFont typeface="Arial"/>
              <a:buChar char="•"/>
              <a:tabLst>
                <a:tab pos="22860" algn="l"/>
                <a:tab pos="299085" algn="l"/>
              </a:tabLst>
            </a:pPr>
            <a:r>
              <a:rPr sz="1400" dirty="0">
                <a:latin typeface="Comic Sans MS"/>
                <a:cs typeface="Comic Sans MS"/>
              </a:rPr>
              <a:t>	Caractéristique</a:t>
            </a:r>
            <a:r>
              <a:rPr sz="1400" spc="-6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des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roches </a:t>
            </a:r>
            <a:r>
              <a:rPr sz="1400" dirty="0">
                <a:latin typeface="Comic Sans MS"/>
                <a:cs typeface="Comic Sans MS"/>
              </a:rPr>
              <a:t>acides</a:t>
            </a:r>
            <a:r>
              <a:rPr sz="1400" spc="-4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: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roches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plutoniques </a:t>
            </a:r>
            <a:r>
              <a:rPr sz="1400" dirty="0">
                <a:latin typeface="Comic Sans MS"/>
                <a:cs typeface="Comic Sans MS"/>
              </a:rPr>
              <a:t>granitoïdes,</a:t>
            </a:r>
            <a:r>
              <a:rPr sz="1400" spc="-6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gneiss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et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schistes</a:t>
            </a:r>
            <a:endParaRPr sz="1400">
              <a:latin typeface="Comic Sans MS"/>
              <a:cs typeface="Comic Sans MS"/>
            </a:endParaRPr>
          </a:p>
          <a:p>
            <a:pPr marL="286385" marR="5080" lvl="1" indent="-286385" algn="r">
              <a:lnSpc>
                <a:spcPct val="100000"/>
              </a:lnSpc>
              <a:buFont typeface="Arial"/>
              <a:buChar char="•"/>
              <a:tabLst>
                <a:tab pos="286385" algn="l"/>
              </a:tabLst>
            </a:pPr>
            <a:r>
              <a:rPr sz="1400" dirty="0">
                <a:latin typeface="Comic Sans MS"/>
                <a:cs typeface="Comic Sans MS"/>
              </a:rPr>
              <a:t>Minéral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le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plus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stable</a:t>
            </a:r>
            <a:endParaRPr sz="1400">
              <a:latin typeface="Comic Sans MS"/>
              <a:cs typeface="Comic Sans MS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4572" y="2266188"/>
            <a:ext cx="9131935" cy="4380230"/>
            <a:chOff x="4572" y="2266188"/>
            <a:chExt cx="9131935" cy="4380230"/>
          </a:xfrm>
        </p:grpSpPr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572" y="3931920"/>
              <a:ext cx="4597908" cy="2714244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539996" y="3249168"/>
              <a:ext cx="4596384" cy="339699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6679" y="2266188"/>
              <a:ext cx="3819144" cy="166878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8" name="object 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8267" y="716661"/>
            <a:ext cx="4180204" cy="1433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4071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64071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endParaRPr sz="1600">
              <a:latin typeface="Calibri"/>
              <a:cs typeface="Calibri"/>
            </a:endParaRPr>
          </a:p>
          <a:p>
            <a:pPr marL="12700" marR="2678430">
              <a:lnSpc>
                <a:spcPct val="100000"/>
              </a:lnSpc>
              <a:spcBef>
                <a:spcPts val="1480"/>
              </a:spcBef>
            </a:pPr>
            <a:r>
              <a:rPr sz="1600" b="1" spc="-10" dirty="0">
                <a:latin typeface="Comic Sans MS"/>
                <a:cs typeface="Comic Sans MS"/>
              </a:rPr>
              <a:t>Composants </a:t>
            </a:r>
            <a:r>
              <a:rPr sz="1600" b="1" dirty="0">
                <a:latin typeface="Comic Sans MS"/>
                <a:cs typeface="Comic Sans MS"/>
              </a:rPr>
              <a:t>détritiques</a:t>
            </a:r>
            <a:r>
              <a:rPr sz="1600" b="1" spc="-60" dirty="0">
                <a:latin typeface="Comic Sans MS"/>
                <a:cs typeface="Comic Sans MS"/>
              </a:rPr>
              <a:t> </a:t>
            </a:r>
            <a:r>
              <a:rPr sz="1600" b="1" spc="-25" dirty="0">
                <a:latin typeface="Comic Sans MS"/>
                <a:cs typeface="Comic Sans MS"/>
              </a:rPr>
              <a:t>des </a:t>
            </a:r>
            <a:r>
              <a:rPr sz="1600" b="1" spc="-10" dirty="0">
                <a:latin typeface="Comic Sans MS"/>
                <a:cs typeface="Comic Sans MS"/>
              </a:rPr>
              <a:t>sédiments silicoclastiques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464811" y="1199210"/>
            <a:ext cx="4491990" cy="1333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1010">
              <a:lnSpc>
                <a:spcPct val="100000"/>
              </a:lnSpc>
              <a:spcBef>
                <a:spcPts val="100"/>
              </a:spcBef>
            </a:pPr>
            <a:r>
              <a:rPr sz="1800" b="1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Les</a:t>
            </a:r>
            <a:r>
              <a:rPr sz="1800" b="1" u="sng" spc="-2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grains</a:t>
            </a:r>
            <a:r>
              <a:rPr sz="1800" b="1" u="sng" spc="-35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de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feldspaths</a:t>
            </a:r>
            <a:endParaRPr sz="1800">
              <a:latin typeface="Comic Sans MS"/>
              <a:cs typeface="Comic Sans MS"/>
            </a:endParaRPr>
          </a:p>
          <a:p>
            <a:pPr marL="954405" marR="5080" indent="-287020" algn="r">
              <a:lnSpc>
                <a:spcPct val="100000"/>
              </a:lnSpc>
              <a:spcBef>
                <a:spcPts val="1415"/>
              </a:spcBef>
              <a:buFont typeface="Arial"/>
              <a:buChar char="•"/>
              <a:tabLst>
                <a:tab pos="989330" algn="l"/>
              </a:tabLst>
            </a:pPr>
            <a:r>
              <a:rPr sz="1400" dirty="0">
                <a:latin typeface="Comic Sans MS"/>
                <a:cs typeface="Comic Sans MS"/>
              </a:rPr>
              <a:t>Caractéristique</a:t>
            </a:r>
            <a:r>
              <a:rPr sz="1400" spc="-6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des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roches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acides</a:t>
            </a:r>
            <a:r>
              <a:rPr sz="1400" spc="-4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: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roches 	</a:t>
            </a:r>
            <a:r>
              <a:rPr sz="1400" dirty="0">
                <a:latin typeface="Comic Sans MS"/>
                <a:cs typeface="Comic Sans MS"/>
              </a:rPr>
              <a:t>plutoniques</a:t>
            </a:r>
            <a:r>
              <a:rPr sz="1400" spc="-5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granitoïdes,</a:t>
            </a:r>
            <a:r>
              <a:rPr sz="1400" spc="-5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gneiss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et</a:t>
            </a:r>
            <a:r>
              <a:rPr sz="1400" spc="-15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schistes</a:t>
            </a:r>
            <a:endParaRPr sz="1400">
              <a:latin typeface="Comic Sans MS"/>
              <a:cs typeface="Comic Sans MS"/>
            </a:endParaRPr>
          </a:p>
          <a:p>
            <a:pPr marL="286385" marR="6350" indent="-286385" algn="r">
              <a:lnSpc>
                <a:spcPct val="100000"/>
              </a:lnSpc>
              <a:buFont typeface="Arial"/>
              <a:buChar char="•"/>
              <a:tabLst>
                <a:tab pos="286385" algn="l"/>
              </a:tabLst>
            </a:pPr>
            <a:r>
              <a:rPr sz="1400" dirty="0">
                <a:latin typeface="Comic Sans MS"/>
                <a:cs typeface="Comic Sans MS"/>
              </a:rPr>
              <a:t>Faible</a:t>
            </a:r>
            <a:r>
              <a:rPr sz="1400" spc="-7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stabilité</a:t>
            </a:r>
            <a:r>
              <a:rPr sz="1400" spc="-5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chimique</a:t>
            </a:r>
            <a:r>
              <a:rPr sz="1400" spc="-7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(facilement</a:t>
            </a:r>
            <a:r>
              <a:rPr sz="1400" spc="-50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hydrolysable)</a:t>
            </a:r>
            <a:endParaRPr sz="1400">
              <a:latin typeface="Comic Sans MS"/>
              <a:cs typeface="Comic Sans MS"/>
            </a:endParaRPr>
          </a:p>
          <a:p>
            <a:pPr marL="286385" marR="5080" lvl="1" indent="-286385" algn="r">
              <a:lnSpc>
                <a:spcPct val="100000"/>
              </a:lnSpc>
              <a:buFont typeface="Arial"/>
              <a:buChar char="•"/>
              <a:tabLst>
                <a:tab pos="286385" algn="l"/>
              </a:tabLst>
            </a:pPr>
            <a:r>
              <a:rPr sz="1400" dirty="0">
                <a:latin typeface="Comic Sans MS"/>
                <a:cs typeface="Comic Sans MS"/>
              </a:rPr>
              <a:t>Faible</a:t>
            </a:r>
            <a:r>
              <a:rPr sz="1400" spc="-5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stabilité</a:t>
            </a:r>
            <a:r>
              <a:rPr sz="1400" spc="-4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mécanique</a:t>
            </a:r>
            <a:r>
              <a:rPr sz="1400" spc="-4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(clivages</a:t>
            </a:r>
            <a:r>
              <a:rPr sz="1400" spc="-50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importants)</a:t>
            </a:r>
            <a:endParaRPr sz="1400">
              <a:latin typeface="Comic Sans MS"/>
              <a:cs typeface="Comic Sans MS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3339" y="2142744"/>
            <a:ext cx="4311650" cy="4715510"/>
            <a:chOff x="53339" y="2142744"/>
            <a:chExt cx="4311650" cy="471551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27504" y="3631711"/>
              <a:ext cx="2212847" cy="175713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96287" y="3800729"/>
              <a:ext cx="1875282" cy="141922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7691" y="2142744"/>
              <a:ext cx="2257044" cy="1802891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99462" y="2334641"/>
              <a:ext cx="1873758" cy="14192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339" y="3608832"/>
              <a:ext cx="2316480" cy="179222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44919" y="3800475"/>
              <a:ext cx="1932177" cy="140779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103" y="2142744"/>
              <a:ext cx="2301240" cy="177393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62267" y="2334768"/>
              <a:ext cx="1916430" cy="13900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04644" y="5074919"/>
              <a:ext cx="2260092" cy="1783080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296541" y="5266460"/>
              <a:ext cx="1876806" cy="146646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3339" y="5074919"/>
              <a:ext cx="2318004" cy="178308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4919" y="5266515"/>
              <a:ext cx="1934464" cy="14748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1460" y="5280660"/>
              <a:ext cx="1487424" cy="55626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0603" y="5285232"/>
              <a:ext cx="1514856" cy="588264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98348" y="5307685"/>
              <a:ext cx="1393317" cy="461670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298348" y="5307685"/>
              <a:ext cx="1393825" cy="462280"/>
            </a:xfrm>
            <a:custGeom>
              <a:avLst/>
              <a:gdLst/>
              <a:ahLst/>
              <a:cxnLst/>
              <a:rect l="l" t="t" r="r" b="b"/>
              <a:pathLst>
                <a:path w="1393825" h="462279">
                  <a:moveTo>
                    <a:pt x="0" y="461670"/>
                  </a:moveTo>
                  <a:lnTo>
                    <a:pt x="1393317" y="461670"/>
                  </a:lnTo>
                  <a:lnTo>
                    <a:pt x="1393317" y="0"/>
                  </a:lnTo>
                  <a:lnTo>
                    <a:pt x="0" y="0"/>
                  </a:lnTo>
                  <a:lnTo>
                    <a:pt x="0" y="461670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394754" y="5518022"/>
              <a:ext cx="1201420" cy="13970"/>
            </a:xfrm>
            <a:custGeom>
              <a:avLst/>
              <a:gdLst/>
              <a:ahLst/>
              <a:cxnLst/>
              <a:rect l="l" t="t" r="r" b="b"/>
              <a:pathLst>
                <a:path w="1201420" h="13970">
                  <a:moveTo>
                    <a:pt x="1200873" y="0"/>
                  </a:moveTo>
                  <a:lnTo>
                    <a:pt x="0" y="0"/>
                  </a:lnTo>
                  <a:lnTo>
                    <a:pt x="0" y="13715"/>
                  </a:lnTo>
                  <a:lnTo>
                    <a:pt x="1200873" y="13715"/>
                  </a:lnTo>
                  <a:lnTo>
                    <a:pt x="1200873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303110" y="5334127"/>
            <a:ext cx="1384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omic Sans MS"/>
                <a:cs typeface="Comic Sans MS"/>
              </a:rPr>
              <a:t>F.</a:t>
            </a:r>
            <a:r>
              <a:rPr sz="1200" spc="35" dirty="0">
                <a:latin typeface="Comic Sans MS"/>
                <a:cs typeface="Comic Sans MS"/>
              </a:rPr>
              <a:t> </a:t>
            </a:r>
            <a:r>
              <a:rPr sz="1200" spc="-10" dirty="0">
                <a:latin typeface="Comic Sans MS"/>
                <a:cs typeface="Comic Sans MS"/>
              </a:rPr>
              <a:t>calco-sodiques</a:t>
            </a:r>
            <a:endParaRPr sz="1200">
              <a:latin typeface="Comic Sans MS"/>
              <a:cs typeface="Comic Sans MS"/>
            </a:endParaRPr>
          </a:p>
          <a:p>
            <a:pPr marL="186055">
              <a:lnSpc>
                <a:spcPct val="100000"/>
              </a:lnSpc>
            </a:pPr>
            <a:r>
              <a:rPr sz="1200" dirty="0">
                <a:latin typeface="Comic Sans MS"/>
                <a:cs typeface="Comic Sans MS"/>
              </a:rPr>
              <a:t>F.</a:t>
            </a:r>
            <a:r>
              <a:rPr sz="1200" spc="-5" dirty="0">
                <a:latin typeface="Comic Sans MS"/>
                <a:cs typeface="Comic Sans MS"/>
              </a:rPr>
              <a:t> </a:t>
            </a:r>
            <a:r>
              <a:rPr sz="1200" spc="-10" dirty="0">
                <a:latin typeface="Comic Sans MS"/>
                <a:cs typeface="Comic Sans MS"/>
              </a:rPr>
              <a:t>plagioclases</a:t>
            </a:r>
            <a:endParaRPr sz="1200">
              <a:latin typeface="Comic Sans MS"/>
              <a:cs typeface="Comic Sans MS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265175" y="2339339"/>
            <a:ext cx="916305" cy="410209"/>
            <a:chOff x="265175" y="2339339"/>
            <a:chExt cx="916305" cy="410209"/>
          </a:xfrm>
        </p:grpSpPr>
        <p:pic>
          <p:nvPicPr>
            <p:cNvPr id="32" name="object 3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5175" y="2339339"/>
              <a:ext cx="877824" cy="371855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71271" y="2343911"/>
              <a:ext cx="909828" cy="405384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312648" y="2366759"/>
              <a:ext cx="782586" cy="276999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312648" y="2366759"/>
            <a:ext cx="782955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05"/>
              </a:spcBef>
            </a:pPr>
            <a:r>
              <a:rPr sz="1200" u="sng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Orthose</a:t>
            </a:r>
            <a:endParaRPr sz="1200">
              <a:latin typeface="Comic Sans MS"/>
              <a:cs typeface="Comic Sans MS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260604" y="3805428"/>
            <a:ext cx="1103630" cy="410209"/>
            <a:chOff x="260604" y="3805428"/>
            <a:chExt cx="1103630" cy="410209"/>
          </a:xfrm>
        </p:grpSpPr>
        <p:pic>
          <p:nvPicPr>
            <p:cNvPr id="37" name="object 37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60604" y="3805428"/>
              <a:ext cx="1066800" cy="371856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71272" y="3810000"/>
              <a:ext cx="1092708" cy="405383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308127" y="3832593"/>
              <a:ext cx="971740" cy="276999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308127" y="3832593"/>
            <a:ext cx="972185" cy="277495"/>
          </a:xfrm>
          <a:prstGeom prst="rect">
            <a:avLst/>
          </a:prstGeom>
          <a:ln w="9525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96520">
              <a:lnSpc>
                <a:spcPct val="100000"/>
              </a:lnSpc>
              <a:spcBef>
                <a:spcPts val="305"/>
              </a:spcBef>
            </a:pPr>
            <a:r>
              <a:rPr sz="1200" u="sng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Microcline</a:t>
            </a:r>
            <a:r>
              <a:rPr sz="1200" u="sng" spc="50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 </a:t>
            </a:r>
            <a:endParaRPr sz="1200">
              <a:latin typeface="Comic Sans MS"/>
              <a:cs typeface="Comic Sans MS"/>
            </a:endParaRPr>
          </a:p>
        </p:txBody>
      </p:sp>
      <p:pic>
        <p:nvPicPr>
          <p:cNvPr id="41" name="object 4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5628133" y="3421380"/>
            <a:ext cx="3357367" cy="3357367"/>
          </a:xfrm>
          <a:prstGeom prst="rect">
            <a:avLst/>
          </a:prstGeom>
        </p:spPr>
      </p:pic>
      <p:sp>
        <p:nvSpPr>
          <p:cNvPr id="42" name="object 42"/>
          <p:cNvSpPr txBox="1"/>
          <p:nvPr/>
        </p:nvSpPr>
        <p:spPr>
          <a:xfrm>
            <a:off x="5803772" y="6382613"/>
            <a:ext cx="6578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Arkose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4375403" y="2644139"/>
            <a:ext cx="3411220" cy="2336800"/>
            <a:chOff x="4375403" y="2644139"/>
            <a:chExt cx="3411220" cy="2336800"/>
          </a:xfrm>
        </p:grpSpPr>
        <p:pic>
          <p:nvPicPr>
            <p:cNvPr id="44" name="object 44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4375403" y="2644139"/>
              <a:ext cx="3410711" cy="2336292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439411" y="2708909"/>
              <a:ext cx="3228974" cy="2152650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420361" y="2689859"/>
              <a:ext cx="3267075" cy="2190750"/>
            </a:xfrm>
            <a:custGeom>
              <a:avLst/>
              <a:gdLst/>
              <a:ahLst/>
              <a:cxnLst/>
              <a:rect l="l" t="t" r="r" b="b"/>
              <a:pathLst>
                <a:path w="3267075" h="2190750">
                  <a:moveTo>
                    <a:pt x="0" y="2190750"/>
                  </a:moveTo>
                  <a:lnTo>
                    <a:pt x="3267074" y="2190750"/>
                  </a:lnTo>
                  <a:lnTo>
                    <a:pt x="3267074" y="0"/>
                  </a:lnTo>
                  <a:lnTo>
                    <a:pt x="0" y="0"/>
                  </a:lnTo>
                  <a:lnTo>
                    <a:pt x="0" y="219075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074536" y="2924936"/>
              <a:ext cx="297815" cy="288290"/>
            </a:xfrm>
            <a:custGeom>
              <a:avLst/>
              <a:gdLst/>
              <a:ahLst/>
              <a:cxnLst/>
              <a:rect l="l" t="t" r="r" b="b"/>
              <a:pathLst>
                <a:path w="297814" h="288289">
                  <a:moveTo>
                    <a:pt x="153670" y="0"/>
                  </a:moveTo>
                  <a:lnTo>
                    <a:pt x="153670" y="72009"/>
                  </a:lnTo>
                  <a:lnTo>
                    <a:pt x="0" y="72009"/>
                  </a:lnTo>
                  <a:lnTo>
                    <a:pt x="0" y="216026"/>
                  </a:lnTo>
                  <a:lnTo>
                    <a:pt x="153670" y="216026"/>
                  </a:lnTo>
                  <a:lnTo>
                    <a:pt x="153670" y="288036"/>
                  </a:lnTo>
                  <a:lnTo>
                    <a:pt x="297688" y="144017"/>
                  </a:lnTo>
                  <a:lnTo>
                    <a:pt x="15367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6074536" y="2924936"/>
              <a:ext cx="297815" cy="288290"/>
            </a:xfrm>
            <a:custGeom>
              <a:avLst/>
              <a:gdLst/>
              <a:ahLst/>
              <a:cxnLst/>
              <a:rect l="l" t="t" r="r" b="b"/>
              <a:pathLst>
                <a:path w="297814" h="288289">
                  <a:moveTo>
                    <a:pt x="0" y="72009"/>
                  </a:moveTo>
                  <a:lnTo>
                    <a:pt x="153670" y="72009"/>
                  </a:lnTo>
                  <a:lnTo>
                    <a:pt x="153670" y="0"/>
                  </a:lnTo>
                  <a:lnTo>
                    <a:pt x="297688" y="144017"/>
                  </a:lnTo>
                  <a:lnTo>
                    <a:pt x="153670" y="288036"/>
                  </a:lnTo>
                  <a:lnTo>
                    <a:pt x="153670" y="216026"/>
                  </a:lnTo>
                  <a:lnTo>
                    <a:pt x="0" y="216026"/>
                  </a:lnTo>
                  <a:lnTo>
                    <a:pt x="0" y="72009"/>
                  </a:lnTo>
                  <a:close/>
                </a:path>
              </a:pathLst>
            </a:custGeom>
            <a:ln w="25399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148071" y="3861053"/>
              <a:ext cx="297815" cy="288290"/>
            </a:xfrm>
            <a:custGeom>
              <a:avLst/>
              <a:gdLst/>
              <a:ahLst/>
              <a:cxnLst/>
              <a:rect l="l" t="t" r="r" b="b"/>
              <a:pathLst>
                <a:path w="297814" h="288289">
                  <a:moveTo>
                    <a:pt x="153542" y="0"/>
                  </a:moveTo>
                  <a:lnTo>
                    <a:pt x="153542" y="72009"/>
                  </a:lnTo>
                  <a:lnTo>
                    <a:pt x="0" y="72009"/>
                  </a:lnTo>
                  <a:lnTo>
                    <a:pt x="0" y="216027"/>
                  </a:lnTo>
                  <a:lnTo>
                    <a:pt x="153542" y="216027"/>
                  </a:lnTo>
                  <a:lnTo>
                    <a:pt x="153542" y="288036"/>
                  </a:lnTo>
                  <a:lnTo>
                    <a:pt x="297561" y="144018"/>
                  </a:lnTo>
                  <a:lnTo>
                    <a:pt x="1535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148071" y="3861053"/>
              <a:ext cx="297815" cy="288290"/>
            </a:xfrm>
            <a:custGeom>
              <a:avLst/>
              <a:gdLst/>
              <a:ahLst/>
              <a:cxnLst/>
              <a:rect l="l" t="t" r="r" b="b"/>
              <a:pathLst>
                <a:path w="297814" h="288289">
                  <a:moveTo>
                    <a:pt x="0" y="72009"/>
                  </a:moveTo>
                  <a:lnTo>
                    <a:pt x="153542" y="72009"/>
                  </a:lnTo>
                  <a:lnTo>
                    <a:pt x="153542" y="0"/>
                  </a:lnTo>
                  <a:lnTo>
                    <a:pt x="297561" y="144018"/>
                  </a:lnTo>
                  <a:lnTo>
                    <a:pt x="153542" y="288036"/>
                  </a:lnTo>
                  <a:lnTo>
                    <a:pt x="153542" y="216027"/>
                  </a:lnTo>
                  <a:lnTo>
                    <a:pt x="0" y="216027"/>
                  </a:lnTo>
                  <a:lnTo>
                    <a:pt x="0" y="72009"/>
                  </a:lnTo>
                  <a:close/>
                </a:path>
              </a:pathLst>
            </a:custGeom>
            <a:ln w="25400">
              <a:solidFill>
                <a:srgbClr val="F7954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object 51"/>
          <p:cNvSpPr txBox="1"/>
          <p:nvPr/>
        </p:nvSpPr>
        <p:spPr>
          <a:xfrm>
            <a:off x="3859148" y="6624625"/>
            <a:ext cx="2959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Calibri"/>
                <a:cs typeface="Calibri"/>
              </a:rPr>
              <a:t>I.</a:t>
            </a:r>
            <a:r>
              <a:rPr sz="800" spc="-20" dirty="0">
                <a:solidFill>
                  <a:srgbClr val="FFFFFF"/>
                </a:solidFill>
                <a:latin typeface="Calibri"/>
                <a:cs typeface="Calibri"/>
              </a:rPr>
              <a:t> Bour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6814" y="653923"/>
            <a:ext cx="8810625" cy="411480"/>
            <a:chOff x="166814" y="653923"/>
            <a:chExt cx="8810625" cy="411480"/>
          </a:xfrm>
        </p:grpSpPr>
        <p:sp>
          <p:nvSpPr>
            <p:cNvPr id="4" name="object 4"/>
            <p:cNvSpPr/>
            <p:nvPr/>
          </p:nvSpPr>
          <p:spPr>
            <a:xfrm>
              <a:off x="5580125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5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9514" y="673989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514" y="673989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00252" y="716661"/>
            <a:ext cx="82353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511873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2400" i="1" spc="-75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2400" i="1" spc="-60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i="1" spc="-52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2400" i="1" spc="-60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5" baseline="1736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2400" baseline="1736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8267" y="1148842"/>
            <a:ext cx="150685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Comic Sans MS"/>
                <a:cs typeface="Comic Sans MS"/>
              </a:rPr>
              <a:t>Composants </a:t>
            </a:r>
            <a:r>
              <a:rPr sz="1600" b="1" dirty="0">
                <a:latin typeface="Comic Sans MS"/>
                <a:cs typeface="Comic Sans MS"/>
              </a:rPr>
              <a:t>détritiques</a:t>
            </a:r>
            <a:r>
              <a:rPr sz="1600" b="1" spc="-60" dirty="0">
                <a:latin typeface="Comic Sans MS"/>
                <a:cs typeface="Comic Sans MS"/>
              </a:rPr>
              <a:t> </a:t>
            </a:r>
            <a:r>
              <a:rPr sz="1600" b="1" spc="-25" dirty="0">
                <a:latin typeface="Comic Sans MS"/>
                <a:cs typeface="Comic Sans MS"/>
              </a:rPr>
              <a:t>des </a:t>
            </a:r>
            <a:r>
              <a:rPr sz="1600" b="1" spc="-10" dirty="0">
                <a:latin typeface="Comic Sans MS"/>
                <a:cs typeface="Comic Sans MS"/>
              </a:rPr>
              <a:t>sédiments silicoclastiques</a:t>
            </a:r>
            <a:endParaRPr sz="1600">
              <a:latin typeface="Comic Sans MS"/>
              <a:cs typeface="Comic Sans MS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R="78105" algn="r">
              <a:lnSpc>
                <a:spcPct val="100000"/>
              </a:lnSpc>
              <a:spcBef>
                <a:spcPts val="780"/>
              </a:spcBef>
            </a:pPr>
            <a:r>
              <a:rPr dirty="0"/>
              <a:t>Les</a:t>
            </a:r>
            <a:r>
              <a:rPr spc="-40" dirty="0"/>
              <a:t> </a:t>
            </a:r>
            <a:r>
              <a:rPr dirty="0"/>
              <a:t>micas</a:t>
            </a:r>
            <a:r>
              <a:rPr spc="-45" dirty="0"/>
              <a:t> </a:t>
            </a:r>
            <a:r>
              <a:rPr dirty="0"/>
              <a:t>et</a:t>
            </a:r>
            <a:r>
              <a:rPr spc="-25" dirty="0"/>
              <a:t> </a:t>
            </a:r>
            <a:r>
              <a:rPr dirty="0"/>
              <a:t>minéraux</a:t>
            </a:r>
            <a:r>
              <a:rPr spc="-45" dirty="0"/>
              <a:t> </a:t>
            </a:r>
            <a:r>
              <a:rPr spc="-10" dirty="0"/>
              <a:t>argileux</a:t>
            </a:r>
          </a:p>
          <a:p>
            <a:pPr marR="74930" algn="r">
              <a:lnSpc>
                <a:spcPct val="100000"/>
              </a:lnSpc>
              <a:spcBef>
                <a:spcPts val="675"/>
              </a:spcBef>
            </a:pPr>
            <a:r>
              <a:rPr spc="-10" dirty="0"/>
              <a:t>Micas</a:t>
            </a:r>
          </a:p>
          <a:p>
            <a:pPr marR="5080" algn="r">
              <a:lnSpc>
                <a:spcPct val="100000"/>
              </a:lnSpc>
              <a:spcBef>
                <a:spcPts val="135"/>
              </a:spcBef>
            </a:pPr>
            <a:r>
              <a:rPr sz="1400" b="0" u="none" spc="-10" dirty="0">
                <a:latin typeface="Comic Sans MS"/>
                <a:cs typeface="Comic Sans MS"/>
              </a:rPr>
              <a:t>Phyllosilicates</a:t>
            </a:r>
            <a:endParaRPr sz="1400">
              <a:latin typeface="Comic Sans MS"/>
              <a:cs typeface="Comic Sans MS"/>
            </a:endParaRPr>
          </a:p>
          <a:p>
            <a:pPr marL="12700" marR="5080" indent="1443355" algn="r">
              <a:lnSpc>
                <a:spcPct val="100000"/>
              </a:lnSpc>
            </a:pPr>
            <a:r>
              <a:rPr sz="1400" b="0" u="none" dirty="0">
                <a:latin typeface="Comic Sans MS"/>
                <a:cs typeface="Comic Sans MS"/>
              </a:rPr>
              <a:t>Clivages</a:t>
            </a:r>
            <a:r>
              <a:rPr sz="1400" b="0" u="none" spc="-50" dirty="0">
                <a:latin typeface="Comic Sans MS"/>
                <a:cs typeface="Comic Sans MS"/>
              </a:rPr>
              <a:t> </a:t>
            </a:r>
            <a:r>
              <a:rPr sz="1400" b="0" u="none" dirty="0">
                <a:latin typeface="Comic Sans MS"/>
                <a:cs typeface="Comic Sans MS"/>
              </a:rPr>
              <a:t>parfaits</a:t>
            </a:r>
            <a:r>
              <a:rPr sz="1400" b="0" u="none" spc="-30" dirty="0">
                <a:latin typeface="Comic Sans MS"/>
                <a:cs typeface="Comic Sans MS"/>
              </a:rPr>
              <a:t> </a:t>
            </a:r>
            <a:r>
              <a:rPr sz="1400" b="0" u="none" dirty="0">
                <a:latin typeface="Comic Sans MS"/>
                <a:cs typeface="Comic Sans MS"/>
              </a:rPr>
              <a:t>en</a:t>
            </a:r>
            <a:r>
              <a:rPr sz="1400" b="0" u="none" spc="-25" dirty="0">
                <a:latin typeface="Comic Sans MS"/>
                <a:cs typeface="Comic Sans MS"/>
              </a:rPr>
              <a:t> </a:t>
            </a:r>
            <a:r>
              <a:rPr sz="1400" b="0" u="none" dirty="0">
                <a:latin typeface="Comic Sans MS"/>
                <a:cs typeface="Comic Sans MS"/>
              </a:rPr>
              <a:t>minces</a:t>
            </a:r>
            <a:r>
              <a:rPr sz="1400" b="0" u="none" spc="-20" dirty="0">
                <a:latin typeface="Comic Sans MS"/>
                <a:cs typeface="Comic Sans MS"/>
              </a:rPr>
              <a:t> </a:t>
            </a:r>
            <a:r>
              <a:rPr sz="1400" b="0" u="none" dirty="0">
                <a:latin typeface="Comic Sans MS"/>
                <a:cs typeface="Comic Sans MS"/>
              </a:rPr>
              <a:t>lamelles,</a:t>
            </a:r>
            <a:r>
              <a:rPr sz="1400" b="0" u="none" spc="-30" dirty="0">
                <a:latin typeface="Comic Sans MS"/>
                <a:cs typeface="Comic Sans MS"/>
              </a:rPr>
              <a:t> </a:t>
            </a:r>
            <a:r>
              <a:rPr sz="1400" b="0" u="none" dirty="0">
                <a:latin typeface="Comic Sans MS"/>
                <a:cs typeface="Comic Sans MS"/>
              </a:rPr>
              <a:t>Aspect</a:t>
            </a:r>
            <a:r>
              <a:rPr sz="1400" b="0" u="none" spc="-25" dirty="0">
                <a:latin typeface="Comic Sans MS"/>
                <a:cs typeface="Comic Sans MS"/>
              </a:rPr>
              <a:t> </a:t>
            </a:r>
            <a:r>
              <a:rPr sz="1400" b="0" u="none" spc="-10" dirty="0">
                <a:latin typeface="Comic Sans MS"/>
                <a:cs typeface="Comic Sans MS"/>
              </a:rPr>
              <a:t>floconneux </a:t>
            </a:r>
            <a:r>
              <a:rPr sz="1400" b="0" u="none" dirty="0">
                <a:latin typeface="Comic Sans MS"/>
                <a:cs typeface="Comic Sans MS"/>
              </a:rPr>
              <a:t>Caractéristique</a:t>
            </a:r>
            <a:r>
              <a:rPr sz="1400" b="0" u="none" spc="-65" dirty="0">
                <a:latin typeface="Comic Sans MS"/>
                <a:cs typeface="Comic Sans MS"/>
              </a:rPr>
              <a:t> </a:t>
            </a:r>
            <a:r>
              <a:rPr sz="1400" b="0" u="none" dirty="0">
                <a:latin typeface="Comic Sans MS"/>
                <a:cs typeface="Comic Sans MS"/>
              </a:rPr>
              <a:t>des</a:t>
            </a:r>
            <a:r>
              <a:rPr sz="1400" b="0" u="none" spc="-40" dirty="0">
                <a:latin typeface="Comic Sans MS"/>
                <a:cs typeface="Comic Sans MS"/>
              </a:rPr>
              <a:t> </a:t>
            </a:r>
            <a:r>
              <a:rPr sz="1400" b="0" u="none" dirty="0">
                <a:latin typeface="Comic Sans MS"/>
                <a:cs typeface="Comic Sans MS"/>
              </a:rPr>
              <a:t>roches</a:t>
            </a:r>
            <a:r>
              <a:rPr sz="1400" b="0" u="none" spc="-45" dirty="0">
                <a:latin typeface="Comic Sans MS"/>
                <a:cs typeface="Comic Sans MS"/>
              </a:rPr>
              <a:t> </a:t>
            </a:r>
            <a:r>
              <a:rPr sz="1400" b="0" u="none" dirty="0">
                <a:latin typeface="Comic Sans MS"/>
                <a:cs typeface="Comic Sans MS"/>
              </a:rPr>
              <a:t>acides</a:t>
            </a:r>
            <a:r>
              <a:rPr sz="1400" b="0" u="none" spc="-55" dirty="0">
                <a:latin typeface="Comic Sans MS"/>
                <a:cs typeface="Comic Sans MS"/>
              </a:rPr>
              <a:t> </a:t>
            </a:r>
            <a:r>
              <a:rPr sz="1400" b="0" u="none" dirty="0">
                <a:latin typeface="Comic Sans MS"/>
                <a:cs typeface="Comic Sans MS"/>
              </a:rPr>
              <a:t>(granites,…),</a:t>
            </a:r>
            <a:r>
              <a:rPr sz="1400" b="0" u="none" spc="-45" dirty="0">
                <a:latin typeface="Comic Sans MS"/>
                <a:cs typeface="Comic Sans MS"/>
              </a:rPr>
              <a:t> </a:t>
            </a:r>
            <a:r>
              <a:rPr sz="1400" b="0" u="none" dirty="0">
                <a:latin typeface="Comic Sans MS"/>
                <a:cs typeface="Comic Sans MS"/>
              </a:rPr>
              <a:t>schistes</a:t>
            </a:r>
            <a:r>
              <a:rPr sz="1400" b="0" u="none" spc="-45" dirty="0">
                <a:latin typeface="Comic Sans MS"/>
                <a:cs typeface="Comic Sans MS"/>
              </a:rPr>
              <a:t> </a:t>
            </a:r>
            <a:r>
              <a:rPr sz="1400" b="0" u="none" spc="-10" dirty="0">
                <a:latin typeface="Comic Sans MS"/>
                <a:cs typeface="Comic Sans MS"/>
              </a:rPr>
              <a:t>métamorphiques</a:t>
            </a:r>
            <a:endParaRPr sz="1400">
              <a:latin typeface="Comic Sans MS"/>
              <a:cs typeface="Comic Sans MS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0" y="2244851"/>
            <a:ext cx="3167380" cy="4605655"/>
            <a:chOff x="0" y="2244851"/>
            <a:chExt cx="3167380" cy="460565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44851"/>
              <a:ext cx="3166872" cy="24323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471415"/>
              <a:ext cx="3163824" cy="237896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21407" y="4030979"/>
              <a:ext cx="940307" cy="527304"/>
            </a:xfrm>
            <a:prstGeom prst="rect">
              <a:avLst/>
            </a:prstGeom>
          </p:spPr>
        </p:pic>
      </p:grpSp>
      <p:sp>
        <p:nvSpPr>
          <p:cNvPr id="15" name="object 15"/>
          <p:cNvSpPr txBox="1"/>
          <p:nvPr/>
        </p:nvSpPr>
        <p:spPr>
          <a:xfrm>
            <a:off x="2202560" y="4057903"/>
            <a:ext cx="77089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Biotite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mica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20" dirty="0">
                <a:latin typeface="Comic Sans MS"/>
                <a:cs typeface="Comic Sans MS"/>
              </a:rPr>
              <a:t>noir</a:t>
            </a:r>
            <a:endParaRPr sz="1400">
              <a:latin typeface="Comic Sans MS"/>
              <a:cs typeface="Comic Sans MS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013204" y="6205728"/>
            <a:ext cx="1048512" cy="525780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2093467" y="6232347"/>
            <a:ext cx="87820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u="sng" spc="-10" dirty="0">
                <a:uFill>
                  <a:solidFill>
                    <a:srgbClr val="000000"/>
                  </a:solidFill>
                </a:uFill>
                <a:latin typeface="Comic Sans MS"/>
                <a:cs typeface="Comic Sans MS"/>
              </a:rPr>
              <a:t>Muscovite</a:t>
            </a:r>
            <a:r>
              <a:rPr sz="1400" spc="-1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mica</a:t>
            </a:r>
            <a:r>
              <a:rPr sz="1400" spc="-20" dirty="0">
                <a:latin typeface="Comic Sans MS"/>
                <a:cs typeface="Comic Sans MS"/>
              </a:rPr>
              <a:t> blanc</a:t>
            </a:r>
            <a:endParaRPr sz="1400">
              <a:latin typeface="Comic Sans MS"/>
              <a:cs typeface="Comic Sans MS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388363" y="109728"/>
            <a:ext cx="1385570" cy="840105"/>
            <a:chOff x="1388363" y="109728"/>
            <a:chExt cx="1385570" cy="840105"/>
          </a:xfrm>
        </p:grpSpPr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29511" y="128016"/>
              <a:ext cx="1254252" cy="74066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88363" y="109728"/>
              <a:ext cx="1385315" cy="839724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76247" y="151739"/>
              <a:ext cx="1160005" cy="646328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476247" y="151739"/>
              <a:ext cx="1160145" cy="646430"/>
            </a:xfrm>
            <a:custGeom>
              <a:avLst/>
              <a:gdLst/>
              <a:ahLst/>
              <a:cxnLst/>
              <a:rect l="l" t="t" r="r" b="b"/>
              <a:pathLst>
                <a:path w="1160145" h="646430">
                  <a:moveTo>
                    <a:pt x="0" y="646328"/>
                  </a:moveTo>
                  <a:lnTo>
                    <a:pt x="1160005" y="646328"/>
                  </a:lnTo>
                  <a:lnTo>
                    <a:pt x="1160005" y="0"/>
                  </a:lnTo>
                  <a:lnTo>
                    <a:pt x="0" y="0"/>
                  </a:lnTo>
                  <a:lnTo>
                    <a:pt x="0" y="646328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1481010" y="172592"/>
            <a:ext cx="11506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6360" marR="9779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omic Sans MS"/>
                <a:cs typeface="Comic Sans MS"/>
              </a:rPr>
              <a:t>Lumière polarisée</a:t>
            </a:r>
            <a:endParaRPr sz="1800">
              <a:latin typeface="Comic Sans MS"/>
              <a:cs typeface="Comic Sans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6334" y="4391914"/>
            <a:ext cx="2959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I.</a:t>
            </a:r>
            <a:r>
              <a:rPr sz="800" spc="-20" dirty="0">
                <a:latin typeface="Calibri"/>
                <a:cs typeface="Calibri"/>
              </a:rPr>
              <a:t> Bour</a:t>
            </a:r>
            <a:endParaRPr sz="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4401" y="6552692"/>
            <a:ext cx="29591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I.</a:t>
            </a:r>
            <a:r>
              <a:rPr sz="800" spc="-20" dirty="0">
                <a:latin typeface="Calibri"/>
                <a:cs typeface="Calibri"/>
              </a:rPr>
              <a:t> Bour</a:t>
            </a:r>
            <a:endParaRPr sz="800">
              <a:latin typeface="Calibri"/>
              <a:cs typeface="Calibri"/>
            </a:endParaRPr>
          </a:p>
        </p:txBody>
      </p:sp>
      <p:pic>
        <p:nvPicPr>
          <p:cNvPr id="26" name="object 2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4463797" y="2810255"/>
            <a:ext cx="4500368" cy="4000500"/>
          </a:xfrm>
          <a:prstGeom prst="rect">
            <a:avLst/>
          </a:prstGeom>
        </p:spPr>
      </p:pic>
      <p:sp>
        <p:nvSpPr>
          <p:cNvPr id="27" name="object 27"/>
          <p:cNvSpPr txBox="1"/>
          <p:nvPr/>
        </p:nvSpPr>
        <p:spPr>
          <a:xfrm>
            <a:off x="4579365" y="6360363"/>
            <a:ext cx="11518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Grés</a:t>
            </a:r>
            <a:r>
              <a:rPr sz="18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micacé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213359" y="1194814"/>
            <a:ext cx="8930640" cy="5663565"/>
            <a:chOff x="213359" y="1194814"/>
            <a:chExt cx="8930640" cy="5663565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9267" y="1220723"/>
              <a:ext cx="7060692" cy="5637276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359" y="1194814"/>
              <a:ext cx="7060692" cy="566318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13091" y="3139439"/>
              <a:ext cx="1930907" cy="165963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39000" y="1411224"/>
              <a:ext cx="1905000" cy="165963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71003" y="4939283"/>
              <a:ext cx="1837944" cy="164439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14" name="object 1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00252" y="716661"/>
            <a:ext cx="38385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6814" y="661288"/>
            <a:ext cx="7430770" cy="2108200"/>
            <a:chOff x="166814" y="661288"/>
            <a:chExt cx="7430770" cy="2108200"/>
          </a:xfrm>
        </p:grpSpPr>
        <p:sp>
          <p:nvSpPr>
            <p:cNvPr id="8" name="object 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6068" y="1051559"/>
              <a:ext cx="6291072" cy="171754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003298" y="2369311"/>
            <a:ext cx="1949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0" dirty="0">
                <a:latin typeface="Arial"/>
                <a:cs typeface="Arial"/>
              </a:rPr>
              <a:t>-</a:t>
            </a:r>
            <a:endParaRPr sz="40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50867" y="2698495"/>
            <a:ext cx="6705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Maturité</a:t>
            </a:r>
            <a:endParaRPr sz="1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808978" y="2369311"/>
            <a:ext cx="3219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0" dirty="0">
                <a:latin typeface="Arial"/>
                <a:cs typeface="Arial"/>
              </a:rPr>
              <a:t>+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826297" y="2945892"/>
            <a:ext cx="2883535" cy="3077210"/>
            <a:chOff x="5826297" y="2945892"/>
            <a:chExt cx="2883535" cy="307721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26297" y="3282661"/>
              <a:ext cx="1606229" cy="151645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0651" y="3441636"/>
              <a:ext cx="1092200" cy="100488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325868" y="2945892"/>
              <a:ext cx="1383792" cy="231648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521575" y="3141599"/>
              <a:ext cx="795337" cy="1727200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60058" y="4990071"/>
              <a:ext cx="1090193" cy="1028153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6560058" y="4990071"/>
              <a:ext cx="1090295" cy="1028700"/>
            </a:xfrm>
            <a:custGeom>
              <a:avLst/>
              <a:gdLst/>
              <a:ahLst/>
              <a:cxnLst/>
              <a:rect l="l" t="t" r="r" b="b"/>
              <a:pathLst>
                <a:path w="1090295" h="1028700">
                  <a:moveTo>
                    <a:pt x="0" y="1028153"/>
                  </a:moveTo>
                  <a:lnTo>
                    <a:pt x="1090193" y="1028153"/>
                  </a:lnTo>
                  <a:lnTo>
                    <a:pt x="1090193" y="0"/>
                  </a:lnTo>
                  <a:lnTo>
                    <a:pt x="0" y="0"/>
                  </a:lnTo>
                  <a:lnTo>
                    <a:pt x="0" y="102815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60058" y="4990071"/>
              <a:ext cx="1090193" cy="1028153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560058" y="4990071"/>
              <a:ext cx="1090295" cy="1028700"/>
            </a:xfrm>
            <a:custGeom>
              <a:avLst/>
              <a:gdLst/>
              <a:ahLst/>
              <a:cxnLst/>
              <a:rect l="l" t="t" r="r" b="b"/>
              <a:pathLst>
                <a:path w="1090295" h="1028700">
                  <a:moveTo>
                    <a:pt x="0" y="1028153"/>
                  </a:moveTo>
                  <a:lnTo>
                    <a:pt x="1090193" y="1028153"/>
                  </a:lnTo>
                  <a:lnTo>
                    <a:pt x="1090193" y="0"/>
                  </a:lnTo>
                  <a:lnTo>
                    <a:pt x="0" y="0"/>
                  </a:lnTo>
                  <a:lnTo>
                    <a:pt x="0" y="102815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708648" y="5223764"/>
              <a:ext cx="297815" cy="140335"/>
            </a:xfrm>
            <a:custGeom>
              <a:avLst/>
              <a:gdLst/>
              <a:ahLst/>
              <a:cxnLst/>
              <a:rect l="l" t="t" r="r" b="b"/>
              <a:pathLst>
                <a:path w="297815" h="140335">
                  <a:moveTo>
                    <a:pt x="148717" y="0"/>
                  </a:moveTo>
                  <a:lnTo>
                    <a:pt x="90814" y="5506"/>
                  </a:lnTo>
                  <a:lnTo>
                    <a:pt x="43545" y="20526"/>
                  </a:lnTo>
                  <a:lnTo>
                    <a:pt x="11682" y="42808"/>
                  </a:lnTo>
                  <a:lnTo>
                    <a:pt x="0" y="70104"/>
                  </a:lnTo>
                  <a:lnTo>
                    <a:pt x="11682" y="97399"/>
                  </a:lnTo>
                  <a:lnTo>
                    <a:pt x="43545" y="119681"/>
                  </a:lnTo>
                  <a:lnTo>
                    <a:pt x="90814" y="134701"/>
                  </a:lnTo>
                  <a:lnTo>
                    <a:pt x="148717" y="140208"/>
                  </a:lnTo>
                  <a:lnTo>
                    <a:pt x="206565" y="134701"/>
                  </a:lnTo>
                  <a:lnTo>
                    <a:pt x="253841" y="119681"/>
                  </a:lnTo>
                  <a:lnTo>
                    <a:pt x="285734" y="97399"/>
                  </a:lnTo>
                  <a:lnTo>
                    <a:pt x="297433" y="70104"/>
                  </a:lnTo>
                  <a:lnTo>
                    <a:pt x="285734" y="42808"/>
                  </a:lnTo>
                  <a:lnTo>
                    <a:pt x="253841" y="20526"/>
                  </a:lnTo>
                  <a:lnTo>
                    <a:pt x="206565" y="5506"/>
                  </a:lnTo>
                  <a:lnTo>
                    <a:pt x="148717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708648" y="5223764"/>
              <a:ext cx="297815" cy="140335"/>
            </a:xfrm>
            <a:custGeom>
              <a:avLst/>
              <a:gdLst/>
              <a:ahLst/>
              <a:cxnLst/>
              <a:rect l="l" t="t" r="r" b="b"/>
              <a:pathLst>
                <a:path w="297815" h="140335">
                  <a:moveTo>
                    <a:pt x="0" y="70104"/>
                  </a:moveTo>
                  <a:lnTo>
                    <a:pt x="11682" y="42808"/>
                  </a:lnTo>
                  <a:lnTo>
                    <a:pt x="43545" y="20526"/>
                  </a:lnTo>
                  <a:lnTo>
                    <a:pt x="90814" y="5506"/>
                  </a:lnTo>
                  <a:lnTo>
                    <a:pt x="148717" y="0"/>
                  </a:lnTo>
                  <a:lnTo>
                    <a:pt x="206565" y="5506"/>
                  </a:lnTo>
                  <a:lnTo>
                    <a:pt x="253841" y="20526"/>
                  </a:lnTo>
                  <a:lnTo>
                    <a:pt x="285734" y="42808"/>
                  </a:lnTo>
                  <a:lnTo>
                    <a:pt x="297433" y="70104"/>
                  </a:lnTo>
                  <a:lnTo>
                    <a:pt x="285734" y="97399"/>
                  </a:lnTo>
                  <a:lnTo>
                    <a:pt x="253841" y="119681"/>
                  </a:lnTo>
                  <a:lnTo>
                    <a:pt x="206565" y="134701"/>
                  </a:lnTo>
                  <a:lnTo>
                    <a:pt x="148717" y="140208"/>
                  </a:lnTo>
                  <a:lnTo>
                    <a:pt x="90814" y="134701"/>
                  </a:lnTo>
                  <a:lnTo>
                    <a:pt x="43545" y="119681"/>
                  </a:lnTo>
                  <a:lnTo>
                    <a:pt x="11682" y="97399"/>
                  </a:lnTo>
                  <a:lnTo>
                    <a:pt x="0" y="7010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604825" y="5849899"/>
              <a:ext cx="158241" cy="7962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98626" y="5312473"/>
              <a:ext cx="158114" cy="149732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496746" y="5312473"/>
              <a:ext cx="83947" cy="7962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7253859" y="5036820"/>
              <a:ext cx="297815" cy="140335"/>
            </a:xfrm>
            <a:custGeom>
              <a:avLst/>
              <a:gdLst/>
              <a:ahLst/>
              <a:cxnLst/>
              <a:rect l="l" t="t" r="r" b="b"/>
              <a:pathLst>
                <a:path w="297815" h="140335">
                  <a:moveTo>
                    <a:pt x="148590" y="0"/>
                  </a:moveTo>
                  <a:lnTo>
                    <a:pt x="90761" y="5506"/>
                  </a:lnTo>
                  <a:lnTo>
                    <a:pt x="43529" y="20526"/>
                  </a:lnTo>
                  <a:lnTo>
                    <a:pt x="11680" y="42808"/>
                  </a:lnTo>
                  <a:lnTo>
                    <a:pt x="0" y="70103"/>
                  </a:lnTo>
                  <a:lnTo>
                    <a:pt x="11680" y="97399"/>
                  </a:lnTo>
                  <a:lnTo>
                    <a:pt x="43529" y="119681"/>
                  </a:lnTo>
                  <a:lnTo>
                    <a:pt x="90761" y="134701"/>
                  </a:lnTo>
                  <a:lnTo>
                    <a:pt x="148590" y="140207"/>
                  </a:lnTo>
                  <a:lnTo>
                    <a:pt x="206492" y="134701"/>
                  </a:lnTo>
                  <a:lnTo>
                    <a:pt x="253761" y="119681"/>
                  </a:lnTo>
                  <a:lnTo>
                    <a:pt x="285624" y="97399"/>
                  </a:lnTo>
                  <a:lnTo>
                    <a:pt x="297307" y="70103"/>
                  </a:lnTo>
                  <a:lnTo>
                    <a:pt x="285624" y="42808"/>
                  </a:lnTo>
                  <a:lnTo>
                    <a:pt x="253761" y="20526"/>
                  </a:lnTo>
                  <a:lnTo>
                    <a:pt x="206492" y="5506"/>
                  </a:lnTo>
                  <a:lnTo>
                    <a:pt x="148590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253859" y="5036820"/>
              <a:ext cx="297815" cy="140335"/>
            </a:xfrm>
            <a:custGeom>
              <a:avLst/>
              <a:gdLst/>
              <a:ahLst/>
              <a:cxnLst/>
              <a:rect l="l" t="t" r="r" b="b"/>
              <a:pathLst>
                <a:path w="297815" h="140335">
                  <a:moveTo>
                    <a:pt x="0" y="70103"/>
                  </a:moveTo>
                  <a:lnTo>
                    <a:pt x="11680" y="42808"/>
                  </a:lnTo>
                  <a:lnTo>
                    <a:pt x="43529" y="20526"/>
                  </a:lnTo>
                  <a:lnTo>
                    <a:pt x="90761" y="5506"/>
                  </a:lnTo>
                  <a:lnTo>
                    <a:pt x="148590" y="0"/>
                  </a:lnTo>
                  <a:lnTo>
                    <a:pt x="206492" y="5506"/>
                  </a:lnTo>
                  <a:lnTo>
                    <a:pt x="253761" y="20526"/>
                  </a:lnTo>
                  <a:lnTo>
                    <a:pt x="285624" y="42808"/>
                  </a:lnTo>
                  <a:lnTo>
                    <a:pt x="297307" y="70103"/>
                  </a:lnTo>
                  <a:lnTo>
                    <a:pt x="285624" y="97399"/>
                  </a:lnTo>
                  <a:lnTo>
                    <a:pt x="253761" y="119681"/>
                  </a:lnTo>
                  <a:lnTo>
                    <a:pt x="206492" y="134701"/>
                  </a:lnTo>
                  <a:lnTo>
                    <a:pt x="148590" y="140207"/>
                  </a:lnTo>
                  <a:lnTo>
                    <a:pt x="90761" y="134701"/>
                  </a:lnTo>
                  <a:lnTo>
                    <a:pt x="43529" y="119681"/>
                  </a:lnTo>
                  <a:lnTo>
                    <a:pt x="11680" y="97399"/>
                  </a:lnTo>
                  <a:lnTo>
                    <a:pt x="0" y="7010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99439" y="5616219"/>
              <a:ext cx="158242" cy="79629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97686" y="5779795"/>
              <a:ext cx="158242" cy="14972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026084" y="5078793"/>
              <a:ext cx="83820" cy="79629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6857365" y="5784557"/>
              <a:ext cx="297815" cy="140335"/>
            </a:xfrm>
            <a:custGeom>
              <a:avLst/>
              <a:gdLst/>
              <a:ahLst/>
              <a:cxnLst/>
              <a:rect l="l" t="t" r="r" b="b"/>
              <a:pathLst>
                <a:path w="297815" h="140335">
                  <a:moveTo>
                    <a:pt x="148716" y="0"/>
                  </a:moveTo>
                  <a:lnTo>
                    <a:pt x="90814" y="5508"/>
                  </a:lnTo>
                  <a:lnTo>
                    <a:pt x="43545" y="20531"/>
                  </a:lnTo>
                  <a:lnTo>
                    <a:pt x="11682" y="42814"/>
                  </a:lnTo>
                  <a:lnTo>
                    <a:pt x="0" y="70104"/>
                  </a:lnTo>
                  <a:lnTo>
                    <a:pt x="11682" y="97386"/>
                  </a:lnTo>
                  <a:lnTo>
                    <a:pt x="43545" y="119665"/>
                  </a:lnTo>
                  <a:lnTo>
                    <a:pt x="90814" y="134687"/>
                  </a:lnTo>
                  <a:lnTo>
                    <a:pt x="148716" y="140195"/>
                  </a:lnTo>
                  <a:lnTo>
                    <a:pt x="206545" y="134687"/>
                  </a:lnTo>
                  <a:lnTo>
                    <a:pt x="253777" y="119665"/>
                  </a:lnTo>
                  <a:lnTo>
                    <a:pt x="285626" y="97386"/>
                  </a:lnTo>
                  <a:lnTo>
                    <a:pt x="297306" y="70104"/>
                  </a:lnTo>
                  <a:lnTo>
                    <a:pt x="285626" y="42814"/>
                  </a:lnTo>
                  <a:lnTo>
                    <a:pt x="253777" y="20531"/>
                  </a:lnTo>
                  <a:lnTo>
                    <a:pt x="206545" y="5508"/>
                  </a:lnTo>
                  <a:lnTo>
                    <a:pt x="148716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6857365" y="5784557"/>
              <a:ext cx="297815" cy="140335"/>
            </a:xfrm>
            <a:custGeom>
              <a:avLst/>
              <a:gdLst/>
              <a:ahLst/>
              <a:cxnLst/>
              <a:rect l="l" t="t" r="r" b="b"/>
              <a:pathLst>
                <a:path w="297815" h="140335">
                  <a:moveTo>
                    <a:pt x="0" y="70104"/>
                  </a:moveTo>
                  <a:lnTo>
                    <a:pt x="11682" y="42814"/>
                  </a:lnTo>
                  <a:lnTo>
                    <a:pt x="43545" y="20531"/>
                  </a:lnTo>
                  <a:lnTo>
                    <a:pt x="90814" y="5508"/>
                  </a:lnTo>
                  <a:lnTo>
                    <a:pt x="148716" y="0"/>
                  </a:lnTo>
                  <a:lnTo>
                    <a:pt x="206545" y="5508"/>
                  </a:lnTo>
                  <a:lnTo>
                    <a:pt x="253777" y="20531"/>
                  </a:lnTo>
                  <a:lnTo>
                    <a:pt x="285626" y="42814"/>
                  </a:lnTo>
                  <a:lnTo>
                    <a:pt x="297306" y="70104"/>
                  </a:lnTo>
                  <a:lnTo>
                    <a:pt x="285626" y="97386"/>
                  </a:lnTo>
                  <a:lnTo>
                    <a:pt x="253777" y="119665"/>
                  </a:lnTo>
                  <a:lnTo>
                    <a:pt x="206545" y="134687"/>
                  </a:lnTo>
                  <a:lnTo>
                    <a:pt x="148716" y="140195"/>
                  </a:lnTo>
                  <a:lnTo>
                    <a:pt x="90814" y="134687"/>
                  </a:lnTo>
                  <a:lnTo>
                    <a:pt x="43545" y="119665"/>
                  </a:lnTo>
                  <a:lnTo>
                    <a:pt x="11682" y="97386"/>
                  </a:lnTo>
                  <a:lnTo>
                    <a:pt x="0" y="7010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001319" y="5405945"/>
              <a:ext cx="158115" cy="79628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753542" y="5452681"/>
              <a:ext cx="158115" cy="149694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03885" y="5733059"/>
              <a:ext cx="83947" cy="79628"/>
            </a:xfrm>
            <a:prstGeom prst="rect">
              <a:avLst/>
            </a:prstGeom>
          </p:spPr>
        </p:pic>
      </p:grpSp>
      <p:sp>
        <p:nvSpPr>
          <p:cNvPr id="38" name="object 38"/>
          <p:cNvSpPr txBox="1"/>
          <p:nvPr/>
        </p:nvSpPr>
        <p:spPr>
          <a:xfrm>
            <a:off x="7152893" y="3635121"/>
            <a:ext cx="2330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0" dirty="0"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6703821" y="4457776"/>
            <a:ext cx="2330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0" dirty="0"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611123" y="3012948"/>
            <a:ext cx="2781300" cy="3129280"/>
            <a:chOff x="611123" y="3012948"/>
            <a:chExt cx="2781300" cy="3129280"/>
          </a:xfrm>
        </p:grpSpPr>
        <p:pic>
          <p:nvPicPr>
            <p:cNvPr id="41" name="object 4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11123" y="3351241"/>
              <a:ext cx="1572767" cy="1516450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55649" y="3509962"/>
              <a:ext cx="1058862" cy="1001712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008631" y="3012948"/>
              <a:ext cx="1383792" cy="2420112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203449" y="3208274"/>
              <a:ext cx="795337" cy="1831975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198460" y="5104511"/>
              <a:ext cx="1099718" cy="1037526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1903602" y="3696080"/>
            <a:ext cx="2330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0" dirty="0"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454658" y="4518786"/>
            <a:ext cx="23304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0" dirty="0">
                <a:latin typeface="Arial"/>
                <a:cs typeface="Arial"/>
              </a:rPr>
              <a:t>+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48" name="object 48"/>
          <p:cNvGrpSpPr/>
          <p:nvPr/>
        </p:nvGrpSpPr>
        <p:grpSpPr>
          <a:xfrm>
            <a:off x="5690615" y="6054850"/>
            <a:ext cx="3168650" cy="756285"/>
            <a:chOff x="5690615" y="6054850"/>
            <a:chExt cx="3168650" cy="756285"/>
          </a:xfrm>
        </p:grpSpPr>
        <p:pic>
          <p:nvPicPr>
            <p:cNvPr id="49" name="object 49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690615" y="6074642"/>
              <a:ext cx="3168395" cy="661456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5792723" y="6054850"/>
              <a:ext cx="3006852" cy="755904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728842" y="6093294"/>
              <a:ext cx="3091561" cy="584771"/>
            </a:xfrm>
            <a:prstGeom prst="rect">
              <a:avLst/>
            </a:prstGeom>
          </p:spPr>
        </p:pic>
      </p:grpSp>
      <p:sp>
        <p:nvSpPr>
          <p:cNvPr id="52" name="object 52"/>
          <p:cNvSpPr txBox="1"/>
          <p:nvPr/>
        </p:nvSpPr>
        <p:spPr>
          <a:xfrm>
            <a:off x="5728842" y="6093294"/>
            <a:ext cx="3091815" cy="584835"/>
          </a:xfrm>
          <a:prstGeom prst="rect">
            <a:avLst/>
          </a:prstGeom>
          <a:ln w="9525">
            <a:solidFill>
              <a:srgbClr val="BD4A47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229235" marR="224154" indent="226695">
              <a:lnSpc>
                <a:spcPct val="100000"/>
              </a:lnSpc>
              <a:spcBef>
                <a:spcPts val="270"/>
              </a:spcBef>
            </a:pPr>
            <a:r>
              <a:rPr sz="1600" dirty="0">
                <a:latin typeface="Calibri"/>
                <a:cs typeface="Calibri"/>
              </a:rPr>
              <a:t>quartz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+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micas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ou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argiles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50" dirty="0">
                <a:latin typeface="Calibri"/>
                <a:cs typeface="Calibri"/>
              </a:rPr>
              <a:t>+ </a:t>
            </a:r>
            <a:r>
              <a:rPr sz="1600" spc="-10" dirty="0">
                <a:latin typeface="Calibri"/>
                <a:cs typeface="Calibri"/>
              </a:rPr>
              <a:t>feldspaths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+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fragments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lithiques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897629" y="6199632"/>
            <a:ext cx="2149475" cy="512445"/>
            <a:chOff x="897629" y="6199632"/>
            <a:chExt cx="2149475" cy="512445"/>
          </a:xfrm>
        </p:grpSpPr>
        <p:pic>
          <p:nvPicPr>
            <p:cNvPr id="54" name="object 54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897629" y="6219411"/>
              <a:ext cx="2129040" cy="414592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922019" y="6199632"/>
              <a:ext cx="2124456" cy="51206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35659" y="6237312"/>
              <a:ext cx="2052193" cy="338556"/>
            </a:xfrm>
            <a:prstGeom prst="rect">
              <a:avLst/>
            </a:prstGeom>
          </p:spPr>
        </p:pic>
      </p:grpSp>
      <p:sp>
        <p:nvSpPr>
          <p:cNvPr id="57" name="object 57"/>
          <p:cNvSpPr txBox="1"/>
          <p:nvPr/>
        </p:nvSpPr>
        <p:spPr>
          <a:xfrm>
            <a:off x="935659" y="6237313"/>
            <a:ext cx="2052320" cy="339090"/>
          </a:xfrm>
          <a:prstGeom prst="rect">
            <a:avLst/>
          </a:prstGeom>
          <a:ln w="9525">
            <a:solidFill>
              <a:srgbClr val="BD4A47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151130">
              <a:lnSpc>
                <a:spcPct val="100000"/>
              </a:lnSpc>
              <a:spcBef>
                <a:spcPts val="270"/>
              </a:spcBef>
            </a:pPr>
            <a:r>
              <a:rPr sz="1600" spc="-10" dirty="0">
                <a:latin typeface="Calibri"/>
                <a:cs typeface="Calibri"/>
              </a:rPr>
              <a:t>dominance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quartz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58" name="object 58"/>
          <p:cNvGrpSpPr/>
          <p:nvPr/>
        </p:nvGrpSpPr>
        <p:grpSpPr>
          <a:xfrm>
            <a:off x="1572767" y="2764535"/>
            <a:ext cx="5663565" cy="579120"/>
            <a:chOff x="1572767" y="2764535"/>
            <a:chExt cx="5663565" cy="579120"/>
          </a:xfrm>
        </p:grpSpPr>
        <p:pic>
          <p:nvPicPr>
            <p:cNvPr id="59" name="object 5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72767" y="2764535"/>
              <a:ext cx="5663183" cy="579120"/>
            </a:xfrm>
            <a:prstGeom prst="rect">
              <a:avLst/>
            </a:prstGeom>
          </p:spPr>
        </p:pic>
        <p:pic>
          <p:nvPicPr>
            <p:cNvPr id="60" name="object 60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597151" y="2788919"/>
              <a:ext cx="5561076" cy="477012"/>
            </a:xfrm>
            <a:prstGeom prst="rect">
              <a:avLst/>
            </a:prstGeom>
          </p:spPr>
        </p:pic>
        <p:sp>
          <p:nvSpPr>
            <p:cNvPr id="61" name="object 61"/>
            <p:cNvSpPr/>
            <p:nvPr/>
          </p:nvSpPr>
          <p:spPr>
            <a:xfrm>
              <a:off x="1835657" y="2941700"/>
              <a:ext cx="5257165" cy="171450"/>
            </a:xfrm>
            <a:custGeom>
              <a:avLst/>
              <a:gdLst/>
              <a:ahLst/>
              <a:cxnLst/>
              <a:rect l="l" t="t" r="r" b="b"/>
              <a:pathLst>
                <a:path w="5257165" h="171450">
                  <a:moveTo>
                    <a:pt x="171577" y="0"/>
                  </a:moveTo>
                  <a:lnTo>
                    <a:pt x="0" y="85598"/>
                  </a:lnTo>
                  <a:lnTo>
                    <a:pt x="171450" y="171450"/>
                  </a:lnTo>
                  <a:lnTo>
                    <a:pt x="171492" y="114308"/>
                  </a:lnTo>
                  <a:lnTo>
                    <a:pt x="142875" y="114300"/>
                  </a:lnTo>
                  <a:lnTo>
                    <a:pt x="142875" y="57150"/>
                  </a:lnTo>
                  <a:lnTo>
                    <a:pt x="171534" y="57150"/>
                  </a:lnTo>
                  <a:lnTo>
                    <a:pt x="171577" y="0"/>
                  </a:lnTo>
                  <a:close/>
                </a:path>
                <a:path w="5257165" h="171450">
                  <a:moveTo>
                    <a:pt x="171534" y="57158"/>
                  </a:moveTo>
                  <a:lnTo>
                    <a:pt x="171492" y="114308"/>
                  </a:lnTo>
                  <a:lnTo>
                    <a:pt x="5256657" y="115824"/>
                  </a:lnTo>
                  <a:lnTo>
                    <a:pt x="5256657" y="58674"/>
                  </a:lnTo>
                  <a:lnTo>
                    <a:pt x="171534" y="57158"/>
                  </a:lnTo>
                  <a:close/>
                </a:path>
                <a:path w="5257165" h="171450">
                  <a:moveTo>
                    <a:pt x="142875" y="57150"/>
                  </a:moveTo>
                  <a:lnTo>
                    <a:pt x="142875" y="114300"/>
                  </a:lnTo>
                  <a:lnTo>
                    <a:pt x="171492" y="114308"/>
                  </a:lnTo>
                  <a:lnTo>
                    <a:pt x="171534" y="57158"/>
                  </a:lnTo>
                  <a:lnTo>
                    <a:pt x="142875" y="57150"/>
                  </a:lnTo>
                  <a:close/>
                </a:path>
                <a:path w="5257165" h="171450">
                  <a:moveTo>
                    <a:pt x="171534" y="57150"/>
                  </a:moveTo>
                  <a:lnTo>
                    <a:pt x="142875" y="57150"/>
                  </a:lnTo>
                  <a:lnTo>
                    <a:pt x="171534" y="571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189382" y="716661"/>
            <a:ext cx="4249420" cy="830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09930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70993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latin typeface="Comic Sans MS"/>
                <a:cs typeface="Comic Sans MS"/>
              </a:rPr>
              <a:t>Texture</a:t>
            </a:r>
            <a:endParaRPr sz="200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6814" y="661288"/>
            <a:ext cx="7430770" cy="2108200"/>
            <a:chOff x="166814" y="661288"/>
            <a:chExt cx="7430770" cy="2108200"/>
          </a:xfrm>
        </p:grpSpPr>
        <p:sp>
          <p:nvSpPr>
            <p:cNvPr id="8" name="object 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6068" y="1051559"/>
              <a:ext cx="6291072" cy="171754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150867" y="2698495"/>
            <a:ext cx="67056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Maturité</a:t>
            </a:r>
            <a:endParaRPr sz="1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08978" y="2369311"/>
            <a:ext cx="32194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0" dirty="0">
                <a:latin typeface="Arial"/>
                <a:cs typeface="Arial"/>
              </a:rPr>
              <a:t>+</a:t>
            </a:r>
            <a:endParaRPr sz="400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82879" y="2732532"/>
            <a:ext cx="8869680" cy="3930650"/>
            <a:chOff x="182879" y="2732532"/>
            <a:chExt cx="8869680" cy="3930650"/>
          </a:xfrm>
        </p:grpSpPr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72768" y="2732532"/>
              <a:ext cx="5663183" cy="57912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97152" y="2756916"/>
              <a:ext cx="5561076" cy="477012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35657" y="2909697"/>
              <a:ext cx="5257165" cy="171450"/>
            </a:xfrm>
            <a:custGeom>
              <a:avLst/>
              <a:gdLst/>
              <a:ahLst/>
              <a:cxnLst/>
              <a:rect l="l" t="t" r="r" b="b"/>
              <a:pathLst>
                <a:path w="5257165" h="171450">
                  <a:moveTo>
                    <a:pt x="171577" y="0"/>
                  </a:moveTo>
                  <a:lnTo>
                    <a:pt x="0" y="85725"/>
                  </a:lnTo>
                  <a:lnTo>
                    <a:pt x="171450" y="171450"/>
                  </a:lnTo>
                  <a:lnTo>
                    <a:pt x="171492" y="114308"/>
                  </a:lnTo>
                  <a:lnTo>
                    <a:pt x="142875" y="114300"/>
                  </a:lnTo>
                  <a:lnTo>
                    <a:pt x="142875" y="57150"/>
                  </a:lnTo>
                  <a:lnTo>
                    <a:pt x="171534" y="57150"/>
                  </a:lnTo>
                  <a:lnTo>
                    <a:pt x="171577" y="0"/>
                  </a:lnTo>
                  <a:close/>
                </a:path>
                <a:path w="5257165" h="171450">
                  <a:moveTo>
                    <a:pt x="171534" y="57158"/>
                  </a:moveTo>
                  <a:lnTo>
                    <a:pt x="171492" y="114308"/>
                  </a:lnTo>
                  <a:lnTo>
                    <a:pt x="5256657" y="115824"/>
                  </a:lnTo>
                  <a:lnTo>
                    <a:pt x="5256657" y="58674"/>
                  </a:lnTo>
                  <a:lnTo>
                    <a:pt x="171534" y="57158"/>
                  </a:lnTo>
                  <a:close/>
                </a:path>
                <a:path w="5257165" h="171450">
                  <a:moveTo>
                    <a:pt x="142875" y="57150"/>
                  </a:moveTo>
                  <a:lnTo>
                    <a:pt x="142875" y="114300"/>
                  </a:lnTo>
                  <a:lnTo>
                    <a:pt x="171492" y="114308"/>
                  </a:lnTo>
                  <a:lnTo>
                    <a:pt x="171534" y="57158"/>
                  </a:lnTo>
                  <a:lnTo>
                    <a:pt x="142875" y="57150"/>
                  </a:lnTo>
                  <a:close/>
                </a:path>
                <a:path w="5257165" h="171450">
                  <a:moveTo>
                    <a:pt x="171534" y="57150"/>
                  </a:moveTo>
                  <a:lnTo>
                    <a:pt x="142875" y="57150"/>
                  </a:lnTo>
                  <a:lnTo>
                    <a:pt x="171534" y="5715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21324" y="3432045"/>
              <a:ext cx="3031235" cy="229819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206498" y="3432045"/>
              <a:ext cx="2763006" cy="229819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2879" y="3432051"/>
              <a:ext cx="2971799" cy="226008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62127" y="5614416"/>
              <a:ext cx="2897124" cy="1048512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125724" y="5614416"/>
              <a:ext cx="5839968" cy="967740"/>
            </a:xfrm>
            <a:prstGeom prst="rect">
              <a:avLst/>
            </a:prstGeom>
          </p:spPr>
        </p:pic>
      </p:grpSp>
      <p:sp>
        <p:nvSpPr>
          <p:cNvPr id="22" name="object 22"/>
          <p:cNvSpPr txBox="1"/>
          <p:nvPr/>
        </p:nvSpPr>
        <p:spPr>
          <a:xfrm>
            <a:off x="189382" y="716661"/>
            <a:ext cx="4249420" cy="8305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09930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70993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2000" b="1" spc="-10" dirty="0">
                <a:latin typeface="Comic Sans MS"/>
                <a:cs typeface="Comic Sans MS"/>
              </a:rPr>
              <a:t>Texture</a:t>
            </a:r>
            <a:endParaRPr sz="2000">
              <a:latin typeface="Comic Sans MS"/>
              <a:cs typeface="Comic Sans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10716" y="6546901"/>
            <a:ext cx="5194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bon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tri</a:t>
            </a:r>
            <a:endParaRPr sz="14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07173" y="6546901"/>
            <a:ext cx="8851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mauvais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spc="-25" dirty="0">
                <a:latin typeface="Arial"/>
                <a:cs typeface="Arial"/>
              </a:rPr>
              <a:t>tri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72559" y="6546901"/>
            <a:ext cx="12509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Arial"/>
                <a:cs typeface="Arial"/>
              </a:rPr>
              <a:t>tri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intermédiaire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966341" y="3065145"/>
            <a:ext cx="5034280" cy="372745"/>
          </a:xfrm>
          <a:custGeom>
            <a:avLst/>
            <a:gdLst/>
            <a:ahLst/>
            <a:cxnLst/>
            <a:rect l="l" t="t" r="r" b="b"/>
            <a:pathLst>
              <a:path w="5034280" h="372745">
                <a:moveTo>
                  <a:pt x="5034153" y="372363"/>
                </a:moveTo>
                <a:lnTo>
                  <a:pt x="5032629" y="253"/>
                </a:lnTo>
              </a:path>
              <a:path w="5034280" h="372745">
                <a:moveTo>
                  <a:pt x="5033390" y="371982"/>
                </a:moveTo>
                <a:lnTo>
                  <a:pt x="0" y="372617"/>
                </a:lnTo>
              </a:path>
              <a:path w="5034280" h="372745">
                <a:moveTo>
                  <a:pt x="0" y="371982"/>
                </a:moveTo>
                <a:lnTo>
                  <a:pt x="5033390" y="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327016" y="3242005"/>
            <a:ext cx="1237615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Arial"/>
                <a:cs typeface="Arial"/>
              </a:rPr>
              <a:t>Temps</a:t>
            </a:r>
            <a:r>
              <a:rPr sz="1100" spc="-45" dirty="0">
                <a:latin typeface="Arial"/>
                <a:cs typeface="Arial"/>
              </a:rPr>
              <a:t> </a:t>
            </a:r>
            <a:r>
              <a:rPr sz="1100" dirty="0">
                <a:latin typeface="Arial"/>
                <a:cs typeface="Arial"/>
              </a:rPr>
              <a:t>de</a:t>
            </a:r>
            <a:r>
              <a:rPr sz="1100" spc="-20" dirty="0">
                <a:latin typeface="Arial"/>
                <a:cs typeface="Arial"/>
              </a:rPr>
              <a:t> </a:t>
            </a:r>
            <a:r>
              <a:rPr sz="1100" spc="-10" dirty="0">
                <a:latin typeface="Arial"/>
                <a:cs typeface="Arial"/>
              </a:rPr>
              <a:t>transport</a:t>
            </a:r>
            <a:endParaRPr sz="11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003298" y="2136635"/>
            <a:ext cx="194945" cy="1289685"/>
          </a:xfrm>
          <a:prstGeom prst="rect">
            <a:avLst/>
          </a:prstGeom>
        </p:spPr>
        <p:txBody>
          <a:bodyPr vert="horz" wrap="square" lIns="0" tIns="2444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4000" spc="-50" dirty="0">
                <a:latin typeface="Arial"/>
                <a:cs typeface="Arial"/>
              </a:rPr>
              <a:t>-</a:t>
            </a:r>
            <a:endParaRPr sz="4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25"/>
              </a:spcBef>
            </a:pPr>
            <a:r>
              <a:rPr sz="2000" b="1" spc="-50" dirty="0">
                <a:latin typeface="Arial"/>
                <a:cs typeface="Arial"/>
              </a:rPr>
              <a:t>-</a:t>
            </a:r>
            <a:endParaRPr sz="20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46189" y="3084957"/>
            <a:ext cx="129539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50" dirty="0">
                <a:latin typeface="Arial"/>
                <a:cs typeface="Arial"/>
              </a:rPr>
              <a:t>+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dirty="0"/>
              <a:t>III</a:t>
            </a:r>
            <a:r>
              <a:rPr spc="-55" dirty="0"/>
              <a:t> </a:t>
            </a:r>
            <a:r>
              <a:rPr dirty="0"/>
              <a:t>.</a:t>
            </a:r>
            <a:r>
              <a:rPr spc="-35" dirty="0"/>
              <a:t> </a:t>
            </a:r>
            <a:r>
              <a:rPr dirty="0"/>
              <a:t>Les</a:t>
            </a:r>
            <a:r>
              <a:rPr spc="-30" dirty="0"/>
              <a:t> </a:t>
            </a:r>
            <a:r>
              <a:rPr dirty="0"/>
              <a:t>roches</a:t>
            </a:r>
            <a:r>
              <a:rPr spc="-15" dirty="0"/>
              <a:t> </a:t>
            </a:r>
            <a:r>
              <a:rPr spc="-10" dirty="0"/>
              <a:t>sédimentaires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6814" y="653923"/>
            <a:ext cx="8810625" cy="411480"/>
            <a:chOff x="166814" y="653923"/>
            <a:chExt cx="8810625" cy="411480"/>
          </a:xfrm>
        </p:grpSpPr>
        <p:sp>
          <p:nvSpPr>
            <p:cNvPr id="4" name="object 4"/>
            <p:cNvSpPr/>
            <p:nvPr/>
          </p:nvSpPr>
          <p:spPr>
            <a:xfrm>
              <a:off x="5580125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5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9514" y="673989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79514" y="673989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00252" y="716661"/>
            <a:ext cx="8235315" cy="6997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  <a:tab pos="511873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2400" i="1" spc="-75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2400" i="1" spc="-60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i="1" spc="-52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2400" i="1" spc="-60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5" baseline="1736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2400" baseline="1736">
              <a:latin typeface="Calibri"/>
              <a:cs typeface="Calibri"/>
            </a:endParaRPr>
          </a:p>
          <a:p>
            <a:pPr marL="220345">
              <a:lnSpc>
                <a:spcPct val="100000"/>
              </a:lnSpc>
              <a:spcBef>
                <a:spcPts val="1710"/>
              </a:spcBef>
            </a:pPr>
            <a:r>
              <a:rPr sz="1400" dirty="0">
                <a:latin typeface="Comic Sans MS"/>
                <a:cs typeface="Comic Sans MS"/>
              </a:rPr>
              <a:t>Classification</a:t>
            </a:r>
            <a:r>
              <a:rPr sz="1400" spc="-4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de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Pettijohn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et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al.,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1987</a:t>
            </a:r>
            <a:r>
              <a:rPr sz="1400" spc="-3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: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critères</a:t>
            </a:r>
            <a:r>
              <a:rPr sz="1400" spc="-2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minéralogiques</a:t>
            </a:r>
            <a:r>
              <a:rPr sz="1400" spc="-55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vs</a:t>
            </a:r>
            <a:r>
              <a:rPr sz="1400" spc="-2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pourcentages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dirty="0">
                <a:latin typeface="Comic Sans MS"/>
                <a:cs typeface="Comic Sans MS"/>
              </a:rPr>
              <a:t>de</a:t>
            </a:r>
            <a:r>
              <a:rPr sz="1400" spc="-30" dirty="0">
                <a:latin typeface="Comic Sans MS"/>
                <a:cs typeface="Comic Sans MS"/>
              </a:rPr>
              <a:t> </a:t>
            </a:r>
            <a:r>
              <a:rPr sz="1400" spc="-10" dirty="0">
                <a:latin typeface="Comic Sans MS"/>
                <a:cs typeface="Comic Sans MS"/>
              </a:rPr>
              <a:t>matrice</a:t>
            </a:r>
            <a:endParaRPr sz="1400">
              <a:latin typeface="Comic Sans MS"/>
              <a:cs typeface="Comic Sans MS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899160" y="1367026"/>
            <a:ext cx="7419340" cy="5448300"/>
            <a:chOff x="899160" y="1367026"/>
            <a:chExt cx="7419340" cy="5448300"/>
          </a:xfrm>
        </p:grpSpPr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99160" y="1367026"/>
              <a:ext cx="7418832" cy="5448300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2676652" y="1787525"/>
              <a:ext cx="3605529" cy="1250950"/>
            </a:xfrm>
            <a:custGeom>
              <a:avLst/>
              <a:gdLst/>
              <a:ahLst/>
              <a:cxnLst/>
              <a:rect l="l" t="t" r="r" b="b"/>
              <a:pathLst>
                <a:path w="3605529" h="1250950">
                  <a:moveTo>
                    <a:pt x="3519310" y="26967"/>
                  </a:moveTo>
                  <a:lnTo>
                    <a:pt x="0" y="1223390"/>
                  </a:lnTo>
                  <a:lnTo>
                    <a:pt x="9271" y="1250441"/>
                  </a:lnTo>
                  <a:lnTo>
                    <a:pt x="3528492" y="54005"/>
                  </a:lnTo>
                  <a:lnTo>
                    <a:pt x="3519310" y="26967"/>
                  </a:lnTo>
                  <a:close/>
                </a:path>
                <a:path w="3605529" h="1250950">
                  <a:moveTo>
                    <a:pt x="3595746" y="22351"/>
                  </a:moveTo>
                  <a:lnTo>
                    <a:pt x="3532886" y="22351"/>
                  </a:lnTo>
                  <a:lnTo>
                    <a:pt x="3542030" y="49402"/>
                  </a:lnTo>
                  <a:lnTo>
                    <a:pt x="3528492" y="54005"/>
                  </a:lnTo>
                  <a:lnTo>
                    <a:pt x="3537712" y="81152"/>
                  </a:lnTo>
                  <a:lnTo>
                    <a:pt x="3595746" y="22351"/>
                  </a:lnTo>
                  <a:close/>
                </a:path>
                <a:path w="3605529" h="1250950">
                  <a:moveTo>
                    <a:pt x="3532886" y="22351"/>
                  </a:moveTo>
                  <a:lnTo>
                    <a:pt x="3519310" y="26967"/>
                  </a:lnTo>
                  <a:lnTo>
                    <a:pt x="3528492" y="54005"/>
                  </a:lnTo>
                  <a:lnTo>
                    <a:pt x="3542030" y="49402"/>
                  </a:lnTo>
                  <a:lnTo>
                    <a:pt x="3532886" y="22351"/>
                  </a:lnTo>
                  <a:close/>
                </a:path>
                <a:path w="3605529" h="1250950">
                  <a:moveTo>
                    <a:pt x="3510153" y="0"/>
                  </a:moveTo>
                  <a:lnTo>
                    <a:pt x="3519310" y="26967"/>
                  </a:lnTo>
                  <a:lnTo>
                    <a:pt x="3532886" y="22351"/>
                  </a:lnTo>
                  <a:lnTo>
                    <a:pt x="3595746" y="22351"/>
                  </a:lnTo>
                  <a:lnTo>
                    <a:pt x="3605022" y="12953"/>
                  </a:lnTo>
                  <a:lnTo>
                    <a:pt x="3510153" y="0"/>
                  </a:lnTo>
                  <a:close/>
                </a:path>
              </a:pathLst>
            </a:custGeom>
            <a:solidFill>
              <a:srgbClr val="497DB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906267" y="1674240"/>
              <a:ext cx="3156204" cy="118122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80132" y="5417820"/>
              <a:ext cx="943356" cy="37185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86227" y="5420868"/>
              <a:ext cx="972312" cy="40538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627757" y="5445226"/>
              <a:ext cx="848309" cy="276999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2627757" y="5445226"/>
            <a:ext cx="848360" cy="277495"/>
          </a:xfrm>
          <a:prstGeom prst="rect">
            <a:avLst/>
          </a:prstGeom>
          <a:ln w="9525">
            <a:solidFill>
              <a:srgbClr val="F69240"/>
            </a:solidFill>
          </a:ln>
        </p:spPr>
        <p:txBody>
          <a:bodyPr vert="horz" wrap="square" lIns="0" tIns="41910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330"/>
              </a:spcBef>
            </a:pPr>
            <a:r>
              <a:rPr sz="1200" spc="-10" dirty="0">
                <a:latin typeface="Arial"/>
                <a:cs typeface="Arial"/>
              </a:rPr>
              <a:t>litharénite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499616" y="4388040"/>
            <a:ext cx="1374775" cy="1089025"/>
            <a:chOff x="1499616" y="4388040"/>
            <a:chExt cx="1374775" cy="1089025"/>
          </a:xfrm>
        </p:grpSpPr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99616" y="4985004"/>
              <a:ext cx="740664" cy="3718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505712" y="4989576"/>
              <a:ext cx="769619" cy="40538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47622" y="5013185"/>
              <a:ext cx="644728" cy="276999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547622" y="5013185"/>
              <a:ext cx="645160" cy="277495"/>
            </a:xfrm>
            <a:custGeom>
              <a:avLst/>
              <a:gdLst/>
              <a:ahLst/>
              <a:cxnLst/>
              <a:rect l="l" t="t" r="r" b="b"/>
              <a:pathLst>
                <a:path w="645160" h="277495">
                  <a:moveTo>
                    <a:pt x="0" y="276999"/>
                  </a:moveTo>
                  <a:lnTo>
                    <a:pt x="644728" y="276999"/>
                  </a:lnTo>
                  <a:lnTo>
                    <a:pt x="644728" y="0"/>
                  </a:lnTo>
                  <a:lnTo>
                    <a:pt x="0" y="0"/>
                  </a:lnTo>
                  <a:lnTo>
                    <a:pt x="0" y="276999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124075" y="4392803"/>
              <a:ext cx="287655" cy="1079500"/>
            </a:xfrm>
            <a:custGeom>
              <a:avLst/>
              <a:gdLst/>
              <a:ahLst/>
              <a:cxnLst/>
              <a:rect l="l" t="t" r="r" b="b"/>
              <a:pathLst>
                <a:path w="287655" h="1079500">
                  <a:moveTo>
                    <a:pt x="287400" y="0"/>
                  </a:moveTo>
                  <a:lnTo>
                    <a:pt x="0" y="1079500"/>
                  </a:lnTo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075688" y="4625340"/>
              <a:ext cx="757427" cy="556260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80260" y="4628388"/>
              <a:ext cx="794004" cy="588263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23694" y="4653127"/>
              <a:ext cx="662355" cy="461670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2123694" y="4653127"/>
              <a:ext cx="662940" cy="462280"/>
            </a:xfrm>
            <a:custGeom>
              <a:avLst/>
              <a:gdLst/>
              <a:ahLst/>
              <a:cxnLst/>
              <a:rect l="l" t="t" r="r" b="b"/>
              <a:pathLst>
                <a:path w="662939" h="462279">
                  <a:moveTo>
                    <a:pt x="0" y="461670"/>
                  </a:moveTo>
                  <a:lnTo>
                    <a:pt x="662355" y="461670"/>
                  </a:lnTo>
                  <a:lnTo>
                    <a:pt x="662355" y="0"/>
                  </a:lnTo>
                  <a:lnTo>
                    <a:pt x="0" y="0"/>
                  </a:lnTo>
                  <a:lnTo>
                    <a:pt x="0" y="461670"/>
                  </a:lnTo>
                  <a:close/>
                </a:path>
              </a:pathLst>
            </a:custGeom>
            <a:ln w="9525">
              <a:solidFill>
                <a:srgbClr val="F6924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1552384" y="4682490"/>
            <a:ext cx="1229360" cy="568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735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Arial"/>
                <a:cs typeface="Arial"/>
              </a:rPr>
              <a:t>arkose</a:t>
            </a:r>
            <a:endParaRPr sz="1200">
              <a:latin typeface="Arial"/>
              <a:cs typeface="Arial"/>
            </a:endParaRPr>
          </a:p>
          <a:p>
            <a:pPr marL="661670">
              <a:lnSpc>
                <a:spcPts val="1415"/>
              </a:lnSpc>
            </a:pPr>
            <a:r>
              <a:rPr sz="1200" spc="-10" dirty="0">
                <a:latin typeface="Arial"/>
                <a:cs typeface="Arial"/>
              </a:rPr>
              <a:t>lithique</a:t>
            </a:r>
            <a:endParaRPr sz="1200">
              <a:latin typeface="Arial"/>
              <a:cs typeface="Arial"/>
            </a:endParaRPr>
          </a:p>
          <a:p>
            <a:pPr marL="87630">
              <a:lnSpc>
                <a:spcPts val="1415"/>
              </a:lnSpc>
            </a:pPr>
            <a:r>
              <a:rPr sz="1200" spc="-10" dirty="0">
                <a:latin typeface="Arial"/>
                <a:cs typeface="Arial"/>
              </a:rPr>
              <a:t>arkose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8" name="object 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600252" y="716661"/>
            <a:ext cx="38385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détritique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ou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silicoclastique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214820" y="1196721"/>
            <a:ext cx="5279390" cy="3960495"/>
            <a:chOff x="214820" y="1196721"/>
            <a:chExt cx="5279390" cy="396049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4820" y="1196721"/>
              <a:ext cx="5279009" cy="396049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4247" y="2426208"/>
              <a:ext cx="2459736" cy="56692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130679" y="2479294"/>
            <a:ext cx="214757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Joint</a:t>
            </a:r>
            <a:r>
              <a:rPr sz="20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stratigraphique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27988" y="3436620"/>
            <a:ext cx="1987295" cy="566927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573783" y="3490721"/>
            <a:ext cx="167576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Calibri"/>
                <a:cs typeface="Calibri"/>
              </a:rPr>
              <a:t>Litages</a:t>
            </a:r>
            <a:r>
              <a:rPr sz="2000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Calibri"/>
                <a:cs typeface="Calibri"/>
              </a:rPr>
              <a:t>obliques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19836" y="4848605"/>
            <a:ext cx="13023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Arial"/>
                <a:cs typeface="Arial"/>
              </a:rPr>
              <a:t>Grès</a:t>
            </a:r>
            <a:r>
              <a:rPr sz="1600" i="1" spc="-20" dirty="0">
                <a:latin typeface="Arial"/>
                <a:cs typeface="Arial"/>
              </a:rPr>
              <a:t> </a:t>
            </a:r>
            <a:r>
              <a:rPr sz="1600" i="1" spc="-10" dirty="0">
                <a:latin typeface="Arial"/>
                <a:cs typeface="Arial"/>
              </a:rPr>
              <a:t>dunaires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389120" y="2212847"/>
            <a:ext cx="4693920" cy="4645660"/>
            <a:chOff x="4389120" y="2212847"/>
            <a:chExt cx="4693920" cy="4645660"/>
          </a:xfrm>
        </p:grpSpPr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89120" y="2212847"/>
              <a:ext cx="4693920" cy="464515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53255" y="2276821"/>
              <a:ext cx="4511166" cy="4473575"/>
            </a:xfrm>
            <a:prstGeom prst="rect">
              <a:avLst/>
            </a:prstGeom>
          </p:spPr>
        </p:pic>
      </p:grpSp>
      <p:sp>
        <p:nvSpPr>
          <p:cNvPr id="21" name="object 21"/>
          <p:cNvSpPr txBox="1"/>
          <p:nvPr/>
        </p:nvSpPr>
        <p:spPr>
          <a:xfrm>
            <a:off x="4434204" y="2257771"/>
            <a:ext cx="4549775" cy="451167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690"/>
              </a:spcBef>
            </a:pPr>
            <a:endParaRPr sz="700">
              <a:latin typeface="Times New Roman"/>
              <a:cs typeface="Times New Roman"/>
            </a:endParaRPr>
          </a:p>
          <a:p>
            <a:pPr marL="70485">
              <a:lnSpc>
                <a:spcPct val="100000"/>
              </a:lnSpc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1954784" y="0"/>
                  </a:moveTo>
                  <a:lnTo>
                    <a:pt x="68834" y="0"/>
                  </a:lnTo>
                  <a:lnTo>
                    <a:pt x="42058" y="5415"/>
                  </a:lnTo>
                  <a:lnTo>
                    <a:pt x="20177" y="20177"/>
                  </a:lnTo>
                  <a:lnTo>
                    <a:pt x="5415" y="42058"/>
                  </a:lnTo>
                  <a:lnTo>
                    <a:pt x="0" y="68834"/>
                  </a:lnTo>
                  <a:lnTo>
                    <a:pt x="0" y="344424"/>
                  </a:lnTo>
                  <a:lnTo>
                    <a:pt x="5415" y="371199"/>
                  </a:lnTo>
                  <a:lnTo>
                    <a:pt x="20177" y="393080"/>
                  </a:lnTo>
                  <a:lnTo>
                    <a:pt x="42058" y="407842"/>
                  </a:lnTo>
                  <a:lnTo>
                    <a:pt x="68834" y="413258"/>
                  </a:lnTo>
                  <a:lnTo>
                    <a:pt x="1954784" y="413258"/>
                  </a:lnTo>
                  <a:lnTo>
                    <a:pt x="1981632" y="407842"/>
                  </a:lnTo>
                  <a:lnTo>
                    <a:pt x="2003552" y="393080"/>
                  </a:lnTo>
                  <a:lnTo>
                    <a:pt x="2018327" y="371199"/>
                  </a:lnTo>
                  <a:lnTo>
                    <a:pt x="2023745" y="344424"/>
                  </a:lnTo>
                  <a:lnTo>
                    <a:pt x="2023745" y="68834"/>
                  </a:lnTo>
                  <a:lnTo>
                    <a:pt x="2018327" y="42058"/>
                  </a:lnTo>
                  <a:lnTo>
                    <a:pt x="2003552" y="20177"/>
                  </a:lnTo>
                  <a:lnTo>
                    <a:pt x="1981632" y="5415"/>
                  </a:lnTo>
                  <a:lnTo>
                    <a:pt x="19547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0" y="68834"/>
                  </a:moveTo>
                  <a:lnTo>
                    <a:pt x="5415" y="42058"/>
                  </a:lnTo>
                  <a:lnTo>
                    <a:pt x="20177" y="20177"/>
                  </a:lnTo>
                  <a:lnTo>
                    <a:pt x="42058" y="5415"/>
                  </a:lnTo>
                  <a:lnTo>
                    <a:pt x="68834" y="0"/>
                  </a:lnTo>
                  <a:lnTo>
                    <a:pt x="1954784" y="0"/>
                  </a:lnTo>
                  <a:lnTo>
                    <a:pt x="1981632" y="5415"/>
                  </a:lnTo>
                  <a:lnTo>
                    <a:pt x="2003552" y="20177"/>
                  </a:lnTo>
                  <a:lnTo>
                    <a:pt x="2018327" y="42058"/>
                  </a:lnTo>
                  <a:lnTo>
                    <a:pt x="2023745" y="68834"/>
                  </a:lnTo>
                  <a:lnTo>
                    <a:pt x="2023745" y="344424"/>
                  </a:lnTo>
                  <a:lnTo>
                    <a:pt x="2018327" y="371199"/>
                  </a:lnTo>
                  <a:lnTo>
                    <a:pt x="2003552" y="393080"/>
                  </a:lnTo>
                  <a:lnTo>
                    <a:pt x="1981632" y="407842"/>
                  </a:lnTo>
                  <a:lnTo>
                    <a:pt x="1954784" y="413258"/>
                  </a:lnTo>
                  <a:lnTo>
                    <a:pt x="68834" y="413258"/>
                  </a:lnTo>
                  <a:lnTo>
                    <a:pt x="42058" y="407842"/>
                  </a:lnTo>
                  <a:lnTo>
                    <a:pt x="20177" y="393080"/>
                  </a:lnTo>
                  <a:lnTo>
                    <a:pt x="5415" y="371199"/>
                  </a:lnTo>
                  <a:lnTo>
                    <a:pt x="0" y="344424"/>
                  </a:lnTo>
                  <a:lnTo>
                    <a:pt x="0" y="6883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440294" y="176910"/>
            <a:ext cx="10267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 .</a:t>
            </a:r>
            <a:r>
              <a:rPr sz="1800" spc="4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Rappels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95541" y="908697"/>
            <a:ext cx="8462391" cy="5814695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8073897" y="6437782"/>
            <a:ext cx="78740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latin typeface="Calibri"/>
                <a:cs typeface="Calibri"/>
              </a:rPr>
              <a:t>Picture</a:t>
            </a:r>
            <a:r>
              <a:rPr sz="800" spc="-40" dirty="0">
                <a:latin typeface="Calibri"/>
                <a:cs typeface="Calibri"/>
              </a:rPr>
              <a:t> </a:t>
            </a:r>
            <a:r>
              <a:rPr sz="800" dirty="0">
                <a:latin typeface="Calibri"/>
                <a:cs typeface="Calibri"/>
              </a:rPr>
              <a:t>from</a:t>
            </a:r>
            <a:r>
              <a:rPr sz="800" spc="-20" dirty="0">
                <a:latin typeface="Calibri"/>
                <a:cs typeface="Calibri"/>
              </a:rPr>
              <a:t> USGS</a:t>
            </a:r>
            <a:endParaRPr sz="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sp>
          <p:nvSpPr>
            <p:cNvPr id="3" name="object 3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30200" y="231089"/>
            <a:ext cx="8609965" cy="61639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79425" algn="r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  <a:p>
            <a:pPr marL="1239520" indent="-286385">
              <a:lnSpc>
                <a:spcPct val="100000"/>
              </a:lnSpc>
              <a:spcBef>
                <a:spcPts val="1905"/>
              </a:spcBef>
              <a:buFont typeface="Arial"/>
              <a:buChar char="•"/>
              <a:tabLst>
                <a:tab pos="1239520" algn="l"/>
                <a:tab pos="538924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2400" i="1" spc="-75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2400" i="1" spc="-60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i="1" spc="-52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2400" i="1" spc="-60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5" baseline="1736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2400" baseline="1736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sz="1600">
              <a:latin typeface="Calibri"/>
              <a:cs typeface="Calibri"/>
            </a:endParaRPr>
          </a:p>
          <a:p>
            <a:pPr marL="352425" indent="-339725" algn="just">
              <a:lnSpc>
                <a:spcPct val="100000"/>
              </a:lnSpc>
              <a:buChar char="•"/>
              <a:tabLst>
                <a:tab pos="352425" algn="l"/>
              </a:tabLst>
            </a:pPr>
            <a:r>
              <a:rPr sz="2000" dirty="0">
                <a:latin typeface="Arial"/>
                <a:cs typeface="Arial"/>
              </a:rPr>
              <a:t>Ce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sont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actions</a:t>
            </a:r>
            <a:r>
              <a:rPr sz="2000" spc="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biogéniques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qui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sont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à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l’origine</a:t>
            </a:r>
            <a:r>
              <a:rPr sz="2000" spc="1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</a:t>
            </a:r>
            <a:r>
              <a:rPr sz="2000" spc="17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plupart</a:t>
            </a:r>
            <a:r>
              <a:rPr sz="2000" spc="16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des</a:t>
            </a:r>
            <a:endParaRPr sz="2000">
              <a:latin typeface="Arial"/>
              <a:cs typeface="Arial"/>
            </a:endParaRPr>
          </a:p>
          <a:p>
            <a:pPr marL="355600" algn="just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roches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carbonatées,</a:t>
            </a:r>
            <a:endParaRPr sz="2000">
              <a:latin typeface="Arial"/>
              <a:cs typeface="Arial"/>
            </a:endParaRPr>
          </a:p>
          <a:p>
            <a:pPr marL="352425" indent="-339725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2425" algn="l"/>
              </a:tabLst>
            </a:pPr>
            <a:r>
              <a:rPr sz="2000" dirty="0">
                <a:latin typeface="Arial"/>
                <a:cs typeface="Arial"/>
              </a:rPr>
              <a:t>Les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principales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variétés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sont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60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  <a:p>
            <a:pPr marL="755650" lvl="1" indent="-285750" algn="just">
              <a:lnSpc>
                <a:spcPct val="100000"/>
              </a:lnSpc>
              <a:spcBef>
                <a:spcPts val="440"/>
              </a:spcBef>
              <a:buFont typeface="Wingdings"/>
              <a:buChar char=""/>
              <a:tabLst>
                <a:tab pos="755650" algn="l"/>
              </a:tabLst>
            </a:pPr>
            <a:r>
              <a:rPr sz="1800" i="1" dirty="0">
                <a:latin typeface="Arial"/>
                <a:cs typeface="Arial"/>
              </a:rPr>
              <a:t>Les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calcaires</a:t>
            </a:r>
            <a:r>
              <a:rPr sz="1800" i="1" u="sng" spc="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à</a:t>
            </a:r>
            <a:r>
              <a:rPr sz="1800" i="1" u="sng" spc="-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ciment calcique</a:t>
            </a:r>
            <a:r>
              <a:rPr sz="1800" i="1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résistance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proche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la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calcite,</a:t>
            </a:r>
            <a:endParaRPr sz="1800">
              <a:latin typeface="Arial"/>
              <a:cs typeface="Arial"/>
            </a:endParaRPr>
          </a:p>
          <a:p>
            <a:pPr marL="755015" marR="273685" lvl="1" indent="-285750" algn="just">
              <a:lnSpc>
                <a:spcPct val="100000"/>
              </a:lnSpc>
              <a:spcBef>
                <a:spcPts val="434"/>
              </a:spcBef>
              <a:buFont typeface="Wingdings"/>
              <a:buChar char=""/>
              <a:tabLst>
                <a:tab pos="756285" algn="l"/>
              </a:tabLst>
            </a:pPr>
            <a:r>
              <a:rPr sz="1800" i="1" dirty="0">
                <a:latin typeface="Arial"/>
                <a:cs typeface="Arial"/>
              </a:rPr>
              <a:t>Les</a:t>
            </a:r>
            <a:r>
              <a:rPr sz="1800" i="1" spc="30" dirty="0">
                <a:latin typeface="Arial"/>
                <a:cs typeface="Arial"/>
              </a:rPr>
              <a:t> 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calcaires</a:t>
            </a:r>
            <a:r>
              <a:rPr sz="1800" i="1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à</a:t>
            </a:r>
            <a:r>
              <a:rPr sz="1800" i="1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ciment</a:t>
            </a:r>
            <a:r>
              <a:rPr sz="1800" i="1" u="sng" spc="3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siliceux</a:t>
            </a:r>
            <a:r>
              <a:rPr sz="1800" i="1" u="sng" spc="3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plus</a:t>
            </a:r>
            <a:r>
              <a:rPr sz="1800" i="1" spc="35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résistants</a:t>
            </a:r>
            <a:r>
              <a:rPr sz="1800" i="1" spc="35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que</a:t>
            </a:r>
            <a:r>
              <a:rPr sz="1800" i="1" spc="30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leurs</a:t>
            </a:r>
            <a:r>
              <a:rPr sz="1800" i="1" spc="35" dirty="0">
                <a:latin typeface="Arial"/>
                <a:cs typeface="Arial"/>
              </a:rPr>
              <a:t>  </a:t>
            </a:r>
            <a:r>
              <a:rPr sz="1800" i="1" spc="-10" dirty="0">
                <a:latin typeface="Arial"/>
                <a:cs typeface="Arial"/>
              </a:rPr>
              <a:t>homologues 	calciques,</a:t>
            </a:r>
            <a:endParaRPr sz="1800">
              <a:latin typeface="Arial"/>
              <a:cs typeface="Arial"/>
            </a:endParaRPr>
          </a:p>
          <a:p>
            <a:pPr marL="755015" marR="271145" lvl="1" indent="-285750" algn="just">
              <a:lnSpc>
                <a:spcPct val="100000"/>
              </a:lnSpc>
              <a:spcBef>
                <a:spcPts val="434"/>
              </a:spcBef>
              <a:buFont typeface="Wingdings"/>
              <a:buChar char=""/>
              <a:tabLst>
                <a:tab pos="756285" algn="l"/>
              </a:tabLst>
            </a:pPr>
            <a:r>
              <a:rPr sz="1800" i="1" dirty="0">
                <a:latin typeface="Arial"/>
                <a:cs typeface="Arial"/>
              </a:rPr>
              <a:t>Les</a:t>
            </a:r>
            <a:r>
              <a:rPr sz="1800" i="1" spc="220" dirty="0">
                <a:latin typeface="Arial"/>
                <a:cs typeface="Arial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calcaires</a:t>
            </a:r>
            <a:r>
              <a:rPr sz="1800" i="1" u="sng" spc="2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quartzeux</a:t>
            </a:r>
            <a:r>
              <a:rPr sz="1800" i="1" u="sng" spc="2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2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résistance</a:t>
            </a:r>
            <a:r>
              <a:rPr sz="1800" i="1" spc="2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qui</a:t>
            </a:r>
            <a:r>
              <a:rPr sz="1800" i="1" spc="2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peut</a:t>
            </a:r>
            <a:r>
              <a:rPr sz="1800" i="1" spc="2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évoluer</a:t>
            </a:r>
            <a:r>
              <a:rPr sz="1800" i="1" spc="2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en</a:t>
            </a:r>
            <a:r>
              <a:rPr sz="1800" i="1" spc="2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fonction</a:t>
            </a:r>
            <a:r>
              <a:rPr sz="1800" i="1" spc="2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225" dirty="0">
                <a:latin typeface="Arial"/>
                <a:cs typeface="Arial"/>
              </a:rPr>
              <a:t> </a:t>
            </a:r>
            <a:r>
              <a:rPr sz="1800" i="1" spc="-25" dirty="0">
                <a:latin typeface="Arial"/>
                <a:cs typeface="Arial"/>
              </a:rPr>
              <a:t>la 	</a:t>
            </a:r>
            <a:r>
              <a:rPr sz="1800" i="1" dirty="0">
                <a:latin typeface="Arial"/>
                <a:cs typeface="Arial"/>
              </a:rPr>
              <a:t>dissolution</a:t>
            </a:r>
            <a:r>
              <a:rPr sz="1800" i="1" spc="-10" dirty="0">
                <a:latin typeface="Arial"/>
                <a:cs typeface="Arial"/>
              </a:rPr>
              <a:t> sélective,</a:t>
            </a:r>
            <a:endParaRPr sz="1800">
              <a:latin typeface="Arial"/>
              <a:cs typeface="Arial"/>
            </a:endParaRPr>
          </a:p>
          <a:p>
            <a:pPr marL="755015" marR="273050" lvl="1" indent="-285750" algn="just">
              <a:lnSpc>
                <a:spcPct val="100000"/>
              </a:lnSpc>
              <a:spcBef>
                <a:spcPts val="430"/>
              </a:spcBef>
              <a:buFont typeface="Wingdings"/>
              <a:buChar char=""/>
              <a:tabLst>
                <a:tab pos="756285" algn="l"/>
              </a:tabLst>
            </a:pPr>
            <a:r>
              <a:rPr sz="1800" i="1" dirty="0">
                <a:latin typeface="Arial"/>
                <a:cs typeface="Arial"/>
              </a:rPr>
              <a:t>Les</a:t>
            </a:r>
            <a:r>
              <a:rPr sz="1800" i="1" spc="30" dirty="0">
                <a:latin typeface="Arial"/>
                <a:cs typeface="Arial"/>
              </a:rPr>
              <a:t> 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lumachelles</a:t>
            </a:r>
            <a:r>
              <a:rPr sz="1800" i="1" u="sng" spc="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constituées</a:t>
            </a:r>
            <a:r>
              <a:rPr sz="1800" i="1" spc="35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d’amas</a:t>
            </a:r>
            <a:r>
              <a:rPr sz="1800" i="1" spc="30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30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tests</a:t>
            </a:r>
            <a:r>
              <a:rPr sz="1800" i="1" spc="30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(coquilles</a:t>
            </a:r>
            <a:r>
              <a:rPr sz="1800" i="1" spc="40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et</a:t>
            </a:r>
            <a:r>
              <a:rPr sz="1800" i="1" spc="35" dirty="0">
                <a:latin typeface="Arial"/>
                <a:cs typeface="Arial"/>
              </a:rPr>
              <a:t>  </a:t>
            </a:r>
            <a:r>
              <a:rPr sz="1800" i="1" spc="-10" dirty="0">
                <a:latin typeface="Arial"/>
                <a:cs typeface="Arial"/>
              </a:rPr>
              <a:t>squelettes) 	</a:t>
            </a:r>
            <a:r>
              <a:rPr sz="1800" i="1" dirty="0">
                <a:latin typeface="Arial"/>
                <a:cs typeface="Arial"/>
              </a:rPr>
              <a:t>utilisées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fréquemment</a:t>
            </a:r>
            <a:r>
              <a:rPr sz="1800" i="1" spc="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pour la</a:t>
            </a:r>
            <a:r>
              <a:rPr sz="1800" i="1" spc="-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confection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chaux</a:t>
            </a:r>
            <a:r>
              <a:rPr sz="1800" i="1" spc="-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et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ciment,</a:t>
            </a:r>
            <a:endParaRPr sz="1800">
              <a:latin typeface="Arial"/>
              <a:cs typeface="Arial"/>
            </a:endParaRPr>
          </a:p>
          <a:p>
            <a:pPr marL="755015" marR="272415" lvl="1" indent="-285750" algn="just">
              <a:lnSpc>
                <a:spcPct val="100000"/>
              </a:lnSpc>
              <a:spcBef>
                <a:spcPts val="434"/>
              </a:spcBef>
              <a:buFont typeface="Wingdings"/>
              <a:buChar char=""/>
              <a:tabLst>
                <a:tab pos="756285" algn="l"/>
              </a:tabLst>
            </a:pPr>
            <a:r>
              <a:rPr sz="1800" i="1" dirty="0">
                <a:latin typeface="Arial"/>
                <a:cs typeface="Arial"/>
              </a:rPr>
              <a:t>La</a:t>
            </a:r>
            <a:r>
              <a:rPr sz="1800" i="1" spc="220" dirty="0">
                <a:latin typeface="Arial"/>
                <a:cs typeface="Arial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craie</a:t>
            </a:r>
            <a:r>
              <a:rPr sz="1800" i="1" u="sng" spc="2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formée</a:t>
            </a:r>
            <a:r>
              <a:rPr sz="1800" i="1" spc="23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2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tests</a:t>
            </a:r>
            <a:r>
              <a:rPr sz="1800" i="1" spc="23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2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microfossiles</a:t>
            </a:r>
            <a:r>
              <a:rPr sz="1800" i="1" spc="23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qui</a:t>
            </a:r>
            <a:r>
              <a:rPr sz="1800" i="1" spc="2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couvre</a:t>
            </a:r>
            <a:r>
              <a:rPr sz="1800" i="1" spc="2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229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vaste</a:t>
            </a:r>
            <a:r>
              <a:rPr sz="1800" i="1" spc="225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superficie 	</a:t>
            </a:r>
            <a:r>
              <a:rPr sz="1800" i="1" dirty="0">
                <a:latin typeface="Arial"/>
                <a:cs typeface="Arial"/>
              </a:rPr>
              <a:t>(bassin</a:t>
            </a:r>
            <a:r>
              <a:rPr sz="1800" i="1" spc="204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parisien</a:t>
            </a:r>
            <a:r>
              <a:rPr sz="1800" i="1" spc="2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et</a:t>
            </a:r>
            <a:r>
              <a:rPr sz="1800" i="1" spc="204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Nord)</a:t>
            </a:r>
            <a:r>
              <a:rPr sz="1800" i="1" spc="2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à</a:t>
            </a:r>
            <a:r>
              <a:rPr sz="1800" i="1" spc="19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des</a:t>
            </a:r>
            <a:r>
              <a:rPr sz="1800" i="1" spc="204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grandes</a:t>
            </a:r>
            <a:r>
              <a:rPr sz="1800" i="1" spc="204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variétés</a:t>
            </a:r>
            <a:r>
              <a:rPr sz="1800" i="1" spc="2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mécaniques.</a:t>
            </a:r>
            <a:r>
              <a:rPr sz="1800" i="1" spc="204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Du</a:t>
            </a:r>
            <a:r>
              <a:rPr sz="1800" i="1" spc="20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fait</a:t>
            </a:r>
            <a:r>
              <a:rPr sz="1800" i="1" spc="200" dirty="0">
                <a:latin typeface="Arial"/>
                <a:cs typeface="Arial"/>
              </a:rPr>
              <a:t> </a:t>
            </a:r>
            <a:r>
              <a:rPr sz="1800" i="1" spc="-25" dirty="0">
                <a:latin typeface="Arial"/>
                <a:cs typeface="Arial"/>
              </a:rPr>
              <a:t>de 	</a:t>
            </a:r>
            <a:r>
              <a:rPr sz="1800" i="1" dirty="0">
                <a:latin typeface="Arial"/>
                <a:cs typeface="Arial"/>
              </a:rPr>
              <a:t>nombreuses</a:t>
            </a:r>
            <a:r>
              <a:rPr sz="1800" i="1" spc="13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fondations</a:t>
            </a:r>
            <a:r>
              <a:rPr sz="1800" i="1" spc="14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et</a:t>
            </a:r>
            <a:r>
              <a:rPr sz="1800" i="1" spc="14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ouvrages</a:t>
            </a:r>
            <a:r>
              <a:rPr sz="1800" i="1" spc="13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dans</a:t>
            </a:r>
            <a:r>
              <a:rPr sz="1800" i="1" spc="14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ce</a:t>
            </a:r>
            <a:r>
              <a:rPr sz="1800" i="1" spc="13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matériau</a:t>
            </a:r>
            <a:r>
              <a:rPr sz="1800" i="1" spc="13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elle</a:t>
            </a:r>
            <a:r>
              <a:rPr sz="1800" i="1" spc="15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</a:t>
            </a:r>
            <a:r>
              <a:rPr sz="1800" i="1" spc="13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donné</a:t>
            </a:r>
            <a:r>
              <a:rPr sz="1800" i="1" spc="13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lieu</a:t>
            </a:r>
            <a:r>
              <a:rPr sz="1800" i="1" spc="145" dirty="0">
                <a:latin typeface="Arial"/>
                <a:cs typeface="Arial"/>
              </a:rPr>
              <a:t> </a:t>
            </a:r>
            <a:r>
              <a:rPr sz="1800" i="1" spc="-50" dirty="0">
                <a:latin typeface="Arial"/>
                <a:cs typeface="Arial"/>
              </a:rPr>
              <a:t>à 	</a:t>
            </a:r>
            <a:r>
              <a:rPr sz="1800" i="1" dirty="0">
                <a:latin typeface="Arial"/>
                <a:cs typeface="Arial"/>
              </a:rPr>
              <a:t>des</a:t>
            </a:r>
            <a:r>
              <a:rPr sz="1800" i="1" spc="335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méthodes</a:t>
            </a:r>
            <a:r>
              <a:rPr sz="1800" i="1" spc="340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335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reconnaissance</a:t>
            </a:r>
            <a:r>
              <a:rPr sz="1800" i="1" spc="330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particulières</a:t>
            </a:r>
            <a:r>
              <a:rPr sz="1800" i="1" spc="335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afin</a:t>
            </a:r>
            <a:r>
              <a:rPr sz="1800" i="1" spc="340" dirty="0">
                <a:latin typeface="Arial"/>
                <a:cs typeface="Arial"/>
              </a:rPr>
              <a:t>  </a:t>
            </a:r>
            <a:r>
              <a:rPr sz="1800" i="1" dirty="0">
                <a:latin typeface="Arial"/>
                <a:cs typeface="Arial"/>
              </a:rPr>
              <a:t>d’obtenir</a:t>
            </a:r>
            <a:r>
              <a:rPr sz="1800" i="1" spc="340" dirty="0">
                <a:latin typeface="Arial"/>
                <a:cs typeface="Arial"/>
              </a:rPr>
              <a:t>  </a:t>
            </a:r>
            <a:r>
              <a:rPr sz="1800" i="1" spc="-25" dirty="0">
                <a:latin typeface="Arial"/>
                <a:cs typeface="Arial"/>
              </a:rPr>
              <a:t>des 	</a:t>
            </a:r>
            <a:r>
              <a:rPr sz="1800" i="1" dirty="0">
                <a:latin typeface="Arial"/>
                <a:cs typeface="Arial"/>
              </a:rPr>
              <a:t>corrélations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avec</a:t>
            </a:r>
            <a:r>
              <a:rPr sz="1800" i="1" spc="-2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des</a:t>
            </a:r>
            <a:r>
              <a:rPr sz="1800" i="1" spc="-3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paramètres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mécaniques,</a:t>
            </a:r>
            <a:endParaRPr sz="1800">
              <a:latin typeface="Arial"/>
              <a:cs typeface="Arial"/>
            </a:endParaRPr>
          </a:p>
          <a:p>
            <a:pPr marL="756285" lvl="1" indent="-286385" algn="just">
              <a:lnSpc>
                <a:spcPct val="100000"/>
              </a:lnSpc>
              <a:spcBef>
                <a:spcPts val="434"/>
              </a:spcBef>
              <a:buFont typeface="Wingdings"/>
              <a:buChar char=""/>
              <a:tabLst>
                <a:tab pos="756285" algn="l"/>
              </a:tabLst>
            </a:pPr>
            <a:r>
              <a:rPr sz="1800" i="1" dirty="0">
                <a:latin typeface="Arial"/>
                <a:cs typeface="Arial"/>
              </a:rPr>
              <a:t>Les</a:t>
            </a:r>
            <a:r>
              <a:rPr sz="1800" i="1" spc="40" dirty="0">
                <a:latin typeface="Arial"/>
                <a:cs typeface="Arial"/>
              </a:rPr>
              <a:t> </a:t>
            </a:r>
            <a:r>
              <a:rPr sz="1800" i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dolomies</a:t>
            </a:r>
            <a:r>
              <a:rPr sz="1800" i="1" spc="5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sont</a:t>
            </a:r>
            <a:r>
              <a:rPr sz="1800" i="1" spc="6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classées</a:t>
            </a:r>
            <a:r>
              <a:rPr sz="1800" i="1" spc="5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en</a:t>
            </a:r>
            <a:r>
              <a:rPr sz="1800" i="1" spc="4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fonction</a:t>
            </a:r>
            <a:r>
              <a:rPr sz="1800" i="1" spc="5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de</a:t>
            </a:r>
            <a:r>
              <a:rPr sz="1800" i="1" spc="4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leur</a:t>
            </a:r>
            <a:r>
              <a:rPr sz="1800" i="1" spc="5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concentration</a:t>
            </a:r>
            <a:r>
              <a:rPr sz="1800" i="1" spc="5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en</a:t>
            </a:r>
            <a:r>
              <a:rPr sz="1800" i="1" spc="50" dirty="0">
                <a:latin typeface="Arial"/>
                <a:cs typeface="Arial"/>
              </a:rPr>
              <a:t> </a:t>
            </a:r>
            <a:r>
              <a:rPr sz="1800" i="1" spc="-10" dirty="0">
                <a:latin typeface="Arial"/>
                <a:cs typeface="Arial"/>
              </a:rPr>
              <a:t>dolomite,</a:t>
            </a:r>
            <a:endParaRPr sz="1800">
              <a:latin typeface="Arial"/>
              <a:cs typeface="Arial"/>
            </a:endParaRPr>
          </a:p>
          <a:p>
            <a:pPr marL="756285" algn="just">
              <a:lnSpc>
                <a:spcPct val="100000"/>
              </a:lnSpc>
            </a:pPr>
            <a:r>
              <a:rPr sz="1800" i="1" dirty="0">
                <a:latin typeface="Arial"/>
                <a:cs typeface="Arial"/>
              </a:rPr>
              <a:t>elles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sont</a:t>
            </a:r>
            <a:r>
              <a:rPr sz="1800" i="1" spc="-1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en</a:t>
            </a:r>
            <a:r>
              <a:rPr sz="1800" i="1" spc="-20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générales</a:t>
            </a:r>
            <a:r>
              <a:rPr sz="1800" i="1" spc="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plus dures</a:t>
            </a:r>
            <a:r>
              <a:rPr sz="1800" i="1" spc="-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que</a:t>
            </a:r>
            <a:r>
              <a:rPr sz="1800" i="1" spc="-15" dirty="0">
                <a:latin typeface="Arial"/>
                <a:cs typeface="Arial"/>
              </a:rPr>
              <a:t> </a:t>
            </a:r>
            <a:r>
              <a:rPr sz="1800" i="1" dirty="0">
                <a:latin typeface="Arial"/>
                <a:cs typeface="Arial"/>
              </a:rPr>
              <a:t>les calcaires </a:t>
            </a:r>
            <a:r>
              <a:rPr sz="1800" i="1" spc="-10" dirty="0">
                <a:latin typeface="Arial"/>
                <a:cs typeface="Arial"/>
              </a:rPr>
              <a:t>pures.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sp>
          <p:nvSpPr>
            <p:cNvPr id="3" name="object 3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02437" y="231089"/>
            <a:ext cx="8537575" cy="39109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69023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  <a:p>
            <a:pPr marL="1167130" indent="-286385">
              <a:lnSpc>
                <a:spcPct val="100000"/>
              </a:lnSpc>
              <a:spcBef>
                <a:spcPts val="1905"/>
              </a:spcBef>
              <a:buFont typeface="Arial"/>
              <a:buChar char="•"/>
              <a:tabLst>
                <a:tab pos="1167130" algn="l"/>
                <a:tab pos="531685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2400" i="1" spc="-75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2400" i="1" spc="-60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i="1" spc="-52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2400" i="1" spc="-60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5" baseline="1736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2400" baseline="1736">
              <a:latin typeface="Calibri"/>
              <a:cs typeface="Calibri"/>
            </a:endParaRPr>
          </a:p>
          <a:p>
            <a:pPr marR="189865" algn="ctr">
              <a:lnSpc>
                <a:spcPct val="100000"/>
              </a:lnSpc>
              <a:spcBef>
                <a:spcPts val="1495"/>
              </a:spcBef>
            </a:pPr>
            <a:r>
              <a:rPr sz="3200" dirty="0">
                <a:latin typeface="Calibri"/>
                <a:cs typeface="Calibri"/>
              </a:rPr>
              <a:t>Des</a:t>
            </a:r>
            <a:r>
              <a:rPr sz="3200" spc="-9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Calcaires</a:t>
            </a:r>
            <a:r>
              <a:rPr sz="3200" spc="-80" dirty="0">
                <a:latin typeface="Calibri"/>
                <a:cs typeface="Calibri"/>
              </a:rPr>
              <a:t> </a:t>
            </a:r>
            <a:r>
              <a:rPr sz="3200" dirty="0">
                <a:latin typeface="Calibri"/>
                <a:cs typeface="Calibri"/>
              </a:rPr>
              <a:t>aux</a:t>
            </a:r>
            <a:r>
              <a:rPr sz="3200" spc="-70" dirty="0">
                <a:latin typeface="Calibri"/>
                <a:cs typeface="Calibri"/>
              </a:rPr>
              <a:t> </a:t>
            </a:r>
            <a:r>
              <a:rPr sz="3200" spc="-10" dirty="0">
                <a:latin typeface="Calibri"/>
                <a:cs typeface="Calibri"/>
              </a:rPr>
              <a:t>Marnes</a:t>
            </a:r>
            <a:endParaRPr sz="3200">
              <a:latin typeface="Calibri"/>
              <a:cs typeface="Calibri"/>
            </a:endParaRPr>
          </a:p>
          <a:p>
            <a:pPr marL="355600" marR="201930" indent="-342900">
              <a:lnSpc>
                <a:spcPct val="100000"/>
              </a:lnSpc>
              <a:spcBef>
                <a:spcPts val="1270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On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observe</a:t>
            </a:r>
            <a:r>
              <a:rPr sz="2000" spc="17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dans</a:t>
            </a:r>
            <a:r>
              <a:rPr sz="2000" spc="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cette</a:t>
            </a:r>
            <a:r>
              <a:rPr sz="2000" spc="2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variété</a:t>
            </a:r>
            <a:r>
              <a:rPr sz="2000" spc="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1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degrés</a:t>
            </a:r>
            <a:r>
              <a:rPr sz="2000" spc="1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d’invasion</a:t>
            </a:r>
            <a:r>
              <a:rPr sz="2000" spc="20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18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carbonates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argiles</a:t>
            </a:r>
            <a:endParaRPr sz="2000">
              <a:latin typeface="Arial"/>
              <a:cs typeface="Arial"/>
            </a:endParaRPr>
          </a:p>
          <a:p>
            <a:pPr marL="355600" marR="202565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  <a:tab pos="1337945" algn="l"/>
                <a:tab pos="1852295" algn="l"/>
                <a:tab pos="3045460" algn="l"/>
                <a:tab pos="3658235" algn="l"/>
                <a:tab pos="4739005" algn="l"/>
                <a:tab pos="5336540" algn="l"/>
                <a:tab pos="6372860" algn="l"/>
                <a:tab pos="7846695" algn="l"/>
              </a:tabLst>
            </a:pPr>
            <a:r>
              <a:rPr sz="2000" spc="-10" dirty="0">
                <a:latin typeface="Arial"/>
                <a:cs typeface="Arial"/>
              </a:rPr>
              <a:t>Depuis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les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calcaires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peu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argileux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aux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marnes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constituées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d’un </a:t>
            </a:r>
            <a:r>
              <a:rPr sz="2000" dirty="0">
                <a:latin typeface="Arial"/>
                <a:cs typeface="Arial"/>
              </a:rPr>
              <a:t>mélange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calcite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minéraux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argileux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(illite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chlorite)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  <a:tab pos="783590" algn="l"/>
                <a:tab pos="2045335" algn="l"/>
                <a:tab pos="2402205" algn="l"/>
                <a:tab pos="3820795" algn="l"/>
                <a:tab pos="4249420" algn="l"/>
                <a:tab pos="4790440" algn="l"/>
                <a:tab pos="6051550" algn="l"/>
                <a:tab pos="6676390" algn="l"/>
              </a:tabLst>
            </a:pPr>
            <a:r>
              <a:rPr sz="2000" spc="-25" dirty="0">
                <a:latin typeface="Arial"/>
                <a:cs typeface="Arial"/>
              </a:rPr>
              <a:t>La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sensibilité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l’altérabilité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ces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matériaux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sont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principalement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fonction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leur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teneur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eau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admet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terminologie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suivante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50" dirty="0">
                <a:latin typeface="Arial"/>
                <a:cs typeface="Arial"/>
              </a:rPr>
              <a:t>:</a:t>
            </a:r>
            <a:endParaRPr sz="2000">
              <a:latin typeface="Arial"/>
              <a:cs typeface="Arial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253286" y="4358766"/>
          <a:ext cx="6644640" cy="2070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4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4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48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40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Carbonates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Argiles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40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Calcaires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DDC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90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95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DDC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0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à 5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40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Calcaires</a:t>
                      </a:r>
                      <a:r>
                        <a:rPr sz="1800" spc="-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argileux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EE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65 à</a:t>
                      </a:r>
                      <a:r>
                        <a:rPr sz="18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95 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EE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 à</a:t>
                      </a:r>
                      <a:r>
                        <a:rPr sz="1800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35 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40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spc="-10" dirty="0">
                          <a:latin typeface="Calibri"/>
                          <a:cs typeface="Calibri"/>
                        </a:rPr>
                        <a:t>Marnes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DDCF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35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65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DDCF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35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65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BDDC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40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Argiles</a:t>
                      </a:r>
                      <a:r>
                        <a:rPr sz="18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calcaires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EE9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5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à 35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EE9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dirty="0">
                          <a:latin typeface="Calibri"/>
                          <a:cs typeface="Calibri"/>
                        </a:rPr>
                        <a:t>65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à</a:t>
                      </a:r>
                      <a:r>
                        <a:rPr sz="18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dirty="0">
                          <a:latin typeface="Calibri"/>
                          <a:cs typeface="Calibri"/>
                        </a:rPr>
                        <a:t>95</a:t>
                      </a:r>
                      <a:r>
                        <a:rPr sz="18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spc="-50" dirty="0">
                          <a:latin typeface="Calibri"/>
                          <a:cs typeface="Calibri"/>
                        </a:rPr>
                        <a:t>%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8" name="object 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70761" y="716661"/>
            <a:ext cx="24993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06679" y="1123188"/>
            <a:ext cx="9004300" cy="2776855"/>
            <a:chOff x="106679" y="1123188"/>
            <a:chExt cx="9004300" cy="277685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679" y="1123188"/>
              <a:ext cx="5439156" cy="276453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75732" y="1123188"/>
              <a:ext cx="3634740" cy="2758440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635883" y="3068916"/>
              <a:ext cx="3240405" cy="831215"/>
            </a:xfrm>
            <a:custGeom>
              <a:avLst/>
              <a:gdLst/>
              <a:ahLst/>
              <a:cxnLst/>
              <a:rect l="l" t="t" r="r" b="b"/>
              <a:pathLst>
                <a:path w="3240404" h="831214">
                  <a:moveTo>
                    <a:pt x="3240405" y="0"/>
                  </a:moveTo>
                  <a:lnTo>
                    <a:pt x="0" y="0"/>
                  </a:lnTo>
                  <a:lnTo>
                    <a:pt x="0" y="830999"/>
                  </a:lnTo>
                  <a:lnTo>
                    <a:pt x="3240405" y="830999"/>
                  </a:lnTo>
                  <a:lnTo>
                    <a:pt x="3240405" y="0"/>
                  </a:lnTo>
                  <a:close/>
                </a:path>
              </a:pathLst>
            </a:custGeom>
            <a:solidFill>
              <a:srgbClr val="FFFFFF">
                <a:alpha val="61175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36738" y="2601722"/>
              <a:ext cx="1224572" cy="110642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16596" y="2681097"/>
              <a:ext cx="236474" cy="714882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03676" y="3936488"/>
            <a:ext cx="5489575" cy="2874645"/>
            <a:chOff x="103676" y="3936488"/>
            <a:chExt cx="5489575" cy="2874645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250" y="3936488"/>
              <a:ext cx="5452874" cy="2874268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16376" y="3975434"/>
              <a:ext cx="5464175" cy="2766060"/>
            </a:xfrm>
            <a:custGeom>
              <a:avLst/>
              <a:gdLst/>
              <a:ahLst/>
              <a:cxnLst/>
              <a:rect l="l" t="t" r="r" b="b"/>
              <a:pathLst>
                <a:path w="5464175" h="2766059">
                  <a:moveTo>
                    <a:pt x="0" y="2765933"/>
                  </a:moveTo>
                  <a:lnTo>
                    <a:pt x="5463794" y="2765933"/>
                  </a:lnTo>
                  <a:lnTo>
                    <a:pt x="5463794" y="0"/>
                  </a:lnTo>
                  <a:lnTo>
                    <a:pt x="0" y="0"/>
                  </a:lnTo>
                  <a:lnTo>
                    <a:pt x="0" y="2765933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20" name="object 20"/>
          <p:cNvGraphicFramePr>
            <a:graphicFrameLocks noGrp="1"/>
          </p:cNvGraphicFramePr>
          <p:nvPr/>
        </p:nvGraphicFramePr>
        <p:xfrm>
          <a:off x="94804" y="1107376"/>
          <a:ext cx="9001124" cy="27654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28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40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2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43735">
                <a:tc gridSpan="3">
                  <a:txBody>
                    <a:bodyPr/>
                    <a:lstStyle/>
                    <a:p>
                      <a:pPr marL="163195">
                        <a:lnSpc>
                          <a:spcPct val="100000"/>
                        </a:lnSpc>
                        <a:spcBef>
                          <a:spcPts val="935"/>
                        </a:spcBef>
                        <a:tabLst>
                          <a:tab pos="5564505" algn="l"/>
                        </a:tabLst>
                      </a:pPr>
                      <a:r>
                        <a:rPr sz="1800" b="1" i="1" baseline="4629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Berriasien</a:t>
                      </a:r>
                      <a:r>
                        <a:rPr sz="1800" b="1" i="1" spc="-89" baseline="4629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i="1" baseline="4629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(Montbrun,</a:t>
                      </a:r>
                      <a:r>
                        <a:rPr sz="1800" b="1" i="1" spc="-97" baseline="4629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800" b="1" i="1" spc="-15" baseline="4629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Drôme)</a:t>
                      </a:r>
                      <a:r>
                        <a:rPr sz="1800" b="1" i="1" baseline="4629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	</a:t>
                      </a:r>
                      <a:r>
                        <a:rPr sz="1200" b="1" i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Hauterivien</a:t>
                      </a:r>
                      <a:r>
                        <a:rPr sz="1200" b="1" i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sup. (Bochaine</a:t>
                      </a:r>
                      <a:r>
                        <a:rPr sz="1200" b="1" i="1" spc="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i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orientale,</a:t>
                      </a:r>
                      <a:r>
                        <a:rPr sz="1200" b="1" i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i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Hautes-Alpes)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18745" marB="0">
                    <a:lnL w="28575">
                      <a:solidFill>
                        <a:srgbClr val="C0504D"/>
                      </a:solidFill>
                      <a:prstDash val="solid"/>
                    </a:lnL>
                    <a:lnR w="28575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16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63195">
                        <a:lnSpc>
                          <a:spcPct val="100000"/>
                        </a:lnSpc>
                      </a:pPr>
                      <a:r>
                        <a:rPr sz="10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I.</a:t>
                      </a:r>
                      <a:r>
                        <a:rPr sz="10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Bour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C0504D"/>
                      </a:solidFill>
                      <a:prstDash val="solid"/>
                    </a:lnL>
                    <a:lnR w="28575">
                      <a:solidFill>
                        <a:srgbClr val="C0504D"/>
                      </a:solidFill>
                      <a:prstDash val="solid"/>
                    </a:lnR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93370" marR="285750" algn="ctr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600" dirty="0">
                          <a:latin typeface="Calibri"/>
                          <a:cs typeface="Calibri"/>
                        </a:rPr>
                        <a:t>alternance</a:t>
                      </a:r>
                      <a:r>
                        <a:rPr sz="1600" spc="-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marno-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calcaires</a:t>
                      </a:r>
                      <a:r>
                        <a:rPr sz="1600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20" dirty="0">
                          <a:latin typeface="Calibri"/>
                          <a:cs typeface="Calibri"/>
                        </a:rPr>
                        <a:t>avec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alternances</a:t>
                      </a:r>
                      <a:r>
                        <a:rPr sz="16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6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dirty="0">
                          <a:latin typeface="Calibri"/>
                          <a:cs typeface="Calibri"/>
                        </a:rPr>
                        <a:t>bancs</a:t>
                      </a:r>
                      <a:r>
                        <a:rPr sz="1600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600" spc="-10" dirty="0">
                          <a:latin typeface="Calibri"/>
                          <a:cs typeface="Calibri"/>
                        </a:rPr>
                        <a:t>calcaires pluridécimétriques</a:t>
                      </a:r>
                      <a:endParaRPr sz="16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28575">
                      <a:solidFill>
                        <a:srgbClr val="C0504D"/>
                      </a:solidFill>
                      <a:prstDash val="solid"/>
                    </a:lnL>
                    <a:lnR w="28575">
                      <a:solidFill>
                        <a:srgbClr val="C0504D"/>
                      </a:solidFill>
                      <a:prstDash val="solid"/>
                    </a:lnR>
                    <a:lnT w="28575">
                      <a:solidFill>
                        <a:srgbClr val="C0504D"/>
                      </a:solidFill>
                      <a:prstDash val="solid"/>
                    </a:lnT>
                    <a:lnB w="38100">
                      <a:solidFill>
                        <a:srgbClr val="C0504D"/>
                      </a:solidFill>
                      <a:prstDash val="solid"/>
                    </a:lnB>
                    <a:solidFill>
                      <a:srgbClr val="FFFFFF">
                        <a:alpha val="6117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85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R="103505" algn="r">
                        <a:lnSpc>
                          <a:spcPct val="100000"/>
                        </a:lnSpc>
                      </a:pPr>
                      <a:r>
                        <a:rPr sz="105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I.</a:t>
                      </a:r>
                      <a:r>
                        <a:rPr sz="1050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050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Bour</a:t>
                      </a:r>
                      <a:endParaRPr sz="10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28575">
                      <a:solidFill>
                        <a:srgbClr val="C0504D"/>
                      </a:solidFill>
                      <a:prstDash val="solid"/>
                    </a:lnL>
                    <a:lnR w="28575">
                      <a:solidFill>
                        <a:srgbClr val="C0504D"/>
                      </a:solidFill>
                      <a:prstDash val="solid"/>
                    </a:lnR>
                    <a:lnB w="28575">
                      <a:solidFill>
                        <a:srgbClr val="C0504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1" name="object 21"/>
          <p:cNvSpPr txBox="1"/>
          <p:nvPr/>
        </p:nvSpPr>
        <p:spPr>
          <a:xfrm>
            <a:off x="5096255" y="6550558"/>
            <a:ext cx="37020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FFFFFF"/>
                </a:solidFill>
                <a:latin typeface="Calibri"/>
                <a:cs typeface="Calibri"/>
              </a:rPr>
              <a:t>I.</a:t>
            </a:r>
            <a:r>
              <a:rPr sz="105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50" spc="-20" dirty="0">
                <a:solidFill>
                  <a:srgbClr val="FFFFFF"/>
                </a:solidFill>
                <a:latin typeface="Calibri"/>
                <a:cs typeface="Calibri"/>
              </a:rPr>
              <a:t>Bour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724144" y="4725149"/>
            <a:ext cx="3240405" cy="1077595"/>
          </a:xfrm>
          <a:prstGeom prst="rect">
            <a:avLst/>
          </a:prstGeom>
          <a:ln w="25400">
            <a:solidFill>
              <a:srgbClr val="4F81BC"/>
            </a:solidFill>
          </a:ln>
        </p:spPr>
        <p:txBody>
          <a:bodyPr vert="horz" wrap="square" lIns="0" tIns="33655" rIns="0" bIns="0" rtlCol="0">
            <a:spAutoFit/>
          </a:bodyPr>
          <a:lstStyle/>
          <a:p>
            <a:pPr marL="111125" marR="104139" algn="ctr">
              <a:lnSpc>
                <a:spcPct val="100000"/>
              </a:lnSpc>
              <a:spcBef>
                <a:spcPts val="265"/>
              </a:spcBef>
            </a:pPr>
            <a:r>
              <a:rPr sz="1600" dirty="0">
                <a:latin typeface="Calibri"/>
                <a:cs typeface="Calibri"/>
              </a:rPr>
              <a:t>marnes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franches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plus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ou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moins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riche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matière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organique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non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oxydé, </a:t>
            </a:r>
            <a:r>
              <a:rPr sz="1600" dirty="0">
                <a:latin typeface="Calibri"/>
                <a:cs typeface="Calibri"/>
              </a:rPr>
              <a:t>avec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alternance</a:t>
            </a:r>
            <a:r>
              <a:rPr sz="1600" spc="-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passées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calcaires discontinus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lenticulaires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23" name="object 2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83785" y="1978151"/>
            <a:ext cx="660457" cy="286765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72373" y="2115641"/>
            <a:ext cx="243994" cy="671754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646796" y="1859279"/>
            <a:ext cx="244767" cy="773811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270967" y="6489598"/>
            <a:ext cx="3810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Oxfordien</a:t>
            </a:r>
            <a:r>
              <a:rPr sz="1200" b="1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:</a:t>
            </a:r>
            <a:r>
              <a:rPr sz="1200" b="1" i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20" dirty="0">
                <a:solidFill>
                  <a:srgbClr val="FFFFFF"/>
                </a:solidFill>
                <a:latin typeface="Calibri"/>
                <a:cs typeface="Calibri"/>
              </a:rPr>
              <a:t>Terres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Noires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dirty="0">
                <a:solidFill>
                  <a:srgbClr val="FFFFFF"/>
                </a:solidFill>
                <a:latin typeface="Calibri"/>
                <a:cs typeface="Calibri"/>
              </a:rPr>
              <a:t>(Bochaine</a:t>
            </a:r>
            <a:r>
              <a:rPr sz="1200" b="1" i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orientale,</a:t>
            </a:r>
            <a:r>
              <a:rPr sz="1200" b="1" i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i="1" spc="-10" dirty="0">
                <a:solidFill>
                  <a:srgbClr val="FFFFFF"/>
                </a:solidFill>
                <a:latin typeface="Calibri"/>
                <a:cs typeface="Calibri"/>
              </a:rPr>
              <a:t>Hautes-Alpes)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8" name="object 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58267" y="608406"/>
            <a:ext cx="5208270" cy="905510"/>
          </a:xfrm>
          <a:prstGeom prst="rect">
            <a:avLst/>
          </a:prstGeom>
        </p:spPr>
        <p:txBody>
          <a:bodyPr vert="horz" wrap="square" lIns="0" tIns="120014" rIns="0" bIns="0" rtlCol="0">
            <a:spAutoFit/>
          </a:bodyPr>
          <a:lstStyle/>
          <a:p>
            <a:pPr marL="1311275" indent="-286385">
              <a:lnSpc>
                <a:spcPct val="100000"/>
              </a:lnSpc>
              <a:spcBef>
                <a:spcPts val="944"/>
              </a:spcBef>
              <a:buFont typeface="Arial"/>
              <a:buChar char="•"/>
              <a:tabLst>
                <a:tab pos="131127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85"/>
              </a:spcBef>
            </a:pPr>
            <a:r>
              <a:rPr sz="2400" spc="-25" dirty="0">
                <a:latin typeface="Calibri"/>
                <a:cs typeface="Calibri"/>
              </a:rPr>
              <a:t>Terminologie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courante</a:t>
            </a:r>
            <a:r>
              <a:rPr sz="2400" spc="-5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des</a:t>
            </a:r>
            <a:r>
              <a:rPr sz="2400" spc="-4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R.</a:t>
            </a:r>
            <a:r>
              <a:rPr sz="2400" spc="-6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carbonatées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8267" y="1660652"/>
            <a:ext cx="3842385" cy="45256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1905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dirty="0">
                <a:latin typeface="Arial"/>
                <a:cs typeface="Arial"/>
              </a:rPr>
              <a:t>Calcaire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lithographique</a:t>
            </a:r>
            <a:r>
              <a:rPr sz="1800" b="1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10" dirty="0">
                <a:latin typeface="Arial"/>
                <a:cs typeface="Arial"/>
              </a:rPr>
              <a:t> calcaire </a:t>
            </a:r>
            <a:r>
              <a:rPr sz="1800" dirty="0">
                <a:latin typeface="Arial"/>
                <a:cs typeface="Arial"/>
              </a:rPr>
              <a:t>fin</a:t>
            </a:r>
            <a:r>
              <a:rPr sz="1800" spc="-10" dirty="0">
                <a:latin typeface="Arial"/>
                <a:cs typeface="Arial"/>
              </a:rPr>
              <a:t> (mudstone)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dirty="0">
                <a:latin typeface="Arial"/>
                <a:cs typeface="Arial"/>
              </a:rPr>
              <a:t>Calcaire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graveleux</a:t>
            </a:r>
            <a:r>
              <a:rPr sz="1800" b="1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formé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de</a:t>
            </a:r>
            <a:endParaRPr sz="18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sables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roulés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calcaires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dirty="0">
                <a:latin typeface="Arial"/>
                <a:cs typeface="Arial"/>
              </a:rPr>
              <a:t>Calcaires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coquilliers,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lumachelle</a:t>
            </a:r>
            <a:endParaRPr sz="1800">
              <a:latin typeface="Arial"/>
              <a:cs typeface="Arial"/>
            </a:endParaRPr>
          </a:p>
          <a:p>
            <a:pPr marL="299085" marR="516890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: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tests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fossiles </a:t>
            </a:r>
            <a:r>
              <a:rPr sz="1800" spc="-10" dirty="0">
                <a:latin typeface="Arial"/>
                <a:cs typeface="Arial"/>
              </a:rPr>
              <a:t>identifiables (bioclastique)</a:t>
            </a:r>
            <a:endParaRPr sz="1800">
              <a:latin typeface="Arial"/>
              <a:cs typeface="Arial"/>
            </a:endParaRPr>
          </a:p>
          <a:p>
            <a:pPr marL="299085" marR="897255" indent="-28702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dirty="0">
                <a:latin typeface="Arial"/>
                <a:cs typeface="Arial"/>
              </a:rPr>
              <a:t>Calcaire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à</a:t>
            </a:r>
            <a:r>
              <a:rPr sz="1800" b="1" spc="-2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entroques</a:t>
            </a:r>
            <a:r>
              <a:rPr sz="1800" b="1" spc="-35" dirty="0">
                <a:latin typeface="Arial"/>
                <a:cs typeface="Arial"/>
              </a:rPr>
              <a:t> </a:t>
            </a:r>
            <a:r>
              <a:rPr sz="1800" b="1" spc="-25" dirty="0">
                <a:latin typeface="Arial"/>
                <a:cs typeface="Arial"/>
              </a:rPr>
              <a:t>ou </a:t>
            </a:r>
            <a:r>
              <a:rPr sz="1800" b="1" dirty="0">
                <a:latin typeface="Arial"/>
                <a:cs typeface="Arial"/>
              </a:rPr>
              <a:t>crinoïdes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10" dirty="0">
                <a:latin typeface="Arial"/>
                <a:cs typeface="Arial"/>
              </a:rPr>
              <a:t> échinodermes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dirty="0">
                <a:latin typeface="Arial"/>
                <a:cs typeface="Arial"/>
              </a:rPr>
              <a:t>Craie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coccolithophoridées</a:t>
            </a:r>
            <a:endParaRPr sz="1800">
              <a:latin typeface="Arial"/>
              <a:cs typeface="Arial"/>
            </a:endParaRPr>
          </a:p>
          <a:p>
            <a:pPr marL="299085" marR="384810" indent="-28702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dirty="0">
                <a:latin typeface="Arial"/>
                <a:cs typeface="Arial"/>
              </a:rPr>
              <a:t>Calcaire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gréseux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à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grains </a:t>
            </a:r>
            <a:r>
              <a:rPr sz="1800" spc="-25" dirty="0">
                <a:latin typeface="Arial"/>
                <a:cs typeface="Arial"/>
              </a:rPr>
              <a:t>de </a:t>
            </a:r>
            <a:r>
              <a:rPr sz="1800" spc="-10" dirty="0">
                <a:latin typeface="Arial"/>
                <a:cs typeface="Arial"/>
              </a:rPr>
              <a:t>quartz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dirty="0">
                <a:latin typeface="Arial"/>
                <a:cs typeface="Arial"/>
              </a:rPr>
              <a:t>Calcaire</a:t>
            </a:r>
            <a:r>
              <a:rPr sz="1800" b="1" spc="-15" dirty="0">
                <a:latin typeface="Arial"/>
                <a:cs typeface="Arial"/>
              </a:rPr>
              <a:t> </a:t>
            </a:r>
            <a:r>
              <a:rPr sz="1800" b="1" spc="-10" dirty="0">
                <a:latin typeface="Arial"/>
                <a:cs typeface="Arial"/>
              </a:rPr>
              <a:t>argileux</a:t>
            </a:r>
            <a:endParaRPr sz="1800">
              <a:latin typeface="Arial"/>
              <a:cs typeface="Arial"/>
            </a:endParaRPr>
          </a:p>
          <a:p>
            <a:pPr marL="299085" marR="45720" indent="-287020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dirty="0">
                <a:latin typeface="Arial"/>
                <a:cs typeface="Arial"/>
              </a:rPr>
              <a:t>Marne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roche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argileuse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contenant </a:t>
            </a:r>
            <a:r>
              <a:rPr sz="1800" dirty="0">
                <a:latin typeface="Arial"/>
                <a:cs typeface="Arial"/>
              </a:rPr>
              <a:t>35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à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65% de</a:t>
            </a:r>
            <a:r>
              <a:rPr sz="1800" spc="-10" dirty="0">
                <a:latin typeface="Arial"/>
                <a:cs typeface="Arial"/>
              </a:rPr>
              <a:t> carbonate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419221" y="1117091"/>
            <a:ext cx="5403215" cy="5699760"/>
            <a:chOff x="3419221" y="1117091"/>
            <a:chExt cx="5403215" cy="5699760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96100" y="1117091"/>
              <a:ext cx="1834896" cy="145084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53584" y="1775459"/>
              <a:ext cx="1752600" cy="135331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96100" y="2807208"/>
              <a:ext cx="1853183" cy="1225295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67172" y="3273552"/>
              <a:ext cx="1022603" cy="152552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96100" y="4017263"/>
              <a:ext cx="1869948" cy="1504188"/>
            </a:xfrm>
            <a:prstGeom prst="rect">
              <a:avLst/>
            </a:prstGeom>
          </p:spPr>
        </p:pic>
        <p:pic>
          <p:nvPicPr>
            <p:cNvPr id="18" name="object 18">
              <a:hlinkClick r:id="rId7"/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55464" y="4867656"/>
              <a:ext cx="1786128" cy="130606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914388" y="5518402"/>
              <a:ext cx="1908048" cy="1298448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3419221" y="1601723"/>
              <a:ext cx="3515995" cy="4928870"/>
            </a:xfrm>
            <a:custGeom>
              <a:avLst/>
              <a:gdLst/>
              <a:ahLst/>
              <a:cxnLst/>
              <a:rect l="l" t="t" r="r" b="b"/>
              <a:pathLst>
                <a:path w="3515995" h="4928870">
                  <a:moveTo>
                    <a:pt x="1457579" y="3613035"/>
                  </a:moveTo>
                  <a:lnTo>
                    <a:pt x="1447419" y="3603244"/>
                  </a:lnTo>
                  <a:lnTo>
                    <a:pt x="1396238" y="3553968"/>
                  </a:lnTo>
                  <a:lnTo>
                    <a:pt x="1387729" y="3581196"/>
                  </a:lnTo>
                  <a:lnTo>
                    <a:pt x="355473" y="3258312"/>
                  </a:lnTo>
                  <a:lnTo>
                    <a:pt x="349885" y="3276473"/>
                  </a:lnTo>
                  <a:lnTo>
                    <a:pt x="1382014" y="3599472"/>
                  </a:lnTo>
                  <a:lnTo>
                    <a:pt x="1373505" y="3626739"/>
                  </a:lnTo>
                  <a:lnTo>
                    <a:pt x="1457579" y="3613035"/>
                  </a:lnTo>
                  <a:close/>
                </a:path>
                <a:path w="3515995" h="4928870">
                  <a:moveTo>
                    <a:pt x="1609979" y="906399"/>
                  </a:moveTo>
                  <a:lnTo>
                    <a:pt x="1590929" y="896874"/>
                  </a:lnTo>
                  <a:lnTo>
                    <a:pt x="1533779" y="868299"/>
                  </a:lnTo>
                  <a:lnTo>
                    <a:pt x="1533779" y="896874"/>
                  </a:lnTo>
                  <a:lnTo>
                    <a:pt x="352679" y="896874"/>
                  </a:lnTo>
                  <a:lnTo>
                    <a:pt x="352679" y="915924"/>
                  </a:lnTo>
                  <a:lnTo>
                    <a:pt x="1533779" y="915924"/>
                  </a:lnTo>
                  <a:lnTo>
                    <a:pt x="1533779" y="944499"/>
                  </a:lnTo>
                  <a:lnTo>
                    <a:pt x="1590929" y="915924"/>
                  </a:lnTo>
                  <a:lnTo>
                    <a:pt x="1609979" y="906399"/>
                  </a:lnTo>
                  <a:close/>
                </a:path>
                <a:path w="3515995" h="4928870">
                  <a:moveTo>
                    <a:pt x="2160905" y="2521204"/>
                  </a:moveTo>
                  <a:lnTo>
                    <a:pt x="2141855" y="2511679"/>
                  </a:lnTo>
                  <a:lnTo>
                    <a:pt x="2084705" y="2483104"/>
                  </a:lnTo>
                  <a:lnTo>
                    <a:pt x="2084705" y="2511679"/>
                  </a:lnTo>
                  <a:lnTo>
                    <a:pt x="635" y="2511679"/>
                  </a:lnTo>
                  <a:lnTo>
                    <a:pt x="635" y="2530729"/>
                  </a:lnTo>
                  <a:lnTo>
                    <a:pt x="2084705" y="2530729"/>
                  </a:lnTo>
                  <a:lnTo>
                    <a:pt x="2084705" y="2559304"/>
                  </a:lnTo>
                  <a:lnTo>
                    <a:pt x="2141855" y="2530729"/>
                  </a:lnTo>
                  <a:lnTo>
                    <a:pt x="2160905" y="2521204"/>
                  </a:lnTo>
                  <a:close/>
                </a:path>
                <a:path w="3515995" h="4928870">
                  <a:moveTo>
                    <a:pt x="3496310" y="4908461"/>
                  </a:moveTo>
                  <a:lnTo>
                    <a:pt x="3490150" y="4903368"/>
                  </a:lnTo>
                  <a:lnTo>
                    <a:pt x="3430651" y="4854105"/>
                  </a:lnTo>
                  <a:lnTo>
                    <a:pt x="3424161" y="4881956"/>
                  </a:lnTo>
                  <a:lnTo>
                    <a:pt x="773938" y="4266273"/>
                  </a:lnTo>
                  <a:lnTo>
                    <a:pt x="769620" y="4284827"/>
                  </a:lnTo>
                  <a:lnTo>
                    <a:pt x="3419856" y="4900485"/>
                  </a:lnTo>
                  <a:lnTo>
                    <a:pt x="3413379" y="4928336"/>
                  </a:lnTo>
                  <a:lnTo>
                    <a:pt x="3496310" y="4908461"/>
                  </a:lnTo>
                  <a:close/>
                </a:path>
                <a:path w="3515995" h="4928870">
                  <a:moveTo>
                    <a:pt x="3496310" y="31623"/>
                  </a:moveTo>
                  <a:lnTo>
                    <a:pt x="3485819" y="27432"/>
                  </a:lnTo>
                  <a:lnTo>
                    <a:pt x="3417189" y="0"/>
                  </a:lnTo>
                  <a:lnTo>
                    <a:pt x="3419513" y="28498"/>
                  </a:lnTo>
                  <a:lnTo>
                    <a:pt x="771017" y="249174"/>
                  </a:lnTo>
                  <a:lnTo>
                    <a:pt x="772541" y="268097"/>
                  </a:lnTo>
                  <a:lnTo>
                    <a:pt x="3421075" y="47548"/>
                  </a:lnTo>
                  <a:lnTo>
                    <a:pt x="3423412" y="75946"/>
                  </a:lnTo>
                  <a:lnTo>
                    <a:pt x="3496310" y="31623"/>
                  </a:lnTo>
                  <a:close/>
                </a:path>
                <a:path w="3515995" h="4928870">
                  <a:moveTo>
                    <a:pt x="3501694" y="1679829"/>
                  </a:moveTo>
                  <a:lnTo>
                    <a:pt x="3451860" y="1679829"/>
                  </a:lnTo>
                  <a:lnTo>
                    <a:pt x="3439109" y="1679829"/>
                  </a:lnTo>
                  <a:lnTo>
                    <a:pt x="3437636" y="1707642"/>
                  </a:lnTo>
                  <a:lnTo>
                    <a:pt x="3501694" y="1679829"/>
                  </a:lnTo>
                  <a:close/>
                </a:path>
                <a:path w="3515995" h="4928870">
                  <a:moveTo>
                    <a:pt x="3504247" y="3272155"/>
                  </a:moveTo>
                  <a:lnTo>
                    <a:pt x="3451733" y="3272155"/>
                  </a:lnTo>
                  <a:lnTo>
                    <a:pt x="3438944" y="3272155"/>
                  </a:lnTo>
                  <a:lnTo>
                    <a:pt x="3436874" y="3299714"/>
                  </a:lnTo>
                  <a:lnTo>
                    <a:pt x="3504247" y="3272155"/>
                  </a:lnTo>
                  <a:close/>
                </a:path>
                <a:path w="3515995" h="4928870">
                  <a:moveTo>
                    <a:pt x="3515741" y="3267456"/>
                  </a:moveTo>
                  <a:lnTo>
                    <a:pt x="3442589" y="3223768"/>
                  </a:lnTo>
                  <a:lnTo>
                    <a:pt x="3440442" y="3252279"/>
                  </a:lnTo>
                  <a:lnTo>
                    <a:pt x="1397" y="2994025"/>
                  </a:lnTo>
                  <a:lnTo>
                    <a:pt x="0" y="3012948"/>
                  </a:lnTo>
                  <a:lnTo>
                    <a:pt x="3439007" y="3271202"/>
                  </a:lnTo>
                  <a:lnTo>
                    <a:pt x="3451796" y="3271202"/>
                  </a:lnTo>
                  <a:lnTo>
                    <a:pt x="3506584" y="3271202"/>
                  </a:lnTo>
                  <a:lnTo>
                    <a:pt x="3515741" y="3267456"/>
                  </a:lnTo>
                  <a:close/>
                </a:path>
                <a:path w="3515995" h="4928870">
                  <a:moveTo>
                    <a:pt x="3515741" y="1673733"/>
                  </a:moveTo>
                  <a:lnTo>
                    <a:pt x="3441700" y="1631569"/>
                  </a:lnTo>
                  <a:lnTo>
                    <a:pt x="3440176" y="1660093"/>
                  </a:lnTo>
                  <a:lnTo>
                    <a:pt x="772287" y="1515491"/>
                  </a:lnTo>
                  <a:lnTo>
                    <a:pt x="771271" y="1534414"/>
                  </a:lnTo>
                  <a:lnTo>
                    <a:pt x="3439147" y="1679143"/>
                  </a:lnTo>
                  <a:lnTo>
                    <a:pt x="3451885" y="1679143"/>
                  </a:lnTo>
                  <a:lnTo>
                    <a:pt x="3503282" y="1679143"/>
                  </a:lnTo>
                  <a:lnTo>
                    <a:pt x="3515741" y="167373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8" name="object 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270761" y="716661"/>
            <a:ext cx="24993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34112" y="1559052"/>
            <a:ext cx="8594090" cy="5299075"/>
            <a:chOff x="134112" y="1559052"/>
            <a:chExt cx="8594090" cy="5299075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4481" y="2241852"/>
              <a:ext cx="4262551" cy="323840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5216" y="2322576"/>
              <a:ext cx="4105655" cy="308152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5129" y="2492883"/>
              <a:ext cx="3766185" cy="274154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740841" y="2478532"/>
              <a:ext cx="3794760" cy="2770505"/>
            </a:xfrm>
            <a:custGeom>
              <a:avLst/>
              <a:gdLst/>
              <a:ahLst/>
              <a:cxnLst/>
              <a:rect l="l" t="t" r="r" b="b"/>
              <a:pathLst>
                <a:path w="3794760" h="2770504">
                  <a:moveTo>
                    <a:pt x="0" y="2770124"/>
                  </a:moveTo>
                  <a:lnTo>
                    <a:pt x="3794760" y="2770124"/>
                  </a:lnTo>
                  <a:lnTo>
                    <a:pt x="3794760" y="0"/>
                  </a:lnTo>
                  <a:lnTo>
                    <a:pt x="0" y="0"/>
                  </a:lnTo>
                  <a:lnTo>
                    <a:pt x="0" y="2770124"/>
                  </a:lnTo>
                  <a:close/>
                </a:path>
              </a:pathLst>
            </a:custGeom>
            <a:ln w="285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70476" y="2336292"/>
              <a:ext cx="4157472" cy="308914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544567" y="2310384"/>
              <a:ext cx="4157472" cy="308914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715509" y="2481326"/>
              <a:ext cx="3816476" cy="2747899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4701285" y="2466975"/>
              <a:ext cx="3845560" cy="2776855"/>
            </a:xfrm>
            <a:custGeom>
              <a:avLst/>
              <a:gdLst/>
              <a:ahLst/>
              <a:cxnLst/>
              <a:rect l="l" t="t" r="r" b="b"/>
              <a:pathLst>
                <a:path w="3845559" h="2776854">
                  <a:moveTo>
                    <a:pt x="0" y="2776474"/>
                  </a:moveTo>
                  <a:lnTo>
                    <a:pt x="3845052" y="2776474"/>
                  </a:lnTo>
                  <a:lnTo>
                    <a:pt x="3845052" y="0"/>
                  </a:lnTo>
                  <a:lnTo>
                    <a:pt x="0" y="0"/>
                  </a:lnTo>
                  <a:lnTo>
                    <a:pt x="0" y="2776474"/>
                  </a:lnTo>
                  <a:close/>
                </a:path>
              </a:pathLst>
            </a:custGeom>
            <a:ln w="28574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22932" y="1559052"/>
              <a:ext cx="5146548" cy="161086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87701" y="1623187"/>
              <a:ext cx="4964049" cy="1428750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168651" y="1604137"/>
              <a:ext cx="5002530" cy="1466850"/>
            </a:xfrm>
            <a:custGeom>
              <a:avLst/>
              <a:gdLst/>
              <a:ahLst/>
              <a:cxnLst/>
              <a:rect l="l" t="t" r="r" b="b"/>
              <a:pathLst>
                <a:path w="5002530" h="1466850">
                  <a:moveTo>
                    <a:pt x="0" y="1466850"/>
                  </a:moveTo>
                  <a:lnTo>
                    <a:pt x="5002149" y="1466850"/>
                  </a:lnTo>
                  <a:lnTo>
                    <a:pt x="5002149" y="0"/>
                  </a:lnTo>
                  <a:lnTo>
                    <a:pt x="0" y="0"/>
                  </a:lnTo>
                  <a:lnTo>
                    <a:pt x="0" y="146685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584704" y="2836163"/>
              <a:ext cx="789432" cy="75895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248656" y="2836163"/>
              <a:ext cx="789431" cy="758951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34112" y="5332474"/>
              <a:ext cx="4463796" cy="1525524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35636" y="5344667"/>
              <a:ext cx="4433316" cy="1513331"/>
            </a:xfrm>
            <a:prstGeom prst="rect">
              <a:avLst/>
            </a:prstGeom>
          </p:spPr>
        </p:pic>
      </p:grpSp>
      <p:sp>
        <p:nvSpPr>
          <p:cNvPr id="27" name="object 27"/>
          <p:cNvSpPr txBox="1"/>
          <p:nvPr/>
        </p:nvSpPr>
        <p:spPr>
          <a:xfrm>
            <a:off x="1986788" y="1214120"/>
            <a:ext cx="32886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Comment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sont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reliés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grains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645022" y="1214120"/>
            <a:ext cx="16179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Wingdings"/>
                <a:cs typeface="Wingdings"/>
              </a:rPr>
              <a:t></a:t>
            </a:r>
            <a:r>
              <a:rPr sz="1800" spc="5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Arial"/>
                <a:cs typeface="Arial"/>
              </a:rPr>
              <a:t>2 </a:t>
            </a:r>
            <a:r>
              <a:rPr sz="1800" spc="-10" dirty="0">
                <a:latin typeface="Arial"/>
                <a:cs typeface="Arial"/>
              </a:rPr>
              <a:t>possibilités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9514" y="5378450"/>
            <a:ext cx="4319905" cy="13843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C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75"/>
              </a:spcBef>
            </a:pPr>
            <a:r>
              <a:rPr sz="1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Matrice</a:t>
            </a:r>
            <a:r>
              <a:rPr sz="1400" b="1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(=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micrite)</a:t>
            </a:r>
            <a:r>
              <a:rPr sz="1400" spc="-50" dirty="0">
                <a:latin typeface="Calibri"/>
                <a:cs typeface="Calibri"/>
              </a:rPr>
              <a:t> :</a:t>
            </a:r>
            <a:endParaRPr sz="1400">
              <a:latin typeface="Calibri"/>
              <a:cs typeface="Calibri"/>
            </a:endParaRPr>
          </a:p>
          <a:p>
            <a:pPr marL="183515" indent="-92075">
              <a:lnSpc>
                <a:spcPct val="100000"/>
              </a:lnSpc>
              <a:buChar char="-"/>
              <a:tabLst>
                <a:tab pos="183515" algn="l"/>
              </a:tabLst>
            </a:pPr>
            <a:r>
              <a:rPr sz="1400" spc="-10" dirty="0">
                <a:latin typeface="Calibri"/>
                <a:cs typeface="Calibri"/>
              </a:rPr>
              <a:t>microcristaux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calcite &lt;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à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4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µm,</a:t>
            </a:r>
            <a:endParaRPr sz="1400">
              <a:latin typeface="Calibri"/>
              <a:cs typeface="Calibri"/>
            </a:endParaRPr>
          </a:p>
          <a:p>
            <a:pPr marL="183515" indent="-92075">
              <a:lnSpc>
                <a:spcPct val="100000"/>
              </a:lnSpc>
              <a:buChar char="-"/>
              <a:tabLst>
                <a:tab pos="183515" algn="l"/>
              </a:tabLst>
            </a:pPr>
            <a:r>
              <a:rPr sz="1400" dirty="0">
                <a:latin typeface="Calibri"/>
                <a:cs typeface="Calibri"/>
              </a:rPr>
              <a:t>opaque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±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colorée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selon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quantité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d’oxydes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ou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sulfure,</a:t>
            </a:r>
            <a:endParaRPr sz="1400">
              <a:latin typeface="Calibri"/>
              <a:cs typeface="Calibri"/>
            </a:endParaRPr>
          </a:p>
          <a:p>
            <a:pPr marL="183515" indent="-92075">
              <a:lnSpc>
                <a:spcPct val="100000"/>
              </a:lnSpc>
              <a:buChar char="-"/>
              <a:tabLst>
                <a:tab pos="183515" algn="l"/>
              </a:tabLst>
            </a:pPr>
            <a:r>
              <a:rPr sz="1400" dirty="0">
                <a:latin typeface="Calibri"/>
                <a:cs typeface="Calibri"/>
              </a:rPr>
              <a:t>se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dépose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même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temps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que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grains,</a:t>
            </a:r>
            <a:endParaRPr sz="1400">
              <a:latin typeface="Calibri"/>
              <a:cs typeface="Calibri"/>
            </a:endParaRPr>
          </a:p>
          <a:p>
            <a:pPr marL="91440" marR="822325" indent="92075">
              <a:lnSpc>
                <a:spcPct val="100000"/>
              </a:lnSpc>
              <a:buChar char="-"/>
              <a:tabLst>
                <a:tab pos="183515" algn="l"/>
              </a:tabLst>
            </a:pPr>
            <a:r>
              <a:rPr sz="1400" spc="-10" dirty="0">
                <a:latin typeface="Calibri"/>
                <a:cs typeface="Calibri"/>
              </a:rPr>
              <a:t>significatif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d’un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milieu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calme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(décantation </a:t>
            </a:r>
            <a:r>
              <a:rPr sz="1400" spc="-25" dirty="0">
                <a:latin typeface="Calibri"/>
                <a:cs typeface="Calibri"/>
              </a:rPr>
              <a:t>des </a:t>
            </a:r>
            <a:r>
              <a:rPr sz="1400" dirty="0">
                <a:latin typeface="Calibri"/>
                <a:cs typeface="Calibri"/>
              </a:rPr>
              <a:t>particules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fines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possible)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4669535" y="5332474"/>
            <a:ext cx="4465320" cy="1525905"/>
            <a:chOff x="4669535" y="5332474"/>
            <a:chExt cx="4465320" cy="1525905"/>
          </a:xfrm>
        </p:grpSpPr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69535" y="5332474"/>
              <a:ext cx="4465320" cy="1525524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72583" y="5344667"/>
              <a:ext cx="4273296" cy="1513331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4715002" y="5378450"/>
            <a:ext cx="4321175" cy="1384300"/>
          </a:xfrm>
          <a:prstGeom prst="rect">
            <a:avLst/>
          </a:prstGeom>
          <a:solidFill>
            <a:srgbClr val="FFFFFF"/>
          </a:solidFill>
          <a:ln w="38100">
            <a:solidFill>
              <a:srgbClr val="FF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75"/>
              </a:spcBef>
            </a:pPr>
            <a:r>
              <a:rPr sz="14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Ciment</a:t>
            </a:r>
            <a:r>
              <a:rPr sz="1400" b="1" spc="-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(=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sparite)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50" dirty="0">
                <a:latin typeface="Calibri"/>
                <a:cs typeface="Calibri"/>
              </a:rPr>
              <a:t>:</a:t>
            </a:r>
            <a:endParaRPr sz="1400">
              <a:latin typeface="Calibri"/>
              <a:cs typeface="Calibri"/>
            </a:endParaRPr>
          </a:p>
          <a:p>
            <a:pPr marL="184150" indent="-92075">
              <a:lnSpc>
                <a:spcPct val="100000"/>
              </a:lnSpc>
              <a:buChar char="-"/>
              <a:tabLst>
                <a:tab pos="184150" algn="l"/>
              </a:tabLst>
            </a:pPr>
            <a:r>
              <a:rPr sz="1400" spc="-10" dirty="0">
                <a:latin typeface="Calibri"/>
                <a:cs typeface="Calibri"/>
              </a:rPr>
              <a:t>caractérisé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une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mosaïques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cristaux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calcite,</a:t>
            </a:r>
            <a:endParaRPr sz="1400">
              <a:latin typeface="Calibri"/>
              <a:cs typeface="Calibri"/>
            </a:endParaRPr>
          </a:p>
          <a:p>
            <a:pPr marL="184150" indent="-92075">
              <a:lnSpc>
                <a:spcPct val="100000"/>
              </a:lnSpc>
              <a:buChar char="-"/>
              <a:tabLst>
                <a:tab pos="184150" algn="l"/>
              </a:tabLst>
            </a:pPr>
            <a:r>
              <a:rPr sz="1400" spc="-10" dirty="0">
                <a:latin typeface="Calibri"/>
                <a:cs typeface="Calibri"/>
              </a:rPr>
              <a:t>cristaux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généralement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limpides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et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transparents,</a:t>
            </a:r>
            <a:endParaRPr sz="1400">
              <a:latin typeface="Calibri"/>
              <a:cs typeface="Calibri"/>
            </a:endParaRPr>
          </a:p>
          <a:p>
            <a:pPr marL="92075" marR="309880" indent="92075">
              <a:lnSpc>
                <a:spcPct val="100000"/>
              </a:lnSpc>
              <a:buChar char="-"/>
              <a:tabLst>
                <a:tab pos="184150" algn="l"/>
              </a:tabLst>
            </a:pPr>
            <a:r>
              <a:rPr sz="1400" dirty="0">
                <a:latin typeface="Calibri"/>
                <a:cs typeface="Calibri"/>
              </a:rPr>
              <a:t>espace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poreux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entre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grains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comblés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sparite </a:t>
            </a:r>
            <a:r>
              <a:rPr sz="1400" dirty="0">
                <a:latin typeface="Calibri"/>
                <a:cs typeface="Calibri"/>
              </a:rPr>
              <a:t>pendant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diagénèse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(post-dépôt),</a:t>
            </a:r>
            <a:endParaRPr sz="1400">
              <a:latin typeface="Calibri"/>
              <a:cs typeface="Calibri"/>
            </a:endParaRPr>
          </a:p>
          <a:p>
            <a:pPr marL="184150" indent="-92075">
              <a:lnSpc>
                <a:spcPct val="100000"/>
              </a:lnSpc>
              <a:buChar char="-"/>
              <a:tabLst>
                <a:tab pos="184150" algn="l"/>
              </a:tabLst>
            </a:pPr>
            <a:r>
              <a:rPr sz="1400" spc="-10" dirty="0">
                <a:latin typeface="Calibri"/>
                <a:cs typeface="Calibri"/>
              </a:rPr>
              <a:t>significatif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d’une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important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hydrodynamisme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17976" y="1598675"/>
            <a:ext cx="4340352" cy="5015484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70761" y="231089"/>
            <a:ext cx="7669530" cy="754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2219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905"/>
              </a:spcBef>
              <a:buFont typeface="Arial"/>
              <a:buChar char="•"/>
              <a:tabLst>
                <a:tab pos="299085" algn="l"/>
                <a:tab pos="444817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2400" i="1" spc="-75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2400" i="1" spc="-60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i="1" spc="-52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baseline="1736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2400" i="1" spc="-60" baseline="173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i="1" spc="-15" baseline="1736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2400" baseline="1736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103249" y="1192009"/>
            <a:ext cx="8866505" cy="440055"/>
            <a:chOff x="103249" y="1192009"/>
            <a:chExt cx="8866505" cy="440055"/>
          </a:xfrm>
        </p:grpSpPr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8012" y="1196771"/>
              <a:ext cx="8856472" cy="430352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08012" y="1196771"/>
              <a:ext cx="8856980" cy="430530"/>
            </a:xfrm>
            <a:custGeom>
              <a:avLst/>
              <a:gdLst/>
              <a:ahLst/>
              <a:cxnLst/>
              <a:rect l="l" t="t" r="r" b="b"/>
              <a:pathLst>
                <a:path w="8856980" h="430530">
                  <a:moveTo>
                    <a:pt x="0" y="430352"/>
                  </a:moveTo>
                  <a:lnTo>
                    <a:pt x="8856472" y="430352"/>
                  </a:lnTo>
                  <a:lnTo>
                    <a:pt x="8856472" y="0"/>
                  </a:lnTo>
                  <a:lnTo>
                    <a:pt x="0" y="0"/>
                  </a:lnTo>
                  <a:lnTo>
                    <a:pt x="0" y="43035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99034" y="1258646"/>
            <a:ext cx="26727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b="1" spc="-20" dirty="0">
                <a:latin typeface="Trebuchet MS"/>
                <a:cs typeface="Trebuchet MS"/>
              </a:rPr>
              <a:t>CLASSIFICATION</a:t>
            </a:r>
            <a:r>
              <a:rPr sz="1800" b="1" spc="-50" dirty="0">
                <a:latin typeface="Trebuchet MS"/>
                <a:cs typeface="Trebuchet MS"/>
              </a:rPr>
              <a:t> </a:t>
            </a:r>
            <a:r>
              <a:rPr sz="1800" b="1" dirty="0">
                <a:latin typeface="Trebuchet MS"/>
                <a:cs typeface="Trebuchet MS"/>
              </a:rPr>
              <a:t>DE</a:t>
            </a:r>
            <a:r>
              <a:rPr sz="1800" b="1" spc="-5" dirty="0">
                <a:latin typeface="Trebuchet MS"/>
                <a:cs typeface="Trebuchet MS"/>
              </a:rPr>
              <a:t> </a:t>
            </a:r>
            <a:r>
              <a:rPr sz="1800" b="1" spc="-20" dirty="0">
                <a:latin typeface="Trebuchet MS"/>
                <a:cs typeface="Trebuchet MS"/>
              </a:rPr>
              <a:t>FOLK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14071" y="2074875"/>
            <a:ext cx="1995729" cy="13260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00685" algn="l"/>
                <a:tab pos="1274445" algn="l"/>
                <a:tab pos="1704339" algn="l"/>
              </a:tabLst>
            </a:pPr>
            <a:r>
              <a:rPr sz="1200" spc="-25" dirty="0">
                <a:latin typeface="Comic Sans MS"/>
                <a:cs typeface="Comic Sans MS"/>
              </a:rPr>
              <a:t>On</a:t>
            </a:r>
            <a:r>
              <a:rPr sz="1200" dirty="0">
                <a:latin typeface="Comic Sans MS"/>
                <a:cs typeface="Comic Sans MS"/>
              </a:rPr>
              <a:t>	</a:t>
            </a:r>
            <a:r>
              <a:rPr sz="1200" spc="-10" dirty="0">
                <a:latin typeface="Comic Sans MS"/>
                <a:cs typeface="Comic Sans MS"/>
              </a:rPr>
              <a:t>considère</a:t>
            </a:r>
            <a:r>
              <a:rPr sz="1200" dirty="0">
                <a:latin typeface="Comic Sans MS"/>
                <a:cs typeface="Comic Sans MS"/>
              </a:rPr>
              <a:t>	</a:t>
            </a:r>
            <a:r>
              <a:rPr sz="1200" spc="-25" dirty="0">
                <a:latin typeface="Comic Sans MS"/>
                <a:cs typeface="Comic Sans MS"/>
              </a:rPr>
              <a:t>que</a:t>
            </a:r>
            <a:r>
              <a:rPr sz="1200" dirty="0">
                <a:latin typeface="Comic Sans MS"/>
                <a:cs typeface="Comic Sans MS"/>
              </a:rPr>
              <a:t>	</a:t>
            </a:r>
            <a:r>
              <a:rPr sz="1200" spc="-25" dirty="0">
                <a:latin typeface="Comic Sans MS"/>
                <a:cs typeface="Comic Sans MS"/>
              </a:rPr>
              <a:t>les</a:t>
            </a:r>
            <a:endParaRPr sz="1200" dirty="0">
              <a:latin typeface="Comic Sans MS"/>
              <a:cs typeface="Comic Sans MS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Comic Sans MS"/>
                <a:cs typeface="Comic Sans MS"/>
              </a:rPr>
              <a:t>majeurs</a:t>
            </a:r>
            <a:r>
              <a:rPr sz="1200" spc="-25" dirty="0">
                <a:latin typeface="Comic Sans MS"/>
                <a:cs typeface="Comic Sans MS"/>
              </a:rPr>
              <a:t> </a:t>
            </a:r>
            <a:r>
              <a:rPr sz="1200" dirty="0">
                <a:latin typeface="Comic Sans MS"/>
                <a:cs typeface="Comic Sans MS"/>
              </a:rPr>
              <a:t>des</a:t>
            </a:r>
            <a:r>
              <a:rPr sz="1200" spc="-25" dirty="0">
                <a:latin typeface="Comic Sans MS"/>
                <a:cs typeface="Comic Sans MS"/>
              </a:rPr>
              <a:t> </a:t>
            </a:r>
            <a:r>
              <a:rPr sz="1200" dirty="0">
                <a:latin typeface="Comic Sans MS"/>
                <a:cs typeface="Comic Sans MS"/>
              </a:rPr>
              <a:t>calcaires</a:t>
            </a:r>
            <a:r>
              <a:rPr sz="1200" spc="-20" dirty="0">
                <a:latin typeface="Comic Sans MS"/>
                <a:cs typeface="Comic Sans MS"/>
              </a:rPr>
              <a:t> </a:t>
            </a:r>
            <a:r>
              <a:rPr sz="1200" dirty="0">
                <a:latin typeface="Comic Sans MS"/>
                <a:cs typeface="Comic Sans MS"/>
              </a:rPr>
              <a:t>sont</a:t>
            </a:r>
            <a:r>
              <a:rPr sz="1200" spc="-40" dirty="0">
                <a:latin typeface="Comic Sans MS"/>
                <a:cs typeface="Comic Sans MS"/>
              </a:rPr>
              <a:t> </a:t>
            </a:r>
            <a:r>
              <a:rPr sz="1200" spc="-50" dirty="0">
                <a:latin typeface="Comic Sans MS"/>
                <a:cs typeface="Comic Sans MS"/>
              </a:rPr>
              <a:t>:</a:t>
            </a:r>
            <a:endParaRPr sz="1200" dirty="0">
              <a:latin typeface="Comic Sans MS"/>
              <a:cs typeface="Comic Sans MS"/>
            </a:endParaRPr>
          </a:p>
          <a:p>
            <a:pPr marL="184785" marR="16510" indent="-172720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184785" algn="l"/>
              </a:tabLst>
            </a:pPr>
            <a:r>
              <a:rPr sz="1200" dirty="0">
                <a:latin typeface="Comic Sans MS"/>
                <a:cs typeface="Comic Sans MS"/>
              </a:rPr>
              <a:t>les</a:t>
            </a:r>
            <a:r>
              <a:rPr sz="1200" spc="114" dirty="0">
                <a:latin typeface="Comic Sans MS"/>
                <a:cs typeface="Comic Sans MS"/>
              </a:rPr>
              <a:t>  </a:t>
            </a:r>
            <a:r>
              <a:rPr sz="1200" dirty="0">
                <a:latin typeface="Comic Sans MS"/>
                <a:cs typeface="Comic Sans MS"/>
              </a:rPr>
              <a:t>"</a:t>
            </a:r>
            <a:r>
              <a:rPr sz="1200" b="1" dirty="0">
                <a:solidFill>
                  <a:srgbClr val="FF0000"/>
                </a:solidFill>
                <a:latin typeface="Comic Sans MS"/>
                <a:cs typeface="Comic Sans MS"/>
              </a:rPr>
              <a:t>allochems</a:t>
            </a:r>
            <a:r>
              <a:rPr sz="1200" dirty="0">
                <a:latin typeface="Comic Sans MS"/>
                <a:cs typeface="Comic Sans MS"/>
              </a:rPr>
              <a:t>"</a:t>
            </a:r>
            <a:r>
              <a:rPr sz="1200" spc="110" dirty="0">
                <a:latin typeface="Comic Sans MS"/>
                <a:cs typeface="Comic Sans MS"/>
              </a:rPr>
              <a:t>  </a:t>
            </a:r>
            <a:r>
              <a:rPr sz="1200" spc="-10" dirty="0">
                <a:latin typeface="Comic Sans MS"/>
                <a:cs typeface="Comic Sans MS"/>
              </a:rPr>
              <a:t>(grains, </a:t>
            </a:r>
            <a:r>
              <a:rPr sz="1200" dirty="0">
                <a:latin typeface="Comic Sans MS"/>
                <a:cs typeface="Comic Sans MS"/>
              </a:rPr>
              <a:t>éléments</a:t>
            </a:r>
            <a:r>
              <a:rPr sz="1200" spc="-35" dirty="0">
                <a:latin typeface="Comic Sans MS"/>
                <a:cs typeface="Comic Sans MS"/>
              </a:rPr>
              <a:t> </a:t>
            </a:r>
            <a:r>
              <a:rPr sz="1200" dirty="0">
                <a:latin typeface="Comic Sans MS"/>
                <a:cs typeface="Comic Sans MS"/>
              </a:rPr>
              <a:t>figurés)</a:t>
            </a:r>
            <a:r>
              <a:rPr sz="1200" spc="-55" dirty="0">
                <a:latin typeface="Comic Sans MS"/>
                <a:cs typeface="Comic Sans MS"/>
              </a:rPr>
              <a:t> </a:t>
            </a:r>
            <a:r>
              <a:rPr sz="1200" spc="-50" dirty="0">
                <a:latin typeface="Comic Sans MS"/>
                <a:cs typeface="Comic Sans MS"/>
              </a:rPr>
              <a:t>:</a:t>
            </a:r>
            <a:endParaRPr sz="1200" dirty="0">
              <a:latin typeface="Comic Sans MS"/>
              <a:cs typeface="Comic Sans MS"/>
            </a:endParaRPr>
          </a:p>
          <a:p>
            <a:pPr marL="367665" lvl="1" indent="-177165">
              <a:lnSpc>
                <a:spcPct val="100000"/>
              </a:lnSpc>
              <a:spcBef>
                <a:spcPts val="1440"/>
              </a:spcBef>
              <a:buFont typeface="Courier New"/>
              <a:buChar char="o"/>
              <a:tabLst>
                <a:tab pos="367665" algn="l"/>
                <a:tab pos="826135" algn="l"/>
                <a:tab pos="1945005" algn="l"/>
              </a:tabLst>
            </a:pPr>
            <a:r>
              <a:rPr sz="1200" spc="-25" dirty="0">
                <a:latin typeface="Comic Sans MS"/>
                <a:cs typeface="Comic Sans MS"/>
              </a:rPr>
              <a:t>les</a:t>
            </a:r>
            <a:r>
              <a:rPr sz="1200" dirty="0">
                <a:latin typeface="Comic Sans MS"/>
                <a:cs typeface="Comic Sans MS"/>
              </a:rPr>
              <a:t>	</a:t>
            </a:r>
            <a:r>
              <a:rPr sz="1400" b="1" spc="-10" dirty="0">
                <a:solidFill>
                  <a:srgbClr val="FF0000"/>
                </a:solidFill>
                <a:latin typeface="Comic Sans MS"/>
                <a:cs typeface="Comic Sans MS"/>
              </a:rPr>
              <a:t>intraclastes</a:t>
            </a:r>
            <a:r>
              <a:rPr sz="1200" b="1" dirty="0">
                <a:solidFill>
                  <a:srgbClr val="FF0000"/>
                </a:solidFill>
                <a:latin typeface="Comic Sans MS"/>
                <a:cs typeface="Comic Sans MS"/>
              </a:rPr>
              <a:t>	</a:t>
            </a:r>
            <a:r>
              <a:rPr sz="1200" spc="-50" dirty="0">
                <a:latin typeface="Comic Sans MS"/>
                <a:cs typeface="Comic Sans MS"/>
              </a:rPr>
              <a:t>:</a:t>
            </a:r>
            <a:endParaRPr sz="1200" dirty="0">
              <a:latin typeface="Comic Sans MS"/>
              <a:cs typeface="Comic Sans MS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293111" y="2074875"/>
            <a:ext cx="90678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omic Sans MS"/>
                <a:cs typeface="Comic Sans MS"/>
              </a:rPr>
              <a:t>constituants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06827" y="2623820"/>
            <a:ext cx="891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omic Sans MS"/>
                <a:cs typeface="Comic Sans MS"/>
              </a:rPr>
              <a:t>corpuscules,</a:t>
            </a:r>
            <a:endParaRPr sz="1200" dirty="0">
              <a:latin typeface="Comic Sans MS"/>
              <a:cs typeface="Comic Sans M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451607" y="3172459"/>
            <a:ext cx="7442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omic Sans MS"/>
                <a:cs typeface="Comic Sans MS"/>
              </a:rPr>
              <a:t>sédiments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62383" y="4026271"/>
            <a:ext cx="2984500" cy="25878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100"/>
              </a:spcBef>
            </a:pPr>
            <a:r>
              <a:rPr sz="1600" spc="-10" dirty="0">
                <a:latin typeface="Comic Sans MS"/>
                <a:cs typeface="Comic Sans MS"/>
              </a:rPr>
              <a:t>remaniés;</a:t>
            </a:r>
            <a:endParaRPr sz="1600" dirty="0">
              <a:latin typeface="Comic Sans MS"/>
              <a:cs typeface="Comic Sans MS"/>
            </a:endParaRPr>
          </a:p>
          <a:p>
            <a:pPr marL="367665" marR="5080" indent="-177165">
              <a:lnSpc>
                <a:spcPct val="100000"/>
              </a:lnSpc>
              <a:buFont typeface="Courier New"/>
              <a:buChar char="o"/>
              <a:tabLst>
                <a:tab pos="367665" algn="l"/>
                <a:tab pos="716915" algn="l"/>
                <a:tab pos="1347470" algn="l"/>
                <a:tab pos="1542415" algn="l"/>
                <a:tab pos="2121535" algn="l"/>
                <a:tab pos="2797175" algn="l"/>
              </a:tabLst>
            </a:pPr>
            <a:r>
              <a:rPr sz="1600" spc="-25" dirty="0">
                <a:latin typeface="Comic Sans MS"/>
                <a:cs typeface="Comic Sans MS"/>
              </a:rPr>
              <a:t>les</a:t>
            </a:r>
            <a:r>
              <a:rPr sz="1600" dirty="0">
                <a:latin typeface="Comic Sans MS"/>
                <a:cs typeface="Comic Sans MS"/>
              </a:rPr>
              <a:t>	</a:t>
            </a:r>
            <a:r>
              <a:rPr sz="1600" b="1" spc="-10" dirty="0">
                <a:solidFill>
                  <a:srgbClr val="FF0000"/>
                </a:solidFill>
                <a:latin typeface="Comic Sans MS"/>
                <a:cs typeface="Comic Sans MS"/>
              </a:rPr>
              <a:t>pellets</a:t>
            </a:r>
            <a:r>
              <a:rPr sz="1600" b="1" dirty="0">
                <a:solidFill>
                  <a:srgbClr val="FF0000"/>
                </a:solidFill>
                <a:latin typeface="Comic Sans MS"/>
                <a:cs typeface="Comic Sans MS"/>
              </a:rPr>
              <a:t>	</a:t>
            </a:r>
            <a:r>
              <a:rPr sz="1600" spc="-50" dirty="0">
                <a:latin typeface="Comic Sans MS"/>
                <a:cs typeface="Comic Sans MS"/>
              </a:rPr>
              <a:t>:</a:t>
            </a:r>
            <a:r>
              <a:rPr sz="1600" dirty="0">
                <a:latin typeface="Comic Sans MS"/>
                <a:cs typeface="Comic Sans MS"/>
              </a:rPr>
              <a:t>	</a:t>
            </a:r>
            <a:r>
              <a:rPr sz="1600" spc="-10" dirty="0">
                <a:latin typeface="Comic Sans MS"/>
                <a:cs typeface="Comic Sans MS"/>
              </a:rPr>
              <a:t>grains</a:t>
            </a:r>
            <a:r>
              <a:rPr sz="1600" dirty="0">
                <a:latin typeface="Comic Sans MS"/>
                <a:cs typeface="Comic Sans MS"/>
              </a:rPr>
              <a:t>	</a:t>
            </a:r>
            <a:r>
              <a:rPr sz="1600" spc="-10" dirty="0">
                <a:latin typeface="Comic Sans MS"/>
                <a:cs typeface="Comic Sans MS"/>
              </a:rPr>
              <a:t>ovoïdes</a:t>
            </a:r>
            <a:r>
              <a:rPr sz="1600" dirty="0">
                <a:latin typeface="Comic Sans MS"/>
                <a:cs typeface="Comic Sans MS"/>
              </a:rPr>
              <a:t>	</a:t>
            </a:r>
            <a:r>
              <a:rPr sz="1600" spc="-25" dirty="0">
                <a:latin typeface="Comic Sans MS"/>
                <a:cs typeface="Comic Sans MS"/>
              </a:rPr>
              <a:t>de </a:t>
            </a:r>
            <a:r>
              <a:rPr sz="1600" dirty="0">
                <a:latin typeface="Comic Sans MS"/>
                <a:cs typeface="Comic Sans MS"/>
              </a:rPr>
              <a:t>micrite</a:t>
            </a:r>
            <a:r>
              <a:rPr sz="1600" spc="-30" dirty="0"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de</a:t>
            </a:r>
            <a:r>
              <a:rPr sz="1600" spc="-40" dirty="0"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taille</a:t>
            </a:r>
            <a:r>
              <a:rPr sz="1600" spc="305" dirty="0"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inframillimétrique</a:t>
            </a:r>
            <a:r>
              <a:rPr sz="1600" spc="-25" dirty="0">
                <a:latin typeface="Comic Sans MS"/>
                <a:cs typeface="Comic Sans MS"/>
              </a:rPr>
              <a:t> </a:t>
            </a:r>
            <a:r>
              <a:rPr sz="1600" spc="-50" dirty="0">
                <a:latin typeface="Comic Sans MS"/>
                <a:cs typeface="Comic Sans MS"/>
              </a:rPr>
              <a:t>;</a:t>
            </a:r>
            <a:endParaRPr sz="1600" dirty="0">
              <a:latin typeface="Comic Sans MS"/>
              <a:cs typeface="Comic Sans MS"/>
            </a:endParaRPr>
          </a:p>
          <a:p>
            <a:pPr marL="367665" indent="-177165">
              <a:lnSpc>
                <a:spcPct val="100000"/>
              </a:lnSpc>
              <a:buFont typeface="Courier New"/>
              <a:buChar char="o"/>
              <a:tabLst>
                <a:tab pos="367665" algn="l"/>
              </a:tabLst>
            </a:pPr>
            <a:r>
              <a:rPr sz="1600" dirty="0">
                <a:latin typeface="Comic Sans MS"/>
                <a:cs typeface="Comic Sans MS"/>
              </a:rPr>
              <a:t>les</a:t>
            </a:r>
            <a:r>
              <a:rPr sz="1600" spc="40" dirty="0">
                <a:latin typeface="Comic Sans MS"/>
                <a:cs typeface="Comic Sans MS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omic Sans MS"/>
                <a:cs typeface="Comic Sans MS"/>
              </a:rPr>
              <a:t>oolithes</a:t>
            </a:r>
            <a:r>
              <a:rPr sz="1600" b="1" spc="-15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1600" spc="-50" dirty="0">
                <a:latin typeface="Comic Sans MS"/>
                <a:cs typeface="Comic Sans MS"/>
              </a:rPr>
              <a:t>;</a:t>
            </a:r>
            <a:endParaRPr sz="1600" dirty="0">
              <a:latin typeface="Comic Sans MS"/>
              <a:cs typeface="Comic Sans MS"/>
            </a:endParaRPr>
          </a:p>
          <a:p>
            <a:pPr marL="367665" marR="5715" indent="-177165">
              <a:lnSpc>
                <a:spcPct val="100000"/>
              </a:lnSpc>
              <a:buFont typeface="Courier New"/>
              <a:buChar char="o"/>
              <a:tabLst>
                <a:tab pos="367665" algn="l"/>
              </a:tabLst>
            </a:pPr>
            <a:r>
              <a:rPr sz="1600" dirty="0">
                <a:latin typeface="Comic Sans MS"/>
                <a:cs typeface="Comic Sans MS"/>
              </a:rPr>
              <a:t>les</a:t>
            </a:r>
            <a:r>
              <a:rPr sz="1600" spc="95" dirty="0">
                <a:latin typeface="Comic Sans MS"/>
                <a:cs typeface="Comic Sans MS"/>
              </a:rPr>
              <a:t>  </a:t>
            </a:r>
            <a:r>
              <a:rPr sz="1600" b="1" dirty="0">
                <a:solidFill>
                  <a:srgbClr val="FF0000"/>
                </a:solidFill>
                <a:latin typeface="Comic Sans MS"/>
                <a:cs typeface="Comic Sans MS"/>
              </a:rPr>
              <a:t>fossiles,</a:t>
            </a:r>
            <a:r>
              <a:rPr sz="1600" b="1" spc="38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mic Sans MS"/>
                <a:cs typeface="Comic Sans MS"/>
              </a:rPr>
              <a:t>bioclastes</a:t>
            </a:r>
            <a:r>
              <a:rPr sz="1600" b="1" spc="37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1600" b="1" dirty="0">
                <a:solidFill>
                  <a:srgbClr val="FF0000"/>
                </a:solidFill>
                <a:latin typeface="Comic Sans MS"/>
                <a:cs typeface="Comic Sans MS"/>
              </a:rPr>
              <a:t>et</a:t>
            </a:r>
            <a:r>
              <a:rPr sz="1600" b="1" spc="39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omic Sans MS"/>
                <a:cs typeface="Comic Sans MS"/>
              </a:rPr>
              <a:t>grains squelettiques</a:t>
            </a:r>
            <a:r>
              <a:rPr sz="1600" b="1" spc="-9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1600" spc="-50" dirty="0">
                <a:latin typeface="Comic Sans MS"/>
                <a:cs typeface="Comic Sans MS"/>
              </a:rPr>
              <a:t>;</a:t>
            </a:r>
            <a:endParaRPr sz="1600" dirty="0">
              <a:latin typeface="Comic Sans MS"/>
              <a:cs typeface="Comic Sans MS"/>
            </a:endParaRPr>
          </a:p>
          <a:p>
            <a:pPr marL="186055" indent="-173355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186055" algn="l"/>
              </a:tabLst>
            </a:pPr>
            <a:r>
              <a:rPr sz="1600" dirty="0">
                <a:latin typeface="Comic Sans MS"/>
                <a:cs typeface="Comic Sans MS"/>
              </a:rPr>
              <a:t>la</a:t>
            </a:r>
            <a:r>
              <a:rPr sz="1600" spc="-30" dirty="0">
                <a:latin typeface="Comic Sans MS"/>
                <a:cs typeface="Comic Sans MS"/>
              </a:rPr>
              <a:t> </a:t>
            </a:r>
            <a:r>
              <a:rPr sz="1600" b="1" spc="-10" dirty="0">
                <a:solidFill>
                  <a:srgbClr val="FF0000"/>
                </a:solidFill>
                <a:latin typeface="Comic Sans MS"/>
                <a:cs typeface="Comic Sans MS"/>
              </a:rPr>
              <a:t>matrice</a:t>
            </a:r>
            <a:r>
              <a:rPr sz="1600" b="1" spc="-160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1600" dirty="0">
                <a:latin typeface="Comic Sans MS"/>
                <a:cs typeface="Comic Sans MS"/>
              </a:rPr>
              <a:t>(micrite)</a:t>
            </a:r>
            <a:r>
              <a:rPr sz="1600" spc="-15" dirty="0">
                <a:latin typeface="Comic Sans MS"/>
                <a:cs typeface="Comic Sans MS"/>
              </a:rPr>
              <a:t> </a:t>
            </a:r>
            <a:r>
              <a:rPr sz="1600" spc="-50" dirty="0">
                <a:latin typeface="Comic Sans MS"/>
                <a:cs typeface="Comic Sans MS"/>
              </a:rPr>
              <a:t>;</a:t>
            </a:r>
            <a:endParaRPr sz="1600" dirty="0">
              <a:latin typeface="Comic Sans MS"/>
              <a:cs typeface="Comic Sans MS"/>
            </a:endParaRPr>
          </a:p>
          <a:p>
            <a:pPr marL="186055" indent="-173355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186055" algn="l"/>
              </a:tabLst>
            </a:pPr>
            <a:r>
              <a:rPr sz="1600" dirty="0">
                <a:latin typeface="Comic Sans MS"/>
                <a:cs typeface="Comic Sans MS"/>
              </a:rPr>
              <a:t>le </a:t>
            </a:r>
            <a:r>
              <a:rPr sz="1600" b="1" spc="-10" dirty="0">
                <a:solidFill>
                  <a:srgbClr val="FF0000"/>
                </a:solidFill>
                <a:latin typeface="Comic Sans MS"/>
                <a:cs typeface="Comic Sans MS"/>
              </a:rPr>
              <a:t>ciment</a:t>
            </a:r>
            <a:r>
              <a:rPr sz="1600" b="1" spc="-145" dirty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r>
              <a:rPr sz="1600" spc="-10" dirty="0">
                <a:latin typeface="Comic Sans MS"/>
                <a:cs typeface="Comic Sans MS"/>
              </a:rPr>
              <a:t>(sparite).</a:t>
            </a:r>
            <a:endParaRPr sz="1600" dirty="0">
              <a:latin typeface="Comic Sans MS"/>
              <a:cs typeface="Comic Sans MS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151632" y="1260093"/>
            <a:ext cx="57416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Nomination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90" dirty="0">
                <a:solidFill>
                  <a:srgbClr val="FFFFFF"/>
                </a:solidFill>
                <a:latin typeface="Calibri"/>
                <a:cs typeface="Calibri"/>
              </a:rPr>
              <a:t>r.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carbonatées</a:t>
            </a:r>
            <a:r>
              <a:rPr sz="16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par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identification</a:t>
            </a:r>
            <a:r>
              <a:rPr sz="16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des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grains</a:t>
            </a:r>
            <a:r>
              <a:rPr sz="1600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et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du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liant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3809491" y="6572504"/>
            <a:ext cx="50431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spc="-10" dirty="0">
                <a:latin typeface="Calibri"/>
                <a:cs typeface="Calibri"/>
              </a:rPr>
              <a:t>Classification</a:t>
            </a:r>
            <a:r>
              <a:rPr sz="1400" i="1" spc="-4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des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roches</a:t>
            </a:r>
            <a:r>
              <a:rPr sz="1400" i="1" spc="-5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calcaires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selon</a:t>
            </a:r>
            <a:r>
              <a:rPr sz="1400" i="1" spc="-3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Folk</a:t>
            </a:r>
            <a:r>
              <a:rPr sz="1400" i="1" spc="-45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(1959)</a:t>
            </a:r>
            <a:r>
              <a:rPr sz="1400" i="1" spc="-5" dirty="0">
                <a:latin typeface="Calibri"/>
                <a:cs typeface="Calibri"/>
              </a:rPr>
              <a:t> </a:t>
            </a:r>
            <a:r>
              <a:rPr sz="1400" i="1" spc="-65" dirty="0">
                <a:latin typeface="Calibri"/>
                <a:cs typeface="Calibri"/>
              </a:rPr>
              <a:t>F.</a:t>
            </a:r>
            <a:r>
              <a:rPr sz="1400" i="1" spc="-20" dirty="0">
                <a:latin typeface="Calibri"/>
                <a:cs typeface="Calibri"/>
              </a:rPr>
              <a:t> </a:t>
            </a:r>
            <a:r>
              <a:rPr sz="1400" i="1" dirty="0">
                <a:latin typeface="Calibri"/>
                <a:cs typeface="Calibri"/>
              </a:rPr>
              <a:t>Boulevain,</a:t>
            </a:r>
            <a:r>
              <a:rPr sz="1400" i="1" spc="-35" dirty="0">
                <a:latin typeface="Calibri"/>
                <a:cs typeface="Calibri"/>
              </a:rPr>
              <a:t> </a:t>
            </a:r>
            <a:r>
              <a:rPr sz="1400" i="1" spc="-20" dirty="0">
                <a:latin typeface="Calibri"/>
                <a:cs typeface="Calibri"/>
              </a:rPr>
              <a:t>2010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dirty="0"/>
              <a:t>III</a:t>
            </a:r>
            <a:r>
              <a:rPr spc="-55" dirty="0"/>
              <a:t> </a:t>
            </a:r>
            <a:r>
              <a:rPr dirty="0"/>
              <a:t>.</a:t>
            </a:r>
            <a:r>
              <a:rPr spc="-35" dirty="0"/>
              <a:t> </a:t>
            </a:r>
            <a:r>
              <a:rPr dirty="0"/>
              <a:t>Les</a:t>
            </a:r>
            <a:r>
              <a:rPr spc="-30" dirty="0"/>
              <a:t> </a:t>
            </a:r>
            <a:r>
              <a:rPr dirty="0"/>
              <a:t>roches</a:t>
            </a:r>
            <a:r>
              <a:rPr spc="-15" dirty="0"/>
              <a:t> </a:t>
            </a:r>
            <a:r>
              <a:rPr spc="-10" dirty="0"/>
              <a:t>sédimentaires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4" name="object 4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4762" y="661288"/>
            <a:ext cx="9153525" cy="1043305"/>
            <a:chOff x="-4762" y="661288"/>
            <a:chExt cx="9153525" cy="1043305"/>
          </a:xfrm>
        </p:grpSpPr>
        <p:sp>
          <p:nvSpPr>
            <p:cNvPr id="8" name="object 8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9984"/>
              <a:ext cx="9144000" cy="549275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0" y="1149984"/>
              <a:ext cx="9144000" cy="549275"/>
            </a:xfrm>
            <a:custGeom>
              <a:avLst/>
              <a:gdLst/>
              <a:ahLst/>
              <a:cxnLst/>
              <a:rect l="l" t="t" r="r" b="b"/>
              <a:pathLst>
                <a:path w="9144000" h="549275">
                  <a:moveTo>
                    <a:pt x="0" y="549275"/>
                  </a:moveTo>
                  <a:lnTo>
                    <a:pt x="9144000" y="54927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92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27101" y="716661"/>
            <a:ext cx="4041775" cy="8934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2720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44272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400" b="1" spc="-20" dirty="0">
                <a:latin typeface="Trebuchet MS"/>
                <a:cs typeface="Trebuchet MS"/>
              </a:rPr>
              <a:t>CLASSIFICATION</a:t>
            </a:r>
            <a:r>
              <a:rPr sz="2400" b="1" spc="-4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DE</a:t>
            </a:r>
            <a:r>
              <a:rPr sz="2400" b="1" spc="-2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DUNHAM</a:t>
            </a:r>
            <a:endParaRPr sz="2400">
              <a:latin typeface="Trebuchet MS"/>
              <a:cs typeface="Trebuchet MS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74191" y="1909572"/>
            <a:ext cx="7650480" cy="4464050"/>
            <a:chOff x="774191" y="1909572"/>
            <a:chExt cx="7650480" cy="4464050"/>
          </a:xfrm>
        </p:grpSpPr>
        <p:sp>
          <p:nvSpPr>
            <p:cNvPr id="14" name="object 14"/>
            <p:cNvSpPr/>
            <p:nvPr/>
          </p:nvSpPr>
          <p:spPr>
            <a:xfrm>
              <a:off x="827087" y="1989670"/>
              <a:ext cx="7489825" cy="4319905"/>
            </a:xfrm>
            <a:custGeom>
              <a:avLst/>
              <a:gdLst/>
              <a:ahLst/>
              <a:cxnLst/>
              <a:rect l="l" t="t" r="r" b="b"/>
              <a:pathLst>
                <a:path w="7489825" h="4319905">
                  <a:moveTo>
                    <a:pt x="0" y="4319651"/>
                  </a:moveTo>
                  <a:lnTo>
                    <a:pt x="7489825" y="4319651"/>
                  </a:lnTo>
                  <a:lnTo>
                    <a:pt x="7489825" y="0"/>
                  </a:lnTo>
                  <a:lnTo>
                    <a:pt x="0" y="0"/>
                  </a:lnTo>
                  <a:lnTo>
                    <a:pt x="0" y="4319651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4191" y="1909572"/>
              <a:ext cx="7650480" cy="4463796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38199" y="1973795"/>
              <a:ext cx="7467600" cy="428155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819149" y="1954745"/>
              <a:ext cx="7505700" cy="4319905"/>
            </a:xfrm>
            <a:custGeom>
              <a:avLst/>
              <a:gdLst/>
              <a:ahLst/>
              <a:cxnLst/>
              <a:rect l="l" t="t" r="r" b="b"/>
              <a:pathLst>
                <a:path w="7505700" h="4319905">
                  <a:moveTo>
                    <a:pt x="0" y="4319651"/>
                  </a:moveTo>
                  <a:lnTo>
                    <a:pt x="7505700" y="4319651"/>
                  </a:lnTo>
                  <a:lnTo>
                    <a:pt x="7505700" y="0"/>
                  </a:lnTo>
                  <a:lnTo>
                    <a:pt x="0" y="0"/>
                  </a:lnTo>
                  <a:lnTo>
                    <a:pt x="0" y="431965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914400" y="2050033"/>
              <a:ext cx="7315200" cy="2743200"/>
            </a:xfrm>
            <a:custGeom>
              <a:avLst/>
              <a:gdLst/>
              <a:ahLst/>
              <a:cxnLst/>
              <a:rect l="l" t="t" r="r" b="b"/>
              <a:pathLst>
                <a:path w="7315200" h="2743200">
                  <a:moveTo>
                    <a:pt x="1143000" y="1676400"/>
                  </a:moveTo>
                  <a:lnTo>
                    <a:pt x="0" y="1676400"/>
                  </a:lnTo>
                  <a:lnTo>
                    <a:pt x="0" y="2286000"/>
                  </a:lnTo>
                  <a:lnTo>
                    <a:pt x="1143000" y="2286000"/>
                  </a:lnTo>
                  <a:lnTo>
                    <a:pt x="1143000" y="1676400"/>
                  </a:lnTo>
                  <a:close/>
                </a:path>
                <a:path w="7315200" h="2743200">
                  <a:moveTo>
                    <a:pt x="2133600" y="1143000"/>
                  </a:moveTo>
                  <a:lnTo>
                    <a:pt x="304800" y="1143000"/>
                  </a:lnTo>
                  <a:lnTo>
                    <a:pt x="304800" y="1524012"/>
                  </a:lnTo>
                  <a:lnTo>
                    <a:pt x="2133600" y="1524012"/>
                  </a:lnTo>
                  <a:lnTo>
                    <a:pt x="2133600" y="1143000"/>
                  </a:lnTo>
                  <a:close/>
                </a:path>
                <a:path w="7315200" h="2743200">
                  <a:moveTo>
                    <a:pt x="2362200" y="1676400"/>
                  </a:moveTo>
                  <a:lnTo>
                    <a:pt x="1219200" y="1676400"/>
                  </a:lnTo>
                  <a:lnTo>
                    <a:pt x="1219200" y="2286000"/>
                  </a:lnTo>
                  <a:lnTo>
                    <a:pt x="2362200" y="2286000"/>
                  </a:lnTo>
                  <a:lnTo>
                    <a:pt x="2362200" y="1676400"/>
                  </a:lnTo>
                  <a:close/>
                </a:path>
                <a:path w="7315200" h="2743200">
                  <a:moveTo>
                    <a:pt x="3441700" y="495300"/>
                  </a:moveTo>
                  <a:lnTo>
                    <a:pt x="3276600" y="495300"/>
                  </a:lnTo>
                  <a:lnTo>
                    <a:pt x="3276600" y="457200"/>
                  </a:lnTo>
                  <a:lnTo>
                    <a:pt x="304800" y="457200"/>
                  </a:lnTo>
                  <a:lnTo>
                    <a:pt x="304800" y="990600"/>
                  </a:lnTo>
                  <a:lnTo>
                    <a:pt x="393700" y="990600"/>
                  </a:lnTo>
                  <a:lnTo>
                    <a:pt x="393700" y="1019175"/>
                  </a:lnTo>
                  <a:lnTo>
                    <a:pt x="3441700" y="1019175"/>
                  </a:lnTo>
                  <a:lnTo>
                    <a:pt x="3441700" y="495300"/>
                  </a:lnTo>
                  <a:close/>
                </a:path>
                <a:path w="7315200" h="2743200">
                  <a:moveTo>
                    <a:pt x="4495800" y="1143000"/>
                  </a:moveTo>
                  <a:lnTo>
                    <a:pt x="2667000" y="1143000"/>
                  </a:lnTo>
                  <a:lnTo>
                    <a:pt x="2667000" y="1524012"/>
                  </a:lnTo>
                  <a:lnTo>
                    <a:pt x="4495800" y="1524012"/>
                  </a:lnTo>
                  <a:lnTo>
                    <a:pt x="4495800" y="1143000"/>
                  </a:lnTo>
                  <a:close/>
                </a:path>
                <a:path w="7315200" h="2743200">
                  <a:moveTo>
                    <a:pt x="4876800" y="0"/>
                  </a:moveTo>
                  <a:lnTo>
                    <a:pt x="0" y="0"/>
                  </a:lnTo>
                  <a:lnTo>
                    <a:pt x="0" y="381000"/>
                  </a:lnTo>
                  <a:lnTo>
                    <a:pt x="777875" y="381000"/>
                  </a:lnTo>
                  <a:lnTo>
                    <a:pt x="777875" y="390525"/>
                  </a:lnTo>
                  <a:lnTo>
                    <a:pt x="4016375" y="390525"/>
                  </a:lnTo>
                  <a:lnTo>
                    <a:pt x="4016375" y="381000"/>
                  </a:lnTo>
                  <a:lnTo>
                    <a:pt x="4876800" y="381000"/>
                  </a:lnTo>
                  <a:lnTo>
                    <a:pt x="4876800" y="0"/>
                  </a:lnTo>
                  <a:close/>
                </a:path>
                <a:path w="7315200" h="2743200">
                  <a:moveTo>
                    <a:pt x="5029200" y="533400"/>
                  </a:moveTo>
                  <a:lnTo>
                    <a:pt x="4803838" y="533400"/>
                  </a:lnTo>
                  <a:lnTo>
                    <a:pt x="4803838" y="495300"/>
                  </a:lnTo>
                  <a:lnTo>
                    <a:pt x="3916426" y="495300"/>
                  </a:lnTo>
                  <a:lnTo>
                    <a:pt x="3916426" y="533400"/>
                  </a:lnTo>
                  <a:lnTo>
                    <a:pt x="3733800" y="533400"/>
                  </a:lnTo>
                  <a:lnTo>
                    <a:pt x="3733800" y="914400"/>
                  </a:lnTo>
                  <a:lnTo>
                    <a:pt x="3916426" y="914400"/>
                  </a:lnTo>
                  <a:lnTo>
                    <a:pt x="3916426" y="1019175"/>
                  </a:lnTo>
                  <a:lnTo>
                    <a:pt x="4803838" y="1019175"/>
                  </a:lnTo>
                  <a:lnTo>
                    <a:pt x="4803838" y="914400"/>
                  </a:lnTo>
                  <a:lnTo>
                    <a:pt x="5029200" y="914400"/>
                  </a:lnTo>
                  <a:lnTo>
                    <a:pt x="5029200" y="533400"/>
                  </a:lnTo>
                  <a:close/>
                </a:path>
                <a:path w="7315200" h="2743200">
                  <a:moveTo>
                    <a:pt x="7315200" y="381000"/>
                  </a:moveTo>
                  <a:lnTo>
                    <a:pt x="5181600" y="381000"/>
                  </a:lnTo>
                  <a:lnTo>
                    <a:pt x="5181600" y="2743200"/>
                  </a:lnTo>
                  <a:lnTo>
                    <a:pt x="7315200" y="2743200"/>
                  </a:lnTo>
                  <a:lnTo>
                    <a:pt x="7315200" y="381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1783969" y="2153793"/>
            <a:ext cx="3809365" cy="866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libri"/>
                <a:cs typeface="Calibri"/>
              </a:rPr>
              <a:t>Classification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texturale</a:t>
            </a:r>
            <a:r>
              <a:rPr sz="1400" dirty="0">
                <a:latin typeface="Calibri"/>
                <a:cs typeface="Calibri"/>
              </a:rPr>
              <a:t> de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Dunham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(1962)</a:t>
            </a:r>
            <a:endParaRPr sz="1400">
              <a:latin typeface="Calibri"/>
              <a:cs typeface="Calibri"/>
            </a:endParaRPr>
          </a:p>
          <a:p>
            <a:pPr marL="22860">
              <a:lnSpc>
                <a:spcPct val="100000"/>
              </a:lnSpc>
              <a:spcBef>
                <a:spcPts val="1570"/>
              </a:spcBef>
              <a:tabLst>
                <a:tab pos="3186430" algn="l"/>
              </a:tabLst>
            </a:pPr>
            <a:r>
              <a:rPr sz="1400" dirty="0">
                <a:latin typeface="Calibri"/>
                <a:cs typeface="Calibri"/>
              </a:rPr>
              <a:t>La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roche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contient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boue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Absence</a:t>
            </a:r>
            <a:endParaRPr sz="1400">
              <a:latin typeface="Calibri"/>
              <a:cs typeface="Calibri"/>
            </a:endParaRPr>
          </a:p>
          <a:p>
            <a:pPr marL="97790">
              <a:lnSpc>
                <a:spcPct val="100000"/>
              </a:lnSpc>
              <a:tabLst>
                <a:tab pos="3195320" algn="l"/>
              </a:tabLst>
            </a:pPr>
            <a:r>
              <a:rPr sz="1400" spc="-10" dirty="0">
                <a:latin typeface="Calibri"/>
                <a:cs typeface="Calibri"/>
              </a:rPr>
              <a:t>(carbonatée</a:t>
            </a:r>
            <a:r>
              <a:rPr sz="1400" dirty="0">
                <a:latin typeface="Calibri"/>
                <a:cs typeface="Calibri"/>
              </a:rPr>
              <a:t> ou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l'argile)</a:t>
            </a:r>
            <a:r>
              <a:rPr sz="1400" dirty="0">
                <a:latin typeface="Calibri"/>
                <a:cs typeface="Calibri"/>
              </a:rPr>
              <a:t>	de</a:t>
            </a:r>
            <a:r>
              <a:rPr sz="1400" spc="-20" dirty="0">
                <a:latin typeface="Calibri"/>
                <a:cs typeface="Calibri"/>
              </a:rPr>
              <a:t> boue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918075" y="3770947"/>
            <a:ext cx="687705" cy="9544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7155" marR="90805" algn="ctr">
              <a:lnSpc>
                <a:spcPct val="100000"/>
              </a:lnSpc>
              <a:spcBef>
                <a:spcPts val="270"/>
              </a:spcBef>
            </a:pPr>
            <a:r>
              <a:rPr sz="1400" spc="-10" dirty="0">
                <a:latin typeface="Calibri"/>
                <a:cs typeface="Calibri"/>
              </a:rPr>
              <a:t>Grains jointifs</a:t>
            </a:r>
            <a:endParaRPr sz="14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400" spc="-50" dirty="0">
                <a:latin typeface="Calibri"/>
                <a:cs typeface="Calibri"/>
              </a:rPr>
              <a:t>+</a:t>
            </a:r>
            <a:endParaRPr sz="1400">
              <a:latin typeface="Calibri"/>
              <a:cs typeface="Calibri"/>
            </a:endParaRPr>
          </a:p>
          <a:p>
            <a:pPr marL="1270" algn="ctr">
              <a:lnSpc>
                <a:spcPct val="100000"/>
              </a:lnSpc>
            </a:pPr>
            <a:r>
              <a:rPr sz="1400" spc="-10" dirty="0">
                <a:latin typeface="Calibri"/>
                <a:cs typeface="Calibri"/>
              </a:rPr>
              <a:t>ciment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611626" y="3770947"/>
            <a:ext cx="681355" cy="9544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4290" rIns="0" bIns="0" rtlCol="0">
            <a:spAutoFit/>
          </a:bodyPr>
          <a:lstStyle/>
          <a:p>
            <a:pPr marL="93345" marR="87630" algn="ctr">
              <a:lnSpc>
                <a:spcPct val="100000"/>
              </a:lnSpc>
              <a:spcBef>
                <a:spcPts val="270"/>
              </a:spcBef>
            </a:pPr>
            <a:r>
              <a:rPr sz="1400" spc="-10" dirty="0">
                <a:latin typeface="Calibri"/>
                <a:cs typeface="Calibri"/>
              </a:rPr>
              <a:t>Grains jointifs</a:t>
            </a:r>
            <a:endParaRPr sz="14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400" spc="-50" dirty="0">
                <a:latin typeface="Calibri"/>
                <a:cs typeface="Calibri"/>
              </a:rPr>
              <a:t>+</a:t>
            </a:r>
            <a:endParaRPr sz="14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400" spc="-20" dirty="0">
                <a:latin typeface="Calibri"/>
                <a:cs typeface="Calibri"/>
              </a:rPr>
              <a:t>boue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149475" y="3770947"/>
            <a:ext cx="1116330" cy="954405"/>
          </a:xfrm>
          <a:custGeom>
            <a:avLst/>
            <a:gdLst/>
            <a:ahLst/>
            <a:cxnLst/>
            <a:rect l="l" t="t" r="r" b="b"/>
            <a:pathLst>
              <a:path w="1116329" h="954404">
                <a:moveTo>
                  <a:pt x="1116012" y="0"/>
                </a:moveTo>
                <a:lnTo>
                  <a:pt x="0" y="0"/>
                </a:lnTo>
                <a:lnTo>
                  <a:pt x="0" y="954087"/>
                </a:lnTo>
                <a:lnTo>
                  <a:pt x="1116012" y="954087"/>
                </a:lnTo>
                <a:lnTo>
                  <a:pt x="11160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247900" y="3792473"/>
            <a:ext cx="932815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9705" marR="22669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Plus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de 10%</a:t>
            </a:r>
            <a:endParaRPr sz="1400">
              <a:latin typeface="Calibri"/>
              <a:cs typeface="Calibri"/>
            </a:endParaRPr>
          </a:p>
          <a:p>
            <a:pPr marR="5080" indent="-635"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de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grains </a:t>
            </a:r>
            <a:r>
              <a:rPr sz="1400" dirty="0">
                <a:latin typeface="Calibri"/>
                <a:cs typeface="Calibri"/>
              </a:rPr>
              <a:t>(non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jointifs)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95362" y="3770884"/>
            <a:ext cx="903605" cy="739775"/>
          </a:xfrm>
          <a:custGeom>
            <a:avLst/>
            <a:gdLst/>
            <a:ahLst/>
            <a:cxnLst/>
            <a:rect l="l" t="t" r="r" b="b"/>
            <a:pathLst>
              <a:path w="903605" h="739775">
                <a:moveTo>
                  <a:pt x="903287" y="0"/>
                </a:moveTo>
                <a:lnTo>
                  <a:pt x="0" y="0"/>
                </a:lnTo>
                <a:lnTo>
                  <a:pt x="0" y="739775"/>
                </a:lnTo>
                <a:lnTo>
                  <a:pt x="903287" y="739775"/>
                </a:lnTo>
                <a:lnTo>
                  <a:pt x="90328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090574" y="3792473"/>
            <a:ext cx="69659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2565" marR="15875" indent="-2032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Moins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de 10%</a:t>
            </a:r>
            <a:endParaRPr sz="1400">
              <a:latin typeface="Calibri"/>
              <a:cs typeface="Calibri"/>
            </a:endParaRPr>
          </a:p>
          <a:p>
            <a:pPr marL="28575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Calibri"/>
                <a:cs typeface="Calibri"/>
              </a:rPr>
              <a:t>de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grains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11926" y="2434208"/>
            <a:ext cx="2160905" cy="1816100"/>
          </a:xfrm>
          <a:custGeom>
            <a:avLst/>
            <a:gdLst/>
            <a:ahLst/>
            <a:cxnLst/>
            <a:rect l="l" t="t" r="r" b="b"/>
            <a:pathLst>
              <a:path w="2160904" h="1816100">
                <a:moveTo>
                  <a:pt x="2160524" y="0"/>
                </a:moveTo>
                <a:lnTo>
                  <a:pt x="0" y="0"/>
                </a:lnTo>
                <a:lnTo>
                  <a:pt x="0" y="1816100"/>
                </a:lnTo>
                <a:lnTo>
                  <a:pt x="2160524" y="1816100"/>
                </a:lnTo>
                <a:lnTo>
                  <a:pt x="21605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283197" y="2455545"/>
            <a:ext cx="1632585" cy="1733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9385" marR="164465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Les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éléments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sont </a:t>
            </a:r>
            <a:r>
              <a:rPr sz="1400" dirty="0">
                <a:latin typeface="Calibri"/>
                <a:cs typeface="Calibri"/>
              </a:rPr>
              <a:t>liées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entre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eux</a:t>
            </a:r>
            <a:endParaRPr sz="1400">
              <a:latin typeface="Calibri"/>
              <a:cs typeface="Calibri"/>
            </a:endParaRPr>
          </a:p>
          <a:p>
            <a:pPr marL="20955" marR="26670" algn="ctr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au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moment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dépôt.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roche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est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formée </a:t>
            </a:r>
            <a:r>
              <a:rPr sz="1400" dirty="0">
                <a:latin typeface="Calibri"/>
                <a:cs typeface="Calibri"/>
              </a:rPr>
              <a:t>par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matériel bioconstruit</a:t>
            </a:r>
            <a:endParaRPr sz="1400"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</a:pPr>
            <a:r>
              <a:rPr sz="1400" dirty="0">
                <a:latin typeface="Calibri"/>
                <a:cs typeface="Calibri"/>
              </a:rPr>
              <a:t>(ex.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squelettes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coraux, </a:t>
            </a:r>
            <a:r>
              <a:rPr sz="1400" dirty="0">
                <a:latin typeface="Calibri"/>
                <a:cs typeface="Calibri"/>
              </a:rPr>
              <a:t>tapis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microbien,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etc.)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339850" y="3121660"/>
            <a:ext cx="1484630" cy="523875"/>
          </a:xfrm>
          <a:custGeom>
            <a:avLst/>
            <a:gdLst/>
            <a:ahLst/>
            <a:cxnLst/>
            <a:rect l="l" t="t" r="r" b="b"/>
            <a:pathLst>
              <a:path w="1484630" h="523875">
                <a:moveTo>
                  <a:pt x="1484376" y="0"/>
                </a:moveTo>
                <a:lnTo>
                  <a:pt x="0" y="0"/>
                </a:lnTo>
                <a:lnTo>
                  <a:pt x="0" y="523875"/>
                </a:lnTo>
                <a:lnTo>
                  <a:pt x="1484376" y="523875"/>
                </a:lnTo>
                <a:lnTo>
                  <a:pt x="148437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517269" y="3143250"/>
            <a:ext cx="114173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indent="302895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libri"/>
                <a:cs typeface="Calibri"/>
              </a:rPr>
              <a:t>texture mud-supported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819525" y="3121660"/>
            <a:ext cx="1524000" cy="523875"/>
          </a:xfrm>
          <a:custGeom>
            <a:avLst/>
            <a:gdLst/>
            <a:ahLst/>
            <a:cxnLst/>
            <a:rect l="l" t="t" r="r" b="b"/>
            <a:pathLst>
              <a:path w="1524000" h="523875">
                <a:moveTo>
                  <a:pt x="1524000" y="0"/>
                </a:moveTo>
                <a:lnTo>
                  <a:pt x="0" y="0"/>
                </a:lnTo>
                <a:lnTo>
                  <a:pt x="0" y="523875"/>
                </a:lnTo>
                <a:lnTo>
                  <a:pt x="1524000" y="523875"/>
                </a:lnTo>
                <a:lnTo>
                  <a:pt x="15240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000500" y="3143250"/>
            <a:ext cx="117665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indent="32004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Calibri"/>
                <a:cs typeface="Calibri"/>
              </a:rPr>
              <a:t>texture grain-supported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36338" y="1153413"/>
            <a:ext cx="4325620" cy="508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>
              <a:lnSpc>
                <a:spcPts val="1880"/>
              </a:lnSpc>
              <a:spcBef>
                <a:spcPts val="19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basée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essentiellement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texture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roche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liaison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entre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grains.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82802" y="6353047"/>
            <a:ext cx="67868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Calibri"/>
                <a:cs typeface="Calibri"/>
              </a:rPr>
              <a:t>Classification</a:t>
            </a:r>
            <a:r>
              <a:rPr sz="1600" i="1" spc="-5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des</a:t>
            </a:r>
            <a:r>
              <a:rPr sz="1600" i="1" spc="-6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roches</a:t>
            </a:r>
            <a:r>
              <a:rPr sz="1600" i="1" spc="-3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calcaires</a:t>
            </a:r>
            <a:r>
              <a:rPr sz="1600" i="1" spc="-6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selon</a:t>
            </a:r>
            <a:r>
              <a:rPr sz="1600" i="1" spc="-4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Dunham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(1962)</a:t>
            </a:r>
            <a:r>
              <a:rPr sz="1600" i="1" spc="-1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et</a:t>
            </a:r>
            <a:r>
              <a:rPr sz="1600" i="1" spc="-6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Embry</a:t>
            </a:r>
            <a:r>
              <a:rPr sz="1600" i="1" spc="-4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&amp;</a:t>
            </a:r>
            <a:r>
              <a:rPr sz="1600" i="1" spc="-5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Klovan</a:t>
            </a:r>
            <a:r>
              <a:rPr sz="1600" i="1" spc="-30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(1972).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4762" y="661288"/>
            <a:ext cx="9153525" cy="1043305"/>
            <a:chOff x="-4762" y="661288"/>
            <a:chExt cx="9153525" cy="1043305"/>
          </a:xfrm>
        </p:grpSpPr>
        <p:sp>
          <p:nvSpPr>
            <p:cNvPr id="4" name="object 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9984"/>
              <a:ext cx="9144000" cy="5492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149984"/>
              <a:ext cx="9144000" cy="549275"/>
            </a:xfrm>
            <a:custGeom>
              <a:avLst/>
              <a:gdLst/>
              <a:ahLst/>
              <a:cxnLst/>
              <a:rect l="l" t="t" r="r" b="b"/>
              <a:pathLst>
                <a:path w="9144000" h="549275">
                  <a:moveTo>
                    <a:pt x="0" y="549275"/>
                  </a:moveTo>
                  <a:lnTo>
                    <a:pt x="9144000" y="54927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92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7101" y="716661"/>
            <a:ext cx="4041775" cy="8934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2720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44272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400" b="1" spc="-20" dirty="0">
                <a:latin typeface="Trebuchet MS"/>
                <a:cs typeface="Trebuchet MS"/>
              </a:rPr>
              <a:t>CLASSIFICATION</a:t>
            </a:r>
            <a:r>
              <a:rPr sz="2400" b="1" spc="-4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DE</a:t>
            </a:r>
            <a:r>
              <a:rPr sz="2400" b="1" spc="-2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DUNHAM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6338" y="1153413"/>
            <a:ext cx="4325620" cy="508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>
              <a:lnSpc>
                <a:spcPts val="1880"/>
              </a:lnSpc>
              <a:spcBef>
                <a:spcPts val="19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basée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essentiellement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texture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roche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liaison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entre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grains.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0" y="1708404"/>
            <a:ext cx="6461760" cy="3782695"/>
            <a:chOff x="0" y="1708404"/>
            <a:chExt cx="6461760" cy="3782695"/>
          </a:xfrm>
        </p:grpSpPr>
        <p:sp>
          <p:nvSpPr>
            <p:cNvPr id="11" name="object 11"/>
            <p:cNvSpPr/>
            <p:nvPr/>
          </p:nvSpPr>
          <p:spPr>
            <a:xfrm>
              <a:off x="55029" y="1786128"/>
              <a:ext cx="6297930" cy="3632200"/>
            </a:xfrm>
            <a:custGeom>
              <a:avLst/>
              <a:gdLst/>
              <a:ahLst/>
              <a:cxnLst/>
              <a:rect l="l" t="t" r="r" b="b"/>
              <a:pathLst>
                <a:path w="6297930" h="3632200">
                  <a:moveTo>
                    <a:pt x="0" y="3631946"/>
                  </a:moveTo>
                  <a:lnTo>
                    <a:pt x="6297422" y="3631946"/>
                  </a:lnTo>
                  <a:lnTo>
                    <a:pt x="6297422" y="0"/>
                  </a:lnTo>
                  <a:lnTo>
                    <a:pt x="0" y="0"/>
                  </a:lnTo>
                  <a:lnTo>
                    <a:pt x="0" y="3631946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08404"/>
              <a:ext cx="6461760" cy="378256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72" y="1772793"/>
              <a:ext cx="6278753" cy="3599941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5322" y="1753743"/>
              <a:ext cx="6316980" cy="3638550"/>
            </a:xfrm>
            <a:custGeom>
              <a:avLst/>
              <a:gdLst/>
              <a:ahLst/>
              <a:cxnLst/>
              <a:rect l="l" t="t" r="r" b="b"/>
              <a:pathLst>
                <a:path w="6316980" h="3638550">
                  <a:moveTo>
                    <a:pt x="0" y="3638041"/>
                  </a:moveTo>
                  <a:lnTo>
                    <a:pt x="6316853" y="3638041"/>
                  </a:lnTo>
                  <a:lnTo>
                    <a:pt x="6316853" y="0"/>
                  </a:lnTo>
                  <a:lnTo>
                    <a:pt x="0" y="0"/>
                  </a:lnTo>
                  <a:lnTo>
                    <a:pt x="0" y="363804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8435" y="2157221"/>
              <a:ext cx="6151245" cy="1986280"/>
            </a:xfrm>
            <a:custGeom>
              <a:avLst/>
              <a:gdLst/>
              <a:ahLst/>
              <a:cxnLst/>
              <a:rect l="l" t="t" r="r" b="b"/>
              <a:pathLst>
                <a:path w="6151245" h="1986279">
                  <a:moveTo>
                    <a:pt x="961034" y="1089164"/>
                  </a:moveTo>
                  <a:lnTo>
                    <a:pt x="0" y="1089164"/>
                  </a:lnTo>
                  <a:lnTo>
                    <a:pt x="0" y="1601724"/>
                  </a:lnTo>
                  <a:lnTo>
                    <a:pt x="961034" y="1601724"/>
                  </a:lnTo>
                  <a:lnTo>
                    <a:pt x="961034" y="1089164"/>
                  </a:lnTo>
                  <a:close/>
                </a:path>
                <a:path w="6151245" h="1986279">
                  <a:moveTo>
                    <a:pt x="1794002" y="640664"/>
                  </a:moveTo>
                  <a:lnTo>
                    <a:pt x="256286" y="640664"/>
                  </a:lnTo>
                  <a:lnTo>
                    <a:pt x="256286" y="961009"/>
                  </a:lnTo>
                  <a:lnTo>
                    <a:pt x="1794002" y="961009"/>
                  </a:lnTo>
                  <a:lnTo>
                    <a:pt x="1794002" y="640664"/>
                  </a:lnTo>
                  <a:close/>
                </a:path>
                <a:path w="6151245" h="1986279">
                  <a:moveTo>
                    <a:pt x="1986153" y="1089164"/>
                  </a:moveTo>
                  <a:lnTo>
                    <a:pt x="1025118" y="1089164"/>
                  </a:lnTo>
                  <a:lnTo>
                    <a:pt x="1025118" y="1601724"/>
                  </a:lnTo>
                  <a:lnTo>
                    <a:pt x="1986153" y="1601724"/>
                  </a:lnTo>
                  <a:lnTo>
                    <a:pt x="1986153" y="1089164"/>
                  </a:lnTo>
                  <a:close/>
                </a:path>
                <a:path w="6151245" h="1986279">
                  <a:moveTo>
                    <a:pt x="2755011" y="64084"/>
                  </a:moveTo>
                  <a:lnTo>
                    <a:pt x="256286" y="64084"/>
                  </a:lnTo>
                  <a:lnTo>
                    <a:pt x="256286" y="512572"/>
                  </a:lnTo>
                  <a:lnTo>
                    <a:pt x="2755011" y="512572"/>
                  </a:lnTo>
                  <a:lnTo>
                    <a:pt x="2755011" y="64084"/>
                  </a:lnTo>
                  <a:close/>
                </a:path>
                <a:path w="6151245" h="1986279">
                  <a:moveTo>
                    <a:pt x="3780117" y="640664"/>
                  </a:moveTo>
                  <a:lnTo>
                    <a:pt x="2242401" y="640664"/>
                  </a:lnTo>
                  <a:lnTo>
                    <a:pt x="2242401" y="961009"/>
                  </a:lnTo>
                  <a:lnTo>
                    <a:pt x="3780117" y="961009"/>
                  </a:lnTo>
                  <a:lnTo>
                    <a:pt x="3780117" y="640664"/>
                  </a:lnTo>
                  <a:close/>
                </a:path>
                <a:path w="6151245" h="1986279">
                  <a:moveTo>
                    <a:pt x="4228579" y="128092"/>
                  </a:moveTo>
                  <a:lnTo>
                    <a:pt x="3139402" y="128092"/>
                  </a:lnTo>
                  <a:lnTo>
                    <a:pt x="3139402" y="448437"/>
                  </a:lnTo>
                  <a:lnTo>
                    <a:pt x="4228579" y="448437"/>
                  </a:lnTo>
                  <a:lnTo>
                    <a:pt x="4228579" y="128092"/>
                  </a:lnTo>
                  <a:close/>
                </a:path>
                <a:path w="6151245" h="1986279">
                  <a:moveTo>
                    <a:pt x="6150699" y="0"/>
                  </a:moveTo>
                  <a:lnTo>
                    <a:pt x="4356697" y="0"/>
                  </a:lnTo>
                  <a:lnTo>
                    <a:pt x="4356697" y="1986153"/>
                  </a:lnTo>
                  <a:lnTo>
                    <a:pt x="6150699" y="1986153"/>
                  </a:lnTo>
                  <a:lnTo>
                    <a:pt x="61506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8435" y="1836877"/>
            <a:ext cx="4100829" cy="3467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06045" rIns="0" bIns="0" rtlCol="0">
            <a:spAutoFit/>
          </a:bodyPr>
          <a:lstStyle/>
          <a:p>
            <a:pPr marR="17780" algn="ctr">
              <a:lnSpc>
                <a:spcPct val="100000"/>
              </a:lnSpc>
              <a:spcBef>
                <a:spcPts val="835"/>
              </a:spcBef>
            </a:pPr>
            <a:r>
              <a:rPr sz="1200" spc="-10" dirty="0">
                <a:latin typeface="Calibri"/>
                <a:cs typeface="Calibri"/>
              </a:rPr>
              <a:t>Classification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texturale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Dunham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(1962)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9460" y="2253335"/>
            <a:ext cx="2562860" cy="462280"/>
          </a:xfrm>
          <a:custGeom>
            <a:avLst/>
            <a:gdLst/>
            <a:ahLst/>
            <a:cxnLst/>
            <a:rect l="l" t="t" r="r" b="b"/>
            <a:pathLst>
              <a:path w="2562860" h="462280">
                <a:moveTo>
                  <a:pt x="2562733" y="0"/>
                </a:moveTo>
                <a:lnTo>
                  <a:pt x="0" y="0"/>
                </a:lnTo>
                <a:lnTo>
                  <a:pt x="0" y="461670"/>
                </a:lnTo>
                <a:lnTo>
                  <a:pt x="2562733" y="461670"/>
                </a:lnTo>
                <a:lnTo>
                  <a:pt x="256273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61974" y="2277617"/>
            <a:ext cx="17691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La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roche </a:t>
            </a:r>
            <a:r>
              <a:rPr sz="1200" spc="-10" dirty="0">
                <a:latin typeface="Calibri"/>
                <a:cs typeface="Calibri"/>
              </a:rPr>
              <a:t>contient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boue</a:t>
            </a:r>
            <a:endParaRPr sz="1200">
              <a:latin typeface="Calibri"/>
              <a:cs typeface="Calibri"/>
            </a:endParaRPr>
          </a:p>
          <a:p>
            <a:pPr marL="65405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(carbonatée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 </a:t>
            </a:r>
            <a:r>
              <a:rPr sz="1200" spc="-10" dirty="0">
                <a:latin typeface="Calibri"/>
                <a:cs typeface="Calibri"/>
              </a:rPr>
              <a:t>l'argile)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21379" y="2253335"/>
            <a:ext cx="746760" cy="462280"/>
          </a:xfrm>
          <a:custGeom>
            <a:avLst/>
            <a:gdLst/>
            <a:ahLst/>
            <a:cxnLst/>
            <a:rect l="l" t="t" r="r" b="b"/>
            <a:pathLst>
              <a:path w="746760" h="462280">
                <a:moveTo>
                  <a:pt x="746137" y="0"/>
                </a:moveTo>
                <a:lnTo>
                  <a:pt x="0" y="0"/>
                </a:lnTo>
                <a:lnTo>
                  <a:pt x="0" y="461670"/>
                </a:lnTo>
                <a:lnTo>
                  <a:pt x="746137" y="461670"/>
                </a:lnTo>
                <a:lnTo>
                  <a:pt x="74613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532378" y="2277617"/>
            <a:ext cx="5378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Absence</a:t>
            </a:r>
            <a:endParaRPr sz="1200">
              <a:latin typeface="Calibri"/>
              <a:cs typeface="Calibri"/>
            </a:endParaRPr>
          </a:p>
          <a:p>
            <a:pPr marL="7620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boue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475735" y="3283800"/>
            <a:ext cx="616585" cy="8312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5250" marR="90170" indent="1270" algn="ctr">
              <a:lnSpc>
                <a:spcPct val="100000"/>
              </a:lnSpc>
              <a:spcBef>
                <a:spcPts val="290"/>
              </a:spcBef>
            </a:pPr>
            <a:r>
              <a:rPr sz="1200" spc="-10" dirty="0">
                <a:latin typeface="Calibri"/>
                <a:cs typeface="Calibri"/>
              </a:rPr>
              <a:t>Grains jointifs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50" dirty="0">
                <a:latin typeface="Calibri"/>
                <a:cs typeface="Calibri"/>
              </a:rPr>
              <a:t>+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ciment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77948" y="3283800"/>
            <a:ext cx="609600" cy="8312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92075" marR="85725" indent="1270" algn="ctr">
              <a:lnSpc>
                <a:spcPct val="100000"/>
              </a:lnSpc>
              <a:spcBef>
                <a:spcPts val="290"/>
              </a:spcBef>
            </a:pPr>
            <a:r>
              <a:rPr sz="1200" spc="-10" dirty="0">
                <a:latin typeface="Calibri"/>
                <a:cs typeface="Calibri"/>
              </a:rPr>
              <a:t>Grains jointifs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50" dirty="0">
                <a:latin typeface="Calibri"/>
                <a:cs typeface="Calibri"/>
              </a:rPr>
              <a:t>+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20" dirty="0">
                <a:latin typeface="Calibri"/>
                <a:cs typeface="Calibri"/>
              </a:rPr>
              <a:t>boue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46327" y="3283800"/>
            <a:ext cx="979805" cy="831215"/>
          </a:xfrm>
          <a:custGeom>
            <a:avLst/>
            <a:gdLst/>
            <a:ahLst/>
            <a:cxnLst/>
            <a:rect l="l" t="t" r="r" b="b"/>
            <a:pathLst>
              <a:path w="979805" h="831214">
                <a:moveTo>
                  <a:pt x="979500" y="0"/>
                </a:moveTo>
                <a:lnTo>
                  <a:pt x="0" y="0"/>
                </a:lnTo>
                <a:lnTo>
                  <a:pt x="0" y="830999"/>
                </a:lnTo>
                <a:lnTo>
                  <a:pt x="979500" y="830999"/>
                </a:lnTo>
                <a:lnTo>
                  <a:pt x="979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46327" y="3308350"/>
            <a:ext cx="9798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920" marR="27686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Plus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de 10%</a:t>
            </a:r>
            <a:endParaRPr sz="1200">
              <a:latin typeface="Calibri"/>
              <a:cs typeface="Calibri"/>
            </a:endParaRPr>
          </a:p>
          <a:p>
            <a:pPr marL="94615" marR="87630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grains </a:t>
            </a:r>
            <a:r>
              <a:rPr sz="1200" dirty="0">
                <a:latin typeface="Calibri"/>
                <a:cs typeface="Calibri"/>
              </a:rPr>
              <a:t>(non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jointifs)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75348" y="3283813"/>
            <a:ext cx="802005" cy="646430"/>
          </a:xfrm>
          <a:custGeom>
            <a:avLst/>
            <a:gdLst/>
            <a:ahLst/>
            <a:cxnLst/>
            <a:rect l="l" t="t" r="r" b="b"/>
            <a:pathLst>
              <a:path w="802005" h="646429">
                <a:moveTo>
                  <a:pt x="801827" y="0"/>
                </a:moveTo>
                <a:lnTo>
                  <a:pt x="0" y="0"/>
                </a:lnTo>
                <a:lnTo>
                  <a:pt x="0" y="646328"/>
                </a:lnTo>
                <a:lnTo>
                  <a:pt x="801827" y="646328"/>
                </a:lnTo>
                <a:lnTo>
                  <a:pt x="801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28435" y="3308350"/>
            <a:ext cx="9613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15595" marR="234950" indent="-17399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Moins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de 10%</a:t>
            </a:r>
            <a:endParaRPr sz="1200">
              <a:latin typeface="Calibri"/>
              <a:cs typeface="Calibri"/>
            </a:endParaRPr>
          </a:p>
          <a:p>
            <a:pPr marL="16573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grains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414392" y="2159889"/>
            <a:ext cx="1816735" cy="1569720"/>
          </a:xfrm>
          <a:custGeom>
            <a:avLst/>
            <a:gdLst/>
            <a:ahLst/>
            <a:cxnLst/>
            <a:rect l="l" t="t" r="r" b="b"/>
            <a:pathLst>
              <a:path w="1816735" h="1569720">
                <a:moveTo>
                  <a:pt x="1816608" y="0"/>
                </a:moveTo>
                <a:lnTo>
                  <a:pt x="0" y="0"/>
                </a:lnTo>
                <a:lnTo>
                  <a:pt x="0" y="1569720"/>
                </a:lnTo>
                <a:lnTo>
                  <a:pt x="1816608" y="1569720"/>
                </a:lnTo>
                <a:lnTo>
                  <a:pt x="18166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414392" y="2184272"/>
            <a:ext cx="186499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155" marR="39052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Les</a:t>
            </a:r>
            <a:r>
              <a:rPr sz="1200" spc="-10" dirty="0">
                <a:latin typeface="Calibri"/>
                <a:cs typeface="Calibri"/>
              </a:rPr>
              <a:t> éléments </a:t>
            </a:r>
            <a:r>
              <a:rPr sz="1200" spc="-20" dirty="0">
                <a:latin typeface="Calibri"/>
                <a:cs typeface="Calibri"/>
              </a:rPr>
              <a:t>sont </a:t>
            </a:r>
            <a:r>
              <a:rPr sz="1200" dirty="0">
                <a:latin typeface="Calibri"/>
                <a:cs typeface="Calibri"/>
              </a:rPr>
              <a:t>liées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entre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eux</a:t>
            </a:r>
            <a:endParaRPr sz="1200">
              <a:latin typeface="Calibri"/>
              <a:cs typeface="Calibri"/>
            </a:endParaRPr>
          </a:p>
          <a:p>
            <a:pPr marL="230504" marR="272415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au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moment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dépôt. </a:t>
            </a:r>
            <a:r>
              <a:rPr sz="1200" dirty="0">
                <a:latin typeface="Calibri"/>
                <a:cs typeface="Calibri"/>
              </a:rPr>
              <a:t>La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roche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est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formée </a:t>
            </a:r>
            <a:r>
              <a:rPr sz="1200" dirty="0">
                <a:latin typeface="Calibri"/>
                <a:cs typeface="Calibri"/>
              </a:rPr>
              <a:t>par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matériel bioconstruit</a:t>
            </a:r>
            <a:endParaRPr sz="1200">
              <a:latin typeface="Calibri"/>
              <a:cs typeface="Calibri"/>
            </a:endParaRPr>
          </a:p>
          <a:p>
            <a:pPr marR="41275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(ex.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squelettes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coraux,</a:t>
            </a:r>
            <a:endParaRPr sz="1200">
              <a:latin typeface="Calibri"/>
              <a:cs typeface="Calibri"/>
            </a:endParaRPr>
          </a:p>
          <a:p>
            <a:pPr marR="40640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tapis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microbien, </a:t>
            </a:r>
            <a:r>
              <a:rPr sz="1200" spc="-20" dirty="0">
                <a:latin typeface="Calibri"/>
                <a:cs typeface="Calibri"/>
              </a:rPr>
              <a:t>etc.)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86155" y="2737840"/>
            <a:ext cx="1248410" cy="462280"/>
          </a:xfrm>
          <a:custGeom>
            <a:avLst/>
            <a:gdLst/>
            <a:ahLst/>
            <a:cxnLst/>
            <a:rect l="l" t="t" r="r" b="b"/>
            <a:pathLst>
              <a:path w="1248410" h="462280">
                <a:moveTo>
                  <a:pt x="1248016" y="0"/>
                </a:moveTo>
                <a:lnTo>
                  <a:pt x="0" y="0"/>
                </a:lnTo>
                <a:lnTo>
                  <a:pt x="0" y="461670"/>
                </a:lnTo>
                <a:lnTo>
                  <a:pt x="1248016" y="461670"/>
                </a:lnTo>
                <a:lnTo>
                  <a:pt x="124801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625754" y="2762250"/>
            <a:ext cx="98171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45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texture</a:t>
            </a:r>
            <a:endParaRPr sz="1200"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mud-</a:t>
            </a:r>
            <a:r>
              <a:rPr sz="1200" spc="-10" dirty="0">
                <a:latin typeface="Calibri"/>
                <a:cs typeface="Calibri"/>
              </a:rPr>
              <a:t>supported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571114" y="2737840"/>
            <a:ext cx="1281430" cy="462280"/>
          </a:xfrm>
          <a:custGeom>
            <a:avLst/>
            <a:gdLst/>
            <a:ahLst/>
            <a:cxnLst/>
            <a:rect l="l" t="t" r="r" b="b"/>
            <a:pathLst>
              <a:path w="1281429" h="462280">
                <a:moveTo>
                  <a:pt x="1281430" y="0"/>
                </a:moveTo>
                <a:lnTo>
                  <a:pt x="0" y="0"/>
                </a:lnTo>
                <a:lnTo>
                  <a:pt x="0" y="461670"/>
                </a:lnTo>
                <a:lnTo>
                  <a:pt x="1281430" y="461670"/>
                </a:lnTo>
                <a:lnTo>
                  <a:pt x="12814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713989" y="2762250"/>
            <a:ext cx="100901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445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texture</a:t>
            </a:r>
            <a:endParaRPr sz="1200"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grain-supported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0" y="653923"/>
            <a:ext cx="9083040" cy="6166485"/>
            <a:chOff x="0" y="653923"/>
            <a:chExt cx="9083040" cy="6166485"/>
          </a:xfrm>
        </p:grpSpPr>
        <p:pic>
          <p:nvPicPr>
            <p:cNvPr id="34" name="object 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2574036"/>
              <a:ext cx="2293620" cy="7239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15311" y="2574036"/>
              <a:ext cx="2359152" cy="72390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58867" y="5020054"/>
              <a:ext cx="4424172" cy="179374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723384" y="5085207"/>
              <a:ext cx="4241165" cy="1610360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4704334" y="5066157"/>
              <a:ext cx="4279265" cy="1648460"/>
            </a:xfrm>
            <a:custGeom>
              <a:avLst/>
              <a:gdLst/>
              <a:ahLst/>
              <a:cxnLst/>
              <a:rect l="l" t="t" r="r" b="b"/>
              <a:pathLst>
                <a:path w="4279264" h="1648459">
                  <a:moveTo>
                    <a:pt x="0" y="1648460"/>
                  </a:moveTo>
                  <a:lnTo>
                    <a:pt x="4279265" y="1648460"/>
                  </a:lnTo>
                  <a:lnTo>
                    <a:pt x="4279265" y="0"/>
                  </a:lnTo>
                  <a:lnTo>
                    <a:pt x="0" y="0"/>
                  </a:lnTo>
                  <a:lnTo>
                    <a:pt x="0" y="164846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9" name="object 3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648200" y="5414770"/>
              <a:ext cx="1374648" cy="14051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33716" y="5414770"/>
              <a:ext cx="1423416" cy="1405128"/>
            </a:xfrm>
            <a:prstGeom prst="rect">
              <a:avLst/>
            </a:prstGeom>
          </p:spPr>
        </p:pic>
        <p:sp>
          <p:nvSpPr>
            <p:cNvPr id="41" name="object 41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6595998" y="4311777"/>
            <a:ext cx="17894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Texture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en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mud-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et </a:t>
            </a:r>
            <a:r>
              <a:rPr sz="1800" spc="-20" dirty="0">
                <a:latin typeface="Calibri"/>
                <a:cs typeface="Calibri"/>
              </a:rPr>
              <a:t>grain-</a:t>
            </a:r>
            <a:r>
              <a:rPr sz="1800" spc="-10" dirty="0">
                <a:latin typeface="Calibri"/>
                <a:cs typeface="Calibri"/>
              </a:rPr>
              <a:t>supported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-4762" y="661288"/>
            <a:ext cx="9153525" cy="1043305"/>
            <a:chOff x="-4762" y="661288"/>
            <a:chExt cx="9153525" cy="1043305"/>
          </a:xfrm>
        </p:grpSpPr>
        <p:sp>
          <p:nvSpPr>
            <p:cNvPr id="4" name="object 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9984"/>
              <a:ext cx="9144000" cy="5492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149984"/>
              <a:ext cx="9144000" cy="549275"/>
            </a:xfrm>
            <a:custGeom>
              <a:avLst/>
              <a:gdLst/>
              <a:ahLst/>
              <a:cxnLst/>
              <a:rect l="l" t="t" r="r" b="b"/>
              <a:pathLst>
                <a:path w="9144000" h="549275">
                  <a:moveTo>
                    <a:pt x="0" y="549275"/>
                  </a:moveTo>
                  <a:lnTo>
                    <a:pt x="9144000" y="54927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92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7101" y="716661"/>
            <a:ext cx="4041775" cy="8934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2720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44272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400" b="1" spc="-20" dirty="0">
                <a:latin typeface="Trebuchet MS"/>
                <a:cs typeface="Trebuchet MS"/>
              </a:rPr>
              <a:t>CLASSIFICATION</a:t>
            </a:r>
            <a:r>
              <a:rPr sz="2400" b="1" spc="-4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DE</a:t>
            </a:r>
            <a:r>
              <a:rPr sz="2400" b="1" spc="-2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DUNHAM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6338" y="1153413"/>
            <a:ext cx="4325620" cy="508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>
              <a:lnSpc>
                <a:spcPts val="1880"/>
              </a:lnSpc>
              <a:spcBef>
                <a:spcPts val="19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basée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essentiellement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texture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roche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liaison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entre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grains.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11" name="object 11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0" y="1708404"/>
            <a:ext cx="6461760" cy="3782695"/>
            <a:chOff x="0" y="1708404"/>
            <a:chExt cx="6461760" cy="3782695"/>
          </a:xfrm>
        </p:grpSpPr>
        <p:sp>
          <p:nvSpPr>
            <p:cNvPr id="15" name="object 15"/>
            <p:cNvSpPr/>
            <p:nvPr/>
          </p:nvSpPr>
          <p:spPr>
            <a:xfrm>
              <a:off x="55029" y="1786128"/>
              <a:ext cx="6297930" cy="3632200"/>
            </a:xfrm>
            <a:custGeom>
              <a:avLst/>
              <a:gdLst/>
              <a:ahLst/>
              <a:cxnLst/>
              <a:rect l="l" t="t" r="r" b="b"/>
              <a:pathLst>
                <a:path w="6297930" h="3632200">
                  <a:moveTo>
                    <a:pt x="0" y="3631946"/>
                  </a:moveTo>
                  <a:lnTo>
                    <a:pt x="6297422" y="3631946"/>
                  </a:lnTo>
                  <a:lnTo>
                    <a:pt x="6297422" y="0"/>
                  </a:lnTo>
                  <a:lnTo>
                    <a:pt x="0" y="0"/>
                  </a:lnTo>
                  <a:lnTo>
                    <a:pt x="0" y="3631946"/>
                  </a:lnTo>
                  <a:close/>
                </a:path>
              </a:pathLst>
            </a:custGeom>
            <a:ln w="25399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708404"/>
              <a:ext cx="6461760" cy="3782567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372" y="1772793"/>
              <a:ext cx="6278753" cy="359994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45322" y="1753743"/>
              <a:ext cx="6316980" cy="3638550"/>
            </a:xfrm>
            <a:custGeom>
              <a:avLst/>
              <a:gdLst/>
              <a:ahLst/>
              <a:cxnLst/>
              <a:rect l="l" t="t" r="r" b="b"/>
              <a:pathLst>
                <a:path w="6316980" h="3638550">
                  <a:moveTo>
                    <a:pt x="0" y="3638041"/>
                  </a:moveTo>
                  <a:lnTo>
                    <a:pt x="6316853" y="3638041"/>
                  </a:lnTo>
                  <a:lnTo>
                    <a:pt x="6316853" y="0"/>
                  </a:lnTo>
                  <a:lnTo>
                    <a:pt x="0" y="0"/>
                  </a:lnTo>
                  <a:lnTo>
                    <a:pt x="0" y="3638041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153553" y="2157221"/>
              <a:ext cx="5125720" cy="1986280"/>
            </a:xfrm>
            <a:custGeom>
              <a:avLst/>
              <a:gdLst/>
              <a:ahLst/>
              <a:cxnLst/>
              <a:rect l="l" t="t" r="r" b="b"/>
              <a:pathLst>
                <a:path w="5125720" h="1986279">
                  <a:moveTo>
                    <a:pt x="961034" y="1089164"/>
                  </a:moveTo>
                  <a:lnTo>
                    <a:pt x="0" y="1089164"/>
                  </a:lnTo>
                  <a:lnTo>
                    <a:pt x="0" y="1601724"/>
                  </a:lnTo>
                  <a:lnTo>
                    <a:pt x="961034" y="1601724"/>
                  </a:lnTo>
                  <a:lnTo>
                    <a:pt x="961034" y="1089164"/>
                  </a:lnTo>
                  <a:close/>
                </a:path>
                <a:path w="5125720" h="1986279">
                  <a:moveTo>
                    <a:pt x="5125580" y="0"/>
                  </a:moveTo>
                  <a:lnTo>
                    <a:pt x="3331578" y="0"/>
                  </a:lnTo>
                  <a:lnTo>
                    <a:pt x="3331578" y="1986153"/>
                  </a:lnTo>
                  <a:lnTo>
                    <a:pt x="5125580" y="1986153"/>
                  </a:lnTo>
                  <a:lnTo>
                    <a:pt x="5125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28435" y="1836877"/>
            <a:ext cx="4100829" cy="34671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06045" rIns="0" bIns="0" rtlCol="0">
            <a:spAutoFit/>
          </a:bodyPr>
          <a:lstStyle/>
          <a:p>
            <a:pPr marR="17780" algn="ctr">
              <a:lnSpc>
                <a:spcPct val="100000"/>
              </a:lnSpc>
              <a:spcBef>
                <a:spcPts val="835"/>
              </a:spcBef>
            </a:pPr>
            <a:r>
              <a:rPr sz="1200" spc="-10" dirty="0">
                <a:latin typeface="Calibri"/>
                <a:cs typeface="Calibri"/>
              </a:rPr>
              <a:t>Classification</a:t>
            </a:r>
            <a:r>
              <a:rPr sz="120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texturale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Dunham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(1962)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84721" y="2221331"/>
            <a:ext cx="2646045" cy="4489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550545" marR="396240" indent="-66040">
              <a:lnSpc>
                <a:spcPct val="100000"/>
              </a:lnSpc>
              <a:spcBef>
                <a:spcPts val="290"/>
              </a:spcBef>
            </a:pPr>
            <a:r>
              <a:rPr sz="1200" dirty="0">
                <a:latin typeface="Calibri"/>
                <a:cs typeface="Calibri"/>
              </a:rPr>
              <a:t>La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roche </a:t>
            </a:r>
            <a:r>
              <a:rPr sz="1200" spc="-10" dirty="0">
                <a:latin typeface="Calibri"/>
                <a:cs typeface="Calibri"/>
              </a:rPr>
              <a:t>contient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boue </a:t>
            </a:r>
            <a:r>
              <a:rPr sz="1200" spc="-10" dirty="0">
                <a:latin typeface="Calibri"/>
                <a:cs typeface="Calibri"/>
              </a:rPr>
              <a:t>(carbonatée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ou de </a:t>
            </a:r>
            <a:r>
              <a:rPr sz="1200" spc="-10" dirty="0">
                <a:latin typeface="Calibri"/>
                <a:cs typeface="Calibri"/>
              </a:rPr>
              <a:t>l'argile)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267836" y="2221331"/>
            <a:ext cx="1089660" cy="4489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280035" marR="283845" indent="-7620">
              <a:lnSpc>
                <a:spcPct val="100000"/>
              </a:lnSpc>
              <a:spcBef>
                <a:spcPts val="290"/>
              </a:spcBef>
            </a:pPr>
            <a:r>
              <a:rPr sz="1200" spc="-10" dirty="0">
                <a:latin typeface="Calibri"/>
                <a:cs typeface="Calibri"/>
              </a:rPr>
              <a:t>Absence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0" dirty="0">
                <a:latin typeface="Calibri"/>
                <a:cs typeface="Calibri"/>
              </a:rPr>
              <a:t>boue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475735" y="3283800"/>
            <a:ext cx="616585" cy="831215"/>
          </a:xfrm>
          <a:custGeom>
            <a:avLst/>
            <a:gdLst/>
            <a:ahLst/>
            <a:cxnLst/>
            <a:rect l="l" t="t" r="r" b="b"/>
            <a:pathLst>
              <a:path w="616585" h="831214">
                <a:moveTo>
                  <a:pt x="616064" y="0"/>
                </a:moveTo>
                <a:lnTo>
                  <a:pt x="0" y="0"/>
                </a:lnTo>
                <a:lnTo>
                  <a:pt x="0" y="830999"/>
                </a:lnTo>
                <a:lnTo>
                  <a:pt x="616064" y="830999"/>
                </a:lnTo>
                <a:lnTo>
                  <a:pt x="6160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557142" y="3308350"/>
            <a:ext cx="45275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970" marR="7620" indent="1270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Grains jointifs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50" dirty="0">
                <a:latin typeface="Calibri"/>
                <a:cs typeface="Calibri"/>
              </a:rPr>
              <a:t>+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10" dirty="0">
                <a:latin typeface="Calibri"/>
                <a:cs typeface="Calibri"/>
              </a:rPr>
              <a:t>ciment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377948" y="3283800"/>
            <a:ext cx="609600" cy="831215"/>
          </a:xfrm>
          <a:custGeom>
            <a:avLst/>
            <a:gdLst/>
            <a:ahLst/>
            <a:cxnLst/>
            <a:rect l="l" t="t" r="r" b="b"/>
            <a:pathLst>
              <a:path w="609600" h="831214">
                <a:moveTo>
                  <a:pt x="609206" y="0"/>
                </a:moveTo>
                <a:lnTo>
                  <a:pt x="0" y="0"/>
                </a:lnTo>
                <a:lnTo>
                  <a:pt x="0" y="830999"/>
                </a:lnTo>
                <a:lnTo>
                  <a:pt x="609206" y="830999"/>
                </a:lnTo>
                <a:lnTo>
                  <a:pt x="6092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457450" y="3308350"/>
            <a:ext cx="44894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270" algn="ctr">
              <a:lnSpc>
                <a:spcPct val="100000"/>
              </a:lnSpc>
              <a:spcBef>
                <a:spcPts val="100"/>
              </a:spcBef>
            </a:pPr>
            <a:r>
              <a:rPr sz="1200" spc="-10" dirty="0">
                <a:latin typeface="Calibri"/>
                <a:cs typeface="Calibri"/>
              </a:rPr>
              <a:t>Grains jointifs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200" spc="-50" dirty="0">
                <a:latin typeface="Calibri"/>
                <a:cs typeface="Calibri"/>
              </a:rPr>
              <a:t>+</a:t>
            </a:r>
            <a:endParaRPr sz="120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</a:pPr>
            <a:r>
              <a:rPr sz="1200" spc="-20" dirty="0">
                <a:latin typeface="Calibri"/>
                <a:cs typeface="Calibri"/>
              </a:rPr>
              <a:t>boue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146327" y="3283800"/>
            <a:ext cx="979805" cy="831215"/>
          </a:xfrm>
          <a:custGeom>
            <a:avLst/>
            <a:gdLst/>
            <a:ahLst/>
            <a:cxnLst/>
            <a:rect l="l" t="t" r="r" b="b"/>
            <a:pathLst>
              <a:path w="979805" h="831214">
                <a:moveTo>
                  <a:pt x="979500" y="0"/>
                </a:moveTo>
                <a:lnTo>
                  <a:pt x="0" y="0"/>
                </a:lnTo>
                <a:lnTo>
                  <a:pt x="0" y="830999"/>
                </a:lnTo>
                <a:lnTo>
                  <a:pt x="979500" y="830999"/>
                </a:lnTo>
                <a:lnTo>
                  <a:pt x="9795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1146327" y="3308350"/>
            <a:ext cx="9798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8920" marR="27686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Plus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de 10%</a:t>
            </a:r>
            <a:endParaRPr sz="1200">
              <a:latin typeface="Calibri"/>
              <a:cs typeface="Calibri"/>
            </a:endParaRPr>
          </a:p>
          <a:p>
            <a:pPr marL="94615" marR="87630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grains </a:t>
            </a:r>
            <a:r>
              <a:rPr sz="1200" dirty="0">
                <a:latin typeface="Calibri"/>
                <a:cs typeface="Calibri"/>
              </a:rPr>
              <a:t>(non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jointifs)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8435" y="3228667"/>
            <a:ext cx="961390" cy="7016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92075" rIns="0" bIns="0" rtlCol="0">
            <a:spAutoFit/>
          </a:bodyPr>
          <a:lstStyle/>
          <a:p>
            <a:pPr marL="315595" marR="234950" indent="-173990">
              <a:lnSpc>
                <a:spcPct val="100000"/>
              </a:lnSpc>
              <a:spcBef>
                <a:spcPts val="725"/>
              </a:spcBef>
            </a:pPr>
            <a:r>
              <a:rPr sz="1200" dirty="0">
                <a:latin typeface="Calibri"/>
                <a:cs typeface="Calibri"/>
              </a:rPr>
              <a:t>Moins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de 10%</a:t>
            </a:r>
            <a:endParaRPr sz="1200">
              <a:latin typeface="Calibri"/>
              <a:cs typeface="Calibri"/>
            </a:endParaRPr>
          </a:p>
          <a:p>
            <a:pPr marL="165735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de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grains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414392" y="2159889"/>
            <a:ext cx="1816735" cy="1569720"/>
          </a:xfrm>
          <a:custGeom>
            <a:avLst/>
            <a:gdLst/>
            <a:ahLst/>
            <a:cxnLst/>
            <a:rect l="l" t="t" r="r" b="b"/>
            <a:pathLst>
              <a:path w="1816735" h="1569720">
                <a:moveTo>
                  <a:pt x="1816608" y="0"/>
                </a:moveTo>
                <a:lnTo>
                  <a:pt x="0" y="0"/>
                </a:lnTo>
                <a:lnTo>
                  <a:pt x="0" y="1569720"/>
                </a:lnTo>
                <a:lnTo>
                  <a:pt x="1816608" y="1569720"/>
                </a:lnTo>
                <a:lnTo>
                  <a:pt x="18166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414392" y="2184272"/>
            <a:ext cx="1864995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1155" marR="390525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Les</a:t>
            </a:r>
            <a:r>
              <a:rPr sz="1200" spc="-10" dirty="0">
                <a:latin typeface="Calibri"/>
                <a:cs typeface="Calibri"/>
              </a:rPr>
              <a:t> éléments </a:t>
            </a:r>
            <a:r>
              <a:rPr sz="1200" spc="-20" dirty="0">
                <a:latin typeface="Calibri"/>
                <a:cs typeface="Calibri"/>
              </a:rPr>
              <a:t>sont </a:t>
            </a:r>
            <a:r>
              <a:rPr sz="1200" dirty="0">
                <a:latin typeface="Calibri"/>
                <a:cs typeface="Calibri"/>
              </a:rPr>
              <a:t>liées</a:t>
            </a:r>
            <a:r>
              <a:rPr sz="1200" spc="-3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entre</a:t>
            </a:r>
            <a:r>
              <a:rPr sz="1200" spc="-4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eux</a:t>
            </a:r>
            <a:endParaRPr sz="1200">
              <a:latin typeface="Calibri"/>
              <a:cs typeface="Calibri"/>
            </a:endParaRPr>
          </a:p>
          <a:p>
            <a:pPr marL="230504" marR="272415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au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moment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dépôt. </a:t>
            </a:r>
            <a:r>
              <a:rPr sz="1200" dirty="0">
                <a:latin typeface="Calibri"/>
                <a:cs typeface="Calibri"/>
              </a:rPr>
              <a:t>La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roche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est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formée </a:t>
            </a:r>
            <a:r>
              <a:rPr sz="1200" dirty="0">
                <a:latin typeface="Calibri"/>
                <a:cs typeface="Calibri"/>
              </a:rPr>
              <a:t>par</a:t>
            </a:r>
            <a:r>
              <a:rPr sz="1200" spc="-2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matériel bioconstruit</a:t>
            </a:r>
            <a:endParaRPr sz="1200">
              <a:latin typeface="Calibri"/>
              <a:cs typeface="Calibri"/>
            </a:endParaRPr>
          </a:p>
          <a:p>
            <a:pPr marR="41275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(ex.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squelettes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coraux,</a:t>
            </a:r>
            <a:endParaRPr sz="1200">
              <a:latin typeface="Calibri"/>
              <a:cs typeface="Calibri"/>
            </a:endParaRPr>
          </a:p>
          <a:p>
            <a:pPr marR="40640" algn="ctr">
              <a:lnSpc>
                <a:spcPct val="100000"/>
              </a:lnSpc>
            </a:pPr>
            <a:r>
              <a:rPr sz="1200" dirty="0">
                <a:latin typeface="Calibri"/>
                <a:cs typeface="Calibri"/>
              </a:rPr>
              <a:t>tapis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microbien, </a:t>
            </a:r>
            <a:r>
              <a:rPr sz="1200" spc="-20" dirty="0">
                <a:latin typeface="Calibri"/>
                <a:cs typeface="Calibri"/>
              </a:rPr>
              <a:t>etc.)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84721" y="2713837"/>
            <a:ext cx="153797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240665" marR="321310" indent="259079">
              <a:lnSpc>
                <a:spcPct val="100000"/>
              </a:lnSpc>
              <a:spcBef>
                <a:spcPts val="290"/>
              </a:spcBef>
            </a:pPr>
            <a:r>
              <a:rPr sz="1200" spc="-10" dirty="0">
                <a:latin typeface="Calibri"/>
                <a:cs typeface="Calibri"/>
              </a:rPr>
              <a:t>texture </a:t>
            </a:r>
            <a:r>
              <a:rPr sz="1200" dirty="0">
                <a:latin typeface="Calibri"/>
                <a:cs typeface="Calibri"/>
              </a:rPr>
              <a:t>mud-</a:t>
            </a:r>
            <a:r>
              <a:rPr sz="1200" spc="-10" dirty="0">
                <a:latin typeface="Calibri"/>
                <a:cs typeface="Calibri"/>
              </a:rPr>
              <a:t>supported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370835" y="2713837"/>
            <a:ext cx="153797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6830" rIns="0" bIns="0" rtlCol="0">
            <a:spAutoFit/>
          </a:bodyPr>
          <a:lstStyle/>
          <a:p>
            <a:pPr marL="342900" marR="191770" indent="272415">
              <a:lnSpc>
                <a:spcPct val="100000"/>
              </a:lnSpc>
              <a:spcBef>
                <a:spcPts val="290"/>
              </a:spcBef>
            </a:pPr>
            <a:r>
              <a:rPr sz="1200" spc="-10" dirty="0">
                <a:latin typeface="Calibri"/>
                <a:cs typeface="Calibri"/>
              </a:rPr>
              <a:t>texture grain-supported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2060448" y="3706367"/>
            <a:ext cx="7084059" cy="3121660"/>
            <a:chOff x="2060448" y="3706367"/>
            <a:chExt cx="7084059" cy="3121660"/>
          </a:xfrm>
        </p:grpSpPr>
        <p:pic>
          <p:nvPicPr>
            <p:cNvPr id="35" name="object 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968752" y="4916423"/>
              <a:ext cx="6175248" cy="1911095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032887" y="4980647"/>
              <a:ext cx="6003924" cy="1728724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013837" y="4961597"/>
              <a:ext cx="6042025" cy="1767205"/>
            </a:xfrm>
            <a:custGeom>
              <a:avLst/>
              <a:gdLst/>
              <a:ahLst/>
              <a:cxnLst/>
              <a:rect l="l" t="t" r="r" b="b"/>
              <a:pathLst>
                <a:path w="6042025" h="1767204">
                  <a:moveTo>
                    <a:pt x="0" y="1766823"/>
                  </a:moveTo>
                  <a:lnTo>
                    <a:pt x="6042024" y="1766823"/>
                  </a:lnTo>
                  <a:lnTo>
                    <a:pt x="6042024" y="0"/>
                  </a:lnTo>
                  <a:lnTo>
                    <a:pt x="0" y="0"/>
                  </a:lnTo>
                  <a:lnTo>
                    <a:pt x="0" y="1766823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060448" y="3706367"/>
              <a:ext cx="1274064" cy="528828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156204" y="3706367"/>
              <a:ext cx="1335023" cy="528828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080004" y="4928614"/>
              <a:ext cx="1904999" cy="1833372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248400" y="4928614"/>
              <a:ext cx="1905000" cy="1833372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6532626" y="3948810"/>
            <a:ext cx="20967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Distinction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matrice- </a:t>
            </a:r>
            <a:r>
              <a:rPr sz="1800" dirty="0">
                <a:latin typeface="Calibri"/>
                <a:cs typeface="Calibri"/>
              </a:rPr>
              <a:t>ciment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pour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texture </a:t>
            </a:r>
            <a:r>
              <a:rPr sz="1800" spc="-20" dirty="0">
                <a:latin typeface="Calibri"/>
                <a:cs typeface="Calibri"/>
              </a:rPr>
              <a:t>grain-</a:t>
            </a:r>
            <a:r>
              <a:rPr sz="1800" spc="-10" dirty="0">
                <a:latin typeface="Calibri"/>
                <a:cs typeface="Calibri"/>
              </a:rPr>
              <a:t>supported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dirty="0"/>
              <a:t>III</a:t>
            </a:r>
            <a:r>
              <a:rPr spc="-55" dirty="0"/>
              <a:t> </a:t>
            </a:r>
            <a:r>
              <a:rPr dirty="0"/>
              <a:t>.</a:t>
            </a:r>
            <a:r>
              <a:rPr spc="-35" dirty="0"/>
              <a:t> </a:t>
            </a:r>
            <a:r>
              <a:rPr dirty="0"/>
              <a:t>Les</a:t>
            </a:r>
            <a:r>
              <a:rPr spc="-30" dirty="0"/>
              <a:t> </a:t>
            </a:r>
            <a:r>
              <a:rPr dirty="0"/>
              <a:t>roches</a:t>
            </a:r>
            <a:r>
              <a:rPr spc="-15" dirty="0"/>
              <a:t> </a:t>
            </a:r>
            <a:r>
              <a:rPr spc="-10" dirty="0"/>
              <a:t>sédimentaires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762" y="661288"/>
            <a:ext cx="9153525" cy="1043305"/>
            <a:chOff x="-4762" y="661288"/>
            <a:chExt cx="9153525" cy="1043305"/>
          </a:xfrm>
        </p:grpSpPr>
        <p:sp>
          <p:nvSpPr>
            <p:cNvPr id="4" name="object 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9984"/>
              <a:ext cx="9144000" cy="5492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149984"/>
              <a:ext cx="9144000" cy="549275"/>
            </a:xfrm>
            <a:custGeom>
              <a:avLst/>
              <a:gdLst/>
              <a:ahLst/>
              <a:cxnLst/>
              <a:rect l="l" t="t" r="r" b="b"/>
              <a:pathLst>
                <a:path w="9144000" h="549275">
                  <a:moveTo>
                    <a:pt x="0" y="549275"/>
                  </a:moveTo>
                  <a:lnTo>
                    <a:pt x="9144000" y="54927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92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7101" y="716661"/>
            <a:ext cx="4041775" cy="8934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2720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44272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400" b="1" spc="-20" dirty="0">
                <a:latin typeface="Trebuchet MS"/>
                <a:cs typeface="Trebuchet MS"/>
              </a:rPr>
              <a:t>CLASSIFICATION</a:t>
            </a:r>
            <a:r>
              <a:rPr sz="2400" b="1" spc="-4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DE</a:t>
            </a:r>
            <a:r>
              <a:rPr sz="2400" b="1" spc="-2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DUNHAM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6338" y="1153413"/>
            <a:ext cx="4325620" cy="508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>
              <a:lnSpc>
                <a:spcPts val="1880"/>
              </a:lnSpc>
              <a:spcBef>
                <a:spcPts val="19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basée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essentiellement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texture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roche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liaison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entre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grains.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11" name="object 11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2093976" y="1719072"/>
            <a:ext cx="5189220" cy="3053080"/>
            <a:chOff x="2093976" y="1719072"/>
            <a:chExt cx="5189220" cy="3053080"/>
          </a:xfrm>
        </p:grpSpPr>
        <p:sp>
          <p:nvSpPr>
            <p:cNvPr id="15" name="object 15"/>
            <p:cNvSpPr/>
            <p:nvPr/>
          </p:nvSpPr>
          <p:spPr>
            <a:xfrm>
              <a:off x="2151126" y="1794129"/>
              <a:ext cx="5021580" cy="2896235"/>
            </a:xfrm>
            <a:custGeom>
              <a:avLst/>
              <a:gdLst/>
              <a:ahLst/>
              <a:cxnLst/>
              <a:rect l="l" t="t" r="r" b="b"/>
              <a:pathLst>
                <a:path w="5021580" h="2896235">
                  <a:moveTo>
                    <a:pt x="0" y="2895727"/>
                  </a:moveTo>
                  <a:lnTo>
                    <a:pt x="5021072" y="2895727"/>
                  </a:lnTo>
                  <a:lnTo>
                    <a:pt x="5021072" y="0"/>
                  </a:lnTo>
                  <a:lnTo>
                    <a:pt x="0" y="0"/>
                  </a:lnTo>
                  <a:lnTo>
                    <a:pt x="0" y="2895727"/>
                  </a:lnTo>
                  <a:close/>
                </a:path>
              </a:pathLst>
            </a:custGeom>
            <a:ln w="25400">
              <a:solidFill>
                <a:srgbClr val="385D8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3976" y="1719072"/>
              <a:ext cx="5189220" cy="305257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8492" y="1783461"/>
              <a:ext cx="5006085" cy="2870200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2139442" y="1764411"/>
              <a:ext cx="5044440" cy="2908300"/>
            </a:xfrm>
            <a:custGeom>
              <a:avLst/>
              <a:gdLst/>
              <a:ahLst/>
              <a:cxnLst/>
              <a:rect l="l" t="t" r="r" b="b"/>
              <a:pathLst>
                <a:path w="5044440" h="2908300">
                  <a:moveTo>
                    <a:pt x="0" y="2908300"/>
                  </a:moveTo>
                  <a:lnTo>
                    <a:pt x="5044185" y="2908300"/>
                  </a:lnTo>
                  <a:lnTo>
                    <a:pt x="5044185" y="0"/>
                  </a:lnTo>
                  <a:lnTo>
                    <a:pt x="0" y="0"/>
                  </a:lnTo>
                  <a:lnTo>
                    <a:pt x="0" y="2908300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2209546" y="2141016"/>
              <a:ext cx="3371850" cy="1226185"/>
            </a:xfrm>
            <a:custGeom>
              <a:avLst/>
              <a:gdLst/>
              <a:ahLst/>
              <a:cxnLst/>
              <a:rect l="l" t="t" r="r" b="b"/>
              <a:pathLst>
                <a:path w="3371850" h="1226185">
                  <a:moveTo>
                    <a:pt x="766241" y="817346"/>
                  </a:moveTo>
                  <a:lnTo>
                    <a:pt x="0" y="817346"/>
                  </a:lnTo>
                  <a:lnTo>
                    <a:pt x="0" y="1226007"/>
                  </a:lnTo>
                  <a:lnTo>
                    <a:pt x="766241" y="1226007"/>
                  </a:lnTo>
                  <a:lnTo>
                    <a:pt x="766241" y="817346"/>
                  </a:lnTo>
                  <a:close/>
                </a:path>
                <a:path w="3371850" h="1226185">
                  <a:moveTo>
                    <a:pt x="1430337" y="459803"/>
                  </a:moveTo>
                  <a:lnTo>
                    <a:pt x="204343" y="459803"/>
                  </a:lnTo>
                  <a:lnTo>
                    <a:pt x="204343" y="715213"/>
                  </a:lnTo>
                  <a:lnTo>
                    <a:pt x="1430337" y="715213"/>
                  </a:lnTo>
                  <a:lnTo>
                    <a:pt x="1430337" y="459803"/>
                  </a:lnTo>
                  <a:close/>
                </a:path>
                <a:path w="3371850" h="1226185">
                  <a:moveTo>
                    <a:pt x="1583613" y="817346"/>
                  </a:moveTo>
                  <a:lnTo>
                    <a:pt x="817372" y="817346"/>
                  </a:lnTo>
                  <a:lnTo>
                    <a:pt x="817372" y="1226007"/>
                  </a:lnTo>
                  <a:lnTo>
                    <a:pt x="1583613" y="1226007"/>
                  </a:lnTo>
                  <a:lnTo>
                    <a:pt x="1583613" y="817346"/>
                  </a:lnTo>
                  <a:close/>
                </a:path>
                <a:path w="3371850" h="1226185">
                  <a:moveTo>
                    <a:pt x="2196592" y="0"/>
                  </a:moveTo>
                  <a:lnTo>
                    <a:pt x="204343" y="0"/>
                  </a:lnTo>
                  <a:lnTo>
                    <a:pt x="204343" y="357581"/>
                  </a:lnTo>
                  <a:lnTo>
                    <a:pt x="2196592" y="357581"/>
                  </a:lnTo>
                  <a:lnTo>
                    <a:pt x="2196592" y="0"/>
                  </a:lnTo>
                  <a:close/>
                </a:path>
                <a:path w="3371850" h="1226185">
                  <a:moveTo>
                    <a:pt x="3013887" y="459803"/>
                  </a:moveTo>
                  <a:lnTo>
                    <a:pt x="1787906" y="459803"/>
                  </a:lnTo>
                  <a:lnTo>
                    <a:pt x="1787906" y="715213"/>
                  </a:lnTo>
                  <a:lnTo>
                    <a:pt x="3013887" y="715213"/>
                  </a:lnTo>
                  <a:lnTo>
                    <a:pt x="3013887" y="459803"/>
                  </a:lnTo>
                  <a:close/>
                </a:path>
                <a:path w="3371850" h="1226185">
                  <a:moveTo>
                    <a:pt x="3371583" y="51130"/>
                  </a:moveTo>
                  <a:lnTo>
                    <a:pt x="2503170" y="51130"/>
                  </a:lnTo>
                  <a:lnTo>
                    <a:pt x="2503170" y="306527"/>
                  </a:lnTo>
                  <a:lnTo>
                    <a:pt x="3371583" y="306527"/>
                  </a:lnTo>
                  <a:lnTo>
                    <a:pt x="3371583" y="51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2163826" y="1834502"/>
            <a:ext cx="3315335" cy="255904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48260" rIns="0" bIns="0" rtlCol="0">
            <a:spAutoFit/>
          </a:bodyPr>
          <a:lstStyle/>
          <a:p>
            <a:pPr marL="659130">
              <a:lnSpc>
                <a:spcPct val="100000"/>
              </a:lnSpc>
              <a:spcBef>
                <a:spcPts val="380"/>
              </a:spcBef>
            </a:pPr>
            <a:r>
              <a:rPr sz="1000" spc="-10" dirty="0">
                <a:latin typeface="Calibri"/>
                <a:cs typeface="Calibri"/>
              </a:rPr>
              <a:t>Classification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texturale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Dunham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(1962)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79929" y="2141029"/>
            <a:ext cx="2043430" cy="400685"/>
          </a:xfrm>
          <a:custGeom>
            <a:avLst/>
            <a:gdLst/>
            <a:ahLst/>
            <a:cxnLst/>
            <a:rect l="l" t="t" r="r" b="b"/>
            <a:pathLst>
              <a:path w="2043429" h="400685">
                <a:moveTo>
                  <a:pt x="2043302" y="0"/>
                </a:moveTo>
                <a:lnTo>
                  <a:pt x="0" y="0"/>
                </a:lnTo>
                <a:lnTo>
                  <a:pt x="0" y="400113"/>
                </a:lnTo>
                <a:lnTo>
                  <a:pt x="2043302" y="400113"/>
                </a:lnTo>
                <a:lnTo>
                  <a:pt x="204330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767583" y="2166873"/>
            <a:ext cx="14795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5880" marR="5080" indent="-56515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La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roche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contient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la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boue </a:t>
            </a:r>
            <a:r>
              <a:rPr sz="1000" spc="-10" dirty="0">
                <a:latin typeface="Calibri"/>
                <a:cs typeface="Calibri"/>
              </a:rPr>
              <a:t>(carbonatée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ou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de</a:t>
            </a:r>
            <a:r>
              <a:rPr sz="1000" spc="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l'argile)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712715" y="2141029"/>
            <a:ext cx="822960" cy="400685"/>
          </a:xfrm>
          <a:custGeom>
            <a:avLst/>
            <a:gdLst/>
            <a:ahLst/>
            <a:cxnLst/>
            <a:rect l="l" t="t" r="r" b="b"/>
            <a:pathLst>
              <a:path w="822960" h="400685">
                <a:moveTo>
                  <a:pt x="822782" y="0"/>
                </a:moveTo>
                <a:lnTo>
                  <a:pt x="0" y="0"/>
                </a:lnTo>
                <a:lnTo>
                  <a:pt x="0" y="400113"/>
                </a:lnTo>
                <a:lnTo>
                  <a:pt x="822782" y="400113"/>
                </a:lnTo>
                <a:lnTo>
                  <a:pt x="82278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907026" y="2166873"/>
            <a:ext cx="44767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715" marR="5080" indent="-635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Absence </a:t>
            </a:r>
            <a:r>
              <a:rPr sz="1000" dirty="0">
                <a:latin typeface="Calibri"/>
                <a:cs typeface="Calibri"/>
              </a:rPr>
              <a:t>de</a:t>
            </a:r>
            <a:r>
              <a:rPr sz="1000" spc="-20" dirty="0">
                <a:latin typeface="Calibri"/>
                <a:cs typeface="Calibri"/>
              </a:rPr>
              <a:t> boue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4851272" y="2988195"/>
            <a:ext cx="545465" cy="708025"/>
          </a:xfrm>
          <a:custGeom>
            <a:avLst/>
            <a:gdLst/>
            <a:ahLst/>
            <a:cxnLst/>
            <a:rect l="l" t="t" r="r" b="b"/>
            <a:pathLst>
              <a:path w="545464" h="708025">
                <a:moveTo>
                  <a:pt x="545338" y="0"/>
                </a:moveTo>
                <a:lnTo>
                  <a:pt x="0" y="0"/>
                </a:lnTo>
                <a:lnTo>
                  <a:pt x="0" y="707885"/>
                </a:lnTo>
                <a:lnTo>
                  <a:pt x="545338" y="707885"/>
                </a:lnTo>
                <a:lnTo>
                  <a:pt x="54533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4946903" y="3014217"/>
            <a:ext cx="3676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" marR="5080" indent="1270" algn="ctr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Grains jointifs</a:t>
            </a:r>
            <a:endParaRPr sz="1000">
              <a:latin typeface="Calibri"/>
              <a:cs typeface="Calibri"/>
            </a:endParaRPr>
          </a:p>
          <a:p>
            <a:pPr marR="3810" algn="ctr">
              <a:lnSpc>
                <a:spcPct val="100000"/>
              </a:lnSpc>
            </a:pPr>
            <a:r>
              <a:rPr sz="1000" spc="-50" dirty="0">
                <a:latin typeface="Calibri"/>
                <a:cs typeface="Calibri"/>
              </a:rPr>
              <a:t>+</a:t>
            </a:r>
            <a:endParaRPr sz="1000"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</a:pPr>
            <a:r>
              <a:rPr sz="1000" spc="-10" dirty="0">
                <a:latin typeface="Calibri"/>
                <a:cs typeface="Calibri"/>
              </a:rPr>
              <a:t>ciment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976496" y="2988195"/>
            <a:ext cx="539115" cy="708025"/>
          </a:xfrm>
          <a:custGeom>
            <a:avLst/>
            <a:gdLst/>
            <a:ahLst/>
            <a:cxnLst/>
            <a:rect l="l" t="t" r="r" b="b"/>
            <a:pathLst>
              <a:path w="539114" h="708025">
                <a:moveTo>
                  <a:pt x="538924" y="0"/>
                </a:moveTo>
                <a:lnTo>
                  <a:pt x="0" y="0"/>
                </a:lnTo>
                <a:lnTo>
                  <a:pt x="0" y="707885"/>
                </a:lnTo>
                <a:lnTo>
                  <a:pt x="538924" y="707885"/>
                </a:lnTo>
                <a:lnTo>
                  <a:pt x="5389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070350" y="3014217"/>
            <a:ext cx="3657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-1905" algn="ctr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Grains jointifs</a:t>
            </a:r>
            <a:endParaRPr sz="1000"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</a:pPr>
            <a:r>
              <a:rPr sz="1000" spc="-50" dirty="0">
                <a:latin typeface="Calibri"/>
                <a:cs typeface="Calibri"/>
              </a:rPr>
              <a:t>+</a:t>
            </a:r>
            <a:endParaRPr sz="1000">
              <a:latin typeface="Calibri"/>
              <a:cs typeface="Calibri"/>
            </a:endParaRPr>
          </a:p>
          <a:p>
            <a:pPr marR="5080" algn="ctr">
              <a:lnSpc>
                <a:spcPct val="100000"/>
              </a:lnSpc>
            </a:pPr>
            <a:r>
              <a:rPr sz="1000" spc="-20" dirty="0">
                <a:latin typeface="Calibri"/>
                <a:cs typeface="Calibri"/>
              </a:rPr>
              <a:t>boue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988310" y="2988195"/>
            <a:ext cx="847090" cy="708025"/>
          </a:xfrm>
          <a:custGeom>
            <a:avLst/>
            <a:gdLst/>
            <a:ahLst/>
            <a:cxnLst/>
            <a:rect l="l" t="t" r="r" b="b"/>
            <a:pathLst>
              <a:path w="847089" h="708025">
                <a:moveTo>
                  <a:pt x="846709" y="0"/>
                </a:moveTo>
                <a:lnTo>
                  <a:pt x="0" y="0"/>
                </a:lnTo>
                <a:lnTo>
                  <a:pt x="0" y="707885"/>
                </a:lnTo>
                <a:lnTo>
                  <a:pt x="846709" y="707885"/>
                </a:lnTo>
                <a:lnTo>
                  <a:pt x="8467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083305" y="3014217"/>
            <a:ext cx="66929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9539" marR="163830" algn="ctr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Plus</a:t>
            </a:r>
            <a:r>
              <a:rPr sz="1000" spc="-25" dirty="0">
                <a:latin typeface="Calibri"/>
                <a:cs typeface="Calibri"/>
              </a:rPr>
              <a:t> de</a:t>
            </a:r>
            <a:r>
              <a:rPr sz="1000" spc="50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10%</a:t>
            </a:r>
            <a:endParaRPr sz="1000">
              <a:latin typeface="Calibri"/>
              <a:cs typeface="Calibri"/>
            </a:endParaRPr>
          </a:p>
          <a:p>
            <a:pPr marR="5080" indent="635" algn="ctr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de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grains </a:t>
            </a:r>
            <a:r>
              <a:rPr sz="1000" dirty="0">
                <a:latin typeface="Calibri"/>
                <a:cs typeface="Calibri"/>
              </a:rPr>
              <a:t>(non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jointifs)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218689" y="2988157"/>
            <a:ext cx="696595" cy="554355"/>
          </a:xfrm>
          <a:custGeom>
            <a:avLst/>
            <a:gdLst/>
            <a:ahLst/>
            <a:cxnLst/>
            <a:rect l="l" t="t" r="r" b="b"/>
            <a:pathLst>
              <a:path w="696594" h="554354">
                <a:moveTo>
                  <a:pt x="696023" y="0"/>
                </a:moveTo>
                <a:lnTo>
                  <a:pt x="0" y="0"/>
                </a:lnTo>
                <a:lnTo>
                  <a:pt x="0" y="553999"/>
                </a:lnTo>
                <a:lnTo>
                  <a:pt x="696023" y="553999"/>
                </a:lnTo>
                <a:lnTo>
                  <a:pt x="69602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313432" y="3014217"/>
            <a:ext cx="50101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780" marR="15240" indent="-14478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Moins</a:t>
            </a:r>
            <a:r>
              <a:rPr sz="1000" spc="-25" dirty="0">
                <a:latin typeface="Calibri"/>
                <a:cs typeface="Calibri"/>
              </a:rPr>
              <a:t> de</a:t>
            </a:r>
            <a:r>
              <a:rPr sz="1000" spc="500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10%</a:t>
            </a:r>
            <a:endParaRPr sz="1000">
              <a:latin typeface="Calibri"/>
              <a:cs typeface="Calibri"/>
            </a:endParaRPr>
          </a:p>
          <a:p>
            <a:pPr marL="19685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de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grains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5626861" y="2141029"/>
            <a:ext cx="1532890" cy="155511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0" rIns="0" bIns="0" rtlCol="0">
            <a:spAutoFit/>
          </a:bodyPr>
          <a:lstStyle/>
          <a:p>
            <a:pPr marR="77470" algn="ctr">
              <a:lnSpc>
                <a:spcPts val="1115"/>
              </a:lnSpc>
            </a:pPr>
            <a:r>
              <a:rPr sz="1000" dirty="0">
                <a:latin typeface="Calibri"/>
                <a:cs typeface="Calibri"/>
              </a:rPr>
              <a:t>Les</a:t>
            </a:r>
            <a:r>
              <a:rPr sz="1000" spc="-4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éléments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spc="-20" dirty="0">
                <a:latin typeface="Calibri"/>
                <a:cs typeface="Calibri"/>
              </a:rPr>
              <a:t>sont</a:t>
            </a:r>
            <a:endParaRPr sz="1000">
              <a:latin typeface="Calibri"/>
              <a:cs typeface="Calibri"/>
            </a:endParaRPr>
          </a:p>
          <a:p>
            <a:pPr marR="75565" algn="ctr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liées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entre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25" dirty="0">
                <a:latin typeface="Calibri"/>
                <a:cs typeface="Calibri"/>
              </a:rPr>
              <a:t>eux</a:t>
            </a:r>
            <a:endParaRPr sz="1000">
              <a:latin typeface="Calibri"/>
              <a:cs typeface="Calibri"/>
            </a:endParaRPr>
          </a:p>
          <a:p>
            <a:pPr marL="160655" marR="237490" algn="ctr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au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moment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du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dépôt. </a:t>
            </a:r>
            <a:r>
              <a:rPr sz="1000" dirty="0">
                <a:latin typeface="Calibri"/>
                <a:cs typeface="Calibri"/>
              </a:rPr>
              <a:t>La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roche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est</a:t>
            </a:r>
            <a:r>
              <a:rPr sz="1000" spc="-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formée </a:t>
            </a:r>
            <a:r>
              <a:rPr sz="1000" dirty="0">
                <a:latin typeface="Calibri"/>
                <a:cs typeface="Calibri"/>
              </a:rPr>
              <a:t>par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du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matériel bioconstruit</a:t>
            </a:r>
            <a:endParaRPr sz="1000">
              <a:latin typeface="Calibri"/>
              <a:cs typeface="Calibri"/>
            </a:endParaRPr>
          </a:p>
          <a:p>
            <a:pPr marL="142240" marR="220345" algn="ctr">
              <a:lnSpc>
                <a:spcPct val="100000"/>
              </a:lnSpc>
            </a:pPr>
            <a:r>
              <a:rPr sz="1000" dirty="0">
                <a:latin typeface="Calibri"/>
                <a:cs typeface="Calibri"/>
              </a:rPr>
              <a:t>(ex.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squelettes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coraux, </a:t>
            </a:r>
            <a:r>
              <a:rPr sz="1000" dirty="0">
                <a:latin typeface="Calibri"/>
                <a:cs typeface="Calibri"/>
              </a:rPr>
              <a:t>tapis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microbien,</a:t>
            </a:r>
            <a:r>
              <a:rPr sz="1000" spc="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etc.)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494788" y="2533840"/>
            <a:ext cx="995680" cy="400685"/>
          </a:xfrm>
          <a:custGeom>
            <a:avLst/>
            <a:gdLst/>
            <a:ahLst/>
            <a:cxnLst/>
            <a:rect l="l" t="t" r="r" b="b"/>
            <a:pathLst>
              <a:path w="995679" h="400685">
                <a:moveTo>
                  <a:pt x="995057" y="0"/>
                </a:moveTo>
                <a:lnTo>
                  <a:pt x="0" y="0"/>
                </a:lnTo>
                <a:lnTo>
                  <a:pt x="0" y="400113"/>
                </a:lnTo>
                <a:lnTo>
                  <a:pt x="995057" y="400113"/>
                </a:lnTo>
                <a:lnTo>
                  <a:pt x="99505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589910" y="2559811"/>
            <a:ext cx="81851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214629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texture mud-supported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157090" y="2533840"/>
            <a:ext cx="1021715" cy="400685"/>
          </a:xfrm>
          <a:custGeom>
            <a:avLst/>
            <a:gdLst/>
            <a:ahLst/>
            <a:cxnLst/>
            <a:rect l="l" t="t" r="r" b="b"/>
            <a:pathLst>
              <a:path w="1021714" h="400685">
                <a:moveTo>
                  <a:pt x="1021664" y="0"/>
                </a:moveTo>
                <a:lnTo>
                  <a:pt x="0" y="0"/>
                </a:lnTo>
                <a:lnTo>
                  <a:pt x="0" y="400113"/>
                </a:lnTo>
                <a:lnTo>
                  <a:pt x="1021664" y="400113"/>
                </a:lnTo>
                <a:lnTo>
                  <a:pt x="102166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252595" y="2559811"/>
            <a:ext cx="84391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indent="226695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texture grain-supported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3047" y="2497835"/>
            <a:ext cx="9141460" cy="4318000"/>
            <a:chOff x="3047" y="2497835"/>
            <a:chExt cx="9141460" cy="4318000"/>
          </a:xfrm>
        </p:grpSpPr>
        <p:pic>
          <p:nvPicPr>
            <p:cNvPr id="39" name="object 3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47" y="4619242"/>
              <a:ext cx="2906268" cy="2196084"/>
            </a:xfrm>
            <a:prstGeom prst="rect">
              <a:avLst/>
            </a:prstGeom>
          </p:spPr>
        </p:pic>
        <p:pic>
          <p:nvPicPr>
            <p:cNvPr id="40" name="object 4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61743" y="4619242"/>
              <a:ext cx="3127248" cy="2196084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89959" y="4712206"/>
              <a:ext cx="2822448" cy="2069592"/>
            </a:xfrm>
            <a:prstGeom prst="rect">
              <a:avLst/>
            </a:prstGeom>
          </p:spPr>
        </p:pic>
        <p:pic>
          <p:nvPicPr>
            <p:cNvPr id="42" name="object 4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23332" y="4712207"/>
              <a:ext cx="2849880" cy="2103120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135367" y="4725923"/>
              <a:ext cx="2008631" cy="2089404"/>
            </a:xfrm>
            <a:prstGeom prst="rect">
              <a:avLst/>
            </a:prstGeom>
          </p:spPr>
        </p:pic>
        <p:pic>
          <p:nvPicPr>
            <p:cNvPr id="44" name="object 4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115312" y="2497835"/>
              <a:ext cx="3508248" cy="111251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2158492" y="2533776"/>
              <a:ext cx="3422650" cy="0"/>
            </a:xfrm>
            <a:custGeom>
              <a:avLst/>
              <a:gdLst/>
              <a:ahLst/>
              <a:cxnLst/>
              <a:rect l="l" t="t" r="r" b="b"/>
              <a:pathLst>
                <a:path w="3422650">
                  <a:moveTo>
                    <a:pt x="0" y="0"/>
                  </a:moveTo>
                  <a:lnTo>
                    <a:pt x="3422650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6" name="object 4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081783" y="2894075"/>
              <a:ext cx="3541776" cy="111251"/>
            </a:xfrm>
            <a:prstGeom prst="rect">
              <a:avLst/>
            </a:prstGeom>
          </p:spPr>
        </p:pic>
        <p:sp>
          <p:nvSpPr>
            <p:cNvPr id="47" name="object 47"/>
            <p:cNvSpPr/>
            <p:nvPr/>
          </p:nvSpPr>
          <p:spPr>
            <a:xfrm>
              <a:off x="2123693" y="2930143"/>
              <a:ext cx="3457575" cy="0"/>
            </a:xfrm>
            <a:custGeom>
              <a:avLst/>
              <a:gdLst/>
              <a:ahLst/>
              <a:cxnLst/>
              <a:rect l="l" t="t" r="r" b="b"/>
              <a:pathLst>
                <a:path w="3457575">
                  <a:moveTo>
                    <a:pt x="0" y="0"/>
                  </a:moveTo>
                  <a:lnTo>
                    <a:pt x="3457448" y="0"/>
                  </a:lnTo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1954784" y="0"/>
                  </a:moveTo>
                  <a:lnTo>
                    <a:pt x="68834" y="0"/>
                  </a:lnTo>
                  <a:lnTo>
                    <a:pt x="42058" y="5415"/>
                  </a:lnTo>
                  <a:lnTo>
                    <a:pt x="20177" y="20177"/>
                  </a:lnTo>
                  <a:lnTo>
                    <a:pt x="5415" y="42058"/>
                  </a:lnTo>
                  <a:lnTo>
                    <a:pt x="0" y="68834"/>
                  </a:lnTo>
                  <a:lnTo>
                    <a:pt x="0" y="344424"/>
                  </a:lnTo>
                  <a:lnTo>
                    <a:pt x="5415" y="371199"/>
                  </a:lnTo>
                  <a:lnTo>
                    <a:pt x="20177" y="393080"/>
                  </a:lnTo>
                  <a:lnTo>
                    <a:pt x="42058" y="407842"/>
                  </a:lnTo>
                  <a:lnTo>
                    <a:pt x="68834" y="413258"/>
                  </a:lnTo>
                  <a:lnTo>
                    <a:pt x="1954784" y="413258"/>
                  </a:lnTo>
                  <a:lnTo>
                    <a:pt x="1981632" y="407842"/>
                  </a:lnTo>
                  <a:lnTo>
                    <a:pt x="2003552" y="393080"/>
                  </a:lnTo>
                  <a:lnTo>
                    <a:pt x="2018327" y="371199"/>
                  </a:lnTo>
                  <a:lnTo>
                    <a:pt x="2023745" y="344424"/>
                  </a:lnTo>
                  <a:lnTo>
                    <a:pt x="2023745" y="68834"/>
                  </a:lnTo>
                  <a:lnTo>
                    <a:pt x="2018327" y="42058"/>
                  </a:lnTo>
                  <a:lnTo>
                    <a:pt x="2003552" y="20177"/>
                  </a:lnTo>
                  <a:lnTo>
                    <a:pt x="1981632" y="5415"/>
                  </a:lnTo>
                  <a:lnTo>
                    <a:pt x="19547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0" y="68834"/>
                  </a:moveTo>
                  <a:lnTo>
                    <a:pt x="5415" y="42058"/>
                  </a:lnTo>
                  <a:lnTo>
                    <a:pt x="20177" y="20177"/>
                  </a:lnTo>
                  <a:lnTo>
                    <a:pt x="42058" y="5415"/>
                  </a:lnTo>
                  <a:lnTo>
                    <a:pt x="68834" y="0"/>
                  </a:lnTo>
                  <a:lnTo>
                    <a:pt x="1954784" y="0"/>
                  </a:lnTo>
                  <a:lnTo>
                    <a:pt x="1981632" y="5415"/>
                  </a:lnTo>
                  <a:lnTo>
                    <a:pt x="2003552" y="20177"/>
                  </a:lnTo>
                  <a:lnTo>
                    <a:pt x="2018327" y="42058"/>
                  </a:lnTo>
                  <a:lnTo>
                    <a:pt x="2023745" y="68834"/>
                  </a:lnTo>
                  <a:lnTo>
                    <a:pt x="2023745" y="344424"/>
                  </a:lnTo>
                  <a:lnTo>
                    <a:pt x="2018327" y="371199"/>
                  </a:lnTo>
                  <a:lnTo>
                    <a:pt x="2003552" y="393080"/>
                  </a:lnTo>
                  <a:lnTo>
                    <a:pt x="1981632" y="407842"/>
                  </a:lnTo>
                  <a:lnTo>
                    <a:pt x="1954784" y="413258"/>
                  </a:lnTo>
                  <a:lnTo>
                    <a:pt x="68834" y="413258"/>
                  </a:lnTo>
                  <a:lnTo>
                    <a:pt x="42058" y="407842"/>
                  </a:lnTo>
                  <a:lnTo>
                    <a:pt x="20177" y="393080"/>
                  </a:lnTo>
                  <a:lnTo>
                    <a:pt x="5415" y="371199"/>
                  </a:lnTo>
                  <a:lnTo>
                    <a:pt x="0" y="344424"/>
                  </a:lnTo>
                  <a:lnTo>
                    <a:pt x="0" y="6883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440294" y="176910"/>
            <a:ext cx="10267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 .</a:t>
            </a:r>
            <a:r>
              <a:rPr sz="1800" spc="4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Rappels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75702" y="1332733"/>
            <a:ext cx="8227520" cy="4982579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dirty="0"/>
              <a:t>III</a:t>
            </a:r>
            <a:r>
              <a:rPr spc="-55" dirty="0"/>
              <a:t> </a:t>
            </a:r>
            <a:r>
              <a:rPr dirty="0"/>
              <a:t>.</a:t>
            </a:r>
            <a:r>
              <a:rPr spc="-35" dirty="0"/>
              <a:t> </a:t>
            </a:r>
            <a:r>
              <a:rPr dirty="0"/>
              <a:t>Les</a:t>
            </a:r>
            <a:r>
              <a:rPr spc="-30" dirty="0"/>
              <a:t> </a:t>
            </a:r>
            <a:r>
              <a:rPr dirty="0"/>
              <a:t>roches</a:t>
            </a:r>
            <a:r>
              <a:rPr spc="-15" dirty="0"/>
              <a:t> </a:t>
            </a:r>
            <a:r>
              <a:rPr spc="-10" dirty="0"/>
              <a:t>sédimentaires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-4762" y="661288"/>
            <a:ext cx="9153525" cy="1043305"/>
            <a:chOff x="-4762" y="661288"/>
            <a:chExt cx="9153525" cy="1043305"/>
          </a:xfrm>
        </p:grpSpPr>
        <p:sp>
          <p:nvSpPr>
            <p:cNvPr id="4" name="object 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149984"/>
              <a:ext cx="9144000" cy="54927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1149984"/>
              <a:ext cx="9144000" cy="549275"/>
            </a:xfrm>
            <a:custGeom>
              <a:avLst/>
              <a:gdLst/>
              <a:ahLst/>
              <a:cxnLst/>
              <a:rect l="l" t="t" r="r" b="b"/>
              <a:pathLst>
                <a:path w="9144000" h="549275">
                  <a:moveTo>
                    <a:pt x="0" y="549275"/>
                  </a:moveTo>
                  <a:lnTo>
                    <a:pt x="9144000" y="549275"/>
                  </a:lnTo>
                  <a:lnTo>
                    <a:pt x="9144000" y="0"/>
                  </a:lnTo>
                  <a:lnTo>
                    <a:pt x="0" y="0"/>
                  </a:lnTo>
                  <a:lnTo>
                    <a:pt x="0" y="5492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27101" y="716661"/>
            <a:ext cx="4041775" cy="8934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42720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44272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carbonatée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"/>
              </a:spcBef>
            </a:pP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r>
              <a:rPr sz="2400" b="1" spc="-20" dirty="0">
                <a:latin typeface="Trebuchet MS"/>
                <a:cs typeface="Trebuchet MS"/>
              </a:rPr>
              <a:t>CLASSIFICATION</a:t>
            </a:r>
            <a:r>
              <a:rPr sz="2400" b="1" spc="-45" dirty="0">
                <a:latin typeface="Trebuchet MS"/>
                <a:cs typeface="Trebuchet MS"/>
              </a:rPr>
              <a:t> </a:t>
            </a:r>
            <a:r>
              <a:rPr sz="2400" b="1" dirty="0">
                <a:latin typeface="Trebuchet MS"/>
                <a:cs typeface="Trebuchet MS"/>
              </a:rPr>
              <a:t>DE</a:t>
            </a:r>
            <a:r>
              <a:rPr sz="2400" b="1" spc="-20" dirty="0">
                <a:latin typeface="Trebuchet MS"/>
                <a:cs typeface="Trebuchet MS"/>
              </a:rPr>
              <a:t> </a:t>
            </a:r>
            <a:r>
              <a:rPr sz="2400" b="1" spc="-10" dirty="0">
                <a:latin typeface="Trebuchet MS"/>
                <a:cs typeface="Trebuchet MS"/>
              </a:rPr>
              <a:t>DUNHAM</a:t>
            </a:r>
            <a:endParaRPr sz="240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736338" y="1153413"/>
            <a:ext cx="4325620" cy="5080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R="5080">
              <a:lnSpc>
                <a:spcPts val="1880"/>
              </a:lnSpc>
              <a:spcBef>
                <a:spcPts val="19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basée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essentiellement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texture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la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roche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sur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type</a:t>
            </a:r>
            <a:r>
              <a:rPr sz="1600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liaison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entre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grains.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11" name="object 11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4218403" y="1807503"/>
            <a:ext cx="4502785" cy="1346200"/>
            <a:chOff x="4218403" y="1807503"/>
            <a:chExt cx="4502785" cy="1346200"/>
          </a:xfrm>
        </p:grpSpPr>
        <p:pic>
          <p:nvPicPr>
            <p:cNvPr id="15" name="object 1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18403" y="1807503"/>
              <a:ext cx="1877625" cy="1345613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76419" y="1966521"/>
              <a:ext cx="1363162" cy="829891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868161" y="2060803"/>
              <a:ext cx="2853055" cy="646430"/>
            </a:xfrm>
            <a:custGeom>
              <a:avLst/>
              <a:gdLst/>
              <a:ahLst/>
              <a:cxnLst/>
              <a:rect l="l" t="t" r="r" b="b"/>
              <a:pathLst>
                <a:path w="2853054" h="646430">
                  <a:moveTo>
                    <a:pt x="2852928" y="0"/>
                  </a:moveTo>
                  <a:lnTo>
                    <a:pt x="0" y="0"/>
                  </a:lnTo>
                  <a:lnTo>
                    <a:pt x="0" y="646328"/>
                  </a:lnTo>
                  <a:lnTo>
                    <a:pt x="2852928" y="646328"/>
                  </a:lnTo>
                  <a:lnTo>
                    <a:pt x="285292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5868161" y="2060803"/>
            <a:ext cx="2853055" cy="646430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581660" marR="572770" indent="-1905" algn="ctr">
              <a:lnSpc>
                <a:spcPct val="100000"/>
              </a:lnSpc>
              <a:spcBef>
                <a:spcPts val="305"/>
              </a:spcBef>
            </a:pPr>
            <a:r>
              <a:rPr sz="1200" dirty="0">
                <a:latin typeface="Comic Sans MS"/>
                <a:cs typeface="Comic Sans MS"/>
              </a:rPr>
              <a:t>Constituants</a:t>
            </a:r>
            <a:r>
              <a:rPr sz="1200" spc="-45" dirty="0">
                <a:latin typeface="Comic Sans MS"/>
                <a:cs typeface="Comic Sans MS"/>
              </a:rPr>
              <a:t> </a:t>
            </a:r>
            <a:r>
              <a:rPr sz="1200" spc="-10" dirty="0">
                <a:latin typeface="Comic Sans MS"/>
                <a:cs typeface="Comic Sans MS"/>
              </a:rPr>
              <a:t>originaux </a:t>
            </a:r>
            <a:r>
              <a:rPr sz="1200" dirty="0">
                <a:latin typeface="Comic Sans MS"/>
                <a:cs typeface="Comic Sans MS"/>
              </a:rPr>
              <a:t>non</a:t>
            </a:r>
            <a:r>
              <a:rPr sz="1200" spc="-45" dirty="0">
                <a:latin typeface="Comic Sans MS"/>
                <a:cs typeface="Comic Sans MS"/>
              </a:rPr>
              <a:t> </a:t>
            </a:r>
            <a:r>
              <a:rPr sz="1200" dirty="0">
                <a:latin typeface="Comic Sans MS"/>
                <a:cs typeface="Comic Sans MS"/>
              </a:rPr>
              <a:t>cimentés</a:t>
            </a:r>
            <a:r>
              <a:rPr sz="1200" spc="-10" dirty="0">
                <a:latin typeface="Comic Sans MS"/>
                <a:cs typeface="Comic Sans MS"/>
              </a:rPr>
              <a:t> </a:t>
            </a:r>
            <a:r>
              <a:rPr sz="1200" dirty="0">
                <a:latin typeface="Comic Sans MS"/>
                <a:cs typeface="Comic Sans MS"/>
              </a:rPr>
              <a:t>pendant</a:t>
            </a:r>
            <a:r>
              <a:rPr sz="1200" spc="-30" dirty="0">
                <a:latin typeface="Comic Sans MS"/>
                <a:cs typeface="Comic Sans MS"/>
              </a:rPr>
              <a:t> </a:t>
            </a:r>
            <a:r>
              <a:rPr sz="1200" spc="-25" dirty="0">
                <a:latin typeface="Comic Sans MS"/>
                <a:cs typeface="Comic Sans MS"/>
              </a:rPr>
              <a:t>la </a:t>
            </a:r>
            <a:r>
              <a:rPr sz="1200" spc="-10" dirty="0">
                <a:latin typeface="Comic Sans MS"/>
                <a:cs typeface="Comic Sans MS"/>
              </a:rPr>
              <a:t>sédimentation</a:t>
            </a:r>
            <a:endParaRPr sz="1200">
              <a:latin typeface="Comic Sans MS"/>
              <a:cs typeface="Comic Sans MS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44196" y="1784021"/>
            <a:ext cx="4391025" cy="1308735"/>
            <a:chOff x="44196" y="1784021"/>
            <a:chExt cx="4391025" cy="1308735"/>
          </a:xfrm>
        </p:grpSpPr>
        <p:sp>
          <p:nvSpPr>
            <p:cNvPr id="20" name="object 20"/>
            <p:cNvSpPr/>
            <p:nvPr/>
          </p:nvSpPr>
          <p:spPr>
            <a:xfrm>
              <a:off x="107950" y="1788783"/>
              <a:ext cx="2074545" cy="59055"/>
            </a:xfrm>
            <a:custGeom>
              <a:avLst/>
              <a:gdLst/>
              <a:ahLst/>
              <a:cxnLst/>
              <a:rect l="l" t="t" r="r" b="b"/>
              <a:pathLst>
                <a:path w="2074545" h="59055">
                  <a:moveTo>
                    <a:pt x="2074164" y="0"/>
                  </a:moveTo>
                  <a:lnTo>
                    <a:pt x="0" y="0"/>
                  </a:lnTo>
                  <a:lnTo>
                    <a:pt x="0" y="58812"/>
                  </a:lnTo>
                  <a:lnTo>
                    <a:pt x="2074164" y="58812"/>
                  </a:lnTo>
                  <a:lnTo>
                    <a:pt x="2074164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7950" y="1788783"/>
              <a:ext cx="2074545" cy="59055"/>
            </a:xfrm>
            <a:custGeom>
              <a:avLst/>
              <a:gdLst/>
              <a:ahLst/>
              <a:cxnLst/>
              <a:rect l="l" t="t" r="r" b="b"/>
              <a:pathLst>
                <a:path w="2074545" h="59055">
                  <a:moveTo>
                    <a:pt x="0" y="58812"/>
                  </a:moveTo>
                  <a:lnTo>
                    <a:pt x="2074164" y="58812"/>
                  </a:lnTo>
                  <a:lnTo>
                    <a:pt x="2074164" y="0"/>
                  </a:lnTo>
                  <a:lnTo>
                    <a:pt x="0" y="0"/>
                  </a:lnTo>
                  <a:lnTo>
                    <a:pt x="0" y="588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2182113" y="1788783"/>
              <a:ext cx="1007744" cy="59055"/>
            </a:xfrm>
            <a:custGeom>
              <a:avLst/>
              <a:gdLst/>
              <a:ahLst/>
              <a:cxnLst/>
              <a:rect l="l" t="t" r="r" b="b"/>
              <a:pathLst>
                <a:path w="1007744" h="59055">
                  <a:moveTo>
                    <a:pt x="1007656" y="0"/>
                  </a:moveTo>
                  <a:lnTo>
                    <a:pt x="0" y="0"/>
                  </a:lnTo>
                  <a:lnTo>
                    <a:pt x="0" y="58812"/>
                  </a:lnTo>
                  <a:lnTo>
                    <a:pt x="1007656" y="58812"/>
                  </a:lnTo>
                  <a:lnTo>
                    <a:pt x="10076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182113" y="1788783"/>
              <a:ext cx="1007744" cy="59055"/>
            </a:xfrm>
            <a:custGeom>
              <a:avLst/>
              <a:gdLst/>
              <a:ahLst/>
              <a:cxnLst/>
              <a:rect l="l" t="t" r="r" b="b"/>
              <a:pathLst>
                <a:path w="1007744" h="59055">
                  <a:moveTo>
                    <a:pt x="0" y="58812"/>
                  </a:moveTo>
                  <a:lnTo>
                    <a:pt x="1007656" y="58812"/>
                  </a:lnTo>
                  <a:lnTo>
                    <a:pt x="1007656" y="0"/>
                  </a:lnTo>
                  <a:lnTo>
                    <a:pt x="0" y="0"/>
                  </a:lnTo>
                  <a:lnTo>
                    <a:pt x="0" y="5881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189731" y="1788783"/>
              <a:ext cx="1127125" cy="59055"/>
            </a:xfrm>
            <a:custGeom>
              <a:avLst/>
              <a:gdLst/>
              <a:ahLst/>
              <a:cxnLst/>
              <a:rect l="l" t="t" r="r" b="b"/>
              <a:pathLst>
                <a:path w="1127125" h="59055">
                  <a:moveTo>
                    <a:pt x="1126591" y="0"/>
                  </a:moveTo>
                  <a:lnTo>
                    <a:pt x="0" y="0"/>
                  </a:lnTo>
                  <a:lnTo>
                    <a:pt x="0" y="58812"/>
                  </a:lnTo>
                  <a:lnTo>
                    <a:pt x="1126591" y="58812"/>
                  </a:lnTo>
                  <a:lnTo>
                    <a:pt x="1126591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189731" y="1788783"/>
              <a:ext cx="1127125" cy="59055"/>
            </a:xfrm>
            <a:custGeom>
              <a:avLst/>
              <a:gdLst/>
              <a:ahLst/>
              <a:cxnLst/>
              <a:rect l="l" t="t" r="r" b="b"/>
              <a:pathLst>
                <a:path w="1127125" h="59055">
                  <a:moveTo>
                    <a:pt x="0" y="58812"/>
                  </a:moveTo>
                  <a:lnTo>
                    <a:pt x="1126591" y="58812"/>
                  </a:lnTo>
                  <a:lnTo>
                    <a:pt x="1126591" y="0"/>
                  </a:lnTo>
                  <a:lnTo>
                    <a:pt x="0" y="0"/>
                  </a:lnTo>
                  <a:lnTo>
                    <a:pt x="0" y="58812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4196" y="1842516"/>
              <a:ext cx="4390644" cy="1249679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7950" y="1907743"/>
              <a:ext cx="4208399" cy="1066469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88900" y="1888693"/>
              <a:ext cx="4246880" cy="1104900"/>
            </a:xfrm>
            <a:custGeom>
              <a:avLst/>
              <a:gdLst/>
              <a:ahLst/>
              <a:cxnLst/>
              <a:rect l="l" t="t" r="r" b="b"/>
              <a:pathLst>
                <a:path w="4246880" h="1104900">
                  <a:moveTo>
                    <a:pt x="0" y="1104569"/>
                  </a:moveTo>
                  <a:lnTo>
                    <a:pt x="4246499" y="1104569"/>
                  </a:lnTo>
                  <a:lnTo>
                    <a:pt x="4246499" y="0"/>
                  </a:lnTo>
                  <a:lnTo>
                    <a:pt x="0" y="0"/>
                  </a:lnTo>
                  <a:lnTo>
                    <a:pt x="0" y="110456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5409374" y="3205913"/>
            <a:ext cx="542925" cy="68580"/>
            <a:chOff x="5409374" y="3205913"/>
            <a:chExt cx="542925" cy="68580"/>
          </a:xfrm>
        </p:grpSpPr>
        <p:sp>
          <p:nvSpPr>
            <p:cNvPr id="30" name="object 30"/>
            <p:cNvSpPr/>
            <p:nvPr/>
          </p:nvSpPr>
          <p:spPr>
            <a:xfrm>
              <a:off x="5414136" y="3210675"/>
              <a:ext cx="533400" cy="59055"/>
            </a:xfrm>
            <a:custGeom>
              <a:avLst/>
              <a:gdLst/>
              <a:ahLst/>
              <a:cxnLst/>
              <a:rect l="l" t="t" r="r" b="b"/>
              <a:pathLst>
                <a:path w="533400" h="59054">
                  <a:moveTo>
                    <a:pt x="533234" y="0"/>
                  </a:moveTo>
                  <a:lnTo>
                    <a:pt x="0" y="0"/>
                  </a:lnTo>
                  <a:lnTo>
                    <a:pt x="0" y="58812"/>
                  </a:lnTo>
                  <a:lnTo>
                    <a:pt x="533234" y="58812"/>
                  </a:lnTo>
                  <a:lnTo>
                    <a:pt x="533234" y="0"/>
                  </a:lnTo>
                  <a:close/>
                </a:path>
              </a:pathLst>
            </a:custGeom>
            <a:solidFill>
              <a:srgbClr val="00CC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414136" y="3210675"/>
              <a:ext cx="533400" cy="59055"/>
            </a:xfrm>
            <a:custGeom>
              <a:avLst/>
              <a:gdLst/>
              <a:ahLst/>
              <a:cxnLst/>
              <a:rect l="l" t="t" r="r" b="b"/>
              <a:pathLst>
                <a:path w="533400" h="59054">
                  <a:moveTo>
                    <a:pt x="0" y="58812"/>
                  </a:moveTo>
                  <a:lnTo>
                    <a:pt x="533234" y="58812"/>
                  </a:lnTo>
                  <a:lnTo>
                    <a:pt x="533234" y="0"/>
                  </a:lnTo>
                  <a:lnTo>
                    <a:pt x="0" y="0"/>
                  </a:lnTo>
                  <a:lnTo>
                    <a:pt x="0" y="588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5409374" y="3383674"/>
            <a:ext cx="544195" cy="69850"/>
            <a:chOff x="5409374" y="3383674"/>
            <a:chExt cx="544195" cy="69850"/>
          </a:xfrm>
        </p:grpSpPr>
        <p:sp>
          <p:nvSpPr>
            <p:cNvPr id="33" name="object 33"/>
            <p:cNvSpPr/>
            <p:nvPr/>
          </p:nvSpPr>
          <p:spPr>
            <a:xfrm>
              <a:off x="5414136" y="3388437"/>
              <a:ext cx="534670" cy="60325"/>
            </a:xfrm>
            <a:custGeom>
              <a:avLst/>
              <a:gdLst/>
              <a:ahLst/>
              <a:cxnLst/>
              <a:rect l="l" t="t" r="r" b="b"/>
              <a:pathLst>
                <a:path w="534670" h="60325">
                  <a:moveTo>
                    <a:pt x="534542" y="0"/>
                  </a:moveTo>
                  <a:lnTo>
                    <a:pt x="0" y="0"/>
                  </a:lnTo>
                  <a:lnTo>
                    <a:pt x="0" y="60120"/>
                  </a:lnTo>
                  <a:lnTo>
                    <a:pt x="534542" y="60120"/>
                  </a:lnTo>
                  <a:lnTo>
                    <a:pt x="534542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414136" y="3388437"/>
              <a:ext cx="534670" cy="60325"/>
            </a:xfrm>
            <a:custGeom>
              <a:avLst/>
              <a:gdLst/>
              <a:ahLst/>
              <a:cxnLst/>
              <a:rect l="l" t="t" r="r" b="b"/>
              <a:pathLst>
                <a:path w="534670" h="60325">
                  <a:moveTo>
                    <a:pt x="0" y="60120"/>
                  </a:moveTo>
                  <a:lnTo>
                    <a:pt x="534542" y="60120"/>
                  </a:lnTo>
                  <a:lnTo>
                    <a:pt x="534542" y="0"/>
                  </a:lnTo>
                  <a:lnTo>
                    <a:pt x="0" y="0"/>
                  </a:lnTo>
                  <a:lnTo>
                    <a:pt x="0" y="6012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5409374" y="3561386"/>
            <a:ext cx="544195" cy="68580"/>
            <a:chOff x="5409374" y="3561386"/>
            <a:chExt cx="544195" cy="68580"/>
          </a:xfrm>
        </p:grpSpPr>
        <p:sp>
          <p:nvSpPr>
            <p:cNvPr id="36" name="object 36"/>
            <p:cNvSpPr/>
            <p:nvPr/>
          </p:nvSpPr>
          <p:spPr>
            <a:xfrm>
              <a:off x="5414136" y="3566148"/>
              <a:ext cx="534670" cy="59055"/>
            </a:xfrm>
            <a:custGeom>
              <a:avLst/>
              <a:gdLst/>
              <a:ahLst/>
              <a:cxnLst/>
              <a:rect l="l" t="t" r="r" b="b"/>
              <a:pathLst>
                <a:path w="534670" h="59054">
                  <a:moveTo>
                    <a:pt x="534542" y="0"/>
                  </a:moveTo>
                  <a:lnTo>
                    <a:pt x="0" y="0"/>
                  </a:lnTo>
                  <a:lnTo>
                    <a:pt x="0" y="58812"/>
                  </a:lnTo>
                  <a:lnTo>
                    <a:pt x="534542" y="58812"/>
                  </a:lnTo>
                  <a:lnTo>
                    <a:pt x="534542" y="0"/>
                  </a:lnTo>
                  <a:close/>
                </a:path>
              </a:pathLst>
            </a:custGeom>
            <a:solidFill>
              <a:srgbClr val="4F81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414136" y="3566148"/>
              <a:ext cx="534670" cy="59055"/>
            </a:xfrm>
            <a:custGeom>
              <a:avLst/>
              <a:gdLst/>
              <a:ahLst/>
              <a:cxnLst/>
              <a:rect l="l" t="t" r="r" b="b"/>
              <a:pathLst>
                <a:path w="534670" h="59054">
                  <a:moveTo>
                    <a:pt x="0" y="58812"/>
                  </a:moveTo>
                  <a:lnTo>
                    <a:pt x="534542" y="58812"/>
                  </a:lnTo>
                  <a:lnTo>
                    <a:pt x="534542" y="0"/>
                  </a:lnTo>
                  <a:lnTo>
                    <a:pt x="0" y="0"/>
                  </a:lnTo>
                  <a:lnTo>
                    <a:pt x="0" y="58812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8" name="object 38"/>
          <p:cNvSpPr txBox="1"/>
          <p:nvPr/>
        </p:nvSpPr>
        <p:spPr>
          <a:xfrm>
            <a:off x="6067425" y="3119120"/>
            <a:ext cx="124777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050" b="1" dirty="0">
                <a:latin typeface="Comic Sans MS"/>
                <a:cs typeface="Comic Sans MS"/>
              </a:rPr>
              <a:t>Grains</a:t>
            </a:r>
            <a:r>
              <a:rPr sz="1050" b="1" spc="-35" dirty="0">
                <a:latin typeface="Comic Sans MS"/>
                <a:cs typeface="Comic Sans MS"/>
              </a:rPr>
              <a:t> </a:t>
            </a:r>
            <a:r>
              <a:rPr sz="1050" b="1" dirty="0">
                <a:latin typeface="Comic Sans MS"/>
                <a:cs typeface="Comic Sans MS"/>
              </a:rPr>
              <a:t>non</a:t>
            </a:r>
            <a:r>
              <a:rPr sz="1050" b="1" spc="-25" dirty="0">
                <a:latin typeface="Comic Sans MS"/>
                <a:cs typeface="Comic Sans MS"/>
              </a:rPr>
              <a:t> </a:t>
            </a:r>
            <a:r>
              <a:rPr sz="1050" b="1" spc="-10" dirty="0">
                <a:latin typeface="Comic Sans MS"/>
                <a:cs typeface="Comic Sans MS"/>
              </a:rPr>
              <a:t>jointifs </a:t>
            </a:r>
            <a:r>
              <a:rPr sz="1050" b="1" dirty="0">
                <a:latin typeface="Comic Sans MS"/>
                <a:cs typeface="Comic Sans MS"/>
              </a:rPr>
              <a:t>Grains</a:t>
            </a:r>
            <a:r>
              <a:rPr sz="1050" b="1" spc="-40" dirty="0">
                <a:latin typeface="Comic Sans MS"/>
                <a:cs typeface="Comic Sans MS"/>
              </a:rPr>
              <a:t> </a:t>
            </a:r>
            <a:r>
              <a:rPr sz="1050" b="1" spc="-10" dirty="0">
                <a:latin typeface="Comic Sans MS"/>
                <a:cs typeface="Comic Sans MS"/>
              </a:rPr>
              <a:t>jointifs </a:t>
            </a:r>
            <a:r>
              <a:rPr sz="1050" b="1" dirty="0">
                <a:latin typeface="Comic Sans MS"/>
                <a:cs typeface="Comic Sans MS"/>
              </a:rPr>
              <a:t>Grains</a:t>
            </a:r>
            <a:r>
              <a:rPr sz="1050" b="1" spc="-60" dirty="0">
                <a:latin typeface="Comic Sans MS"/>
                <a:cs typeface="Comic Sans MS"/>
              </a:rPr>
              <a:t> </a:t>
            </a:r>
            <a:r>
              <a:rPr sz="1050" b="1" dirty="0">
                <a:latin typeface="Comic Sans MS"/>
                <a:cs typeface="Comic Sans MS"/>
              </a:rPr>
              <a:t>jointifs</a:t>
            </a:r>
            <a:r>
              <a:rPr sz="1050" b="1" spc="-30" dirty="0">
                <a:latin typeface="Comic Sans MS"/>
                <a:cs typeface="Comic Sans MS"/>
              </a:rPr>
              <a:t> </a:t>
            </a:r>
            <a:r>
              <a:rPr sz="1050" b="1" spc="-25" dirty="0">
                <a:latin typeface="Comic Sans MS"/>
                <a:cs typeface="Comic Sans MS"/>
              </a:rPr>
              <a:t>et </a:t>
            </a:r>
            <a:r>
              <a:rPr sz="1050" b="1" dirty="0">
                <a:latin typeface="Comic Sans MS"/>
                <a:cs typeface="Comic Sans MS"/>
              </a:rPr>
              <a:t>absence</a:t>
            </a:r>
            <a:r>
              <a:rPr sz="1050" b="1" spc="-15" dirty="0">
                <a:latin typeface="Comic Sans MS"/>
                <a:cs typeface="Comic Sans MS"/>
              </a:rPr>
              <a:t> </a:t>
            </a:r>
            <a:r>
              <a:rPr sz="1050" b="1" dirty="0">
                <a:latin typeface="Comic Sans MS"/>
                <a:cs typeface="Comic Sans MS"/>
              </a:rPr>
              <a:t>de</a:t>
            </a:r>
            <a:r>
              <a:rPr sz="1050" b="1" spc="-30" dirty="0">
                <a:latin typeface="Comic Sans MS"/>
                <a:cs typeface="Comic Sans MS"/>
              </a:rPr>
              <a:t> </a:t>
            </a:r>
            <a:r>
              <a:rPr sz="1050" b="1" spc="-10" dirty="0">
                <a:latin typeface="Comic Sans MS"/>
                <a:cs typeface="Comic Sans MS"/>
              </a:rPr>
              <a:t>micrite</a:t>
            </a:r>
            <a:endParaRPr sz="1050">
              <a:latin typeface="Comic Sans MS"/>
              <a:cs typeface="Comic Sans MS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53339" y="4582655"/>
            <a:ext cx="5290185" cy="1644650"/>
            <a:chOff x="53339" y="4582655"/>
            <a:chExt cx="5290185" cy="1644650"/>
          </a:xfrm>
        </p:grpSpPr>
        <p:pic>
          <p:nvPicPr>
            <p:cNvPr id="40" name="object 4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3339" y="4582655"/>
              <a:ext cx="5289804" cy="1644416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7950" y="4633930"/>
              <a:ext cx="5118527" cy="1483443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88899" y="4614964"/>
              <a:ext cx="5164455" cy="1521460"/>
            </a:xfrm>
            <a:custGeom>
              <a:avLst/>
              <a:gdLst/>
              <a:ahLst/>
              <a:cxnLst/>
              <a:rect l="l" t="t" r="r" b="b"/>
              <a:pathLst>
                <a:path w="5164455" h="1521460">
                  <a:moveTo>
                    <a:pt x="0" y="1521459"/>
                  </a:moveTo>
                  <a:lnTo>
                    <a:pt x="5163947" y="1521459"/>
                  </a:lnTo>
                  <a:lnTo>
                    <a:pt x="5163947" y="0"/>
                  </a:lnTo>
                  <a:lnTo>
                    <a:pt x="0" y="0"/>
                  </a:lnTo>
                  <a:lnTo>
                    <a:pt x="0" y="152145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5384165" y="4869154"/>
            <a:ext cx="3336925" cy="1046480"/>
          </a:xfrm>
          <a:prstGeom prst="rect">
            <a:avLst/>
          </a:prstGeom>
          <a:ln w="25400">
            <a:solidFill>
              <a:srgbClr val="C0504D"/>
            </a:solidFill>
          </a:ln>
        </p:spPr>
        <p:txBody>
          <a:bodyPr vert="horz" wrap="square" lIns="0" tIns="38100" rIns="0" bIns="0" rtlCol="0">
            <a:spAutoFit/>
          </a:bodyPr>
          <a:lstStyle/>
          <a:p>
            <a:pPr marL="3175" algn="ctr">
              <a:lnSpc>
                <a:spcPct val="100000"/>
              </a:lnSpc>
              <a:spcBef>
                <a:spcPts val="300"/>
              </a:spcBef>
            </a:pPr>
            <a:r>
              <a:rPr sz="1400" b="1" spc="-10" dirty="0">
                <a:latin typeface="Comic Sans MS"/>
                <a:cs typeface="Comic Sans MS"/>
              </a:rPr>
              <a:t>Boundstone</a:t>
            </a:r>
            <a:endParaRPr sz="1400">
              <a:latin typeface="Comic Sans MS"/>
              <a:cs typeface="Comic Sans MS"/>
            </a:endParaRPr>
          </a:p>
          <a:p>
            <a:pPr marL="1270"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Comic Sans MS"/>
                <a:cs typeface="Comic Sans MS"/>
              </a:rPr>
              <a:t>Constituants</a:t>
            </a:r>
            <a:r>
              <a:rPr sz="1200" spc="-45" dirty="0">
                <a:latin typeface="Comic Sans MS"/>
                <a:cs typeface="Comic Sans MS"/>
              </a:rPr>
              <a:t> </a:t>
            </a:r>
            <a:r>
              <a:rPr sz="1200" dirty="0">
                <a:latin typeface="Comic Sans MS"/>
                <a:cs typeface="Comic Sans MS"/>
              </a:rPr>
              <a:t>cimentés</a:t>
            </a:r>
            <a:r>
              <a:rPr sz="1200" spc="-25" dirty="0">
                <a:latin typeface="Comic Sans MS"/>
                <a:cs typeface="Comic Sans MS"/>
              </a:rPr>
              <a:t> </a:t>
            </a:r>
            <a:r>
              <a:rPr sz="1200" dirty="0">
                <a:latin typeface="Comic Sans MS"/>
                <a:cs typeface="Comic Sans MS"/>
              </a:rPr>
              <a:t>pendant</a:t>
            </a:r>
            <a:r>
              <a:rPr sz="1200" spc="-55" dirty="0">
                <a:latin typeface="Comic Sans MS"/>
                <a:cs typeface="Comic Sans MS"/>
              </a:rPr>
              <a:t> </a:t>
            </a:r>
            <a:r>
              <a:rPr sz="1200" spc="-25" dirty="0">
                <a:latin typeface="Comic Sans MS"/>
                <a:cs typeface="Comic Sans MS"/>
              </a:rPr>
              <a:t>la</a:t>
            </a:r>
            <a:endParaRPr sz="1200">
              <a:latin typeface="Comic Sans MS"/>
              <a:cs typeface="Comic Sans MS"/>
            </a:endParaRPr>
          </a:p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200" spc="-10" dirty="0">
                <a:latin typeface="Comic Sans MS"/>
                <a:cs typeface="Comic Sans MS"/>
              </a:rPr>
              <a:t>sédimentation</a:t>
            </a:r>
            <a:endParaRPr sz="1200">
              <a:latin typeface="Comic Sans MS"/>
              <a:cs typeface="Comic Sans MS"/>
            </a:endParaRPr>
          </a:p>
          <a:p>
            <a:pPr algn="ctr">
              <a:lnSpc>
                <a:spcPct val="100000"/>
              </a:lnSpc>
              <a:spcBef>
                <a:spcPts val="1440"/>
              </a:spcBef>
            </a:pPr>
            <a:r>
              <a:rPr sz="1200" dirty="0">
                <a:latin typeface="Comic Sans MS"/>
                <a:cs typeface="Comic Sans MS"/>
              </a:rPr>
              <a:t>Calcaire</a:t>
            </a:r>
            <a:r>
              <a:rPr sz="1200" spc="-40" dirty="0">
                <a:latin typeface="Comic Sans MS"/>
                <a:cs typeface="Comic Sans MS"/>
              </a:rPr>
              <a:t> </a:t>
            </a:r>
            <a:r>
              <a:rPr sz="1200" spc="-10" dirty="0">
                <a:latin typeface="Comic Sans MS"/>
                <a:cs typeface="Comic Sans MS"/>
              </a:rPr>
              <a:t>bioconstruit</a:t>
            </a:r>
            <a:endParaRPr sz="1200">
              <a:latin typeface="Comic Sans MS"/>
              <a:cs typeface="Comic Sans MS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083689" y="6207353"/>
            <a:ext cx="849630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Encroutement, Colonisation </a:t>
            </a:r>
            <a:r>
              <a:rPr sz="1000" dirty="0">
                <a:latin typeface="Arial"/>
                <a:cs typeface="Arial"/>
              </a:rPr>
              <a:t>en</a:t>
            </a:r>
            <a:r>
              <a:rPr sz="1000" spc="-10" dirty="0">
                <a:latin typeface="Arial"/>
                <a:cs typeface="Arial"/>
              </a:rPr>
              <a:t> hauteur</a:t>
            </a:r>
            <a:endParaRPr sz="1000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677158" y="6207353"/>
            <a:ext cx="97980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Édifice</a:t>
            </a:r>
            <a:r>
              <a:rPr sz="1000" spc="-1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formé</a:t>
            </a:r>
            <a:r>
              <a:rPr sz="1000" spc="-5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par </a:t>
            </a:r>
            <a:r>
              <a:rPr sz="1000" spc="-10" dirty="0">
                <a:latin typeface="Arial"/>
                <a:cs typeface="Arial"/>
              </a:rPr>
              <a:t>l’accumulation d’organismes</a:t>
            </a:r>
            <a:endParaRPr sz="10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15187" y="6208877"/>
            <a:ext cx="82296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Arial"/>
                <a:cs typeface="Arial"/>
              </a:rPr>
              <a:t>Roche</a:t>
            </a:r>
            <a:r>
              <a:rPr sz="1000" spc="-45" dirty="0">
                <a:latin typeface="Arial"/>
                <a:cs typeface="Arial"/>
              </a:rPr>
              <a:t> </a:t>
            </a:r>
            <a:r>
              <a:rPr sz="1000" spc="-10" dirty="0">
                <a:latin typeface="Arial"/>
                <a:cs typeface="Arial"/>
              </a:rPr>
              <a:t>formée </a:t>
            </a:r>
            <a:r>
              <a:rPr sz="1000" dirty="0">
                <a:latin typeface="Arial"/>
                <a:cs typeface="Arial"/>
              </a:rPr>
              <a:t>par</a:t>
            </a:r>
            <a:r>
              <a:rPr sz="1000" spc="-20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les </a:t>
            </a:r>
            <a:r>
              <a:rPr sz="1000" spc="-10" dirty="0">
                <a:latin typeface="Arial"/>
                <a:cs typeface="Arial"/>
              </a:rPr>
              <a:t>Sclératinières (coraux)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44196" y="3430523"/>
            <a:ext cx="3834765" cy="1419225"/>
            <a:chOff x="44196" y="3430523"/>
            <a:chExt cx="3834765" cy="1419225"/>
          </a:xfrm>
        </p:grpSpPr>
        <p:pic>
          <p:nvPicPr>
            <p:cNvPr id="48" name="object 48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4196" y="3442715"/>
              <a:ext cx="2119884" cy="1251204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07950" y="3507397"/>
              <a:ext cx="1938147" cy="1067777"/>
            </a:xfrm>
            <a:prstGeom prst="rect">
              <a:avLst/>
            </a:prstGeom>
          </p:spPr>
        </p:pic>
        <p:sp>
          <p:nvSpPr>
            <p:cNvPr id="50" name="object 50"/>
            <p:cNvSpPr/>
            <p:nvPr/>
          </p:nvSpPr>
          <p:spPr>
            <a:xfrm>
              <a:off x="88900" y="3488347"/>
              <a:ext cx="1976755" cy="1106170"/>
            </a:xfrm>
            <a:custGeom>
              <a:avLst/>
              <a:gdLst/>
              <a:ahLst/>
              <a:cxnLst/>
              <a:rect l="l" t="t" r="r" b="b"/>
              <a:pathLst>
                <a:path w="1976755" h="1106170">
                  <a:moveTo>
                    <a:pt x="0" y="1105877"/>
                  </a:moveTo>
                  <a:lnTo>
                    <a:pt x="1976247" y="1105877"/>
                  </a:lnTo>
                  <a:lnTo>
                    <a:pt x="1976247" y="0"/>
                  </a:lnTo>
                  <a:lnTo>
                    <a:pt x="0" y="0"/>
                  </a:lnTo>
                  <a:lnTo>
                    <a:pt x="0" y="1105877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1" name="object 5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927860" y="3430523"/>
              <a:ext cx="1950719" cy="1418844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123313" y="3626405"/>
              <a:ext cx="1363164" cy="82989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4" name="object 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15948" y="716661"/>
            <a:ext cx="26085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évaporitique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8" name="object 8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71068" y="1358900"/>
            <a:ext cx="86137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Les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évaporites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sédiments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chimiques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composés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minéraux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qui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cristallisent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à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partir </a:t>
            </a:r>
            <a:r>
              <a:rPr sz="1800" dirty="0">
                <a:latin typeface="Calibri"/>
                <a:cs typeface="Calibri"/>
              </a:rPr>
              <a:t>des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substances</a:t>
            </a:r>
            <a:r>
              <a:rPr sz="1800" spc="3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dissoutes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dans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eaux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surface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concentrées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évaporation.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12762" y="1981187"/>
            <a:ext cx="8864600" cy="4877435"/>
            <a:chOff x="112762" y="1981187"/>
            <a:chExt cx="8864600" cy="4877435"/>
          </a:xfrm>
        </p:grpSpPr>
        <p:pic>
          <p:nvPicPr>
            <p:cNvPr id="13" name="object 1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2762" y="1981187"/>
              <a:ext cx="5622055" cy="4876811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7098" y="2139645"/>
              <a:ext cx="5107051" cy="4457700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5580126" y="2132837"/>
              <a:ext cx="3384550" cy="1477645"/>
            </a:xfrm>
            <a:custGeom>
              <a:avLst/>
              <a:gdLst/>
              <a:ahLst/>
              <a:cxnLst/>
              <a:rect l="l" t="t" r="r" b="b"/>
              <a:pathLst>
                <a:path w="3384550" h="1477645">
                  <a:moveTo>
                    <a:pt x="3384423" y="0"/>
                  </a:moveTo>
                  <a:lnTo>
                    <a:pt x="0" y="0"/>
                  </a:lnTo>
                  <a:lnTo>
                    <a:pt x="0" y="1477391"/>
                  </a:lnTo>
                  <a:lnTo>
                    <a:pt x="3384423" y="1477391"/>
                  </a:lnTo>
                  <a:lnTo>
                    <a:pt x="33844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580126" y="2132837"/>
              <a:ext cx="3384550" cy="1477645"/>
            </a:xfrm>
            <a:custGeom>
              <a:avLst/>
              <a:gdLst/>
              <a:ahLst/>
              <a:cxnLst/>
              <a:rect l="l" t="t" r="r" b="b"/>
              <a:pathLst>
                <a:path w="3384550" h="1477645">
                  <a:moveTo>
                    <a:pt x="0" y="1477391"/>
                  </a:moveTo>
                  <a:lnTo>
                    <a:pt x="3384423" y="1477391"/>
                  </a:lnTo>
                  <a:lnTo>
                    <a:pt x="3384423" y="0"/>
                  </a:lnTo>
                  <a:lnTo>
                    <a:pt x="0" y="0"/>
                  </a:lnTo>
                  <a:lnTo>
                    <a:pt x="0" y="1477391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672328" y="2151126"/>
            <a:ext cx="9067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Exemple </a:t>
            </a:r>
            <a:r>
              <a:rPr sz="1800" spc="-20" dirty="0">
                <a:latin typeface="Calibri"/>
                <a:cs typeface="Calibri"/>
              </a:rPr>
              <a:t>différents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745478" y="2151126"/>
            <a:ext cx="214058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445" marR="5080" indent="-5080">
              <a:lnSpc>
                <a:spcPct val="100000"/>
              </a:lnSpc>
              <a:spcBef>
                <a:spcPts val="100"/>
              </a:spcBef>
              <a:tabLst>
                <a:tab pos="519430" algn="l"/>
                <a:tab pos="1802764" algn="l"/>
                <a:tab pos="1897380" algn="l"/>
              </a:tabLst>
            </a:pPr>
            <a:r>
              <a:rPr sz="1800" spc="-25" dirty="0">
                <a:latin typeface="Calibri"/>
                <a:cs typeface="Calibri"/>
              </a:rPr>
              <a:t>de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répartition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des </a:t>
            </a:r>
            <a:r>
              <a:rPr sz="1800" spc="-20" dirty="0">
                <a:latin typeface="Calibri"/>
                <a:cs typeface="Calibri"/>
              </a:rPr>
              <a:t>sels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3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évaporitique		</a:t>
            </a:r>
            <a:r>
              <a:rPr sz="1800" spc="-25" dirty="0">
                <a:latin typeface="Calibri"/>
                <a:cs typeface="Calibri"/>
              </a:rPr>
              <a:t>au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672328" y="2699715"/>
            <a:ext cx="321500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sein</a:t>
            </a:r>
            <a:r>
              <a:rPr sz="1800" spc="280" dirty="0">
                <a:latin typeface="Calibri"/>
                <a:cs typeface="Calibri"/>
              </a:rPr>
              <a:t>    </a:t>
            </a:r>
            <a:r>
              <a:rPr sz="1800" dirty="0">
                <a:latin typeface="Calibri"/>
                <a:cs typeface="Calibri"/>
              </a:rPr>
              <a:t>d’une</a:t>
            </a:r>
            <a:r>
              <a:rPr sz="1800" spc="280" dirty="0">
                <a:latin typeface="Calibri"/>
                <a:cs typeface="Calibri"/>
              </a:rPr>
              <a:t>    </a:t>
            </a:r>
            <a:r>
              <a:rPr sz="1800" dirty="0">
                <a:latin typeface="Calibri"/>
                <a:cs typeface="Calibri"/>
              </a:rPr>
              <a:t>lagune</a:t>
            </a:r>
            <a:r>
              <a:rPr sz="1800" spc="280" dirty="0">
                <a:latin typeface="Calibri"/>
                <a:cs typeface="Calibri"/>
              </a:rPr>
              <a:t>    </a:t>
            </a:r>
            <a:r>
              <a:rPr sz="1800" spc="-20" dirty="0">
                <a:latin typeface="Calibri"/>
                <a:cs typeface="Calibri"/>
              </a:rPr>
              <a:t>littoral </a:t>
            </a:r>
            <a:r>
              <a:rPr sz="1800" dirty="0">
                <a:latin typeface="Calibri"/>
                <a:cs typeface="Calibri"/>
              </a:rPr>
              <a:t>épisodiquement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isolé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domaine marin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436364" y="4084318"/>
            <a:ext cx="4646930" cy="2731135"/>
            <a:chOff x="4436364" y="4084318"/>
            <a:chExt cx="4646930" cy="2731135"/>
          </a:xfrm>
        </p:grpSpPr>
        <p:pic>
          <p:nvPicPr>
            <p:cNvPr id="21" name="object 2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36364" y="4084318"/>
              <a:ext cx="4646676" cy="273100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00753" y="4149026"/>
              <a:ext cx="4463669" cy="2548382"/>
            </a:xfrm>
            <a:prstGeom prst="rect">
              <a:avLst/>
            </a:prstGeom>
          </p:spPr>
        </p:pic>
        <p:sp>
          <p:nvSpPr>
            <p:cNvPr id="23" name="object 23"/>
            <p:cNvSpPr/>
            <p:nvPr/>
          </p:nvSpPr>
          <p:spPr>
            <a:xfrm>
              <a:off x="4481703" y="4129976"/>
              <a:ext cx="4502150" cy="2586990"/>
            </a:xfrm>
            <a:custGeom>
              <a:avLst/>
              <a:gdLst/>
              <a:ahLst/>
              <a:cxnLst/>
              <a:rect l="l" t="t" r="r" b="b"/>
              <a:pathLst>
                <a:path w="4502150" h="2586990">
                  <a:moveTo>
                    <a:pt x="0" y="2586482"/>
                  </a:moveTo>
                  <a:lnTo>
                    <a:pt x="4501769" y="2586482"/>
                  </a:lnTo>
                  <a:lnTo>
                    <a:pt x="4501769" y="0"/>
                  </a:lnTo>
                  <a:lnTo>
                    <a:pt x="0" y="0"/>
                  </a:lnTo>
                  <a:lnTo>
                    <a:pt x="0" y="2586482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4" name="object 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15948" y="716661"/>
            <a:ext cx="26085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évaporitique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8" name="object 8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78307" y="1051560"/>
            <a:ext cx="8895715" cy="5774690"/>
            <a:chOff x="178307" y="1051560"/>
            <a:chExt cx="8895715" cy="577469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8307" y="1051560"/>
              <a:ext cx="4774692" cy="2747772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42315" y="3715510"/>
              <a:ext cx="4716780" cy="311048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8400" y="1141476"/>
              <a:ext cx="3555499" cy="565556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573522" y="1196759"/>
              <a:ext cx="3390900" cy="549135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554472" y="1177709"/>
              <a:ext cx="3429000" cy="5529580"/>
            </a:xfrm>
            <a:custGeom>
              <a:avLst/>
              <a:gdLst/>
              <a:ahLst/>
              <a:cxnLst/>
              <a:rect l="l" t="t" r="r" b="b"/>
              <a:pathLst>
                <a:path w="3429000" h="5529580">
                  <a:moveTo>
                    <a:pt x="0" y="5529453"/>
                  </a:moveTo>
                  <a:lnTo>
                    <a:pt x="3429000" y="5529453"/>
                  </a:lnTo>
                  <a:lnTo>
                    <a:pt x="3429000" y="0"/>
                  </a:lnTo>
                  <a:lnTo>
                    <a:pt x="0" y="0"/>
                  </a:lnTo>
                  <a:lnTo>
                    <a:pt x="0" y="5529453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6814" y="653923"/>
            <a:ext cx="8810625" cy="411480"/>
            <a:chOff x="166814" y="653923"/>
            <a:chExt cx="8810625" cy="411480"/>
          </a:xfrm>
        </p:grpSpPr>
        <p:sp>
          <p:nvSpPr>
            <p:cNvPr id="4" name="object 4"/>
            <p:cNvSpPr/>
            <p:nvPr/>
          </p:nvSpPr>
          <p:spPr>
            <a:xfrm>
              <a:off x="179514" y="673989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9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80125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80125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0473" y="716661"/>
            <a:ext cx="3134360" cy="7258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824230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824230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évaporitique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</a:pPr>
            <a:r>
              <a:rPr sz="1800" dirty="0">
                <a:latin typeface="Calibri"/>
                <a:cs typeface="Calibri"/>
              </a:rPr>
              <a:t>Ordre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précipitation: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216408" y="1680966"/>
            <a:ext cx="3095625" cy="5083175"/>
            <a:chOff x="216408" y="1680966"/>
            <a:chExt cx="3095625" cy="508317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6408" y="1680966"/>
              <a:ext cx="3095244" cy="508254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1523" y="1695449"/>
              <a:ext cx="3024314" cy="5010150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251523" y="1695449"/>
              <a:ext cx="3024505" cy="5010150"/>
            </a:xfrm>
            <a:custGeom>
              <a:avLst/>
              <a:gdLst/>
              <a:ahLst/>
              <a:cxnLst/>
              <a:rect l="l" t="t" r="r" b="b"/>
              <a:pathLst>
                <a:path w="3024504" h="5010150">
                  <a:moveTo>
                    <a:pt x="0" y="1042542"/>
                  </a:moveTo>
                  <a:lnTo>
                    <a:pt x="1512125" y="0"/>
                  </a:lnTo>
                  <a:lnTo>
                    <a:pt x="3024314" y="1042542"/>
                  </a:lnTo>
                  <a:lnTo>
                    <a:pt x="2268283" y="1042542"/>
                  </a:lnTo>
                  <a:lnTo>
                    <a:pt x="2268283" y="5010150"/>
                  </a:lnTo>
                  <a:lnTo>
                    <a:pt x="756081" y="5010150"/>
                  </a:lnTo>
                  <a:lnTo>
                    <a:pt x="756081" y="1042542"/>
                  </a:lnTo>
                  <a:lnTo>
                    <a:pt x="0" y="1042542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02995" y="1409700"/>
            <a:ext cx="2059305" cy="15240"/>
          </a:xfrm>
          <a:custGeom>
            <a:avLst/>
            <a:gdLst/>
            <a:ahLst/>
            <a:cxnLst/>
            <a:rect l="l" t="t" r="r" b="b"/>
            <a:pathLst>
              <a:path w="2059305" h="15240">
                <a:moveTo>
                  <a:pt x="2058873" y="0"/>
                </a:moveTo>
                <a:lnTo>
                  <a:pt x="0" y="0"/>
                </a:lnTo>
                <a:lnTo>
                  <a:pt x="0" y="15239"/>
                </a:lnTo>
                <a:lnTo>
                  <a:pt x="2058873" y="15239"/>
                </a:lnTo>
                <a:lnTo>
                  <a:pt x="20588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834121" y="3180029"/>
            <a:ext cx="69913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Times New Roman"/>
                <a:cs typeface="Times New Roman"/>
              </a:rPr>
              <a:t>potasse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831338" y="5971133"/>
            <a:ext cx="53543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Calcite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carbonate</a:t>
            </a:r>
            <a:r>
              <a:rPr sz="1800" i="1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de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calcium</a:t>
            </a:r>
            <a:r>
              <a:rPr sz="1800" dirty="0">
                <a:latin typeface="Times New Roman"/>
                <a:cs typeface="Times New Roman"/>
              </a:rPr>
              <a:t>)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associée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à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spc="-25" dirty="0">
                <a:latin typeface="Times New Roman"/>
                <a:cs typeface="Times New Roman"/>
              </a:rPr>
              <a:t>la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Dolomite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carbonate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double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de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calcium</a:t>
            </a:r>
            <a:r>
              <a:rPr sz="1800" i="1" spc="-4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et</a:t>
            </a:r>
            <a:r>
              <a:rPr sz="1800" i="1" spc="-5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de</a:t>
            </a:r>
            <a:r>
              <a:rPr sz="1800" i="1" spc="-2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magnésium</a:t>
            </a:r>
            <a:r>
              <a:rPr sz="1800" spc="-1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94612" y="5972657"/>
            <a:ext cx="1189990" cy="6203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43180" algn="r">
              <a:lnSpc>
                <a:spcPct val="100000"/>
              </a:lnSpc>
              <a:spcBef>
                <a:spcPts val="95"/>
              </a:spcBef>
            </a:pPr>
            <a:r>
              <a:rPr sz="1600" b="1" spc="-10" dirty="0">
                <a:latin typeface="Times New Roman"/>
                <a:cs typeface="Times New Roman"/>
              </a:rPr>
              <a:t>CaCO</a:t>
            </a:r>
            <a:r>
              <a:rPr sz="1200" b="1" spc="-10" dirty="0">
                <a:latin typeface="Times New Roman"/>
                <a:cs typeface="Times New Roman"/>
              </a:rPr>
              <a:t>3</a:t>
            </a:r>
            <a:endParaRPr sz="12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085"/>
              </a:spcBef>
            </a:pPr>
            <a:r>
              <a:rPr sz="1400" b="1" spc="-10" dirty="0">
                <a:latin typeface="Times New Roman"/>
                <a:cs typeface="Times New Roman"/>
              </a:rPr>
              <a:t>(Ca,Mg)(CO</a:t>
            </a:r>
            <a:r>
              <a:rPr sz="1100" b="1" spc="-10" dirty="0">
                <a:latin typeface="Times New Roman"/>
                <a:cs typeface="Times New Roman"/>
              </a:rPr>
              <a:t>3</a:t>
            </a:r>
            <a:r>
              <a:rPr sz="1400" b="1" spc="-10" dirty="0">
                <a:latin typeface="Times New Roman"/>
                <a:cs typeface="Times New Roman"/>
              </a:rPr>
              <a:t>)</a:t>
            </a:r>
            <a:r>
              <a:rPr sz="1100" b="1" spc="-10" dirty="0">
                <a:latin typeface="Times New Roman"/>
                <a:cs typeface="Times New Roman"/>
              </a:rPr>
              <a:t>2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811017" y="5210047"/>
            <a:ext cx="40881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Gypse</a:t>
            </a:r>
            <a:r>
              <a:rPr sz="1800" spc="-4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(forme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hydratée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à</a:t>
            </a:r>
            <a:r>
              <a:rPr sz="1800" spc="-3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2</a:t>
            </a:r>
            <a:r>
              <a:rPr sz="1800" spc="-2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molécules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d’eau)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Sulfate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de</a:t>
            </a:r>
            <a:r>
              <a:rPr sz="1800" i="1" spc="-20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calcium</a:t>
            </a:r>
            <a:r>
              <a:rPr sz="1800" spc="-1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825876" y="4639182"/>
            <a:ext cx="4789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Anhydrite</a:t>
            </a:r>
            <a:r>
              <a:rPr sz="1800" spc="-4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(forme</a:t>
            </a:r>
            <a:r>
              <a:rPr sz="1800" spc="-5" dirty="0">
                <a:latin typeface="Times New Roman"/>
                <a:cs typeface="Times New Roman"/>
              </a:rPr>
              <a:t> </a:t>
            </a:r>
            <a:r>
              <a:rPr sz="1800" spc="-10" dirty="0">
                <a:latin typeface="Times New Roman"/>
                <a:cs typeface="Times New Roman"/>
              </a:rPr>
              <a:t>déshydratée),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sulfate</a:t>
            </a:r>
            <a:r>
              <a:rPr sz="1800" i="1" spc="-2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de</a:t>
            </a:r>
            <a:r>
              <a:rPr sz="1800" i="1" spc="-1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calcium)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835020" y="4004817"/>
            <a:ext cx="375729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Halite</a:t>
            </a:r>
            <a:r>
              <a:rPr sz="1800" spc="-6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(sel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gemme)</a:t>
            </a:r>
            <a:r>
              <a:rPr sz="1800" spc="-3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chlorure</a:t>
            </a:r>
            <a:r>
              <a:rPr sz="1800" i="1" spc="-5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de</a:t>
            </a:r>
            <a:r>
              <a:rPr sz="1800" i="1" spc="-5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sodium</a:t>
            </a:r>
            <a:r>
              <a:rPr sz="1800" spc="-1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80157" y="3307207"/>
            <a:ext cx="46907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7915" marR="5080" indent="-1085850">
              <a:lnSpc>
                <a:spcPct val="100000"/>
              </a:lnSpc>
              <a:spcBef>
                <a:spcPts val="100"/>
              </a:spcBef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Carnallite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chlorure</a:t>
            </a:r>
            <a:r>
              <a:rPr sz="1800" i="1" spc="-3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de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potassium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et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de</a:t>
            </a:r>
            <a:r>
              <a:rPr sz="1800" i="1" spc="-3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magnésium hydraté</a:t>
            </a:r>
            <a:r>
              <a:rPr sz="1800" spc="-1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172667" y="3372103"/>
            <a:ext cx="115252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10" dirty="0">
                <a:latin typeface="Times New Roman"/>
                <a:cs typeface="Times New Roman"/>
              </a:rPr>
              <a:t>KMgCl</a:t>
            </a:r>
            <a:r>
              <a:rPr sz="1100" b="1" spc="-10" dirty="0">
                <a:latin typeface="Times New Roman"/>
                <a:cs typeface="Times New Roman"/>
              </a:rPr>
              <a:t>3</a:t>
            </a:r>
            <a:r>
              <a:rPr sz="1400" b="1" spc="-10" dirty="0">
                <a:latin typeface="Times New Roman"/>
                <a:cs typeface="Times New Roman"/>
              </a:rPr>
              <a:t>,6H</a:t>
            </a:r>
            <a:r>
              <a:rPr sz="1100" b="1" spc="-10" dirty="0">
                <a:latin typeface="Times New Roman"/>
                <a:cs typeface="Times New Roman"/>
              </a:rPr>
              <a:t>2</a:t>
            </a:r>
            <a:r>
              <a:rPr sz="1400" b="1" spc="-10" dirty="0">
                <a:latin typeface="Times New Roman"/>
                <a:cs typeface="Times New Roman"/>
              </a:rPr>
              <a:t>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906904" y="4069841"/>
            <a:ext cx="4210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20" dirty="0">
                <a:latin typeface="Times New Roman"/>
                <a:cs typeface="Times New Roman"/>
              </a:rPr>
              <a:t>NaCl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38452" y="5274945"/>
            <a:ext cx="10337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Times New Roman"/>
                <a:cs typeface="Times New Roman"/>
              </a:rPr>
              <a:t>CaSO</a:t>
            </a:r>
            <a:r>
              <a:rPr sz="1100" b="1" spc="-10" dirty="0">
                <a:latin typeface="Times New Roman"/>
                <a:cs typeface="Times New Roman"/>
              </a:rPr>
              <a:t>4</a:t>
            </a:r>
            <a:r>
              <a:rPr sz="1400" b="1" spc="-10" dirty="0">
                <a:latin typeface="Times New Roman"/>
                <a:cs typeface="Times New Roman"/>
              </a:rPr>
              <a:t>,2H</a:t>
            </a:r>
            <a:r>
              <a:rPr sz="1100" b="1" spc="-10" dirty="0">
                <a:latin typeface="Times New Roman"/>
                <a:cs typeface="Times New Roman"/>
              </a:rPr>
              <a:t>2</a:t>
            </a:r>
            <a:r>
              <a:rPr sz="1400" b="1" spc="-10" dirty="0">
                <a:latin typeface="Times New Roman"/>
                <a:cs typeface="Times New Roman"/>
              </a:rPr>
              <a:t>O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756664" y="4704079"/>
            <a:ext cx="5518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Times New Roman"/>
                <a:cs typeface="Times New Roman"/>
              </a:rPr>
              <a:t>CaSO</a:t>
            </a:r>
            <a:r>
              <a:rPr sz="1100" b="1" spc="-10" dirty="0">
                <a:latin typeface="Times New Roman"/>
                <a:cs typeface="Times New Roman"/>
              </a:rPr>
              <a:t>4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987042" y="2927985"/>
            <a:ext cx="3422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spc="-25" dirty="0">
                <a:latin typeface="Times New Roman"/>
                <a:cs typeface="Times New Roman"/>
              </a:rPr>
              <a:t>KCl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779014" y="2863088"/>
            <a:ext cx="29184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Times New Roman"/>
                <a:cs typeface="Times New Roman"/>
              </a:rPr>
              <a:t>Sylvite</a:t>
            </a:r>
            <a:r>
              <a:rPr sz="1800" spc="-70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(</a:t>
            </a:r>
            <a:r>
              <a:rPr sz="1800" i="1" dirty="0">
                <a:latin typeface="Times New Roman"/>
                <a:cs typeface="Times New Roman"/>
              </a:rPr>
              <a:t>chlorure</a:t>
            </a:r>
            <a:r>
              <a:rPr sz="1800" i="1" spc="-40" dirty="0">
                <a:latin typeface="Times New Roman"/>
                <a:cs typeface="Times New Roman"/>
              </a:rPr>
              <a:t> </a:t>
            </a:r>
            <a:r>
              <a:rPr sz="1800" i="1" dirty="0">
                <a:latin typeface="Times New Roman"/>
                <a:cs typeface="Times New Roman"/>
              </a:rPr>
              <a:t>de</a:t>
            </a:r>
            <a:r>
              <a:rPr sz="1800" i="1" spc="-45" dirty="0">
                <a:latin typeface="Times New Roman"/>
                <a:cs typeface="Times New Roman"/>
              </a:rPr>
              <a:t> </a:t>
            </a:r>
            <a:r>
              <a:rPr sz="1800" i="1" spc="-10" dirty="0">
                <a:latin typeface="Times New Roman"/>
                <a:cs typeface="Times New Roman"/>
              </a:rPr>
              <a:t>potassium</a:t>
            </a:r>
            <a:r>
              <a:rPr sz="1800" spc="-10" dirty="0">
                <a:latin typeface="Times New Roman"/>
                <a:cs typeface="Times New Roman"/>
              </a:rPr>
              <a:t>)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791205" y="3128136"/>
            <a:ext cx="652780" cy="10795"/>
          </a:xfrm>
          <a:custGeom>
            <a:avLst/>
            <a:gdLst/>
            <a:ahLst/>
            <a:cxnLst/>
            <a:rect l="l" t="t" r="r" b="b"/>
            <a:pathLst>
              <a:path w="652779" h="10794">
                <a:moveTo>
                  <a:pt x="652271" y="0"/>
                </a:moveTo>
                <a:lnTo>
                  <a:pt x="0" y="0"/>
                </a:lnTo>
                <a:lnTo>
                  <a:pt x="0" y="10668"/>
                </a:lnTo>
                <a:lnTo>
                  <a:pt x="652271" y="10668"/>
                </a:lnTo>
                <a:lnTo>
                  <a:pt x="6522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575804" y="2900426"/>
            <a:ext cx="254000" cy="951865"/>
          </a:xfrm>
          <a:custGeom>
            <a:avLst/>
            <a:gdLst/>
            <a:ahLst/>
            <a:cxnLst/>
            <a:rect l="l" t="t" r="r" b="b"/>
            <a:pathLst>
              <a:path w="254000" h="951864">
                <a:moveTo>
                  <a:pt x="0" y="0"/>
                </a:moveTo>
                <a:lnTo>
                  <a:pt x="49325" y="6240"/>
                </a:lnTo>
                <a:lnTo>
                  <a:pt x="89614" y="23256"/>
                </a:lnTo>
                <a:lnTo>
                  <a:pt x="116782" y="48488"/>
                </a:lnTo>
                <a:lnTo>
                  <a:pt x="126746" y="79375"/>
                </a:lnTo>
                <a:lnTo>
                  <a:pt x="126746" y="396366"/>
                </a:lnTo>
                <a:lnTo>
                  <a:pt x="136711" y="427253"/>
                </a:lnTo>
                <a:lnTo>
                  <a:pt x="163893" y="452485"/>
                </a:lnTo>
                <a:lnTo>
                  <a:pt x="204219" y="469501"/>
                </a:lnTo>
                <a:lnTo>
                  <a:pt x="253619" y="475741"/>
                </a:lnTo>
                <a:lnTo>
                  <a:pt x="204219" y="481963"/>
                </a:lnTo>
                <a:lnTo>
                  <a:pt x="163893" y="498935"/>
                </a:lnTo>
                <a:lnTo>
                  <a:pt x="136711" y="524123"/>
                </a:lnTo>
                <a:lnTo>
                  <a:pt x="126746" y="554989"/>
                </a:lnTo>
                <a:lnTo>
                  <a:pt x="126746" y="872109"/>
                </a:lnTo>
                <a:lnTo>
                  <a:pt x="116782" y="902922"/>
                </a:lnTo>
                <a:lnTo>
                  <a:pt x="89614" y="928115"/>
                </a:lnTo>
                <a:lnTo>
                  <a:pt x="49325" y="945118"/>
                </a:lnTo>
                <a:lnTo>
                  <a:pt x="0" y="951357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6814" y="653923"/>
            <a:ext cx="8810625" cy="411480"/>
            <a:chOff x="166814" y="653923"/>
            <a:chExt cx="8810625" cy="411480"/>
          </a:xfrm>
        </p:grpSpPr>
        <p:sp>
          <p:nvSpPr>
            <p:cNvPr id="4" name="object 4"/>
            <p:cNvSpPr/>
            <p:nvPr/>
          </p:nvSpPr>
          <p:spPr>
            <a:xfrm>
              <a:off x="179514" y="673989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9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580125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580125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744" y="716661"/>
            <a:ext cx="3714115" cy="7893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39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4039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évaporitique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695"/>
              </a:spcBef>
            </a:pPr>
            <a:r>
              <a:rPr sz="2000" dirty="0">
                <a:latin typeface="Calibri"/>
                <a:cs typeface="Calibri"/>
              </a:rPr>
              <a:t>La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halite</a:t>
            </a:r>
            <a:r>
              <a:rPr sz="2000" spc="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Salins-les-</a:t>
            </a:r>
            <a:r>
              <a:rPr sz="2000" dirty="0">
                <a:latin typeface="Calibri"/>
                <a:cs typeface="Calibri"/>
              </a:rPr>
              <a:t>Bains</a:t>
            </a:r>
            <a:r>
              <a:rPr sz="2000" spc="2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656076" y="1577335"/>
            <a:ext cx="5349240" cy="4374515"/>
            <a:chOff x="3656076" y="1577335"/>
            <a:chExt cx="5349240" cy="4374515"/>
          </a:xfrm>
        </p:grpSpPr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56076" y="1577335"/>
              <a:ext cx="5349239" cy="4373887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11321" y="1628800"/>
              <a:ext cx="5184521" cy="4212463"/>
            </a:xfrm>
            <a:prstGeom prst="rect">
              <a:avLst/>
            </a:prstGeom>
          </p:spPr>
        </p:pic>
      </p:grp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8102" y="4116327"/>
            <a:ext cx="2731002" cy="2045201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86334" y="6096711"/>
            <a:ext cx="3156585" cy="666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Saumure</a:t>
            </a:r>
            <a:r>
              <a:rPr sz="1400" spc="15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mise</a:t>
            </a:r>
            <a:r>
              <a:rPr sz="1400" spc="16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à</a:t>
            </a:r>
            <a:r>
              <a:rPr sz="1400" spc="17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l’évaporation</a:t>
            </a:r>
            <a:r>
              <a:rPr sz="1400" spc="16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afin</a:t>
            </a:r>
            <a:r>
              <a:rPr sz="1400" spc="165" dirty="0">
                <a:latin typeface="Calibri"/>
                <a:cs typeface="Calibri"/>
              </a:rPr>
              <a:t>  </a:t>
            </a:r>
            <a:r>
              <a:rPr sz="1400" spc="-25" dirty="0">
                <a:latin typeface="Calibri"/>
                <a:cs typeface="Calibri"/>
              </a:rPr>
              <a:t>de </a:t>
            </a:r>
            <a:r>
              <a:rPr sz="1400" dirty="0">
                <a:latin typeface="Calibri"/>
                <a:cs typeface="Calibri"/>
              </a:rPr>
              <a:t>concentrer</a:t>
            </a:r>
            <a:r>
              <a:rPr sz="1400" spc="25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et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2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faire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cristalliser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les</a:t>
            </a:r>
            <a:r>
              <a:rPr sz="1400" spc="26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sels </a:t>
            </a:r>
            <a:r>
              <a:rPr sz="1400" spc="-10" dirty="0">
                <a:latin typeface="Calibri"/>
                <a:cs typeface="Calibri"/>
              </a:rPr>
              <a:t>évaporitiques</a:t>
            </a:r>
            <a:r>
              <a:rPr sz="1400" spc="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(ici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-10" dirty="0">
                <a:latin typeface="Calibri"/>
                <a:cs typeface="Calibri"/>
              </a:rPr>
              <a:t> halite)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3715258" y="5965952"/>
            <a:ext cx="524446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Calibri"/>
                <a:cs typeface="Calibri"/>
              </a:rPr>
              <a:t>Vue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d’un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cristal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halite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au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MEB,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issus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bac</a:t>
            </a:r>
            <a:r>
              <a:rPr sz="1200" spc="16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d’évaporation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ci-</a:t>
            </a:r>
            <a:r>
              <a:rPr sz="1200" dirty="0">
                <a:latin typeface="Calibri"/>
                <a:cs typeface="Calibri"/>
              </a:rPr>
              <a:t>contre.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Noter</a:t>
            </a:r>
            <a:r>
              <a:rPr sz="1200" spc="170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la </a:t>
            </a:r>
            <a:r>
              <a:rPr sz="1200" dirty="0">
                <a:latin typeface="Calibri"/>
                <a:cs typeface="Calibri"/>
              </a:rPr>
              <a:t>forme</a:t>
            </a:r>
            <a:r>
              <a:rPr sz="1200" spc="14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générale</a:t>
            </a:r>
            <a:r>
              <a:rPr sz="1200" spc="1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d’aspect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octaédrique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et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les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multiples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chevrons</a:t>
            </a:r>
            <a:r>
              <a:rPr sz="1200" spc="16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15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croissances</a:t>
            </a:r>
            <a:r>
              <a:rPr sz="1200" spc="155" dirty="0">
                <a:latin typeface="Calibri"/>
                <a:cs typeface="Calibri"/>
              </a:rPr>
              <a:t> </a:t>
            </a:r>
            <a:r>
              <a:rPr sz="1200" spc="-25" dirty="0">
                <a:latin typeface="Calibri"/>
                <a:cs typeface="Calibri"/>
              </a:rPr>
              <a:t>en </a:t>
            </a:r>
            <a:r>
              <a:rPr sz="1200" dirty="0">
                <a:latin typeface="Calibri"/>
                <a:cs typeface="Calibri"/>
              </a:rPr>
              <a:t>dendrite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complexe</a:t>
            </a:r>
            <a:r>
              <a:rPr sz="1200" dirty="0">
                <a:latin typeface="Calibri"/>
                <a:cs typeface="Calibri"/>
              </a:rPr>
              <a:t> participant</a:t>
            </a:r>
            <a:r>
              <a:rPr sz="1200" spc="-4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la</a:t>
            </a:r>
            <a:r>
              <a:rPr sz="1200" spc="-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croissance</a:t>
            </a:r>
            <a:r>
              <a:rPr sz="1200" spc="5" dirty="0">
                <a:latin typeface="Calibri"/>
                <a:cs typeface="Calibri"/>
              </a:rPr>
              <a:t> </a:t>
            </a:r>
            <a:r>
              <a:rPr sz="1200" spc="-10" dirty="0">
                <a:latin typeface="Calibri"/>
                <a:cs typeface="Calibri"/>
              </a:rPr>
              <a:t>progressive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du</a:t>
            </a:r>
            <a:r>
              <a:rPr sz="1200" spc="-2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cristal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de</a:t>
            </a:r>
            <a:r>
              <a:rPr sz="1200" spc="-20" dirty="0">
                <a:latin typeface="Calibri"/>
                <a:cs typeface="Calibri"/>
              </a:rPr>
              <a:t> sel,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92271" y="1609750"/>
            <a:ext cx="5222875" cy="4250690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R="106680" algn="r">
              <a:lnSpc>
                <a:spcPct val="100000"/>
              </a:lnSpc>
              <a:spcBef>
                <a:spcPts val="44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I.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BOUR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219070" y="5928461"/>
            <a:ext cx="39624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sz="7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dirty="0">
                <a:solidFill>
                  <a:srgbClr val="FFFFFF"/>
                </a:solidFill>
                <a:latin typeface="Calibri"/>
                <a:cs typeface="Calibri"/>
              </a:rPr>
              <a:t>I.</a:t>
            </a:r>
            <a:r>
              <a:rPr sz="7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00" spc="-20" dirty="0">
                <a:solidFill>
                  <a:srgbClr val="FFFFFF"/>
                </a:solidFill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0744" y="1484502"/>
            <a:ext cx="34455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723900" algn="l"/>
                <a:tab pos="1508760" algn="l"/>
                <a:tab pos="2338070" algn="l"/>
                <a:tab pos="3191510" algn="l"/>
              </a:tabLst>
            </a:pPr>
            <a:r>
              <a:rPr sz="1400" spc="-10" dirty="0">
                <a:latin typeface="Calibri"/>
                <a:cs typeface="Calibri"/>
              </a:rPr>
              <a:t>bassin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salifère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comtois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formées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par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0744" y="1697812"/>
            <a:ext cx="3448050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6985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l'évaporation</a:t>
            </a:r>
            <a:r>
              <a:rPr sz="1400" spc="2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d'une</a:t>
            </a:r>
            <a:r>
              <a:rPr sz="1400" spc="3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ancienne</a:t>
            </a:r>
            <a:r>
              <a:rPr sz="1400" spc="30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mer</a:t>
            </a:r>
            <a:r>
              <a:rPr sz="1400" spc="2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chaude</a:t>
            </a:r>
            <a:r>
              <a:rPr sz="1400" spc="30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peu</a:t>
            </a:r>
            <a:r>
              <a:rPr sz="1400" spc="14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profonde</a:t>
            </a:r>
            <a:r>
              <a:rPr sz="1400" spc="14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lors</a:t>
            </a:r>
            <a:r>
              <a:rPr sz="1400" spc="14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du</a:t>
            </a:r>
            <a:r>
              <a:rPr sz="1400" spc="14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Keuper</a:t>
            </a:r>
            <a:r>
              <a:rPr sz="1400" spc="14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inférieur</a:t>
            </a:r>
            <a:r>
              <a:rPr sz="1400" spc="145" dirty="0">
                <a:latin typeface="Calibri"/>
                <a:cs typeface="Calibri"/>
              </a:rPr>
              <a:t>  </a:t>
            </a:r>
            <a:r>
              <a:rPr sz="1400" spc="-2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moyen</a:t>
            </a:r>
            <a:r>
              <a:rPr sz="1400" spc="-8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(Trias).</a:t>
            </a:r>
            <a:endParaRPr sz="1400">
              <a:latin typeface="Calibri"/>
              <a:cs typeface="Calibri"/>
            </a:endParaRPr>
          </a:p>
          <a:p>
            <a:pPr marL="12700" marR="5080" algn="just">
              <a:lnSpc>
                <a:spcPts val="1670"/>
              </a:lnSpc>
              <a:spcBef>
                <a:spcPts val="75"/>
              </a:spcBef>
            </a:pPr>
            <a:r>
              <a:rPr sz="1400" dirty="0">
                <a:latin typeface="Wingdings"/>
                <a:cs typeface="Wingdings"/>
              </a:rPr>
              <a:t></a:t>
            </a:r>
            <a:r>
              <a:rPr sz="1400" spc="320" dirty="0">
                <a:latin typeface="Times New Roman"/>
                <a:cs typeface="Times New Roman"/>
              </a:rPr>
              <a:t> </a:t>
            </a:r>
            <a:r>
              <a:rPr sz="1400" dirty="0">
                <a:latin typeface="Calibri"/>
                <a:cs typeface="Calibri"/>
              </a:rPr>
              <a:t>extension</a:t>
            </a:r>
            <a:r>
              <a:rPr sz="1400" spc="3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épicontinentale</a:t>
            </a:r>
            <a:r>
              <a:rPr sz="1400" spc="3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(mer</a:t>
            </a:r>
            <a:r>
              <a:rPr sz="1400" spc="35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triasique)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l’océan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Paléo-</a:t>
            </a:r>
            <a:r>
              <a:rPr sz="1400" spc="-25" dirty="0">
                <a:latin typeface="Calibri"/>
                <a:cs typeface="Calibri"/>
              </a:rPr>
              <a:t>Téthys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qui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recouvrait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tout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l'est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10744" y="2764917"/>
            <a:ext cx="34455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36245" algn="l"/>
                <a:tab pos="804545" algn="l"/>
                <a:tab pos="1528445" algn="l"/>
                <a:tab pos="2256155" algn="l"/>
                <a:tab pos="3246755" algn="l"/>
              </a:tabLst>
            </a:pPr>
            <a:r>
              <a:rPr sz="1400" spc="-25" dirty="0">
                <a:latin typeface="Calibri"/>
                <a:cs typeface="Calibri"/>
              </a:rPr>
              <a:t>de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la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France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(partie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10" dirty="0">
                <a:latin typeface="Calibri"/>
                <a:cs typeface="Calibri"/>
              </a:rPr>
              <a:t>intégrante</a:t>
            </a:r>
            <a:r>
              <a:rPr sz="1400" dirty="0">
                <a:latin typeface="Calibri"/>
                <a:cs typeface="Calibri"/>
              </a:rPr>
              <a:t>	</a:t>
            </a:r>
            <a:r>
              <a:rPr sz="1400" spc="-25" dirty="0">
                <a:latin typeface="Calibri"/>
                <a:cs typeface="Calibri"/>
              </a:rPr>
              <a:t>du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10744" y="2978276"/>
            <a:ext cx="344614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supercontinent</a:t>
            </a:r>
            <a:r>
              <a:rPr sz="1400" spc="13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Pangée)</a:t>
            </a:r>
            <a:r>
              <a:rPr sz="1400" spc="1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se</a:t>
            </a:r>
            <a:r>
              <a:rPr sz="1400" spc="1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retirant</a:t>
            </a:r>
            <a:r>
              <a:rPr sz="1400" spc="1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et</a:t>
            </a:r>
            <a:r>
              <a:rPr sz="1400" spc="1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laissant </a:t>
            </a:r>
            <a:r>
              <a:rPr sz="1400" dirty="0">
                <a:latin typeface="Calibri"/>
                <a:cs typeface="Calibri"/>
              </a:rPr>
              <a:t>une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lagune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peu profonde de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saumure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d'eau</a:t>
            </a:r>
            <a:r>
              <a:rPr sz="1400" spc="5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de </a:t>
            </a:r>
            <a:r>
              <a:rPr sz="1400" dirty="0">
                <a:latin typeface="Calibri"/>
                <a:cs typeface="Calibri"/>
              </a:rPr>
              <a:t>mer</a:t>
            </a:r>
            <a:r>
              <a:rPr sz="1400" spc="17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qui</a:t>
            </a:r>
            <a:r>
              <a:rPr sz="1400" spc="19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par</a:t>
            </a:r>
            <a:r>
              <a:rPr sz="1400" spc="18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évaporation</a:t>
            </a:r>
            <a:r>
              <a:rPr sz="1400" spc="18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forme</a:t>
            </a:r>
            <a:r>
              <a:rPr sz="1400" spc="18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une</a:t>
            </a:r>
            <a:r>
              <a:rPr sz="1400" spc="185" dirty="0">
                <a:latin typeface="Calibri"/>
                <a:cs typeface="Calibri"/>
              </a:rPr>
              <a:t>  </a:t>
            </a:r>
            <a:r>
              <a:rPr sz="1400" spc="-20" dirty="0">
                <a:latin typeface="Calibri"/>
                <a:cs typeface="Calibri"/>
              </a:rPr>
              <a:t>très </a:t>
            </a:r>
            <a:r>
              <a:rPr sz="1400" dirty="0">
                <a:latin typeface="Calibri"/>
                <a:cs typeface="Calibri"/>
              </a:rPr>
              <a:t>importante</a:t>
            </a:r>
            <a:r>
              <a:rPr sz="1400" spc="1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série</a:t>
            </a:r>
            <a:r>
              <a:rPr sz="1400" spc="1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évaporitique</a:t>
            </a:r>
            <a:r>
              <a:rPr sz="1400" spc="16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15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plus</a:t>
            </a:r>
            <a:r>
              <a:rPr sz="1400" spc="16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16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100 </a:t>
            </a:r>
            <a:r>
              <a:rPr sz="1400" dirty="0">
                <a:latin typeface="Calibri"/>
                <a:cs typeface="Calibri"/>
              </a:rPr>
              <a:t>m</a:t>
            </a:r>
            <a:r>
              <a:rPr sz="1400" spc="-1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d'épaisseur.</a:t>
            </a:r>
            <a:endParaRPr sz="1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dirty="0"/>
              <a:t>III</a:t>
            </a:r>
            <a:r>
              <a:rPr spc="-55" dirty="0"/>
              <a:t> </a:t>
            </a:r>
            <a:r>
              <a:rPr dirty="0"/>
              <a:t>.</a:t>
            </a:r>
            <a:r>
              <a:rPr spc="-35" dirty="0"/>
              <a:t> </a:t>
            </a:r>
            <a:r>
              <a:rPr dirty="0"/>
              <a:t>Les</a:t>
            </a:r>
            <a:r>
              <a:rPr spc="-30" dirty="0"/>
              <a:t> </a:t>
            </a:r>
            <a:r>
              <a:rPr dirty="0"/>
              <a:t>roches</a:t>
            </a:r>
            <a:r>
              <a:rPr spc="-15" dirty="0"/>
              <a:t> </a:t>
            </a:r>
            <a:r>
              <a:rPr spc="-10" dirty="0"/>
              <a:t>sédimentaires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4" name="object 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15948" y="716661"/>
            <a:ext cx="26085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évaporitique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9514" y="1467345"/>
            <a:ext cx="4277995" cy="1169670"/>
          </a:xfrm>
          <a:prstGeom prst="rect">
            <a:avLst/>
          </a:prstGeom>
          <a:ln w="25400">
            <a:solidFill>
              <a:srgbClr val="000000"/>
            </a:solidFill>
          </a:ln>
        </p:spPr>
        <p:txBody>
          <a:bodyPr vert="horz" wrap="square" lIns="0" tIns="34290" rIns="0" bIns="0" rtlCol="0">
            <a:spAutoFit/>
          </a:bodyPr>
          <a:lstStyle/>
          <a:p>
            <a:pPr marL="91440" marR="84455" algn="just">
              <a:lnSpc>
                <a:spcPct val="100000"/>
              </a:lnSpc>
              <a:spcBef>
                <a:spcPts val="270"/>
              </a:spcBef>
            </a:pPr>
            <a:r>
              <a:rPr sz="1400" dirty="0">
                <a:latin typeface="Calibri"/>
                <a:cs typeface="Calibri"/>
              </a:rPr>
              <a:t>Vues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d’octaèdres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émoussés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avec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mise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2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évidence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d’une </a:t>
            </a:r>
            <a:r>
              <a:rPr sz="1400" dirty="0">
                <a:latin typeface="Calibri"/>
                <a:cs typeface="Calibri"/>
              </a:rPr>
              <a:t>croissance</a:t>
            </a:r>
            <a:r>
              <a:rPr sz="1400" spc="31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s’effectuant</a:t>
            </a:r>
            <a:r>
              <a:rPr sz="1400" spc="31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par</a:t>
            </a:r>
            <a:r>
              <a:rPr sz="1400" spc="31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les</a:t>
            </a:r>
            <a:r>
              <a:rPr sz="1400" spc="31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arrêtes</a:t>
            </a:r>
            <a:r>
              <a:rPr sz="1400" spc="31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avec</a:t>
            </a:r>
            <a:r>
              <a:rPr sz="1400" spc="310" dirty="0">
                <a:latin typeface="Calibri"/>
                <a:cs typeface="Calibri"/>
              </a:rPr>
              <a:t>  </a:t>
            </a:r>
            <a:r>
              <a:rPr sz="1400" spc="-25" dirty="0">
                <a:latin typeface="Calibri"/>
                <a:cs typeface="Calibri"/>
              </a:rPr>
              <a:t>un </a:t>
            </a:r>
            <a:r>
              <a:rPr sz="1400" dirty="0">
                <a:latin typeface="Calibri"/>
                <a:cs typeface="Calibri"/>
              </a:rPr>
              <a:t>remplissage</a:t>
            </a:r>
            <a:r>
              <a:rPr sz="1400" spc="4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progressif</a:t>
            </a:r>
            <a:r>
              <a:rPr sz="1400" spc="45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du</a:t>
            </a:r>
            <a:r>
              <a:rPr sz="1400" spc="4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cristal</a:t>
            </a:r>
            <a:r>
              <a:rPr sz="1400" spc="4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vers</a:t>
            </a:r>
            <a:r>
              <a:rPr sz="1400" spc="45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l’intérieur</a:t>
            </a:r>
            <a:r>
              <a:rPr sz="1400" spc="459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par </a:t>
            </a:r>
            <a:r>
              <a:rPr sz="1400" dirty="0">
                <a:latin typeface="Calibri"/>
                <a:cs typeface="Calibri"/>
              </a:rPr>
              <a:t>cristallisation</a:t>
            </a:r>
            <a:r>
              <a:rPr sz="1400" spc="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successif</a:t>
            </a:r>
            <a:r>
              <a:rPr sz="1400" spc="9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nannocristaux</a:t>
            </a:r>
            <a:r>
              <a:rPr sz="1400" spc="1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halite</a:t>
            </a:r>
            <a:r>
              <a:rPr sz="1400" spc="80" dirty="0">
                <a:latin typeface="Calibri"/>
                <a:cs typeface="Calibri"/>
              </a:rPr>
              <a:t> </a:t>
            </a:r>
            <a:r>
              <a:rPr sz="1400" spc="-20" dirty="0">
                <a:latin typeface="Calibri"/>
                <a:cs typeface="Calibri"/>
              </a:rPr>
              <a:t>dans </a:t>
            </a:r>
            <a:r>
              <a:rPr sz="1400" dirty="0">
                <a:latin typeface="Calibri"/>
                <a:cs typeface="Calibri"/>
              </a:rPr>
              <a:t>une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saumure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riche</a:t>
            </a:r>
            <a:r>
              <a:rPr sz="1400" spc="-3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impureté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(argile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notamment).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123444" y="3096766"/>
            <a:ext cx="4444365" cy="3639820"/>
            <a:chOff x="123444" y="3096766"/>
            <a:chExt cx="4444365" cy="363982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444" y="3096766"/>
              <a:ext cx="4443983" cy="363931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14" y="3151441"/>
              <a:ext cx="4277995" cy="3475863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660394" y="524255"/>
            <a:ext cx="4427220" cy="6219825"/>
            <a:chOff x="4660394" y="524255"/>
            <a:chExt cx="4427220" cy="621982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60394" y="3115050"/>
              <a:ext cx="4427213" cy="362865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16017" y="3170529"/>
              <a:ext cx="4262628" cy="346341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4696967" y="3151479"/>
              <a:ext cx="4300855" cy="3502025"/>
            </a:xfrm>
            <a:custGeom>
              <a:avLst/>
              <a:gdLst/>
              <a:ahLst/>
              <a:cxnLst/>
              <a:rect l="l" t="t" r="r" b="b"/>
              <a:pathLst>
                <a:path w="4300855" h="3502025">
                  <a:moveTo>
                    <a:pt x="0" y="3501516"/>
                  </a:moveTo>
                  <a:lnTo>
                    <a:pt x="4300728" y="3501516"/>
                  </a:lnTo>
                  <a:lnTo>
                    <a:pt x="4300728" y="0"/>
                  </a:lnTo>
                  <a:lnTo>
                    <a:pt x="0" y="0"/>
                  </a:lnTo>
                  <a:lnTo>
                    <a:pt x="0" y="3501516"/>
                  </a:lnTo>
                  <a:close/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903975" y="524255"/>
              <a:ext cx="3076955" cy="2499360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5652134" y="4581144"/>
              <a:ext cx="576580" cy="432434"/>
            </a:xfrm>
            <a:custGeom>
              <a:avLst/>
              <a:gdLst/>
              <a:ahLst/>
              <a:cxnLst/>
              <a:rect l="l" t="t" r="r" b="b"/>
              <a:pathLst>
                <a:path w="576579" h="432435">
                  <a:moveTo>
                    <a:pt x="0" y="432053"/>
                  </a:moveTo>
                  <a:lnTo>
                    <a:pt x="576059" y="432053"/>
                  </a:lnTo>
                  <a:lnTo>
                    <a:pt x="576059" y="0"/>
                  </a:lnTo>
                  <a:lnTo>
                    <a:pt x="0" y="0"/>
                  </a:lnTo>
                  <a:lnTo>
                    <a:pt x="0" y="432053"/>
                  </a:lnTo>
                  <a:close/>
                </a:path>
              </a:pathLst>
            </a:custGeom>
            <a:ln w="2540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652134" y="2852927"/>
              <a:ext cx="3240405" cy="2160270"/>
            </a:xfrm>
            <a:custGeom>
              <a:avLst/>
              <a:gdLst/>
              <a:ahLst/>
              <a:cxnLst/>
              <a:rect l="l" t="t" r="r" b="b"/>
              <a:pathLst>
                <a:path w="3240404" h="2160270">
                  <a:moveTo>
                    <a:pt x="0" y="1728216"/>
                  </a:moveTo>
                  <a:lnTo>
                    <a:pt x="288036" y="0"/>
                  </a:lnTo>
                </a:path>
                <a:path w="3240404" h="2160270">
                  <a:moveTo>
                    <a:pt x="576072" y="2160270"/>
                  </a:moveTo>
                  <a:lnTo>
                    <a:pt x="3240405" y="0"/>
                  </a:lnTo>
                </a:path>
              </a:pathLst>
            </a:custGeom>
            <a:ln w="19050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60464" y="3132391"/>
            <a:ext cx="4316095" cy="3514090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56515" rIns="0" bIns="0" rtlCol="0">
            <a:spAutoFit/>
          </a:bodyPr>
          <a:lstStyle/>
          <a:p>
            <a:pPr marR="107314" algn="r">
              <a:lnSpc>
                <a:spcPct val="100000"/>
              </a:lnSpc>
              <a:spcBef>
                <a:spcPts val="44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I.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BOUR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285733" y="3195066"/>
            <a:ext cx="61023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sz="1100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dirty="0">
                <a:solidFill>
                  <a:srgbClr val="FFFFFF"/>
                </a:solidFill>
                <a:latin typeface="Calibri"/>
                <a:cs typeface="Calibri"/>
              </a:rPr>
              <a:t>I.</a:t>
            </a:r>
            <a:r>
              <a:rPr sz="11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Calibri"/>
                <a:cs typeface="Calibri"/>
              </a:rPr>
              <a:t>BOUR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24468" y="646303"/>
            <a:ext cx="55435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©</a:t>
            </a:r>
            <a:r>
              <a:rPr sz="1000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dirty="0">
                <a:solidFill>
                  <a:srgbClr val="FFFFFF"/>
                </a:solidFill>
                <a:latin typeface="Calibri"/>
                <a:cs typeface="Calibri"/>
              </a:rPr>
              <a:t>I.</a:t>
            </a:r>
            <a:r>
              <a:rPr sz="10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spc="-20" dirty="0">
                <a:solidFill>
                  <a:srgbClr val="FFFFFF"/>
                </a:solidFill>
                <a:latin typeface="Calibri"/>
                <a:cs typeface="Calibri"/>
              </a:rPr>
              <a:t>BOUR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4" name="object 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15948" y="716661"/>
            <a:ext cx="26085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évaporitique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28015" y="653923"/>
            <a:ext cx="8849360" cy="6204585"/>
            <a:chOff x="128015" y="653923"/>
            <a:chExt cx="8849360" cy="6204585"/>
          </a:xfrm>
        </p:grpSpPr>
        <p:sp>
          <p:nvSpPr>
            <p:cNvPr id="8" name="object 8"/>
            <p:cNvSpPr/>
            <p:nvPr/>
          </p:nvSpPr>
          <p:spPr>
            <a:xfrm>
              <a:off x="5580125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80125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8015" y="1054606"/>
              <a:ext cx="5629656" cy="580339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3850" y="1249756"/>
              <a:ext cx="5040249" cy="5419598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5706871" y="712978"/>
            <a:ext cx="3177540" cy="11150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  <a:p>
            <a:pPr marL="37465" marR="5080">
              <a:lnSpc>
                <a:spcPct val="100000"/>
              </a:lnSpc>
              <a:spcBef>
                <a:spcPts val="1860"/>
              </a:spcBef>
              <a:tabLst>
                <a:tab pos="1889125" algn="l"/>
              </a:tabLst>
            </a:pPr>
            <a:r>
              <a:rPr sz="2000" spc="-10" dirty="0">
                <a:latin typeface="Calibri"/>
                <a:cs typeface="Calibri"/>
              </a:rPr>
              <a:t>Evaporites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20" dirty="0">
                <a:latin typeface="Calibri"/>
                <a:cs typeface="Calibri"/>
              </a:rPr>
              <a:t>cénozoïques </a:t>
            </a:r>
            <a:r>
              <a:rPr sz="2000" spc="-10" dirty="0">
                <a:latin typeface="Calibri"/>
                <a:cs typeface="Calibri"/>
              </a:rPr>
              <a:t>français: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31890" y="1966087"/>
            <a:ext cx="3155315" cy="1093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Calibri"/>
                <a:cs typeface="Calibri"/>
              </a:rPr>
              <a:t>Extension</a:t>
            </a:r>
            <a:r>
              <a:rPr sz="1400" spc="40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des</a:t>
            </a:r>
            <a:r>
              <a:rPr sz="1400" spc="41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évaporites</a:t>
            </a:r>
            <a:r>
              <a:rPr sz="1400" spc="40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d’âge</a:t>
            </a:r>
            <a:r>
              <a:rPr sz="1400" spc="409" dirty="0">
                <a:latin typeface="Calibri"/>
                <a:cs typeface="Calibri"/>
              </a:rPr>
              <a:t>  </a:t>
            </a:r>
            <a:r>
              <a:rPr sz="1400" spc="-10" dirty="0">
                <a:latin typeface="Calibri"/>
                <a:cs typeface="Calibri"/>
              </a:rPr>
              <a:t>Eocène </a:t>
            </a:r>
            <a:r>
              <a:rPr sz="1400" dirty="0">
                <a:latin typeface="Calibri"/>
                <a:cs typeface="Calibri"/>
              </a:rPr>
              <a:t>supérieur-</a:t>
            </a:r>
            <a:r>
              <a:rPr sz="1400" spc="3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Oligocène</a:t>
            </a:r>
            <a:r>
              <a:rPr sz="1400" spc="38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dans</a:t>
            </a:r>
            <a:r>
              <a:rPr sz="1400" spc="39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le</a:t>
            </a:r>
            <a:r>
              <a:rPr sz="1400" spc="38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rift</a:t>
            </a:r>
            <a:r>
              <a:rPr sz="1400" spc="39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ouest </a:t>
            </a:r>
            <a:r>
              <a:rPr sz="1400" dirty="0">
                <a:latin typeface="Calibri"/>
                <a:cs typeface="Calibri"/>
              </a:rPr>
              <a:t>européen,</a:t>
            </a:r>
            <a:r>
              <a:rPr sz="1400" spc="38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les</a:t>
            </a:r>
            <a:r>
              <a:rPr sz="1400" spc="390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zones</a:t>
            </a:r>
            <a:r>
              <a:rPr sz="1400" spc="385" dirty="0">
                <a:latin typeface="Calibri"/>
                <a:cs typeface="Calibri"/>
              </a:rPr>
              <a:t> 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390" dirty="0">
                <a:latin typeface="Calibri"/>
                <a:cs typeface="Calibri"/>
              </a:rPr>
              <a:t>  </a:t>
            </a:r>
            <a:r>
              <a:rPr sz="1400" spc="-20" dirty="0">
                <a:latin typeface="Calibri"/>
                <a:cs typeface="Calibri"/>
              </a:rPr>
              <a:t>plate-forme </a:t>
            </a:r>
            <a:r>
              <a:rPr sz="1400" dirty="0">
                <a:latin typeface="Calibri"/>
                <a:cs typeface="Calibri"/>
              </a:rPr>
              <a:t>voisines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(Bassin</a:t>
            </a:r>
            <a:r>
              <a:rPr sz="1400" spc="2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1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Paris</a:t>
            </a:r>
            <a:r>
              <a:rPr sz="1400" spc="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et</a:t>
            </a:r>
            <a:r>
              <a:rPr sz="1400" spc="36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d’Aquitaine)</a:t>
            </a:r>
            <a:r>
              <a:rPr sz="1400" spc="30" dirty="0">
                <a:latin typeface="Calibri"/>
                <a:cs typeface="Calibri"/>
              </a:rPr>
              <a:t> </a:t>
            </a:r>
            <a:r>
              <a:rPr sz="1400" spc="-25" dirty="0">
                <a:latin typeface="Calibri"/>
                <a:cs typeface="Calibri"/>
              </a:rPr>
              <a:t>et </a:t>
            </a:r>
            <a:r>
              <a:rPr sz="1400" dirty="0">
                <a:latin typeface="Calibri"/>
                <a:cs typeface="Calibri"/>
              </a:rPr>
              <a:t>la</a:t>
            </a:r>
            <a:r>
              <a:rPr sz="1400" spc="254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dépression</a:t>
            </a:r>
            <a:r>
              <a:rPr sz="1400" spc="-5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de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l’Ebre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en</a:t>
            </a:r>
            <a:r>
              <a:rPr sz="1400" spc="-20" dirty="0">
                <a:latin typeface="Calibri"/>
                <a:cs typeface="Calibri"/>
              </a:rPr>
              <a:t> </a:t>
            </a:r>
            <a:r>
              <a:rPr sz="1400" spc="-10" dirty="0">
                <a:latin typeface="Calibri"/>
                <a:cs typeface="Calibri"/>
              </a:rPr>
              <a:t>Espagne.</a:t>
            </a:r>
            <a:endParaRPr sz="14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22620" y="3477766"/>
            <a:ext cx="2667000" cy="3264408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803391" y="3158655"/>
            <a:ext cx="2421255" cy="320675"/>
          </a:xfrm>
          <a:prstGeom prst="rect">
            <a:avLst/>
          </a:prstGeom>
          <a:solidFill>
            <a:srgbClr val="FFBB09"/>
          </a:solidFill>
        </p:spPr>
        <p:txBody>
          <a:bodyPr vert="horz" wrap="square" lIns="0" tIns="44450" rIns="0" bIns="0" rtlCol="0">
            <a:spAutoFit/>
          </a:bodyPr>
          <a:lstStyle/>
          <a:p>
            <a:pPr marL="464184">
              <a:lnSpc>
                <a:spcPct val="100000"/>
              </a:lnSpc>
              <a:spcBef>
                <a:spcPts val="350"/>
              </a:spcBef>
            </a:pPr>
            <a:r>
              <a:rPr sz="600" b="1" dirty="0">
                <a:latin typeface="Arial"/>
                <a:cs typeface="Arial"/>
              </a:rPr>
              <a:t>LES</a:t>
            </a:r>
            <a:r>
              <a:rPr sz="600" b="1" spc="-2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SELS</a:t>
            </a:r>
            <a:r>
              <a:rPr sz="600" b="1" spc="-10" dirty="0">
                <a:latin typeface="Arial"/>
                <a:cs typeface="Arial"/>
              </a:rPr>
              <a:t> POTASSIQUES</a:t>
            </a:r>
            <a:endParaRPr sz="600">
              <a:latin typeface="Arial"/>
              <a:cs typeface="Arial"/>
            </a:endParaRPr>
          </a:p>
          <a:p>
            <a:pPr marL="92075">
              <a:lnSpc>
                <a:spcPct val="100000"/>
              </a:lnSpc>
            </a:pPr>
            <a:r>
              <a:rPr sz="600" b="1" dirty="0">
                <a:latin typeface="Arial"/>
                <a:cs typeface="Arial"/>
              </a:rPr>
              <a:t>PALEOGENE</a:t>
            </a:r>
            <a:r>
              <a:rPr sz="600" b="1" spc="-1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DU</a:t>
            </a:r>
            <a:r>
              <a:rPr sz="600" b="1" spc="-1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BASSIN</a:t>
            </a:r>
            <a:r>
              <a:rPr sz="600" b="1" spc="20" dirty="0">
                <a:latin typeface="Arial"/>
                <a:cs typeface="Arial"/>
              </a:rPr>
              <a:t> </a:t>
            </a:r>
            <a:r>
              <a:rPr sz="600" b="1" dirty="0">
                <a:latin typeface="Arial"/>
                <a:cs typeface="Arial"/>
              </a:rPr>
              <a:t>DE</a:t>
            </a:r>
            <a:r>
              <a:rPr sz="600" b="1" spc="-25" dirty="0">
                <a:latin typeface="Arial"/>
                <a:cs typeface="Arial"/>
              </a:rPr>
              <a:t> </a:t>
            </a:r>
            <a:r>
              <a:rPr sz="600" b="1" spc="-10" dirty="0">
                <a:latin typeface="Arial"/>
                <a:cs typeface="Arial"/>
              </a:rPr>
              <a:t>MULHOUSE (ALSACE)</a:t>
            </a:r>
            <a:endParaRPr sz="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0916" y="865629"/>
            <a:ext cx="8130538" cy="599236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13" name="object 13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1215948" y="716661"/>
            <a:ext cx="26085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évaporitique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17" name="object 17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III</a:t>
            </a:r>
            <a:r>
              <a:rPr sz="16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4" name="object 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215948" y="716661"/>
            <a:ext cx="26085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évaporitique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8" name="object 8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82879" y="1187196"/>
            <a:ext cx="8842375" cy="4921250"/>
            <a:chOff x="182879" y="1187196"/>
            <a:chExt cx="8842375" cy="4921250"/>
          </a:xfrm>
        </p:grpSpPr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2879" y="2269234"/>
              <a:ext cx="5189220" cy="383895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60520" y="1187196"/>
              <a:ext cx="4864608" cy="2990087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482976" y="1295857"/>
            <a:ext cx="1653539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Gypse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sélénite</a:t>
            </a:r>
            <a:endParaRPr sz="1400">
              <a:latin typeface="Arial"/>
              <a:cs typeface="Arial"/>
            </a:endParaRPr>
          </a:p>
          <a:p>
            <a:pPr marR="5715" algn="r">
              <a:lnSpc>
                <a:spcPct val="100000"/>
              </a:lnSpc>
            </a:pPr>
            <a:r>
              <a:rPr sz="1400" b="1" dirty="0">
                <a:latin typeface="Arial"/>
                <a:cs typeface="Arial"/>
              </a:rPr>
              <a:t>Messinien</a:t>
            </a:r>
            <a:r>
              <a:rPr sz="1400" b="1" spc="-6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Sicile</a:t>
            </a:r>
            <a:endParaRPr sz="140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8267" y="6039408"/>
            <a:ext cx="1869439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Gypse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pied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d’alouette </a:t>
            </a:r>
            <a:r>
              <a:rPr sz="1400" b="1" dirty="0">
                <a:latin typeface="Arial"/>
                <a:cs typeface="Arial"/>
              </a:rPr>
              <a:t>Paléogène</a:t>
            </a:r>
            <a:r>
              <a:rPr sz="1400" b="1" spc="-7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du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400" b="1" dirty="0">
                <a:latin typeface="Arial"/>
                <a:cs typeface="Arial"/>
              </a:rPr>
              <a:t>Bassin</a:t>
            </a:r>
            <a:r>
              <a:rPr sz="1400" b="1" spc="-4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de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20" dirty="0">
                <a:latin typeface="Arial"/>
                <a:cs typeface="Arial"/>
              </a:rPr>
              <a:t>Paris</a:t>
            </a:r>
            <a:endParaRPr sz="14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5443220" y="6472529"/>
            <a:ext cx="337502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sulfate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anhydre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CaSO4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b="1" i="1" spc="-10" dirty="0">
                <a:latin typeface="Calibri"/>
                <a:cs typeface="Calibri"/>
              </a:rPr>
              <a:t>anhydrite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86044" y="4146803"/>
            <a:ext cx="3171444" cy="2380488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75204" y="3555489"/>
            <a:ext cx="3168396" cy="275082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103" y="1051560"/>
            <a:ext cx="4899660" cy="259080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87680">
              <a:lnSpc>
                <a:spcPct val="100000"/>
              </a:lnSpc>
              <a:spcBef>
                <a:spcPts val="95"/>
              </a:spcBef>
            </a:pPr>
            <a:r>
              <a:rPr dirty="0"/>
              <a:t>III</a:t>
            </a:r>
            <a:r>
              <a:rPr spc="-55" dirty="0"/>
              <a:t> </a:t>
            </a:r>
            <a:r>
              <a:rPr dirty="0"/>
              <a:t>.</a:t>
            </a:r>
            <a:r>
              <a:rPr spc="-35" dirty="0"/>
              <a:t> </a:t>
            </a:r>
            <a:r>
              <a:rPr dirty="0"/>
              <a:t>Les</a:t>
            </a:r>
            <a:r>
              <a:rPr spc="-30" dirty="0"/>
              <a:t> </a:t>
            </a:r>
            <a:r>
              <a:rPr dirty="0"/>
              <a:t>roches</a:t>
            </a:r>
            <a:r>
              <a:rPr spc="-15" dirty="0"/>
              <a:t> </a:t>
            </a:r>
            <a:r>
              <a:rPr spc="-10" dirty="0"/>
              <a:t>sédimentaires</a:t>
            </a:r>
          </a:p>
        </p:txBody>
      </p:sp>
      <p:grpSp>
        <p:nvGrpSpPr>
          <p:cNvPr id="13" name="object 13"/>
          <p:cNvGrpSpPr/>
          <p:nvPr/>
        </p:nvGrpSpPr>
        <p:grpSpPr>
          <a:xfrm>
            <a:off x="166814" y="661288"/>
            <a:ext cx="4705985" cy="404495"/>
            <a:chOff x="166814" y="661288"/>
            <a:chExt cx="4705985" cy="404495"/>
          </a:xfrm>
        </p:grpSpPr>
        <p:sp>
          <p:nvSpPr>
            <p:cNvPr id="14" name="object 14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63131" y="0"/>
                  </a:lnTo>
                  <a:lnTo>
                    <a:pt x="38554" y="4951"/>
                  </a:lnTo>
                  <a:lnTo>
                    <a:pt x="18488" y="18462"/>
                  </a:lnTo>
                  <a:lnTo>
                    <a:pt x="4960" y="38522"/>
                  </a:lnTo>
                  <a:lnTo>
                    <a:pt x="0" y="63119"/>
                  </a:lnTo>
                  <a:lnTo>
                    <a:pt x="0" y="315595"/>
                  </a:lnTo>
                  <a:lnTo>
                    <a:pt x="4960" y="340191"/>
                  </a:lnTo>
                  <a:lnTo>
                    <a:pt x="18488" y="360251"/>
                  </a:lnTo>
                  <a:lnTo>
                    <a:pt x="38554" y="373762"/>
                  </a:lnTo>
                  <a:lnTo>
                    <a:pt x="63131" y="378713"/>
                  </a:lnTo>
                  <a:lnTo>
                    <a:pt x="4617402" y="378713"/>
                  </a:lnTo>
                  <a:lnTo>
                    <a:pt x="4641945" y="373762"/>
                  </a:lnTo>
                  <a:lnTo>
                    <a:pt x="4662011" y="360251"/>
                  </a:lnTo>
                  <a:lnTo>
                    <a:pt x="4675552" y="340191"/>
                  </a:lnTo>
                  <a:lnTo>
                    <a:pt x="4680521" y="315595"/>
                  </a:lnTo>
                  <a:lnTo>
                    <a:pt x="4680521" y="63119"/>
                  </a:lnTo>
                  <a:lnTo>
                    <a:pt x="4675552" y="38522"/>
                  </a:lnTo>
                  <a:lnTo>
                    <a:pt x="4662011" y="18462"/>
                  </a:lnTo>
                  <a:lnTo>
                    <a:pt x="4641945" y="4951"/>
                  </a:lnTo>
                  <a:lnTo>
                    <a:pt x="4617402" y="0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79514" y="673988"/>
              <a:ext cx="4680585" cy="379095"/>
            </a:xfrm>
            <a:custGeom>
              <a:avLst/>
              <a:gdLst/>
              <a:ahLst/>
              <a:cxnLst/>
              <a:rect l="l" t="t" r="r" b="b"/>
              <a:pathLst>
                <a:path w="4680585" h="379094">
                  <a:moveTo>
                    <a:pt x="4617402" y="0"/>
                  </a:moveTo>
                  <a:lnTo>
                    <a:pt x="4641945" y="4951"/>
                  </a:lnTo>
                  <a:lnTo>
                    <a:pt x="4662011" y="18462"/>
                  </a:lnTo>
                  <a:lnTo>
                    <a:pt x="4675552" y="38522"/>
                  </a:lnTo>
                  <a:lnTo>
                    <a:pt x="4680521" y="63119"/>
                  </a:lnTo>
                  <a:lnTo>
                    <a:pt x="4680521" y="315595"/>
                  </a:lnTo>
                  <a:lnTo>
                    <a:pt x="4675552" y="340191"/>
                  </a:lnTo>
                  <a:lnTo>
                    <a:pt x="4662011" y="360251"/>
                  </a:lnTo>
                  <a:lnTo>
                    <a:pt x="4641945" y="373762"/>
                  </a:lnTo>
                  <a:lnTo>
                    <a:pt x="4617402" y="378713"/>
                  </a:lnTo>
                  <a:lnTo>
                    <a:pt x="63131" y="378713"/>
                  </a:lnTo>
                  <a:lnTo>
                    <a:pt x="38554" y="373762"/>
                  </a:lnTo>
                  <a:lnTo>
                    <a:pt x="18488" y="360251"/>
                  </a:lnTo>
                  <a:lnTo>
                    <a:pt x="4960" y="340191"/>
                  </a:lnTo>
                  <a:lnTo>
                    <a:pt x="0" y="315595"/>
                  </a:lnTo>
                  <a:lnTo>
                    <a:pt x="0" y="63119"/>
                  </a:lnTo>
                  <a:lnTo>
                    <a:pt x="4960" y="38522"/>
                  </a:lnTo>
                  <a:lnTo>
                    <a:pt x="18488" y="18462"/>
                  </a:lnTo>
                  <a:lnTo>
                    <a:pt x="38554" y="4951"/>
                  </a:lnTo>
                  <a:lnTo>
                    <a:pt x="63131" y="0"/>
                  </a:lnTo>
                  <a:lnTo>
                    <a:pt x="4617402" y="0"/>
                  </a:lnTo>
                  <a:close/>
                </a:path>
              </a:pathLst>
            </a:custGeom>
            <a:ln w="25400">
              <a:solidFill>
                <a:srgbClr val="8B383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215948" y="716661"/>
            <a:ext cx="26085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299085" algn="l"/>
              </a:tabLst>
            </a:pP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Sédimentation</a:t>
            </a:r>
            <a:r>
              <a:rPr sz="1600" spc="-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évaporitique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567426" y="653923"/>
            <a:ext cx="3409950" cy="411480"/>
            <a:chOff x="5567426" y="653923"/>
            <a:chExt cx="3409950" cy="411480"/>
          </a:xfrm>
        </p:grpSpPr>
        <p:sp>
          <p:nvSpPr>
            <p:cNvPr id="18" name="object 18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3320033" y="0"/>
                  </a:moveTo>
                  <a:lnTo>
                    <a:pt x="64388" y="0"/>
                  </a:lnTo>
                  <a:lnTo>
                    <a:pt x="39326" y="5058"/>
                  </a:lnTo>
                  <a:lnTo>
                    <a:pt x="18859" y="18843"/>
                  </a:lnTo>
                  <a:lnTo>
                    <a:pt x="5060" y="39272"/>
                  </a:lnTo>
                  <a:lnTo>
                    <a:pt x="0" y="64262"/>
                  </a:lnTo>
                  <a:lnTo>
                    <a:pt x="0" y="321690"/>
                  </a:lnTo>
                  <a:lnTo>
                    <a:pt x="5060" y="346753"/>
                  </a:lnTo>
                  <a:lnTo>
                    <a:pt x="18859" y="367220"/>
                  </a:lnTo>
                  <a:lnTo>
                    <a:pt x="39326" y="381019"/>
                  </a:lnTo>
                  <a:lnTo>
                    <a:pt x="64388" y="386079"/>
                  </a:lnTo>
                  <a:lnTo>
                    <a:pt x="3320033" y="386079"/>
                  </a:lnTo>
                  <a:lnTo>
                    <a:pt x="3345096" y="381019"/>
                  </a:lnTo>
                  <a:lnTo>
                    <a:pt x="3365563" y="367220"/>
                  </a:lnTo>
                  <a:lnTo>
                    <a:pt x="3379362" y="346753"/>
                  </a:lnTo>
                  <a:lnTo>
                    <a:pt x="3384423" y="321690"/>
                  </a:lnTo>
                  <a:lnTo>
                    <a:pt x="3384423" y="64262"/>
                  </a:lnTo>
                  <a:lnTo>
                    <a:pt x="3379362" y="39272"/>
                  </a:lnTo>
                  <a:lnTo>
                    <a:pt x="3365563" y="18843"/>
                  </a:lnTo>
                  <a:lnTo>
                    <a:pt x="3345096" y="5058"/>
                  </a:lnTo>
                  <a:lnTo>
                    <a:pt x="3320033" y="0"/>
                  </a:lnTo>
                  <a:close/>
                </a:path>
              </a:pathLst>
            </a:custGeom>
            <a:solidFill>
              <a:srgbClr val="F7954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580126" y="666623"/>
              <a:ext cx="3384550" cy="386080"/>
            </a:xfrm>
            <a:custGeom>
              <a:avLst/>
              <a:gdLst/>
              <a:ahLst/>
              <a:cxnLst/>
              <a:rect l="l" t="t" r="r" b="b"/>
              <a:pathLst>
                <a:path w="3384550" h="386080">
                  <a:moveTo>
                    <a:pt x="0" y="64262"/>
                  </a:moveTo>
                  <a:lnTo>
                    <a:pt x="5060" y="39272"/>
                  </a:lnTo>
                  <a:lnTo>
                    <a:pt x="18859" y="18843"/>
                  </a:lnTo>
                  <a:lnTo>
                    <a:pt x="39326" y="5058"/>
                  </a:lnTo>
                  <a:lnTo>
                    <a:pt x="64388" y="0"/>
                  </a:lnTo>
                  <a:lnTo>
                    <a:pt x="3320033" y="0"/>
                  </a:lnTo>
                  <a:lnTo>
                    <a:pt x="3345096" y="5058"/>
                  </a:lnTo>
                  <a:lnTo>
                    <a:pt x="3365563" y="18843"/>
                  </a:lnTo>
                  <a:lnTo>
                    <a:pt x="3379362" y="39272"/>
                  </a:lnTo>
                  <a:lnTo>
                    <a:pt x="3384423" y="64262"/>
                  </a:lnTo>
                  <a:lnTo>
                    <a:pt x="3384423" y="321690"/>
                  </a:lnTo>
                  <a:lnTo>
                    <a:pt x="3379362" y="346753"/>
                  </a:lnTo>
                  <a:lnTo>
                    <a:pt x="3365563" y="367220"/>
                  </a:lnTo>
                  <a:lnTo>
                    <a:pt x="3345096" y="381019"/>
                  </a:lnTo>
                  <a:lnTo>
                    <a:pt x="3320033" y="386079"/>
                  </a:lnTo>
                  <a:lnTo>
                    <a:pt x="64388" y="386079"/>
                  </a:lnTo>
                  <a:lnTo>
                    <a:pt x="39326" y="381019"/>
                  </a:lnTo>
                  <a:lnTo>
                    <a:pt x="18859" y="367220"/>
                  </a:lnTo>
                  <a:lnTo>
                    <a:pt x="5060" y="346753"/>
                  </a:lnTo>
                  <a:lnTo>
                    <a:pt x="0" y="321690"/>
                  </a:lnTo>
                  <a:lnTo>
                    <a:pt x="0" y="64262"/>
                  </a:lnTo>
                  <a:close/>
                </a:path>
              </a:pathLst>
            </a:custGeom>
            <a:ln w="25399">
              <a:solidFill>
                <a:srgbClr val="B66C3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706871" y="712978"/>
            <a:ext cx="31286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3.</a:t>
            </a:r>
            <a:r>
              <a:rPr sz="1600" i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Catégories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600" i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i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i="1" spc="-10" dirty="0">
                <a:solidFill>
                  <a:srgbClr val="FFFFFF"/>
                </a:solidFill>
                <a:latin typeface="Calibri"/>
                <a:cs typeface="Calibri"/>
              </a:rPr>
              <a:t>sédimentaires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167284" y="6029325"/>
          <a:ext cx="3687445" cy="605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5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15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05155">
                <a:tc>
                  <a:txBody>
                    <a:bodyPr/>
                    <a:lstStyle/>
                    <a:p>
                      <a:pPr marL="31750">
                        <a:lnSpc>
                          <a:spcPts val="1335"/>
                        </a:lnSpc>
                      </a:pPr>
                      <a:r>
                        <a:rPr sz="1400" b="1" u="sng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Légende</a:t>
                      </a:r>
                      <a:r>
                        <a:rPr sz="1400" b="1" u="sng" spc="-7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 </a:t>
                      </a:r>
                      <a:r>
                        <a:rPr sz="1400" b="1" u="sng" spc="-50" dirty="0">
                          <a:uFill>
                            <a:solidFill>
                              <a:srgbClr val="000000"/>
                            </a:solidFill>
                          </a:uFill>
                          <a:latin typeface="Calibri"/>
                          <a:cs typeface="Calibri"/>
                        </a:rPr>
                        <a:t>: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93345" indent="-69850">
                        <a:lnSpc>
                          <a:spcPct val="100000"/>
                        </a:lnSpc>
                        <a:buSzPct val="92857"/>
                        <a:buFont typeface="Arial"/>
                        <a:buChar char="•"/>
                        <a:tabLst>
                          <a:tab pos="93345" algn="l"/>
                        </a:tabLst>
                      </a:pPr>
                      <a:r>
                        <a:rPr sz="1400" b="1" dirty="0">
                          <a:latin typeface="Calibri"/>
                          <a:cs typeface="Calibri"/>
                        </a:rPr>
                        <a:t>Bleu</a:t>
                      </a:r>
                      <a:r>
                        <a:rPr sz="1400" b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: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Na</a:t>
                      </a:r>
                      <a:r>
                        <a:rPr sz="1350" spc="-37" baseline="24691" dirty="0">
                          <a:latin typeface="Calibri"/>
                          <a:cs typeface="Calibri"/>
                        </a:rPr>
                        <a:t>+</a:t>
                      </a:r>
                      <a:endParaRPr sz="1350" baseline="24691">
                        <a:latin typeface="Calibri"/>
                        <a:cs typeface="Calibri"/>
                      </a:endParaRPr>
                    </a:p>
                    <a:p>
                      <a:pPr marL="93980" indent="-69850">
                        <a:lnSpc>
                          <a:spcPts val="1650"/>
                        </a:lnSpc>
                        <a:buSzPct val="92857"/>
                        <a:buFont typeface="Arial"/>
                        <a:buChar char="•"/>
                        <a:tabLst>
                          <a:tab pos="93980" algn="l"/>
                        </a:tabLst>
                      </a:pPr>
                      <a:r>
                        <a:rPr sz="1400" b="1" spc="-10" dirty="0">
                          <a:latin typeface="Calibri"/>
                          <a:cs typeface="Calibri"/>
                        </a:rPr>
                        <a:t>Vert</a:t>
                      </a:r>
                      <a:r>
                        <a:rPr sz="1400" b="1" spc="-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=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Cl</a:t>
                      </a:r>
                      <a:r>
                        <a:rPr sz="1350" spc="-37" baseline="24691" dirty="0">
                          <a:latin typeface="Calibri"/>
                          <a:cs typeface="Calibri"/>
                        </a:rPr>
                        <a:t>-</a:t>
                      </a:r>
                      <a:endParaRPr sz="1350" baseline="24691">
                        <a:latin typeface="Calibri"/>
                        <a:cs typeface="Calibri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46685">
                        <a:lnSpc>
                          <a:spcPct val="100000"/>
                        </a:lnSpc>
                        <a:spcBef>
                          <a:spcPts val="1335"/>
                        </a:spcBef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Mise</a:t>
                      </a:r>
                      <a:r>
                        <a:rPr sz="1400" spc="-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400" spc="-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valeur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des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polyhèdres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de</a:t>
                      </a:r>
                      <a:endParaRPr sz="1400">
                        <a:latin typeface="Calibri"/>
                        <a:cs typeface="Calibri"/>
                      </a:endParaRPr>
                    </a:p>
                    <a:p>
                      <a:pPr marL="146685">
                        <a:lnSpc>
                          <a:spcPts val="1650"/>
                        </a:lnSpc>
                      </a:pPr>
                      <a:r>
                        <a:rPr sz="1400" spc="-10" dirty="0">
                          <a:latin typeface="Calibri"/>
                          <a:cs typeface="Calibri"/>
                        </a:rPr>
                        <a:t>coordination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au</a:t>
                      </a:r>
                      <a:r>
                        <a:rPr sz="1400" spc="-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sein</a:t>
                      </a:r>
                      <a:r>
                        <a:rPr sz="140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400" spc="-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maille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169545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2" name="object 22"/>
          <p:cNvGrpSpPr/>
          <p:nvPr/>
        </p:nvGrpSpPr>
        <p:grpSpPr>
          <a:xfrm>
            <a:off x="144018" y="3572255"/>
            <a:ext cx="3829050" cy="2314575"/>
            <a:chOff x="144018" y="3572255"/>
            <a:chExt cx="3829050" cy="2314575"/>
          </a:xfrm>
        </p:grpSpPr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4018" y="3573030"/>
              <a:ext cx="2699766" cy="231317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633472" y="3572255"/>
              <a:ext cx="1339596" cy="789432"/>
            </a:xfrm>
            <a:prstGeom prst="rect">
              <a:avLst/>
            </a:prstGeom>
          </p:spPr>
        </p:pic>
      </p:grpSp>
      <p:sp>
        <p:nvSpPr>
          <p:cNvPr id="25" name="object 25"/>
          <p:cNvSpPr txBox="1"/>
          <p:nvPr/>
        </p:nvSpPr>
        <p:spPr>
          <a:xfrm>
            <a:off x="2841751" y="3651884"/>
            <a:ext cx="896619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Halite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6292596" y="1056132"/>
            <a:ext cx="2653665" cy="883919"/>
            <a:chOff x="6292596" y="1056132"/>
            <a:chExt cx="2653665" cy="883919"/>
          </a:xfrm>
        </p:grpSpPr>
        <p:pic>
          <p:nvPicPr>
            <p:cNvPr id="27" name="object 2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292596" y="1056132"/>
              <a:ext cx="1438655" cy="789432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347204" y="1056132"/>
              <a:ext cx="1598676" cy="789432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640068" y="1539240"/>
              <a:ext cx="295655" cy="40081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694932" y="1539240"/>
              <a:ext cx="470916" cy="400812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925056" y="1539240"/>
              <a:ext cx="295655" cy="400812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912608" y="1539240"/>
              <a:ext cx="295655" cy="400812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7967472" y="1539240"/>
              <a:ext cx="585216" cy="400812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311896" y="1539240"/>
              <a:ext cx="295655" cy="400812"/>
            </a:xfrm>
            <a:prstGeom prst="rect">
              <a:avLst/>
            </a:prstGeom>
          </p:spPr>
        </p:pic>
      </p:grpSp>
      <p:sp>
        <p:nvSpPr>
          <p:cNvPr id="35" name="object 35"/>
          <p:cNvSpPr txBox="1"/>
          <p:nvPr/>
        </p:nvSpPr>
        <p:spPr>
          <a:xfrm>
            <a:off x="6502654" y="1112667"/>
            <a:ext cx="2210435" cy="699770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70"/>
              </a:spcBef>
            </a:pPr>
            <a:r>
              <a:rPr sz="2800" b="1" dirty="0">
                <a:latin typeface="Calibri"/>
                <a:cs typeface="Calibri"/>
              </a:rPr>
              <a:t>Sylvite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+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Halite</a:t>
            </a:r>
            <a:endParaRPr sz="2800">
              <a:latin typeface="Calibri"/>
              <a:cs typeface="Calibri"/>
            </a:endParaRPr>
          </a:p>
          <a:p>
            <a:pPr marL="18415" algn="ctr">
              <a:lnSpc>
                <a:spcPct val="100000"/>
              </a:lnSpc>
              <a:spcBef>
                <a:spcPts val="95"/>
              </a:spcBef>
              <a:tabLst>
                <a:tab pos="1290955" algn="l"/>
              </a:tabLst>
            </a:pPr>
            <a:r>
              <a:rPr sz="1400" b="1" spc="-10" dirty="0">
                <a:latin typeface="Calibri"/>
                <a:cs typeface="Calibri"/>
              </a:rPr>
              <a:t>(KCl)</a:t>
            </a:r>
            <a:r>
              <a:rPr sz="1400" b="1" dirty="0">
                <a:latin typeface="Calibri"/>
                <a:cs typeface="Calibri"/>
              </a:rPr>
              <a:t>	</a:t>
            </a:r>
            <a:r>
              <a:rPr sz="1400" b="1" spc="-10" dirty="0">
                <a:latin typeface="Calibri"/>
                <a:cs typeface="Calibri"/>
              </a:rPr>
              <a:t>(NaCl)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794247" y="1805939"/>
            <a:ext cx="3350260" cy="4598035"/>
            <a:chOff x="5794247" y="1805939"/>
            <a:chExt cx="3350260" cy="4598035"/>
          </a:xfrm>
        </p:grpSpPr>
        <p:pic>
          <p:nvPicPr>
            <p:cNvPr id="37" name="object 3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5794247" y="1805939"/>
              <a:ext cx="3349752" cy="2522219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6577583" y="4219955"/>
              <a:ext cx="2532887" cy="21838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911758" y="692861"/>
            <a:ext cx="732091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3.</a:t>
            </a:r>
            <a:r>
              <a:rPr sz="3600" spc="-5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Les</a:t>
            </a:r>
            <a:r>
              <a:rPr sz="3600" spc="-5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grands</a:t>
            </a:r>
            <a:r>
              <a:rPr sz="3600" spc="-60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principes</a:t>
            </a:r>
            <a:r>
              <a:rPr sz="3600" spc="-75" dirty="0">
                <a:solidFill>
                  <a:srgbClr val="000000"/>
                </a:solidFill>
              </a:rPr>
              <a:t> </a:t>
            </a:r>
            <a:r>
              <a:rPr sz="3600" spc="-10" dirty="0">
                <a:solidFill>
                  <a:srgbClr val="000000"/>
                </a:solidFill>
              </a:rPr>
              <a:t>stratigraphiques</a:t>
            </a:r>
            <a:endParaRPr sz="3600"/>
          </a:p>
        </p:txBody>
      </p:sp>
      <p:sp>
        <p:nvSpPr>
          <p:cNvPr id="9" name="object 9"/>
          <p:cNvSpPr txBox="1"/>
          <p:nvPr/>
        </p:nvSpPr>
        <p:spPr>
          <a:xfrm>
            <a:off x="618540" y="1446402"/>
            <a:ext cx="7676515" cy="8985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</a:tabLst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Principe</a:t>
            </a:r>
            <a:r>
              <a:rPr sz="2000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</a:t>
            </a:r>
            <a:r>
              <a:rPr sz="2000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superposition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couche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plus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basse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est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plus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ancienne,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2065"/>
              </a:spcBef>
              <a:buFont typeface="Arial"/>
              <a:buChar char="•"/>
              <a:tabLst>
                <a:tab pos="354965" algn="l"/>
              </a:tabLst>
            </a:pP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Principe</a:t>
            </a:r>
            <a:r>
              <a:rPr sz="2000" u="sng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élémentaire</a:t>
            </a:r>
            <a:r>
              <a:rPr sz="20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de</a:t>
            </a:r>
            <a:r>
              <a:rPr sz="2000" u="sng" spc="-2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chronologie</a:t>
            </a:r>
            <a:r>
              <a:rPr sz="2000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relative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0" name="object 10">
            <a:hlinkClick r:id="rId7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00125" y="2611412"/>
            <a:ext cx="3710051" cy="4086225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5294503" y="3201415"/>
            <a:ext cx="24765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305">
              <a:lnSpc>
                <a:spcPct val="100000"/>
              </a:lnSpc>
              <a:spcBef>
                <a:spcPts val="100"/>
              </a:spcBef>
            </a:pPr>
            <a:r>
              <a:rPr sz="1800" b="1" i="1" dirty="0">
                <a:latin typeface="Calibri"/>
                <a:cs typeface="Calibri"/>
              </a:rPr>
              <a:t>La</a:t>
            </a:r>
            <a:r>
              <a:rPr sz="1800" b="1" i="1" spc="-40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couche</a:t>
            </a:r>
            <a:r>
              <a:rPr sz="1800" b="1" i="1" spc="-5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B</a:t>
            </a:r>
            <a:r>
              <a:rPr sz="1800" b="1" i="1" spc="-40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s'est</a:t>
            </a:r>
            <a:r>
              <a:rPr sz="1800" b="1" i="1" spc="-25" dirty="0">
                <a:latin typeface="Calibri"/>
                <a:cs typeface="Calibri"/>
              </a:rPr>
              <a:t> </a:t>
            </a:r>
            <a:r>
              <a:rPr sz="1800" b="1" i="1" spc="-10" dirty="0">
                <a:latin typeface="Calibri"/>
                <a:cs typeface="Calibri"/>
              </a:rPr>
              <a:t>déposée </a:t>
            </a:r>
            <a:r>
              <a:rPr sz="1800" b="1" i="1" dirty="0">
                <a:latin typeface="Calibri"/>
                <a:cs typeface="Calibri"/>
              </a:rPr>
              <a:t>après</a:t>
            </a:r>
            <a:r>
              <a:rPr sz="1800" b="1" i="1" spc="-40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la</a:t>
            </a:r>
            <a:r>
              <a:rPr sz="1800" b="1" i="1" spc="-4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couche</a:t>
            </a:r>
            <a:r>
              <a:rPr sz="1800" b="1" i="1" spc="-45" dirty="0">
                <a:latin typeface="Calibri"/>
                <a:cs typeface="Calibri"/>
              </a:rPr>
              <a:t> </a:t>
            </a:r>
            <a:r>
              <a:rPr sz="1800" b="1" i="1" spc="-25" dirty="0">
                <a:latin typeface="Calibri"/>
                <a:cs typeface="Calibri"/>
              </a:rPr>
              <a:t>A.</a:t>
            </a:r>
            <a:endParaRPr sz="18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</a:pPr>
            <a:r>
              <a:rPr sz="1800" b="1" i="1" dirty="0">
                <a:latin typeface="Calibri"/>
                <a:cs typeface="Calibri"/>
              </a:rPr>
              <a:t>La</a:t>
            </a:r>
            <a:r>
              <a:rPr sz="1800" b="1" i="1" spc="-2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couche</a:t>
            </a:r>
            <a:r>
              <a:rPr sz="1800" b="1" i="1" spc="-3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I</a:t>
            </a:r>
            <a:r>
              <a:rPr sz="1800" b="1" i="1" spc="-30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est</a:t>
            </a:r>
            <a:r>
              <a:rPr sz="1800" b="1" i="1" spc="-15" dirty="0">
                <a:latin typeface="Calibri"/>
                <a:cs typeface="Calibri"/>
              </a:rPr>
              <a:t> </a:t>
            </a:r>
            <a:r>
              <a:rPr sz="1800" b="1" i="1" dirty="0">
                <a:latin typeface="Calibri"/>
                <a:cs typeface="Calibri"/>
              </a:rPr>
              <a:t>la</a:t>
            </a:r>
            <a:r>
              <a:rPr sz="1800" b="1" i="1" spc="-25" dirty="0">
                <a:latin typeface="Calibri"/>
                <a:cs typeface="Calibri"/>
              </a:rPr>
              <a:t> </a:t>
            </a:r>
            <a:r>
              <a:rPr sz="1800" b="1" i="1" spc="-10" dirty="0">
                <a:latin typeface="Calibri"/>
                <a:cs typeface="Calibri"/>
              </a:rPr>
              <a:t>dernière déposée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6928104" y="122681"/>
            <a:ext cx="2049145" cy="438784"/>
            <a:chOff x="6928104" y="122681"/>
            <a:chExt cx="2049145" cy="438784"/>
          </a:xfrm>
        </p:grpSpPr>
        <p:sp>
          <p:nvSpPr>
            <p:cNvPr id="13" name="object 13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1954784" y="0"/>
                  </a:moveTo>
                  <a:lnTo>
                    <a:pt x="68834" y="0"/>
                  </a:lnTo>
                  <a:lnTo>
                    <a:pt x="42058" y="5415"/>
                  </a:lnTo>
                  <a:lnTo>
                    <a:pt x="20177" y="20177"/>
                  </a:lnTo>
                  <a:lnTo>
                    <a:pt x="5415" y="42058"/>
                  </a:lnTo>
                  <a:lnTo>
                    <a:pt x="0" y="68834"/>
                  </a:lnTo>
                  <a:lnTo>
                    <a:pt x="0" y="344424"/>
                  </a:lnTo>
                  <a:lnTo>
                    <a:pt x="5415" y="371199"/>
                  </a:lnTo>
                  <a:lnTo>
                    <a:pt x="20177" y="393080"/>
                  </a:lnTo>
                  <a:lnTo>
                    <a:pt x="42058" y="407842"/>
                  </a:lnTo>
                  <a:lnTo>
                    <a:pt x="68834" y="413258"/>
                  </a:lnTo>
                  <a:lnTo>
                    <a:pt x="1954784" y="413258"/>
                  </a:lnTo>
                  <a:lnTo>
                    <a:pt x="1981632" y="407842"/>
                  </a:lnTo>
                  <a:lnTo>
                    <a:pt x="2003552" y="393080"/>
                  </a:lnTo>
                  <a:lnTo>
                    <a:pt x="2018327" y="371199"/>
                  </a:lnTo>
                  <a:lnTo>
                    <a:pt x="2023745" y="344424"/>
                  </a:lnTo>
                  <a:lnTo>
                    <a:pt x="2023745" y="68834"/>
                  </a:lnTo>
                  <a:lnTo>
                    <a:pt x="2018327" y="42058"/>
                  </a:lnTo>
                  <a:lnTo>
                    <a:pt x="2003552" y="20177"/>
                  </a:lnTo>
                  <a:lnTo>
                    <a:pt x="1981632" y="5415"/>
                  </a:lnTo>
                  <a:lnTo>
                    <a:pt x="19547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0" y="68834"/>
                  </a:moveTo>
                  <a:lnTo>
                    <a:pt x="5415" y="42058"/>
                  </a:lnTo>
                  <a:lnTo>
                    <a:pt x="20177" y="20177"/>
                  </a:lnTo>
                  <a:lnTo>
                    <a:pt x="42058" y="5415"/>
                  </a:lnTo>
                  <a:lnTo>
                    <a:pt x="68834" y="0"/>
                  </a:lnTo>
                  <a:lnTo>
                    <a:pt x="1954784" y="0"/>
                  </a:lnTo>
                  <a:lnTo>
                    <a:pt x="1981632" y="5415"/>
                  </a:lnTo>
                  <a:lnTo>
                    <a:pt x="2003552" y="20177"/>
                  </a:lnTo>
                  <a:lnTo>
                    <a:pt x="2018327" y="42058"/>
                  </a:lnTo>
                  <a:lnTo>
                    <a:pt x="2023745" y="68834"/>
                  </a:lnTo>
                  <a:lnTo>
                    <a:pt x="2023745" y="344424"/>
                  </a:lnTo>
                  <a:lnTo>
                    <a:pt x="2018327" y="371199"/>
                  </a:lnTo>
                  <a:lnTo>
                    <a:pt x="2003552" y="393080"/>
                  </a:lnTo>
                  <a:lnTo>
                    <a:pt x="1981632" y="407842"/>
                  </a:lnTo>
                  <a:lnTo>
                    <a:pt x="1954784" y="413258"/>
                  </a:lnTo>
                  <a:lnTo>
                    <a:pt x="68834" y="413258"/>
                  </a:lnTo>
                  <a:lnTo>
                    <a:pt x="42058" y="407842"/>
                  </a:lnTo>
                  <a:lnTo>
                    <a:pt x="20177" y="393080"/>
                  </a:lnTo>
                  <a:lnTo>
                    <a:pt x="5415" y="371199"/>
                  </a:lnTo>
                  <a:lnTo>
                    <a:pt x="0" y="344424"/>
                  </a:lnTo>
                  <a:lnTo>
                    <a:pt x="0" y="6883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7440294" y="176910"/>
            <a:ext cx="10267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 .</a:t>
            </a:r>
            <a:r>
              <a:rPr sz="1800" spc="4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Rappels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05459" y="1053464"/>
            <a:ext cx="7503159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100" b="1" dirty="0">
                <a:solidFill>
                  <a:srgbClr val="000000"/>
                </a:solidFill>
                <a:latin typeface="Calibri"/>
                <a:cs typeface="Calibri"/>
              </a:rPr>
              <a:t>Les</a:t>
            </a:r>
            <a:r>
              <a:rPr sz="41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100" b="1" dirty="0">
                <a:solidFill>
                  <a:srgbClr val="000000"/>
                </a:solidFill>
                <a:latin typeface="Calibri"/>
                <a:cs typeface="Calibri"/>
              </a:rPr>
              <a:t>roches</a:t>
            </a:r>
            <a:r>
              <a:rPr sz="41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100" b="1" dirty="0">
                <a:solidFill>
                  <a:srgbClr val="000000"/>
                </a:solidFill>
                <a:latin typeface="Calibri"/>
                <a:cs typeface="Calibri"/>
              </a:rPr>
              <a:t>ignées</a:t>
            </a:r>
            <a:r>
              <a:rPr sz="41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100" b="1" dirty="0">
                <a:solidFill>
                  <a:srgbClr val="000000"/>
                </a:solidFill>
                <a:latin typeface="Calibri"/>
                <a:cs typeface="Calibri"/>
              </a:rPr>
              <a:t>ou</a:t>
            </a:r>
            <a:r>
              <a:rPr sz="41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100" b="1" spc="-10" dirty="0">
                <a:solidFill>
                  <a:srgbClr val="000000"/>
                </a:solidFill>
                <a:latin typeface="Calibri"/>
                <a:cs typeface="Calibri"/>
              </a:rPr>
              <a:t>magmatiques</a:t>
            </a:r>
            <a:endParaRPr sz="41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2437" y="2170023"/>
            <a:ext cx="8087359" cy="380619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5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Origine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profonde,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résultent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</a:t>
            </a:r>
            <a:r>
              <a:rPr sz="2000" spc="-10" dirty="0">
                <a:latin typeface="Arial"/>
                <a:cs typeface="Arial"/>
              </a:rPr>
              <a:t> cristallisation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d’un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magma,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Roches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essentiellement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silicatées,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Formées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cristaux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étroitement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enchevêtrés,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La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texture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traduit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vitesse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milieu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cristallisation,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0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La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nature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minéraux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traduit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composition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chimique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du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magma,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84"/>
              </a:spcBef>
              <a:buChar char="•"/>
              <a:tabLst>
                <a:tab pos="354965" algn="l"/>
              </a:tabLst>
            </a:pPr>
            <a:r>
              <a:rPr sz="2000" dirty="0">
                <a:latin typeface="Arial"/>
                <a:cs typeface="Arial"/>
              </a:rPr>
              <a:t>Ces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conditions</a:t>
            </a:r>
            <a:r>
              <a:rPr sz="2000" spc="114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peuvent</a:t>
            </a:r>
            <a:r>
              <a:rPr sz="2000" spc="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se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ramener,</a:t>
            </a:r>
            <a:r>
              <a:rPr sz="2000" spc="10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par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une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simplification</a:t>
            </a:r>
            <a:r>
              <a:rPr sz="2000" spc="11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extrême,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latin typeface="Arial"/>
                <a:cs typeface="Arial"/>
              </a:rPr>
              <a:t>à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deux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facteurs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principaux,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pression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la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température</a:t>
            </a:r>
            <a:r>
              <a:rPr sz="2000" spc="-9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T,</a:t>
            </a:r>
            <a:endParaRPr sz="2000">
              <a:latin typeface="Arial"/>
              <a:cs typeface="Arial"/>
            </a:endParaRPr>
          </a:p>
          <a:p>
            <a:pPr marL="352425" marR="5080" indent="-339725" algn="just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Les</a:t>
            </a:r>
            <a:r>
              <a:rPr sz="2000" spc="315" dirty="0">
                <a:latin typeface="Arial"/>
                <a:cs typeface="Arial"/>
              </a:rPr>
              <a:t>   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roches</a:t>
            </a:r>
            <a:r>
              <a:rPr sz="2000" b="1" u="sng" spc="31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  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magmatiques</a:t>
            </a:r>
            <a:r>
              <a:rPr sz="2000" b="1" spc="315" dirty="0">
                <a:latin typeface="Arial"/>
                <a:cs typeface="Arial"/>
              </a:rPr>
              <a:t>    </a:t>
            </a:r>
            <a:r>
              <a:rPr sz="2000" dirty="0">
                <a:latin typeface="Arial"/>
                <a:cs typeface="Arial"/>
              </a:rPr>
              <a:t>résultent</a:t>
            </a:r>
            <a:r>
              <a:rPr sz="2000" spc="320" dirty="0">
                <a:latin typeface="Arial"/>
                <a:cs typeface="Arial"/>
              </a:rPr>
              <a:t>    </a:t>
            </a:r>
            <a:r>
              <a:rPr sz="2000" dirty="0">
                <a:latin typeface="Arial"/>
                <a:cs typeface="Arial"/>
              </a:rPr>
              <a:t>d'un</a:t>
            </a:r>
            <a:r>
              <a:rPr sz="2000" spc="315" dirty="0">
                <a:latin typeface="Arial"/>
                <a:cs typeface="Arial"/>
              </a:rPr>
              <a:t>    </a:t>
            </a:r>
            <a:r>
              <a:rPr sz="2000" spc="-10" dirty="0">
                <a:latin typeface="Arial"/>
                <a:cs typeface="Arial"/>
              </a:rPr>
              <a:t>processus 	</a:t>
            </a:r>
            <a:r>
              <a:rPr sz="2000" dirty="0">
                <a:latin typeface="Arial"/>
                <a:cs typeface="Arial"/>
              </a:rPr>
              <a:t>magmatogénique,</a:t>
            </a:r>
            <a:r>
              <a:rPr sz="2000" spc="35" dirty="0">
                <a:latin typeface="Arial"/>
                <a:cs typeface="Arial"/>
              </a:rPr>
              <a:t>  </a:t>
            </a:r>
            <a:r>
              <a:rPr sz="2000" dirty="0">
                <a:latin typeface="Arial"/>
                <a:cs typeface="Arial"/>
              </a:rPr>
              <a:t>responsable</a:t>
            </a:r>
            <a:r>
              <a:rPr sz="2000" spc="45" dirty="0">
                <a:latin typeface="Arial"/>
                <a:cs typeface="Arial"/>
              </a:rPr>
              <a:t> 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45" dirty="0">
                <a:latin typeface="Arial"/>
                <a:cs typeface="Arial"/>
              </a:rPr>
              <a:t>  </a:t>
            </a:r>
            <a:r>
              <a:rPr sz="2000" dirty="0">
                <a:latin typeface="Arial"/>
                <a:cs typeface="Arial"/>
              </a:rPr>
              <a:t>l'individualisation</a:t>
            </a:r>
            <a:r>
              <a:rPr sz="2000" spc="50" dirty="0">
                <a:latin typeface="Arial"/>
                <a:cs typeface="Arial"/>
              </a:rPr>
              <a:t>  </a:t>
            </a:r>
            <a:r>
              <a:rPr sz="2000" dirty="0">
                <a:latin typeface="Arial"/>
                <a:cs typeface="Arial"/>
              </a:rPr>
              <a:t>d'une</a:t>
            </a:r>
            <a:r>
              <a:rPr sz="2000" spc="45" dirty="0">
                <a:latin typeface="Arial"/>
                <a:cs typeface="Arial"/>
              </a:rPr>
              <a:t>  </a:t>
            </a:r>
            <a:r>
              <a:rPr sz="2000" spc="-10" dirty="0">
                <a:latin typeface="Arial"/>
                <a:cs typeface="Arial"/>
              </a:rPr>
              <a:t>phase 	</a:t>
            </a:r>
            <a:r>
              <a:rPr sz="2000" dirty="0">
                <a:latin typeface="Arial"/>
                <a:cs typeface="Arial"/>
              </a:rPr>
              <a:t>liquide,</a:t>
            </a:r>
            <a:r>
              <a:rPr sz="2000" spc="459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</a:t>
            </a:r>
            <a:r>
              <a:rPr sz="2000" spc="465" dirty="0">
                <a:latin typeface="Arial"/>
                <a:cs typeface="Arial"/>
              </a:rPr>
              <a:t> 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magma</a:t>
            </a:r>
            <a:r>
              <a:rPr sz="2000" dirty="0">
                <a:latin typeface="Arial"/>
                <a:cs typeface="Arial"/>
              </a:rPr>
              <a:t>,</a:t>
            </a:r>
            <a:r>
              <a:rPr sz="2000" spc="45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suivi</a:t>
            </a:r>
            <a:r>
              <a:rPr sz="2000" spc="46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d'une</a:t>
            </a:r>
            <a:r>
              <a:rPr sz="2000" spc="4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consolidation</a:t>
            </a:r>
            <a:r>
              <a:rPr sz="2000" spc="45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sous</a:t>
            </a:r>
            <a:r>
              <a:rPr sz="2000" spc="4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des</a:t>
            </a:r>
            <a:r>
              <a:rPr sz="2000" spc="459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conditions 	</a:t>
            </a:r>
            <a:r>
              <a:rPr sz="2000" spc="-55" dirty="0">
                <a:latin typeface="Arial"/>
                <a:cs typeface="Arial"/>
              </a:rPr>
              <a:t>T/P.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moins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sévères.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1853" y="930656"/>
            <a:ext cx="399224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spc="-160" dirty="0">
                <a:solidFill>
                  <a:srgbClr val="1F487C"/>
                </a:solidFill>
                <a:latin typeface="Tahoma"/>
                <a:cs typeface="Tahoma"/>
              </a:rPr>
              <a:t>2</a:t>
            </a:r>
            <a:r>
              <a:rPr sz="2000" b="1" spc="-2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000" b="1" spc="-30" dirty="0">
                <a:solidFill>
                  <a:srgbClr val="1F487C"/>
                </a:solidFill>
                <a:latin typeface="Tahoma"/>
                <a:cs typeface="Tahoma"/>
              </a:rPr>
              <a:t>types</a:t>
            </a:r>
            <a:r>
              <a:rPr sz="2000" b="1" spc="-11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000" b="1" spc="70" dirty="0">
                <a:solidFill>
                  <a:srgbClr val="1F487C"/>
                </a:solidFill>
                <a:latin typeface="Tahoma"/>
                <a:cs typeface="Tahoma"/>
              </a:rPr>
              <a:t>de</a:t>
            </a:r>
            <a:r>
              <a:rPr sz="2000" b="1" spc="-75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000" b="1" dirty="0">
                <a:solidFill>
                  <a:srgbClr val="1F487C"/>
                </a:solidFill>
                <a:latin typeface="Tahoma"/>
                <a:cs typeface="Tahoma"/>
              </a:rPr>
              <a:t>roches</a:t>
            </a:r>
            <a:r>
              <a:rPr sz="2000" b="1" spc="-9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2000" b="1" spc="-10" dirty="0">
                <a:solidFill>
                  <a:srgbClr val="1F487C"/>
                </a:solidFill>
                <a:latin typeface="Tahoma"/>
                <a:cs typeface="Tahoma"/>
              </a:rPr>
              <a:t>magmatiques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1899" y="1781936"/>
            <a:ext cx="17487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-</a:t>
            </a:r>
            <a:r>
              <a:rPr sz="1600" spc="-4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Roches</a:t>
            </a:r>
            <a:r>
              <a:rPr sz="1600" spc="-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F487C"/>
                </a:solidFill>
                <a:latin typeface="Calibri"/>
                <a:cs typeface="Calibri"/>
              </a:rPr>
              <a:t>plutoniques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94584" y="2261571"/>
            <a:ext cx="7595443" cy="1990528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5068570" y="1716786"/>
            <a:ext cx="17399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-</a:t>
            </a:r>
            <a:r>
              <a:rPr sz="1600" spc="-4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1F487C"/>
                </a:solidFill>
                <a:latin typeface="Calibri"/>
                <a:cs typeface="Calibri"/>
              </a:rPr>
              <a:t>Roches</a:t>
            </a:r>
            <a:r>
              <a:rPr sz="1600" spc="-2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1F487C"/>
                </a:solidFill>
                <a:latin typeface="Calibri"/>
                <a:cs typeface="Calibri"/>
              </a:rPr>
              <a:t>volcaniques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08986" y="4653534"/>
            <a:ext cx="3493135" cy="1709420"/>
          </a:xfrm>
          <a:custGeom>
            <a:avLst/>
            <a:gdLst/>
            <a:ahLst/>
            <a:cxnLst/>
            <a:rect l="l" t="t" r="r" b="b"/>
            <a:pathLst>
              <a:path w="3493135" h="1709420">
                <a:moveTo>
                  <a:pt x="1746377" y="0"/>
                </a:moveTo>
                <a:lnTo>
                  <a:pt x="1682358" y="563"/>
                </a:lnTo>
                <a:lnTo>
                  <a:pt x="1618919" y="2241"/>
                </a:lnTo>
                <a:lnTo>
                  <a:pt x="1556100" y="5013"/>
                </a:lnTo>
                <a:lnTo>
                  <a:pt x="1493940" y="8861"/>
                </a:lnTo>
                <a:lnTo>
                  <a:pt x="1432479" y="13765"/>
                </a:lnTo>
                <a:lnTo>
                  <a:pt x="1371755" y="19706"/>
                </a:lnTo>
                <a:lnTo>
                  <a:pt x="1311810" y="26665"/>
                </a:lnTo>
                <a:lnTo>
                  <a:pt x="1252681" y="34622"/>
                </a:lnTo>
                <a:lnTo>
                  <a:pt x="1194409" y="43557"/>
                </a:lnTo>
                <a:lnTo>
                  <a:pt x="1137033" y="53453"/>
                </a:lnTo>
                <a:lnTo>
                  <a:pt x="1080592" y="64289"/>
                </a:lnTo>
                <a:lnTo>
                  <a:pt x="1025126" y="76046"/>
                </a:lnTo>
                <a:lnTo>
                  <a:pt x="970675" y="88705"/>
                </a:lnTo>
                <a:lnTo>
                  <a:pt x="917277" y="102247"/>
                </a:lnTo>
                <a:lnTo>
                  <a:pt x="864973" y="116651"/>
                </a:lnTo>
                <a:lnTo>
                  <a:pt x="813801" y="131900"/>
                </a:lnTo>
                <a:lnTo>
                  <a:pt x="763802" y="147973"/>
                </a:lnTo>
                <a:lnTo>
                  <a:pt x="715015" y="164852"/>
                </a:lnTo>
                <a:lnTo>
                  <a:pt x="667478" y="182516"/>
                </a:lnTo>
                <a:lnTo>
                  <a:pt x="621232" y="200947"/>
                </a:lnTo>
                <a:lnTo>
                  <a:pt x="576317" y="220126"/>
                </a:lnTo>
                <a:lnTo>
                  <a:pt x="532771" y="240033"/>
                </a:lnTo>
                <a:lnTo>
                  <a:pt x="490634" y="260648"/>
                </a:lnTo>
                <a:lnTo>
                  <a:pt x="449945" y="281953"/>
                </a:lnTo>
                <a:lnTo>
                  <a:pt x="410745" y="303928"/>
                </a:lnTo>
                <a:lnTo>
                  <a:pt x="373072" y="326555"/>
                </a:lnTo>
                <a:lnTo>
                  <a:pt x="336966" y="349812"/>
                </a:lnTo>
                <a:lnTo>
                  <a:pt x="302466" y="373682"/>
                </a:lnTo>
                <a:lnTo>
                  <a:pt x="269613" y="398146"/>
                </a:lnTo>
                <a:lnTo>
                  <a:pt x="238444" y="423182"/>
                </a:lnTo>
                <a:lnTo>
                  <a:pt x="209001" y="448774"/>
                </a:lnTo>
                <a:lnTo>
                  <a:pt x="155446" y="501542"/>
                </a:lnTo>
                <a:lnTo>
                  <a:pt x="109264" y="556296"/>
                </a:lnTo>
                <a:lnTo>
                  <a:pt x="70771" y="612883"/>
                </a:lnTo>
                <a:lnTo>
                  <a:pt x="40282" y="671146"/>
                </a:lnTo>
                <a:lnTo>
                  <a:pt x="18113" y="730932"/>
                </a:lnTo>
                <a:lnTo>
                  <a:pt x="4581" y="792087"/>
                </a:lnTo>
                <a:lnTo>
                  <a:pt x="0" y="854456"/>
                </a:lnTo>
                <a:lnTo>
                  <a:pt x="1151" y="885776"/>
                </a:lnTo>
                <a:lnTo>
                  <a:pt x="10248" y="947546"/>
                </a:lnTo>
                <a:lnTo>
                  <a:pt x="28138" y="1008026"/>
                </a:lnTo>
                <a:lnTo>
                  <a:pt x="54506" y="1067061"/>
                </a:lnTo>
                <a:lnTo>
                  <a:pt x="89037" y="1124496"/>
                </a:lnTo>
                <a:lnTo>
                  <a:pt x="131414" y="1180178"/>
                </a:lnTo>
                <a:lnTo>
                  <a:pt x="181322" y="1233952"/>
                </a:lnTo>
                <a:lnTo>
                  <a:pt x="238444" y="1285663"/>
                </a:lnTo>
                <a:lnTo>
                  <a:pt x="269613" y="1310697"/>
                </a:lnTo>
                <a:lnTo>
                  <a:pt x="302466" y="1335157"/>
                </a:lnTo>
                <a:lnTo>
                  <a:pt x="336966" y="1359024"/>
                </a:lnTo>
                <a:lnTo>
                  <a:pt x="373072" y="1382280"/>
                </a:lnTo>
                <a:lnTo>
                  <a:pt x="410745" y="1404904"/>
                </a:lnTo>
                <a:lnTo>
                  <a:pt x="449945" y="1426877"/>
                </a:lnTo>
                <a:lnTo>
                  <a:pt x="490634" y="1448180"/>
                </a:lnTo>
                <a:lnTo>
                  <a:pt x="532771" y="1468793"/>
                </a:lnTo>
                <a:lnTo>
                  <a:pt x="576317" y="1488698"/>
                </a:lnTo>
                <a:lnTo>
                  <a:pt x="621232" y="1507875"/>
                </a:lnTo>
                <a:lnTo>
                  <a:pt x="667478" y="1526305"/>
                </a:lnTo>
                <a:lnTo>
                  <a:pt x="715015" y="1543968"/>
                </a:lnTo>
                <a:lnTo>
                  <a:pt x="763802" y="1560845"/>
                </a:lnTo>
                <a:lnTo>
                  <a:pt x="813801" y="1576917"/>
                </a:lnTo>
                <a:lnTo>
                  <a:pt x="864973" y="1592165"/>
                </a:lnTo>
                <a:lnTo>
                  <a:pt x="917277" y="1606568"/>
                </a:lnTo>
                <a:lnTo>
                  <a:pt x="970675" y="1620109"/>
                </a:lnTo>
                <a:lnTo>
                  <a:pt x="1025126" y="1632767"/>
                </a:lnTo>
                <a:lnTo>
                  <a:pt x="1080592" y="1644523"/>
                </a:lnTo>
                <a:lnTo>
                  <a:pt x="1137033" y="1655359"/>
                </a:lnTo>
                <a:lnTo>
                  <a:pt x="1194409" y="1665254"/>
                </a:lnTo>
                <a:lnTo>
                  <a:pt x="1252681" y="1674189"/>
                </a:lnTo>
                <a:lnTo>
                  <a:pt x="1311810" y="1682146"/>
                </a:lnTo>
                <a:lnTo>
                  <a:pt x="1371755" y="1689104"/>
                </a:lnTo>
                <a:lnTo>
                  <a:pt x="1432479" y="1695045"/>
                </a:lnTo>
                <a:lnTo>
                  <a:pt x="1493940" y="1699949"/>
                </a:lnTo>
                <a:lnTo>
                  <a:pt x="1556100" y="1703797"/>
                </a:lnTo>
                <a:lnTo>
                  <a:pt x="1618919" y="1706569"/>
                </a:lnTo>
                <a:lnTo>
                  <a:pt x="1682358" y="1708246"/>
                </a:lnTo>
                <a:lnTo>
                  <a:pt x="1746377" y="1708810"/>
                </a:lnTo>
                <a:lnTo>
                  <a:pt x="1810395" y="1708246"/>
                </a:lnTo>
                <a:lnTo>
                  <a:pt x="1873834" y="1706569"/>
                </a:lnTo>
                <a:lnTo>
                  <a:pt x="1936653" y="1703797"/>
                </a:lnTo>
                <a:lnTo>
                  <a:pt x="1998813" y="1699949"/>
                </a:lnTo>
                <a:lnTo>
                  <a:pt x="2060274" y="1695045"/>
                </a:lnTo>
                <a:lnTo>
                  <a:pt x="2120998" y="1689104"/>
                </a:lnTo>
                <a:lnTo>
                  <a:pt x="2180943" y="1682146"/>
                </a:lnTo>
                <a:lnTo>
                  <a:pt x="2240072" y="1674189"/>
                </a:lnTo>
                <a:lnTo>
                  <a:pt x="2298344" y="1665254"/>
                </a:lnTo>
                <a:lnTo>
                  <a:pt x="2355720" y="1655359"/>
                </a:lnTo>
                <a:lnTo>
                  <a:pt x="2412161" y="1644523"/>
                </a:lnTo>
                <a:lnTo>
                  <a:pt x="2467627" y="1632767"/>
                </a:lnTo>
                <a:lnTo>
                  <a:pt x="2522078" y="1620109"/>
                </a:lnTo>
                <a:lnTo>
                  <a:pt x="2575476" y="1606568"/>
                </a:lnTo>
                <a:lnTo>
                  <a:pt x="2627780" y="1592165"/>
                </a:lnTo>
                <a:lnTo>
                  <a:pt x="2678952" y="1576917"/>
                </a:lnTo>
                <a:lnTo>
                  <a:pt x="2728951" y="1560845"/>
                </a:lnTo>
                <a:lnTo>
                  <a:pt x="2777738" y="1543968"/>
                </a:lnTo>
                <a:lnTo>
                  <a:pt x="2825275" y="1526305"/>
                </a:lnTo>
                <a:lnTo>
                  <a:pt x="2871521" y="1507875"/>
                </a:lnTo>
                <a:lnTo>
                  <a:pt x="2916436" y="1488698"/>
                </a:lnTo>
                <a:lnTo>
                  <a:pt x="2959982" y="1468793"/>
                </a:lnTo>
                <a:lnTo>
                  <a:pt x="3002119" y="1448180"/>
                </a:lnTo>
                <a:lnTo>
                  <a:pt x="3042808" y="1426877"/>
                </a:lnTo>
                <a:lnTo>
                  <a:pt x="3082008" y="1404904"/>
                </a:lnTo>
                <a:lnTo>
                  <a:pt x="3119681" y="1382280"/>
                </a:lnTo>
                <a:lnTo>
                  <a:pt x="3155787" y="1359024"/>
                </a:lnTo>
                <a:lnTo>
                  <a:pt x="3190287" y="1335157"/>
                </a:lnTo>
                <a:lnTo>
                  <a:pt x="3223140" y="1310697"/>
                </a:lnTo>
                <a:lnTo>
                  <a:pt x="3254309" y="1285663"/>
                </a:lnTo>
                <a:lnTo>
                  <a:pt x="3283752" y="1260075"/>
                </a:lnTo>
                <a:lnTo>
                  <a:pt x="3337307" y="1207313"/>
                </a:lnTo>
                <a:lnTo>
                  <a:pt x="3383489" y="1152566"/>
                </a:lnTo>
                <a:lnTo>
                  <a:pt x="3421982" y="1095988"/>
                </a:lnTo>
                <a:lnTo>
                  <a:pt x="3452471" y="1037733"/>
                </a:lnTo>
                <a:lnTo>
                  <a:pt x="3474640" y="977957"/>
                </a:lnTo>
                <a:lnTo>
                  <a:pt x="3488172" y="916813"/>
                </a:lnTo>
                <a:lnTo>
                  <a:pt x="3492754" y="854456"/>
                </a:lnTo>
                <a:lnTo>
                  <a:pt x="3491602" y="823129"/>
                </a:lnTo>
                <a:lnTo>
                  <a:pt x="3482505" y="761348"/>
                </a:lnTo>
                <a:lnTo>
                  <a:pt x="3464615" y="700858"/>
                </a:lnTo>
                <a:lnTo>
                  <a:pt x="3438247" y="641814"/>
                </a:lnTo>
                <a:lnTo>
                  <a:pt x="3403716" y="584370"/>
                </a:lnTo>
                <a:lnTo>
                  <a:pt x="3361339" y="528681"/>
                </a:lnTo>
                <a:lnTo>
                  <a:pt x="3311431" y="474900"/>
                </a:lnTo>
                <a:lnTo>
                  <a:pt x="3254309" y="423182"/>
                </a:lnTo>
                <a:lnTo>
                  <a:pt x="3223140" y="398146"/>
                </a:lnTo>
                <a:lnTo>
                  <a:pt x="3190287" y="373682"/>
                </a:lnTo>
                <a:lnTo>
                  <a:pt x="3155787" y="349812"/>
                </a:lnTo>
                <a:lnTo>
                  <a:pt x="3119681" y="326555"/>
                </a:lnTo>
                <a:lnTo>
                  <a:pt x="3082008" y="303928"/>
                </a:lnTo>
                <a:lnTo>
                  <a:pt x="3042808" y="281953"/>
                </a:lnTo>
                <a:lnTo>
                  <a:pt x="3002119" y="260648"/>
                </a:lnTo>
                <a:lnTo>
                  <a:pt x="2959982" y="240033"/>
                </a:lnTo>
                <a:lnTo>
                  <a:pt x="2916436" y="220126"/>
                </a:lnTo>
                <a:lnTo>
                  <a:pt x="2871521" y="200947"/>
                </a:lnTo>
                <a:lnTo>
                  <a:pt x="2825275" y="182516"/>
                </a:lnTo>
                <a:lnTo>
                  <a:pt x="2777738" y="164852"/>
                </a:lnTo>
                <a:lnTo>
                  <a:pt x="2728951" y="147973"/>
                </a:lnTo>
                <a:lnTo>
                  <a:pt x="2678952" y="131900"/>
                </a:lnTo>
                <a:lnTo>
                  <a:pt x="2627780" y="116651"/>
                </a:lnTo>
                <a:lnTo>
                  <a:pt x="2575476" y="102247"/>
                </a:lnTo>
                <a:lnTo>
                  <a:pt x="2522078" y="88705"/>
                </a:lnTo>
                <a:lnTo>
                  <a:pt x="2467627" y="76046"/>
                </a:lnTo>
                <a:lnTo>
                  <a:pt x="2412161" y="64289"/>
                </a:lnTo>
                <a:lnTo>
                  <a:pt x="2355720" y="53453"/>
                </a:lnTo>
                <a:lnTo>
                  <a:pt x="2298344" y="43557"/>
                </a:lnTo>
                <a:lnTo>
                  <a:pt x="2240072" y="34622"/>
                </a:lnTo>
                <a:lnTo>
                  <a:pt x="2180943" y="26665"/>
                </a:lnTo>
                <a:lnTo>
                  <a:pt x="2120998" y="19706"/>
                </a:lnTo>
                <a:lnTo>
                  <a:pt x="2060274" y="13765"/>
                </a:lnTo>
                <a:lnTo>
                  <a:pt x="1998813" y="8861"/>
                </a:lnTo>
                <a:lnTo>
                  <a:pt x="1936653" y="5013"/>
                </a:lnTo>
                <a:lnTo>
                  <a:pt x="1873834" y="2241"/>
                </a:lnTo>
                <a:lnTo>
                  <a:pt x="1810395" y="563"/>
                </a:lnTo>
                <a:lnTo>
                  <a:pt x="174637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781554" y="5069585"/>
            <a:ext cx="255079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MAGMA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(750-</a:t>
            </a:r>
            <a:r>
              <a:rPr sz="1800" dirty="0">
                <a:latin typeface="Calibri"/>
                <a:cs typeface="Calibri"/>
              </a:rPr>
              <a:t>1200°C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;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+/-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liquide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;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SiO</a:t>
            </a:r>
            <a:r>
              <a:rPr sz="1800" baseline="-20833" dirty="0">
                <a:latin typeface="Calibri"/>
                <a:cs typeface="Calibri"/>
              </a:rPr>
              <a:t>2</a:t>
            </a:r>
            <a:r>
              <a:rPr sz="1800" spc="172" baseline="-20833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+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autres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oxydes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+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gaz)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2326385" y="4375277"/>
            <a:ext cx="3873500" cy="1461135"/>
            <a:chOff x="2326385" y="4375277"/>
            <a:chExt cx="3873500" cy="1461135"/>
          </a:xfrm>
        </p:grpSpPr>
        <p:sp>
          <p:nvSpPr>
            <p:cNvPr id="10" name="object 10"/>
            <p:cNvSpPr/>
            <p:nvPr/>
          </p:nvSpPr>
          <p:spPr>
            <a:xfrm>
              <a:off x="2326386" y="4375277"/>
              <a:ext cx="3458210" cy="583565"/>
            </a:xfrm>
            <a:custGeom>
              <a:avLst/>
              <a:gdLst/>
              <a:ahLst/>
              <a:cxnLst/>
              <a:rect l="l" t="t" r="r" b="b"/>
              <a:pathLst>
                <a:path w="3458210" h="583564">
                  <a:moveTo>
                    <a:pt x="580263" y="529717"/>
                  </a:moveTo>
                  <a:lnTo>
                    <a:pt x="188150" y="135242"/>
                  </a:lnTo>
                  <a:lnTo>
                    <a:pt x="215341" y="108204"/>
                  </a:lnTo>
                  <a:lnTo>
                    <a:pt x="242189" y="81534"/>
                  </a:lnTo>
                  <a:lnTo>
                    <a:pt x="0" y="0"/>
                  </a:lnTo>
                  <a:lnTo>
                    <a:pt x="80010" y="242697"/>
                  </a:lnTo>
                  <a:lnTo>
                    <a:pt x="134061" y="188976"/>
                  </a:lnTo>
                  <a:lnTo>
                    <a:pt x="526161" y="583438"/>
                  </a:lnTo>
                  <a:lnTo>
                    <a:pt x="580263" y="529717"/>
                  </a:lnTo>
                  <a:close/>
                </a:path>
                <a:path w="3458210" h="583564">
                  <a:moveTo>
                    <a:pt x="3457956" y="0"/>
                  </a:moveTo>
                  <a:lnTo>
                    <a:pt x="3210941" y="65278"/>
                  </a:lnTo>
                  <a:lnTo>
                    <a:pt x="3261233" y="122440"/>
                  </a:lnTo>
                  <a:lnTo>
                    <a:pt x="2879598" y="458343"/>
                  </a:lnTo>
                  <a:lnTo>
                    <a:pt x="2929890" y="515620"/>
                  </a:lnTo>
                  <a:lnTo>
                    <a:pt x="3311588" y="179641"/>
                  </a:lnTo>
                  <a:lnTo>
                    <a:pt x="3361944" y="236855"/>
                  </a:lnTo>
                  <a:lnTo>
                    <a:pt x="3418509" y="97282"/>
                  </a:lnTo>
                  <a:lnTo>
                    <a:pt x="3457956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634990" y="4931791"/>
              <a:ext cx="564515" cy="904875"/>
            </a:xfrm>
            <a:custGeom>
              <a:avLst/>
              <a:gdLst/>
              <a:ahLst/>
              <a:cxnLst/>
              <a:rect l="l" t="t" r="r" b="b"/>
              <a:pathLst>
                <a:path w="564514" h="904875">
                  <a:moveTo>
                    <a:pt x="495173" y="904443"/>
                  </a:moveTo>
                  <a:lnTo>
                    <a:pt x="474649" y="873493"/>
                  </a:lnTo>
                  <a:lnTo>
                    <a:pt x="424561" y="797941"/>
                  </a:lnTo>
                  <a:lnTo>
                    <a:pt x="405599" y="830961"/>
                  </a:lnTo>
                  <a:lnTo>
                    <a:pt x="20574" y="609600"/>
                  </a:lnTo>
                  <a:lnTo>
                    <a:pt x="1651" y="642747"/>
                  </a:lnTo>
                  <a:lnTo>
                    <a:pt x="386613" y="864031"/>
                  </a:lnTo>
                  <a:lnTo>
                    <a:pt x="367665" y="897026"/>
                  </a:lnTo>
                  <a:lnTo>
                    <a:pt x="495173" y="904443"/>
                  </a:lnTo>
                  <a:close/>
                </a:path>
                <a:path w="564514" h="904875">
                  <a:moveTo>
                    <a:pt x="495173" y="0"/>
                  </a:moveTo>
                  <a:lnTo>
                    <a:pt x="369062" y="20320"/>
                  </a:lnTo>
                  <a:lnTo>
                    <a:pt x="391287" y="51269"/>
                  </a:lnTo>
                  <a:lnTo>
                    <a:pt x="0" y="332486"/>
                  </a:lnTo>
                  <a:lnTo>
                    <a:pt x="22225" y="363347"/>
                  </a:lnTo>
                  <a:lnTo>
                    <a:pt x="413524" y="82245"/>
                  </a:lnTo>
                  <a:lnTo>
                    <a:pt x="435737" y="113157"/>
                  </a:lnTo>
                  <a:lnTo>
                    <a:pt x="474091" y="40132"/>
                  </a:lnTo>
                  <a:lnTo>
                    <a:pt x="495173" y="0"/>
                  </a:lnTo>
                  <a:close/>
                </a:path>
                <a:path w="564514" h="904875">
                  <a:moveTo>
                    <a:pt x="564388" y="487045"/>
                  </a:moveTo>
                  <a:lnTo>
                    <a:pt x="526288" y="467995"/>
                  </a:lnTo>
                  <a:lnTo>
                    <a:pt x="450088" y="429895"/>
                  </a:lnTo>
                  <a:lnTo>
                    <a:pt x="450088" y="467995"/>
                  </a:lnTo>
                  <a:lnTo>
                    <a:pt x="11049" y="467995"/>
                  </a:lnTo>
                  <a:lnTo>
                    <a:pt x="11049" y="506095"/>
                  </a:lnTo>
                  <a:lnTo>
                    <a:pt x="450088" y="506095"/>
                  </a:lnTo>
                  <a:lnTo>
                    <a:pt x="450088" y="544195"/>
                  </a:lnTo>
                  <a:lnTo>
                    <a:pt x="526288" y="506095"/>
                  </a:lnTo>
                  <a:lnTo>
                    <a:pt x="564388" y="487045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253607" y="4400169"/>
            <a:ext cx="1963420" cy="1965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C0504D"/>
                </a:solidFill>
                <a:latin typeface="Tahoma"/>
                <a:cs typeface="Tahoma"/>
              </a:rPr>
              <a:t>Acides</a:t>
            </a:r>
            <a:endParaRPr sz="18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r>
              <a:rPr sz="1800" b="1" spc="-35" dirty="0">
                <a:solidFill>
                  <a:srgbClr val="C0504D"/>
                </a:solidFill>
                <a:latin typeface="Tahoma"/>
                <a:cs typeface="Tahoma"/>
              </a:rPr>
              <a:t>SiO</a:t>
            </a:r>
            <a:r>
              <a:rPr sz="1800" b="1" spc="-52" baseline="-20833" dirty="0">
                <a:solidFill>
                  <a:srgbClr val="C0504D"/>
                </a:solidFill>
                <a:latin typeface="Tahoma"/>
                <a:cs typeface="Tahoma"/>
              </a:rPr>
              <a:t>2</a:t>
            </a:r>
            <a:r>
              <a:rPr sz="1800" b="1" spc="15" baseline="-20833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800" b="1" spc="-400" dirty="0">
                <a:solidFill>
                  <a:srgbClr val="C0504D"/>
                </a:solidFill>
                <a:latin typeface="Tahoma"/>
                <a:cs typeface="Tahoma"/>
              </a:rPr>
              <a:t>&gt;</a:t>
            </a:r>
            <a:r>
              <a:rPr sz="1800" b="1" spc="-40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800" b="1" spc="-340" dirty="0">
                <a:solidFill>
                  <a:srgbClr val="C0504D"/>
                </a:solidFill>
                <a:latin typeface="Tahoma"/>
                <a:cs typeface="Tahoma"/>
              </a:rPr>
              <a:t>65%</a:t>
            </a:r>
            <a:endParaRPr sz="18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  <a:spcBef>
                <a:spcPts val="1160"/>
              </a:spcBef>
            </a:pPr>
            <a:r>
              <a:rPr sz="1800" b="1" spc="-10" dirty="0">
                <a:solidFill>
                  <a:srgbClr val="C0504D"/>
                </a:solidFill>
                <a:latin typeface="Tahoma"/>
                <a:cs typeface="Tahoma"/>
              </a:rPr>
              <a:t>Intermédiaires</a:t>
            </a:r>
            <a:endParaRPr sz="1800">
              <a:latin typeface="Tahoma"/>
              <a:cs typeface="Tahoma"/>
            </a:endParaRPr>
          </a:p>
          <a:p>
            <a:pPr marL="38100">
              <a:lnSpc>
                <a:spcPct val="100000"/>
              </a:lnSpc>
            </a:pPr>
            <a:r>
              <a:rPr sz="1800" b="1" spc="-315" dirty="0">
                <a:solidFill>
                  <a:srgbClr val="C0504D"/>
                </a:solidFill>
                <a:latin typeface="Tahoma"/>
                <a:cs typeface="Tahoma"/>
              </a:rPr>
              <a:t>52%</a:t>
            </a:r>
            <a:r>
              <a:rPr sz="1800" b="1" spc="-20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800" b="1" spc="-400" dirty="0">
                <a:solidFill>
                  <a:srgbClr val="C0504D"/>
                </a:solidFill>
                <a:latin typeface="Tahoma"/>
                <a:cs typeface="Tahoma"/>
              </a:rPr>
              <a:t>&lt;</a:t>
            </a:r>
            <a:r>
              <a:rPr sz="1800" b="1" spc="-40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800" b="1" spc="-35" dirty="0">
                <a:solidFill>
                  <a:srgbClr val="C0504D"/>
                </a:solidFill>
                <a:latin typeface="Tahoma"/>
                <a:cs typeface="Tahoma"/>
              </a:rPr>
              <a:t>SiO</a:t>
            </a:r>
            <a:r>
              <a:rPr sz="1800" b="1" spc="-52" baseline="-20833" dirty="0">
                <a:solidFill>
                  <a:srgbClr val="C0504D"/>
                </a:solidFill>
                <a:latin typeface="Tahoma"/>
                <a:cs typeface="Tahoma"/>
              </a:rPr>
              <a:t>2</a:t>
            </a:r>
            <a:r>
              <a:rPr sz="1800" b="1" spc="30" baseline="-20833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800" b="1" spc="-400" dirty="0">
                <a:solidFill>
                  <a:srgbClr val="C0504D"/>
                </a:solidFill>
                <a:latin typeface="Tahoma"/>
                <a:cs typeface="Tahoma"/>
              </a:rPr>
              <a:t>&lt;</a:t>
            </a:r>
            <a:r>
              <a:rPr sz="1800" b="1" spc="-30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800" b="1" spc="-345" dirty="0">
                <a:solidFill>
                  <a:srgbClr val="C0504D"/>
                </a:solidFill>
                <a:latin typeface="Tahoma"/>
                <a:cs typeface="Tahoma"/>
              </a:rPr>
              <a:t>65%</a:t>
            </a:r>
            <a:endParaRPr sz="1800">
              <a:latin typeface="Tahoma"/>
              <a:cs typeface="Tahoma"/>
            </a:endParaRPr>
          </a:p>
          <a:p>
            <a:pPr marL="38100" marR="748030">
              <a:lnSpc>
                <a:spcPct val="100000"/>
              </a:lnSpc>
              <a:spcBef>
                <a:spcPts val="1155"/>
              </a:spcBef>
            </a:pPr>
            <a:r>
              <a:rPr sz="1800" b="1" spc="-10" dirty="0">
                <a:solidFill>
                  <a:srgbClr val="C0504D"/>
                </a:solidFill>
                <a:latin typeface="Tahoma"/>
                <a:cs typeface="Tahoma"/>
              </a:rPr>
              <a:t>Basiques </a:t>
            </a:r>
            <a:r>
              <a:rPr sz="1800" b="1" spc="-30" dirty="0">
                <a:solidFill>
                  <a:srgbClr val="C0504D"/>
                </a:solidFill>
                <a:latin typeface="Tahoma"/>
                <a:cs typeface="Tahoma"/>
              </a:rPr>
              <a:t>SiO</a:t>
            </a:r>
            <a:r>
              <a:rPr sz="1800" b="1" spc="-44" baseline="-20833" dirty="0">
                <a:solidFill>
                  <a:srgbClr val="C0504D"/>
                </a:solidFill>
                <a:latin typeface="Tahoma"/>
                <a:cs typeface="Tahoma"/>
              </a:rPr>
              <a:t>2</a:t>
            </a:r>
            <a:r>
              <a:rPr sz="1800" b="1" spc="7" baseline="-20833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800" b="1" spc="-400" dirty="0">
                <a:solidFill>
                  <a:srgbClr val="C0504D"/>
                </a:solidFill>
                <a:latin typeface="Tahoma"/>
                <a:cs typeface="Tahoma"/>
              </a:rPr>
              <a:t>&lt;</a:t>
            </a:r>
            <a:r>
              <a:rPr sz="1800" b="1" spc="-40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800" b="1" spc="-340" dirty="0">
                <a:solidFill>
                  <a:srgbClr val="C0504D"/>
                </a:solidFill>
                <a:latin typeface="Tahoma"/>
                <a:cs typeface="Tahoma"/>
              </a:rPr>
              <a:t>52%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65226" y="3839336"/>
            <a:ext cx="122428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i="1" dirty="0">
                <a:latin typeface="Calibri"/>
                <a:cs typeface="Calibri"/>
              </a:rPr>
              <a:t>Source</a:t>
            </a:r>
            <a:r>
              <a:rPr sz="900" b="1" i="1" spc="10" dirty="0">
                <a:latin typeface="Calibri"/>
                <a:cs typeface="Calibri"/>
              </a:rPr>
              <a:t> </a:t>
            </a:r>
            <a:r>
              <a:rPr sz="900" b="1" i="1" dirty="0">
                <a:latin typeface="Calibri"/>
                <a:cs typeface="Calibri"/>
              </a:rPr>
              <a:t>:</a:t>
            </a:r>
            <a:r>
              <a:rPr sz="900" b="1" i="1" spc="15" dirty="0">
                <a:latin typeface="Calibri"/>
                <a:cs typeface="Calibri"/>
              </a:rPr>
              <a:t> </a:t>
            </a:r>
            <a:r>
              <a:rPr sz="900" b="1" i="1" spc="-10" dirty="0">
                <a:latin typeface="Calibri"/>
                <a:cs typeface="Calibri"/>
              </a:rPr>
              <a:t>LaSalle-Beauvais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dirty="0"/>
              <a:t>IV</a:t>
            </a:r>
            <a:r>
              <a:rPr spc="-35" dirty="0"/>
              <a:t> </a:t>
            </a:r>
            <a:r>
              <a:rPr dirty="0"/>
              <a:t>.</a:t>
            </a:r>
            <a:r>
              <a:rPr spc="-45" dirty="0"/>
              <a:t> </a:t>
            </a:r>
            <a:r>
              <a:rPr dirty="0"/>
              <a:t>Les</a:t>
            </a:r>
            <a:r>
              <a:rPr spc="-35" dirty="0"/>
              <a:t> </a:t>
            </a:r>
            <a:r>
              <a:rPr dirty="0"/>
              <a:t>roches</a:t>
            </a:r>
            <a:r>
              <a:rPr spc="-10" dirty="0"/>
              <a:t> magmatiques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83565" y="932179"/>
            <a:ext cx="24034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0" dirty="0">
                <a:solidFill>
                  <a:srgbClr val="1F487C"/>
                </a:solidFill>
                <a:latin typeface="Tahoma"/>
                <a:cs typeface="Tahoma"/>
              </a:rPr>
              <a:t>2</a:t>
            </a:r>
            <a:r>
              <a:rPr sz="1200" b="1" spc="-1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200" b="1" spc="-20" dirty="0">
                <a:solidFill>
                  <a:srgbClr val="1F487C"/>
                </a:solidFill>
                <a:latin typeface="Tahoma"/>
                <a:cs typeface="Tahoma"/>
              </a:rPr>
              <a:t>types</a:t>
            </a:r>
            <a:r>
              <a:rPr sz="1200" b="1" spc="-1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200" b="1" dirty="0">
                <a:solidFill>
                  <a:srgbClr val="1F487C"/>
                </a:solidFill>
                <a:latin typeface="Tahoma"/>
                <a:cs typeface="Tahoma"/>
              </a:rPr>
              <a:t>de</a:t>
            </a:r>
            <a:r>
              <a:rPr sz="1200" b="1" spc="-2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Tahoma"/>
                <a:cs typeface="Tahoma"/>
              </a:rPr>
              <a:t>roches</a:t>
            </a:r>
            <a:r>
              <a:rPr sz="1200" b="1" spc="-20" dirty="0">
                <a:solidFill>
                  <a:srgbClr val="1F487C"/>
                </a:solidFill>
                <a:latin typeface="Tahoma"/>
                <a:cs typeface="Tahoma"/>
              </a:rPr>
              <a:t> </a:t>
            </a:r>
            <a:r>
              <a:rPr sz="1200" b="1" spc="-10" dirty="0">
                <a:solidFill>
                  <a:srgbClr val="1F487C"/>
                </a:solidFill>
                <a:latin typeface="Tahoma"/>
                <a:cs typeface="Tahoma"/>
              </a:rPr>
              <a:t>magmatiques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5874" y="1390650"/>
            <a:ext cx="1161415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1F487C"/>
                </a:solidFill>
                <a:latin typeface="Calibri"/>
                <a:cs typeface="Calibri"/>
              </a:rPr>
              <a:t>-</a:t>
            </a:r>
            <a:r>
              <a:rPr sz="105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F487C"/>
                </a:solidFill>
                <a:latin typeface="Calibri"/>
                <a:cs typeface="Calibri"/>
              </a:rPr>
              <a:t>Roches</a:t>
            </a:r>
            <a:r>
              <a:rPr sz="1050" spc="-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F487C"/>
                </a:solidFill>
                <a:latin typeface="Calibri"/>
                <a:cs typeface="Calibri"/>
              </a:rPr>
              <a:t>plutoniques</a:t>
            </a:r>
            <a:endParaRPr sz="105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5348" y="1637653"/>
            <a:ext cx="4106487" cy="10716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861310" y="1355216"/>
            <a:ext cx="1158240" cy="1866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050" dirty="0">
                <a:solidFill>
                  <a:srgbClr val="1F487C"/>
                </a:solidFill>
                <a:latin typeface="Calibri"/>
                <a:cs typeface="Calibri"/>
              </a:rPr>
              <a:t>-</a:t>
            </a:r>
            <a:r>
              <a:rPr sz="1050" spc="-10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50" dirty="0">
                <a:solidFill>
                  <a:srgbClr val="1F487C"/>
                </a:solidFill>
                <a:latin typeface="Calibri"/>
                <a:cs typeface="Calibri"/>
              </a:rPr>
              <a:t>Roches</a:t>
            </a:r>
            <a:r>
              <a:rPr sz="1050" spc="-15" dirty="0">
                <a:solidFill>
                  <a:srgbClr val="1F487C"/>
                </a:solidFill>
                <a:latin typeface="Calibri"/>
                <a:cs typeface="Calibri"/>
              </a:rPr>
              <a:t> </a:t>
            </a:r>
            <a:r>
              <a:rPr sz="1050" spc="-10" dirty="0">
                <a:solidFill>
                  <a:srgbClr val="1F487C"/>
                </a:solidFill>
                <a:latin typeface="Calibri"/>
                <a:cs typeface="Calibri"/>
              </a:rPr>
              <a:t>volcaniques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32738" y="2930779"/>
            <a:ext cx="1889125" cy="924560"/>
          </a:xfrm>
          <a:custGeom>
            <a:avLst/>
            <a:gdLst/>
            <a:ahLst/>
            <a:cxnLst/>
            <a:rect l="l" t="t" r="r" b="b"/>
            <a:pathLst>
              <a:path w="1889125" h="924560">
                <a:moveTo>
                  <a:pt x="944372" y="0"/>
                </a:moveTo>
                <a:lnTo>
                  <a:pt x="882276" y="982"/>
                </a:lnTo>
                <a:lnTo>
                  <a:pt x="821253" y="3890"/>
                </a:lnTo>
                <a:lnTo>
                  <a:pt x="761428" y="8663"/>
                </a:lnTo>
                <a:lnTo>
                  <a:pt x="702924" y="15238"/>
                </a:lnTo>
                <a:lnTo>
                  <a:pt x="645867" y="23556"/>
                </a:lnTo>
                <a:lnTo>
                  <a:pt x="590380" y="33556"/>
                </a:lnTo>
                <a:lnTo>
                  <a:pt x="536588" y="45176"/>
                </a:lnTo>
                <a:lnTo>
                  <a:pt x="484615" y="58356"/>
                </a:lnTo>
                <a:lnTo>
                  <a:pt x="434587" y="73035"/>
                </a:lnTo>
                <a:lnTo>
                  <a:pt x="386626" y="89151"/>
                </a:lnTo>
                <a:lnTo>
                  <a:pt x="340858" y="106645"/>
                </a:lnTo>
                <a:lnTo>
                  <a:pt x="297407" y="125455"/>
                </a:lnTo>
                <a:lnTo>
                  <a:pt x="256398" y="145519"/>
                </a:lnTo>
                <a:lnTo>
                  <a:pt x="217954" y="166778"/>
                </a:lnTo>
                <a:lnTo>
                  <a:pt x="182201" y="189171"/>
                </a:lnTo>
                <a:lnTo>
                  <a:pt x="149262" y="212635"/>
                </a:lnTo>
                <a:lnTo>
                  <a:pt x="119262" y="237111"/>
                </a:lnTo>
                <a:lnTo>
                  <a:pt x="68578" y="288855"/>
                </a:lnTo>
                <a:lnTo>
                  <a:pt x="31142" y="343913"/>
                </a:lnTo>
                <a:lnTo>
                  <a:pt x="7951" y="401799"/>
                </a:lnTo>
                <a:lnTo>
                  <a:pt x="0" y="462025"/>
                </a:lnTo>
                <a:lnTo>
                  <a:pt x="2008" y="492401"/>
                </a:lnTo>
                <a:lnTo>
                  <a:pt x="17704" y="551518"/>
                </a:lnTo>
                <a:lnTo>
                  <a:pt x="48142" y="608051"/>
                </a:lnTo>
                <a:lnTo>
                  <a:pt x="92326" y="661513"/>
                </a:lnTo>
                <a:lnTo>
                  <a:pt x="149262" y="711416"/>
                </a:lnTo>
                <a:lnTo>
                  <a:pt x="182201" y="734880"/>
                </a:lnTo>
                <a:lnTo>
                  <a:pt x="217954" y="757273"/>
                </a:lnTo>
                <a:lnTo>
                  <a:pt x="256398" y="778532"/>
                </a:lnTo>
                <a:lnTo>
                  <a:pt x="297407" y="798596"/>
                </a:lnTo>
                <a:lnTo>
                  <a:pt x="340858" y="817406"/>
                </a:lnTo>
                <a:lnTo>
                  <a:pt x="386626" y="834900"/>
                </a:lnTo>
                <a:lnTo>
                  <a:pt x="434587" y="851016"/>
                </a:lnTo>
                <a:lnTo>
                  <a:pt x="484615" y="865695"/>
                </a:lnTo>
                <a:lnTo>
                  <a:pt x="536588" y="878875"/>
                </a:lnTo>
                <a:lnTo>
                  <a:pt x="590380" y="890495"/>
                </a:lnTo>
                <a:lnTo>
                  <a:pt x="645867" y="900495"/>
                </a:lnTo>
                <a:lnTo>
                  <a:pt x="702924" y="908813"/>
                </a:lnTo>
                <a:lnTo>
                  <a:pt x="761428" y="915388"/>
                </a:lnTo>
                <a:lnTo>
                  <a:pt x="821253" y="920161"/>
                </a:lnTo>
                <a:lnTo>
                  <a:pt x="882276" y="923069"/>
                </a:lnTo>
                <a:lnTo>
                  <a:pt x="944372" y="924052"/>
                </a:lnTo>
                <a:lnTo>
                  <a:pt x="1006467" y="923069"/>
                </a:lnTo>
                <a:lnTo>
                  <a:pt x="1067490" y="920161"/>
                </a:lnTo>
                <a:lnTo>
                  <a:pt x="1127315" y="915388"/>
                </a:lnTo>
                <a:lnTo>
                  <a:pt x="1185819" y="908813"/>
                </a:lnTo>
                <a:lnTo>
                  <a:pt x="1242876" y="900495"/>
                </a:lnTo>
                <a:lnTo>
                  <a:pt x="1298363" y="890495"/>
                </a:lnTo>
                <a:lnTo>
                  <a:pt x="1352155" y="878875"/>
                </a:lnTo>
                <a:lnTo>
                  <a:pt x="1404128" y="865695"/>
                </a:lnTo>
                <a:lnTo>
                  <a:pt x="1454156" y="851016"/>
                </a:lnTo>
                <a:lnTo>
                  <a:pt x="1502117" y="834900"/>
                </a:lnTo>
                <a:lnTo>
                  <a:pt x="1547885" y="817406"/>
                </a:lnTo>
                <a:lnTo>
                  <a:pt x="1591336" y="798596"/>
                </a:lnTo>
                <a:lnTo>
                  <a:pt x="1632345" y="778532"/>
                </a:lnTo>
                <a:lnTo>
                  <a:pt x="1670789" y="757273"/>
                </a:lnTo>
                <a:lnTo>
                  <a:pt x="1706542" y="734880"/>
                </a:lnTo>
                <a:lnTo>
                  <a:pt x="1739481" y="711416"/>
                </a:lnTo>
                <a:lnTo>
                  <a:pt x="1769481" y="686940"/>
                </a:lnTo>
                <a:lnTo>
                  <a:pt x="1820165" y="635196"/>
                </a:lnTo>
                <a:lnTo>
                  <a:pt x="1857601" y="580138"/>
                </a:lnTo>
                <a:lnTo>
                  <a:pt x="1880792" y="522252"/>
                </a:lnTo>
                <a:lnTo>
                  <a:pt x="1888744" y="462025"/>
                </a:lnTo>
                <a:lnTo>
                  <a:pt x="1886735" y="431650"/>
                </a:lnTo>
                <a:lnTo>
                  <a:pt x="1871039" y="372533"/>
                </a:lnTo>
                <a:lnTo>
                  <a:pt x="1840601" y="316000"/>
                </a:lnTo>
                <a:lnTo>
                  <a:pt x="1796417" y="262538"/>
                </a:lnTo>
                <a:lnTo>
                  <a:pt x="1739481" y="212635"/>
                </a:lnTo>
                <a:lnTo>
                  <a:pt x="1706542" y="189171"/>
                </a:lnTo>
                <a:lnTo>
                  <a:pt x="1670789" y="166778"/>
                </a:lnTo>
                <a:lnTo>
                  <a:pt x="1632345" y="145519"/>
                </a:lnTo>
                <a:lnTo>
                  <a:pt x="1591336" y="125455"/>
                </a:lnTo>
                <a:lnTo>
                  <a:pt x="1547885" y="106645"/>
                </a:lnTo>
                <a:lnTo>
                  <a:pt x="1502117" y="89151"/>
                </a:lnTo>
                <a:lnTo>
                  <a:pt x="1454156" y="73035"/>
                </a:lnTo>
                <a:lnTo>
                  <a:pt x="1404128" y="58356"/>
                </a:lnTo>
                <a:lnTo>
                  <a:pt x="1352155" y="45176"/>
                </a:lnTo>
                <a:lnTo>
                  <a:pt x="1298363" y="33556"/>
                </a:lnTo>
                <a:lnTo>
                  <a:pt x="1242876" y="23556"/>
                </a:lnTo>
                <a:lnTo>
                  <a:pt x="1185819" y="15238"/>
                </a:lnTo>
                <a:lnTo>
                  <a:pt x="1127315" y="8663"/>
                </a:lnTo>
                <a:lnTo>
                  <a:pt x="1067490" y="3890"/>
                </a:lnTo>
                <a:lnTo>
                  <a:pt x="1006467" y="982"/>
                </a:lnTo>
                <a:lnTo>
                  <a:pt x="94437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81582" y="3120008"/>
            <a:ext cx="1591945" cy="5295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100" spc="-10" dirty="0">
                <a:latin typeface="Calibri"/>
                <a:cs typeface="Calibri"/>
              </a:rPr>
              <a:t>MAGMA</a:t>
            </a:r>
            <a:endParaRPr sz="1100">
              <a:latin typeface="Calibri"/>
              <a:cs typeface="Calibri"/>
            </a:endParaRPr>
          </a:p>
          <a:p>
            <a:pPr marL="38100" marR="30480" algn="ctr">
              <a:lnSpc>
                <a:spcPct val="100000"/>
              </a:lnSpc>
            </a:pPr>
            <a:r>
              <a:rPr sz="1100" spc="-10" dirty="0">
                <a:latin typeface="Calibri"/>
                <a:cs typeface="Calibri"/>
              </a:rPr>
              <a:t>(750-</a:t>
            </a:r>
            <a:r>
              <a:rPr sz="1100" dirty="0">
                <a:latin typeface="Calibri"/>
                <a:cs typeface="Calibri"/>
              </a:rPr>
              <a:t>1200°C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;</a:t>
            </a:r>
            <a:r>
              <a:rPr sz="1100" spc="-1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+/-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liquide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0" dirty="0">
                <a:latin typeface="Calibri"/>
                <a:cs typeface="Calibri"/>
              </a:rPr>
              <a:t>;</a:t>
            </a:r>
            <a:r>
              <a:rPr sz="1100" dirty="0">
                <a:latin typeface="Calibri"/>
                <a:cs typeface="Calibri"/>
              </a:rPr>
              <a:t> SiO</a:t>
            </a:r>
            <a:r>
              <a:rPr sz="1050" baseline="-19841" dirty="0">
                <a:latin typeface="Calibri"/>
                <a:cs typeface="Calibri"/>
              </a:rPr>
              <a:t>2</a:t>
            </a:r>
            <a:r>
              <a:rPr sz="1050" spc="112" baseline="-19841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+ autres</a:t>
            </a:r>
            <a:r>
              <a:rPr sz="1100" spc="-2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oxydes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dirty="0">
                <a:latin typeface="Calibri"/>
                <a:cs typeface="Calibri"/>
              </a:rPr>
              <a:t>+ </a:t>
            </a:r>
            <a:r>
              <a:rPr sz="1100" spc="-20" dirty="0">
                <a:latin typeface="Calibri"/>
                <a:cs typeface="Calibri"/>
              </a:rPr>
              <a:t>gaz)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42136" y="2780283"/>
            <a:ext cx="2094864" cy="790575"/>
            <a:chOff x="1342136" y="2780283"/>
            <a:chExt cx="2094864" cy="790575"/>
          </a:xfrm>
        </p:grpSpPr>
        <p:sp>
          <p:nvSpPr>
            <p:cNvPr id="10" name="object 10"/>
            <p:cNvSpPr/>
            <p:nvPr/>
          </p:nvSpPr>
          <p:spPr>
            <a:xfrm>
              <a:off x="1342136" y="2780283"/>
              <a:ext cx="1870075" cy="328295"/>
            </a:xfrm>
            <a:custGeom>
              <a:avLst/>
              <a:gdLst/>
              <a:ahLst/>
              <a:cxnLst/>
              <a:rect l="l" t="t" r="r" b="b"/>
              <a:pathLst>
                <a:path w="1870075" h="328294">
                  <a:moveTo>
                    <a:pt x="326136" y="274066"/>
                  </a:moveTo>
                  <a:lnTo>
                    <a:pt x="188150" y="135242"/>
                  </a:lnTo>
                  <a:lnTo>
                    <a:pt x="215341" y="108204"/>
                  </a:lnTo>
                  <a:lnTo>
                    <a:pt x="242189" y="81534"/>
                  </a:lnTo>
                  <a:lnTo>
                    <a:pt x="0" y="0"/>
                  </a:lnTo>
                  <a:lnTo>
                    <a:pt x="80010" y="242697"/>
                  </a:lnTo>
                  <a:lnTo>
                    <a:pt x="134073" y="188976"/>
                  </a:lnTo>
                  <a:lnTo>
                    <a:pt x="272161" y="327787"/>
                  </a:lnTo>
                  <a:lnTo>
                    <a:pt x="326136" y="274066"/>
                  </a:lnTo>
                  <a:close/>
                </a:path>
                <a:path w="1870075" h="328294">
                  <a:moveTo>
                    <a:pt x="1870075" y="0"/>
                  </a:moveTo>
                  <a:lnTo>
                    <a:pt x="1622933" y="65278"/>
                  </a:lnTo>
                  <a:lnTo>
                    <a:pt x="1673263" y="122478"/>
                  </a:lnTo>
                  <a:lnTo>
                    <a:pt x="1545590" y="234696"/>
                  </a:lnTo>
                  <a:lnTo>
                    <a:pt x="1596009" y="291973"/>
                  </a:lnTo>
                  <a:lnTo>
                    <a:pt x="1723580" y="179654"/>
                  </a:lnTo>
                  <a:lnTo>
                    <a:pt x="1773936" y="236855"/>
                  </a:lnTo>
                  <a:lnTo>
                    <a:pt x="1830578" y="97282"/>
                  </a:lnTo>
                  <a:lnTo>
                    <a:pt x="1870075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126232" y="3081273"/>
              <a:ext cx="310515" cy="489584"/>
            </a:xfrm>
            <a:custGeom>
              <a:avLst/>
              <a:gdLst/>
              <a:ahLst/>
              <a:cxnLst/>
              <a:rect l="l" t="t" r="r" b="b"/>
              <a:pathLst>
                <a:path w="310514" h="489585">
                  <a:moveTo>
                    <a:pt x="272923" y="489077"/>
                  </a:moveTo>
                  <a:lnTo>
                    <a:pt x="252387" y="458089"/>
                  </a:lnTo>
                  <a:lnTo>
                    <a:pt x="202298" y="382524"/>
                  </a:lnTo>
                  <a:lnTo>
                    <a:pt x="183349" y="415569"/>
                  </a:lnTo>
                  <a:lnTo>
                    <a:pt x="20574" y="322072"/>
                  </a:lnTo>
                  <a:lnTo>
                    <a:pt x="1651" y="355092"/>
                  </a:lnTo>
                  <a:lnTo>
                    <a:pt x="164388" y="448640"/>
                  </a:lnTo>
                  <a:lnTo>
                    <a:pt x="145415" y="481711"/>
                  </a:lnTo>
                  <a:lnTo>
                    <a:pt x="272923" y="489077"/>
                  </a:lnTo>
                  <a:close/>
                </a:path>
                <a:path w="310514" h="489585">
                  <a:moveTo>
                    <a:pt x="272923" y="0"/>
                  </a:moveTo>
                  <a:lnTo>
                    <a:pt x="146812" y="20320"/>
                  </a:lnTo>
                  <a:lnTo>
                    <a:pt x="169049" y="51244"/>
                  </a:lnTo>
                  <a:lnTo>
                    <a:pt x="0" y="172593"/>
                  </a:lnTo>
                  <a:lnTo>
                    <a:pt x="22225" y="203581"/>
                  </a:lnTo>
                  <a:lnTo>
                    <a:pt x="191249" y="82130"/>
                  </a:lnTo>
                  <a:lnTo>
                    <a:pt x="213487" y="113030"/>
                  </a:lnTo>
                  <a:lnTo>
                    <a:pt x="251815" y="40132"/>
                  </a:lnTo>
                  <a:lnTo>
                    <a:pt x="272923" y="0"/>
                  </a:lnTo>
                  <a:close/>
                </a:path>
                <a:path w="310514" h="489585">
                  <a:moveTo>
                    <a:pt x="310388" y="263398"/>
                  </a:moveTo>
                  <a:lnTo>
                    <a:pt x="272288" y="244348"/>
                  </a:lnTo>
                  <a:lnTo>
                    <a:pt x="196088" y="206248"/>
                  </a:lnTo>
                  <a:lnTo>
                    <a:pt x="196088" y="244348"/>
                  </a:lnTo>
                  <a:lnTo>
                    <a:pt x="11176" y="244348"/>
                  </a:lnTo>
                  <a:lnTo>
                    <a:pt x="11176" y="282448"/>
                  </a:lnTo>
                  <a:lnTo>
                    <a:pt x="196088" y="282448"/>
                  </a:lnTo>
                  <a:lnTo>
                    <a:pt x="196088" y="320548"/>
                  </a:lnTo>
                  <a:lnTo>
                    <a:pt x="272288" y="282448"/>
                  </a:lnTo>
                  <a:lnTo>
                    <a:pt x="310388" y="263398"/>
                  </a:lnTo>
                  <a:close/>
                </a:path>
              </a:pathLst>
            </a:custGeom>
            <a:solidFill>
              <a:srgbClr val="C050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490595" y="2808477"/>
            <a:ext cx="1234440" cy="1114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469265">
              <a:lnSpc>
                <a:spcPct val="100000"/>
              </a:lnSpc>
              <a:spcBef>
                <a:spcPts val="105"/>
              </a:spcBef>
            </a:pPr>
            <a:r>
              <a:rPr sz="1100" b="1" spc="-10" dirty="0">
                <a:solidFill>
                  <a:srgbClr val="C0504D"/>
                </a:solidFill>
                <a:latin typeface="Tahoma"/>
                <a:cs typeface="Tahoma"/>
              </a:rPr>
              <a:t>Acides </a:t>
            </a:r>
            <a:r>
              <a:rPr sz="1100" b="1" spc="-25" dirty="0">
                <a:solidFill>
                  <a:srgbClr val="C0504D"/>
                </a:solidFill>
                <a:latin typeface="Tahoma"/>
                <a:cs typeface="Tahoma"/>
              </a:rPr>
              <a:t>SiO</a:t>
            </a:r>
            <a:r>
              <a:rPr sz="1050" b="1" spc="-37" baseline="-19841" dirty="0">
                <a:solidFill>
                  <a:srgbClr val="C0504D"/>
                </a:solidFill>
                <a:latin typeface="Tahoma"/>
                <a:cs typeface="Tahoma"/>
              </a:rPr>
              <a:t>2</a:t>
            </a:r>
            <a:r>
              <a:rPr sz="1050" b="1" spc="30" baseline="-19841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100" b="1" spc="-250" dirty="0">
                <a:solidFill>
                  <a:srgbClr val="C0504D"/>
                </a:solidFill>
                <a:latin typeface="Tahoma"/>
                <a:cs typeface="Tahoma"/>
              </a:rPr>
              <a:t>&gt;</a:t>
            </a:r>
            <a:r>
              <a:rPr sz="1100" b="1" spc="-5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100" b="1" spc="-180" dirty="0">
                <a:solidFill>
                  <a:srgbClr val="C0504D"/>
                </a:solidFill>
                <a:latin typeface="Tahoma"/>
                <a:cs typeface="Tahoma"/>
              </a:rPr>
              <a:t>65%</a:t>
            </a:r>
            <a:endParaRPr sz="1100">
              <a:latin typeface="Tahoma"/>
              <a:cs typeface="Tahoma"/>
            </a:endParaRPr>
          </a:p>
          <a:p>
            <a:pPr marL="38100" marR="30480">
              <a:lnSpc>
                <a:spcPct val="100000"/>
              </a:lnSpc>
              <a:spcBef>
                <a:spcPts val="320"/>
              </a:spcBef>
            </a:pPr>
            <a:r>
              <a:rPr sz="1100" b="1" spc="-10" dirty="0">
                <a:solidFill>
                  <a:srgbClr val="C0504D"/>
                </a:solidFill>
                <a:latin typeface="Tahoma"/>
                <a:cs typeface="Tahoma"/>
              </a:rPr>
              <a:t>Intermédiaires </a:t>
            </a:r>
            <a:r>
              <a:rPr sz="1100" b="1" spc="-185" dirty="0">
                <a:solidFill>
                  <a:srgbClr val="C0504D"/>
                </a:solidFill>
                <a:latin typeface="Tahoma"/>
                <a:cs typeface="Tahoma"/>
              </a:rPr>
              <a:t>52%</a:t>
            </a:r>
            <a:r>
              <a:rPr sz="1100" b="1" spc="-40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100" b="1" spc="-250" dirty="0">
                <a:solidFill>
                  <a:srgbClr val="C0504D"/>
                </a:solidFill>
                <a:latin typeface="Tahoma"/>
                <a:cs typeface="Tahoma"/>
              </a:rPr>
              <a:t>&lt;</a:t>
            </a:r>
            <a:r>
              <a:rPr sz="1100" b="1" spc="-5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100" b="1" spc="-25" dirty="0">
                <a:solidFill>
                  <a:srgbClr val="C0504D"/>
                </a:solidFill>
                <a:latin typeface="Tahoma"/>
                <a:cs typeface="Tahoma"/>
              </a:rPr>
              <a:t>SiO</a:t>
            </a:r>
            <a:r>
              <a:rPr sz="1050" b="1" spc="-37" baseline="-19841" dirty="0">
                <a:solidFill>
                  <a:srgbClr val="C0504D"/>
                </a:solidFill>
                <a:latin typeface="Tahoma"/>
                <a:cs typeface="Tahoma"/>
              </a:rPr>
              <a:t>2</a:t>
            </a:r>
            <a:r>
              <a:rPr sz="1050" b="1" spc="82" baseline="-19841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100" b="1" spc="-250" dirty="0">
                <a:solidFill>
                  <a:srgbClr val="C0504D"/>
                </a:solidFill>
                <a:latin typeface="Tahoma"/>
                <a:cs typeface="Tahoma"/>
              </a:rPr>
              <a:t>&lt;</a:t>
            </a:r>
            <a:r>
              <a:rPr sz="1100" b="1" spc="-15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100" b="1" spc="-175" dirty="0">
                <a:solidFill>
                  <a:srgbClr val="C0504D"/>
                </a:solidFill>
                <a:latin typeface="Tahoma"/>
                <a:cs typeface="Tahoma"/>
              </a:rPr>
              <a:t>65%</a:t>
            </a:r>
            <a:endParaRPr sz="1100">
              <a:latin typeface="Tahoma"/>
              <a:cs typeface="Tahoma"/>
            </a:endParaRPr>
          </a:p>
          <a:p>
            <a:pPr marL="38100" marR="469265">
              <a:lnSpc>
                <a:spcPct val="100000"/>
              </a:lnSpc>
              <a:spcBef>
                <a:spcPts val="325"/>
              </a:spcBef>
            </a:pPr>
            <a:r>
              <a:rPr sz="1100" b="1" spc="-10" dirty="0">
                <a:solidFill>
                  <a:srgbClr val="C0504D"/>
                </a:solidFill>
                <a:latin typeface="Tahoma"/>
                <a:cs typeface="Tahoma"/>
              </a:rPr>
              <a:t>Basiques </a:t>
            </a:r>
            <a:r>
              <a:rPr sz="1100" b="1" spc="-25" dirty="0">
                <a:solidFill>
                  <a:srgbClr val="C0504D"/>
                </a:solidFill>
                <a:latin typeface="Tahoma"/>
                <a:cs typeface="Tahoma"/>
              </a:rPr>
              <a:t>SiO</a:t>
            </a:r>
            <a:r>
              <a:rPr sz="1050" b="1" spc="-37" baseline="-19841" dirty="0">
                <a:solidFill>
                  <a:srgbClr val="C0504D"/>
                </a:solidFill>
                <a:latin typeface="Tahoma"/>
                <a:cs typeface="Tahoma"/>
              </a:rPr>
              <a:t>2</a:t>
            </a:r>
            <a:r>
              <a:rPr sz="1050" b="1" spc="30" baseline="-19841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100" b="1" spc="-250" dirty="0">
                <a:solidFill>
                  <a:srgbClr val="C0504D"/>
                </a:solidFill>
                <a:latin typeface="Tahoma"/>
                <a:cs typeface="Tahoma"/>
              </a:rPr>
              <a:t>&lt;</a:t>
            </a:r>
            <a:r>
              <a:rPr sz="1100" b="1" spc="-5" dirty="0">
                <a:solidFill>
                  <a:srgbClr val="C0504D"/>
                </a:solidFill>
                <a:latin typeface="Tahoma"/>
                <a:cs typeface="Tahoma"/>
              </a:rPr>
              <a:t> </a:t>
            </a:r>
            <a:r>
              <a:rPr sz="1100" b="1" spc="-180" dirty="0">
                <a:solidFill>
                  <a:srgbClr val="C0504D"/>
                </a:solidFill>
                <a:latin typeface="Tahoma"/>
                <a:cs typeface="Tahoma"/>
              </a:rPr>
              <a:t>52%</a:t>
            </a:r>
            <a:endParaRPr sz="11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30200" y="2495169"/>
            <a:ext cx="663575" cy="1022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500" b="1" i="1" dirty="0">
                <a:latin typeface="Calibri"/>
                <a:cs typeface="Calibri"/>
              </a:rPr>
              <a:t>Source</a:t>
            </a:r>
            <a:r>
              <a:rPr sz="500" b="1" i="1" spc="35" dirty="0">
                <a:latin typeface="Calibri"/>
                <a:cs typeface="Calibri"/>
              </a:rPr>
              <a:t> </a:t>
            </a:r>
            <a:r>
              <a:rPr sz="500" b="1" i="1" spc="-10" dirty="0">
                <a:latin typeface="Calibri"/>
                <a:cs typeface="Calibri"/>
              </a:rPr>
              <a:t>LaSalle-Beauvais</a:t>
            </a:r>
            <a:endParaRPr sz="5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33064" y="3876809"/>
            <a:ext cx="5961973" cy="285592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028438" y="231089"/>
            <a:ext cx="3911600" cy="9258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07505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15"/>
              </a:spcBef>
            </a:pP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tabLst>
                <a:tab pos="588645" algn="l"/>
                <a:tab pos="2135505" algn="l"/>
                <a:tab pos="2820035" algn="l"/>
              </a:tabLst>
            </a:pPr>
            <a:r>
              <a:rPr sz="2000" spc="-25" dirty="0">
                <a:latin typeface="Calibri"/>
                <a:cs typeface="Calibri"/>
              </a:rPr>
              <a:t>par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solidification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20" dirty="0">
                <a:latin typeface="Calibri"/>
                <a:cs typeface="Calibri"/>
              </a:rPr>
              <a:t>(lors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20" dirty="0">
                <a:latin typeface="Calibri"/>
                <a:cs typeface="Calibri"/>
              </a:rPr>
              <a:t>d’un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90473" y="825195"/>
            <a:ext cx="4132579" cy="6362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6215" indent="-183515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196215" algn="l"/>
                <a:tab pos="1175385" algn="l"/>
                <a:tab pos="2842260" algn="l"/>
                <a:tab pos="3148965" algn="l"/>
              </a:tabLst>
            </a:pP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Roches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magmatiques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00" spc="-50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obtenues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2000" spc="-10" dirty="0">
                <a:latin typeface="Calibri"/>
                <a:cs typeface="Calibri"/>
              </a:rPr>
              <a:t>refroidissement)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d’un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magma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092451" y="3855847"/>
            <a:ext cx="5106924" cy="288632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690473" y="1739900"/>
            <a:ext cx="7627620" cy="22136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183515">
              <a:lnSpc>
                <a:spcPct val="100000"/>
              </a:lnSpc>
              <a:spcBef>
                <a:spcPts val="105"/>
              </a:spcBef>
              <a:buFont typeface="Calibri"/>
              <a:buChar char="•"/>
              <a:tabLst>
                <a:tab pos="196215" algn="l"/>
                <a:tab pos="1143000" algn="l"/>
                <a:tab pos="1367155" algn="l"/>
                <a:tab pos="2318385" algn="l"/>
                <a:tab pos="3197860" algn="l"/>
                <a:tab pos="4751070" algn="l"/>
                <a:tab pos="5915660" algn="l"/>
                <a:tab pos="6322695" algn="l"/>
                <a:tab pos="7346950" algn="l"/>
              </a:tabLst>
            </a:pP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Magma</a:t>
            </a: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	</a:t>
            </a:r>
            <a:r>
              <a:rPr sz="2000" spc="-50" dirty="0">
                <a:latin typeface="Calibri"/>
                <a:cs typeface="Calibri"/>
              </a:rPr>
              <a:t>-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matière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fondue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partiellement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(présence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25" dirty="0">
                <a:latin typeface="Calibri"/>
                <a:cs typeface="Calibri"/>
              </a:rPr>
              <a:t>de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10" dirty="0">
                <a:latin typeface="Calibri"/>
                <a:cs typeface="Calibri"/>
              </a:rPr>
              <a:t>cristaux)</a:t>
            </a:r>
            <a:r>
              <a:rPr sz="2000" dirty="0">
                <a:latin typeface="Calibri"/>
                <a:cs typeface="Calibri"/>
              </a:rPr>
              <a:t>	</a:t>
            </a:r>
            <a:r>
              <a:rPr sz="2000" spc="-25" dirty="0">
                <a:latin typeface="Calibri"/>
                <a:cs typeface="Calibri"/>
              </a:rPr>
              <a:t>ou </a:t>
            </a:r>
            <a:r>
              <a:rPr sz="2000" spc="-10" dirty="0">
                <a:latin typeface="Calibri"/>
                <a:cs typeface="Calibri"/>
              </a:rPr>
              <a:t>totalement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(proche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l’état </a:t>
            </a:r>
            <a:r>
              <a:rPr sz="2000" dirty="0">
                <a:latin typeface="Calibri"/>
                <a:cs typeface="Calibri"/>
              </a:rPr>
              <a:t>liquide)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à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haute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température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(min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600°C).</a:t>
            </a:r>
            <a:endParaRPr sz="2000">
              <a:latin typeface="Calibri"/>
              <a:cs typeface="Calibri"/>
            </a:endParaRPr>
          </a:p>
          <a:p>
            <a:pPr marL="12700" marR="5080" indent="183515">
              <a:lnSpc>
                <a:spcPct val="100000"/>
              </a:lnSpc>
              <a:spcBef>
                <a:spcPts val="2400"/>
              </a:spcBef>
              <a:buFont typeface="Calibri"/>
              <a:buChar char="•"/>
              <a:tabLst>
                <a:tab pos="196215" algn="l"/>
              </a:tabLst>
            </a:pPr>
            <a:r>
              <a:rPr sz="200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Lave</a:t>
            </a:r>
            <a:r>
              <a:rPr sz="2000" b="1" u="sng" spc="204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-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même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matière,</a:t>
            </a:r>
            <a:r>
              <a:rPr sz="2000" spc="2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une</a:t>
            </a:r>
            <a:r>
              <a:rPr sz="2000" spc="19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fois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qu’elle</a:t>
            </a:r>
            <a:r>
              <a:rPr sz="2000" spc="20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204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atteint</a:t>
            </a:r>
            <a:r>
              <a:rPr sz="2000" spc="2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2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surface</a:t>
            </a:r>
            <a:r>
              <a:rPr sz="2000" spc="2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(exemple</a:t>
            </a:r>
            <a:r>
              <a:rPr sz="2000" spc="21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: </a:t>
            </a:r>
            <a:r>
              <a:rPr sz="2000" dirty="0">
                <a:latin typeface="Calibri"/>
                <a:cs typeface="Calibri"/>
              </a:rPr>
              <a:t>éruption)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donne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les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roches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volcaniques.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60"/>
              </a:spcBef>
            </a:pPr>
            <a:endParaRPr sz="2000">
              <a:latin typeface="Calibri"/>
              <a:cs typeface="Calibri"/>
            </a:endParaRPr>
          </a:p>
          <a:p>
            <a:pPr marL="2066925">
              <a:lnSpc>
                <a:spcPct val="100000"/>
              </a:lnSpc>
            </a:pPr>
            <a:r>
              <a:rPr sz="1600" b="1" spc="-20" dirty="0">
                <a:latin typeface="Calibri"/>
                <a:cs typeface="Calibri"/>
              </a:rPr>
              <a:t>Lave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312159" y="3875278"/>
            <a:ext cx="290195" cy="219710"/>
          </a:xfrm>
          <a:custGeom>
            <a:avLst/>
            <a:gdLst/>
            <a:ahLst/>
            <a:cxnLst/>
            <a:rect l="l" t="t" r="r" b="b"/>
            <a:pathLst>
              <a:path w="290195" h="219710">
                <a:moveTo>
                  <a:pt x="226488" y="177820"/>
                </a:moveTo>
                <a:lnTo>
                  <a:pt x="206501" y="204470"/>
                </a:lnTo>
                <a:lnTo>
                  <a:pt x="290194" y="219710"/>
                </a:lnTo>
                <a:lnTo>
                  <a:pt x="273107" y="185420"/>
                </a:lnTo>
                <a:lnTo>
                  <a:pt x="236600" y="185420"/>
                </a:lnTo>
                <a:lnTo>
                  <a:pt x="226488" y="177820"/>
                </a:lnTo>
                <a:close/>
              </a:path>
              <a:path w="290195" h="219710">
                <a:moveTo>
                  <a:pt x="232203" y="170200"/>
                </a:moveTo>
                <a:lnTo>
                  <a:pt x="226488" y="177820"/>
                </a:lnTo>
                <a:lnTo>
                  <a:pt x="236600" y="185420"/>
                </a:lnTo>
                <a:lnTo>
                  <a:pt x="242315" y="177800"/>
                </a:lnTo>
                <a:lnTo>
                  <a:pt x="232203" y="170200"/>
                </a:lnTo>
                <a:close/>
              </a:path>
              <a:path w="290195" h="219710">
                <a:moveTo>
                  <a:pt x="252222" y="143510"/>
                </a:moveTo>
                <a:lnTo>
                  <a:pt x="232203" y="170200"/>
                </a:lnTo>
                <a:lnTo>
                  <a:pt x="242315" y="177800"/>
                </a:lnTo>
                <a:lnTo>
                  <a:pt x="236600" y="185420"/>
                </a:lnTo>
                <a:lnTo>
                  <a:pt x="273107" y="185420"/>
                </a:lnTo>
                <a:lnTo>
                  <a:pt x="252222" y="143510"/>
                </a:lnTo>
                <a:close/>
              </a:path>
              <a:path w="290195" h="219710">
                <a:moveTo>
                  <a:pt x="5714" y="0"/>
                </a:moveTo>
                <a:lnTo>
                  <a:pt x="0" y="7620"/>
                </a:lnTo>
                <a:lnTo>
                  <a:pt x="226488" y="177820"/>
                </a:lnTo>
                <a:lnTo>
                  <a:pt x="232203" y="170200"/>
                </a:lnTo>
                <a:lnTo>
                  <a:pt x="571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4923" y="979932"/>
            <a:ext cx="4692396" cy="254812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3222" y="925195"/>
            <a:ext cx="4130040" cy="6356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56210" indent="-14351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156210" algn="l"/>
              </a:tabLst>
            </a:pPr>
            <a:r>
              <a:rPr sz="2000" dirty="0">
                <a:latin typeface="Calibri"/>
                <a:cs typeface="Calibri"/>
              </a:rPr>
              <a:t>roches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intrusives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roches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plutoniques</a:t>
            </a:r>
            <a:endParaRPr sz="2000">
              <a:latin typeface="Calibri"/>
              <a:cs typeface="Calibri"/>
            </a:endParaRPr>
          </a:p>
          <a:p>
            <a:pPr marL="156210" indent="-143510">
              <a:lnSpc>
                <a:spcPct val="100000"/>
              </a:lnSpc>
              <a:buFont typeface="Arial"/>
              <a:buChar char="•"/>
              <a:tabLst>
                <a:tab pos="156210" algn="l"/>
              </a:tabLst>
            </a:pPr>
            <a:r>
              <a:rPr sz="2000" dirty="0">
                <a:latin typeface="Calibri"/>
                <a:cs typeface="Calibri"/>
              </a:rPr>
              <a:t>roches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extrusives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roches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volcaniques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02132" y="3038043"/>
            <a:ext cx="6816090" cy="35674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i="1" dirty="0">
                <a:latin typeface="Calibri"/>
                <a:cs typeface="Calibri"/>
              </a:rPr>
              <a:t>2</a:t>
            </a:r>
            <a:r>
              <a:rPr sz="2000" i="1" spc="-1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types</a:t>
            </a:r>
            <a:r>
              <a:rPr sz="2000" i="1" spc="-25" dirty="0">
                <a:latin typeface="Calibri"/>
                <a:cs typeface="Calibri"/>
              </a:rPr>
              <a:t> </a:t>
            </a:r>
            <a:r>
              <a:rPr sz="2000" i="1" dirty="0">
                <a:latin typeface="Calibri"/>
                <a:cs typeface="Calibri"/>
              </a:rPr>
              <a:t>de</a:t>
            </a:r>
            <a:r>
              <a:rPr sz="2000" i="1" spc="-25" dirty="0">
                <a:latin typeface="Calibri"/>
                <a:cs typeface="Calibri"/>
              </a:rPr>
              <a:t> </a:t>
            </a:r>
            <a:r>
              <a:rPr sz="2000" i="1" spc="-10" dirty="0">
                <a:latin typeface="Calibri"/>
                <a:cs typeface="Calibri"/>
              </a:rPr>
              <a:t>refroidissements</a:t>
            </a:r>
            <a:endParaRPr sz="2000">
              <a:latin typeface="Calibri"/>
              <a:cs typeface="Calibri"/>
            </a:endParaRPr>
          </a:p>
          <a:p>
            <a:pPr marL="156210" indent="-143510">
              <a:lnSpc>
                <a:spcPct val="100000"/>
              </a:lnSpc>
              <a:spcBef>
                <a:spcPts val="200"/>
              </a:spcBef>
              <a:buSzPct val="111111"/>
              <a:buFont typeface="Arial"/>
              <a:buChar char="•"/>
              <a:tabLst>
                <a:tab pos="156210" algn="l"/>
              </a:tabLst>
            </a:pPr>
            <a:r>
              <a:rPr sz="1800" dirty="0">
                <a:latin typeface="Calibri"/>
                <a:cs typeface="Calibri"/>
              </a:rPr>
              <a:t>en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profondeur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: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0"/>
              </a:spcBef>
            </a:pPr>
            <a:r>
              <a:rPr sz="1800" spc="-10" dirty="0">
                <a:latin typeface="Calibri"/>
                <a:cs typeface="Calibri"/>
              </a:rPr>
              <a:t>refroidissement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lent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→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cristallisation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complète</a:t>
            </a:r>
            <a:r>
              <a:rPr sz="1800" b="1" dirty="0">
                <a:latin typeface="Calibri"/>
                <a:cs typeface="Calibri"/>
              </a:rPr>
              <a:t>→</a:t>
            </a:r>
            <a:r>
              <a:rPr sz="1800" b="1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roches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plutoniques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1800">
              <a:latin typeface="Calibri"/>
              <a:cs typeface="Calibri"/>
            </a:endParaRPr>
          </a:p>
          <a:p>
            <a:pPr marL="156210" indent="-143510">
              <a:lnSpc>
                <a:spcPct val="100000"/>
              </a:lnSpc>
              <a:spcBef>
                <a:spcPts val="5"/>
              </a:spcBef>
              <a:buSzPct val="111111"/>
              <a:buFont typeface="Arial"/>
              <a:buChar char="•"/>
              <a:tabLst>
                <a:tab pos="156210" algn="l"/>
              </a:tabLst>
            </a:pPr>
            <a:r>
              <a:rPr sz="1800" dirty="0">
                <a:latin typeface="Calibri"/>
                <a:cs typeface="Calibri"/>
              </a:rPr>
              <a:t>en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surface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sub-surface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5"/>
              </a:spcBef>
            </a:pPr>
            <a:r>
              <a:rPr sz="1800" spc="-10" dirty="0">
                <a:latin typeface="Calibri"/>
                <a:cs typeface="Calibri"/>
              </a:rPr>
              <a:t>refroidissement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rapide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→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cristallisation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incomplète</a:t>
            </a:r>
            <a:r>
              <a:rPr sz="1800" b="1" spc="-10" dirty="0">
                <a:latin typeface="Calibri"/>
                <a:cs typeface="Calibri"/>
              </a:rPr>
              <a:t>→</a:t>
            </a:r>
            <a:r>
              <a:rPr sz="1800" b="1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roches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volcaniques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90"/>
              </a:spcBef>
            </a:pPr>
            <a:r>
              <a:rPr sz="2000" spc="-30" dirty="0">
                <a:latin typeface="Calibri"/>
                <a:cs typeface="Calibri"/>
              </a:rPr>
              <a:t>Temps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refroidissement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contrôlé</a:t>
            </a:r>
            <a:r>
              <a:rPr sz="2000" spc="-6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par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156210" indent="-143510">
              <a:lnSpc>
                <a:spcPct val="100000"/>
              </a:lnSpc>
              <a:spcBef>
                <a:spcPts val="2400"/>
              </a:spcBef>
              <a:buFont typeface="Arial"/>
              <a:buChar char="•"/>
              <a:tabLst>
                <a:tab pos="156210" algn="l"/>
              </a:tabLst>
            </a:pPr>
            <a:r>
              <a:rPr sz="2000" dirty="0">
                <a:latin typeface="Calibri"/>
                <a:cs typeface="Calibri"/>
              </a:rPr>
              <a:t>vitesse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remontée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du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magma</a:t>
            </a:r>
            <a:endParaRPr sz="2000">
              <a:latin typeface="Calibri"/>
              <a:cs typeface="Calibri"/>
            </a:endParaRPr>
          </a:p>
          <a:p>
            <a:pPr marL="156210" indent="-143510">
              <a:lnSpc>
                <a:spcPct val="100000"/>
              </a:lnSpc>
              <a:buFont typeface="Arial"/>
              <a:buChar char="•"/>
              <a:tabLst>
                <a:tab pos="156210" algn="l"/>
              </a:tabLst>
            </a:pPr>
            <a:r>
              <a:rPr sz="2000" dirty="0">
                <a:latin typeface="Calibri"/>
                <a:cs typeface="Calibri"/>
              </a:rPr>
              <a:t>variation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pression</a:t>
            </a:r>
            <a:r>
              <a:rPr sz="2000" spc="-55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(P)</a:t>
            </a:r>
            <a:endParaRPr sz="2000">
              <a:latin typeface="Calibri"/>
              <a:cs typeface="Calibri"/>
            </a:endParaRPr>
          </a:p>
          <a:p>
            <a:pPr marL="156210" indent="-143510">
              <a:lnSpc>
                <a:spcPct val="100000"/>
              </a:lnSpc>
              <a:buFont typeface="Arial"/>
              <a:buChar char="•"/>
              <a:tabLst>
                <a:tab pos="156210" algn="l"/>
              </a:tabLst>
            </a:pPr>
            <a:r>
              <a:rPr sz="2000" dirty="0">
                <a:latin typeface="Calibri"/>
                <a:cs typeface="Calibri"/>
              </a:rPr>
              <a:t>variation</a:t>
            </a:r>
            <a:r>
              <a:rPr sz="2000" spc="-7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80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température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(T)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207122" y="3072764"/>
            <a:ext cx="270636" cy="118237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dirty="0"/>
              <a:t>IV</a:t>
            </a:r>
            <a:r>
              <a:rPr spc="-35" dirty="0"/>
              <a:t> </a:t>
            </a:r>
            <a:r>
              <a:rPr dirty="0"/>
              <a:t>.</a:t>
            </a:r>
            <a:r>
              <a:rPr spc="-45" dirty="0"/>
              <a:t> </a:t>
            </a:r>
            <a:r>
              <a:rPr dirty="0"/>
              <a:t>Les</a:t>
            </a:r>
            <a:r>
              <a:rPr spc="-35" dirty="0"/>
              <a:t> </a:t>
            </a:r>
            <a:r>
              <a:rPr dirty="0"/>
              <a:t>roches</a:t>
            </a:r>
            <a:r>
              <a:rPr spc="-10" dirty="0"/>
              <a:t> magmatiques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295634" y="922771"/>
            <a:ext cx="6460490" cy="314071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350" b="1" dirty="0">
                <a:latin typeface="Calibri"/>
                <a:cs typeface="Calibri"/>
              </a:rPr>
              <a:t>Synthèse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et</a:t>
            </a:r>
            <a:r>
              <a:rPr sz="1350" b="1" spc="-20" dirty="0">
                <a:latin typeface="Calibri"/>
                <a:cs typeface="Calibri"/>
              </a:rPr>
              <a:t> </a:t>
            </a:r>
            <a:r>
              <a:rPr sz="1350" b="1" spc="-10" dirty="0">
                <a:latin typeface="Calibri"/>
                <a:cs typeface="Calibri"/>
              </a:rPr>
              <a:t>définitions</a:t>
            </a:r>
            <a:r>
              <a:rPr sz="1350" b="1" spc="-30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à</a:t>
            </a:r>
            <a:r>
              <a:rPr sz="1350" b="1" spc="-25" dirty="0">
                <a:latin typeface="Calibri"/>
                <a:cs typeface="Calibri"/>
              </a:rPr>
              <a:t> </a:t>
            </a:r>
            <a:r>
              <a:rPr sz="1350" b="1" dirty="0">
                <a:latin typeface="Calibri"/>
                <a:cs typeface="Calibri"/>
              </a:rPr>
              <a:t>savoir</a:t>
            </a:r>
            <a:r>
              <a:rPr sz="1350" b="1" spc="-5" dirty="0">
                <a:latin typeface="Calibri"/>
                <a:cs typeface="Calibri"/>
              </a:rPr>
              <a:t> </a:t>
            </a:r>
            <a:r>
              <a:rPr sz="1350" b="1" spc="-50" dirty="0">
                <a:latin typeface="Calibri"/>
                <a:cs typeface="Calibri"/>
              </a:rPr>
              <a:t>:</a:t>
            </a:r>
            <a:endParaRPr sz="13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350" dirty="0">
                <a:latin typeface="Calibri"/>
                <a:cs typeface="Calibri"/>
              </a:rPr>
              <a:t>Les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roches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magmatiques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ou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ignées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-50" dirty="0">
                <a:latin typeface="Calibri"/>
                <a:cs typeface="Calibri"/>
              </a:rPr>
              <a:t>:</a:t>
            </a:r>
            <a:endParaRPr sz="1350">
              <a:latin typeface="Calibri"/>
              <a:cs typeface="Calibri"/>
            </a:endParaRPr>
          </a:p>
          <a:p>
            <a:pPr marL="523240" indent="-255270">
              <a:lnSpc>
                <a:spcPct val="100000"/>
              </a:lnSpc>
              <a:spcBef>
                <a:spcPts val="15"/>
              </a:spcBef>
              <a:buFont typeface="Times New Roman"/>
              <a:buChar char="•"/>
              <a:tabLst>
                <a:tab pos="523240" algn="l"/>
              </a:tabLst>
            </a:pPr>
            <a:r>
              <a:rPr sz="1350" spc="-10" dirty="0">
                <a:latin typeface="Calibri"/>
                <a:cs typeface="Calibri"/>
              </a:rPr>
              <a:t>Origine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profonde,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résultant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de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la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cristallisation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d’un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magma</a:t>
            </a:r>
            <a:r>
              <a:rPr sz="1350" spc="-5" dirty="0">
                <a:latin typeface="Calibri"/>
                <a:cs typeface="Calibri"/>
              </a:rPr>
              <a:t> </a:t>
            </a:r>
            <a:r>
              <a:rPr sz="1350" spc="-50" dirty="0">
                <a:latin typeface="Calibri"/>
                <a:cs typeface="Calibri"/>
              </a:rPr>
              <a:t>;</a:t>
            </a:r>
            <a:endParaRPr sz="1350">
              <a:latin typeface="Calibri"/>
              <a:cs typeface="Calibri"/>
            </a:endParaRPr>
          </a:p>
          <a:p>
            <a:pPr marL="523240" indent="-255270">
              <a:lnSpc>
                <a:spcPct val="100000"/>
              </a:lnSpc>
              <a:spcBef>
                <a:spcPts val="15"/>
              </a:spcBef>
              <a:buFont typeface="Times New Roman"/>
              <a:buChar char="•"/>
              <a:tabLst>
                <a:tab pos="523240" algn="l"/>
              </a:tabLst>
            </a:pPr>
            <a:r>
              <a:rPr sz="1350" dirty="0">
                <a:latin typeface="Calibri"/>
                <a:cs typeface="Calibri"/>
              </a:rPr>
              <a:t>Roches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essentiellement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silicatées </a:t>
            </a:r>
            <a:r>
              <a:rPr sz="1350" spc="-50" dirty="0">
                <a:latin typeface="Calibri"/>
                <a:cs typeface="Calibri"/>
              </a:rPr>
              <a:t>;</a:t>
            </a:r>
            <a:endParaRPr sz="1350">
              <a:latin typeface="Calibri"/>
              <a:cs typeface="Calibri"/>
            </a:endParaRPr>
          </a:p>
          <a:p>
            <a:pPr marL="523240" indent="-255270">
              <a:lnSpc>
                <a:spcPct val="100000"/>
              </a:lnSpc>
              <a:spcBef>
                <a:spcPts val="15"/>
              </a:spcBef>
              <a:buFont typeface="Times New Roman"/>
              <a:buChar char="•"/>
              <a:tabLst>
                <a:tab pos="523240" algn="l"/>
              </a:tabLst>
            </a:pPr>
            <a:r>
              <a:rPr sz="1350" spc="-10" dirty="0">
                <a:latin typeface="Calibri"/>
                <a:cs typeface="Calibri"/>
              </a:rPr>
              <a:t>Formées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de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cristaux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étroitement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enchevêtrés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-50" dirty="0">
                <a:latin typeface="Calibri"/>
                <a:cs typeface="Calibri"/>
              </a:rPr>
              <a:t>;</a:t>
            </a:r>
            <a:endParaRPr sz="1350">
              <a:latin typeface="Calibri"/>
              <a:cs typeface="Calibri"/>
            </a:endParaRPr>
          </a:p>
          <a:p>
            <a:pPr marL="523240" indent="-255270">
              <a:lnSpc>
                <a:spcPct val="100000"/>
              </a:lnSpc>
              <a:spcBef>
                <a:spcPts val="15"/>
              </a:spcBef>
              <a:buFont typeface="Times New Roman"/>
              <a:buChar char="•"/>
              <a:tabLst>
                <a:tab pos="523240" algn="l"/>
              </a:tabLst>
            </a:pPr>
            <a:r>
              <a:rPr sz="1350" dirty="0">
                <a:latin typeface="Calibri"/>
                <a:cs typeface="Calibri"/>
              </a:rPr>
              <a:t>La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texture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traduit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la</a:t>
            </a:r>
            <a:r>
              <a:rPr sz="1350" spc="-4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vitesse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et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le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milieu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de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cristallisation</a:t>
            </a:r>
            <a:r>
              <a:rPr sz="1350" spc="5" dirty="0">
                <a:latin typeface="Calibri"/>
                <a:cs typeface="Calibri"/>
              </a:rPr>
              <a:t> </a:t>
            </a:r>
            <a:r>
              <a:rPr sz="1350" spc="-50" dirty="0">
                <a:latin typeface="Calibri"/>
                <a:cs typeface="Calibri"/>
              </a:rPr>
              <a:t>;</a:t>
            </a:r>
            <a:endParaRPr sz="1350">
              <a:latin typeface="Calibri"/>
              <a:cs typeface="Calibri"/>
            </a:endParaRPr>
          </a:p>
          <a:p>
            <a:pPr marL="523240" indent="-255270">
              <a:lnSpc>
                <a:spcPct val="100000"/>
              </a:lnSpc>
              <a:spcBef>
                <a:spcPts val="15"/>
              </a:spcBef>
              <a:buFont typeface="Times New Roman"/>
              <a:buChar char="•"/>
              <a:tabLst>
                <a:tab pos="523240" algn="l"/>
              </a:tabLst>
            </a:pPr>
            <a:r>
              <a:rPr sz="1350" dirty="0">
                <a:latin typeface="Calibri"/>
                <a:cs typeface="Calibri"/>
              </a:rPr>
              <a:t>La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nature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des</a:t>
            </a:r>
            <a:r>
              <a:rPr sz="1350" spc="-4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minéraux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traduit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la</a:t>
            </a:r>
            <a:r>
              <a:rPr sz="1350" spc="-4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composition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chimique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du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magma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-50" dirty="0">
                <a:latin typeface="Calibri"/>
                <a:cs typeface="Calibri"/>
              </a:rPr>
              <a:t>;</a:t>
            </a:r>
            <a:endParaRPr sz="1350">
              <a:latin typeface="Calibri"/>
              <a:cs typeface="Calibri"/>
            </a:endParaRPr>
          </a:p>
          <a:p>
            <a:pPr marL="523240" marR="10160" indent="-255904">
              <a:lnSpc>
                <a:spcPct val="101000"/>
              </a:lnSpc>
              <a:buFont typeface="Times New Roman"/>
              <a:buChar char="•"/>
              <a:tabLst>
                <a:tab pos="523240" algn="l"/>
              </a:tabLst>
            </a:pPr>
            <a:r>
              <a:rPr sz="1350" dirty="0">
                <a:latin typeface="Calibri"/>
                <a:cs typeface="Calibri"/>
              </a:rPr>
              <a:t>Ces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conditions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peuvent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se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ramener,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par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une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simplification</a:t>
            </a:r>
            <a:r>
              <a:rPr sz="1350" spc="4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extrême,</a:t>
            </a:r>
            <a:r>
              <a:rPr sz="1350" spc="5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à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deux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facteurs principaux,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la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pression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P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et</a:t>
            </a:r>
            <a:r>
              <a:rPr sz="1350" spc="-2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la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température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T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50" dirty="0">
                <a:latin typeface="Calibri"/>
                <a:cs typeface="Calibri"/>
              </a:rPr>
              <a:t>;</a:t>
            </a:r>
            <a:endParaRPr sz="1350">
              <a:latin typeface="Calibri"/>
              <a:cs typeface="Calibri"/>
            </a:endParaRPr>
          </a:p>
          <a:p>
            <a:pPr marL="523240" indent="-255904">
              <a:lnSpc>
                <a:spcPct val="100000"/>
              </a:lnSpc>
              <a:spcBef>
                <a:spcPts val="15"/>
              </a:spcBef>
              <a:buFont typeface="Times New Roman"/>
              <a:buChar char="•"/>
              <a:tabLst>
                <a:tab pos="523240" algn="l"/>
              </a:tabLst>
            </a:pPr>
            <a:r>
              <a:rPr sz="1350" dirty="0">
                <a:latin typeface="Calibri"/>
                <a:cs typeface="Calibri"/>
              </a:rPr>
              <a:t>Les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roches</a:t>
            </a:r>
            <a:r>
              <a:rPr sz="1350" b="1" u="sng" spc="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3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magmatiques</a:t>
            </a:r>
            <a:r>
              <a:rPr sz="1350" b="1" spc="2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résultent d'un</a:t>
            </a:r>
            <a:r>
              <a:rPr sz="1350" spc="1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processus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magmatogénique,</a:t>
            </a:r>
            <a:r>
              <a:rPr sz="1350" spc="1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responsable</a:t>
            </a:r>
            <a:r>
              <a:rPr sz="1350" dirty="0">
                <a:latin typeface="Calibri"/>
                <a:cs typeface="Calibri"/>
              </a:rPr>
              <a:t> </a:t>
            </a:r>
            <a:r>
              <a:rPr sz="1350" spc="-25" dirty="0">
                <a:latin typeface="Calibri"/>
                <a:cs typeface="Calibri"/>
              </a:rPr>
              <a:t>de</a:t>
            </a:r>
            <a:endParaRPr sz="1350">
              <a:latin typeface="Calibri"/>
              <a:cs typeface="Calibri"/>
            </a:endParaRPr>
          </a:p>
          <a:p>
            <a:pPr marL="523240" marR="5080">
              <a:lnSpc>
                <a:spcPct val="101000"/>
              </a:lnSpc>
              <a:spcBef>
                <a:spcPts val="5"/>
              </a:spcBef>
            </a:pPr>
            <a:r>
              <a:rPr sz="1350" spc="-10" dirty="0">
                <a:latin typeface="Calibri"/>
                <a:cs typeface="Calibri"/>
              </a:rPr>
              <a:t>l'individualisation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d'une</a:t>
            </a:r>
            <a:r>
              <a:rPr sz="1350" spc="2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phase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liquide,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le</a:t>
            </a:r>
            <a:r>
              <a:rPr sz="1350" spc="65" dirty="0">
                <a:latin typeface="Calibri"/>
                <a:cs typeface="Calibri"/>
              </a:rPr>
              <a:t> </a:t>
            </a:r>
            <a:r>
              <a:rPr sz="1350" b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magma</a:t>
            </a:r>
            <a:r>
              <a:rPr sz="1350" dirty="0">
                <a:latin typeface="Calibri"/>
                <a:cs typeface="Calibri"/>
              </a:rPr>
              <a:t>,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suivi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d'une</a:t>
            </a:r>
            <a:r>
              <a:rPr sz="1350" spc="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consolidation</a:t>
            </a:r>
            <a:r>
              <a:rPr sz="1350" spc="4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sous</a:t>
            </a:r>
            <a:r>
              <a:rPr sz="1350" spc="30" dirty="0">
                <a:latin typeface="Calibri"/>
                <a:cs typeface="Calibri"/>
              </a:rPr>
              <a:t> </a:t>
            </a:r>
            <a:r>
              <a:rPr sz="1350" spc="-25" dirty="0">
                <a:latin typeface="Calibri"/>
                <a:cs typeface="Calibri"/>
              </a:rPr>
              <a:t>des </a:t>
            </a:r>
            <a:r>
              <a:rPr sz="1350" spc="-10" dirty="0">
                <a:latin typeface="Calibri"/>
                <a:cs typeface="Calibri"/>
              </a:rPr>
              <a:t>conditions</a:t>
            </a:r>
            <a:r>
              <a:rPr sz="1350" spc="-5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P-T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moins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sévères</a:t>
            </a:r>
            <a:r>
              <a:rPr sz="1350" spc="-35" dirty="0">
                <a:latin typeface="Calibri"/>
                <a:cs typeface="Calibri"/>
              </a:rPr>
              <a:t> </a:t>
            </a:r>
            <a:r>
              <a:rPr sz="1350" spc="-50" dirty="0">
                <a:latin typeface="Calibri"/>
                <a:cs typeface="Calibri"/>
              </a:rPr>
              <a:t>;</a:t>
            </a:r>
            <a:endParaRPr sz="1350">
              <a:latin typeface="Calibri"/>
              <a:cs typeface="Calibri"/>
            </a:endParaRPr>
          </a:p>
          <a:p>
            <a:pPr marL="523240" indent="-255270">
              <a:lnSpc>
                <a:spcPct val="100000"/>
              </a:lnSpc>
              <a:spcBef>
                <a:spcPts val="15"/>
              </a:spcBef>
              <a:buFont typeface="Times New Roman"/>
              <a:buChar char="•"/>
              <a:tabLst>
                <a:tab pos="523240" algn="l"/>
              </a:tabLst>
            </a:pPr>
            <a:r>
              <a:rPr sz="1350" dirty="0">
                <a:latin typeface="Calibri"/>
                <a:cs typeface="Calibri"/>
              </a:rPr>
              <a:t>Les</a:t>
            </a:r>
            <a:r>
              <a:rPr sz="1350" spc="-10" dirty="0">
                <a:latin typeface="Calibri"/>
                <a:cs typeface="Calibri"/>
              </a:rPr>
              <a:t> roches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intrusives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spc="-20" dirty="0">
                <a:latin typeface="Calibri"/>
                <a:cs typeface="Calibri"/>
              </a:rPr>
              <a:t>correspondent</a:t>
            </a:r>
            <a:r>
              <a:rPr sz="1350" spc="-1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aux</a:t>
            </a:r>
            <a:r>
              <a:rPr sz="1350" spc="1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roches</a:t>
            </a:r>
            <a:r>
              <a:rPr sz="1350" spc="-15" dirty="0">
                <a:latin typeface="Calibri"/>
                <a:cs typeface="Calibri"/>
              </a:rPr>
              <a:t> </a:t>
            </a:r>
            <a:r>
              <a:rPr sz="13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plutoniques</a:t>
            </a:r>
            <a:endParaRPr sz="1350">
              <a:latin typeface="Calibri"/>
              <a:cs typeface="Calibri"/>
            </a:endParaRPr>
          </a:p>
          <a:p>
            <a:pPr marL="523240" indent="-255270">
              <a:lnSpc>
                <a:spcPct val="100000"/>
              </a:lnSpc>
              <a:spcBef>
                <a:spcPts val="15"/>
              </a:spcBef>
              <a:buFont typeface="Times New Roman"/>
              <a:buChar char="•"/>
              <a:tabLst>
                <a:tab pos="523240" algn="l"/>
              </a:tabLst>
            </a:pPr>
            <a:r>
              <a:rPr sz="1350" dirty="0">
                <a:latin typeface="Calibri"/>
                <a:cs typeface="Calibri"/>
              </a:rPr>
              <a:t>Les</a:t>
            </a:r>
            <a:r>
              <a:rPr sz="1350" spc="-4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roches</a:t>
            </a:r>
            <a:r>
              <a:rPr sz="1350" spc="-45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extrusives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spc="-10" dirty="0">
                <a:latin typeface="Calibri"/>
                <a:cs typeface="Calibri"/>
              </a:rPr>
              <a:t>correspondent</a:t>
            </a:r>
            <a:r>
              <a:rPr sz="1350" spc="-40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aux</a:t>
            </a:r>
            <a:r>
              <a:rPr sz="1350" spc="-25" dirty="0">
                <a:latin typeface="Calibri"/>
                <a:cs typeface="Calibri"/>
              </a:rPr>
              <a:t> </a:t>
            </a:r>
            <a:r>
              <a:rPr sz="1350" dirty="0">
                <a:latin typeface="Calibri"/>
                <a:cs typeface="Calibri"/>
              </a:rPr>
              <a:t>roches</a:t>
            </a:r>
            <a:r>
              <a:rPr sz="1350" spc="-30" dirty="0">
                <a:latin typeface="Calibri"/>
                <a:cs typeface="Calibri"/>
              </a:rPr>
              <a:t> </a:t>
            </a:r>
            <a:r>
              <a:rPr sz="135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volcaniques</a:t>
            </a:r>
            <a:endParaRPr sz="135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176057" y="805803"/>
            <a:ext cx="6777355" cy="6017895"/>
            <a:chOff x="1176057" y="805803"/>
            <a:chExt cx="6777355" cy="6017895"/>
          </a:xfrm>
        </p:grpSpPr>
        <p:sp>
          <p:nvSpPr>
            <p:cNvPr id="5" name="object 5"/>
            <p:cNvSpPr/>
            <p:nvPr/>
          </p:nvSpPr>
          <p:spPr>
            <a:xfrm>
              <a:off x="1181377" y="811123"/>
              <a:ext cx="6766559" cy="6007100"/>
            </a:xfrm>
            <a:custGeom>
              <a:avLst/>
              <a:gdLst/>
              <a:ahLst/>
              <a:cxnLst/>
              <a:rect l="l" t="t" r="r" b="b"/>
              <a:pathLst>
                <a:path w="6766559" h="6007100">
                  <a:moveTo>
                    <a:pt x="0" y="6006769"/>
                  </a:moveTo>
                  <a:lnTo>
                    <a:pt x="6766324" y="6006769"/>
                  </a:lnTo>
                  <a:lnTo>
                    <a:pt x="6766324" y="0"/>
                  </a:lnTo>
                  <a:lnTo>
                    <a:pt x="0" y="0"/>
                  </a:lnTo>
                  <a:lnTo>
                    <a:pt x="0" y="6006769"/>
                  </a:lnTo>
                  <a:close/>
                </a:path>
              </a:pathLst>
            </a:custGeom>
            <a:ln w="1063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644918" y="4316137"/>
              <a:ext cx="4194533" cy="228372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34685" y="6200978"/>
              <a:ext cx="231521" cy="9889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214754"/>
            <a:ext cx="84848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latin typeface="Calibri"/>
                <a:cs typeface="Calibri"/>
              </a:rPr>
              <a:t>Suivant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leur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composition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chimique,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les</a:t>
            </a:r>
            <a:r>
              <a:rPr sz="18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minéraux</a:t>
            </a:r>
            <a:r>
              <a:rPr sz="18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n’ont</a:t>
            </a:r>
            <a:r>
              <a:rPr sz="18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pas</a:t>
            </a:r>
            <a:r>
              <a:rPr sz="18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tous</a:t>
            </a:r>
            <a:r>
              <a:rPr sz="18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la</a:t>
            </a:r>
            <a:r>
              <a:rPr sz="18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même</a:t>
            </a:r>
            <a:r>
              <a:rPr sz="18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température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fusion</a:t>
            </a:r>
            <a:r>
              <a:rPr sz="1800" spc="-1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8538" y="854709"/>
            <a:ext cx="2452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Cristallisation</a:t>
            </a:r>
            <a:r>
              <a:rPr sz="1800" b="1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fractionnée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18889" y="2298636"/>
            <a:ext cx="5735728" cy="379843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32663" y="1958085"/>
            <a:ext cx="18357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1263650" algn="l"/>
              </a:tabLst>
            </a:pPr>
            <a:r>
              <a:rPr sz="1800" spc="-25" dirty="0">
                <a:latin typeface="Calibri"/>
                <a:cs typeface="Calibri"/>
              </a:rPr>
              <a:t>Au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cours </a:t>
            </a:r>
            <a:r>
              <a:rPr sz="1800" spc="-10" dirty="0">
                <a:latin typeface="Calibri"/>
                <a:cs typeface="Calibri"/>
              </a:rPr>
              <a:t>refroidissement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68626" y="1958085"/>
            <a:ext cx="43878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2085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du </a:t>
            </a:r>
            <a:r>
              <a:rPr sz="1800" spc="-30" dirty="0">
                <a:latin typeface="Calibri"/>
                <a:cs typeface="Calibri"/>
              </a:rPr>
              <a:t>d’un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75563" y="2507107"/>
            <a:ext cx="233299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magma,</a:t>
            </a:r>
            <a:r>
              <a:rPr sz="1800" spc="41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les</a:t>
            </a:r>
            <a:r>
              <a:rPr sz="1800" spc="425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minéraux </a:t>
            </a:r>
            <a:r>
              <a:rPr sz="1800" dirty="0">
                <a:latin typeface="Calibri"/>
                <a:cs typeface="Calibri"/>
              </a:rPr>
              <a:t>ayant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T(fusion)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plus </a:t>
            </a:r>
            <a:r>
              <a:rPr sz="1800" dirty="0">
                <a:latin typeface="Calibri"/>
                <a:cs typeface="Calibri"/>
              </a:rPr>
              <a:t>élevée</a:t>
            </a:r>
            <a:r>
              <a:rPr sz="1800" spc="3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cristalliseront</a:t>
            </a:r>
            <a:r>
              <a:rPr sz="1800" spc="3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en </a:t>
            </a:r>
            <a:r>
              <a:rPr sz="1800" dirty="0">
                <a:latin typeface="Calibri"/>
                <a:cs typeface="Calibri"/>
              </a:rPr>
              <a:t>premier</a:t>
            </a:r>
            <a:r>
              <a:rPr sz="1800" spc="4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4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auront</a:t>
            </a:r>
            <a:r>
              <a:rPr sz="1800" spc="47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tout </a:t>
            </a:r>
            <a:r>
              <a:rPr sz="1800" spc="-10" dirty="0">
                <a:latin typeface="Calibri"/>
                <a:cs typeface="Calibri"/>
              </a:rPr>
              <a:t>l’espace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disponible.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2663" y="4153280"/>
            <a:ext cx="2671445" cy="2494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Les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minéraux</a:t>
            </a:r>
            <a:r>
              <a:rPr sz="1800" spc="5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cristallisent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donc </a:t>
            </a:r>
            <a:r>
              <a:rPr sz="1800" spc="-10" dirty="0">
                <a:latin typeface="Calibri"/>
                <a:cs typeface="Calibri"/>
              </a:rPr>
              <a:t>successivement </a:t>
            </a:r>
            <a:r>
              <a:rPr sz="1800" spc="-25" dirty="0">
                <a:latin typeface="Calibri"/>
                <a:cs typeface="Calibri"/>
              </a:rPr>
              <a:t>par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cristallisation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fractionnée</a:t>
            </a:r>
            <a:r>
              <a:rPr sz="1800" spc="-10" dirty="0">
                <a:latin typeface="Calibri"/>
                <a:cs typeface="Calibri"/>
              </a:rPr>
              <a:t>.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Au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fur et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à </a:t>
            </a:r>
            <a:r>
              <a:rPr sz="1800" dirty="0">
                <a:latin typeface="Calibri"/>
                <a:cs typeface="Calibri"/>
              </a:rPr>
              <a:t>mesure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cette </a:t>
            </a:r>
            <a:r>
              <a:rPr sz="1800" spc="-10" dirty="0">
                <a:latin typeface="Calibri"/>
                <a:cs typeface="Calibri"/>
              </a:rPr>
              <a:t>cristallisation,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chambre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magmatique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différencie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également.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607043" y="6194856"/>
            <a:ext cx="3022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8267" y="1214754"/>
            <a:ext cx="848487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4965" algn="l"/>
              </a:tabLst>
            </a:pPr>
            <a:r>
              <a:rPr sz="1800" dirty="0">
                <a:latin typeface="Calibri"/>
                <a:cs typeface="Calibri"/>
              </a:rPr>
              <a:t>Suivant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leur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composition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chimique,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les</a:t>
            </a:r>
            <a:r>
              <a:rPr sz="18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minéraux</a:t>
            </a:r>
            <a:r>
              <a:rPr sz="18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n’ont</a:t>
            </a:r>
            <a:r>
              <a:rPr sz="1800" u="sng" spc="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pas</a:t>
            </a:r>
            <a:r>
              <a:rPr sz="18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tous</a:t>
            </a:r>
            <a:r>
              <a:rPr sz="18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la</a:t>
            </a:r>
            <a:r>
              <a:rPr sz="1800" u="sng" spc="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même</a:t>
            </a:r>
            <a:r>
              <a:rPr sz="1800" u="sng" spc="6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température</a:t>
            </a:r>
            <a:endParaRPr sz="1800">
              <a:latin typeface="Calibri"/>
              <a:cs typeface="Calibri"/>
            </a:endParaRPr>
          </a:p>
          <a:p>
            <a:pPr marL="355600">
              <a:lnSpc>
                <a:spcPct val="100000"/>
              </a:lnSpc>
            </a:pPr>
            <a:r>
              <a:rPr sz="1800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de</a:t>
            </a:r>
            <a:r>
              <a:rPr sz="1800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fusion</a:t>
            </a:r>
            <a:r>
              <a:rPr sz="1800" spc="-1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288538" y="854709"/>
            <a:ext cx="24523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Cristallisation</a:t>
            </a:r>
            <a:r>
              <a:rPr sz="1800" b="1" spc="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000000"/>
                </a:solidFill>
                <a:latin typeface="Calibri"/>
                <a:cs typeface="Calibri"/>
              </a:rPr>
              <a:t>fractionnée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2663" y="1958085"/>
            <a:ext cx="183578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  <a:tab pos="1263650" algn="l"/>
              </a:tabLst>
            </a:pPr>
            <a:r>
              <a:rPr sz="1800" spc="-25" dirty="0">
                <a:latin typeface="Calibri"/>
                <a:cs typeface="Calibri"/>
              </a:rPr>
              <a:t>Au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cours </a:t>
            </a:r>
            <a:r>
              <a:rPr sz="1800" spc="-10" dirty="0">
                <a:latin typeface="Calibri"/>
                <a:cs typeface="Calibri"/>
              </a:rPr>
              <a:t>refroidissement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468626" y="1958085"/>
            <a:ext cx="438784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72085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du </a:t>
            </a:r>
            <a:r>
              <a:rPr sz="1800" spc="-30" dirty="0">
                <a:latin typeface="Calibri"/>
                <a:cs typeface="Calibri"/>
              </a:rPr>
              <a:t>d’un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32663" y="2507107"/>
            <a:ext cx="2675890" cy="414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magma,</a:t>
            </a:r>
            <a:r>
              <a:rPr sz="1800" spc="41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les</a:t>
            </a:r>
            <a:r>
              <a:rPr sz="1800" spc="425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minéraux </a:t>
            </a:r>
            <a:r>
              <a:rPr sz="1800" dirty="0">
                <a:latin typeface="Calibri"/>
                <a:cs typeface="Calibri"/>
              </a:rPr>
              <a:t>ayant</a:t>
            </a:r>
            <a:r>
              <a:rPr sz="1800" spc="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T(fusion)</a:t>
            </a:r>
            <a:r>
              <a:rPr sz="1800" spc="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plus </a:t>
            </a:r>
            <a:r>
              <a:rPr sz="1800" dirty="0">
                <a:latin typeface="Calibri"/>
                <a:cs typeface="Calibri"/>
              </a:rPr>
              <a:t>élevée</a:t>
            </a:r>
            <a:r>
              <a:rPr sz="1800" spc="3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cristalliseront</a:t>
            </a:r>
            <a:r>
              <a:rPr sz="1800" spc="33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en </a:t>
            </a:r>
            <a:r>
              <a:rPr sz="1800" dirty="0">
                <a:latin typeface="Calibri"/>
                <a:cs typeface="Calibri"/>
              </a:rPr>
              <a:t>premier</a:t>
            </a:r>
            <a:r>
              <a:rPr sz="1800" spc="4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4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auront</a:t>
            </a:r>
            <a:r>
              <a:rPr sz="1800" spc="47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tout </a:t>
            </a:r>
            <a:r>
              <a:rPr sz="1800" spc="-10" dirty="0">
                <a:latin typeface="Calibri"/>
                <a:cs typeface="Calibri"/>
              </a:rPr>
              <a:t>l’espace</a:t>
            </a:r>
            <a:r>
              <a:rPr sz="1800" spc="-9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disponible.</a:t>
            </a:r>
            <a:endParaRPr sz="1800">
              <a:latin typeface="Calibri"/>
              <a:cs typeface="Calibri"/>
            </a:endParaRPr>
          </a:p>
          <a:p>
            <a:pPr marL="355600" marR="9525" indent="-342900">
              <a:lnSpc>
                <a:spcPct val="100000"/>
              </a:lnSpc>
              <a:spcBef>
                <a:spcPts val="2160"/>
              </a:spcBef>
              <a:buFont typeface="Arial"/>
              <a:buChar char="•"/>
              <a:tabLst>
                <a:tab pos="355600" algn="l"/>
              </a:tabLst>
            </a:pPr>
            <a:r>
              <a:rPr sz="1800" dirty="0">
                <a:latin typeface="Calibri"/>
                <a:cs typeface="Calibri"/>
              </a:rPr>
              <a:t>Les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minéraux</a:t>
            </a:r>
            <a:r>
              <a:rPr sz="1800" spc="5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cristallisent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donc </a:t>
            </a:r>
            <a:r>
              <a:rPr sz="1800" spc="-10" dirty="0">
                <a:latin typeface="Calibri"/>
                <a:cs typeface="Calibri"/>
              </a:rPr>
              <a:t>successivement </a:t>
            </a:r>
            <a:r>
              <a:rPr sz="1800" spc="-25" dirty="0">
                <a:latin typeface="Calibri"/>
                <a:cs typeface="Calibri"/>
              </a:rPr>
              <a:t>par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cristallisation</a:t>
            </a:r>
            <a:r>
              <a:rPr sz="1800" b="1" spc="-10" dirty="0">
                <a:latin typeface="Calibri"/>
                <a:cs typeface="Calibri"/>
              </a:rPr>
              <a:t> </a:t>
            </a: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fractionnée</a:t>
            </a:r>
            <a:r>
              <a:rPr sz="1800" spc="-10" dirty="0">
                <a:latin typeface="Calibri"/>
                <a:cs typeface="Calibri"/>
              </a:rPr>
              <a:t>.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Au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fur et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à </a:t>
            </a:r>
            <a:r>
              <a:rPr sz="1800" dirty="0">
                <a:latin typeface="Calibri"/>
                <a:cs typeface="Calibri"/>
              </a:rPr>
              <a:t>mesure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cette </a:t>
            </a:r>
            <a:r>
              <a:rPr sz="1800" spc="-10" dirty="0">
                <a:latin typeface="Calibri"/>
                <a:cs typeface="Calibri"/>
              </a:rPr>
              <a:t>cristallisation,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chambre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magmatique</a:t>
            </a:r>
            <a:r>
              <a:rPr sz="1800" spc="-8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se </a:t>
            </a:r>
            <a:r>
              <a:rPr sz="1800" spc="-10" dirty="0">
                <a:latin typeface="Calibri"/>
                <a:cs typeface="Calibri"/>
              </a:rPr>
              <a:t>différencie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également.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59810" y="1916772"/>
            <a:ext cx="6037923" cy="4635589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8942" y="892555"/>
            <a:ext cx="49390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00"/>
                </a:solidFill>
                <a:latin typeface="Calibri"/>
                <a:cs typeface="Calibri"/>
              </a:rPr>
              <a:t>Un</a:t>
            </a:r>
            <a:r>
              <a:rPr sz="24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latin typeface="Calibri"/>
                <a:cs typeface="Calibri"/>
              </a:rPr>
              <a:t>élément</a:t>
            </a:r>
            <a:r>
              <a:rPr sz="2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00"/>
                </a:solidFill>
                <a:latin typeface="Calibri"/>
                <a:cs typeface="Calibri"/>
              </a:rPr>
              <a:t>d’identification</a:t>
            </a:r>
            <a:r>
              <a:rPr sz="2400" b="1" spc="-2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r>
              <a:rPr sz="24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2400" b="1" spc="-4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00"/>
                </a:solidFill>
                <a:latin typeface="Calibri"/>
                <a:cs typeface="Calibri"/>
              </a:rPr>
              <a:t>texture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1147" y="1464055"/>
            <a:ext cx="8300084" cy="28790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1321435" algn="l"/>
                <a:tab pos="1606550" algn="l"/>
                <a:tab pos="2258695" algn="l"/>
                <a:tab pos="2772410" algn="l"/>
                <a:tab pos="3780154" algn="l"/>
                <a:tab pos="4434205" algn="l"/>
                <a:tab pos="5354320" algn="l"/>
                <a:tab pos="5767705" algn="l"/>
                <a:tab pos="7055484" algn="l"/>
              </a:tabLst>
            </a:pP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Grenue</a:t>
            </a:r>
            <a:r>
              <a:rPr sz="1800" b="1" dirty="0">
                <a:latin typeface="Arial"/>
                <a:cs typeface="Arial"/>
              </a:rPr>
              <a:t>	</a:t>
            </a:r>
            <a:r>
              <a:rPr sz="1800" spc="-50" dirty="0">
                <a:latin typeface="Arial"/>
                <a:cs typeface="Arial"/>
              </a:rPr>
              <a:t>: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0" dirty="0">
                <a:latin typeface="Arial"/>
                <a:cs typeface="Arial"/>
              </a:rPr>
              <a:t>tous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5" dirty="0">
                <a:latin typeface="Arial"/>
                <a:cs typeface="Arial"/>
              </a:rPr>
              <a:t>les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cristaux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0" dirty="0">
                <a:latin typeface="Arial"/>
                <a:cs typeface="Arial"/>
              </a:rPr>
              <a:t>sont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grands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5" dirty="0">
                <a:latin typeface="Arial"/>
                <a:cs typeface="Arial"/>
              </a:rPr>
              <a:t>et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également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développés. </a:t>
            </a:r>
            <a:r>
              <a:rPr sz="1800" dirty="0">
                <a:latin typeface="Arial"/>
                <a:cs typeface="Arial"/>
              </a:rPr>
              <a:t>Refroidissement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lent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profondeur</a:t>
            </a:r>
            <a:endParaRPr sz="1800">
              <a:latin typeface="Arial"/>
              <a:cs typeface="Arial"/>
            </a:endParaRPr>
          </a:p>
          <a:p>
            <a:pPr marL="299085" marR="6350" indent="-287020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Microgrenue</a:t>
            </a:r>
            <a:r>
              <a:rPr sz="1800" b="1" spc="2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:</a:t>
            </a:r>
            <a:r>
              <a:rPr sz="1800" spc="2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quelques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grands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cristaux</a:t>
            </a:r>
            <a:r>
              <a:rPr sz="1800" spc="2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dans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une</a:t>
            </a:r>
            <a:r>
              <a:rPr sz="1800" spc="2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masse</a:t>
            </a:r>
            <a:r>
              <a:rPr sz="1800" spc="2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de</a:t>
            </a:r>
            <a:r>
              <a:rPr sz="1800" spc="2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petits</a:t>
            </a:r>
            <a:r>
              <a:rPr sz="1800" spc="229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cristaux. </a:t>
            </a:r>
            <a:r>
              <a:rPr sz="1800" dirty="0">
                <a:latin typeface="Arial"/>
                <a:cs typeface="Arial"/>
              </a:rPr>
              <a:t>Refroidissement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plus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rapide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à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profondeur</a:t>
            </a:r>
            <a:r>
              <a:rPr sz="1800" spc="-10" dirty="0">
                <a:latin typeface="Arial"/>
                <a:cs typeface="Arial"/>
              </a:rPr>
              <a:t> moindre</a:t>
            </a:r>
            <a:endParaRPr sz="18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299085" algn="l"/>
                <a:tab pos="2020570" algn="l"/>
                <a:tab pos="2385695" algn="l"/>
                <a:tab pos="3611245" algn="l"/>
                <a:tab pos="4695825" algn="l"/>
                <a:tab pos="5490210" algn="l"/>
                <a:tab pos="6171565" algn="l"/>
                <a:tab pos="7143750" algn="l"/>
              </a:tabLst>
            </a:pPr>
            <a:r>
              <a:rPr sz="1800" b="1" u="sng" spc="-10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Microlithique</a:t>
            </a:r>
            <a:r>
              <a:rPr sz="1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	</a:t>
            </a:r>
            <a:r>
              <a:rPr sz="1800" spc="-50" dirty="0">
                <a:latin typeface="Arial"/>
                <a:cs typeface="Arial"/>
              </a:rPr>
              <a:t>: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quelques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cristaux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0" dirty="0">
                <a:latin typeface="Arial"/>
                <a:cs typeface="Arial"/>
              </a:rPr>
              <a:t>dans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25" dirty="0">
                <a:latin typeface="Arial"/>
                <a:cs typeface="Arial"/>
              </a:rPr>
              <a:t>une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masse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10" dirty="0">
                <a:latin typeface="Arial"/>
                <a:cs typeface="Arial"/>
              </a:rPr>
              <a:t>homogène.</a:t>
            </a:r>
            <a:endParaRPr sz="180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Refroidissement en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trois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temps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:</a:t>
            </a:r>
            <a:endParaRPr sz="1800">
              <a:latin typeface="Arial"/>
              <a:cs typeface="Arial"/>
            </a:endParaRPr>
          </a:p>
          <a:p>
            <a:pPr marL="1213485" lvl="1" indent="-286385">
              <a:lnSpc>
                <a:spcPct val="100000"/>
              </a:lnSpc>
              <a:spcBef>
                <a:spcPts val="340"/>
              </a:spcBef>
              <a:buChar char="•"/>
              <a:tabLst>
                <a:tab pos="1213485" algn="l"/>
              </a:tabLst>
            </a:pPr>
            <a:r>
              <a:rPr sz="1400" dirty="0">
                <a:latin typeface="Arial"/>
                <a:cs typeface="Arial"/>
              </a:rPr>
              <a:t>En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profondeur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pour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les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gros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cristaux</a:t>
            </a:r>
            <a:endParaRPr sz="1400">
              <a:latin typeface="Arial"/>
              <a:cs typeface="Arial"/>
            </a:endParaRPr>
          </a:p>
          <a:p>
            <a:pPr marL="1213485" lvl="1" indent="-286385">
              <a:lnSpc>
                <a:spcPct val="100000"/>
              </a:lnSpc>
              <a:spcBef>
                <a:spcPts val="335"/>
              </a:spcBef>
              <a:buChar char="•"/>
              <a:tabLst>
                <a:tab pos="1213485" algn="l"/>
              </a:tabLst>
            </a:pPr>
            <a:r>
              <a:rPr sz="1400" dirty="0">
                <a:latin typeface="Arial"/>
                <a:cs typeface="Arial"/>
              </a:rPr>
              <a:t>Au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cours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l’ascension</a:t>
            </a:r>
            <a:r>
              <a:rPr sz="1400" spc="-6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du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magma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à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moyenne</a:t>
            </a:r>
            <a:r>
              <a:rPr sz="1400" spc="-3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profondeur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: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cristallisation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microlithes</a:t>
            </a:r>
            <a:endParaRPr sz="1400">
              <a:latin typeface="Arial"/>
              <a:cs typeface="Arial"/>
            </a:endParaRPr>
          </a:p>
          <a:p>
            <a:pPr marL="1213485" lvl="1" indent="-286385">
              <a:lnSpc>
                <a:spcPct val="100000"/>
              </a:lnSpc>
              <a:spcBef>
                <a:spcPts val="335"/>
              </a:spcBef>
              <a:buChar char="•"/>
              <a:tabLst>
                <a:tab pos="1213485" algn="l"/>
              </a:tabLst>
            </a:pPr>
            <a:r>
              <a:rPr sz="1400" dirty="0">
                <a:latin typeface="Arial"/>
                <a:cs typeface="Arial"/>
              </a:rPr>
              <a:t>En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surface</a:t>
            </a:r>
            <a:r>
              <a:rPr sz="1400" spc="-5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avec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refroidissement</a:t>
            </a:r>
            <a:r>
              <a:rPr sz="1400" spc="-5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brutal</a:t>
            </a:r>
            <a:r>
              <a:rPr sz="1400" spc="-45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et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consolidation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de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verre</a:t>
            </a:r>
            <a:endParaRPr sz="1400">
              <a:latin typeface="Arial"/>
              <a:cs typeface="Arial"/>
            </a:endParaRPr>
          </a:p>
          <a:p>
            <a:pPr marL="299085" indent="-286385">
              <a:lnSpc>
                <a:spcPct val="100000"/>
              </a:lnSpc>
              <a:spcBef>
                <a:spcPts val="430"/>
              </a:spcBef>
              <a:buFont typeface="Arial"/>
              <a:buChar char="•"/>
              <a:tabLst>
                <a:tab pos="299085" algn="l"/>
              </a:tabLst>
            </a:pPr>
            <a:r>
              <a:rPr sz="1800" b="1" u="sng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Vitreuse</a:t>
            </a:r>
            <a:r>
              <a:rPr sz="1800" b="1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avec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aucun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cristal,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refroidissement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très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brutal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213116" y="4377171"/>
            <a:ext cx="6599555" cy="2480945"/>
            <a:chOff x="1213116" y="4377171"/>
            <a:chExt cx="6599555" cy="248094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13116" y="4437125"/>
              <a:ext cx="6599174" cy="242087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64280" y="4377171"/>
              <a:ext cx="1477010" cy="589915"/>
            </a:xfrm>
            <a:custGeom>
              <a:avLst/>
              <a:gdLst/>
              <a:ahLst/>
              <a:cxnLst/>
              <a:rect l="l" t="t" r="r" b="b"/>
              <a:pathLst>
                <a:path w="1477009" h="589914">
                  <a:moveTo>
                    <a:pt x="575403" y="0"/>
                  </a:moveTo>
                  <a:lnTo>
                    <a:pt x="512802" y="207"/>
                  </a:lnTo>
                  <a:lnTo>
                    <a:pt x="452131" y="869"/>
                  </a:lnTo>
                  <a:lnTo>
                    <a:pt x="393888" y="1998"/>
                  </a:lnTo>
                  <a:lnTo>
                    <a:pt x="338570" y="3607"/>
                  </a:lnTo>
                  <a:lnTo>
                    <a:pt x="286676" y="5707"/>
                  </a:lnTo>
                  <a:lnTo>
                    <a:pt x="238704" y="8311"/>
                  </a:lnTo>
                  <a:lnTo>
                    <a:pt x="195150" y="11431"/>
                  </a:lnTo>
                  <a:lnTo>
                    <a:pt x="156514" y="15080"/>
                  </a:lnTo>
                  <a:lnTo>
                    <a:pt x="95983" y="24012"/>
                  </a:lnTo>
                  <a:lnTo>
                    <a:pt x="50190" y="37713"/>
                  </a:lnTo>
                  <a:lnTo>
                    <a:pt x="4240" y="77462"/>
                  </a:lnTo>
                  <a:lnTo>
                    <a:pt x="0" y="102150"/>
                  </a:lnTo>
                  <a:lnTo>
                    <a:pt x="5528" y="129143"/>
                  </a:lnTo>
                  <a:lnTo>
                    <a:pt x="37724" y="187320"/>
                  </a:lnTo>
                  <a:lnTo>
                    <a:pt x="84500" y="246558"/>
                  </a:lnTo>
                  <a:lnTo>
                    <a:pt x="108251" y="274876"/>
                  </a:lnTo>
                  <a:lnTo>
                    <a:pt x="129523" y="301420"/>
                  </a:lnTo>
                  <a:lnTo>
                    <a:pt x="174861" y="365315"/>
                  </a:lnTo>
                  <a:lnTo>
                    <a:pt x="211564" y="406111"/>
                  </a:lnTo>
                  <a:lnTo>
                    <a:pt x="253834" y="446229"/>
                  </a:lnTo>
                  <a:lnTo>
                    <a:pt x="299121" y="484000"/>
                  </a:lnTo>
                  <a:lnTo>
                    <a:pt x="344875" y="517758"/>
                  </a:lnTo>
                  <a:lnTo>
                    <a:pt x="388545" y="545833"/>
                  </a:lnTo>
                  <a:lnTo>
                    <a:pt x="427580" y="566556"/>
                  </a:lnTo>
                  <a:lnTo>
                    <a:pt x="474508" y="583716"/>
                  </a:lnTo>
                  <a:lnTo>
                    <a:pt x="516950" y="589835"/>
                  </a:lnTo>
                  <a:lnTo>
                    <a:pt x="558038" y="586371"/>
                  </a:lnTo>
                  <a:lnTo>
                    <a:pt x="600906" y="574782"/>
                  </a:lnTo>
                  <a:lnTo>
                    <a:pt x="648687" y="556523"/>
                  </a:lnTo>
                  <a:lnTo>
                    <a:pt x="684666" y="538709"/>
                  </a:lnTo>
                  <a:lnTo>
                    <a:pt x="720330" y="515948"/>
                  </a:lnTo>
                  <a:lnTo>
                    <a:pt x="756996" y="489030"/>
                  </a:lnTo>
                  <a:lnTo>
                    <a:pt x="838602" y="425887"/>
                  </a:lnTo>
                  <a:lnTo>
                    <a:pt x="886178" y="391245"/>
                  </a:lnTo>
                  <a:lnTo>
                    <a:pt x="940025" y="355609"/>
                  </a:lnTo>
                  <a:lnTo>
                    <a:pt x="1001667" y="322978"/>
                  </a:lnTo>
                  <a:lnTo>
                    <a:pt x="1041329" y="304702"/>
                  </a:lnTo>
                  <a:lnTo>
                    <a:pt x="1085175" y="285439"/>
                  </a:lnTo>
                  <a:lnTo>
                    <a:pt x="1228996" y="224118"/>
                  </a:lnTo>
                  <a:lnTo>
                    <a:pt x="1276755" y="203300"/>
                  </a:lnTo>
                  <a:lnTo>
                    <a:pt x="1322287" y="182691"/>
                  </a:lnTo>
                  <a:lnTo>
                    <a:pt x="1364309" y="162531"/>
                  </a:lnTo>
                  <a:lnTo>
                    <a:pt x="1401539" y="143061"/>
                  </a:lnTo>
                  <a:lnTo>
                    <a:pt x="1456493" y="107143"/>
                  </a:lnTo>
                  <a:lnTo>
                    <a:pt x="1476890" y="76855"/>
                  </a:lnTo>
                  <a:lnTo>
                    <a:pt x="1470923" y="64420"/>
                  </a:lnTo>
                  <a:lnTo>
                    <a:pt x="1433233" y="48473"/>
                  </a:lnTo>
                  <a:lnTo>
                    <a:pt x="1375655" y="37944"/>
                  </a:lnTo>
                  <a:lnTo>
                    <a:pt x="1295926" y="28495"/>
                  </a:lnTo>
                  <a:lnTo>
                    <a:pt x="1248999" y="24206"/>
                  </a:lnTo>
                  <a:lnTo>
                    <a:pt x="1198028" y="20225"/>
                  </a:lnTo>
                  <a:lnTo>
                    <a:pt x="1143510" y="16562"/>
                  </a:lnTo>
                  <a:lnTo>
                    <a:pt x="1085944" y="13232"/>
                  </a:lnTo>
                  <a:lnTo>
                    <a:pt x="1025826" y="10245"/>
                  </a:lnTo>
                  <a:lnTo>
                    <a:pt x="963656" y="7614"/>
                  </a:lnTo>
                  <a:lnTo>
                    <a:pt x="899931" y="5352"/>
                  </a:lnTo>
                  <a:lnTo>
                    <a:pt x="835148" y="3470"/>
                  </a:lnTo>
                  <a:lnTo>
                    <a:pt x="769806" y="1982"/>
                  </a:lnTo>
                  <a:lnTo>
                    <a:pt x="704403" y="899"/>
                  </a:lnTo>
                  <a:lnTo>
                    <a:pt x="639436" y="234"/>
                  </a:lnTo>
                  <a:lnTo>
                    <a:pt x="57540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dirty="0"/>
              <a:t>IV</a:t>
            </a:r>
            <a:r>
              <a:rPr spc="-35" dirty="0"/>
              <a:t> </a:t>
            </a:r>
            <a:r>
              <a:rPr dirty="0"/>
              <a:t>.</a:t>
            </a:r>
            <a:r>
              <a:rPr spc="-45" dirty="0"/>
              <a:t> </a:t>
            </a:r>
            <a:r>
              <a:rPr dirty="0"/>
              <a:t>Les</a:t>
            </a:r>
            <a:r>
              <a:rPr spc="-35" dirty="0"/>
              <a:t> </a:t>
            </a:r>
            <a:r>
              <a:rPr dirty="0"/>
              <a:t>roches</a:t>
            </a:r>
            <a:r>
              <a:rPr spc="-10" dirty="0"/>
              <a:t> magmatiques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682129" y="1276603"/>
            <a:ext cx="7932420" cy="4959985"/>
            <a:chOff x="682129" y="1276603"/>
            <a:chExt cx="7932420" cy="49599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82129" y="1276603"/>
              <a:ext cx="7780020" cy="33519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1849" y="4652886"/>
              <a:ext cx="2071877" cy="155333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827087" y="4648123"/>
              <a:ext cx="2081530" cy="1563370"/>
            </a:xfrm>
            <a:custGeom>
              <a:avLst/>
              <a:gdLst/>
              <a:ahLst/>
              <a:cxnLst/>
              <a:rect l="l" t="t" r="r" b="b"/>
              <a:pathLst>
                <a:path w="2081530" h="1563370">
                  <a:moveTo>
                    <a:pt x="0" y="1562861"/>
                  </a:moveTo>
                  <a:lnTo>
                    <a:pt x="2081402" y="1562861"/>
                  </a:lnTo>
                  <a:lnTo>
                    <a:pt x="2081402" y="0"/>
                  </a:lnTo>
                  <a:lnTo>
                    <a:pt x="0" y="0"/>
                  </a:lnTo>
                  <a:lnTo>
                    <a:pt x="0" y="1562861"/>
                  </a:lnTo>
                  <a:close/>
                </a:path>
              </a:pathLst>
            </a:custGeom>
            <a:ln w="952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30441" y="4628502"/>
              <a:ext cx="2273935" cy="150660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325742" y="4623739"/>
              <a:ext cx="2283460" cy="1516380"/>
            </a:xfrm>
            <a:custGeom>
              <a:avLst/>
              <a:gdLst/>
              <a:ahLst/>
              <a:cxnLst/>
              <a:rect l="l" t="t" r="r" b="b"/>
              <a:pathLst>
                <a:path w="2283459" h="1516379">
                  <a:moveTo>
                    <a:pt x="0" y="1516126"/>
                  </a:moveTo>
                  <a:lnTo>
                    <a:pt x="2283460" y="1516126"/>
                  </a:lnTo>
                  <a:lnTo>
                    <a:pt x="2283460" y="0"/>
                  </a:lnTo>
                  <a:lnTo>
                    <a:pt x="0" y="0"/>
                  </a:lnTo>
                  <a:lnTo>
                    <a:pt x="0" y="151612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27451" y="4628514"/>
              <a:ext cx="2133600" cy="159829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222625" y="4623752"/>
              <a:ext cx="2143125" cy="1607820"/>
            </a:xfrm>
            <a:custGeom>
              <a:avLst/>
              <a:gdLst/>
              <a:ahLst/>
              <a:cxnLst/>
              <a:rect l="l" t="t" r="r" b="b"/>
              <a:pathLst>
                <a:path w="2143125" h="1607820">
                  <a:moveTo>
                    <a:pt x="0" y="1607820"/>
                  </a:moveTo>
                  <a:lnTo>
                    <a:pt x="2143125" y="1607820"/>
                  </a:lnTo>
                  <a:lnTo>
                    <a:pt x="2143125" y="0"/>
                  </a:lnTo>
                  <a:lnTo>
                    <a:pt x="0" y="0"/>
                  </a:lnTo>
                  <a:lnTo>
                    <a:pt x="0" y="160782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438402" y="853186"/>
            <a:ext cx="506285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Calibri"/>
                <a:cs typeface="Calibri"/>
              </a:rPr>
              <a:t>Les</a:t>
            </a:r>
            <a:r>
              <a:rPr sz="2000" spc="-8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différentes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textures</a:t>
            </a:r>
            <a:r>
              <a:rPr sz="2000" spc="-6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des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roches</a:t>
            </a:r>
            <a:r>
              <a:rPr sz="2000" spc="-7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magmatiques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2302" y="6266484"/>
            <a:ext cx="232537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72465" marR="5080" indent="-6604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Granite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à</a:t>
            </a:r>
            <a:r>
              <a:rPr sz="1000" spc="-4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texture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grenue;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Quartz,</a:t>
            </a:r>
            <a:r>
              <a:rPr sz="1000" spc="-3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Feldspaths </a:t>
            </a:r>
            <a:r>
              <a:rPr sz="1000" dirty="0">
                <a:latin typeface="Calibri"/>
                <a:cs typeface="Calibri"/>
              </a:rPr>
              <a:t>(orthose)</a:t>
            </a:r>
            <a:r>
              <a:rPr sz="1000" spc="-3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et</a:t>
            </a:r>
            <a:r>
              <a:rPr sz="1000" spc="-1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Biotite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353302" y="6333845"/>
            <a:ext cx="208597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latin typeface="Calibri"/>
                <a:cs typeface="Calibri"/>
              </a:rPr>
              <a:t>Basalte</a:t>
            </a:r>
            <a:r>
              <a:rPr sz="1000" spc="-20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à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Olivine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à</a:t>
            </a:r>
            <a:r>
              <a:rPr sz="1000" spc="-25" dirty="0">
                <a:latin typeface="Calibri"/>
                <a:cs typeface="Calibri"/>
              </a:rPr>
              <a:t> </a:t>
            </a:r>
            <a:r>
              <a:rPr sz="1000" dirty="0">
                <a:latin typeface="Calibri"/>
                <a:cs typeface="Calibri"/>
              </a:rPr>
              <a:t>texture </a:t>
            </a:r>
            <a:r>
              <a:rPr sz="1000" spc="-10" dirty="0">
                <a:latin typeface="Calibri"/>
                <a:cs typeface="Calibri"/>
              </a:rPr>
              <a:t>microlithique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924046" y="6279591"/>
            <a:ext cx="6934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Microgranite</a:t>
            </a:r>
            <a:endParaRPr sz="1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1954784" y="0"/>
                  </a:moveTo>
                  <a:lnTo>
                    <a:pt x="68834" y="0"/>
                  </a:lnTo>
                  <a:lnTo>
                    <a:pt x="42058" y="5415"/>
                  </a:lnTo>
                  <a:lnTo>
                    <a:pt x="20177" y="20177"/>
                  </a:lnTo>
                  <a:lnTo>
                    <a:pt x="5415" y="42058"/>
                  </a:lnTo>
                  <a:lnTo>
                    <a:pt x="0" y="68834"/>
                  </a:lnTo>
                  <a:lnTo>
                    <a:pt x="0" y="344424"/>
                  </a:lnTo>
                  <a:lnTo>
                    <a:pt x="5415" y="371199"/>
                  </a:lnTo>
                  <a:lnTo>
                    <a:pt x="20177" y="393080"/>
                  </a:lnTo>
                  <a:lnTo>
                    <a:pt x="42058" y="407842"/>
                  </a:lnTo>
                  <a:lnTo>
                    <a:pt x="68834" y="413258"/>
                  </a:lnTo>
                  <a:lnTo>
                    <a:pt x="1954784" y="413258"/>
                  </a:lnTo>
                  <a:lnTo>
                    <a:pt x="1981632" y="407842"/>
                  </a:lnTo>
                  <a:lnTo>
                    <a:pt x="2003552" y="393080"/>
                  </a:lnTo>
                  <a:lnTo>
                    <a:pt x="2018327" y="371199"/>
                  </a:lnTo>
                  <a:lnTo>
                    <a:pt x="2023745" y="344424"/>
                  </a:lnTo>
                  <a:lnTo>
                    <a:pt x="2023745" y="68834"/>
                  </a:lnTo>
                  <a:lnTo>
                    <a:pt x="2018327" y="42058"/>
                  </a:lnTo>
                  <a:lnTo>
                    <a:pt x="2003552" y="20177"/>
                  </a:lnTo>
                  <a:lnTo>
                    <a:pt x="1981632" y="5415"/>
                  </a:lnTo>
                  <a:lnTo>
                    <a:pt x="195478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940804" y="135381"/>
              <a:ext cx="2023745" cy="413384"/>
            </a:xfrm>
            <a:custGeom>
              <a:avLst/>
              <a:gdLst/>
              <a:ahLst/>
              <a:cxnLst/>
              <a:rect l="l" t="t" r="r" b="b"/>
              <a:pathLst>
                <a:path w="2023745" h="413384">
                  <a:moveTo>
                    <a:pt x="0" y="68834"/>
                  </a:moveTo>
                  <a:lnTo>
                    <a:pt x="5415" y="42058"/>
                  </a:lnTo>
                  <a:lnTo>
                    <a:pt x="20177" y="20177"/>
                  </a:lnTo>
                  <a:lnTo>
                    <a:pt x="42058" y="5415"/>
                  </a:lnTo>
                  <a:lnTo>
                    <a:pt x="68834" y="0"/>
                  </a:lnTo>
                  <a:lnTo>
                    <a:pt x="1954784" y="0"/>
                  </a:lnTo>
                  <a:lnTo>
                    <a:pt x="1981632" y="5415"/>
                  </a:lnTo>
                  <a:lnTo>
                    <a:pt x="2003552" y="20177"/>
                  </a:lnTo>
                  <a:lnTo>
                    <a:pt x="2018327" y="42058"/>
                  </a:lnTo>
                  <a:lnTo>
                    <a:pt x="2023745" y="68834"/>
                  </a:lnTo>
                  <a:lnTo>
                    <a:pt x="2023745" y="344424"/>
                  </a:lnTo>
                  <a:lnTo>
                    <a:pt x="2018327" y="371199"/>
                  </a:lnTo>
                  <a:lnTo>
                    <a:pt x="2003552" y="393080"/>
                  </a:lnTo>
                  <a:lnTo>
                    <a:pt x="1981632" y="407842"/>
                  </a:lnTo>
                  <a:lnTo>
                    <a:pt x="1954784" y="413258"/>
                  </a:lnTo>
                  <a:lnTo>
                    <a:pt x="68834" y="413258"/>
                  </a:lnTo>
                  <a:lnTo>
                    <a:pt x="42058" y="407842"/>
                  </a:lnTo>
                  <a:lnTo>
                    <a:pt x="20177" y="393080"/>
                  </a:lnTo>
                  <a:lnTo>
                    <a:pt x="5415" y="371199"/>
                  </a:lnTo>
                  <a:lnTo>
                    <a:pt x="0" y="344424"/>
                  </a:lnTo>
                  <a:lnTo>
                    <a:pt x="0" y="6883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440294" y="176910"/>
            <a:ext cx="102679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I .</a:t>
            </a:r>
            <a:r>
              <a:rPr sz="1800" spc="409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Rappels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77748" y="942213"/>
            <a:ext cx="838962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Principe</a:t>
            </a:r>
            <a:r>
              <a:rPr sz="2000" u="sng" spc="-3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de</a:t>
            </a:r>
            <a:r>
              <a:rPr sz="2000" u="sng" spc="-2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0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continuité</a:t>
            </a:r>
            <a:r>
              <a:rPr sz="2000" spc="-3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2000" dirty="0">
                <a:solidFill>
                  <a:srgbClr val="000000"/>
                </a:solidFill>
                <a:latin typeface="Arial"/>
                <a:cs typeface="Arial"/>
              </a:rPr>
              <a:t>:</a:t>
            </a:r>
            <a:r>
              <a:rPr sz="2000" spc="-3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une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même</a:t>
            </a:r>
            <a:r>
              <a:rPr sz="18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couche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a</a:t>
            </a:r>
            <a:r>
              <a:rPr sz="1800" spc="-1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le</a:t>
            </a:r>
            <a:r>
              <a:rPr sz="1800" spc="-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même</a:t>
            </a:r>
            <a:r>
              <a:rPr sz="1800" spc="-2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âge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sur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toute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000000"/>
                </a:solidFill>
                <a:latin typeface="Arial"/>
                <a:cs typeface="Arial"/>
              </a:rPr>
              <a:t>son</a:t>
            </a:r>
            <a:r>
              <a:rPr sz="1800" spc="-25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000000"/>
                </a:solidFill>
                <a:latin typeface="Arial"/>
                <a:cs typeface="Arial"/>
              </a:rPr>
              <a:t>étendue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12" name="object 12">
            <a:hlinkClick r:id="rId7"/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39546" y="1870671"/>
            <a:ext cx="3429000" cy="443865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352671" y="1863090"/>
            <a:ext cx="431800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dirty="0">
                <a:latin typeface="Calibri"/>
                <a:cs typeface="Calibri"/>
              </a:rPr>
              <a:t>Corrélation</a:t>
            </a:r>
            <a:r>
              <a:rPr sz="1800" spc="34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car</a:t>
            </a:r>
            <a:r>
              <a:rPr sz="1800" spc="35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un</a:t>
            </a:r>
            <a:r>
              <a:rPr sz="1800" spc="34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même</a:t>
            </a:r>
            <a:r>
              <a:rPr sz="1800" spc="35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banc</a:t>
            </a:r>
            <a:r>
              <a:rPr sz="1800" spc="340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s'est </a:t>
            </a:r>
            <a:r>
              <a:rPr sz="1800" dirty="0">
                <a:latin typeface="Calibri"/>
                <a:cs typeface="Calibri"/>
              </a:rPr>
              <a:t>déposé</a:t>
            </a:r>
            <a:r>
              <a:rPr sz="1800" spc="3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</a:t>
            </a:r>
            <a:r>
              <a:rPr sz="1800" spc="3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formé</a:t>
            </a:r>
            <a:r>
              <a:rPr sz="1800" spc="3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dans</a:t>
            </a:r>
            <a:r>
              <a:rPr sz="1800" spc="3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</a:t>
            </a:r>
            <a:r>
              <a:rPr sz="1800" spc="3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même</a:t>
            </a:r>
            <a:r>
              <a:rPr sz="1800" spc="3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laps</a:t>
            </a:r>
            <a:r>
              <a:rPr sz="1800" spc="36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de </a:t>
            </a:r>
            <a:r>
              <a:rPr sz="1800" spc="-10" dirty="0">
                <a:latin typeface="Calibri"/>
                <a:cs typeface="Calibri"/>
              </a:rPr>
              <a:t>temps.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52671" y="2960623"/>
            <a:ext cx="16236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</a:tabLst>
            </a:pPr>
            <a:r>
              <a:rPr sz="1800" spc="-10" dirty="0">
                <a:latin typeface="Calibri"/>
                <a:cs typeface="Calibri"/>
              </a:rPr>
              <a:t>Comparaisons lithologique fossiles.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982080" y="2960623"/>
            <a:ext cx="26885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15900">
              <a:lnSpc>
                <a:spcPct val="100000"/>
              </a:lnSpc>
              <a:spcBef>
                <a:spcPts val="100"/>
              </a:spcBef>
              <a:tabLst>
                <a:tab pos="487680" algn="l"/>
                <a:tab pos="1010919" algn="l"/>
                <a:tab pos="1114425" algn="l"/>
                <a:tab pos="1499870" algn="l"/>
                <a:tab pos="1651000" algn="l"/>
                <a:tab pos="2059305" algn="l"/>
              </a:tabLst>
            </a:pPr>
            <a:r>
              <a:rPr sz="1800" spc="-10" dirty="0">
                <a:latin typeface="Calibri"/>
                <a:cs typeface="Calibri"/>
              </a:rPr>
              <a:t>basées</a:t>
            </a:r>
            <a:r>
              <a:rPr sz="1800" dirty="0">
                <a:latin typeface="Calibri"/>
                <a:cs typeface="Calibri"/>
              </a:rPr>
              <a:t>		</a:t>
            </a:r>
            <a:r>
              <a:rPr sz="1800" spc="-25" dirty="0">
                <a:latin typeface="Calibri"/>
                <a:cs typeface="Calibri"/>
              </a:rPr>
              <a:t>sur</a:t>
            </a:r>
            <a:r>
              <a:rPr sz="1800" dirty="0">
                <a:latin typeface="Calibri"/>
                <a:cs typeface="Calibri"/>
              </a:rPr>
              <a:t>		</a:t>
            </a:r>
            <a:r>
              <a:rPr sz="1800" spc="-25" dirty="0">
                <a:latin typeface="Calibri"/>
                <a:cs typeface="Calibri"/>
              </a:rPr>
              <a:t>la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nature </a:t>
            </a:r>
            <a:r>
              <a:rPr sz="1800" spc="-25" dirty="0">
                <a:latin typeface="Calibri"/>
                <a:cs typeface="Calibri"/>
              </a:rPr>
              <a:t>ou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sur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les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assemblages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352671" y="4057904"/>
            <a:ext cx="36410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1567180" algn="l"/>
              </a:tabLst>
            </a:pPr>
            <a:r>
              <a:rPr sz="1800" spc="-10" dirty="0">
                <a:latin typeface="Calibri"/>
                <a:cs typeface="Calibri"/>
              </a:rPr>
              <a:t>Échelles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biostratigraphiques</a:t>
            </a:r>
            <a:endParaRPr sz="1800">
              <a:latin typeface="Calibri"/>
              <a:cs typeface="Calibri"/>
            </a:endParaRPr>
          </a:p>
          <a:p>
            <a:pPr marL="299085">
              <a:lnSpc>
                <a:spcPct val="100000"/>
              </a:lnSpc>
            </a:pPr>
            <a:r>
              <a:rPr sz="1800" spc="-10" dirty="0">
                <a:latin typeface="Calibri"/>
                <a:cs typeface="Calibri"/>
              </a:rPr>
              <a:t>foraminifères,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ammonites,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pollens…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227314" y="4057904"/>
            <a:ext cx="44323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Calibri"/>
                <a:cs typeface="Calibri"/>
              </a:rPr>
              <a:t>avec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93785" y="5155438"/>
            <a:ext cx="47688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latin typeface="Calibri"/>
                <a:cs typeface="Calibri"/>
              </a:rPr>
              <a:t>ères,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52671" y="4881117"/>
            <a:ext cx="431800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1341755" algn="l"/>
                <a:tab pos="1431290" algn="l"/>
                <a:tab pos="1811020" algn="l"/>
                <a:tab pos="1915795" algn="l"/>
                <a:tab pos="2588260" algn="l"/>
                <a:tab pos="2722880" algn="l"/>
                <a:tab pos="3559175" algn="l"/>
                <a:tab pos="4069715" algn="l"/>
              </a:tabLst>
            </a:pPr>
            <a:r>
              <a:rPr sz="1800" spc="-10" dirty="0">
                <a:latin typeface="Calibri"/>
                <a:cs typeface="Calibri"/>
              </a:rPr>
              <a:t>Découper</a:t>
            </a:r>
            <a:r>
              <a:rPr sz="1800" dirty="0">
                <a:latin typeface="Calibri"/>
                <a:cs typeface="Calibri"/>
              </a:rPr>
              <a:t>		</a:t>
            </a:r>
            <a:r>
              <a:rPr sz="1800" spc="-25" dirty="0">
                <a:latin typeface="Calibri"/>
                <a:cs typeface="Calibri"/>
              </a:rPr>
              <a:t>les</a:t>
            </a:r>
            <a:r>
              <a:rPr sz="1800" dirty="0">
                <a:latin typeface="Calibri"/>
                <a:cs typeface="Calibri"/>
              </a:rPr>
              <a:t>		</a:t>
            </a:r>
            <a:r>
              <a:rPr sz="1800" spc="-10" dirty="0">
                <a:latin typeface="Calibri"/>
                <a:cs typeface="Calibri"/>
              </a:rPr>
              <a:t>temps</a:t>
            </a:r>
            <a:r>
              <a:rPr sz="1800" dirty="0">
                <a:latin typeface="Calibri"/>
                <a:cs typeface="Calibri"/>
              </a:rPr>
              <a:t>		</a:t>
            </a:r>
            <a:r>
              <a:rPr sz="1800" spc="-10" dirty="0">
                <a:latin typeface="Calibri"/>
                <a:cs typeface="Calibri"/>
              </a:rPr>
              <a:t>géologiques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en </a:t>
            </a:r>
            <a:r>
              <a:rPr sz="1800" spc="-10" dirty="0">
                <a:latin typeface="Calibri"/>
                <a:cs typeface="Calibri"/>
              </a:rPr>
              <a:t>périodes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de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durée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10" dirty="0">
                <a:latin typeface="Calibri"/>
                <a:cs typeface="Calibri"/>
              </a:rPr>
              <a:t>variable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50" dirty="0">
                <a:latin typeface="Calibri"/>
                <a:cs typeface="Calibri"/>
              </a:rPr>
              <a:t>: </a:t>
            </a:r>
            <a:r>
              <a:rPr sz="1800" spc="-10" dirty="0">
                <a:latin typeface="Calibri"/>
                <a:cs typeface="Calibri"/>
              </a:rPr>
              <a:t>systèmes,</a:t>
            </a:r>
            <a:r>
              <a:rPr sz="1800" spc="-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étages,</a:t>
            </a:r>
            <a:r>
              <a:rPr sz="1800" spc="-7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zones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80306" y="1700745"/>
            <a:ext cx="8159300" cy="436701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2210561" y="1070864"/>
            <a:ext cx="475551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i="1" spc="-10" dirty="0">
                <a:latin typeface="Calibri"/>
                <a:cs typeface="Calibri"/>
              </a:rPr>
              <a:t>Contexte</a:t>
            </a:r>
            <a:r>
              <a:rPr sz="1800" i="1" spc="-5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</a:t>
            </a:r>
            <a:r>
              <a:rPr sz="1800" i="1" spc="-5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cristallisation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des</a:t>
            </a:r>
            <a:r>
              <a:rPr sz="1800" i="1" spc="-55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roches</a:t>
            </a:r>
            <a:r>
              <a:rPr sz="1800" i="1" spc="-4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magmatiques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02995" y="5258815"/>
            <a:ext cx="3022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41496" y="1127074"/>
            <a:ext cx="5710220" cy="530866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678928" y="6197295"/>
            <a:ext cx="3022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86918" y="2723134"/>
            <a:ext cx="14452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943610" algn="l"/>
              </a:tabLst>
            </a:pPr>
            <a:r>
              <a:rPr sz="1800" i="1" spc="-10" dirty="0">
                <a:solidFill>
                  <a:srgbClr val="000000"/>
                </a:solidFill>
                <a:latin typeface="Calibri"/>
                <a:cs typeface="Calibri"/>
              </a:rPr>
              <a:t>Comparaison cristallin</a:t>
            </a:r>
            <a:r>
              <a:rPr sz="1800" i="1" dirty="0">
                <a:solidFill>
                  <a:srgbClr val="000000"/>
                </a:solidFill>
                <a:latin typeface="Calibri"/>
                <a:cs typeface="Calibri"/>
              </a:rPr>
              <a:t>	</a:t>
            </a:r>
            <a:r>
              <a:rPr sz="1800" i="1" spc="-20" dirty="0">
                <a:solidFill>
                  <a:srgbClr val="000000"/>
                </a:solidFill>
                <a:latin typeface="Calibri"/>
                <a:cs typeface="Calibri"/>
              </a:rPr>
              <a:t>entre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64614" y="2723134"/>
            <a:ext cx="104266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445">
              <a:lnSpc>
                <a:spcPct val="100000"/>
              </a:lnSpc>
              <a:spcBef>
                <a:spcPts val="100"/>
              </a:spcBef>
              <a:tabLst>
                <a:tab pos="512445" algn="l"/>
                <a:tab pos="609600" algn="l"/>
              </a:tabLst>
            </a:pPr>
            <a:r>
              <a:rPr sz="1800" i="1" spc="-25" dirty="0">
                <a:latin typeface="Calibri"/>
                <a:cs typeface="Calibri"/>
              </a:rPr>
              <a:t>du</a:t>
            </a:r>
            <a:r>
              <a:rPr sz="1800" i="1" dirty="0">
                <a:latin typeface="Calibri"/>
                <a:cs typeface="Calibri"/>
              </a:rPr>
              <a:t>		</a:t>
            </a:r>
            <a:r>
              <a:rPr sz="1800" i="1" spc="-20" dirty="0">
                <a:latin typeface="Calibri"/>
                <a:cs typeface="Calibri"/>
              </a:rPr>
              <a:t>fond </a:t>
            </a:r>
            <a:r>
              <a:rPr sz="1800" i="1" spc="-25" dirty="0">
                <a:latin typeface="Calibri"/>
                <a:cs typeface="Calibri"/>
              </a:rPr>
              <a:t>une</a:t>
            </a:r>
            <a:r>
              <a:rPr sz="1800" i="1" dirty="0">
                <a:latin typeface="Calibri"/>
                <a:cs typeface="Calibri"/>
              </a:rPr>
              <a:t>	</a:t>
            </a:r>
            <a:r>
              <a:rPr sz="1800" i="1" spc="-20" dirty="0">
                <a:latin typeface="Calibri"/>
                <a:cs typeface="Calibri"/>
              </a:rPr>
              <a:t>roche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86918" y="3271850"/>
            <a:ext cx="2623185" cy="1671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i="1" dirty="0">
                <a:latin typeface="Calibri"/>
                <a:cs typeface="Calibri"/>
              </a:rPr>
              <a:t>plutonique</a:t>
            </a:r>
            <a:r>
              <a:rPr sz="1800" i="1" spc="380" dirty="0">
                <a:latin typeface="Calibri"/>
                <a:cs typeface="Calibri"/>
              </a:rPr>
              <a:t>   </a:t>
            </a:r>
            <a:r>
              <a:rPr sz="1800" i="1" spc="-10" dirty="0">
                <a:latin typeface="Calibri"/>
                <a:cs typeface="Calibri"/>
              </a:rPr>
              <a:t>(cristallisation </a:t>
            </a:r>
            <a:r>
              <a:rPr sz="1800" i="1" dirty="0">
                <a:latin typeface="Calibri"/>
                <a:cs typeface="Calibri"/>
              </a:rPr>
              <a:t>en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profondeur)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et</a:t>
            </a:r>
            <a:r>
              <a:rPr sz="1800" i="1" spc="-20" dirty="0">
                <a:latin typeface="Calibri"/>
                <a:cs typeface="Calibri"/>
              </a:rPr>
              <a:t> </a:t>
            </a:r>
            <a:r>
              <a:rPr sz="1800" i="1" dirty="0">
                <a:latin typeface="Calibri"/>
                <a:cs typeface="Calibri"/>
              </a:rPr>
              <a:t>une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spc="-20" dirty="0">
                <a:latin typeface="Calibri"/>
                <a:cs typeface="Calibri"/>
              </a:rPr>
              <a:t>roche </a:t>
            </a:r>
            <a:r>
              <a:rPr sz="1800" i="1" dirty="0">
                <a:latin typeface="Calibri"/>
                <a:cs typeface="Calibri"/>
              </a:rPr>
              <a:t>volcanique</a:t>
            </a:r>
            <a:r>
              <a:rPr sz="1800" i="1" spc="355" dirty="0">
                <a:latin typeface="Calibri"/>
                <a:cs typeface="Calibri"/>
              </a:rPr>
              <a:t>   </a:t>
            </a:r>
            <a:r>
              <a:rPr sz="1800" i="1" spc="-10" dirty="0">
                <a:latin typeface="Calibri"/>
                <a:cs typeface="Calibri"/>
              </a:rPr>
              <a:t>(cristallisation </a:t>
            </a:r>
            <a:r>
              <a:rPr sz="1800" i="1" dirty="0">
                <a:latin typeface="Calibri"/>
                <a:cs typeface="Calibri"/>
              </a:rPr>
              <a:t>en</a:t>
            </a:r>
            <a:r>
              <a:rPr sz="1800" i="1" spc="295" dirty="0">
                <a:latin typeface="Calibri"/>
                <a:cs typeface="Calibri"/>
              </a:rPr>
              <a:t>   </a:t>
            </a:r>
            <a:r>
              <a:rPr sz="1800" i="1" dirty="0">
                <a:latin typeface="Calibri"/>
                <a:cs typeface="Calibri"/>
              </a:rPr>
              <a:t>surface)</a:t>
            </a:r>
            <a:r>
              <a:rPr sz="1800" i="1" spc="300" dirty="0">
                <a:latin typeface="Calibri"/>
                <a:cs typeface="Calibri"/>
              </a:rPr>
              <a:t>   </a:t>
            </a:r>
            <a:r>
              <a:rPr sz="1800" i="1" dirty="0">
                <a:latin typeface="Calibri"/>
                <a:cs typeface="Calibri"/>
              </a:rPr>
              <a:t>de</a:t>
            </a:r>
            <a:r>
              <a:rPr sz="1800" i="1" spc="300" dirty="0">
                <a:latin typeface="Calibri"/>
                <a:cs typeface="Calibri"/>
              </a:rPr>
              <a:t>   </a:t>
            </a:r>
            <a:r>
              <a:rPr sz="1800" i="1" spc="-20" dirty="0">
                <a:latin typeface="Calibri"/>
                <a:cs typeface="Calibri"/>
              </a:rPr>
              <a:t>même </a:t>
            </a:r>
            <a:r>
              <a:rPr sz="1800" i="1" dirty="0">
                <a:latin typeface="Calibri"/>
                <a:cs typeface="Calibri"/>
              </a:rPr>
              <a:t>composition</a:t>
            </a:r>
            <a:r>
              <a:rPr sz="1800" i="1" spc="280" dirty="0">
                <a:latin typeface="Calibri"/>
                <a:cs typeface="Calibri"/>
              </a:rPr>
              <a:t>   </a:t>
            </a:r>
            <a:r>
              <a:rPr sz="1800" i="1" dirty="0">
                <a:latin typeface="Calibri"/>
                <a:cs typeface="Calibri"/>
              </a:rPr>
              <a:t>(granite</a:t>
            </a:r>
            <a:r>
              <a:rPr sz="1800" i="1" spc="280" dirty="0">
                <a:latin typeface="Calibri"/>
                <a:cs typeface="Calibri"/>
              </a:rPr>
              <a:t>   </a:t>
            </a:r>
            <a:r>
              <a:rPr sz="1800" i="1" spc="-25" dirty="0">
                <a:latin typeface="Calibri"/>
                <a:cs typeface="Calibri"/>
              </a:rPr>
              <a:t>et </a:t>
            </a:r>
            <a:r>
              <a:rPr sz="1800" i="1" spc="-10" dirty="0">
                <a:latin typeface="Calibri"/>
                <a:cs typeface="Calibri"/>
              </a:rPr>
              <a:t>rhyolite).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10920" y="871473"/>
            <a:ext cx="68719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000000"/>
                </a:solidFill>
                <a:latin typeface="Calibri"/>
                <a:cs typeface="Calibri"/>
              </a:rPr>
              <a:t>Un</a:t>
            </a:r>
            <a:r>
              <a:rPr sz="2400" b="1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latin typeface="Calibri"/>
                <a:cs typeface="Calibri"/>
              </a:rPr>
              <a:t>autre</a:t>
            </a:r>
            <a:r>
              <a:rPr sz="2400" b="1" spc="-4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latin typeface="Calibri"/>
                <a:cs typeface="Calibri"/>
              </a:rPr>
              <a:t>élément</a:t>
            </a:r>
            <a:r>
              <a:rPr sz="24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00"/>
                </a:solidFill>
                <a:latin typeface="Calibri"/>
                <a:cs typeface="Calibri"/>
              </a:rPr>
              <a:t>d’identification</a:t>
            </a:r>
            <a:r>
              <a:rPr sz="2400" b="1" spc="-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latin typeface="Calibri"/>
                <a:cs typeface="Calibri"/>
              </a:rPr>
              <a:t>:</a:t>
            </a:r>
            <a:r>
              <a:rPr sz="24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latin typeface="Calibri"/>
                <a:cs typeface="Calibri"/>
              </a:rPr>
              <a:t>la</a:t>
            </a:r>
            <a:r>
              <a:rPr sz="2400" b="1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latin typeface="Calibri"/>
                <a:cs typeface="Calibri"/>
              </a:rPr>
              <a:t>richesse</a:t>
            </a:r>
            <a:r>
              <a:rPr sz="2400" b="1" spc="-5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dirty="0">
                <a:solidFill>
                  <a:srgbClr val="000000"/>
                </a:solidFill>
                <a:latin typeface="Calibri"/>
                <a:cs typeface="Calibri"/>
              </a:rPr>
              <a:t>en</a:t>
            </a:r>
            <a:r>
              <a:rPr sz="2400" b="1" spc="-5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0000"/>
                </a:solidFill>
                <a:latin typeface="Calibri"/>
                <a:cs typeface="Calibri"/>
              </a:rPr>
              <a:t>silice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18540" y="1357376"/>
            <a:ext cx="7613015" cy="1733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508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Les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minéraux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essentiels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:</a:t>
            </a:r>
            <a:r>
              <a:rPr sz="2000" spc="-4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quartz,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10" dirty="0">
                <a:latin typeface="Calibri"/>
                <a:cs typeface="Calibri"/>
              </a:rPr>
              <a:t>feldspaths,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amphiboles,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20" dirty="0">
                <a:latin typeface="Calibri"/>
                <a:cs typeface="Calibri"/>
              </a:rPr>
              <a:t>pyroxènes</a:t>
            </a:r>
            <a:r>
              <a:rPr sz="2000" spc="-30" dirty="0">
                <a:latin typeface="Calibri"/>
                <a:cs typeface="Calibri"/>
              </a:rPr>
              <a:t> </a:t>
            </a:r>
            <a:r>
              <a:rPr sz="2000" spc="-25" dirty="0">
                <a:latin typeface="Calibri"/>
                <a:cs typeface="Calibri"/>
              </a:rPr>
              <a:t>et </a:t>
            </a:r>
            <a:r>
              <a:rPr sz="2000" spc="-10" dirty="0">
                <a:latin typeface="Calibri"/>
                <a:cs typeface="Calibri"/>
              </a:rPr>
              <a:t>olivine</a:t>
            </a:r>
            <a:endParaRPr sz="20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475"/>
              </a:spcBef>
              <a:buFont typeface="Arial"/>
              <a:buChar char="•"/>
              <a:tabLst>
                <a:tab pos="354965" algn="l"/>
              </a:tabLst>
            </a:pPr>
            <a:r>
              <a:rPr sz="2000" dirty="0">
                <a:latin typeface="Calibri"/>
                <a:cs typeface="Calibri"/>
              </a:rPr>
              <a:t>Dépend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de</a:t>
            </a:r>
            <a:r>
              <a:rPr sz="2000" spc="-4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la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richesse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en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silice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spc="-50" dirty="0">
                <a:latin typeface="Calibri"/>
                <a:cs typeface="Calibri"/>
              </a:rPr>
              <a:t>:</a:t>
            </a:r>
            <a:endParaRPr sz="2000">
              <a:latin typeface="Calibri"/>
              <a:cs typeface="Calibri"/>
            </a:endParaRPr>
          </a:p>
          <a:p>
            <a:pPr marL="1269365" lvl="1" indent="-342900">
              <a:lnSpc>
                <a:spcPct val="100000"/>
              </a:lnSpc>
              <a:spcBef>
                <a:spcPts val="484"/>
              </a:spcBef>
              <a:buFont typeface="Arial"/>
              <a:buChar char="•"/>
              <a:tabLst>
                <a:tab pos="1269365" algn="l"/>
              </a:tabLst>
            </a:pP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Riche</a:t>
            </a:r>
            <a:r>
              <a:rPr sz="2000" i="1" u="sng" spc="-3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</a:t>
            </a:r>
            <a:r>
              <a:rPr sz="2000" i="1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silice</a:t>
            </a:r>
            <a:r>
              <a:rPr sz="2000" i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r>
              <a:rPr sz="2000" i="1" u="sng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roches</a:t>
            </a:r>
            <a:r>
              <a:rPr sz="2000" i="1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acides</a:t>
            </a:r>
            <a:endParaRPr sz="2000">
              <a:latin typeface="Calibri"/>
              <a:cs typeface="Calibri"/>
            </a:endParaRPr>
          </a:p>
          <a:p>
            <a:pPr marL="1269365" lvl="1" indent="-34290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1269365" algn="l"/>
              </a:tabLst>
            </a:pP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Pauvre</a:t>
            </a:r>
            <a:r>
              <a:rPr sz="2000" i="1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en</a:t>
            </a:r>
            <a:r>
              <a:rPr sz="2000" i="1" u="sng" spc="-4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silice</a:t>
            </a:r>
            <a:r>
              <a:rPr sz="2000" i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:</a:t>
            </a:r>
            <a:r>
              <a:rPr sz="2000" i="1" u="sng" spc="-3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roches</a:t>
            </a:r>
            <a:r>
              <a:rPr sz="2000" i="1" u="sng" spc="-5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basiques</a:t>
            </a:r>
            <a:r>
              <a:rPr sz="2000" i="1" u="sng" spc="-5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à</a:t>
            </a:r>
            <a:r>
              <a:rPr sz="2000" i="1" u="sng" spc="-4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sz="2000" i="1" u="sng" spc="-10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ultrabasiques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6977" y="3334010"/>
            <a:ext cx="7136805" cy="3302368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dirty="0"/>
              <a:t>IV</a:t>
            </a:r>
            <a:r>
              <a:rPr spc="-35" dirty="0"/>
              <a:t> </a:t>
            </a:r>
            <a:r>
              <a:rPr dirty="0"/>
              <a:t>.</a:t>
            </a:r>
            <a:r>
              <a:rPr spc="-45" dirty="0"/>
              <a:t> </a:t>
            </a:r>
            <a:r>
              <a:rPr dirty="0"/>
              <a:t>Les</a:t>
            </a:r>
            <a:r>
              <a:rPr spc="-35" dirty="0"/>
              <a:t> </a:t>
            </a:r>
            <a:r>
              <a:rPr dirty="0"/>
              <a:t>roches</a:t>
            </a:r>
            <a:r>
              <a:rPr spc="-10" dirty="0"/>
              <a:t> magmatiques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966" y="1665140"/>
            <a:ext cx="6164583" cy="405913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10920" y="871473"/>
            <a:ext cx="6871970" cy="957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Calibri"/>
                <a:cs typeface="Calibri"/>
              </a:rPr>
              <a:t>Un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autre</a:t>
            </a:r>
            <a:r>
              <a:rPr sz="2400" b="1" spc="-4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élément</a:t>
            </a:r>
            <a:r>
              <a:rPr sz="2400" b="1" spc="-6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d’identification</a:t>
            </a:r>
            <a:r>
              <a:rPr sz="2400" b="1" spc="-3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: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la</a:t>
            </a:r>
            <a:r>
              <a:rPr sz="2400" b="1" spc="-70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richesse</a:t>
            </a:r>
            <a:r>
              <a:rPr sz="2400" b="1" spc="-55" dirty="0">
                <a:latin typeface="Calibri"/>
                <a:cs typeface="Calibri"/>
              </a:rPr>
              <a:t> </a:t>
            </a:r>
            <a:r>
              <a:rPr sz="2400" b="1" dirty="0">
                <a:latin typeface="Calibri"/>
                <a:cs typeface="Calibri"/>
              </a:rPr>
              <a:t>en</a:t>
            </a:r>
            <a:r>
              <a:rPr sz="2400" b="1" spc="-50" dirty="0">
                <a:latin typeface="Calibri"/>
                <a:cs typeface="Calibri"/>
              </a:rPr>
              <a:t> </a:t>
            </a:r>
            <a:r>
              <a:rPr sz="2400" b="1" spc="-10" dirty="0">
                <a:latin typeface="Calibri"/>
                <a:cs typeface="Calibri"/>
              </a:rPr>
              <a:t>silice</a:t>
            </a:r>
            <a:endParaRPr sz="2400">
              <a:latin typeface="Calibri"/>
              <a:cs typeface="Calibri"/>
            </a:endParaRPr>
          </a:p>
          <a:p>
            <a:pPr marR="173990" algn="r">
              <a:lnSpc>
                <a:spcPct val="100000"/>
              </a:lnSpc>
              <a:spcBef>
                <a:spcPts val="2535"/>
              </a:spcBef>
              <a:tabLst>
                <a:tab pos="447675" algn="l"/>
              </a:tabLst>
            </a:pPr>
            <a:r>
              <a:rPr sz="1600" spc="-50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10" dirty="0">
                <a:latin typeface="Calibri"/>
                <a:cs typeface="Calibri"/>
              </a:rPr>
              <a:t>partir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58267" y="5971438"/>
            <a:ext cx="57137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i="1" dirty="0">
                <a:latin typeface="Calibri"/>
                <a:cs typeface="Calibri"/>
              </a:rPr>
              <a:t>Synthèse</a:t>
            </a:r>
            <a:r>
              <a:rPr sz="1600" i="1" spc="-2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de</a:t>
            </a:r>
            <a:r>
              <a:rPr sz="1600" i="1" spc="-5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la</a:t>
            </a:r>
            <a:r>
              <a:rPr sz="1600" i="1" spc="-5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différenciation</a:t>
            </a:r>
            <a:r>
              <a:rPr sz="1600" i="1" spc="-5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magmatique</a:t>
            </a:r>
            <a:r>
              <a:rPr sz="1600" i="1" spc="-15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et</a:t>
            </a:r>
            <a:r>
              <a:rPr sz="1600" i="1" spc="-50" dirty="0">
                <a:latin typeface="Calibri"/>
                <a:cs typeface="Calibri"/>
              </a:rPr>
              <a:t> </a:t>
            </a:r>
            <a:r>
              <a:rPr sz="1600" i="1" dirty="0">
                <a:latin typeface="Calibri"/>
                <a:cs typeface="Calibri"/>
              </a:rPr>
              <a:t>évolution</a:t>
            </a:r>
            <a:r>
              <a:rPr sz="1600" i="1" spc="-35" dirty="0">
                <a:latin typeface="Calibri"/>
                <a:cs typeface="Calibri"/>
              </a:rPr>
              <a:t> </a:t>
            </a:r>
            <a:r>
              <a:rPr sz="1600" i="1" spc="-10" dirty="0">
                <a:latin typeface="Calibri"/>
                <a:cs typeface="Calibri"/>
              </a:rPr>
              <a:t>géochimique.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619238" y="1560067"/>
            <a:ext cx="3911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20" dirty="0">
                <a:latin typeface="Calibri"/>
                <a:cs typeface="Calibri"/>
              </a:rPr>
              <a:t>d’un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15706" y="1560067"/>
            <a:ext cx="5848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Calibri"/>
                <a:cs typeface="Calibri"/>
              </a:rPr>
              <a:t>liquide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79845" y="1803907"/>
            <a:ext cx="13106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083945" algn="l"/>
              </a:tabLst>
            </a:pPr>
            <a:r>
              <a:rPr sz="1600" spc="-10" dirty="0">
                <a:latin typeface="Calibri"/>
                <a:cs typeface="Calibri"/>
              </a:rPr>
              <a:t>basaltique,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25" dirty="0">
                <a:latin typeface="Calibri"/>
                <a:cs typeface="Calibri"/>
              </a:rPr>
              <a:t>on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831073" y="1803907"/>
            <a:ext cx="106997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781685" algn="l"/>
              </a:tabLst>
            </a:pPr>
            <a:r>
              <a:rPr sz="1600" spc="-10" dirty="0">
                <a:latin typeface="Calibri"/>
                <a:cs typeface="Calibri"/>
              </a:rPr>
              <a:t>obtient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25" dirty="0">
                <a:latin typeface="Calibri"/>
                <a:cs typeface="Calibri"/>
              </a:rPr>
              <a:t>par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379845" y="2047748"/>
            <a:ext cx="25190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cristallisation</a:t>
            </a:r>
            <a:r>
              <a:rPr sz="1600" spc="2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fractionnée</a:t>
            </a:r>
            <a:r>
              <a:rPr sz="1600" spc="19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379845" y="2291587"/>
            <a:ext cx="10629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841375" algn="l"/>
              </a:tabLst>
            </a:pPr>
            <a:r>
              <a:rPr sz="1600" spc="-10" dirty="0">
                <a:latin typeface="Calibri"/>
                <a:cs typeface="Calibri"/>
              </a:rPr>
              <a:t>quantités liquides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25" dirty="0">
                <a:latin typeface="Calibri"/>
                <a:cs typeface="Calibri"/>
              </a:rPr>
              <a:t>de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07045" y="2535427"/>
            <a:ext cx="7626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42925" algn="l"/>
              </a:tabLst>
            </a:pPr>
            <a:r>
              <a:rPr sz="1600" spc="-20" dirty="0">
                <a:latin typeface="Calibri"/>
                <a:cs typeface="Calibri"/>
              </a:rPr>
              <a:t>plus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25" dirty="0">
                <a:latin typeface="Calibri"/>
                <a:cs typeface="Calibri"/>
              </a:rPr>
              <a:t>en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349490" y="2291587"/>
            <a:ext cx="155194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95"/>
              </a:spcBef>
              <a:tabLst>
                <a:tab pos="1317625" algn="l"/>
              </a:tabLst>
            </a:pPr>
            <a:r>
              <a:rPr sz="1600" spc="-10" dirty="0">
                <a:latin typeface="Calibri"/>
                <a:cs typeface="Calibri"/>
              </a:rPr>
              <a:t>décroissantes</a:t>
            </a:r>
            <a:r>
              <a:rPr sz="1600" dirty="0">
                <a:latin typeface="Calibri"/>
                <a:cs typeface="Calibri"/>
              </a:rPr>
              <a:t>	</a:t>
            </a:r>
            <a:r>
              <a:rPr sz="1600" spc="-25" dirty="0">
                <a:latin typeface="Calibri"/>
                <a:cs typeface="Calibri"/>
              </a:rPr>
              <a:t>de</a:t>
            </a:r>
            <a:endParaRPr sz="1600">
              <a:latin typeface="Calibri"/>
              <a:cs typeface="Calibri"/>
            </a:endParaRPr>
          </a:p>
          <a:p>
            <a:pPr marR="5715" algn="r">
              <a:lnSpc>
                <a:spcPct val="100000"/>
              </a:lnSpc>
            </a:pPr>
            <a:r>
              <a:rPr sz="1600" spc="-20" dirty="0">
                <a:latin typeface="Calibri"/>
                <a:cs typeface="Calibri"/>
              </a:rPr>
              <a:t>plus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79845" y="2779217"/>
            <a:ext cx="2521585" cy="34397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715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différenciés</a:t>
            </a:r>
            <a:r>
              <a:rPr sz="1600" spc="7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7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appauvris</a:t>
            </a:r>
            <a:r>
              <a:rPr sz="1600" spc="70" dirty="0">
                <a:latin typeface="Calibri"/>
                <a:cs typeface="Calibri"/>
              </a:rPr>
              <a:t>  </a:t>
            </a:r>
            <a:r>
              <a:rPr sz="1600" spc="-25" dirty="0">
                <a:latin typeface="Calibri"/>
                <a:cs typeface="Calibri"/>
              </a:rPr>
              <a:t>en </a:t>
            </a:r>
            <a:r>
              <a:rPr sz="1600" dirty="0">
                <a:latin typeface="Calibri"/>
                <a:cs typeface="Calibri"/>
              </a:rPr>
              <a:t>Mg,</a:t>
            </a:r>
            <a:r>
              <a:rPr sz="1600" spc="13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Ca,</a:t>
            </a:r>
            <a:r>
              <a:rPr sz="1600" spc="14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Fe</a:t>
            </a:r>
            <a:r>
              <a:rPr sz="1600" spc="15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150" dirty="0">
                <a:latin typeface="Calibri"/>
                <a:cs typeface="Calibri"/>
              </a:rPr>
              <a:t>  </a:t>
            </a:r>
            <a:r>
              <a:rPr sz="1600" spc="-10" dirty="0">
                <a:latin typeface="Calibri"/>
                <a:cs typeface="Calibri"/>
              </a:rPr>
              <a:t>passivement </a:t>
            </a:r>
            <a:r>
              <a:rPr sz="1600" dirty="0">
                <a:latin typeface="Calibri"/>
                <a:cs typeface="Calibri"/>
              </a:rPr>
              <a:t>enrichis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silice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alcalins </a:t>
            </a:r>
            <a:r>
              <a:rPr sz="1600" dirty="0">
                <a:latin typeface="Calibri"/>
                <a:cs typeface="Calibri"/>
              </a:rPr>
              <a:t>(Na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K).</a:t>
            </a:r>
            <a:endParaRPr sz="1600">
              <a:latin typeface="Calibri"/>
              <a:cs typeface="Calibri"/>
            </a:endParaRPr>
          </a:p>
          <a:p>
            <a:pPr marL="12700" marR="5080" algn="just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Calibri"/>
                <a:cs typeface="Calibri"/>
              </a:rPr>
              <a:t>A</a:t>
            </a:r>
            <a:r>
              <a:rPr sz="1600" spc="475" dirty="0">
                <a:latin typeface="Calibri"/>
                <a:cs typeface="Calibri"/>
              </a:rPr>
              <a:t>    </a:t>
            </a:r>
            <a:r>
              <a:rPr sz="1600" dirty="0">
                <a:latin typeface="Calibri"/>
                <a:cs typeface="Calibri"/>
              </a:rPr>
              <a:t>chaque</a:t>
            </a:r>
            <a:r>
              <a:rPr sz="1600" spc="480" dirty="0">
                <a:latin typeface="Calibri"/>
                <a:cs typeface="Calibri"/>
              </a:rPr>
              <a:t>    </a:t>
            </a:r>
            <a:r>
              <a:rPr sz="1600" dirty="0">
                <a:latin typeface="Calibri"/>
                <a:cs typeface="Calibri"/>
              </a:rPr>
              <a:t>pas</a:t>
            </a:r>
            <a:r>
              <a:rPr sz="1600" spc="470" dirty="0">
                <a:latin typeface="Calibri"/>
                <a:cs typeface="Calibri"/>
              </a:rPr>
              <a:t>    </a:t>
            </a:r>
            <a:r>
              <a:rPr sz="1600" spc="-25" dirty="0">
                <a:latin typeface="Calibri"/>
                <a:cs typeface="Calibri"/>
              </a:rPr>
              <a:t>de </a:t>
            </a:r>
            <a:r>
              <a:rPr sz="1600" dirty="0">
                <a:latin typeface="Calibri"/>
                <a:cs typeface="Calibri"/>
              </a:rPr>
              <a:t>cristallisation,</a:t>
            </a:r>
            <a:r>
              <a:rPr sz="1600" spc="114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le</a:t>
            </a:r>
            <a:r>
              <a:rPr sz="1600" spc="110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volume</a:t>
            </a:r>
            <a:r>
              <a:rPr sz="1600" spc="114" dirty="0">
                <a:latin typeface="Calibri"/>
                <a:cs typeface="Calibri"/>
              </a:rPr>
              <a:t>  </a:t>
            </a:r>
            <a:r>
              <a:rPr sz="1600" spc="-25" dirty="0">
                <a:latin typeface="Calibri"/>
                <a:cs typeface="Calibri"/>
              </a:rPr>
              <a:t>de </a:t>
            </a:r>
            <a:r>
              <a:rPr sz="1600" dirty="0">
                <a:latin typeface="Calibri"/>
                <a:cs typeface="Calibri"/>
              </a:rPr>
              <a:t>liquide</a:t>
            </a:r>
            <a:r>
              <a:rPr sz="1600" spc="4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magmatique</a:t>
            </a:r>
            <a:r>
              <a:rPr sz="1600" spc="459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diminue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s’enrichie</a:t>
            </a:r>
            <a:r>
              <a:rPr sz="1600" spc="30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silice</a:t>
            </a:r>
            <a:r>
              <a:rPr sz="1600" spc="29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car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les </a:t>
            </a:r>
            <a:r>
              <a:rPr sz="1600" dirty="0">
                <a:latin typeface="Calibri"/>
                <a:cs typeface="Calibri"/>
              </a:rPr>
              <a:t>premières</a:t>
            </a:r>
            <a:r>
              <a:rPr sz="1600" spc="47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phases</a:t>
            </a:r>
            <a:r>
              <a:rPr sz="1600" spc="47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minérales, </a:t>
            </a:r>
            <a:r>
              <a:rPr sz="1600" dirty="0">
                <a:latin typeface="Calibri"/>
                <a:cs typeface="Calibri"/>
              </a:rPr>
              <a:t>qui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cristallisent</a:t>
            </a:r>
            <a:r>
              <a:rPr sz="1600" spc="6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sous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de</a:t>
            </a:r>
            <a:r>
              <a:rPr sz="1600" spc="5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fortes </a:t>
            </a:r>
            <a:r>
              <a:rPr sz="1600" dirty="0">
                <a:latin typeface="Calibri"/>
                <a:cs typeface="Calibri"/>
              </a:rPr>
              <a:t>températures,</a:t>
            </a:r>
            <a:r>
              <a:rPr sz="1600" spc="165" dirty="0">
                <a:latin typeface="Calibri"/>
                <a:cs typeface="Calibri"/>
              </a:rPr>
              <a:t>  </a:t>
            </a:r>
            <a:r>
              <a:rPr sz="1600" dirty="0">
                <a:latin typeface="Calibri"/>
                <a:cs typeface="Calibri"/>
              </a:rPr>
              <a:t>prélèvent</a:t>
            </a:r>
            <a:r>
              <a:rPr sz="1600" spc="170" dirty="0">
                <a:latin typeface="Calibri"/>
                <a:cs typeface="Calibri"/>
              </a:rPr>
              <a:t>  </a:t>
            </a:r>
            <a:r>
              <a:rPr sz="1600" spc="-25" dirty="0">
                <a:latin typeface="Calibri"/>
                <a:cs typeface="Calibri"/>
              </a:rPr>
              <a:t>les </a:t>
            </a:r>
            <a:r>
              <a:rPr sz="1600" dirty="0">
                <a:latin typeface="Calibri"/>
                <a:cs typeface="Calibri"/>
              </a:rPr>
              <a:t>éléments</a:t>
            </a:r>
            <a:r>
              <a:rPr sz="1600" spc="4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chimiques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les</a:t>
            </a:r>
            <a:r>
              <a:rPr sz="1600" spc="44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plus </a:t>
            </a:r>
            <a:r>
              <a:rPr sz="1600" spc="-10" dirty="0">
                <a:latin typeface="Calibri"/>
                <a:cs typeface="Calibri"/>
              </a:rPr>
              <a:t>compatibles.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58267" y="5762955"/>
            <a:ext cx="3022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86207" y="811148"/>
            <a:ext cx="8229600" cy="5858510"/>
            <a:chOff x="186207" y="811148"/>
            <a:chExt cx="8229600" cy="585851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96537" y="2944748"/>
              <a:ext cx="4895070" cy="12001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6207" y="5218429"/>
              <a:ext cx="1981174" cy="145092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95982" y="5230748"/>
              <a:ext cx="1828800" cy="143355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529581" y="5230748"/>
              <a:ext cx="1809750" cy="140815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586981" y="5246623"/>
              <a:ext cx="1828800" cy="137163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207" y="811148"/>
              <a:ext cx="1828774" cy="16922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72182" y="811148"/>
              <a:ext cx="2159000" cy="16922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788026" y="811148"/>
              <a:ext cx="1983104" cy="169227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833907" y="2060828"/>
              <a:ext cx="6186805" cy="3600450"/>
            </a:xfrm>
            <a:custGeom>
              <a:avLst/>
              <a:gdLst/>
              <a:ahLst/>
              <a:cxnLst/>
              <a:rect l="l" t="t" r="r" b="b"/>
              <a:pathLst>
                <a:path w="6186805" h="3600450">
                  <a:moveTo>
                    <a:pt x="76200" y="3308223"/>
                  </a:moveTo>
                  <a:lnTo>
                    <a:pt x="42862" y="3308223"/>
                  </a:lnTo>
                  <a:lnTo>
                    <a:pt x="42862" y="1874520"/>
                  </a:lnTo>
                  <a:lnTo>
                    <a:pt x="33337" y="1874520"/>
                  </a:lnTo>
                  <a:lnTo>
                    <a:pt x="33337" y="3308223"/>
                  </a:lnTo>
                  <a:lnTo>
                    <a:pt x="0" y="3308223"/>
                  </a:lnTo>
                  <a:lnTo>
                    <a:pt x="38100" y="3384423"/>
                  </a:lnTo>
                  <a:lnTo>
                    <a:pt x="69850" y="3320923"/>
                  </a:lnTo>
                  <a:lnTo>
                    <a:pt x="76200" y="3308223"/>
                  </a:lnTo>
                  <a:close/>
                </a:path>
                <a:path w="6186805" h="360045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3337" y="76200"/>
                  </a:lnTo>
                  <a:lnTo>
                    <a:pt x="33337" y="1112520"/>
                  </a:lnTo>
                  <a:lnTo>
                    <a:pt x="42862" y="1112520"/>
                  </a:lnTo>
                  <a:lnTo>
                    <a:pt x="42862" y="76200"/>
                  </a:lnTo>
                  <a:lnTo>
                    <a:pt x="76200" y="76200"/>
                  </a:lnTo>
                  <a:close/>
                </a:path>
                <a:path w="6186805" h="3600450">
                  <a:moveTo>
                    <a:pt x="1981174" y="144018"/>
                  </a:moveTo>
                  <a:lnTo>
                    <a:pt x="1905101" y="182245"/>
                  </a:lnTo>
                  <a:lnTo>
                    <a:pt x="1931784" y="202209"/>
                  </a:lnTo>
                  <a:lnTo>
                    <a:pt x="1253464" y="1109726"/>
                  </a:lnTo>
                  <a:lnTo>
                    <a:pt x="1261084" y="1115441"/>
                  </a:lnTo>
                  <a:lnTo>
                    <a:pt x="1939404" y="207911"/>
                  </a:lnTo>
                  <a:lnTo>
                    <a:pt x="1966061" y="227838"/>
                  </a:lnTo>
                  <a:lnTo>
                    <a:pt x="1972513" y="192024"/>
                  </a:lnTo>
                  <a:lnTo>
                    <a:pt x="1981174" y="144018"/>
                  </a:lnTo>
                  <a:close/>
                </a:path>
                <a:path w="6186805" h="3600450">
                  <a:moveTo>
                    <a:pt x="1983714" y="3515233"/>
                  </a:moveTo>
                  <a:lnTo>
                    <a:pt x="1953463" y="3529279"/>
                  </a:lnTo>
                  <a:lnTo>
                    <a:pt x="1185392" y="1872615"/>
                  </a:lnTo>
                  <a:lnTo>
                    <a:pt x="1176756" y="1876564"/>
                  </a:lnTo>
                  <a:lnTo>
                    <a:pt x="1944839" y="3533292"/>
                  </a:lnTo>
                  <a:lnTo>
                    <a:pt x="1914626" y="3547313"/>
                  </a:lnTo>
                  <a:lnTo>
                    <a:pt x="1981174" y="3600412"/>
                  </a:lnTo>
                  <a:lnTo>
                    <a:pt x="1982825" y="3544811"/>
                  </a:lnTo>
                  <a:lnTo>
                    <a:pt x="1983714" y="3515233"/>
                  </a:lnTo>
                  <a:close/>
                </a:path>
                <a:path w="6186805" h="3600450">
                  <a:moveTo>
                    <a:pt x="4098137" y="3384423"/>
                  </a:moveTo>
                  <a:lnTo>
                    <a:pt x="4083901" y="3343402"/>
                  </a:lnTo>
                  <a:lnTo>
                    <a:pt x="4070197" y="3303905"/>
                  </a:lnTo>
                  <a:lnTo>
                    <a:pt x="4046931" y="3327730"/>
                  </a:lnTo>
                  <a:lnTo>
                    <a:pt x="2555976" y="1871218"/>
                  </a:lnTo>
                  <a:lnTo>
                    <a:pt x="2549372" y="1877949"/>
                  </a:lnTo>
                  <a:lnTo>
                    <a:pt x="4040276" y="3334537"/>
                  </a:lnTo>
                  <a:lnTo>
                    <a:pt x="4016984" y="3358388"/>
                  </a:lnTo>
                  <a:lnTo>
                    <a:pt x="4098137" y="3384423"/>
                  </a:lnTo>
                  <a:close/>
                </a:path>
                <a:path w="6186805" h="3600450">
                  <a:moveTo>
                    <a:pt x="4314164" y="274320"/>
                  </a:moveTo>
                  <a:lnTo>
                    <a:pt x="4229074" y="279400"/>
                  </a:lnTo>
                  <a:lnTo>
                    <a:pt x="4245711" y="308241"/>
                  </a:lnTo>
                  <a:lnTo>
                    <a:pt x="2855188" y="1108456"/>
                  </a:lnTo>
                  <a:lnTo>
                    <a:pt x="2859887" y="1116711"/>
                  </a:lnTo>
                  <a:lnTo>
                    <a:pt x="4250448" y="316471"/>
                  </a:lnTo>
                  <a:lnTo>
                    <a:pt x="4267174" y="345440"/>
                  </a:lnTo>
                  <a:lnTo>
                    <a:pt x="4295953" y="301879"/>
                  </a:lnTo>
                  <a:lnTo>
                    <a:pt x="4314164" y="274320"/>
                  </a:lnTo>
                  <a:close/>
                </a:path>
                <a:path w="6186805" h="3600450">
                  <a:moveTo>
                    <a:pt x="6186398" y="3456432"/>
                  </a:moveTo>
                  <a:lnTo>
                    <a:pt x="6168606" y="3424809"/>
                  </a:lnTo>
                  <a:lnTo>
                    <a:pt x="6144615" y="3382137"/>
                  </a:lnTo>
                  <a:lnTo>
                    <a:pt x="6125921" y="3409797"/>
                  </a:lnTo>
                  <a:lnTo>
                    <a:pt x="3850741" y="1870583"/>
                  </a:lnTo>
                  <a:lnTo>
                    <a:pt x="3845407" y="1878457"/>
                  </a:lnTo>
                  <a:lnTo>
                    <a:pt x="6120587" y="3417671"/>
                  </a:lnTo>
                  <a:lnTo>
                    <a:pt x="6101943" y="3445256"/>
                  </a:lnTo>
                  <a:lnTo>
                    <a:pt x="6186398" y="345643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884545" y="2616453"/>
            <a:ext cx="300164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920750" algn="l"/>
                <a:tab pos="1922145" algn="l"/>
                <a:tab pos="2317115" algn="l"/>
              </a:tabLst>
            </a:pPr>
            <a:r>
              <a:rPr sz="1800" dirty="0">
                <a:solidFill>
                  <a:srgbClr val="000000"/>
                </a:solidFill>
              </a:rPr>
              <a:t>La</a:t>
            </a:r>
            <a:r>
              <a:rPr sz="1800" spc="434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différence</a:t>
            </a:r>
            <a:r>
              <a:rPr sz="1800" spc="45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entre</a:t>
            </a:r>
            <a:r>
              <a:rPr sz="1800" spc="445" dirty="0">
                <a:solidFill>
                  <a:srgbClr val="000000"/>
                </a:solidFill>
              </a:rPr>
              <a:t> </a:t>
            </a:r>
            <a:r>
              <a:rPr sz="1800" dirty="0">
                <a:solidFill>
                  <a:srgbClr val="000000"/>
                </a:solidFill>
              </a:rPr>
              <a:t>basalte</a:t>
            </a:r>
            <a:r>
              <a:rPr sz="1800" spc="440" dirty="0">
                <a:solidFill>
                  <a:srgbClr val="000000"/>
                </a:solidFill>
              </a:rPr>
              <a:t> </a:t>
            </a:r>
            <a:r>
              <a:rPr sz="1800" spc="-25" dirty="0">
                <a:solidFill>
                  <a:srgbClr val="000000"/>
                </a:solidFill>
              </a:rPr>
              <a:t>et </a:t>
            </a:r>
            <a:r>
              <a:rPr sz="1800" spc="-10" dirty="0">
                <a:solidFill>
                  <a:srgbClr val="000000"/>
                </a:solidFill>
              </a:rPr>
              <a:t>gabbro,</a:t>
            </a:r>
            <a:r>
              <a:rPr sz="1800" dirty="0">
                <a:solidFill>
                  <a:srgbClr val="000000"/>
                </a:solidFill>
              </a:rPr>
              <a:t>	</a:t>
            </a:r>
            <a:r>
              <a:rPr sz="1800" spc="-10" dirty="0">
                <a:solidFill>
                  <a:srgbClr val="000000"/>
                </a:solidFill>
              </a:rPr>
              <a:t>andésite</a:t>
            </a:r>
            <a:r>
              <a:rPr sz="1800" dirty="0">
                <a:solidFill>
                  <a:srgbClr val="000000"/>
                </a:solidFill>
              </a:rPr>
              <a:t>	</a:t>
            </a:r>
            <a:r>
              <a:rPr sz="1800" spc="-25" dirty="0">
                <a:solidFill>
                  <a:srgbClr val="000000"/>
                </a:solidFill>
              </a:rPr>
              <a:t>et</a:t>
            </a:r>
            <a:r>
              <a:rPr sz="1800" dirty="0">
                <a:solidFill>
                  <a:srgbClr val="000000"/>
                </a:solidFill>
              </a:rPr>
              <a:t>	</a:t>
            </a:r>
            <a:r>
              <a:rPr sz="1800" spc="-10" dirty="0">
                <a:solidFill>
                  <a:srgbClr val="000000"/>
                </a:solidFill>
              </a:rPr>
              <a:t>diorite,</a:t>
            </a:r>
            <a:endParaRPr sz="1800"/>
          </a:p>
        </p:txBody>
      </p:sp>
      <p:sp>
        <p:nvSpPr>
          <p:cNvPr id="14" name="object 14"/>
          <p:cNvSpPr txBox="1"/>
          <p:nvPr/>
        </p:nvSpPr>
        <p:spPr>
          <a:xfrm>
            <a:off x="5884545" y="3165094"/>
            <a:ext cx="3003550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rhyolite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et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granite,</a:t>
            </a:r>
            <a:r>
              <a:rPr sz="1800" spc="2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</a:t>
            </a:r>
            <a:r>
              <a:rPr sz="1800" spc="27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situe </a:t>
            </a:r>
            <a:r>
              <a:rPr sz="1800" dirty="0">
                <a:latin typeface="Calibri"/>
                <a:cs typeface="Calibri"/>
              </a:rPr>
              <a:t>pas</a:t>
            </a:r>
            <a:r>
              <a:rPr sz="1800" spc="280" dirty="0">
                <a:latin typeface="Calibri"/>
                <a:cs typeface="Calibri"/>
              </a:rPr>
              <a:t>    </a:t>
            </a:r>
            <a:r>
              <a:rPr sz="1800" dirty="0">
                <a:latin typeface="Calibri"/>
                <a:cs typeface="Calibri"/>
              </a:rPr>
              <a:t>au</a:t>
            </a:r>
            <a:r>
              <a:rPr sz="1800" spc="280" dirty="0">
                <a:latin typeface="Calibri"/>
                <a:cs typeface="Calibri"/>
              </a:rPr>
              <a:t>    </a:t>
            </a:r>
            <a:r>
              <a:rPr sz="1800" dirty="0">
                <a:latin typeface="Calibri"/>
                <a:cs typeface="Calibri"/>
              </a:rPr>
              <a:t>niveau</a:t>
            </a:r>
            <a:r>
              <a:rPr sz="1800" spc="285" dirty="0">
                <a:latin typeface="Calibri"/>
                <a:cs typeface="Calibri"/>
              </a:rPr>
              <a:t>   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285" dirty="0">
                <a:latin typeface="Calibri"/>
                <a:cs typeface="Calibri"/>
              </a:rPr>
              <a:t>    </a:t>
            </a:r>
            <a:r>
              <a:rPr sz="1800" spc="-35" dirty="0">
                <a:latin typeface="Calibri"/>
                <a:cs typeface="Calibri"/>
              </a:rPr>
              <a:t>la </a:t>
            </a:r>
            <a:r>
              <a:rPr sz="1800" dirty="0">
                <a:latin typeface="Calibri"/>
                <a:cs typeface="Calibri"/>
              </a:rPr>
              <a:t>composition</a:t>
            </a:r>
            <a:r>
              <a:rPr sz="1800" spc="1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mais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au</a:t>
            </a:r>
            <a:r>
              <a:rPr sz="1800" spc="1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niveau</a:t>
            </a:r>
            <a:r>
              <a:rPr sz="1800" spc="14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de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28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texture,</a:t>
            </a:r>
            <a:r>
              <a:rPr sz="1800" spc="28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soit</a:t>
            </a:r>
            <a:r>
              <a:rPr sz="1800" spc="3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29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285" dirty="0">
                <a:latin typeface="Calibri"/>
                <a:cs typeface="Calibri"/>
              </a:rPr>
              <a:t> </a:t>
            </a:r>
            <a:r>
              <a:rPr sz="1800" b="1" dirty="0">
                <a:latin typeface="Calibri"/>
                <a:cs typeface="Calibri"/>
              </a:rPr>
              <a:t>taille</a:t>
            </a:r>
            <a:r>
              <a:rPr sz="1800" b="1" spc="295" dirty="0">
                <a:latin typeface="Calibri"/>
                <a:cs typeface="Calibri"/>
              </a:rPr>
              <a:t> </a:t>
            </a:r>
            <a:r>
              <a:rPr sz="1800" b="1" spc="-25" dirty="0">
                <a:latin typeface="Calibri"/>
                <a:cs typeface="Calibri"/>
              </a:rPr>
              <a:t>des </a:t>
            </a:r>
            <a:r>
              <a:rPr sz="1800" b="1" spc="-10" dirty="0">
                <a:latin typeface="Calibri"/>
                <a:cs typeface="Calibri"/>
              </a:rPr>
              <a:t>cristaux.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123816" y="3501021"/>
            <a:ext cx="4892765" cy="318575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0"/>
            <a:ext cx="9139555" cy="1126490"/>
            <a:chOff x="0" y="0"/>
            <a:chExt cx="9139555" cy="112649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186207" y="811148"/>
            <a:ext cx="4486910" cy="3194050"/>
            <a:chOff x="186207" y="811148"/>
            <a:chExt cx="4486910" cy="3194050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0887" y="1974456"/>
              <a:ext cx="2668817" cy="65431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86207" y="3213988"/>
              <a:ext cx="1080147" cy="79108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391030" y="3220719"/>
              <a:ext cx="997076" cy="78155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554223" y="3220719"/>
              <a:ext cx="986663" cy="7677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675888" y="3229356"/>
              <a:ext cx="997076" cy="74790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6207" y="811148"/>
              <a:ext cx="997064" cy="92265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32560" y="811148"/>
              <a:ext cx="1177036" cy="92265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695067" y="811148"/>
              <a:ext cx="1081278" cy="922654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522008" y="1492503"/>
              <a:ext cx="3390265" cy="1963420"/>
            </a:xfrm>
            <a:custGeom>
              <a:avLst/>
              <a:gdLst/>
              <a:ahLst/>
              <a:cxnLst/>
              <a:rect l="l" t="t" r="r" b="b"/>
              <a:pathLst>
                <a:path w="3390265" h="1963420">
                  <a:moveTo>
                    <a:pt x="76200" y="1768983"/>
                  </a:moveTo>
                  <a:lnTo>
                    <a:pt x="42862" y="1768983"/>
                  </a:lnTo>
                  <a:lnTo>
                    <a:pt x="42862" y="1021969"/>
                  </a:lnTo>
                  <a:lnTo>
                    <a:pt x="33337" y="1021969"/>
                  </a:lnTo>
                  <a:lnTo>
                    <a:pt x="33337" y="1768983"/>
                  </a:lnTo>
                  <a:lnTo>
                    <a:pt x="0" y="1768983"/>
                  </a:lnTo>
                  <a:lnTo>
                    <a:pt x="38100" y="1845183"/>
                  </a:lnTo>
                  <a:lnTo>
                    <a:pt x="69850" y="1781683"/>
                  </a:lnTo>
                  <a:lnTo>
                    <a:pt x="76200" y="1768983"/>
                  </a:lnTo>
                  <a:close/>
                </a:path>
                <a:path w="3390265" h="1963420">
                  <a:moveTo>
                    <a:pt x="76200" y="76200"/>
                  </a:moveTo>
                  <a:lnTo>
                    <a:pt x="69850" y="63500"/>
                  </a:lnTo>
                  <a:lnTo>
                    <a:pt x="38100" y="0"/>
                  </a:lnTo>
                  <a:lnTo>
                    <a:pt x="0" y="76200"/>
                  </a:lnTo>
                  <a:lnTo>
                    <a:pt x="33337" y="76200"/>
                  </a:lnTo>
                  <a:lnTo>
                    <a:pt x="33337" y="606552"/>
                  </a:lnTo>
                  <a:lnTo>
                    <a:pt x="42862" y="606552"/>
                  </a:lnTo>
                  <a:lnTo>
                    <a:pt x="42862" y="76200"/>
                  </a:lnTo>
                  <a:lnTo>
                    <a:pt x="76200" y="76200"/>
                  </a:lnTo>
                  <a:close/>
                </a:path>
                <a:path w="3390265" h="1963420">
                  <a:moveTo>
                    <a:pt x="1097495" y="78486"/>
                  </a:moveTo>
                  <a:lnTo>
                    <a:pt x="1021295" y="116713"/>
                  </a:lnTo>
                  <a:lnTo>
                    <a:pt x="1047991" y="136652"/>
                  </a:lnTo>
                  <a:lnTo>
                    <a:pt x="698995" y="603758"/>
                  </a:lnTo>
                  <a:lnTo>
                    <a:pt x="706628" y="609346"/>
                  </a:lnTo>
                  <a:lnTo>
                    <a:pt x="1055700" y="142405"/>
                  </a:lnTo>
                  <a:lnTo>
                    <a:pt x="1082382" y="162306"/>
                  </a:lnTo>
                  <a:lnTo>
                    <a:pt x="1088834" y="126492"/>
                  </a:lnTo>
                  <a:lnTo>
                    <a:pt x="1097495" y="78486"/>
                  </a:lnTo>
                  <a:close/>
                </a:path>
                <a:path w="3390265" h="1963420">
                  <a:moveTo>
                    <a:pt x="1100035" y="1877822"/>
                  </a:moveTo>
                  <a:lnTo>
                    <a:pt x="1069784" y="1891817"/>
                  </a:lnTo>
                  <a:lnTo>
                    <a:pt x="665581" y="1019937"/>
                  </a:lnTo>
                  <a:lnTo>
                    <a:pt x="656945" y="1024001"/>
                  </a:lnTo>
                  <a:lnTo>
                    <a:pt x="1061173" y="1895792"/>
                  </a:lnTo>
                  <a:lnTo>
                    <a:pt x="1030820" y="1909826"/>
                  </a:lnTo>
                  <a:lnTo>
                    <a:pt x="1097495" y="1962912"/>
                  </a:lnTo>
                  <a:lnTo>
                    <a:pt x="1099146" y="1907286"/>
                  </a:lnTo>
                  <a:lnTo>
                    <a:pt x="1100035" y="1877822"/>
                  </a:lnTo>
                  <a:close/>
                </a:path>
                <a:path w="3390265" h="1963420">
                  <a:moveTo>
                    <a:pt x="2251672" y="1845183"/>
                  </a:moveTo>
                  <a:lnTo>
                    <a:pt x="2237435" y="1804162"/>
                  </a:lnTo>
                  <a:lnTo>
                    <a:pt x="2223732" y="1764665"/>
                  </a:lnTo>
                  <a:lnTo>
                    <a:pt x="2200402" y="1788553"/>
                  </a:lnTo>
                  <a:lnTo>
                    <a:pt x="1412328" y="1018540"/>
                  </a:lnTo>
                  <a:lnTo>
                    <a:pt x="1405724" y="1025398"/>
                  </a:lnTo>
                  <a:lnTo>
                    <a:pt x="2193810" y="1795297"/>
                  </a:lnTo>
                  <a:lnTo>
                    <a:pt x="2170519" y="1819148"/>
                  </a:lnTo>
                  <a:lnTo>
                    <a:pt x="2251672" y="1845183"/>
                  </a:lnTo>
                  <a:close/>
                </a:path>
                <a:path w="3390265" h="1963420">
                  <a:moveTo>
                    <a:pt x="2369401" y="149606"/>
                  </a:moveTo>
                  <a:lnTo>
                    <a:pt x="2284311" y="154559"/>
                  </a:lnTo>
                  <a:lnTo>
                    <a:pt x="2300998" y="183502"/>
                  </a:lnTo>
                  <a:lnTo>
                    <a:pt x="1572856" y="602488"/>
                  </a:lnTo>
                  <a:lnTo>
                    <a:pt x="1577555" y="610743"/>
                  </a:lnTo>
                  <a:lnTo>
                    <a:pt x="2305748" y="191719"/>
                  </a:lnTo>
                  <a:lnTo>
                    <a:pt x="2322411" y="220599"/>
                  </a:lnTo>
                  <a:lnTo>
                    <a:pt x="2351151" y="177165"/>
                  </a:lnTo>
                  <a:lnTo>
                    <a:pt x="2369401" y="149606"/>
                  </a:lnTo>
                  <a:close/>
                </a:path>
                <a:path w="3390265" h="1963420">
                  <a:moveTo>
                    <a:pt x="3390100" y="1884426"/>
                  </a:moveTo>
                  <a:lnTo>
                    <a:pt x="3372307" y="1852803"/>
                  </a:lnTo>
                  <a:lnTo>
                    <a:pt x="3348317" y="1810131"/>
                  </a:lnTo>
                  <a:lnTo>
                    <a:pt x="3329622" y="1837791"/>
                  </a:lnTo>
                  <a:lnTo>
                    <a:pt x="2117941" y="1018032"/>
                  </a:lnTo>
                  <a:lnTo>
                    <a:pt x="2112607" y="1025906"/>
                  </a:lnTo>
                  <a:lnTo>
                    <a:pt x="3324288" y="1845665"/>
                  </a:lnTo>
                  <a:lnTo>
                    <a:pt x="3305645" y="1873250"/>
                  </a:lnTo>
                  <a:lnTo>
                    <a:pt x="3390100" y="18844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7342123" y="1130553"/>
            <a:ext cx="1472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8309" algn="l"/>
                <a:tab pos="1224280" algn="l"/>
              </a:tabLst>
            </a:pPr>
            <a:r>
              <a:rPr sz="1800" spc="-25" dirty="0">
                <a:latin typeface="Calibri"/>
                <a:cs typeface="Calibri"/>
              </a:rPr>
              <a:t>du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0" dirty="0">
                <a:latin typeface="Calibri"/>
                <a:cs typeface="Calibri"/>
              </a:rPr>
              <a:t>temps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de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62550" y="1130553"/>
            <a:ext cx="2047239" cy="571500"/>
          </a:xfrm>
          <a:prstGeom prst="rect">
            <a:avLst/>
          </a:prstGeom>
        </p:spPr>
        <p:txBody>
          <a:bodyPr vert="horz" wrap="square" lIns="0" tIns="23495" rIns="0" bIns="0" rtlCol="0">
            <a:spAutoFit/>
          </a:bodyPr>
          <a:lstStyle/>
          <a:p>
            <a:pPr marL="12700" marR="5080">
              <a:lnSpc>
                <a:spcPts val="2140"/>
              </a:lnSpc>
              <a:spcBef>
                <a:spcPts val="185"/>
              </a:spcBef>
              <a:tabLst>
                <a:tab pos="433070" algn="l"/>
                <a:tab pos="1035050" algn="l"/>
                <a:tab pos="1408430" algn="l"/>
                <a:tab pos="1466215" algn="l"/>
                <a:tab pos="1873250" algn="l"/>
              </a:tabLst>
            </a:pPr>
            <a:r>
              <a:rPr sz="1800" spc="-50" dirty="0">
                <a:latin typeface="Wingdings"/>
                <a:cs typeface="Wingdings"/>
              </a:rPr>
              <a:t></a:t>
            </a:r>
            <a:r>
              <a:rPr sz="1800" dirty="0">
                <a:latin typeface="Times New Roman"/>
                <a:cs typeface="Times New Roman"/>
              </a:rPr>
              <a:t>	</a:t>
            </a:r>
            <a:r>
              <a:rPr sz="1800" spc="-20" dirty="0">
                <a:latin typeface="Calibri"/>
                <a:cs typeface="Calibri"/>
              </a:rPr>
              <a:t>Rôle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de</a:t>
            </a:r>
            <a:r>
              <a:rPr sz="1800" dirty="0">
                <a:latin typeface="Calibri"/>
                <a:cs typeface="Calibri"/>
              </a:rPr>
              <a:t>		</a:t>
            </a:r>
            <a:r>
              <a:rPr sz="1800" spc="-10" dirty="0">
                <a:latin typeface="Calibri"/>
                <a:cs typeface="Calibri"/>
              </a:rPr>
              <a:t>l’effet cristallisation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sur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la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61935" y="1402207"/>
            <a:ext cx="14503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12520" algn="l"/>
              </a:tabLst>
            </a:pPr>
            <a:r>
              <a:rPr sz="1800" spc="-10" dirty="0">
                <a:latin typeface="Calibri"/>
                <a:cs typeface="Calibri"/>
              </a:rPr>
              <a:t>formation</a:t>
            </a:r>
            <a:r>
              <a:rPr sz="1800" dirty="0">
                <a:latin typeface="Calibri"/>
                <a:cs typeface="Calibri"/>
              </a:rPr>
              <a:t>	</a:t>
            </a:r>
            <a:r>
              <a:rPr sz="1800" spc="-25" dirty="0">
                <a:latin typeface="Calibri"/>
                <a:cs typeface="Calibri"/>
              </a:rPr>
              <a:t>des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162550" y="1676527"/>
            <a:ext cx="3649979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cristaux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:</a:t>
            </a:r>
            <a:r>
              <a:rPr sz="1800" spc="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Pour</a:t>
            </a:r>
            <a:r>
              <a:rPr sz="1800" spc="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une</a:t>
            </a:r>
            <a:r>
              <a:rPr sz="1800" spc="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même</a:t>
            </a:r>
            <a:r>
              <a:rPr sz="1800" spc="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composition </a:t>
            </a:r>
            <a:r>
              <a:rPr sz="1800" dirty="0">
                <a:latin typeface="Calibri"/>
                <a:cs typeface="Calibri"/>
              </a:rPr>
              <a:t>chimique</a:t>
            </a:r>
            <a:r>
              <a:rPr sz="1800" spc="100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globale</a:t>
            </a:r>
            <a:r>
              <a:rPr sz="1800" spc="10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du</a:t>
            </a:r>
            <a:r>
              <a:rPr sz="1800" spc="105" dirty="0">
                <a:latin typeface="Calibri"/>
                <a:cs typeface="Calibri"/>
              </a:rPr>
              <a:t>  </a:t>
            </a:r>
            <a:r>
              <a:rPr sz="1800" dirty="0">
                <a:latin typeface="Calibri"/>
                <a:cs typeface="Calibri"/>
              </a:rPr>
              <a:t>liquide</a:t>
            </a:r>
            <a:r>
              <a:rPr sz="1800" spc="105" dirty="0">
                <a:latin typeface="Calibri"/>
                <a:cs typeface="Calibri"/>
              </a:rPr>
              <a:t>  </a:t>
            </a:r>
            <a:r>
              <a:rPr sz="1800" spc="-10" dirty="0">
                <a:latin typeface="Calibri"/>
                <a:cs typeface="Calibri"/>
              </a:rPr>
              <a:t>source, </a:t>
            </a:r>
            <a:r>
              <a:rPr sz="1800" dirty="0">
                <a:latin typeface="Calibri"/>
                <a:cs typeface="Calibri"/>
              </a:rPr>
              <a:t>différentes</a:t>
            </a:r>
            <a:r>
              <a:rPr sz="1800" spc="425" dirty="0">
                <a:latin typeface="Calibri"/>
                <a:cs typeface="Calibri"/>
              </a:rPr>
              <a:t>    </a:t>
            </a:r>
            <a:r>
              <a:rPr sz="1800" dirty="0">
                <a:latin typeface="Calibri"/>
                <a:cs typeface="Calibri"/>
              </a:rPr>
              <a:t>textures</a:t>
            </a:r>
            <a:r>
              <a:rPr sz="1800" spc="425" dirty="0">
                <a:latin typeface="Calibri"/>
                <a:cs typeface="Calibri"/>
              </a:rPr>
              <a:t>    </a:t>
            </a:r>
            <a:r>
              <a:rPr sz="1800" spc="-10" dirty="0">
                <a:latin typeface="Calibri"/>
                <a:cs typeface="Calibri"/>
              </a:rPr>
              <a:t>cristallines </a:t>
            </a:r>
            <a:r>
              <a:rPr sz="1800" dirty="0">
                <a:latin typeface="Calibri"/>
                <a:cs typeface="Calibri"/>
              </a:rPr>
              <a:t>peuvent</a:t>
            </a:r>
            <a:r>
              <a:rPr sz="1800" spc="1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être</a:t>
            </a:r>
            <a:r>
              <a:rPr sz="1800" spc="1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obtenues</a:t>
            </a:r>
            <a:r>
              <a:rPr sz="1800" spc="1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selon</a:t>
            </a:r>
            <a:r>
              <a:rPr sz="1800" spc="17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la</a:t>
            </a:r>
            <a:r>
              <a:rPr sz="1800" spc="19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durée </a:t>
            </a:r>
            <a:r>
              <a:rPr sz="1800" dirty="0">
                <a:latin typeface="Calibri"/>
                <a:cs typeface="Calibri"/>
              </a:rPr>
              <a:t>de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refroidissement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du </a:t>
            </a:r>
            <a:r>
              <a:rPr sz="1800" spc="-10" dirty="0">
                <a:latin typeface="Calibri"/>
                <a:cs typeface="Calibri"/>
              </a:rPr>
              <a:t>magma.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59626" y="5345887"/>
            <a:ext cx="3644265" cy="1323975"/>
          </a:xfrm>
          <a:custGeom>
            <a:avLst/>
            <a:gdLst/>
            <a:ahLst/>
            <a:cxnLst/>
            <a:rect l="l" t="t" r="r" b="b"/>
            <a:pathLst>
              <a:path w="3644265" h="1323975">
                <a:moveTo>
                  <a:pt x="0" y="1323466"/>
                </a:moveTo>
                <a:lnTo>
                  <a:pt x="3643884" y="1323466"/>
                </a:lnTo>
                <a:lnTo>
                  <a:pt x="3643884" y="0"/>
                </a:lnTo>
                <a:lnTo>
                  <a:pt x="0" y="0"/>
                </a:lnTo>
                <a:lnTo>
                  <a:pt x="0" y="1323466"/>
                </a:lnTo>
                <a:close/>
              </a:path>
            </a:pathLst>
          </a:custGeom>
          <a:ln w="2539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38455" y="5367908"/>
            <a:ext cx="348551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Similitude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composition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chimique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entre </a:t>
            </a:r>
            <a:r>
              <a:rPr sz="1600" dirty="0">
                <a:latin typeface="Calibri"/>
                <a:cs typeface="Calibri"/>
              </a:rPr>
              <a:t>certaines</a:t>
            </a:r>
            <a:r>
              <a:rPr sz="1600" spc="4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roches</a:t>
            </a:r>
            <a:r>
              <a:rPr sz="1600" spc="484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plutoniques</a:t>
            </a:r>
            <a:r>
              <a:rPr sz="1600" spc="47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et</a:t>
            </a:r>
            <a:r>
              <a:rPr sz="1600" spc="484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roches </a:t>
            </a:r>
            <a:r>
              <a:rPr sz="1600" dirty="0">
                <a:latin typeface="Calibri"/>
                <a:cs typeface="Calibri"/>
              </a:rPr>
              <a:t>volcaniques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utilisant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la</a:t>
            </a:r>
            <a:r>
              <a:rPr sz="1600" spc="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proportion</a:t>
            </a:r>
            <a:r>
              <a:rPr sz="1600" spc="4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des </a:t>
            </a:r>
            <a:r>
              <a:rPr sz="1600" dirty="0">
                <a:latin typeface="Calibri"/>
                <a:cs typeface="Calibri"/>
              </a:rPr>
              <a:t>principaux</a:t>
            </a:r>
            <a:r>
              <a:rPr sz="1600" spc="3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minéraux</a:t>
            </a:r>
            <a:r>
              <a:rPr sz="1600" spc="3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en</a:t>
            </a:r>
            <a:r>
              <a:rPr sz="1600" spc="3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pourcentage</a:t>
            </a:r>
            <a:r>
              <a:rPr sz="1600" spc="29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de </a:t>
            </a:r>
            <a:r>
              <a:rPr sz="1600" spc="-10" dirty="0">
                <a:latin typeface="Calibri"/>
                <a:cs typeface="Calibri"/>
              </a:rPr>
              <a:t>volume.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3763645" y="5621248"/>
            <a:ext cx="245110" cy="745490"/>
            <a:chOff x="3763645" y="5621248"/>
            <a:chExt cx="245110" cy="745490"/>
          </a:xfrm>
        </p:grpSpPr>
        <p:sp>
          <p:nvSpPr>
            <p:cNvPr id="29" name="object 29"/>
            <p:cNvSpPr/>
            <p:nvPr/>
          </p:nvSpPr>
          <p:spPr>
            <a:xfrm>
              <a:off x="3776345" y="5633948"/>
              <a:ext cx="219710" cy="720090"/>
            </a:xfrm>
            <a:custGeom>
              <a:avLst/>
              <a:gdLst/>
              <a:ahLst/>
              <a:cxnLst/>
              <a:rect l="l" t="t" r="r" b="b"/>
              <a:pathLst>
                <a:path w="219710" h="720089">
                  <a:moveTo>
                    <a:pt x="109727" y="0"/>
                  </a:moveTo>
                  <a:lnTo>
                    <a:pt x="109727" y="180022"/>
                  </a:lnTo>
                  <a:lnTo>
                    <a:pt x="0" y="180022"/>
                  </a:lnTo>
                  <a:lnTo>
                    <a:pt x="0" y="540067"/>
                  </a:lnTo>
                  <a:lnTo>
                    <a:pt x="109727" y="540067"/>
                  </a:lnTo>
                  <a:lnTo>
                    <a:pt x="109727" y="720090"/>
                  </a:lnTo>
                  <a:lnTo>
                    <a:pt x="219582" y="360045"/>
                  </a:lnTo>
                  <a:lnTo>
                    <a:pt x="10972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3776345" y="5633948"/>
              <a:ext cx="219710" cy="720090"/>
            </a:xfrm>
            <a:custGeom>
              <a:avLst/>
              <a:gdLst/>
              <a:ahLst/>
              <a:cxnLst/>
              <a:rect l="l" t="t" r="r" b="b"/>
              <a:pathLst>
                <a:path w="219710" h="720089">
                  <a:moveTo>
                    <a:pt x="0" y="180022"/>
                  </a:moveTo>
                  <a:lnTo>
                    <a:pt x="109727" y="180022"/>
                  </a:lnTo>
                  <a:lnTo>
                    <a:pt x="109727" y="0"/>
                  </a:lnTo>
                  <a:lnTo>
                    <a:pt x="219582" y="360045"/>
                  </a:lnTo>
                  <a:lnTo>
                    <a:pt x="109727" y="720090"/>
                  </a:lnTo>
                  <a:lnTo>
                    <a:pt x="109727" y="540067"/>
                  </a:lnTo>
                  <a:lnTo>
                    <a:pt x="0" y="540067"/>
                  </a:lnTo>
                  <a:lnTo>
                    <a:pt x="0" y="180022"/>
                  </a:lnTo>
                  <a:close/>
                </a:path>
              </a:pathLst>
            </a:custGeom>
            <a:ln w="254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9615" y="907541"/>
            <a:ext cx="31826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Mode</a:t>
            </a:r>
            <a:r>
              <a:rPr sz="32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32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0000"/>
                </a:solidFill>
                <a:latin typeface="Calibri"/>
                <a:cs typeface="Calibri"/>
              </a:rPr>
              <a:t>gisement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8906" y="3671519"/>
            <a:ext cx="6345405" cy="2925826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58267" y="1639951"/>
            <a:ext cx="8615680" cy="3242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62865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Profond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batholithes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dans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boucliers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anciens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dans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chaînes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montagnes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très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plissées.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Vaste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massif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arrondi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75"/>
              </a:spcBef>
              <a:buChar char="•"/>
              <a:tabLst>
                <a:tab pos="354965" algn="l"/>
                <a:tab pos="1114425" algn="l"/>
                <a:tab pos="2155190" algn="l"/>
                <a:tab pos="2403475" algn="l"/>
                <a:tab pos="2865755" algn="l"/>
                <a:tab pos="4400550" algn="l"/>
                <a:tab pos="5116830" algn="l"/>
                <a:tab pos="5703570" algn="l"/>
                <a:tab pos="6828790" algn="l"/>
                <a:tab pos="8333105" algn="l"/>
              </a:tabLst>
            </a:pPr>
            <a:r>
              <a:rPr sz="2000" spc="-20" dirty="0">
                <a:latin typeface="Arial"/>
                <a:cs typeface="Arial"/>
              </a:rPr>
              <a:t>Semi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profond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0" dirty="0">
                <a:latin typeface="Arial"/>
                <a:cs typeface="Arial"/>
              </a:rPr>
              <a:t>: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en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s’intercalant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avec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couches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(</a:t>
            </a:r>
            <a:r>
              <a:rPr sz="2000" b="1" spc="-10" dirty="0">
                <a:latin typeface="Arial"/>
                <a:cs typeface="Arial"/>
              </a:rPr>
              <a:t>laccolites</a:t>
            </a:r>
            <a:r>
              <a:rPr sz="2000" spc="-10" dirty="0">
                <a:latin typeface="Arial"/>
                <a:cs typeface="Arial"/>
              </a:rPr>
              <a:t>)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et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remplissage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fissure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</a:t>
            </a:r>
            <a:r>
              <a:rPr sz="2000" b="1" dirty="0">
                <a:latin typeface="Arial"/>
                <a:cs typeface="Arial"/>
              </a:rPr>
              <a:t>filons,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dykes</a:t>
            </a:r>
            <a:r>
              <a:rPr sz="2000" spc="-10" dirty="0">
                <a:latin typeface="Arial"/>
                <a:cs typeface="Arial"/>
              </a:rPr>
              <a:t>).</a:t>
            </a:r>
            <a:endParaRPr sz="2000">
              <a:latin typeface="Arial"/>
              <a:cs typeface="Arial"/>
            </a:endParaRPr>
          </a:p>
          <a:p>
            <a:pPr marL="355600" marR="61594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Effusif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magma</a:t>
            </a:r>
            <a:r>
              <a:rPr sz="2000" spc="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à</a:t>
            </a:r>
            <a:r>
              <a:rPr sz="2000" spc="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l’extérieur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coulée</a:t>
            </a:r>
            <a:r>
              <a:rPr sz="2000" b="1" spc="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lave,</a:t>
            </a:r>
            <a:r>
              <a:rPr sz="2000" b="1" spc="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aiguille</a:t>
            </a:r>
            <a:r>
              <a:rPr sz="2000" b="1" spc="9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d’andésite</a:t>
            </a:r>
            <a:r>
              <a:rPr sz="2000" spc="-10" dirty="0">
                <a:latin typeface="Arial"/>
                <a:cs typeface="Arial"/>
              </a:rPr>
              <a:t>. </a:t>
            </a:r>
            <a:r>
              <a:rPr sz="2000" dirty="0">
                <a:latin typeface="Arial"/>
                <a:cs typeface="Arial"/>
              </a:rPr>
              <a:t>Cône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volcanique</a:t>
            </a:r>
            <a:endParaRPr sz="2000">
              <a:latin typeface="Arial"/>
              <a:cs typeface="Arial"/>
            </a:endParaRPr>
          </a:p>
          <a:p>
            <a:pPr marL="6854190" marR="5080" algn="just">
              <a:lnSpc>
                <a:spcPct val="100000"/>
              </a:lnSpc>
              <a:spcBef>
                <a:spcPts val="1320"/>
              </a:spcBef>
            </a:pPr>
            <a:r>
              <a:rPr sz="1800" i="1" dirty="0">
                <a:latin typeface="Calibri"/>
                <a:cs typeface="Calibri"/>
              </a:rPr>
              <a:t>Principaux</a:t>
            </a:r>
            <a:r>
              <a:rPr sz="1800" i="1" spc="225" dirty="0">
                <a:latin typeface="Calibri"/>
                <a:cs typeface="Calibri"/>
              </a:rPr>
              <a:t>  </a:t>
            </a:r>
            <a:r>
              <a:rPr sz="1800" i="1" spc="-10" dirty="0">
                <a:latin typeface="Calibri"/>
                <a:cs typeface="Calibri"/>
              </a:rPr>
              <a:t>modes </a:t>
            </a:r>
            <a:r>
              <a:rPr sz="1800" i="1" dirty="0">
                <a:latin typeface="Calibri"/>
                <a:cs typeface="Calibri"/>
              </a:rPr>
              <a:t>de</a:t>
            </a:r>
            <a:r>
              <a:rPr sz="1800" i="1" spc="270" dirty="0">
                <a:latin typeface="Calibri"/>
                <a:cs typeface="Calibri"/>
              </a:rPr>
              <a:t>  </a:t>
            </a:r>
            <a:r>
              <a:rPr sz="1800" i="1" dirty="0">
                <a:latin typeface="Calibri"/>
                <a:cs typeface="Calibri"/>
              </a:rPr>
              <a:t>gisement</a:t>
            </a:r>
            <a:r>
              <a:rPr sz="1800" i="1" spc="265" dirty="0">
                <a:latin typeface="Calibri"/>
                <a:cs typeface="Calibri"/>
              </a:rPr>
              <a:t>  </a:t>
            </a:r>
            <a:r>
              <a:rPr sz="1800" i="1" spc="-25" dirty="0">
                <a:latin typeface="Calibri"/>
                <a:cs typeface="Calibri"/>
              </a:rPr>
              <a:t>des </a:t>
            </a:r>
            <a:r>
              <a:rPr sz="1800" i="1" dirty="0">
                <a:latin typeface="Calibri"/>
                <a:cs typeface="Calibri"/>
              </a:rPr>
              <a:t>roches</a:t>
            </a:r>
            <a:r>
              <a:rPr sz="1800" i="1" spc="2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plutoniques </a:t>
            </a:r>
            <a:r>
              <a:rPr sz="1800" i="1" dirty="0">
                <a:latin typeface="Calibri"/>
                <a:cs typeface="Calibri"/>
              </a:rPr>
              <a:t>et</a:t>
            </a:r>
            <a:r>
              <a:rPr sz="1800" i="1" spc="-15" dirty="0">
                <a:latin typeface="Calibri"/>
                <a:cs typeface="Calibri"/>
              </a:rPr>
              <a:t> </a:t>
            </a:r>
            <a:r>
              <a:rPr sz="1800" i="1" spc="-10" dirty="0">
                <a:latin typeface="Calibri"/>
                <a:cs typeface="Calibri"/>
              </a:rPr>
              <a:t>volcaniques.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04668" y="231089"/>
            <a:ext cx="333565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9615" y="907541"/>
            <a:ext cx="31826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Mode</a:t>
            </a:r>
            <a:r>
              <a:rPr sz="32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de</a:t>
            </a:r>
            <a:r>
              <a:rPr sz="3200" b="1" spc="-2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0000"/>
                </a:solidFill>
                <a:latin typeface="Calibri"/>
                <a:cs typeface="Calibri"/>
              </a:rPr>
              <a:t>gisement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8267" y="1639951"/>
            <a:ext cx="8559165" cy="1977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5600" marR="6350" indent="-342900">
              <a:lnSpc>
                <a:spcPct val="100000"/>
              </a:lnSpc>
              <a:spcBef>
                <a:spcPts val="105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Profond</a:t>
            </a:r>
            <a:r>
              <a:rPr sz="2000" spc="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en</a:t>
            </a:r>
            <a:r>
              <a:rPr sz="2000" spc="2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batholithes</a:t>
            </a:r>
            <a:r>
              <a:rPr sz="2000" b="1" spc="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dans</a:t>
            </a:r>
            <a:r>
              <a:rPr sz="2000" spc="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boucliers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anciens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et</a:t>
            </a:r>
            <a:r>
              <a:rPr sz="2000" spc="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dans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les</a:t>
            </a:r>
            <a:r>
              <a:rPr sz="2000" spc="2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chaînes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montagnes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très</a:t>
            </a:r>
            <a:r>
              <a:rPr sz="2000" spc="-3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plissées.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20" dirty="0">
                <a:latin typeface="Arial"/>
                <a:cs typeface="Arial"/>
              </a:rPr>
              <a:t>Vaste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massif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arrondi</a:t>
            </a:r>
            <a:endParaRPr sz="2000">
              <a:latin typeface="Arial"/>
              <a:cs typeface="Arial"/>
            </a:endParaRPr>
          </a:p>
          <a:p>
            <a:pPr marL="354965" indent="-342265">
              <a:lnSpc>
                <a:spcPct val="100000"/>
              </a:lnSpc>
              <a:spcBef>
                <a:spcPts val="475"/>
              </a:spcBef>
              <a:buChar char="•"/>
              <a:tabLst>
                <a:tab pos="354965" algn="l"/>
                <a:tab pos="1114425" algn="l"/>
                <a:tab pos="2155190" algn="l"/>
                <a:tab pos="2403475" algn="l"/>
                <a:tab pos="2865755" algn="l"/>
                <a:tab pos="4400550" algn="l"/>
                <a:tab pos="5116830" algn="l"/>
                <a:tab pos="5703570" algn="l"/>
                <a:tab pos="6828790" algn="l"/>
                <a:tab pos="8333105" algn="l"/>
              </a:tabLst>
            </a:pPr>
            <a:r>
              <a:rPr sz="2000" spc="-20" dirty="0">
                <a:latin typeface="Arial"/>
                <a:cs typeface="Arial"/>
              </a:rPr>
              <a:t>Semi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profond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50" dirty="0">
                <a:latin typeface="Arial"/>
                <a:cs typeface="Arial"/>
              </a:rPr>
              <a:t>: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en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s’intercalant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0" dirty="0">
                <a:latin typeface="Arial"/>
                <a:cs typeface="Arial"/>
              </a:rPr>
              <a:t>avec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des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couches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10" dirty="0">
                <a:latin typeface="Arial"/>
                <a:cs typeface="Arial"/>
              </a:rPr>
              <a:t>(</a:t>
            </a:r>
            <a:r>
              <a:rPr sz="2000" b="1" spc="-10" dirty="0">
                <a:latin typeface="Arial"/>
                <a:cs typeface="Arial"/>
              </a:rPr>
              <a:t>laccolites</a:t>
            </a:r>
            <a:r>
              <a:rPr sz="2000" spc="-10" dirty="0">
                <a:latin typeface="Arial"/>
                <a:cs typeface="Arial"/>
              </a:rPr>
              <a:t>)</a:t>
            </a:r>
            <a:r>
              <a:rPr sz="2000" dirty="0">
                <a:latin typeface="Arial"/>
                <a:cs typeface="Arial"/>
              </a:rPr>
              <a:t>	</a:t>
            </a:r>
            <a:r>
              <a:rPr sz="2000" spc="-25" dirty="0">
                <a:latin typeface="Arial"/>
                <a:cs typeface="Arial"/>
              </a:rPr>
              <a:t>et</a:t>
            </a:r>
            <a:endParaRPr sz="2000">
              <a:latin typeface="Arial"/>
              <a:cs typeface="Arial"/>
            </a:endParaRPr>
          </a:p>
          <a:p>
            <a:pPr marL="35560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Arial"/>
                <a:cs typeface="Arial"/>
              </a:rPr>
              <a:t>remplissage</a:t>
            </a:r>
            <a:r>
              <a:rPr sz="2000" spc="-4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de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fissure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(</a:t>
            </a:r>
            <a:r>
              <a:rPr sz="2000" b="1" dirty="0">
                <a:latin typeface="Arial"/>
                <a:cs typeface="Arial"/>
              </a:rPr>
              <a:t>filons,</a:t>
            </a:r>
            <a:r>
              <a:rPr sz="2000" b="1" spc="-5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dykes</a:t>
            </a:r>
            <a:r>
              <a:rPr sz="2000" spc="-10" dirty="0">
                <a:latin typeface="Arial"/>
                <a:cs typeface="Arial"/>
              </a:rPr>
              <a:t>).</a:t>
            </a:r>
            <a:endParaRPr sz="2000">
              <a:latin typeface="Arial"/>
              <a:cs typeface="Arial"/>
            </a:endParaRPr>
          </a:p>
          <a:p>
            <a:pPr marL="355600" marR="5080" indent="-342900">
              <a:lnSpc>
                <a:spcPct val="100000"/>
              </a:lnSpc>
              <a:spcBef>
                <a:spcPts val="480"/>
              </a:spcBef>
              <a:buChar char="•"/>
              <a:tabLst>
                <a:tab pos="355600" algn="l"/>
              </a:tabLst>
            </a:pPr>
            <a:r>
              <a:rPr sz="2000" dirty="0">
                <a:latin typeface="Arial"/>
                <a:cs typeface="Arial"/>
              </a:rPr>
              <a:t>Effusif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si</a:t>
            </a:r>
            <a:r>
              <a:rPr sz="2000" spc="8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le</a:t>
            </a:r>
            <a:r>
              <a:rPr sz="2000" spc="10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magma</a:t>
            </a:r>
            <a:r>
              <a:rPr sz="2000" spc="8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à</a:t>
            </a:r>
            <a:r>
              <a:rPr sz="2000" spc="9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l’extérieur</a:t>
            </a:r>
            <a:r>
              <a:rPr sz="2000" spc="9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:</a:t>
            </a:r>
            <a:r>
              <a:rPr sz="2000" spc="7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coulée</a:t>
            </a:r>
            <a:r>
              <a:rPr sz="2000" b="1" spc="9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de</a:t>
            </a:r>
            <a:r>
              <a:rPr sz="2000" b="1" spc="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lave,</a:t>
            </a:r>
            <a:r>
              <a:rPr sz="2000" b="1" spc="8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aiguille</a:t>
            </a:r>
            <a:r>
              <a:rPr sz="2000" b="1" spc="9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d’andésite</a:t>
            </a:r>
            <a:r>
              <a:rPr sz="2000" spc="-10" dirty="0">
                <a:latin typeface="Arial"/>
                <a:cs typeface="Arial"/>
              </a:rPr>
              <a:t>. </a:t>
            </a:r>
            <a:r>
              <a:rPr sz="2000" dirty="0">
                <a:latin typeface="Arial"/>
                <a:cs typeface="Arial"/>
              </a:rPr>
              <a:t>Cône</a:t>
            </a:r>
            <a:r>
              <a:rPr sz="2000" spc="-5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volcanique</a:t>
            </a:r>
            <a:endParaRPr sz="20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51434" y="3758183"/>
            <a:ext cx="3233923" cy="309524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1574" y="5134736"/>
            <a:ext cx="136652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36220" marR="5080" indent="-224154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Arial"/>
                <a:cs typeface="Arial"/>
              </a:rPr>
              <a:t>Batholite </a:t>
            </a:r>
            <a:r>
              <a:rPr sz="1200" i="1" spc="-10" dirty="0">
                <a:latin typeface="Arial"/>
                <a:cs typeface="Arial"/>
              </a:rPr>
              <a:t>granitique </a:t>
            </a:r>
            <a:r>
              <a:rPr sz="1200" i="1" dirty="0">
                <a:latin typeface="Arial"/>
                <a:cs typeface="Arial"/>
              </a:rPr>
              <a:t>(photo</a:t>
            </a:r>
            <a:r>
              <a:rPr sz="1200" i="1" spc="-30" dirty="0">
                <a:latin typeface="Arial"/>
                <a:cs typeface="Arial"/>
              </a:rPr>
              <a:t> </a:t>
            </a:r>
            <a:r>
              <a:rPr sz="1200" i="1" spc="-10" dirty="0">
                <a:latin typeface="Arial"/>
                <a:cs typeface="Arial"/>
              </a:rPr>
              <a:t>aérienne)</a:t>
            </a:r>
            <a:endParaRPr sz="12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91455" y="3432048"/>
            <a:ext cx="2564891" cy="3421375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388097" y="4557776"/>
            <a:ext cx="16014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i="1" dirty="0">
                <a:latin typeface="Calibri"/>
                <a:cs typeface="Calibri"/>
              </a:rPr>
              <a:t>Dyke</a:t>
            </a:r>
            <a:r>
              <a:rPr sz="1200" i="1" spc="-6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volcanique</a:t>
            </a:r>
            <a:r>
              <a:rPr sz="1200" i="1" spc="-6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(filon </a:t>
            </a:r>
            <a:r>
              <a:rPr sz="1200" i="1" dirty="0">
                <a:latin typeface="Calibri"/>
                <a:cs typeface="Calibri"/>
              </a:rPr>
              <a:t>basaltique)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mis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en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relief </a:t>
            </a:r>
            <a:r>
              <a:rPr sz="1200" i="1" dirty="0">
                <a:latin typeface="Calibri"/>
                <a:cs typeface="Calibri"/>
              </a:rPr>
              <a:t>par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l'érosion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différentielle </a:t>
            </a:r>
            <a:r>
              <a:rPr sz="1200" i="1" dirty="0">
                <a:latin typeface="Calibri"/>
                <a:cs typeface="Calibri"/>
              </a:rPr>
              <a:t>(Ardèche,</a:t>
            </a:r>
            <a:r>
              <a:rPr sz="1200" i="1" spc="-60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France,</a:t>
            </a:r>
            <a:r>
              <a:rPr sz="1200" i="1" spc="50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plateau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du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Coiron).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55917" y="6643217"/>
            <a:ext cx="30226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dirty="0">
                <a:latin typeface="Calibri"/>
                <a:cs typeface="Calibri"/>
              </a:rPr>
              <a:t>I. </a:t>
            </a:r>
            <a:r>
              <a:rPr sz="700" spc="-20" dirty="0">
                <a:latin typeface="Calibri"/>
                <a:cs typeface="Calibri"/>
              </a:rPr>
              <a:t>BOUR</a:t>
            </a:r>
            <a:endParaRPr sz="7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98475">
              <a:lnSpc>
                <a:spcPct val="100000"/>
              </a:lnSpc>
              <a:spcBef>
                <a:spcPts val="95"/>
              </a:spcBef>
            </a:pPr>
            <a:r>
              <a:rPr dirty="0"/>
              <a:t>IV</a:t>
            </a:r>
            <a:r>
              <a:rPr spc="-35" dirty="0"/>
              <a:t> </a:t>
            </a:r>
            <a:r>
              <a:rPr dirty="0"/>
              <a:t>.</a:t>
            </a:r>
            <a:r>
              <a:rPr spc="-45" dirty="0"/>
              <a:t> </a:t>
            </a:r>
            <a:r>
              <a:rPr dirty="0"/>
              <a:t>Les</a:t>
            </a:r>
            <a:r>
              <a:rPr spc="-35" dirty="0"/>
              <a:t> </a:t>
            </a:r>
            <a:r>
              <a:rPr dirty="0"/>
              <a:t>roches</a:t>
            </a:r>
            <a:r>
              <a:rPr spc="-10" dirty="0"/>
              <a:t> magmatiques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89603" y="699515"/>
            <a:ext cx="5352415" cy="6158865"/>
            <a:chOff x="3689603" y="699515"/>
            <a:chExt cx="5352415" cy="61588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89603" y="699515"/>
              <a:ext cx="5352288" cy="61584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54500" y="764712"/>
              <a:ext cx="5168646" cy="5979668"/>
            </a:xfrm>
            <a:prstGeom prst="rect">
              <a:avLst/>
            </a:prstGeom>
          </p:spPr>
        </p:pic>
      </p:grpSp>
      <p:sp>
        <p:nvSpPr>
          <p:cNvPr id="6" name="object 6"/>
          <p:cNvSpPr txBox="1"/>
          <p:nvPr/>
        </p:nvSpPr>
        <p:spPr>
          <a:xfrm>
            <a:off x="229615" y="907541"/>
            <a:ext cx="3254375" cy="13265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atin typeface="Calibri"/>
                <a:cs typeface="Calibri"/>
              </a:rPr>
              <a:t>Mode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de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gisement</a:t>
            </a:r>
            <a:endParaRPr sz="3200">
              <a:latin typeface="Calibri"/>
              <a:cs typeface="Calibri"/>
            </a:endParaRPr>
          </a:p>
          <a:p>
            <a:pPr marL="41275" marR="5080">
              <a:lnSpc>
                <a:spcPct val="100000"/>
              </a:lnSpc>
              <a:spcBef>
                <a:spcPts val="2555"/>
              </a:spcBef>
            </a:pPr>
            <a:r>
              <a:rPr sz="1600" dirty="0">
                <a:latin typeface="Arial"/>
                <a:cs typeface="Arial"/>
              </a:rPr>
              <a:t>Principe</a:t>
            </a:r>
            <a:r>
              <a:rPr sz="1600" spc="4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</a:t>
            </a:r>
            <a:r>
              <a:rPr sz="1600" spc="4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mise</a:t>
            </a:r>
            <a:r>
              <a:rPr sz="1600" spc="49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à</a:t>
            </a:r>
            <a:r>
              <a:rPr sz="1600" spc="49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l’affleurement </a:t>
            </a:r>
            <a:r>
              <a:rPr sz="1600" dirty="0">
                <a:latin typeface="Arial"/>
                <a:cs typeface="Arial"/>
              </a:rPr>
              <a:t>d’un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socle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granitique</a:t>
            </a:r>
            <a:endParaRPr sz="16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735451" y="745662"/>
            <a:ext cx="5207000" cy="6017895"/>
          </a:xfrm>
          <a:prstGeom prst="rect">
            <a:avLst/>
          </a:prstGeom>
          <a:ln w="38100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9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80"/>
              </a:spcBef>
            </a:pPr>
            <a:endParaRPr sz="900">
              <a:latin typeface="Times New Roman"/>
              <a:cs typeface="Times New Roman"/>
            </a:endParaRPr>
          </a:p>
          <a:p>
            <a:pPr marL="64135">
              <a:lnSpc>
                <a:spcPct val="100000"/>
              </a:lnSpc>
            </a:pPr>
            <a:r>
              <a:rPr sz="900" i="1" dirty="0">
                <a:latin typeface="Calibri"/>
                <a:cs typeface="Calibri"/>
              </a:rPr>
              <a:t>Illustration </a:t>
            </a:r>
            <a:r>
              <a:rPr sz="900" i="1" spc="-10" dirty="0">
                <a:latin typeface="Calibri"/>
                <a:cs typeface="Calibri"/>
              </a:rPr>
              <a:t>Pierre-</a:t>
            </a:r>
            <a:r>
              <a:rPr sz="900" i="1" dirty="0">
                <a:latin typeface="Calibri"/>
                <a:cs typeface="Calibri"/>
              </a:rPr>
              <a:t>André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Bourque</a:t>
            </a:r>
            <a:r>
              <a:rPr sz="900" i="1" spc="-25" dirty="0">
                <a:latin typeface="Calibri"/>
                <a:cs typeface="Calibri"/>
              </a:rPr>
              <a:t> </a:t>
            </a:r>
            <a:r>
              <a:rPr sz="900" i="1" spc="-50" dirty="0">
                <a:latin typeface="Calibri"/>
                <a:cs typeface="Calibri"/>
              </a:rPr>
              <a:t>:</a:t>
            </a:r>
            <a:endParaRPr sz="900">
              <a:latin typeface="Calibri"/>
              <a:cs typeface="Calibri"/>
            </a:endParaRPr>
          </a:p>
          <a:p>
            <a:pPr marL="64135">
              <a:lnSpc>
                <a:spcPct val="100000"/>
              </a:lnSpc>
              <a:spcBef>
                <a:spcPts val="5"/>
              </a:spcBef>
            </a:pPr>
            <a:r>
              <a:rPr sz="900" i="1" dirty="0">
                <a:latin typeface="Calibri"/>
                <a:cs typeface="Calibri"/>
              </a:rPr>
              <a:t>Université</a:t>
            </a:r>
            <a:r>
              <a:rPr sz="900" i="1" spc="-2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de</a:t>
            </a:r>
            <a:r>
              <a:rPr sz="900" i="1" spc="-30" dirty="0">
                <a:latin typeface="Calibri"/>
                <a:cs typeface="Calibri"/>
              </a:rPr>
              <a:t> </a:t>
            </a:r>
            <a:r>
              <a:rPr sz="900" i="1" dirty="0">
                <a:latin typeface="Calibri"/>
                <a:cs typeface="Calibri"/>
              </a:rPr>
              <a:t>Laval,</a:t>
            </a:r>
            <a:r>
              <a:rPr sz="900" i="1" spc="-40" dirty="0">
                <a:latin typeface="Calibri"/>
                <a:cs typeface="Calibri"/>
              </a:rPr>
              <a:t> </a:t>
            </a:r>
            <a:r>
              <a:rPr sz="900" i="1" spc="-10" dirty="0">
                <a:latin typeface="Calibri"/>
                <a:cs typeface="Calibri"/>
              </a:rPr>
              <a:t>Québec).</a:t>
            </a:r>
            <a:endParaRPr sz="9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139555" cy="6849109"/>
            <a:chOff x="0" y="0"/>
            <a:chExt cx="9139555" cy="684910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9139428" cy="80772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32" y="100584"/>
              <a:ext cx="4227576" cy="6827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39012" y="279018"/>
              <a:ext cx="3797782" cy="27546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4592" y="611123"/>
              <a:ext cx="675132" cy="51511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9514" y="135381"/>
              <a:ext cx="645121" cy="4852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75002" y="986028"/>
              <a:ext cx="7898895" cy="586282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230185" y="1040717"/>
              <a:ext cx="7734300" cy="570064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11135" y="1021667"/>
              <a:ext cx="7772400" cy="5739130"/>
            </a:xfrm>
            <a:custGeom>
              <a:avLst/>
              <a:gdLst/>
              <a:ahLst/>
              <a:cxnLst/>
              <a:rect l="l" t="t" r="r" b="b"/>
              <a:pathLst>
                <a:path w="7772400" h="5739130">
                  <a:moveTo>
                    <a:pt x="0" y="5738749"/>
                  </a:moveTo>
                  <a:lnTo>
                    <a:pt x="7772400" y="5738749"/>
                  </a:lnTo>
                  <a:lnTo>
                    <a:pt x="7772400" y="0"/>
                  </a:lnTo>
                  <a:lnTo>
                    <a:pt x="0" y="0"/>
                  </a:lnTo>
                  <a:lnTo>
                    <a:pt x="0" y="5738749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264408" y="586740"/>
              <a:ext cx="5747003" cy="46482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31108" y="566927"/>
              <a:ext cx="5263895" cy="56540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312414" y="611365"/>
              <a:ext cx="5652135" cy="369328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3312414" y="611365"/>
              <a:ext cx="5652135" cy="369570"/>
            </a:xfrm>
            <a:custGeom>
              <a:avLst/>
              <a:gdLst/>
              <a:ahLst/>
              <a:cxnLst/>
              <a:rect l="l" t="t" r="r" b="b"/>
              <a:pathLst>
                <a:path w="5652134" h="369569">
                  <a:moveTo>
                    <a:pt x="0" y="369328"/>
                  </a:moveTo>
                  <a:lnTo>
                    <a:pt x="5652135" y="369328"/>
                  </a:lnTo>
                  <a:lnTo>
                    <a:pt x="5652135" y="0"/>
                  </a:lnTo>
                  <a:lnTo>
                    <a:pt x="0" y="0"/>
                  </a:lnTo>
                  <a:lnTo>
                    <a:pt x="0" y="369328"/>
                  </a:lnTo>
                  <a:close/>
                </a:path>
              </a:pathLst>
            </a:custGeom>
            <a:ln w="9525">
              <a:solidFill>
                <a:srgbClr val="497DB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699509" y="629158"/>
            <a:ext cx="4876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/>
              <a:t>Classification</a:t>
            </a:r>
            <a:r>
              <a:rPr sz="1800" spc="-35" dirty="0"/>
              <a:t> </a:t>
            </a:r>
            <a:r>
              <a:rPr sz="1800" dirty="0"/>
              <a:t>selon</a:t>
            </a:r>
            <a:r>
              <a:rPr sz="1800" spc="-45" dirty="0"/>
              <a:t> </a:t>
            </a:r>
            <a:r>
              <a:rPr sz="1800" dirty="0"/>
              <a:t>la</a:t>
            </a:r>
            <a:r>
              <a:rPr sz="1800" spc="-30" dirty="0"/>
              <a:t> </a:t>
            </a:r>
            <a:r>
              <a:rPr sz="1800" dirty="0"/>
              <a:t>géochimie</a:t>
            </a:r>
            <a:r>
              <a:rPr sz="1800" spc="-30" dirty="0"/>
              <a:t> </a:t>
            </a:r>
            <a:r>
              <a:rPr sz="1800" dirty="0"/>
              <a:t>et</a:t>
            </a:r>
            <a:r>
              <a:rPr sz="1800" spc="-35" dirty="0"/>
              <a:t> </a:t>
            </a:r>
            <a:r>
              <a:rPr sz="1800" dirty="0"/>
              <a:t>selon</a:t>
            </a:r>
            <a:r>
              <a:rPr sz="1800" spc="-45" dirty="0"/>
              <a:t> </a:t>
            </a:r>
            <a:r>
              <a:rPr sz="1800" dirty="0"/>
              <a:t>le</a:t>
            </a:r>
            <a:r>
              <a:rPr sz="1800" spc="-35" dirty="0"/>
              <a:t> </a:t>
            </a:r>
            <a:r>
              <a:rPr sz="1800" spc="-10" dirty="0"/>
              <a:t>contexte</a:t>
            </a:r>
            <a:endParaRPr sz="1800"/>
          </a:p>
        </p:txBody>
      </p:sp>
      <p:grpSp>
        <p:nvGrpSpPr>
          <p:cNvPr id="16" name="object 16"/>
          <p:cNvGrpSpPr/>
          <p:nvPr/>
        </p:nvGrpSpPr>
        <p:grpSpPr>
          <a:xfrm>
            <a:off x="289559" y="2694425"/>
            <a:ext cx="649605" cy="4026535"/>
            <a:chOff x="289559" y="2694425"/>
            <a:chExt cx="649605" cy="4026535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89559" y="2694425"/>
              <a:ext cx="649224" cy="4026418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3849" y="2700908"/>
              <a:ext cx="576262" cy="3959250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323849" y="2700908"/>
              <a:ext cx="576580" cy="3959860"/>
            </a:xfrm>
            <a:custGeom>
              <a:avLst/>
              <a:gdLst/>
              <a:ahLst/>
              <a:cxnLst/>
              <a:rect l="l" t="t" r="r" b="b"/>
              <a:pathLst>
                <a:path w="576580" h="3959859">
                  <a:moveTo>
                    <a:pt x="0" y="3959250"/>
                  </a:moveTo>
                  <a:lnTo>
                    <a:pt x="288137" y="0"/>
                  </a:lnTo>
                  <a:lnTo>
                    <a:pt x="576262" y="3959250"/>
                  </a:lnTo>
                  <a:lnTo>
                    <a:pt x="0" y="3959250"/>
                  </a:lnTo>
                  <a:close/>
                </a:path>
              </a:pathLst>
            </a:custGeom>
            <a:ln w="9525">
              <a:solidFill>
                <a:srgbClr val="BD4A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72820" y="2368422"/>
            <a:ext cx="1016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0" dirty="0">
                <a:latin typeface="Arial"/>
                <a:cs typeface="Arial"/>
              </a:rPr>
              <a:t>-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46303" y="6616395"/>
            <a:ext cx="1593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Arial"/>
                <a:cs typeface="Arial"/>
              </a:rPr>
              <a:t>+</a:t>
            </a:r>
            <a:endParaRPr sz="18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513765" y="4262439"/>
            <a:ext cx="203835" cy="19888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435"/>
              </a:lnSpc>
            </a:pPr>
            <a:r>
              <a:rPr sz="1400" b="1" dirty="0">
                <a:latin typeface="Calibri"/>
                <a:cs typeface="Calibri"/>
              </a:rPr>
              <a:t>Vitesse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de</a:t>
            </a:r>
            <a:r>
              <a:rPr sz="1400" b="1" spc="-50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refroidissement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5567426" y="122681"/>
            <a:ext cx="3409950" cy="511175"/>
            <a:chOff x="5567426" y="122681"/>
            <a:chExt cx="3409950" cy="511175"/>
          </a:xfrm>
        </p:grpSpPr>
        <p:sp>
          <p:nvSpPr>
            <p:cNvPr id="24" name="object 24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3303524" y="0"/>
                  </a:moveTo>
                  <a:lnTo>
                    <a:pt x="80899" y="0"/>
                  </a:lnTo>
                  <a:lnTo>
                    <a:pt x="49399" y="6353"/>
                  </a:lnTo>
                  <a:lnTo>
                    <a:pt x="23685" y="23685"/>
                  </a:lnTo>
                  <a:lnTo>
                    <a:pt x="6353" y="49399"/>
                  </a:lnTo>
                  <a:lnTo>
                    <a:pt x="0" y="80899"/>
                  </a:lnTo>
                  <a:lnTo>
                    <a:pt x="0" y="404368"/>
                  </a:lnTo>
                  <a:lnTo>
                    <a:pt x="6353" y="435867"/>
                  </a:lnTo>
                  <a:lnTo>
                    <a:pt x="23685" y="461581"/>
                  </a:lnTo>
                  <a:lnTo>
                    <a:pt x="49399" y="478913"/>
                  </a:lnTo>
                  <a:lnTo>
                    <a:pt x="80899" y="485267"/>
                  </a:lnTo>
                  <a:lnTo>
                    <a:pt x="3303524" y="485267"/>
                  </a:lnTo>
                  <a:lnTo>
                    <a:pt x="3334970" y="478913"/>
                  </a:lnTo>
                  <a:lnTo>
                    <a:pt x="3360689" y="461581"/>
                  </a:lnTo>
                  <a:lnTo>
                    <a:pt x="3378051" y="435867"/>
                  </a:lnTo>
                  <a:lnTo>
                    <a:pt x="3384423" y="404368"/>
                  </a:lnTo>
                  <a:lnTo>
                    <a:pt x="3384423" y="80899"/>
                  </a:lnTo>
                  <a:lnTo>
                    <a:pt x="3378051" y="49399"/>
                  </a:lnTo>
                  <a:lnTo>
                    <a:pt x="3360689" y="23685"/>
                  </a:lnTo>
                  <a:lnTo>
                    <a:pt x="3334970" y="6353"/>
                  </a:lnTo>
                  <a:lnTo>
                    <a:pt x="330352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580126" y="135381"/>
              <a:ext cx="3384550" cy="485775"/>
            </a:xfrm>
            <a:custGeom>
              <a:avLst/>
              <a:gdLst/>
              <a:ahLst/>
              <a:cxnLst/>
              <a:rect l="l" t="t" r="r" b="b"/>
              <a:pathLst>
                <a:path w="3384550" h="485775">
                  <a:moveTo>
                    <a:pt x="0" y="80899"/>
                  </a:moveTo>
                  <a:lnTo>
                    <a:pt x="6353" y="49399"/>
                  </a:lnTo>
                  <a:lnTo>
                    <a:pt x="23685" y="23685"/>
                  </a:lnTo>
                  <a:lnTo>
                    <a:pt x="49399" y="6353"/>
                  </a:lnTo>
                  <a:lnTo>
                    <a:pt x="80899" y="0"/>
                  </a:lnTo>
                  <a:lnTo>
                    <a:pt x="3303524" y="0"/>
                  </a:lnTo>
                  <a:lnTo>
                    <a:pt x="3334970" y="6353"/>
                  </a:lnTo>
                  <a:lnTo>
                    <a:pt x="3360689" y="23685"/>
                  </a:lnTo>
                  <a:lnTo>
                    <a:pt x="3378051" y="49399"/>
                  </a:lnTo>
                  <a:lnTo>
                    <a:pt x="3384423" y="80899"/>
                  </a:lnTo>
                  <a:lnTo>
                    <a:pt x="3384423" y="404368"/>
                  </a:lnTo>
                  <a:lnTo>
                    <a:pt x="3378051" y="435867"/>
                  </a:lnTo>
                  <a:lnTo>
                    <a:pt x="3360689" y="461581"/>
                  </a:lnTo>
                  <a:lnTo>
                    <a:pt x="3334970" y="478913"/>
                  </a:lnTo>
                  <a:lnTo>
                    <a:pt x="3303524" y="485267"/>
                  </a:lnTo>
                  <a:lnTo>
                    <a:pt x="80899" y="485267"/>
                  </a:lnTo>
                  <a:lnTo>
                    <a:pt x="49399" y="478913"/>
                  </a:lnTo>
                  <a:lnTo>
                    <a:pt x="23685" y="461581"/>
                  </a:lnTo>
                  <a:lnTo>
                    <a:pt x="6353" y="435867"/>
                  </a:lnTo>
                  <a:lnTo>
                    <a:pt x="0" y="404368"/>
                  </a:lnTo>
                  <a:lnTo>
                    <a:pt x="0" y="80899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6090920" y="231089"/>
            <a:ext cx="236410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IV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Les</a:t>
            </a:r>
            <a:r>
              <a:rPr sz="16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roches</a:t>
            </a:r>
            <a:r>
              <a:rPr sz="1600" spc="-10" dirty="0">
                <a:solidFill>
                  <a:srgbClr val="FFFFFF"/>
                </a:solidFill>
                <a:latin typeface="Calibri"/>
                <a:cs typeface="Calibri"/>
              </a:rPr>
              <a:t> magmatiques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68601" y="1223530"/>
            <a:ext cx="6656070" cy="21844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1200" i="1" dirty="0">
                <a:latin typeface="Calibri"/>
                <a:cs typeface="Calibri"/>
              </a:rPr>
              <a:t>proposée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dans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les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années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30</a:t>
            </a:r>
            <a:r>
              <a:rPr sz="1200" i="1" spc="-5" dirty="0">
                <a:latin typeface="Calibri"/>
                <a:cs typeface="Calibri"/>
              </a:rPr>
              <a:t> </a:t>
            </a:r>
            <a:r>
              <a:rPr sz="1250" i="1" spc="-70" dirty="0">
                <a:latin typeface="Wingdings"/>
                <a:cs typeface="Wingdings"/>
              </a:rPr>
              <a:t></a:t>
            </a:r>
            <a:r>
              <a:rPr sz="1250" spc="-40" dirty="0">
                <a:latin typeface="Times New Roman"/>
                <a:cs typeface="Times New Roman"/>
              </a:rPr>
              <a:t> </a:t>
            </a:r>
            <a:r>
              <a:rPr sz="1200" i="1" dirty="0">
                <a:latin typeface="Calibri"/>
                <a:cs typeface="Calibri"/>
              </a:rPr>
              <a:t>tableau</a:t>
            </a:r>
            <a:r>
              <a:rPr sz="1200" i="1" spc="-3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à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double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entrée</a:t>
            </a:r>
            <a:r>
              <a:rPr sz="1200" i="1" spc="-3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prenant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en</a:t>
            </a:r>
            <a:r>
              <a:rPr sz="1200" i="1" spc="-10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compte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le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chimisme</a:t>
            </a:r>
            <a:r>
              <a:rPr sz="1200" i="1" spc="-1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et</a:t>
            </a:r>
            <a:r>
              <a:rPr sz="1200" i="1" spc="-25" dirty="0">
                <a:latin typeface="Calibri"/>
                <a:cs typeface="Calibri"/>
              </a:rPr>
              <a:t> </a:t>
            </a:r>
            <a:r>
              <a:rPr sz="1200" i="1" dirty="0">
                <a:latin typeface="Calibri"/>
                <a:cs typeface="Calibri"/>
              </a:rPr>
              <a:t>la</a:t>
            </a:r>
            <a:r>
              <a:rPr sz="1200" i="1" spc="-20" dirty="0">
                <a:latin typeface="Calibri"/>
                <a:cs typeface="Calibri"/>
              </a:rPr>
              <a:t> </a:t>
            </a:r>
            <a:r>
              <a:rPr sz="1200" i="1" spc="-10" dirty="0">
                <a:latin typeface="Calibri"/>
                <a:cs typeface="Calibri"/>
              </a:rPr>
              <a:t>granulométrie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6129</TotalTime>
  <Words>7682</Words>
  <Application>Microsoft Office PowerPoint</Application>
  <PresentationFormat>Affichage à l'écran (4:3)</PresentationFormat>
  <Paragraphs>1264</Paragraphs>
  <Slides>121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121</vt:i4>
      </vt:variant>
    </vt:vector>
  </HeadingPairs>
  <TitlesOfParts>
    <vt:vector size="130" baseType="lpstr">
      <vt:lpstr>Arial</vt:lpstr>
      <vt:lpstr>Calibri</vt:lpstr>
      <vt:lpstr>Comic Sans MS</vt:lpstr>
      <vt:lpstr>Courier New</vt:lpstr>
      <vt:lpstr>Tahoma</vt:lpstr>
      <vt:lpstr>Times New Roman</vt:lpstr>
      <vt:lpstr>Trebuchet MS</vt:lpstr>
      <vt:lpstr>Wingdings</vt:lpstr>
      <vt:lpstr>Office Theme</vt:lpstr>
      <vt:lpstr>Présentation PowerPoint</vt:lpstr>
      <vt:lpstr>Plan de l’exposé</vt:lpstr>
      <vt:lpstr>1. Qu’est-ce qu’une roche ?</vt:lpstr>
      <vt:lpstr>Présentation PowerPoint</vt:lpstr>
      <vt:lpstr>2 . Le cycle</vt:lpstr>
      <vt:lpstr>Présentation PowerPoint</vt:lpstr>
      <vt:lpstr>Présentation PowerPoint</vt:lpstr>
      <vt:lpstr>3. Les grands principes stratigraphiques</vt:lpstr>
      <vt:lpstr>Principe de continuité : une même couche a le même âge sur toute son étendue</vt:lpstr>
      <vt:lpstr>II . Les principaux minéraux constituants des roches</vt:lpstr>
      <vt:lpstr>Qu’est-ce qu’un minéral ?</vt:lpstr>
      <vt:lpstr>1. Les silicates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Quelques précisions sur les argiles</vt:lpstr>
      <vt:lpstr>Les principaux groupes d’argiles</vt:lpstr>
      <vt:lpstr>Quelques caractéristiques</vt:lpstr>
      <vt:lpstr>Présentation PowerPoint</vt:lpstr>
      <vt:lpstr>Le cas des bentonites</vt:lpstr>
      <vt:lpstr>2. Les carbonates</vt:lpstr>
      <vt:lpstr>Présentation PowerPoint</vt:lpstr>
      <vt:lpstr>Présentation PowerPoint</vt:lpstr>
      <vt:lpstr>Présentation PowerPoint</vt:lpstr>
      <vt:lpstr>Présentation PowerPoint</vt:lpstr>
      <vt:lpstr>3. Les autres minéraux</vt:lpstr>
      <vt:lpstr>Présentation PowerPoint</vt:lpstr>
      <vt:lpstr>3. Les autres minéraux (suite)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Lignée détritique</vt:lpstr>
      <vt:lpstr>Subdivision de base des roches sédimentaires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Lumière polarisée</vt:lpstr>
      <vt:lpstr>Présentation PowerPoint</vt:lpstr>
      <vt:lpstr>Présentation PowerPoint</vt:lpstr>
      <vt:lpstr>Présentation PowerPoint</vt:lpstr>
      <vt:lpstr>III . Les roches sédimentaires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III . Les roches sédimentaires</vt:lpstr>
      <vt:lpstr>Présentation PowerPoint</vt:lpstr>
      <vt:lpstr>Présentation PowerPoint</vt:lpstr>
      <vt:lpstr>III . Les roches sédimentaires</vt:lpstr>
      <vt:lpstr>III . Les roches sédimentaires</vt:lpstr>
      <vt:lpstr>Présentation PowerPoint</vt:lpstr>
      <vt:lpstr>Présentation PowerPoint</vt:lpstr>
      <vt:lpstr>Présentation PowerPoint</vt:lpstr>
      <vt:lpstr>Présentation PowerPoint</vt:lpstr>
      <vt:lpstr>III . Les roches sédimentaires</vt:lpstr>
      <vt:lpstr>Présentation PowerPoint</vt:lpstr>
      <vt:lpstr>Présentation PowerPoint</vt:lpstr>
      <vt:lpstr>Présentation PowerPoint</vt:lpstr>
      <vt:lpstr>III . Les roches sédimentaires</vt:lpstr>
      <vt:lpstr>Les roches ignées ou magmatiques</vt:lpstr>
      <vt:lpstr>2 types de roches magmatiques</vt:lpstr>
      <vt:lpstr>IV . Les roches magmatiques</vt:lpstr>
      <vt:lpstr>Présentation PowerPoint</vt:lpstr>
      <vt:lpstr>Présentation PowerPoint</vt:lpstr>
      <vt:lpstr>IV . Les roches magmatiques</vt:lpstr>
      <vt:lpstr>Cristallisation fractionnée</vt:lpstr>
      <vt:lpstr>Cristallisation fractionnée</vt:lpstr>
      <vt:lpstr>Un élément d’identification : la texture</vt:lpstr>
      <vt:lpstr>IV . Les roches magmatiques</vt:lpstr>
      <vt:lpstr>Présentation PowerPoint</vt:lpstr>
      <vt:lpstr>Comparaison cristallin entre</vt:lpstr>
      <vt:lpstr>Un autre élément d’identification : la richesse en silice</vt:lpstr>
      <vt:lpstr>IV . Les roches magmatiques</vt:lpstr>
      <vt:lpstr>La différence entre basalte et gabbro, andésite et diorite,</vt:lpstr>
      <vt:lpstr>Présentation PowerPoint</vt:lpstr>
      <vt:lpstr>Mode de gisement</vt:lpstr>
      <vt:lpstr>Mode de gisement</vt:lpstr>
      <vt:lpstr>IV . Les roches magmatiques</vt:lpstr>
      <vt:lpstr>Classification selon la géochimie et selon le contexte</vt:lpstr>
      <vt:lpstr>Classification selon le mode de la roche</vt:lpstr>
      <vt:lpstr>Classification selon la teneur en alcalins et silice</vt:lpstr>
      <vt:lpstr>Classification selon la teneur en alcalins et silice</vt:lpstr>
      <vt:lpstr>Présentation PowerPoint</vt:lpstr>
      <vt:lpstr>Les roches métamorphiques</vt:lpstr>
      <vt:lpstr>Présentation PowerPoint</vt:lpstr>
      <vt:lpstr>Pourquoi les roches recristallisent-elles ?</vt:lpstr>
      <vt:lpstr>Présentation PowerPoint</vt:lpstr>
      <vt:lpstr>Présentation PowerPoint</vt:lpstr>
      <vt:lpstr>La description d’une roche passe par sa description visuelle et notamment par l’agencement des différents grains (c'est-à-dire les minéraux) entres eux dans un volume 3D. Deux aspects sont à prendre en considération :</vt:lpstr>
      <vt:lpstr>Modification texturale et structurale de la roche et des minéraux suite à la déformation  La schistosité</vt:lpstr>
      <vt:lpstr>Modification texturale et structurale de la roche et des minéraux suite à la déformation  La schistosité</vt:lpstr>
      <vt:lpstr>Modification texturale et structurale de la roche et des minéraux suite à la déformation  La schistosité</vt:lpstr>
      <vt:lpstr>Modification texturale et structurale de la roche et des minéraux suite à la déformation  La foliation</vt:lpstr>
      <vt:lpstr>Modification texturale et structurale de la roche et des minéraux suite à la déformation  La foliation</vt:lpstr>
      <vt:lpstr>Modification texturale et structurale de la roche et des minéraux suite à la déformation</vt:lpstr>
      <vt:lpstr>Modification texturale et structurale de la roche et des minéraux suite à la déformation  En contexte orogénique</vt:lpstr>
      <vt:lpstr>Les séries métamorphiques, du protolithe à la roche recristallisée</vt:lpstr>
      <vt:lpstr>Les faciès métamorphiques et trajet P-T d’une roche</vt:lpstr>
      <vt:lpstr>RESUME</vt:lpstr>
      <vt:lpstr>Conclusions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BOUR</dc:creator>
  <cp:lastModifiedBy>Benzian Fazilet</cp:lastModifiedBy>
  <cp:revision>2</cp:revision>
  <cp:lastPrinted>2023-11-22T12:58:54Z</cp:lastPrinted>
  <dcterms:created xsi:type="dcterms:W3CDTF">2023-11-11T18:42:30Z</dcterms:created>
  <dcterms:modified xsi:type="dcterms:W3CDTF">2024-11-03T16:00:48Z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2015-03-04T00:00:00Z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2023-11-11T00:00:00Z</vt:filetime>
  </property>
  <property fmtid="{D5CDD505-2E9C-101B-9397-08002B2CF9AE}" pid="5" name="Producer">
    <vt:lpwstr>Microsoft® PowerPoint® 2010</vt:lpwstr>
  </property>
</Properties>
</file>