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56" r:id="rId2"/>
    <p:sldId id="344" r:id="rId3"/>
    <p:sldId id="349" r:id="rId4"/>
    <p:sldId id="302" r:id="rId5"/>
    <p:sldId id="353" r:id="rId6"/>
    <p:sldId id="355" r:id="rId7"/>
    <p:sldId id="288" r:id="rId8"/>
    <p:sldId id="280" r:id="rId9"/>
    <p:sldId id="260" r:id="rId10"/>
    <p:sldId id="361" r:id="rId11"/>
    <p:sldId id="278" r:id="rId12"/>
    <p:sldId id="308" r:id="rId13"/>
    <p:sldId id="258" r:id="rId14"/>
    <p:sldId id="259" r:id="rId15"/>
    <p:sldId id="306" r:id="rId16"/>
    <p:sldId id="325" r:id="rId17"/>
    <p:sldId id="329" r:id="rId18"/>
    <p:sldId id="281" r:id="rId19"/>
    <p:sldId id="357" r:id="rId20"/>
    <p:sldId id="327" r:id="rId21"/>
    <p:sldId id="284" r:id="rId22"/>
    <p:sldId id="335" r:id="rId23"/>
    <p:sldId id="315" r:id="rId24"/>
    <p:sldId id="337" r:id="rId25"/>
    <p:sldId id="285" r:id="rId26"/>
    <p:sldId id="314" r:id="rId27"/>
    <p:sldId id="362" r:id="rId28"/>
    <p:sldId id="341" r:id="rId29"/>
    <p:sldId id="309" r:id="rId30"/>
    <p:sldId id="343" r:id="rId31"/>
    <p:sldId id="311" r:id="rId32"/>
    <p:sldId id="312" r:id="rId33"/>
    <p:sldId id="318" r:id="rId34"/>
    <p:sldId id="319" r:id="rId35"/>
    <p:sldId id="354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7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FF7F-CBE1-4967-A680-C8EDD02035BC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CE1C7-88C8-4DEE-AAF8-903541DD7B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84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E1C7-88C8-4DEE-AAF8-903541DD7B3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55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E1C7-88C8-4DEE-AAF8-903541DD7B3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9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72CE3F0-CD45-4B56-AB09-81D2D2AFF208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9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CF187-557A-4614-9DBC-8EB351A7C06C}" type="slidenum">
              <a:rPr lang="fr-FR"/>
              <a:pPr/>
              <a:t>16</a:t>
            </a:fld>
            <a:endParaRPr lang="fr-F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20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A72A5-1D36-434B-940A-FA4D856A3C25}" type="slidenum">
              <a:rPr lang="fr-FR"/>
              <a:pPr/>
              <a:t>19</a:t>
            </a:fld>
            <a:endParaRPr lang="fr-F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12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A87A9-77D7-426D-B780-49EC88AF43C0}" type="slidenum">
              <a:rPr lang="fr-FR"/>
              <a:pPr/>
              <a:t>20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73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C6F79-84D4-47B6-8DA9-483EDF0E7147}" type="slidenum">
              <a:rPr lang="fr-FR"/>
              <a:pPr/>
              <a:t>22</a:t>
            </a:fld>
            <a:endParaRPr lang="fr-F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39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E1C7-88C8-4DEE-AAF8-903541DD7B3A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4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02EEA-B0DC-42C7-A842-D040DFB70639}" type="slidenum">
              <a:rPr lang="fr-FR"/>
              <a:pPr/>
              <a:t>24</a:t>
            </a:fld>
            <a:endParaRPr lang="fr-F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22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BC18A-9BF0-4065-8F5C-9867E52FA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A8D591-5EA0-4C12-A7F4-D59FFC51D25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54770-3C6E-4768-9FB6-E00F012A57A7}" type="datetimeFigureOut">
              <a:rPr lang="fr-FR" smtClean="0"/>
              <a:pPr/>
              <a:t>26/03/2020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9F9463-B502-4ADB-AA34-BCEFEE2D37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3.xml"/><Relationship Id="rId7" Type="http://schemas.openxmlformats.org/officeDocument/2006/relationships/hyperlink" Target="http://images.google.fr/imgres?imgurl=http://media.paperblog.fr/i/77/774599/quest-boulimie-L-2.jpeg&amp;imgrefurl=http://www.paperblog.fr/774599/qu-est-ce-que-la-boulimie/&amp;usg=__fLN5ehAlIUdZx2u_7Q-WUj0341k=&amp;h=313&amp;w=400&amp;sz=21&amp;hl=fr&amp;start=16&amp;um=1&amp;itbs=1&amp;tbnid=w-A4V9Bc6UrDoM:&amp;tbnh=97&amp;tbnw=124&amp;prev=/images?q=boulimie&amp;um=1&amp;hl=fr&amp;sa=N&amp;tbs=isch:1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slide" Target="slide18.xml"/><Relationship Id="rId10" Type="http://schemas.openxmlformats.org/officeDocument/2006/relationships/image" Target="../media/image15.jpeg"/><Relationship Id="rId4" Type="http://schemas.openxmlformats.org/officeDocument/2006/relationships/slide" Target="slide11.xm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Terr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Papier" TargetMode="External"/><Relationship Id="rId5" Type="http://schemas.openxmlformats.org/officeDocument/2006/relationships/hyperlink" Target="http://fr.wikipedia.org/wiki/Sable" TargetMode="External"/><Relationship Id="rId4" Type="http://schemas.openxmlformats.org/officeDocument/2006/relationships/hyperlink" Target="http://fr.wikipedia.org/wiki/Crai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5800" y="2357431"/>
            <a:ext cx="7772400" cy="1785949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Les troubles DU </a:t>
            </a:r>
            <a:r>
              <a:rPr kumimoji="0" lang="fr-FR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COMPORTEMENT alimentaire</a:t>
            </a:r>
            <a:endParaRPr kumimoji="0" lang="fr-FR" sz="4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14546" y="78579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15140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Pr BOUANANE S.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429288" cy="19288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85786" y="1643050"/>
            <a:ext cx="7786742" cy="3071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71538" y="197793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dirty="0" smtClean="0">
                <a:solidFill>
                  <a:schemeClr val="tx2"/>
                </a:solidFill>
              </a:rPr>
              <a:t>Des facteurs psychologiques, le contexte familial, la vulnérabilité génétique ou encore le poids de la société peuvent générer des troubles du comportement alimentaire</a:t>
            </a:r>
            <a:endParaRPr lang="fr-F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chemin horizontal 3"/>
          <p:cNvSpPr/>
          <p:nvPr/>
        </p:nvSpPr>
        <p:spPr>
          <a:xfrm>
            <a:off x="2714620" y="71414"/>
            <a:ext cx="3357578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TCA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00034" y="1714488"/>
            <a:ext cx="8143932" cy="4286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tx2"/>
                </a:solidFill>
              </a:rPr>
              <a:t>Les  TCA se caractérisent par un </a:t>
            </a:r>
            <a:r>
              <a:rPr lang="fr-FR" sz="2400" b="1" u="sng" dirty="0" smtClean="0">
                <a:solidFill>
                  <a:srgbClr val="FF0000"/>
                </a:solidFill>
              </a:rPr>
              <a:t>rapport pathologique à la nourriture</a:t>
            </a:r>
            <a:r>
              <a:rPr lang="fr-FR" sz="2400" b="1" dirty="0" smtClean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endParaRPr lang="fr-FR" sz="28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tx2"/>
                </a:solidFill>
              </a:rPr>
              <a:t>Liés à de graves </a:t>
            </a:r>
            <a:r>
              <a:rPr lang="fr-FR" sz="2400" b="1" u="sng" dirty="0" smtClean="0">
                <a:solidFill>
                  <a:srgbClr val="FF0000"/>
                </a:solidFill>
              </a:rPr>
              <a:t>problèmes psychologiques</a:t>
            </a: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TCA : Définition</a:t>
            </a: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150000"/>
              </a:lnSpc>
              <a:buSzPct val="65000"/>
              <a:buFont typeface="Arial" charset="0"/>
              <a:buNone/>
            </a:pPr>
            <a:r>
              <a:rPr lang="fr-FR" dirty="0" smtClean="0"/>
              <a:t>Anomalies qualitatives et/ou quantitatives des conduites alimentaires </a:t>
            </a:r>
          </a:p>
          <a:p>
            <a:pPr lvl="2" eaLnBrk="1" hangingPunct="1">
              <a:lnSpc>
                <a:spcPct val="150000"/>
              </a:lnSpc>
              <a:spcBef>
                <a:spcPct val="10000"/>
              </a:spcBef>
            </a:pPr>
            <a:r>
              <a:rPr lang="fr-FR" dirty="0" smtClean="0"/>
              <a:t>Apports insuffisants  </a:t>
            </a:r>
          </a:p>
          <a:p>
            <a:pPr lvl="2" eaLnBrk="1" hangingPunct="1">
              <a:lnSpc>
                <a:spcPct val="150000"/>
              </a:lnSpc>
              <a:spcBef>
                <a:spcPct val="10000"/>
              </a:spcBef>
            </a:pPr>
            <a:r>
              <a:rPr lang="fr-FR" dirty="0" smtClean="0"/>
              <a:t>Apports excessifs </a:t>
            </a:r>
          </a:p>
          <a:p>
            <a:pPr lvl="2" eaLnBrk="1" hangingPunct="1">
              <a:lnSpc>
                <a:spcPct val="150000"/>
              </a:lnSpc>
              <a:spcBef>
                <a:spcPct val="10000"/>
              </a:spcBef>
            </a:pPr>
            <a:r>
              <a:rPr lang="fr-FR" dirty="0" smtClean="0"/>
              <a:t>Apports aberrants 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endParaRPr lang="fr-FR" u="sng" dirty="0" smtClean="0"/>
          </a:p>
          <a:p>
            <a:pPr lvl="1" eaLnBrk="1" hangingPunct="1">
              <a:lnSpc>
                <a:spcPct val="160000"/>
              </a:lnSpc>
              <a:buSzPct val="65000"/>
            </a:pPr>
            <a:r>
              <a:rPr lang="fr-FR" dirty="0" smtClean="0"/>
              <a:t>et …dont les causes sont </a:t>
            </a:r>
            <a:r>
              <a:rPr lang="fr-FR" u="sng" dirty="0" smtClean="0"/>
              <a:t>psychologiques</a:t>
            </a:r>
          </a:p>
          <a:p>
            <a:pPr lvl="1" eaLnBrk="1" hangingPunct="1">
              <a:lnSpc>
                <a:spcPct val="160000"/>
              </a:lnSpc>
              <a:buSzPct val="65000"/>
            </a:pPr>
            <a:r>
              <a:rPr lang="fr-FR" u="sng" dirty="0" smtClean="0"/>
              <a:t>Lien fort entre émotions, affectivité et alimentation</a:t>
            </a:r>
          </a:p>
          <a:p>
            <a:pPr eaLnBrk="1" hangingPunct="1"/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357166"/>
            <a:ext cx="6143668" cy="757222"/>
          </a:xfrm>
        </p:spPr>
        <p:txBody>
          <a:bodyPr/>
          <a:lstStyle/>
          <a:p>
            <a:pPr algn="ctr"/>
            <a:r>
              <a:rPr lang="fr-FR" sz="3600" b="1" dirty="0">
                <a:solidFill>
                  <a:schemeClr val="tx2">
                    <a:lumMod val="75000"/>
                  </a:schemeClr>
                </a:solidFill>
                <a:effectLst/>
              </a:rPr>
              <a:t>Types de TCA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71546"/>
            <a:ext cx="8686800" cy="5357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dirty="0" smtClean="0">
                <a:hlinkClick r:id="rId2" action="ppaction://hlinksldjump"/>
              </a:rPr>
              <a:t>L'anorexie </a:t>
            </a:r>
            <a:r>
              <a:rPr lang="fr-FR" sz="2400" dirty="0">
                <a:hlinkClick r:id="rId2" action="ppaction://hlinksldjump"/>
              </a:rPr>
              <a:t>mentale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smtClean="0"/>
              <a:t>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dirty="0">
                <a:hlinkClick r:id="rId3" action="ppaction://hlinksldjump"/>
              </a:rPr>
              <a:t>La boulimie 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3600" dirty="0" smtClean="0"/>
          </a:p>
          <a:p>
            <a:pPr>
              <a:lnSpc>
                <a:spcPct val="80000"/>
              </a:lnSpc>
              <a:buFontTx/>
              <a:buNone/>
            </a:pPr>
            <a:endParaRPr lang="fr-FR" sz="3600" dirty="0" smtClean="0"/>
          </a:p>
          <a:p>
            <a:pPr>
              <a:lnSpc>
                <a:spcPct val="80000"/>
              </a:lnSpc>
              <a:buFontTx/>
              <a:buNone/>
            </a:pPr>
            <a:endParaRPr lang="fr-FR" sz="36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dirty="0">
                <a:hlinkClick r:id="rId4" action="ppaction://hlinksldjump"/>
              </a:rPr>
              <a:t>L'hyperphagie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3600" dirty="0" smtClean="0"/>
          </a:p>
          <a:p>
            <a:pPr>
              <a:lnSpc>
                <a:spcPct val="80000"/>
              </a:lnSpc>
              <a:buFontTx/>
              <a:buNone/>
            </a:pPr>
            <a:endParaRPr lang="fr-FR" sz="36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dirty="0">
                <a:hlinkClick r:id="rId2" action="ppaction://hlinksldjump"/>
              </a:rPr>
              <a:t>Le pica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36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dirty="0">
                <a:hlinkClick r:id="rId5" action="ppaction://hlinksldjump"/>
              </a:rPr>
              <a:t>Le mérycisme 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2400" dirty="0"/>
          </a:p>
        </p:txBody>
      </p:sp>
      <p:pic>
        <p:nvPicPr>
          <p:cNvPr id="6" name="Picture 4" descr="anorexieboulim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142984"/>
            <a:ext cx="1285884" cy="12144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http://t0.gstatic.com/images?q=tbn:w-A4V9Bc6UrDoM:http://media.paperblog.fr/i/77/774599/quest-boulimie-L-2.jpe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85984" y="2555878"/>
            <a:ext cx="1476375" cy="1301750"/>
          </a:xfrm>
          <a:prstGeom prst="rect">
            <a:avLst/>
          </a:prstGeom>
        </p:spPr>
      </p:pic>
      <p:pic>
        <p:nvPicPr>
          <p:cNvPr id="8" name="Picture 8" descr="Ppica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4572008"/>
            <a:ext cx="1944688" cy="8572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9" descr="vache-mandere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5500702"/>
            <a:ext cx="785818" cy="936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boulimiqu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571744"/>
            <a:ext cx="1143008" cy="12144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chemin horizontal 4"/>
          <p:cNvSpPr/>
          <p:nvPr/>
        </p:nvSpPr>
        <p:spPr>
          <a:xfrm>
            <a:off x="3214678" y="-24"/>
            <a:ext cx="2571768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TCA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71472" y="1357298"/>
            <a:ext cx="8001056" cy="4572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Prédominance féminine</a:t>
            </a:r>
          </a:p>
          <a:p>
            <a:pPr lvl="1">
              <a:lnSpc>
                <a:spcPct val="80000"/>
              </a:lnSpc>
            </a:pPr>
            <a:r>
              <a:rPr lang="fr-FR" sz="2400" dirty="0" smtClean="0">
                <a:solidFill>
                  <a:schemeClr val="tx2"/>
                </a:solidFill>
              </a:rPr>
              <a:t>8 à 9 cas sur 10 pour l’AM et la boulimie</a:t>
            </a:r>
          </a:p>
          <a:p>
            <a:pPr lvl="1"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Anorexie mentale</a:t>
            </a:r>
          </a:p>
          <a:p>
            <a:pPr lvl="1" algn="just"/>
            <a:r>
              <a:rPr lang="fr-FR" sz="2400" dirty="0" smtClean="0">
                <a:solidFill>
                  <a:schemeClr val="tx2"/>
                </a:solidFill>
              </a:rPr>
              <a:t>0,5 à 1% des ados</a:t>
            </a:r>
          </a:p>
          <a:p>
            <a:pPr lvl="1" algn="just"/>
            <a:r>
              <a:rPr lang="fr-FR" sz="2400" dirty="0" smtClean="0">
                <a:solidFill>
                  <a:schemeClr val="tx2"/>
                </a:solidFill>
              </a:rPr>
              <a:t>Début entre 13-14 ans et 17-18 ans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Boulimie</a:t>
            </a:r>
          </a:p>
          <a:p>
            <a:pPr lvl="1">
              <a:lnSpc>
                <a:spcPct val="80000"/>
              </a:lnSpc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3 à 5%</a:t>
            </a:r>
            <a:endParaRPr lang="fr-FR" sz="2400" i="1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fr-FR" sz="2400" dirty="0" smtClean="0">
                <a:solidFill>
                  <a:schemeClr val="tx2"/>
                </a:solidFill>
              </a:rPr>
              <a:t> Plus  tardivement: 19-20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FR" smtClean="0"/>
              <a:t>Des conséquences…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fr-FR" dirty="0" smtClean="0"/>
              <a:t> Somatiques</a:t>
            </a:r>
          </a:p>
          <a:p>
            <a:pPr eaLnBrk="1" hangingPunct="1"/>
            <a:endParaRPr lang="fr-FR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fr-FR" dirty="0" smtClean="0"/>
              <a:t>Psychologiques</a:t>
            </a:r>
          </a:p>
          <a:p>
            <a:pPr eaLnBrk="1" hangingPunct="1">
              <a:buFont typeface="Arial" charset="0"/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Pour le patient et son entourage</a:t>
            </a:r>
          </a:p>
        </p:txBody>
      </p:sp>
      <p:pic>
        <p:nvPicPr>
          <p:cNvPr id="13318" name="Picture 6" descr="C:\Users\Karin\Pictures\anorexie_TCA\T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412875"/>
            <a:ext cx="208121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928662" y="785794"/>
            <a:ext cx="7172316" cy="1222375"/>
          </a:xfrm>
        </p:spPr>
        <p:txBody>
          <a:bodyPr/>
          <a:lstStyle/>
          <a:p>
            <a:pPr algn="ctr"/>
            <a:r>
              <a:rPr lang="fr-FR" sz="5400" b="1" dirty="0" smtClean="0"/>
              <a:t>L’anorexie MENTALE</a:t>
            </a:r>
            <a:endParaRPr lang="fr-FR" sz="5400" b="1" dirty="0"/>
          </a:p>
        </p:txBody>
      </p:sp>
      <p:sp>
        <p:nvSpPr>
          <p:cNvPr id="30741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643314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fr-FR" sz="3200" dirty="0" smtClean="0"/>
          </a:p>
          <a:p>
            <a:pPr algn="ctr"/>
            <a:endParaRPr lang="fr-FR" sz="3200" dirty="0" smtClean="0"/>
          </a:p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Quand </a:t>
            </a:r>
            <a:r>
              <a:rPr lang="fr-FR" sz="3200" dirty="0"/>
              <a:t>le miroir et la balance deviennent une </a:t>
            </a:r>
            <a:r>
              <a:rPr lang="fr-FR" sz="3200" dirty="0" smtClean="0"/>
              <a:t>obsession</a:t>
            </a:r>
          </a:p>
          <a:p>
            <a:pPr algn="ctr"/>
            <a:r>
              <a:rPr lang="fr-FR" sz="3200" dirty="0" smtClean="0"/>
              <a:t>La maladie des 3A: Anorexie, Amaigrissement, Aménorrhée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/>
      <p:bldP spid="3074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orexieboulim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76250"/>
            <a:ext cx="6670698" cy="597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   Comportement de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restriction alimentaire </a:t>
            </a:r>
            <a:r>
              <a:rPr lang="fr-FR" sz="2800" b="1" dirty="0" smtClean="0">
                <a:solidFill>
                  <a:schemeClr val="accent1"/>
                </a:solidFill>
              </a:rPr>
              <a:t>volontaire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d’origine psychologique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 smtClean="0"/>
              <a:t>Refus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dirty="0" smtClean="0"/>
              <a:t>de maintenir le poids corporel au dessus de la normale minimale pour l’âge et la taille</a:t>
            </a:r>
          </a:p>
          <a:p>
            <a:pPr>
              <a:lnSpc>
                <a:spcPct val="150000"/>
              </a:lnSpc>
              <a:buNone/>
            </a:pPr>
            <a:endParaRPr lang="fr-FR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 smtClean="0"/>
              <a:t>Peur intense de prendre du poids ou de devenir gros malgré une insuffisance pondérale </a:t>
            </a:r>
          </a:p>
          <a:p>
            <a:pPr>
              <a:lnSpc>
                <a:spcPct val="150000"/>
              </a:lnSpc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Parchemin horizontal 5"/>
          <p:cNvSpPr/>
          <p:nvPr/>
        </p:nvSpPr>
        <p:spPr>
          <a:xfrm>
            <a:off x="2285984" y="-24"/>
            <a:ext cx="4857784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L’anorexie mentale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3050"/>
            <a:ext cx="8686800" cy="44370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</a:rPr>
              <a:t>IMC inf. </a:t>
            </a:r>
            <a:r>
              <a:rPr lang="fr-FR" sz="2400" b="1" dirty="0">
                <a:latin typeface="Times New Roman" pitchFamily="18" charset="0"/>
              </a:rPr>
              <a:t>à 18 : maigreur</a:t>
            </a:r>
          </a:p>
          <a:p>
            <a:pPr>
              <a:buFontTx/>
              <a:buNone/>
            </a:pPr>
            <a:endParaRPr lang="fr-FR" sz="24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</a:rPr>
              <a:t>IMC </a:t>
            </a:r>
            <a:r>
              <a:rPr lang="fr-FR" sz="2400" b="1" dirty="0">
                <a:latin typeface="Times New Roman" pitchFamily="18" charset="0"/>
              </a:rPr>
              <a:t>entre 18 et 25: normal</a:t>
            </a:r>
          </a:p>
          <a:p>
            <a:pPr>
              <a:buFontTx/>
              <a:buNone/>
            </a:pPr>
            <a:endParaRPr lang="fr-FR" sz="24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</a:rPr>
              <a:t>IMC </a:t>
            </a:r>
            <a:r>
              <a:rPr lang="fr-FR" sz="2400" b="1" dirty="0">
                <a:latin typeface="Times New Roman" pitchFamily="18" charset="0"/>
              </a:rPr>
              <a:t>de 25 à 30 : surpoids</a:t>
            </a:r>
          </a:p>
          <a:p>
            <a:pPr>
              <a:buFontTx/>
              <a:buNone/>
            </a:pPr>
            <a:endParaRPr lang="fr-FR" sz="24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</a:rPr>
              <a:t>IMC </a:t>
            </a:r>
            <a:r>
              <a:rPr lang="fr-FR" sz="2400" b="1" dirty="0">
                <a:latin typeface="Times New Roman" pitchFamily="18" charset="0"/>
              </a:rPr>
              <a:t>de 30 à 35: obésité</a:t>
            </a:r>
          </a:p>
          <a:p>
            <a:pPr>
              <a:buFontTx/>
              <a:buNone/>
            </a:pPr>
            <a:endParaRPr lang="fr-FR" sz="24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</a:rPr>
              <a:t>IMC </a:t>
            </a:r>
            <a:r>
              <a:rPr lang="fr-FR" sz="2400" b="1" dirty="0">
                <a:latin typeface="Times New Roman" pitchFamily="18" charset="0"/>
              </a:rPr>
              <a:t>sup à 35 : obésité morbide.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4678" y="1142984"/>
            <a:ext cx="2905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Tx/>
              <a:buNone/>
            </a:pPr>
            <a:r>
              <a:rPr lang="fr-F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IMC = P /T</a:t>
            </a:r>
            <a:r>
              <a:rPr lang="fr-FR" sz="24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(Kg/m</a:t>
            </a:r>
            <a:r>
              <a:rPr lang="fr-FR" sz="24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baseline="30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28604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i="1" dirty="0" smtClean="0">
                <a:latin typeface="Verdana" pitchFamily="34" charset="0"/>
                <a:cs typeface="+mn-cs"/>
              </a:rPr>
              <a:t>«</a:t>
            </a:r>
            <a:r>
              <a:rPr lang="fr-FR" sz="4000" i="1" dirty="0">
                <a:latin typeface="Verdana" pitchFamily="34" charset="0"/>
                <a:cs typeface="+mn-cs"/>
              </a:rPr>
              <a:t> Se nourrir »</a:t>
            </a:r>
            <a:r>
              <a:rPr lang="fr-FR" sz="4000" dirty="0">
                <a:solidFill>
                  <a:schemeClr val="tx2"/>
                </a:solidFill>
                <a:latin typeface="Verdana" pitchFamily="34" charset="0"/>
                <a:cs typeface="+mn-cs"/>
              </a:rPr>
              <a:t> : acte vital, </a:t>
            </a:r>
            <a:r>
              <a:rPr lang="fr-FR" sz="4000" dirty="0" smtClean="0">
                <a:solidFill>
                  <a:schemeClr val="tx2"/>
                </a:solidFill>
                <a:latin typeface="Verdana" pitchFamily="34" charset="0"/>
                <a:cs typeface="+mn-cs"/>
              </a:rPr>
              <a:t>d’ordre        biologique</a:t>
            </a:r>
            <a:endParaRPr lang="fr-FR" sz="4000" dirty="0">
              <a:solidFill>
                <a:schemeClr val="tx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4189405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Apport d’énergie et de nutriments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12" name="Flèche courbée vers la gauche 11"/>
          <p:cNvSpPr/>
          <p:nvPr/>
        </p:nvSpPr>
        <p:spPr>
          <a:xfrm>
            <a:off x="6858016" y="2000240"/>
            <a:ext cx="1160148" cy="2000264"/>
          </a:xfrm>
          <a:prstGeom prst="curvedLeftArrow">
            <a:avLst>
              <a:gd name="adj1" fmla="val 25000"/>
              <a:gd name="adj2" fmla="val 50000"/>
              <a:gd name="adj3" fmla="val 23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a droite 12"/>
          <p:cNvSpPr/>
          <p:nvPr/>
        </p:nvSpPr>
        <p:spPr>
          <a:xfrm>
            <a:off x="1214414" y="2000240"/>
            <a:ext cx="1071570" cy="20717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29190" y="421481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/>
                </a:solidFill>
              </a:rPr>
              <a:t>Régulation physiologique: faim, satiété, plaisir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47726"/>
            <a:ext cx="8686800" cy="838200"/>
          </a:xfrm>
        </p:spPr>
        <p:txBody>
          <a:bodyPr/>
          <a:lstStyle/>
          <a:p>
            <a:r>
              <a:rPr lang="fr-FR" sz="2400" b="1" dirty="0">
                <a:solidFill>
                  <a:schemeClr val="accent1"/>
                </a:solidFill>
                <a:latin typeface="Times New Roman" pitchFamily="18" charset="0"/>
              </a:rPr>
              <a:t>ANOREXIE MENTALE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928802"/>
            <a:ext cx="8686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fr-FR" sz="2400" b="1" baseline="30000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fr-FR" sz="2400" b="1" dirty="0" smtClean="0">
                <a:latin typeface="Times New Roman" pitchFamily="18" charset="0"/>
              </a:rPr>
              <a:t>IMC </a:t>
            </a:r>
            <a:r>
              <a:rPr lang="fr-FR" sz="2400" b="1" dirty="0">
                <a:latin typeface="Times New Roman" pitchFamily="18" charset="0"/>
              </a:rPr>
              <a:t>&lt; 14 : </a:t>
            </a:r>
            <a:r>
              <a:rPr lang="fr-FR" sz="2400" b="1" dirty="0">
                <a:solidFill>
                  <a:srgbClr val="FF3300"/>
                </a:solidFill>
                <a:latin typeface="Times New Roman" pitchFamily="18" charset="0"/>
              </a:rPr>
              <a:t>ZONE ROUGE</a:t>
            </a:r>
          </a:p>
          <a:p>
            <a:pPr marL="609600" indent="-609600">
              <a:buFont typeface="Wingdings" pitchFamily="2" charset="2"/>
              <a:buNone/>
            </a:pPr>
            <a:endParaRPr lang="fr-FR" sz="24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arenR" startAt="2"/>
            </a:pPr>
            <a:r>
              <a:rPr lang="fr-FR" sz="2400" b="1" dirty="0">
                <a:latin typeface="Times New Roman" pitchFamily="18" charset="0"/>
              </a:rPr>
              <a:t>14  &lt; </a:t>
            </a:r>
            <a:r>
              <a:rPr lang="fr-FR" sz="2400" b="1" dirty="0" smtClean="0">
                <a:latin typeface="Times New Roman" pitchFamily="18" charset="0"/>
              </a:rPr>
              <a:t>IMC </a:t>
            </a:r>
            <a:r>
              <a:rPr lang="fr-FR" sz="2400" b="1" dirty="0">
                <a:latin typeface="Times New Roman" pitchFamily="18" charset="0"/>
              </a:rPr>
              <a:t>&gt; 18 :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ZONE ACTIVE</a:t>
            </a:r>
          </a:p>
          <a:p>
            <a:pPr marL="609600" indent="-609600">
              <a:buFontTx/>
              <a:buNone/>
            </a:pPr>
            <a:endParaRPr lang="fr-FR" sz="2400" b="1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arenR" startAt="3"/>
            </a:pPr>
            <a:r>
              <a:rPr lang="fr-FR" sz="2400" b="1" dirty="0" smtClean="0">
                <a:latin typeface="Times New Roman" pitchFamily="18" charset="0"/>
              </a:rPr>
              <a:t>IMC </a:t>
            </a:r>
            <a:r>
              <a:rPr lang="fr-FR" sz="2400" b="1" dirty="0">
                <a:latin typeface="Times New Roman" pitchFamily="18" charset="0"/>
              </a:rPr>
              <a:t>&gt; 18</a:t>
            </a:r>
            <a:r>
              <a:rPr lang="fr-FR" sz="2400" b="1" dirty="0">
                <a:solidFill>
                  <a:srgbClr val="008000"/>
                </a:solidFill>
                <a:latin typeface="Times New Roman" pitchFamily="18" charset="0"/>
              </a:rPr>
              <a:t> : SORTIE D’ANOREXIE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8860" y="214290"/>
            <a:ext cx="463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Conséquences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>
            <a:endCxn id="8" idx="1"/>
          </p:cNvCxnSpPr>
          <p:nvPr/>
        </p:nvCxnSpPr>
        <p:spPr>
          <a:xfrm rot="5400000" flipH="1" flipV="1">
            <a:off x="2077672" y="2039113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357290" y="1142984"/>
            <a:ext cx="6858048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Durables et très invalidantes, pronostic vital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500034" y="2285992"/>
            <a:ext cx="978408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571604" y="214311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Aménorrhée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521758" y="2857496"/>
            <a:ext cx="978408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571604" y="278605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Complications cardiovasculaires: </a:t>
            </a:r>
            <a:r>
              <a:rPr lang="fr-FR" sz="2000" dirty="0" smtClean="0">
                <a:solidFill>
                  <a:schemeClr val="tx2"/>
                </a:solidFill>
              </a:rPr>
              <a:t>hypotension, bradycardie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>
            <a:off x="500034" y="3500438"/>
            <a:ext cx="978408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571604" y="3395963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Ostéoporose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42" name="Flèche droite 41"/>
          <p:cNvSpPr/>
          <p:nvPr/>
        </p:nvSpPr>
        <p:spPr>
          <a:xfrm>
            <a:off x="521758" y="4143380"/>
            <a:ext cx="978408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1571604" y="407194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Constipation et douleurs abdominales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44" name="Flèche droite 43"/>
          <p:cNvSpPr/>
          <p:nvPr/>
        </p:nvSpPr>
        <p:spPr>
          <a:xfrm>
            <a:off x="500034" y="4786322"/>
            <a:ext cx="978408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1571604" y="471488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Lanugo….</a:t>
            </a:r>
            <a:endParaRPr lang="fr-FR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80" y="142852"/>
            <a:ext cx="8229600" cy="1143000"/>
          </a:xfrm>
        </p:spPr>
        <p:txBody>
          <a:bodyPr/>
          <a:lstStyle/>
          <a:p>
            <a:r>
              <a:rPr lang="fr-FR" sz="4000" b="1" dirty="0"/>
              <a:t>Guérit-on l’anorexie mentale ?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600200"/>
            <a:ext cx="6130925" cy="4530725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fr-FR" sz="2400" dirty="0"/>
              <a:t>Au moins un tiers des anorexiques s’en sortent bien.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/>
              <a:t>Un second tiers conserve des anomalies du comportement alimentaire.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/>
              <a:t>Le dernier tiers évolue mal, vers une dénutrition grave et une dépression chronique.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400" dirty="0" smtClean="0"/>
              <a:t>Les TCA sont </a:t>
            </a:r>
            <a:r>
              <a:rPr lang="fr-FR" sz="2400" dirty="0"/>
              <a:t>de mieux en mieux connus et traités par les soignants, psychiatres, généralistes, et diététiciens.</a:t>
            </a:r>
          </a:p>
        </p:txBody>
      </p:sp>
      <p:pic>
        <p:nvPicPr>
          <p:cNvPr id="5" name="Picture 13" descr="anorex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72264" y="2714620"/>
            <a:ext cx="2324100" cy="18573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857224" y="1571612"/>
            <a:ext cx="7786742" cy="4000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Traitements compliqués </a:t>
            </a:r>
            <a:r>
              <a:rPr lang="fr-FR" sz="2000" b="1" dirty="0" smtClean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endParaRPr lang="fr-FR" sz="2000" b="1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 Isolement avec séparation du milieu familial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-Gavage avec intervention de médecins, nutritionnistes et psychiatres.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00166" y="1357298"/>
            <a:ext cx="6172216" cy="1222375"/>
          </a:xfrm>
        </p:spPr>
        <p:txBody>
          <a:bodyPr/>
          <a:lstStyle/>
          <a:p>
            <a:pPr algn="ctr"/>
            <a:r>
              <a:rPr lang="fr-FR" sz="5400" b="1" dirty="0"/>
              <a:t>La boulimie</a:t>
            </a: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3000372"/>
            <a:ext cx="4500594" cy="914400"/>
          </a:xfrm>
        </p:spPr>
        <p:txBody>
          <a:bodyPr/>
          <a:lstStyle/>
          <a:p>
            <a:pPr algn="ctr"/>
            <a:r>
              <a:rPr lang="fr-FR" sz="4400" dirty="0"/>
              <a:t>La peur du vide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6349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chemin horizontal 3"/>
          <p:cNvSpPr/>
          <p:nvPr/>
        </p:nvSpPr>
        <p:spPr>
          <a:xfrm>
            <a:off x="2285984" y="-24"/>
            <a:ext cx="4857784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boulimie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1142984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Caractérisée par un rapport pathologique à la nourriture se manifestant par des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ingestions excessives d'aliments</a:t>
            </a: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façon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répétitive </a:t>
            </a: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</a:t>
            </a:r>
            <a:r>
              <a:rPr lang="fr-F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durable</a:t>
            </a:r>
            <a:r>
              <a:rPr lang="fr-F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just"/>
            <a:endParaRPr lang="fr-FR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Afin de compenser l'excès de calories ingérées, la personne boulimique a recours à: </a:t>
            </a:r>
          </a:p>
          <a:p>
            <a:pPr algn="just"/>
            <a:endParaRPr lang="fr-F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Tx/>
              <a:buNone/>
            </a:pP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Provocation du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vomissement </a:t>
            </a:r>
          </a:p>
          <a:p>
            <a:pPr algn="just">
              <a:buFontTx/>
              <a:buNone/>
            </a:pPr>
            <a:endParaRPr lang="fr-FR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Tx/>
              <a:buNone/>
            </a:pP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-Utilisation  des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laxatifs</a:t>
            </a:r>
            <a:r>
              <a:rPr lang="fr-F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 des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diurétiques </a:t>
            </a:r>
          </a:p>
          <a:p>
            <a:pPr algn="just">
              <a:buFontTx/>
              <a:buNone/>
            </a:pPr>
            <a:endParaRPr lang="fr-FR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Tx/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Exercice physique excessif </a:t>
            </a:r>
          </a:p>
          <a:p>
            <a:pPr algn="just">
              <a:buFontTx/>
              <a:buNone/>
            </a:pPr>
            <a:endParaRPr lang="fr-FR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FontTx/>
              <a:buNone/>
            </a:pP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</a:t>
            </a: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Imposition de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restrictions alimentaires </a:t>
            </a:r>
            <a:r>
              <a:rPr lang="fr-F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type anorexiques. </a:t>
            </a:r>
            <a:endParaRPr lang="fr-FR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oulimi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060575"/>
            <a:ext cx="2470150" cy="3455988"/>
          </a:xfrm>
          <a:prstGeom prst="rect">
            <a:avLst/>
          </a:prstGeom>
          <a:noFill/>
        </p:spPr>
      </p:pic>
      <p:pic>
        <p:nvPicPr>
          <p:cNvPr id="21509" name="Picture 5" descr="Botero%20Happy%20Birthday%201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3779838" cy="3457575"/>
          </a:xfrm>
          <a:prstGeom prst="rect">
            <a:avLst/>
          </a:prstGeom>
          <a:noFill/>
        </p:spPr>
      </p:pic>
      <p:pic>
        <p:nvPicPr>
          <p:cNvPr id="21510" name="Picture 6" descr="boulim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2038" y="2060575"/>
            <a:ext cx="3001962" cy="3455988"/>
          </a:xfrm>
          <a:prstGeom prst="rect">
            <a:avLst/>
          </a:prstGeom>
          <a:noFill/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835150" y="981075"/>
            <a:ext cx="3024188" cy="719138"/>
          </a:xfrm>
          <a:prstGeom prst="curvedDownArrow">
            <a:avLst>
              <a:gd name="adj1" fmla="val 84106"/>
              <a:gd name="adj2" fmla="val 16821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5076825" y="908050"/>
            <a:ext cx="3024188" cy="719138"/>
          </a:xfrm>
          <a:prstGeom prst="curvedDownArrow">
            <a:avLst>
              <a:gd name="adj1" fmla="val 84106"/>
              <a:gd name="adj2" fmla="val 16821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</a:t>
            </a:r>
          </a:p>
          <a:p>
            <a:pPr algn="ctr">
              <a:buNone/>
            </a:pP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Culpabilité                            Faim intense</a:t>
            </a:r>
          </a:p>
          <a:p>
            <a:pPr>
              <a:buNone/>
            </a:pP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 de Boulimie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èche courbée vers le bas 4"/>
          <p:cNvSpPr/>
          <p:nvPr/>
        </p:nvSpPr>
        <p:spPr>
          <a:xfrm>
            <a:off x="2714612" y="2214554"/>
            <a:ext cx="3357586" cy="1000132"/>
          </a:xfrm>
          <a:prstGeom prst="curvedDownArrow">
            <a:avLst>
              <a:gd name="adj1" fmla="val 25000"/>
              <a:gd name="adj2" fmla="val 38364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 rot="5400000">
            <a:off x="3849050" y="2294562"/>
            <a:ext cx="1017272" cy="35719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/>
              <a:t>Quelles sont les causes de cette maladie 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sz="28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800" dirty="0"/>
              <a:t>La boulimie a des causes d’ordre psychologique : elle est </a:t>
            </a:r>
            <a:r>
              <a:rPr lang="fr-FR" sz="2800" dirty="0" smtClean="0"/>
              <a:t>liée parfois </a:t>
            </a:r>
            <a:r>
              <a:rPr lang="fr-FR" sz="2800" dirty="0"/>
              <a:t>à une dépression. </a:t>
            </a:r>
          </a:p>
          <a:p>
            <a:pPr algn="just">
              <a:lnSpc>
                <a:spcPct val="150000"/>
              </a:lnSpc>
              <a:buNone/>
            </a:pPr>
            <a:endParaRPr lang="fr-FR" sz="28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800" dirty="0"/>
              <a:t>Certains la considèrent comme une dépendance, comparable à l’alcoolisme ou la toxicomanie. </a:t>
            </a:r>
          </a:p>
          <a:p>
            <a:pPr>
              <a:lnSpc>
                <a:spcPct val="80000"/>
              </a:lnSpc>
            </a:pPr>
            <a:endParaRPr lang="fr-FR" sz="2800" dirty="0"/>
          </a:p>
          <a:p>
            <a:pPr>
              <a:lnSpc>
                <a:spcPct val="80000"/>
              </a:lnSpc>
              <a:buNone/>
            </a:pPr>
            <a:endParaRPr lang="fr-FR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6"/>
            <a:ext cx="9144000" cy="58578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fr-FR" sz="2400" b="1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dirty="0"/>
              <a:t>Des complications parfois graves ont été notées 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/>
              <a:t>	</a:t>
            </a:r>
            <a:r>
              <a:rPr lang="fr-FR" sz="2400" b="1" dirty="0" smtClean="0"/>
              <a:t>-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œsophagites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dues aux vomissements</a:t>
            </a: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/>
              <a:t>	</a:t>
            </a:r>
            <a:endParaRPr lang="fr-FR" sz="2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 smtClean="0"/>
              <a:t>     -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 troubles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ioniques</a:t>
            </a:r>
            <a:endParaRPr lang="fr-FR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/>
              <a:t>	</a:t>
            </a:r>
            <a:r>
              <a:rPr lang="fr-FR" sz="2400" b="1" dirty="0" smtClean="0"/>
              <a:t>-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 troubles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cardiaques</a:t>
            </a:r>
            <a:endParaRPr lang="fr-FR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/>
              <a:t>	</a:t>
            </a:r>
            <a:r>
              <a:rPr lang="fr-FR" sz="2400" b="1" dirty="0" smtClean="0"/>
              <a:t>-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altérations du système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digestif</a:t>
            </a:r>
            <a:endParaRPr lang="fr-FR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/>
              <a:t>	</a:t>
            </a:r>
            <a:r>
              <a:rPr lang="fr-FR" sz="2400" b="1" dirty="0" smtClean="0"/>
              <a:t>-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cancers </a:t>
            </a:r>
            <a:endParaRPr lang="fr-FR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/>
              <a:t>	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Carences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428860" y="214290"/>
            <a:ext cx="463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Conséquences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/>
              <a:t>L’aliment : OBJET NUTRiTIF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54162"/>
            <a:ext cx="8777318" cy="4525963"/>
          </a:xfrm>
        </p:spPr>
        <p:txBody>
          <a:bodyPr/>
          <a:lstStyle/>
          <a:p>
            <a:pPr eaLnBrk="1" hangingPunct="1">
              <a:buNone/>
            </a:pPr>
            <a:r>
              <a:rPr lang="fr-FR" dirty="0" smtClean="0"/>
              <a:t>L’aliment doit être nourrissant 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Constitué de protéines, lipides, glucides, vitamines, sels minéraux, eau</a:t>
            </a:r>
          </a:p>
          <a:p>
            <a:pPr eaLnBrk="1" hangingPunct="1">
              <a:buNone/>
            </a:pPr>
            <a:r>
              <a:rPr lang="fr-FR" dirty="0" smtClean="0"/>
              <a:t>L’aliment doit être digeste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fr-FR" dirty="0" smtClean="0"/>
              <a:t>Assimilable par notre organisme</a:t>
            </a:r>
          </a:p>
          <a:p>
            <a:pPr lvl="1" eaLnBrk="1" hangingPunct="1">
              <a:buNone/>
            </a:pPr>
            <a:endParaRPr lang="fr-FR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fr-FR" dirty="0" smtClean="0"/>
              <a:t>L’aliment doit être appétissant, agréable par le gout, l’odeur et l’aspect.</a:t>
            </a:r>
          </a:p>
          <a:p>
            <a:pPr lvl="1" eaLnBrk="1" hangingPunct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Quelles sont les traitements 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54163"/>
            <a:ext cx="8777318" cy="301784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fr-FR" sz="2800" dirty="0"/>
              <a:t>Les antidépresseurs.</a:t>
            </a:r>
          </a:p>
          <a:p>
            <a:pPr algn="just">
              <a:lnSpc>
                <a:spcPct val="80000"/>
              </a:lnSpc>
            </a:pPr>
            <a:endParaRPr lang="fr-FR" sz="2800" dirty="0"/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fr-FR" sz="2800" dirty="0"/>
              <a:t>Le soutien psychiatrique et comportemental. </a:t>
            </a:r>
            <a:endParaRPr lang="fr-FR" sz="2800" dirty="0" smtClean="0"/>
          </a:p>
          <a:p>
            <a:pPr algn="just">
              <a:lnSpc>
                <a:spcPct val="80000"/>
              </a:lnSpc>
              <a:buNone/>
            </a:pPr>
            <a:r>
              <a:rPr lang="fr-FR" sz="2800" dirty="0" smtClean="0"/>
              <a:t>   </a:t>
            </a:r>
            <a:endParaRPr lang="fr-FR" sz="2800" dirty="0"/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fr-FR" sz="2800" dirty="0"/>
              <a:t>La psychothérapie de groupe,</a:t>
            </a:r>
          </a:p>
          <a:p>
            <a:pPr algn="just">
              <a:lnSpc>
                <a:spcPct val="80000"/>
              </a:lnSpc>
              <a:buNone/>
            </a:pPr>
            <a:endParaRPr lang="fr-FR" sz="2800" dirty="0"/>
          </a:p>
          <a:p>
            <a:pPr algn="just">
              <a:lnSpc>
                <a:spcPct val="80000"/>
              </a:lnSpc>
              <a:buNone/>
            </a:pPr>
            <a:endParaRPr lang="fr-FR" sz="2800" dirty="0"/>
          </a:p>
          <a:p>
            <a:pPr algn="just">
              <a:lnSpc>
                <a:spcPct val="80000"/>
              </a:lnSpc>
            </a:pPr>
            <a:endParaRPr lang="fr-FR" sz="28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42976" y="4071942"/>
            <a:ext cx="6929486" cy="1857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chemeClr val="tx2"/>
                </a:solidFill>
              </a:rPr>
              <a:t>pronostic de guérison assez bon, mais les rechutes sont fréquentes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chemin horizontal 5"/>
          <p:cNvSpPr/>
          <p:nvPr/>
        </p:nvSpPr>
        <p:spPr>
          <a:xfrm>
            <a:off x="2285984" y="-24"/>
            <a:ext cx="4857784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L’hyperphagie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boulimi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4" y="-24"/>
            <a:ext cx="1330326" cy="1500198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7158" y="1428736"/>
            <a:ext cx="8483630" cy="481488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Se distingue de la boulimie par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l'absence de mécanismes de contrôle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du poids.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Les "crises" d'hyperphagie : prise, en une courte période de temps (moins de deux heures), d'une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quantité phénoménale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de nourriture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Perte de contrôle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de la prise alimentaire et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impossibilité de s'arrêter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Prise d'aliments précis et choisis (souvent sucrés, gras).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Crises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souvent liées à un état dépressif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Cause d’obésité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794" cy="1857364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1701823"/>
            <a:ext cx="8605868" cy="50133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Le pica = caractérisé par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l'ingestion durable (plus d'un mois) de substances non nutritives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  <a:hlinkClick r:id="rId3" tooltip="Terre"/>
              </a:rPr>
              <a:t>terre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  <a:hlinkClick r:id="rId4" tooltip="Craie"/>
              </a:rPr>
              <a:t>craie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  <a:hlinkClick r:id="rId5" tooltip="Sable"/>
              </a:rPr>
              <a:t>sable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  <a:hlinkClick r:id="rId6" tooltip="Papier"/>
              </a:rPr>
              <a:t>papier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….).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Causes de la maladie :  associent des carences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alimentaires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affectives.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Qui est concerné 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	-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Environ 10% des enfants sont touchés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, autant les filles que les garçons.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	- Plus fréquent entre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1 et 5 ans.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	- Ce syndrome touche également les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femmes enceintes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(disparition après l’accouchement).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archemin horizontal 5"/>
          <p:cNvSpPr/>
          <p:nvPr/>
        </p:nvSpPr>
        <p:spPr>
          <a:xfrm>
            <a:off x="2500298" y="-24"/>
            <a:ext cx="4429156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Pica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p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7290" y="214290"/>
            <a:ext cx="6831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Evolution et traitement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188" y="1357298"/>
            <a:ext cx="7889902" cy="48577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Régression spontanée à l'adolescence.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	- Son évolution peut parfois se compliquer 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troubles intestinaux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(occlusion, parasite digestif), de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saturnisme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 en cas d'ingestion de peinture.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	- La psychothérapie associée à une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modification de l'environnement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(remplacement de peintures au plomb par des peintures neutres, en particulier).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chemin horizontal 3"/>
          <p:cNvSpPr/>
          <p:nvPr/>
        </p:nvSpPr>
        <p:spPr>
          <a:xfrm>
            <a:off x="2500298" y="-24"/>
            <a:ext cx="4429156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Mérycisme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125538"/>
            <a:ext cx="8208962" cy="5472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Le mérycisme = caractérisé par des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régurgitations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remastications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des aliments.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Principalement les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enfants de 3 mois à 1 an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, rarement les adultes. Les garçons = les filles.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Ces enfants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« ruminent » leur nourriture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Évolution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très fréquemment vers la rémission spontanée.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	- Des complications sont possibles :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dénutrition, retard de croissance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Le traitement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associe un abord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psychothérapeutique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de l'enfant et de ses proches à des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techniques comportementales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ntact.ulaval.ca/wordpress/wp-content/uploads/2013/07/PlaisirCerv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714776" cy="3714776"/>
          </a:xfrm>
          <a:prstGeom prst="rect">
            <a:avLst/>
          </a:prstGeom>
          <a:noFill/>
        </p:spPr>
      </p:pic>
      <p:sp>
        <p:nvSpPr>
          <p:cNvPr id="3" name="Pensées 2"/>
          <p:cNvSpPr/>
          <p:nvPr/>
        </p:nvSpPr>
        <p:spPr>
          <a:xfrm>
            <a:off x="6000760" y="428604"/>
            <a:ext cx="3000396" cy="1857388"/>
          </a:xfrm>
          <a:prstGeom prst="cloudCallout">
            <a:avLst>
              <a:gd name="adj1" fmla="val -159639"/>
              <a:gd name="adj2" fmla="val 959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Merci pour votre attention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3947236" y="609600"/>
            <a:ext cx="48768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7200" dirty="0" smtClean="0">
                <a:solidFill>
                  <a:srgbClr val="56426E"/>
                </a:solidFill>
                <a:latin typeface="Mistral" pitchFamily="66" charset="0"/>
                <a:cs typeface="Arial" charset="0"/>
              </a:rPr>
              <a:t>Qu’est-ce que le comportement alimentaire ?</a:t>
            </a:r>
            <a:endParaRPr lang="fr-FR" sz="7200" dirty="0">
              <a:solidFill>
                <a:srgbClr val="56426E"/>
              </a:solidFill>
              <a:latin typeface="Mistral" pitchFamily="66" charset="0"/>
              <a:cs typeface="Arial" charset="0"/>
            </a:endParaRPr>
          </a:p>
        </p:txBody>
      </p:sp>
      <p:pic>
        <p:nvPicPr>
          <p:cNvPr id="8196" name="Picture 4" descr="http://blog.cdhcpa.com/wp-content/uploads/2013/12/why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270034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4"/>
          <p:cNvGrpSpPr>
            <a:grpSpLocks noChangeAspect="1"/>
          </p:cNvGrpSpPr>
          <p:nvPr/>
        </p:nvGrpSpPr>
        <p:grpSpPr>
          <a:xfrm>
            <a:off x="385707" y="3250788"/>
            <a:ext cx="3251661" cy="1965819"/>
            <a:chOff x="4928360" y="1281904"/>
            <a:chExt cx="3573254" cy="2160240"/>
          </a:xfrm>
        </p:grpSpPr>
        <p:pic>
          <p:nvPicPr>
            <p:cNvPr id="6" name="Image 5" descr="Mangertropv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094" y="1281904"/>
              <a:ext cx="2046520" cy="2160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360" y="1305907"/>
              <a:ext cx="1584176" cy="2112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11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857224" y="3929066"/>
            <a:ext cx="7603208" cy="15001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4"/>
                </a:solidFill>
              </a:rPr>
              <a:t>L</a:t>
            </a:r>
            <a:r>
              <a:rPr lang="fr-FR" sz="2800" b="1" dirty="0" smtClean="0">
                <a:solidFill>
                  <a:schemeClr val="accent4"/>
                </a:solidFill>
              </a:rPr>
              <a:t>'ensemble des conduites d'un individu vis-à-vis de la consommation d'aliments</a:t>
            </a:r>
            <a:r>
              <a:rPr lang="fr-FR" sz="2800" dirty="0" smtClean="0">
                <a:solidFill>
                  <a:schemeClr val="accent4"/>
                </a:solidFill>
              </a:rPr>
              <a:t>.</a:t>
            </a:r>
            <a:endParaRPr lang="fr-FR" sz="2800" dirty="0">
              <a:solidFill>
                <a:schemeClr val="accent4"/>
              </a:solidFill>
            </a:endParaRPr>
          </a:p>
        </p:txBody>
      </p:sp>
      <p:sp>
        <p:nvSpPr>
          <p:cNvPr id="4" name="Oval 11"/>
          <p:cNvSpPr>
            <a:spLocks noGrp="1" noChangeArrowheads="1"/>
          </p:cNvSpPr>
          <p:nvPr>
            <p:ph/>
          </p:nvPr>
        </p:nvSpPr>
        <p:spPr bwMode="auto">
          <a:xfrm>
            <a:off x="2714612" y="1071546"/>
            <a:ext cx="3929090" cy="1747830"/>
          </a:xfrm>
          <a:prstGeom prst="ellipse">
            <a:avLst/>
          </a:prstGeom>
          <a:noFill/>
          <a:ln w="38100">
            <a:solidFill>
              <a:srgbClr val="FF9966"/>
            </a:solidFill>
            <a:round/>
            <a:headEnd/>
            <a:tailEnd/>
          </a:ln>
        </p:spPr>
        <p:txBody>
          <a:bodyPr wrap="none" anchor="ctr">
            <a:normAutofit fontScale="77500" lnSpcReduction="20000"/>
          </a:bodyPr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1- Comportement </a:t>
            </a:r>
          </a:p>
          <a:p>
            <a:pPr algn="ctr">
              <a:buNone/>
            </a:pPr>
            <a:r>
              <a:rPr lang="fr-FR" dirty="0" smtClean="0"/>
              <a:t>alimentaire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 flipH="1">
            <a:off x="4500562" y="2857496"/>
            <a:ext cx="214314" cy="100013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71472" y="592933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Maintien de la vie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0628" y="5896293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Maintien de la santé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2285984" y="5500702"/>
            <a:ext cx="500066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643570" y="5500702"/>
            <a:ext cx="642942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c-info\Documents\CPF\equilibre-alimentaire-a-s-13-10-09-12-728.jp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358114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421183" y="357166"/>
            <a:ext cx="4079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56426E"/>
                </a:solidFill>
                <a:cs typeface="Calibri" pitchFamily="34" charset="0"/>
              </a:rPr>
              <a:t>Homéostasie énergétique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98120" y="1189009"/>
            <a:ext cx="8915400" cy="130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fr-FR" sz="2800" dirty="0">
                <a:cs typeface="Calibri" pitchFamily="34" charset="0"/>
              </a:rPr>
              <a:t>Suppose que l’énergie dépensée sera rattrapée par des apports spontanément </a:t>
            </a:r>
            <a:r>
              <a:rPr lang="fr-FR" sz="2800" dirty="0" smtClean="0">
                <a:cs typeface="Calibri" pitchFamily="34" charset="0"/>
              </a:rPr>
              <a:t>augmentés. </a:t>
            </a:r>
            <a:endParaRPr lang="fr-FR" sz="2800" dirty="0">
              <a:cs typeface="Calibri" pitchFamily="34" charset="0"/>
            </a:endParaRPr>
          </a:p>
        </p:txBody>
      </p:sp>
      <p:pic>
        <p:nvPicPr>
          <p:cNvPr id="2060" name="Picture 12" descr="C:\Documents and Settings\nutrition\Mes documents\Mes images\SFMS\page12_blog_entry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6" y="2643182"/>
            <a:ext cx="87884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2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/>
              <a:t>Société de consommation fast-food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778500"/>
            <a:ext cx="8893175" cy="819150"/>
          </a:xfrm>
        </p:spPr>
        <p:txBody>
          <a:bodyPr/>
          <a:lstStyle/>
          <a:p>
            <a:r>
              <a:rPr lang="fr-FR"/>
              <a:t>La nourriture devient réconfort et récompense</a:t>
            </a:r>
          </a:p>
        </p:txBody>
      </p:sp>
      <p:pic>
        <p:nvPicPr>
          <p:cNvPr id="124932" name="Picture 4" descr="051028_cb_antifat_t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12875"/>
            <a:ext cx="3595688" cy="4143375"/>
          </a:xfrm>
          <a:prstGeom prst="rect">
            <a:avLst/>
          </a:prstGeom>
          <a:noFill/>
        </p:spPr>
      </p:pic>
      <p:sp>
        <p:nvSpPr>
          <p:cNvPr id="124934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Enjeux socioculturels actuels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28596" y="1785926"/>
            <a:ext cx="7072362" cy="3857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solidFill>
                  <a:schemeClr val="tx2"/>
                </a:solidFill>
              </a:rPr>
              <a:t>Préoccupation du poids de son corps, influencée par la mode et la publicité valorisant le corps d’une extrême maigreur</a:t>
            </a:r>
          </a:p>
          <a:p>
            <a:pPr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  <a:buClr>
                <a:srgbClr val="F3FD21"/>
              </a:buClr>
            </a:pPr>
            <a:endParaRPr lang="fr-FR" sz="24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7356" y="4000504"/>
            <a:ext cx="4572032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idéal minceur</a:t>
            </a:r>
          </a:p>
          <a:p>
            <a:pPr algn="ctr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terrorisme de la minceur</a:t>
            </a:r>
          </a:p>
        </p:txBody>
      </p:sp>
      <p:pic>
        <p:nvPicPr>
          <p:cNvPr id="6" name="Picture 9" descr="anorexia1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785926"/>
            <a:ext cx="1214446" cy="1214446"/>
          </a:xfrm>
          <a:prstGeom prst="rect">
            <a:avLst/>
          </a:prstGeom>
          <a:noFill/>
          <a:ln w="539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0" descr="fast_food_fas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929198"/>
            <a:ext cx="1285884" cy="1285884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3621</TotalTime>
  <Words>844</Words>
  <Application>Microsoft Office PowerPoint</Application>
  <PresentationFormat>Affichage à l'écran (4:3)</PresentationFormat>
  <Paragraphs>214</Paragraphs>
  <Slides>35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Mistral</vt:lpstr>
      <vt:lpstr>Times New Roman</vt:lpstr>
      <vt:lpstr>Verdana</vt:lpstr>
      <vt:lpstr>Wingdings</vt:lpstr>
      <vt:lpstr>Wingdings 2</vt:lpstr>
      <vt:lpstr>Promenade</vt:lpstr>
      <vt:lpstr>Présentation PowerPoint</vt:lpstr>
      <vt:lpstr>Présentation PowerPoint</vt:lpstr>
      <vt:lpstr>L’aliment : OBJET NUTRiTIF</vt:lpstr>
      <vt:lpstr>Présentation PowerPoint</vt:lpstr>
      <vt:lpstr>Présentation PowerPoint</vt:lpstr>
      <vt:lpstr>Présentation PowerPoint</vt:lpstr>
      <vt:lpstr>Présentation PowerPoint</vt:lpstr>
      <vt:lpstr>Société de consommation fast-food</vt:lpstr>
      <vt:lpstr>Enjeux socioculturels actuels</vt:lpstr>
      <vt:lpstr>Présentation PowerPoint</vt:lpstr>
      <vt:lpstr>Présentation PowerPoint</vt:lpstr>
      <vt:lpstr>TCA : Définition</vt:lpstr>
      <vt:lpstr>Types de TCA</vt:lpstr>
      <vt:lpstr>Présentation PowerPoint</vt:lpstr>
      <vt:lpstr>Des conséquences…</vt:lpstr>
      <vt:lpstr>L’anorexie MENTALE</vt:lpstr>
      <vt:lpstr>Présentation PowerPoint</vt:lpstr>
      <vt:lpstr>Présentation PowerPoint</vt:lpstr>
      <vt:lpstr>Présentation PowerPoint</vt:lpstr>
      <vt:lpstr>ANOREXIE MENTALE</vt:lpstr>
      <vt:lpstr>Présentation PowerPoint</vt:lpstr>
      <vt:lpstr>Guérit-on l’anorexie mentale ?</vt:lpstr>
      <vt:lpstr>Présentation PowerPoint</vt:lpstr>
      <vt:lpstr>La boulimie</vt:lpstr>
      <vt:lpstr>Présentation PowerPoint</vt:lpstr>
      <vt:lpstr>Présentation PowerPoint</vt:lpstr>
      <vt:lpstr>Présentation PowerPoint</vt:lpstr>
      <vt:lpstr>Quelles sont les causes de cette maladie ?</vt:lpstr>
      <vt:lpstr>Présentation PowerPoint</vt:lpstr>
      <vt:lpstr>Quelles sont les traitements 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MSS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MSK Info</dc:creator>
  <cp:lastModifiedBy>Acer</cp:lastModifiedBy>
  <cp:revision>154</cp:revision>
  <dcterms:created xsi:type="dcterms:W3CDTF">2015-02-20T10:10:50Z</dcterms:created>
  <dcterms:modified xsi:type="dcterms:W3CDTF">2020-03-26T21:22:38Z</dcterms:modified>
</cp:coreProperties>
</file>