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7" r:id="rId1"/>
  </p:sldMasterIdLst>
  <p:notesMasterIdLst>
    <p:notesMasterId r:id="rId32"/>
  </p:notesMasterIdLst>
  <p:sldIdLst>
    <p:sldId id="256" r:id="rId2"/>
    <p:sldId id="284" r:id="rId3"/>
    <p:sldId id="257" r:id="rId4"/>
    <p:sldId id="266" r:id="rId5"/>
    <p:sldId id="319" r:id="rId6"/>
    <p:sldId id="320" r:id="rId7"/>
    <p:sldId id="321" r:id="rId8"/>
    <p:sldId id="260" r:id="rId9"/>
    <p:sldId id="313" r:id="rId10"/>
    <p:sldId id="264" r:id="rId11"/>
    <p:sldId id="267" r:id="rId12"/>
    <p:sldId id="268" r:id="rId13"/>
    <p:sldId id="269" r:id="rId14"/>
    <p:sldId id="308" r:id="rId15"/>
    <p:sldId id="311" r:id="rId16"/>
    <p:sldId id="287" r:id="rId17"/>
    <p:sldId id="288" r:id="rId18"/>
    <p:sldId id="286" r:id="rId19"/>
    <p:sldId id="278" r:id="rId20"/>
    <p:sldId id="279" r:id="rId21"/>
    <p:sldId id="303" r:id="rId22"/>
    <p:sldId id="301" r:id="rId23"/>
    <p:sldId id="300" r:id="rId24"/>
    <p:sldId id="282" r:id="rId25"/>
    <p:sldId id="304" r:id="rId26"/>
    <p:sldId id="322" r:id="rId27"/>
    <p:sldId id="305" r:id="rId28"/>
    <p:sldId id="323" r:id="rId29"/>
    <p:sldId id="295" r:id="rId30"/>
    <p:sldId id="296" r:id="rId31"/>
  </p:sldIdLst>
  <p:sldSz cx="9144000" cy="6858000" type="screen4x3"/>
  <p:notesSz cx="6858000" cy="9144000"/>
  <p:defaultTextStyle>
    <a:defPPr>
      <a:defRPr lang="fr-FR"/>
    </a:defPPr>
    <a:lvl1pPr algn="l" rtl="0" fontAlgn="base">
      <a:spcBef>
        <a:spcPct val="0"/>
      </a:spcBef>
      <a:spcAft>
        <a:spcPct val="0"/>
      </a:spcAft>
      <a:defRPr sz="2400" kern="1200">
        <a:solidFill>
          <a:schemeClr val="tx1"/>
        </a:solidFill>
        <a:latin typeface="Tahoma" pitchFamily="34" charset="0"/>
        <a:ea typeface="+mn-ea"/>
        <a:cs typeface="+mn-cs"/>
      </a:defRPr>
    </a:lvl1pPr>
    <a:lvl2pPr marL="457200" algn="l" rtl="0" fontAlgn="base">
      <a:spcBef>
        <a:spcPct val="0"/>
      </a:spcBef>
      <a:spcAft>
        <a:spcPct val="0"/>
      </a:spcAft>
      <a:defRPr sz="2400" kern="1200">
        <a:solidFill>
          <a:schemeClr val="tx1"/>
        </a:solidFill>
        <a:latin typeface="Tahoma" pitchFamily="34" charset="0"/>
        <a:ea typeface="+mn-ea"/>
        <a:cs typeface="+mn-cs"/>
      </a:defRPr>
    </a:lvl2pPr>
    <a:lvl3pPr marL="914400" algn="l" rtl="0" fontAlgn="base">
      <a:spcBef>
        <a:spcPct val="0"/>
      </a:spcBef>
      <a:spcAft>
        <a:spcPct val="0"/>
      </a:spcAft>
      <a:defRPr sz="2400" kern="1200">
        <a:solidFill>
          <a:schemeClr val="tx1"/>
        </a:solidFill>
        <a:latin typeface="Tahoma" pitchFamily="34" charset="0"/>
        <a:ea typeface="+mn-ea"/>
        <a:cs typeface="+mn-cs"/>
      </a:defRPr>
    </a:lvl3pPr>
    <a:lvl4pPr marL="1371600" algn="l" rtl="0" fontAlgn="base">
      <a:spcBef>
        <a:spcPct val="0"/>
      </a:spcBef>
      <a:spcAft>
        <a:spcPct val="0"/>
      </a:spcAft>
      <a:defRPr sz="2400" kern="1200">
        <a:solidFill>
          <a:schemeClr val="tx1"/>
        </a:solidFill>
        <a:latin typeface="Tahoma" pitchFamily="34" charset="0"/>
        <a:ea typeface="+mn-ea"/>
        <a:cs typeface="+mn-cs"/>
      </a:defRPr>
    </a:lvl4pPr>
    <a:lvl5pPr marL="1828800" algn="l" rtl="0" fontAlgn="base">
      <a:spcBef>
        <a:spcPct val="0"/>
      </a:spcBef>
      <a:spcAft>
        <a:spcPct val="0"/>
      </a:spcAft>
      <a:defRPr sz="2400" kern="1200">
        <a:solidFill>
          <a:schemeClr val="tx1"/>
        </a:solidFill>
        <a:latin typeface="Tahoma" pitchFamily="34" charset="0"/>
        <a:ea typeface="+mn-ea"/>
        <a:cs typeface="+mn-cs"/>
      </a:defRPr>
    </a:lvl5pPr>
    <a:lvl6pPr marL="2286000" algn="l" defTabSz="914400" rtl="0" eaLnBrk="1" latinLnBrk="0" hangingPunct="1">
      <a:defRPr sz="2400" kern="1200">
        <a:solidFill>
          <a:schemeClr val="tx1"/>
        </a:solidFill>
        <a:latin typeface="Tahoma" pitchFamily="34" charset="0"/>
        <a:ea typeface="+mn-ea"/>
        <a:cs typeface="+mn-cs"/>
      </a:defRPr>
    </a:lvl6pPr>
    <a:lvl7pPr marL="2743200" algn="l" defTabSz="914400" rtl="0" eaLnBrk="1" latinLnBrk="0" hangingPunct="1">
      <a:defRPr sz="2400" kern="1200">
        <a:solidFill>
          <a:schemeClr val="tx1"/>
        </a:solidFill>
        <a:latin typeface="Tahoma" pitchFamily="34" charset="0"/>
        <a:ea typeface="+mn-ea"/>
        <a:cs typeface="+mn-cs"/>
      </a:defRPr>
    </a:lvl7pPr>
    <a:lvl8pPr marL="3200400" algn="l" defTabSz="914400" rtl="0" eaLnBrk="1" latinLnBrk="0" hangingPunct="1">
      <a:defRPr sz="2400" kern="1200">
        <a:solidFill>
          <a:schemeClr val="tx1"/>
        </a:solidFill>
        <a:latin typeface="Tahoma" pitchFamily="34" charset="0"/>
        <a:ea typeface="+mn-ea"/>
        <a:cs typeface="+mn-cs"/>
      </a:defRPr>
    </a:lvl8pPr>
    <a:lvl9pPr marL="3657600" algn="l" defTabSz="914400" rtl="0" eaLnBrk="1" latinLnBrk="0" hangingPunct="1">
      <a:defRPr sz="2400"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676" autoAdjust="0"/>
    <p:restoredTop sz="94660"/>
  </p:normalViewPr>
  <p:slideViewPr>
    <p:cSldViewPr>
      <p:cViewPr varScale="1">
        <p:scale>
          <a:sx n="38" d="100"/>
          <a:sy n="38" d="100"/>
        </p:scale>
        <p:origin x="-768"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97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atin typeface="Arial" charset="0"/>
              </a:defRPr>
            </a:lvl1pPr>
          </a:lstStyle>
          <a:p>
            <a:pPr>
              <a:defRPr/>
            </a:pPr>
            <a:endParaRPr lang="fr-FR"/>
          </a:p>
        </p:txBody>
      </p:sp>
      <p:sp>
        <p:nvSpPr>
          <p:cNvPr id="32973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Arial" charset="0"/>
              </a:defRPr>
            </a:lvl1pPr>
          </a:lstStyle>
          <a:p>
            <a:pPr>
              <a:defRPr/>
            </a:pPr>
            <a:endParaRPr lang="fr-FR"/>
          </a:p>
        </p:txBody>
      </p:sp>
      <p:sp>
        <p:nvSpPr>
          <p:cNvPr id="33796"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2973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32973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Arial" charset="0"/>
              </a:defRPr>
            </a:lvl1pPr>
          </a:lstStyle>
          <a:p>
            <a:pPr>
              <a:defRPr/>
            </a:pPr>
            <a:endParaRPr lang="fr-FR"/>
          </a:p>
        </p:txBody>
      </p:sp>
      <p:sp>
        <p:nvSpPr>
          <p:cNvPr id="32973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Arial" charset="0"/>
              </a:defRPr>
            </a:lvl1pPr>
          </a:lstStyle>
          <a:p>
            <a:pPr>
              <a:defRPr/>
            </a:pPr>
            <a:fld id="{5BE72F2D-8F5C-46C2-8D89-9746F2FCB726}" type="slidenum">
              <a:rPr lang="fr-FR"/>
              <a:pPr>
                <a:defRPr/>
              </a:pPr>
              <a:t>‹N°›</a:t>
            </a:fld>
            <a:endParaRPr lang="fr-FR"/>
          </a:p>
        </p:txBody>
      </p:sp>
    </p:spTree>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Arial" charset="0"/>
        <a:ea typeface="+mn-ea"/>
        <a:cs typeface="Arial" charset="0"/>
      </a:defRPr>
    </a:lvl1pPr>
    <a:lvl2pPr marL="457200" algn="r" rtl="1" eaLnBrk="0" fontAlgn="base" hangingPunct="0">
      <a:spcBef>
        <a:spcPct val="30000"/>
      </a:spcBef>
      <a:spcAft>
        <a:spcPct val="0"/>
      </a:spcAft>
      <a:defRPr sz="1200" kern="1200">
        <a:solidFill>
          <a:schemeClr val="tx1"/>
        </a:solidFill>
        <a:latin typeface="Arial" charset="0"/>
        <a:ea typeface="+mn-ea"/>
        <a:cs typeface="Arial" charset="0"/>
      </a:defRPr>
    </a:lvl2pPr>
    <a:lvl3pPr marL="914400" algn="r" rtl="1" eaLnBrk="0" fontAlgn="base" hangingPunct="0">
      <a:spcBef>
        <a:spcPct val="30000"/>
      </a:spcBef>
      <a:spcAft>
        <a:spcPct val="0"/>
      </a:spcAft>
      <a:defRPr sz="1200" kern="1200">
        <a:solidFill>
          <a:schemeClr val="tx1"/>
        </a:solidFill>
        <a:latin typeface="Arial" charset="0"/>
        <a:ea typeface="+mn-ea"/>
        <a:cs typeface="Arial" charset="0"/>
      </a:defRPr>
    </a:lvl3pPr>
    <a:lvl4pPr marL="1371600" algn="r" rtl="1" eaLnBrk="0" fontAlgn="base" hangingPunct="0">
      <a:spcBef>
        <a:spcPct val="30000"/>
      </a:spcBef>
      <a:spcAft>
        <a:spcPct val="0"/>
      </a:spcAft>
      <a:defRPr sz="1200" kern="1200">
        <a:solidFill>
          <a:schemeClr val="tx1"/>
        </a:solidFill>
        <a:latin typeface="Arial" charset="0"/>
        <a:ea typeface="+mn-ea"/>
        <a:cs typeface="Arial" charset="0"/>
      </a:defRPr>
    </a:lvl4pPr>
    <a:lvl5pPr marL="1828800" algn="r" rtl="1"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424368C3-DA95-42B3-9D5F-748D44C4182C}" type="slidenum">
              <a:rPr lang="fr-FR"/>
              <a:pPr/>
              <a:t>28</a:t>
            </a:fld>
            <a:endParaRPr lang="fr-FR"/>
          </a:p>
        </p:txBody>
      </p:sp>
      <p:sp>
        <p:nvSpPr>
          <p:cNvPr id="34819" name="Rectangle 2"/>
          <p:cNvSpPr>
            <a:spLocks noRo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Diapositive de titr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8458200" cy="5943600"/>
            <a:chOff x="0" y="0"/>
            <a:chExt cx="5328" cy="3744"/>
          </a:xfrm>
        </p:grpSpPr>
        <p:sp>
          <p:nvSpPr>
            <p:cNvPr id="5" name="Freeform 3"/>
            <p:cNvSpPr>
              <a:spLocks/>
            </p:cNvSpPr>
            <p:nvPr/>
          </p:nvSpPr>
          <p:spPr bwMode="hidden">
            <a:xfrm>
              <a:off x="0" y="1440"/>
              <a:ext cx="5155" cy="2304"/>
            </a:xfrm>
            <a:custGeom>
              <a:avLst/>
              <a:gdLst/>
              <a:ahLst/>
              <a:cxnLst>
                <a:cxn ang="0">
                  <a:pos x="5154" y="1769"/>
                </a:cxn>
                <a:cxn ang="0">
                  <a:pos x="0" y="2304"/>
                </a:cxn>
                <a:cxn ang="0">
                  <a:pos x="0" y="1252"/>
                </a:cxn>
                <a:cxn ang="0">
                  <a:pos x="5155" y="0"/>
                </a:cxn>
                <a:cxn ang="0">
                  <a:pos x="5155" y="1416"/>
                </a:cxn>
                <a:cxn ang="0">
                  <a:pos x="5154" y="1769"/>
                </a:cxn>
              </a:cxnLst>
              <a:rect l="0" t="0" r="r" b="b"/>
              <a:pathLst>
                <a:path w="5155" h="2304">
                  <a:moveTo>
                    <a:pt x="5154" y="1769"/>
                  </a:moveTo>
                  <a:lnTo>
                    <a:pt x="0" y="2304"/>
                  </a:lnTo>
                  <a:lnTo>
                    <a:pt x="0" y="1252"/>
                  </a:lnTo>
                  <a:lnTo>
                    <a:pt x="5155" y="0"/>
                  </a:lnTo>
                  <a:lnTo>
                    <a:pt x="5155" y="1416"/>
                  </a:lnTo>
                  <a:lnTo>
                    <a:pt x="5154" y="1769"/>
                  </a:lnTo>
                  <a:close/>
                </a:path>
              </a:pathLst>
            </a:custGeom>
            <a:gradFill rotWithShape="1">
              <a:gsLst>
                <a:gs pos="0">
                  <a:schemeClr val="bg1">
                    <a:gamma/>
                    <a:shade val="84706"/>
                    <a:invGamma/>
                  </a:schemeClr>
                </a:gs>
                <a:gs pos="100000">
                  <a:schemeClr val="bg1"/>
                </a:gs>
              </a:gsLst>
              <a:lin ang="0" scaled="1"/>
            </a:gradFill>
            <a:ln w="9525">
              <a:noFill/>
              <a:round/>
              <a:headEnd/>
              <a:tailEnd/>
            </a:ln>
          </p:spPr>
          <p:txBody>
            <a:bodyPr/>
            <a:lstStyle/>
            <a:p>
              <a:pPr>
                <a:defRPr/>
              </a:pPr>
              <a:endParaRPr lang="en-US"/>
            </a:p>
          </p:txBody>
        </p:sp>
        <p:sp>
          <p:nvSpPr>
            <p:cNvPr id="6" name="Freeform 4"/>
            <p:cNvSpPr>
              <a:spLocks/>
            </p:cNvSpPr>
            <p:nvPr/>
          </p:nvSpPr>
          <p:spPr bwMode="hidden">
            <a:xfrm>
              <a:off x="0" y="0"/>
              <a:ext cx="5328" cy="3689"/>
            </a:xfrm>
            <a:custGeom>
              <a:avLst/>
              <a:gdLst/>
              <a:ahLst/>
              <a:cxnLst>
                <a:cxn ang="0">
                  <a:pos x="5311" y="3209"/>
                </a:cxn>
                <a:cxn ang="0">
                  <a:pos x="0" y="3689"/>
                </a:cxn>
                <a:cxn ang="0">
                  <a:pos x="0" y="9"/>
                </a:cxn>
                <a:cxn ang="0">
                  <a:pos x="5328" y="0"/>
                </a:cxn>
                <a:cxn ang="0">
                  <a:pos x="5311" y="3209"/>
                </a:cxn>
              </a:cxnLst>
              <a:rect l="0" t="0" r="r" b="b"/>
              <a:pathLst>
                <a:path w="5328" h="3689">
                  <a:moveTo>
                    <a:pt x="5311" y="3209"/>
                  </a:moveTo>
                  <a:lnTo>
                    <a:pt x="0" y="3689"/>
                  </a:lnTo>
                  <a:lnTo>
                    <a:pt x="0" y="9"/>
                  </a:lnTo>
                  <a:lnTo>
                    <a:pt x="5328" y="0"/>
                  </a:lnTo>
                  <a:lnTo>
                    <a:pt x="5311" y="3209"/>
                  </a:lnTo>
                  <a:close/>
                </a:path>
              </a:pathLst>
            </a:custGeom>
            <a:gradFill rotWithShape="1">
              <a:gsLst>
                <a:gs pos="0">
                  <a:schemeClr val="bg2"/>
                </a:gs>
                <a:gs pos="100000">
                  <a:schemeClr val="bg1"/>
                </a:gs>
              </a:gsLst>
              <a:lin ang="0" scaled="1"/>
            </a:gradFill>
            <a:ln w="9525">
              <a:noFill/>
              <a:round/>
              <a:headEnd/>
              <a:tailEnd/>
            </a:ln>
          </p:spPr>
          <p:txBody>
            <a:bodyPr/>
            <a:lstStyle/>
            <a:p>
              <a:pPr>
                <a:defRPr/>
              </a:pPr>
              <a:endParaRPr lang="en-US"/>
            </a:p>
          </p:txBody>
        </p:sp>
      </p:grpSp>
      <p:sp>
        <p:nvSpPr>
          <p:cNvPr id="177157" name="Rectangle 5"/>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fr-FR"/>
              <a:t>Cliquez pour modifier le style des sous-titres du masque</a:t>
            </a:r>
          </a:p>
        </p:txBody>
      </p:sp>
      <p:sp>
        <p:nvSpPr>
          <p:cNvPr id="177161" name="Rectangle 9"/>
          <p:cNvSpPr>
            <a:spLocks noGrp="1" noChangeArrowheads="1"/>
          </p:cNvSpPr>
          <p:nvPr>
            <p:ph type="ctrTitle" sz="quarter"/>
          </p:nvPr>
        </p:nvSpPr>
        <p:spPr>
          <a:xfrm>
            <a:off x="685800" y="1768475"/>
            <a:ext cx="7772400" cy="1736725"/>
          </a:xfrm>
        </p:spPr>
        <p:txBody>
          <a:bodyPr anchor="b" anchorCtr="1"/>
          <a:lstStyle>
            <a:lvl1pPr>
              <a:defRPr sz="5400"/>
            </a:lvl1pPr>
          </a:lstStyle>
          <a:p>
            <a:r>
              <a:rPr lang="fr-FR"/>
              <a:t>Cliquez pour modifier le style du titre</a:t>
            </a:r>
          </a:p>
        </p:txBody>
      </p:sp>
      <p:sp>
        <p:nvSpPr>
          <p:cNvPr id="7" name="Rectangle 6"/>
          <p:cNvSpPr>
            <a:spLocks noGrp="1" noChangeArrowheads="1"/>
          </p:cNvSpPr>
          <p:nvPr>
            <p:ph type="dt" sz="quarter" idx="10"/>
          </p:nvPr>
        </p:nvSpPr>
        <p:spPr/>
        <p:txBody>
          <a:bodyPr/>
          <a:lstStyle>
            <a:lvl1pPr>
              <a:defRPr smtClean="0"/>
            </a:lvl1pPr>
          </a:lstStyle>
          <a:p>
            <a:pPr>
              <a:defRPr/>
            </a:pPr>
            <a:endParaRPr lang="fr-FR"/>
          </a:p>
        </p:txBody>
      </p:sp>
      <p:sp>
        <p:nvSpPr>
          <p:cNvPr id="8" name="Rectangle 7"/>
          <p:cNvSpPr>
            <a:spLocks noGrp="1" noChangeArrowheads="1"/>
          </p:cNvSpPr>
          <p:nvPr>
            <p:ph type="ftr" sz="quarter" idx="11"/>
          </p:nvPr>
        </p:nvSpPr>
        <p:spPr/>
        <p:txBody>
          <a:bodyPr/>
          <a:lstStyle>
            <a:lvl1pPr>
              <a:defRPr smtClean="0"/>
            </a:lvl1pPr>
          </a:lstStyle>
          <a:p>
            <a:pPr>
              <a:defRPr/>
            </a:pPr>
            <a:endParaRPr lang="fr-FR"/>
          </a:p>
        </p:txBody>
      </p:sp>
      <p:sp>
        <p:nvSpPr>
          <p:cNvPr id="9" name="Rectangle 8"/>
          <p:cNvSpPr>
            <a:spLocks noGrp="1" noChangeArrowheads="1"/>
          </p:cNvSpPr>
          <p:nvPr>
            <p:ph type="sldNum" sz="quarter" idx="12"/>
          </p:nvPr>
        </p:nvSpPr>
        <p:spPr/>
        <p:txBody>
          <a:bodyPr/>
          <a:lstStyle>
            <a:lvl1pPr>
              <a:defRPr smtClean="0"/>
            </a:lvl1pPr>
          </a:lstStyle>
          <a:p>
            <a:pPr>
              <a:defRPr/>
            </a:pPr>
            <a:fld id="{1F8F5E2E-2BAD-4AA5-B81E-6832703F73AC}" type="slidenum">
              <a:rPr lang="fr-FR"/>
              <a:pPr>
                <a:defRPr/>
              </a:pPr>
              <a:t>‹N°›</a:t>
            </a:fld>
            <a:endParaRPr lang="fr-FR"/>
          </a:p>
        </p:txBody>
      </p:sp>
    </p:spTree>
  </p:cSld>
  <p:clrMapOvr>
    <a:masterClrMapping/>
  </p:clrMapOvr>
  <p:transition>
    <p:split orient="vert" dir="in"/>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Rectangle 7"/>
          <p:cNvSpPr>
            <a:spLocks noGrp="1" noChangeArrowheads="1"/>
          </p:cNvSpPr>
          <p:nvPr>
            <p:ph type="dt" sz="half" idx="10"/>
          </p:nvPr>
        </p:nvSpPr>
        <p:spPr>
          <a:ln/>
        </p:spPr>
        <p:txBody>
          <a:bodyPr/>
          <a:lstStyle>
            <a:lvl1pPr>
              <a:defRPr/>
            </a:lvl1pPr>
          </a:lstStyle>
          <a:p>
            <a:pPr>
              <a:defRPr/>
            </a:pPr>
            <a:endParaRPr lang="fr-FR"/>
          </a:p>
        </p:txBody>
      </p:sp>
      <p:sp>
        <p:nvSpPr>
          <p:cNvPr id="5" name="Rectangle 8"/>
          <p:cNvSpPr>
            <a:spLocks noGrp="1" noChangeArrowheads="1"/>
          </p:cNvSpPr>
          <p:nvPr>
            <p:ph type="ftr" sz="quarter" idx="11"/>
          </p:nvPr>
        </p:nvSpPr>
        <p:spPr>
          <a:ln/>
        </p:spPr>
        <p:txBody>
          <a:bodyPr/>
          <a:lstStyle>
            <a:lvl1pPr>
              <a:defRPr/>
            </a:lvl1pPr>
          </a:lstStyle>
          <a:p>
            <a:pPr>
              <a:defRPr/>
            </a:pPr>
            <a:endParaRPr lang="fr-FR"/>
          </a:p>
        </p:txBody>
      </p:sp>
      <p:sp>
        <p:nvSpPr>
          <p:cNvPr id="6" name="Rectangle 9"/>
          <p:cNvSpPr>
            <a:spLocks noGrp="1" noChangeArrowheads="1"/>
          </p:cNvSpPr>
          <p:nvPr>
            <p:ph type="sldNum" sz="quarter" idx="12"/>
          </p:nvPr>
        </p:nvSpPr>
        <p:spPr>
          <a:ln/>
        </p:spPr>
        <p:txBody>
          <a:bodyPr/>
          <a:lstStyle>
            <a:lvl1pPr>
              <a:defRPr/>
            </a:lvl1pPr>
          </a:lstStyle>
          <a:p>
            <a:pPr>
              <a:defRPr/>
            </a:pPr>
            <a:fld id="{E1DE8890-1E35-45EB-8A70-06CFC47BF2A5}" type="slidenum">
              <a:rPr lang="fr-FR"/>
              <a:pPr>
                <a:defRPr/>
              </a:pPr>
              <a:t>‹N°›</a:t>
            </a:fld>
            <a:endParaRPr lang="fr-FR"/>
          </a:p>
        </p:txBody>
      </p:sp>
    </p:spTree>
  </p:cSld>
  <p:clrMapOvr>
    <a:masterClrMapping/>
  </p:clrMapOvr>
  <p:transition>
    <p:split orient="vert" dir="in"/>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21362"/>
          </a:xfrm>
        </p:spPr>
        <p:txBody>
          <a:bodyPr vert="eaVert"/>
          <a:lstStyle/>
          <a:p>
            <a:r>
              <a:rPr lang="fr-FR" smtClean="0"/>
              <a:t>Cliquez pour modifier le style du titre</a:t>
            </a:r>
            <a:endParaRPr lang="en-US"/>
          </a:p>
        </p:txBody>
      </p:sp>
      <p:sp>
        <p:nvSpPr>
          <p:cNvPr id="3" name="Espace réservé du texte vertical 2"/>
          <p:cNvSpPr>
            <a:spLocks noGrp="1"/>
          </p:cNvSpPr>
          <p:nvPr>
            <p:ph type="body" orient="vert" idx="1"/>
          </p:nvPr>
        </p:nvSpPr>
        <p:spPr>
          <a:xfrm>
            <a:off x="457200" y="274638"/>
            <a:ext cx="6019800" cy="5821362"/>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Rectangle 7"/>
          <p:cNvSpPr>
            <a:spLocks noGrp="1" noChangeArrowheads="1"/>
          </p:cNvSpPr>
          <p:nvPr>
            <p:ph type="dt" sz="half" idx="10"/>
          </p:nvPr>
        </p:nvSpPr>
        <p:spPr>
          <a:ln/>
        </p:spPr>
        <p:txBody>
          <a:bodyPr/>
          <a:lstStyle>
            <a:lvl1pPr>
              <a:defRPr/>
            </a:lvl1pPr>
          </a:lstStyle>
          <a:p>
            <a:pPr>
              <a:defRPr/>
            </a:pPr>
            <a:endParaRPr lang="fr-FR"/>
          </a:p>
        </p:txBody>
      </p:sp>
      <p:sp>
        <p:nvSpPr>
          <p:cNvPr id="5" name="Rectangle 8"/>
          <p:cNvSpPr>
            <a:spLocks noGrp="1" noChangeArrowheads="1"/>
          </p:cNvSpPr>
          <p:nvPr>
            <p:ph type="ftr" sz="quarter" idx="11"/>
          </p:nvPr>
        </p:nvSpPr>
        <p:spPr>
          <a:ln/>
        </p:spPr>
        <p:txBody>
          <a:bodyPr/>
          <a:lstStyle>
            <a:lvl1pPr>
              <a:defRPr/>
            </a:lvl1pPr>
          </a:lstStyle>
          <a:p>
            <a:pPr>
              <a:defRPr/>
            </a:pPr>
            <a:endParaRPr lang="fr-FR"/>
          </a:p>
        </p:txBody>
      </p:sp>
      <p:sp>
        <p:nvSpPr>
          <p:cNvPr id="6" name="Rectangle 9"/>
          <p:cNvSpPr>
            <a:spLocks noGrp="1" noChangeArrowheads="1"/>
          </p:cNvSpPr>
          <p:nvPr>
            <p:ph type="sldNum" sz="quarter" idx="12"/>
          </p:nvPr>
        </p:nvSpPr>
        <p:spPr>
          <a:ln/>
        </p:spPr>
        <p:txBody>
          <a:bodyPr/>
          <a:lstStyle>
            <a:lvl1pPr>
              <a:defRPr/>
            </a:lvl1pPr>
          </a:lstStyle>
          <a:p>
            <a:pPr>
              <a:defRPr/>
            </a:pPr>
            <a:fld id="{CDA04FAA-C19C-4FF9-AC80-190649085E3E}" type="slidenum">
              <a:rPr lang="fr-FR"/>
              <a:pPr>
                <a:defRPr/>
              </a:pPr>
              <a:t>‹N°›</a:t>
            </a:fld>
            <a:endParaRPr lang="fr-FR"/>
          </a:p>
        </p:txBody>
      </p:sp>
    </p:spTree>
  </p:cSld>
  <p:clrMapOvr>
    <a:masterClrMapping/>
  </p:clrMapOvr>
  <p:transition>
    <p:split orient="vert" dir="in"/>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457200" y="274638"/>
            <a:ext cx="8229600" cy="5821362"/>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3" name="Rectangle 7"/>
          <p:cNvSpPr>
            <a:spLocks noGrp="1" noChangeArrowheads="1"/>
          </p:cNvSpPr>
          <p:nvPr>
            <p:ph type="dt" sz="half" idx="10"/>
          </p:nvPr>
        </p:nvSpPr>
        <p:spPr>
          <a:ln/>
        </p:spPr>
        <p:txBody>
          <a:bodyPr/>
          <a:lstStyle>
            <a:lvl1pPr>
              <a:defRPr/>
            </a:lvl1pPr>
          </a:lstStyle>
          <a:p>
            <a:pPr>
              <a:defRPr/>
            </a:pPr>
            <a:endParaRPr lang="fr-FR"/>
          </a:p>
        </p:txBody>
      </p:sp>
      <p:sp>
        <p:nvSpPr>
          <p:cNvPr id="4" name="Rectangle 8"/>
          <p:cNvSpPr>
            <a:spLocks noGrp="1" noChangeArrowheads="1"/>
          </p:cNvSpPr>
          <p:nvPr>
            <p:ph type="ftr" sz="quarter" idx="11"/>
          </p:nvPr>
        </p:nvSpPr>
        <p:spPr>
          <a:ln/>
        </p:spPr>
        <p:txBody>
          <a:bodyPr/>
          <a:lstStyle>
            <a:lvl1pPr>
              <a:defRPr/>
            </a:lvl1pPr>
          </a:lstStyle>
          <a:p>
            <a:pPr>
              <a:defRPr/>
            </a:pPr>
            <a:endParaRPr lang="fr-FR"/>
          </a:p>
        </p:txBody>
      </p:sp>
      <p:sp>
        <p:nvSpPr>
          <p:cNvPr id="5" name="Rectangle 9"/>
          <p:cNvSpPr>
            <a:spLocks noGrp="1" noChangeArrowheads="1"/>
          </p:cNvSpPr>
          <p:nvPr>
            <p:ph type="sldNum" sz="quarter" idx="12"/>
          </p:nvPr>
        </p:nvSpPr>
        <p:spPr>
          <a:ln/>
        </p:spPr>
        <p:txBody>
          <a:bodyPr/>
          <a:lstStyle>
            <a:lvl1pPr>
              <a:defRPr/>
            </a:lvl1pPr>
          </a:lstStyle>
          <a:p>
            <a:pPr>
              <a:defRPr/>
            </a:pPr>
            <a:fld id="{4948E2EE-BFD5-4985-AE66-1D1F83872A50}" type="slidenum">
              <a:rPr lang="fr-FR"/>
              <a:pPr>
                <a:defRPr/>
              </a:pPr>
              <a:t>‹N°›</a:t>
            </a:fld>
            <a:endParaRPr lang="fr-FR"/>
          </a:p>
        </p:txBody>
      </p:sp>
    </p:spTree>
  </p:cSld>
  <p:clrMapOvr>
    <a:masterClrMapping/>
  </p:clrMapOvr>
  <p:transition>
    <p:split orient="vert" dir="in"/>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reserve="1">
  <p:cSld name="Titre. Contenu et 2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p>
            <a:r>
              <a:rPr lang="fr-FR" smtClean="0"/>
              <a:t>Cliquez pour modifier le style du titre</a:t>
            </a:r>
            <a:endParaRPr lang="en-US"/>
          </a:p>
        </p:txBody>
      </p:sp>
      <p:sp>
        <p:nvSpPr>
          <p:cNvPr id="3" name="Espace réservé du contenu 2"/>
          <p:cNvSpPr>
            <a:spLocks noGrp="1"/>
          </p:cNvSpPr>
          <p:nvPr>
            <p:ph sz="half" idx="1"/>
          </p:nvPr>
        </p:nvSpPr>
        <p:spPr>
          <a:xfrm>
            <a:off x="457200" y="1600200"/>
            <a:ext cx="4038600" cy="44958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contenu 3"/>
          <p:cNvSpPr>
            <a:spLocks noGrp="1"/>
          </p:cNvSpPr>
          <p:nvPr>
            <p:ph sz="quarter" idx="2"/>
          </p:nvPr>
        </p:nvSpPr>
        <p:spPr>
          <a:xfrm>
            <a:off x="4648200" y="1600200"/>
            <a:ext cx="4038600" cy="21717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u contenu 4"/>
          <p:cNvSpPr>
            <a:spLocks noGrp="1"/>
          </p:cNvSpPr>
          <p:nvPr>
            <p:ph sz="quarter" idx="3"/>
          </p:nvPr>
        </p:nvSpPr>
        <p:spPr>
          <a:xfrm>
            <a:off x="4648200" y="3924300"/>
            <a:ext cx="4038600" cy="21717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Rectangle 7"/>
          <p:cNvSpPr>
            <a:spLocks noGrp="1" noChangeArrowheads="1"/>
          </p:cNvSpPr>
          <p:nvPr>
            <p:ph type="dt" sz="half" idx="10"/>
          </p:nvPr>
        </p:nvSpPr>
        <p:spPr>
          <a:ln/>
        </p:spPr>
        <p:txBody>
          <a:bodyPr/>
          <a:lstStyle>
            <a:lvl1pPr>
              <a:defRPr/>
            </a:lvl1pPr>
          </a:lstStyle>
          <a:p>
            <a:pPr>
              <a:defRPr/>
            </a:pPr>
            <a:endParaRPr lang="fr-FR"/>
          </a:p>
        </p:txBody>
      </p:sp>
      <p:sp>
        <p:nvSpPr>
          <p:cNvPr id="7" name="Rectangle 8"/>
          <p:cNvSpPr>
            <a:spLocks noGrp="1" noChangeArrowheads="1"/>
          </p:cNvSpPr>
          <p:nvPr>
            <p:ph type="ftr" sz="quarter" idx="11"/>
          </p:nvPr>
        </p:nvSpPr>
        <p:spPr>
          <a:ln/>
        </p:spPr>
        <p:txBody>
          <a:bodyPr/>
          <a:lstStyle>
            <a:lvl1pPr>
              <a:defRPr/>
            </a:lvl1pPr>
          </a:lstStyle>
          <a:p>
            <a:pPr>
              <a:defRPr/>
            </a:pPr>
            <a:endParaRPr lang="fr-FR"/>
          </a:p>
        </p:txBody>
      </p:sp>
      <p:sp>
        <p:nvSpPr>
          <p:cNvPr id="8" name="Rectangle 9"/>
          <p:cNvSpPr>
            <a:spLocks noGrp="1" noChangeArrowheads="1"/>
          </p:cNvSpPr>
          <p:nvPr>
            <p:ph type="sldNum" sz="quarter" idx="12"/>
          </p:nvPr>
        </p:nvSpPr>
        <p:spPr>
          <a:ln/>
        </p:spPr>
        <p:txBody>
          <a:bodyPr/>
          <a:lstStyle>
            <a:lvl1pPr>
              <a:defRPr/>
            </a:lvl1pPr>
          </a:lstStyle>
          <a:p>
            <a:pPr>
              <a:defRPr/>
            </a:pPr>
            <a:fld id="{71DB6740-00A2-482D-877D-247D673978A0}" type="slidenum">
              <a:rPr lang="fr-FR"/>
              <a:pPr>
                <a:defRPr/>
              </a:pPr>
              <a:t>‹N°›</a:t>
            </a:fld>
            <a:endParaRPr lang="fr-FR"/>
          </a:p>
        </p:txBody>
      </p:sp>
    </p:spTree>
  </p:cSld>
  <p:clrMapOvr>
    <a:masterClrMapping/>
  </p:clrMapOvr>
  <p:transition>
    <p:split orient="vert" dir="in"/>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Rectangle 7"/>
          <p:cNvSpPr>
            <a:spLocks noGrp="1" noChangeArrowheads="1"/>
          </p:cNvSpPr>
          <p:nvPr>
            <p:ph type="dt" sz="half" idx="10"/>
          </p:nvPr>
        </p:nvSpPr>
        <p:spPr>
          <a:ln/>
        </p:spPr>
        <p:txBody>
          <a:bodyPr/>
          <a:lstStyle>
            <a:lvl1pPr>
              <a:defRPr/>
            </a:lvl1pPr>
          </a:lstStyle>
          <a:p>
            <a:pPr>
              <a:defRPr/>
            </a:pPr>
            <a:endParaRPr lang="fr-FR"/>
          </a:p>
        </p:txBody>
      </p:sp>
      <p:sp>
        <p:nvSpPr>
          <p:cNvPr id="5" name="Rectangle 8"/>
          <p:cNvSpPr>
            <a:spLocks noGrp="1" noChangeArrowheads="1"/>
          </p:cNvSpPr>
          <p:nvPr>
            <p:ph type="ftr" sz="quarter" idx="11"/>
          </p:nvPr>
        </p:nvSpPr>
        <p:spPr>
          <a:ln/>
        </p:spPr>
        <p:txBody>
          <a:bodyPr/>
          <a:lstStyle>
            <a:lvl1pPr>
              <a:defRPr/>
            </a:lvl1pPr>
          </a:lstStyle>
          <a:p>
            <a:pPr>
              <a:defRPr/>
            </a:pPr>
            <a:endParaRPr lang="fr-FR"/>
          </a:p>
        </p:txBody>
      </p:sp>
      <p:sp>
        <p:nvSpPr>
          <p:cNvPr id="6" name="Rectangle 9"/>
          <p:cNvSpPr>
            <a:spLocks noGrp="1" noChangeArrowheads="1"/>
          </p:cNvSpPr>
          <p:nvPr>
            <p:ph type="sldNum" sz="quarter" idx="12"/>
          </p:nvPr>
        </p:nvSpPr>
        <p:spPr>
          <a:ln/>
        </p:spPr>
        <p:txBody>
          <a:bodyPr/>
          <a:lstStyle>
            <a:lvl1pPr>
              <a:defRPr/>
            </a:lvl1pPr>
          </a:lstStyle>
          <a:p>
            <a:pPr>
              <a:defRPr/>
            </a:pPr>
            <a:fld id="{41FBD839-104B-4664-B16C-E735C10E42FF}" type="slidenum">
              <a:rPr lang="fr-FR"/>
              <a:pPr>
                <a:defRPr/>
              </a:pPr>
              <a:t>‹N°›</a:t>
            </a:fld>
            <a:endParaRPr lang="fr-FR"/>
          </a:p>
        </p:txBody>
      </p:sp>
    </p:spTree>
  </p:cSld>
  <p:clrMapOvr>
    <a:masterClrMapping/>
  </p:clrMapOvr>
  <p:transition>
    <p:split orient="vert" dir="in"/>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en-US"/>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7"/>
          <p:cNvSpPr>
            <a:spLocks noGrp="1" noChangeArrowheads="1"/>
          </p:cNvSpPr>
          <p:nvPr>
            <p:ph type="dt" sz="half" idx="10"/>
          </p:nvPr>
        </p:nvSpPr>
        <p:spPr>
          <a:ln/>
        </p:spPr>
        <p:txBody>
          <a:bodyPr/>
          <a:lstStyle>
            <a:lvl1pPr>
              <a:defRPr/>
            </a:lvl1pPr>
          </a:lstStyle>
          <a:p>
            <a:pPr>
              <a:defRPr/>
            </a:pPr>
            <a:endParaRPr lang="fr-FR"/>
          </a:p>
        </p:txBody>
      </p:sp>
      <p:sp>
        <p:nvSpPr>
          <p:cNvPr id="5" name="Rectangle 8"/>
          <p:cNvSpPr>
            <a:spLocks noGrp="1" noChangeArrowheads="1"/>
          </p:cNvSpPr>
          <p:nvPr>
            <p:ph type="ftr" sz="quarter" idx="11"/>
          </p:nvPr>
        </p:nvSpPr>
        <p:spPr>
          <a:ln/>
        </p:spPr>
        <p:txBody>
          <a:bodyPr/>
          <a:lstStyle>
            <a:lvl1pPr>
              <a:defRPr/>
            </a:lvl1pPr>
          </a:lstStyle>
          <a:p>
            <a:pPr>
              <a:defRPr/>
            </a:pPr>
            <a:endParaRPr lang="fr-FR"/>
          </a:p>
        </p:txBody>
      </p:sp>
      <p:sp>
        <p:nvSpPr>
          <p:cNvPr id="6" name="Rectangle 9"/>
          <p:cNvSpPr>
            <a:spLocks noGrp="1" noChangeArrowheads="1"/>
          </p:cNvSpPr>
          <p:nvPr>
            <p:ph type="sldNum" sz="quarter" idx="12"/>
          </p:nvPr>
        </p:nvSpPr>
        <p:spPr>
          <a:ln/>
        </p:spPr>
        <p:txBody>
          <a:bodyPr/>
          <a:lstStyle>
            <a:lvl1pPr>
              <a:defRPr/>
            </a:lvl1pPr>
          </a:lstStyle>
          <a:p>
            <a:pPr>
              <a:defRPr/>
            </a:pPr>
            <a:fld id="{F2433AED-93F7-4E32-9D9B-74D8DE416A6B}" type="slidenum">
              <a:rPr lang="fr-FR"/>
              <a:pPr>
                <a:defRPr/>
              </a:pPr>
              <a:t>‹N°›</a:t>
            </a:fld>
            <a:endParaRPr lang="fr-FR"/>
          </a:p>
        </p:txBody>
      </p:sp>
    </p:spTree>
  </p:cSld>
  <p:clrMapOvr>
    <a:masterClrMapping/>
  </p:clrMapOvr>
  <p:transition>
    <p:split orient="vert" dir="in"/>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u contenu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contenu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Rectangle 7"/>
          <p:cNvSpPr>
            <a:spLocks noGrp="1" noChangeArrowheads="1"/>
          </p:cNvSpPr>
          <p:nvPr>
            <p:ph type="dt" sz="half" idx="10"/>
          </p:nvPr>
        </p:nvSpPr>
        <p:spPr>
          <a:ln/>
        </p:spPr>
        <p:txBody>
          <a:bodyPr/>
          <a:lstStyle>
            <a:lvl1pPr>
              <a:defRPr/>
            </a:lvl1pPr>
          </a:lstStyle>
          <a:p>
            <a:pPr>
              <a:defRPr/>
            </a:pPr>
            <a:endParaRPr lang="fr-FR"/>
          </a:p>
        </p:txBody>
      </p:sp>
      <p:sp>
        <p:nvSpPr>
          <p:cNvPr id="6" name="Rectangle 8"/>
          <p:cNvSpPr>
            <a:spLocks noGrp="1" noChangeArrowheads="1"/>
          </p:cNvSpPr>
          <p:nvPr>
            <p:ph type="ftr" sz="quarter" idx="11"/>
          </p:nvPr>
        </p:nvSpPr>
        <p:spPr>
          <a:ln/>
        </p:spPr>
        <p:txBody>
          <a:bodyPr/>
          <a:lstStyle>
            <a:lvl1pPr>
              <a:defRPr/>
            </a:lvl1pPr>
          </a:lstStyle>
          <a:p>
            <a:pPr>
              <a:defRPr/>
            </a:pPr>
            <a:endParaRPr lang="fr-FR"/>
          </a:p>
        </p:txBody>
      </p:sp>
      <p:sp>
        <p:nvSpPr>
          <p:cNvPr id="7" name="Rectangle 9"/>
          <p:cNvSpPr>
            <a:spLocks noGrp="1" noChangeArrowheads="1"/>
          </p:cNvSpPr>
          <p:nvPr>
            <p:ph type="sldNum" sz="quarter" idx="12"/>
          </p:nvPr>
        </p:nvSpPr>
        <p:spPr>
          <a:ln/>
        </p:spPr>
        <p:txBody>
          <a:bodyPr/>
          <a:lstStyle>
            <a:lvl1pPr>
              <a:defRPr/>
            </a:lvl1pPr>
          </a:lstStyle>
          <a:p>
            <a:pPr>
              <a:defRPr/>
            </a:pPr>
            <a:fld id="{3ACD3E62-FFA4-4D89-8720-C5C3C66441A4}" type="slidenum">
              <a:rPr lang="fr-FR"/>
              <a:pPr>
                <a:defRPr/>
              </a:pPr>
              <a:t>‹N°›</a:t>
            </a:fld>
            <a:endParaRPr lang="fr-FR"/>
          </a:p>
        </p:txBody>
      </p:sp>
    </p:spTree>
  </p:cSld>
  <p:clrMapOvr>
    <a:masterClrMapping/>
  </p:clrMapOvr>
  <p:transition>
    <p:split orient="vert" dir="in"/>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en-US"/>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Rectangle 7"/>
          <p:cNvSpPr>
            <a:spLocks noGrp="1" noChangeArrowheads="1"/>
          </p:cNvSpPr>
          <p:nvPr>
            <p:ph type="dt" sz="half" idx="10"/>
          </p:nvPr>
        </p:nvSpPr>
        <p:spPr>
          <a:ln/>
        </p:spPr>
        <p:txBody>
          <a:bodyPr/>
          <a:lstStyle>
            <a:lvl1pPr>
              <a:defRPr/>
            </a:lvl1pPr>
          </a:lstStyle>
          <a:p>
            <a:pPr>
              <a:defRPr/>
            </a:pPr>
            <a:endParaRPr lang="fr-FR"/>
          </a:p>
        </p:txBody>
      </p:sp>
      <p:sp>
        <p:nvSpPr>
          <p:cNvPr id="8" name="Rectangle 8"/>
          <p:cNvSpPr>
            <a:spLocks noGrp="1" noChangeArrowheads="1"/>
          </p:cNvSpPr>
          <p:nvPr>
            <p:ph type="ftr" sz="quarter" idx="11"/>
          </p:nvPr>
        </p:nvSpPr>
        <p:spPr>
          <a:ln/>
        </p:spPr>
        <p:txBody>
          <a:bodyPr/>
          <a:lstStyle>
            <a:lvl1pPr>
              <a:defRPr/>
            </a:lvl1pPr>
          </a:lstStyle>
          <a:p>
            <a:pPr>
              <a:defRPr/>
            </a:pPr>
            <a:endParaRPr lang="fr-FR"/>
          </a:p>
        </p:txBody>
      </p:sp>
      <p:sp>
        <p:nvSpPr>
          <p:cNvPr id="9" name="Rectangle 9"/>
          <p:cNvSpPr>
            <a:spLocks noGrp="1" noChangeArrowheads="1"/>
          </p:cNvSpPr>
          <p:nvPr>
            <p:ph type="sldNum" sz="quarter" idx="12"/>
          </p:nvPr>
        </p:nvSpPr>
        <p:spPr>
          <a:ln/>
        </p:spPr>
        <p:txBody>
          <a:bodyPr/>
          <a:lstStyle>
            <a:lvl1pPr>
              <a:defRPr/>
            </a:lvl1pPr>
          </a:lstStyle>
          <a:p>
            <a:pPr>
              <a:defRPr/>
            </a:pPr>
            <a:fld id="{2908A8F4-F5EF-401C-8B22-A7CE46C465DD}" type="slidenum">
              <a:rPr lang="fr-FR"/>
              <a:pPr>
                <a:defRPr/>
              </a:pPr>
              <a:t>‹N°›</a:t>
            </a:fld>
            <a:endParaRPr lang="fr-FR"/>
          </a:p>
        </p:txBody>
      </p:sp>
    </p:spTree>
  </p:cSld>
  <p:clrMapOvr>
    <a:masterClrMapping/>
  </p:clrMapOvr>
  <p:transition>
    <p:split orient="vert" dir="in"/>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Rectangle 7"/>
          <p:cNvSpPr>
            <a:spLocks noGrp="1" noChangeArrowheads="1"/>
          </p:cNvSpPr>
          <p:nvPr>
            <p:ph type="dt" sz="half" idx="10"/>
          </p:nvPr>
        </p:nvSpPr>
        <p:spPr>
          <a:ln/>
        </p:spPr>
        <p:txBody>
          <a:bodyPr/>
          <a:lstStyle>
            <a:lvl1pPr>
              <a:defRPr/>
            </a:lvl1pPr>
          </a:lstStyle>
          <a:p>
            <a:pPr>
              <a:defRPr/>
            </a:pPr>
            <a:endParaRPr lang="fr-FR"/>
          </a:p>
        </p:txBody>
      </p:sp>
      <p:sp>
        <p:nvSpPr>
          <p:cNvPr id="4" name="Rectangle 8"/>
          <p:cNvSpPr>
            <a:spLocks noGrp="1" noChangeArrowheads="1"/>
          </p:cNvSpPr>
          <p:nvPr>
            <p:ph type="ftr" sz="quarter" idx="11"/>
          </p:nvPr>
        </p:nvSpPr>
        <p:spPr>
          <a:ln/>
        </p:spPr>
        <p:txBody>
          <a:bodyPr/>
          <a:lstStyle>
            <a:lvl1pPr>
              <a:defRPr/>
            </a:lvl1pPr>
          </a:lstStyle>
          <a:p>
            <a:pPr>
              <a:defRPr/>
            </a:pPr>
            <a:endParaRPr lang="fr-FR"/>
          </a:p>
        </p:txBody>
      </p:sp>
      <p:sp>
        <p:nvSpPr>
          <p:cNvPr id="5" name="Rectangle 9"/>
          <p:cNvSpPr>
            <a:spLocks noGrp="1" noChangeArrowheads="1"/>
          </p:cNvSpPr>
          <p:nvPr>
            <p:ph type="sldNum" sz="quarter" idx="12"/>
          </p:nvPr>
        </p:nvSpPr>
        <p:spPr>
          <a:ln/>
        </p:spPr>
        <p:txBody>
          <a:bodyPr/>
          <a:lstStyle>
            <a:lvl1pPr>
              <a:defRPr/>
            </a:lvl1pPr>
          </a:lstStyle>
          <a:p>
            <a:pPr>
              <a:defRPr/>
            </a:pPr>
            <a:fld id="{0755F8B4-6693-4691-AF7B-153CF55A7F25}" type="slidenum">
              <a:rPr lang="fr-FR"/>
              <a:pPr>
                <a:defRPr/>
              </a:pPr>
              <a:t>‹N°›</a:t>
            </a:fld>
            <a:endParaRPr lang="fr-FR"/>
          </a:p>
        </p:txBody>
      </p:sp>
    </p:spTree>
  </p:cSld>
  <p:clrMapOvr>
    <a:masterClrMapping/>
  </p:clrMapOvr>
  <p:transition>
    <p:split orient="vert" dir="in"/>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endParaRPr lang="fr-FR"/>
          </a:p>
        </p:txBody>
      </p:sp>
      <p:sp>
        <p:nvSpPr>
          <p:cNvPr id="3" name="Rectangle 8"/>
          <p:cNvSpPr>
            <a:spLocks noGrp="1" noChangeArrowheads="1"/>
          </p:cNvSpPr>
          <p:nvPr>
            <p:ph type="ftr" sz="quarter" idx="11"/>
          </p:nvPr>
        </p:nvSpPr>
        <p:spPr>
          <a:ln/>
        </p:spPr>
        <p:txBody>
          <a:bodyPr/>
          <a:lstStyle>
            <a:lvl1pPr>
              <a:defRPr/>
            </a:lvl1pPr>
          </a:lstStyle>
          <a:p>
            <a:pPr>
              <a:defRPr/>
            </a:pPr>
            <a:endParaRPr lang="fr-FR"/>
          </a:p>
        </p:txBody>
      </p:sp>
      <p:sp>
        <p:nvSpPr>
          <p:cNvPr id="4" name="Rectangle 9"/>
          <p:cNvSpPr>
            <a:spLocks noGrp="1" noChangeArrowheads="1"/>
          </p:cNvSpPr>
          <p:nvPr>
            <p:ph type="sldNum" sz="quarter" idx="12"/>
          </p:nvPr>
        </p:nvSpPr>
        <p:spPr>
          <a:ln/>
        </p:spPr>
        <p:txBody>
          <a:bodyPr/>
          <a:lstStyle>
            <a:lvl1pPr>
              <a:defRPr/>
            </a:lvl1pPr>
          </a:lstStyle>
          <a:p>
            <a:pPr>
              <a:defRPr/>
            </a:pPr>
            <a:fld id="{9CD52A6A-5643-4D24-9D78-17C87063BCE5}" type="slidenum">
              <a:rPr lang="fr-FR"/>
              <a:pPr>
                <a:defRPr/>
              </a:pPr>
              <a:t>‹N°›</a:t>
            </a:fld>
            <a:endParaRPr lang="fr-FR"/>
          </a:p>
        </p:txBody>
      </p:sp>
    </p:spTree>
  </p:cSld>
  <p:clrMapOvr>
    <a:masterClrMapping/>
  </p:clrMapOvr>
  <p:transition>
    <p:split orient="vert" dir="in"/>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en-US"/>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7"/>
          <p:cNvSpPr>
            <a:spLocks noGrp="1" noChangeArrowheads="1"/>
          </p:cNvSpPr>
          <p:nvPr>
            <p:ph type="dt" sz="half" idx="10"/>
          </p:nvPr>
        </p:nvSpPr>
        <p:spPr>
          <a:ln/>
        </p:spPr>
        <p:txBody>
          <a:bodyPr/>
          <a:lstStyle>
            <a:lvl1pPr>
              <a:defRPr/>
            </a:lvl1pPr>
          </a:lstStyle>
          <a:p>
            <a:pPr>
              <a:defRPr/>
            </a:pPr>
            <a:endParaRPr lang="fr-FR"/>
          </a:p>
        </p:txBody>
      </p:sp>
      <p:sp>
        <p:nvSpPr>
          <p:cNvPr id="6" name="Rectangle 8"/>
          <p:cNvSpPr>
            <a:spLocks noGrp="1" noChangeArrowheads="1"/>
          </p:cNvSpPr>
          <p:nvPr>
            <p:ph type="ftr" sz="quarter" idx="11"/>
          </p:nvPr>
        </p:nvSpPr>
        <p:spPr>
          <a:ln/>
        </p:spPr>
        <p:txBody>
          <a:bodyPr/>
          <a:lstStyle>
            <a:lvl1pPr>
              <a:defRPr/>
            </a:lvl1pPr>
          </a:lstStyle>
          <a:p>
            <a:pPr>
              <a:defRPr/>
            </a:pPr>
            <a:endParaRPr lang="fr-FR"/>
          </a:p>
        </p:txBody>
      </p:sp>
      <p:sp>
        <p:nvSpPr>
          <p:cNvPr id="7" name="Rectangle 9"/>
          <p:cNvSpPr>
            <a:spLocks noGrp="1" noChangeArrowheads="1"/>
          </p:cNvSpPr>
          <p:nvPr>
            <p:ph type="sldNum" sz="quarter" idx="12"/>
          </p:nvPr>
        </p:nvSpPr>
        <p:spPr>
          <a:ln/>
        </p:spPr>
        <p:txBody>
          <a:bodyPr/>
          <a:lstStyle>
            <a:lvl1pPr>
              <a:defRPr/>
            </a:lvl1pPr>
          </a:lstStyle>
          <a:p>
            <a:pPr>
              <a:defRPr/>
            </a:pPr>
            <a:fld id="{FFC758D9-F654-484C-B63A-C756A9908AAB}" type="slidenum">
              <a:rPr lang="fr-FR"/>
              <a:pPr>
                <a:defRPr/>
              </a:pPr>
              <a:t>‹N°›</a:t>
            </a:fld>
            <a:endParaRPr lang="fr-FR"/>
          </a:p>
        </p:txBody>
      </p:sp>
    </p:spTree>
  </p:cSld>
  <p:clrMapOvr>
    <a:masterClrMapping/>
  </p:clrMapOvr>
  <p:transition>
    <p:split orient="vert" dir="in"/>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en-US"/>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7"/>
          <p:cNvSpPr>
            <a:spLocks noGrp="1" noChangeArrowheads="1"/>
          </p:cNvSpPr>
          <p:nvPr>
            <p:ph type="dt" sz="half" idx="10"/>
          </p:nvPr>
        </p:nvSpPr>
        <p:spPr>
          <a:ln/>
        </p:spPr>
        <p:txBody>
          <a:bodyPr/>
          <a:lstStyle>
            <a:lvl1pPr>
              <a:defRPr/>
            </a:lvl1pPr>
          </a:lstStyle>
          <a:p>
            <a:pPr>
              <a:defRPr/>
            </a:pPr>
            <a:endParaRPr lang="fr-FR"/>
          </a:p>
        </p:txBody>
      </p:sp>
      <p:sp>
        <p:nvSpPr>
          <p:cNvPr id="6" name="Rectangle 8"/>
          <p:cNvSpPr>
            <a:spLocks noGrp="1" noChangeArrowheads="1"/>
          </p:cNvSpPr>
          <p:nvPr>
            <p:ph type="ftr" sz="quarter" idx="11"/>
          </p:nvPr>
        </p:nvSpPr>
        <p:spPr>
          <a:ln/>
        </p:spPr>
        <p:txBody>
          <a:bodyPr/>
          <a:lstStyle>
            <a:lvl1pPr>
              <a:defRPr/>
            </a:lvl1pPr>
          </a:lstStyle>
          <a:p>
            <a:pPr>
              <a:defRPr/>
            </a:pPr>
            <a:endParaRPr lang="fr-FR"/>
          </a:p>
        </p:txBody>
      </p:sp>
      <p:sp>
        <p:nvSpPr>
          <p:cNvPr id="7" name="Rectangle 9"/>
          <p:cNvSpPr>
            <a:spLocks noGrp="1" noChangeArrowheads="1"/>
          </p:cNvSpPr>
          <p:nvPr>
            <p:ph type="sldNum" sz="quarter" idx="12"/>
          </p:nvPr>
        </p:nvSpPr>
        <p:spPr>
          <a:ln/>
        </p:spPr>
        <p:txBody>
          <a:bodyPr/>
          <a:lstStyle>
            <a:lvl1pPr>
              <a:defRPr/>
            </a:lvl1pPr>
          </a:lstStyle>
          <a:p>
            <a:pPr>
              <a:defRPr/>
            </a:pPr>
            <a:fld id="{B36D1D85-D405-4FC8-A6A8-A8911AFA6E5E}" type="slidenum">
              <a:rPr lang="fr-FR"/>
              <a:pPr>
                <a:defRPr/>
              </a:pPr>
              <a:t>‹N°›</a:t>
            </a:fld>
            <a:endParaRPr lang="fr-FR"/>
          </a:p>
        </p:txBody>
      </p:sp>
    </p:spTree>
  </p:cSld>
  <p:clrMapOvr>
    <a:masterClrMapping/>
  </p:clrMapOvr>
  <p:transition>
    <p:split orient="vert" dir="in"/>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7242175" cy="1981200"/>
            <a:chOff x="0" y="0"/>
            <a:chExt cx="4562" cy="1248"/>
          </a:xfrm>
        </p:grpSpPr>
        <p:sp>
          <p:nvSpPr>
            <p:cNvPr id="176131" name="Freeform 3"/>
            <p:cNvSpPr>
              <a:spLocks/>
            </p:cNvSpPr>
            <p:nvPr/>
          </p:nvSpPr>
          <p:spPr bwMode="hidden">
            <a:xfrm>
              <a:off x="0" y="583"/>
              <a:ext cx="4487" cy="665"/>
            </a:xfrm>
            <a:custGeom>
              <a:avLst/>
              <a:gdLst/>
              <a:ahLst/>
              <a:cxnLst>
                <a:cxn ang="0">
                  <a:pos x="4800" y="299"/>
                </a:cxn>
                <a:cxn ang="0">
                  <a:pos x="0" y="665"/>
                </a:cxn>
                <a:cxn ang="0">
                  <a:pos x="0" y="0"/>
                </a:cxn>
                <a:cxn ang="0">
                  <a:pos x="4806" y="1"/>
                </a:cxn>
                <a:cxn ang="0">
                  <a:pos x="4800" y="153"/>
                </a:cxn>
                <a:cxn ang="0">
                  <a:pos x="4800" y="299"/>
                </a:cxn>
              </a:cxnLst>
              <a:rect l="0" t="0" r="r" b="b"/>
              <a:pathLst>
                <a:path w="4806" h="665">
                  <a:moveTo>
                    <a:pt x="4800" y="299"/>
                  </a:moveTo>
                  <a:lnTo>
                    <a:pt x="0" y="665"/>
                  </a:lnTo>
                  <a:lnTo>
                    <a:pt x="0" y="0"/>
                  </a:lnTo>
                  <a:lnTo>
                    <a:pt x="4806" y="1"/>
                  </a:lnTo>
                  <a:lnTo>
                    <a:pt x="4800" y="153"/>
                  </a:lnTo>
                  <a:lnTo>
                    <a:pt x="4800" y="299"/>
                  </a:lnTo>
                  <a:close/>
                </a:path>
              </a:pathLst>
            </a:custGeom>
            <a:gradFill rotWithShape="1">
              <a:gsLst>
                <a:gs pos="0">
                  <a:schemeClr val="bg1">
                    <a:gamma/>
                    <a:shade val="94118"/>
                    <a:invGamma/>
                  </a:schemeClr>
                </a:gs>
                <a:gs pos="100000">
                  <a:schemeClr val="bg1"/>
                </a:gs>
              </a:gsLst>
              <a:lin ang="0" scaled="1"/>
            </a:gradFill>
            <a:ln w="9525">
              <a:noFill/>
              <a:round/>
              <a:headEnd/>
              <a:tailEnd/>
            </a:ln>
          </p:spPr>
          <p:txBody>
            <a:bodyPr/>
            <a:lstStyle/>
            <a:p>
              <a:pPr>
                <a:defRPr/>
              </a:pPr>
              <a:endParaRPr lang="en-US"/>
            </a:p>
          </p:txBody>
        </p:sp>
        <p:sp>
          <p:nvSpPr>
            <p:cNvPr id="176132" name="Freeform 4"/>
            <p:cNvSpPr>
              <a:spLocks/>
            </p:cNvSpPr>
            <p:nvPr/>
          </p:nvSpPr>
          <p:spPr bwMode="hidden">
            <a:xfrm>
              <a:off x="0" y="0"/>
              <a:ext cx="4562" cy="1199"/>
            </a:xfrm>
            <a:custGeom>
              <a:avLst/>
              <a:gdLst/>
              <a:ahLst/>
              <a:cxnLst>
                <a:cxn ang="0">
                  <a:pos x="4560" y="932"/>
                </a:cxn>
                <a:cxn ang="0">
                  <a:pos x="0" y="1199"/>
                </a:cxn>
                <a:cxn ang="0">
                  <a:pos x="0" y="0"/>
                </a:cxn>
                <a:cxn ang="0">
                  <a:pos x="4562" y="0"/>
                </a:cxn>
                <a:cxn ang="0">
                  <a:pos x="4560" y="932"/>
                </a:cxn>
                <a:cxn ang="0">
                  <a:pos x="4560" y="932"/>
                </a:cxn>
              </a:cxnLst>
              <a:rect l="0" t="0" r="r" b="b"/>
              <a:pathLst>
                <a:path w="4562" h="1199">
                  <a:moveTo>
                    <a:pt x="4560" y="932"/>
                  </a:moveTo>
                  <a:lnTo>
                    <a:pt x="0" y="1199"/>
                  </a:lnTo>
                  <a:lnTo>
                    <a:pt x="0" y="0"/>
                  </a:lnTo>
                  <a:lnTo>
                    <a:pt x="4562" y="0"/>
                  </a:lnTo>
                  <a:lnTo>
                    <a:pt x="4560" y="932"/>
                  </a:lnTo>
                  <a:lnTo>
                    <a:pt x="4560" y="932"/>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p>
          </p:txBody>
        </p:sp>
      </p:grpSp>
      <p:sp>
        <p:nvSpPr>
          <p:cNvPr id="176133" name="Rectangle 5"/>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76134" name="Rectangle 6"/>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176135" name="Rectangle 7"/>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effectLst>
                  <a:outerShdw blurRad="38100" dist="38100" dir="2700000" algn="tl">
                    <a:srgbClr val="000000"/>
                  </a:outerShdw>
                </a:effectLst>
              </a:defRPr>
            </a:lvl1pPr>
          </a:lstStyle>
          <a:p>
            <a:pPr>
              <a:defRPr/>
            </a:pPr>
            <a:endParaRPr lang="fr-FR"/>
          </a:p>
        </p:txBody>
      </p:sp>
      <p:sp>
        <p:nvSpPr>
          <p:cNvPr id="176136" name="Rectangle 8"/>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smtClean="0">
                <a:effectLst>
                  <a:outerShdw blurRad="38100" dist="38100" dir="2700000" algn="tl">
                    <a:srgbClr val="000000"/>
                  </a:outerShdw>
                </a:effectLst>
              </a:defRPr>
            </a:lvl1pPr>
          </a:lstStyle>
          <a:p>
            <a:pPr>
              <a:defRPr/>
            </a:pPr>
            <a:endParaRPr lang="fr-FR"/>
          </a:p>
        </p:txBody>
      </p:sp>
      <p:sp>
        <p:nvSpPr>
          <p:cNvPr id="176137" name="Rectangle 9"/>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effectLst>
                  <a:outerShdw blurRad="38100" dist="38100" dir="2700000" algn="tl">
                    <a:srgbClr val="000000"/>
                  </a:outerShdw>
                </a:effectLst>
              </a:defRPr>
            </a:lvl1pPr>
          </a:lstStyle>
          <a:p>
            <a:pPr>
              <a:defRPr/>
            </a:pPr>
            <a:fld id="{D3BABF48-1A36-49F4-9A9E-C78299E3C248}" type="slidenum">
              <a:rPr lang="fr-FR"/>
              <a:pPr>
                <a:defRPr/>
              </a:pPr>
              <a:t>‹N°›</a:t>
            </a:fld>
            <a:endParaRPr lang="fr-FR"/>
          </a:p>
        </p:txBody>
      </p:sp>
    </p:spTree>
  </p:cSld>
  <p:clrMap bg1="dk2" tx1="lt1" bg2="dk1" tx2="lt2" accent1="accent1" accent2="accent2" accent3="accent3" accent4="accent4" accent5="accent5" accent6="accent6" hlink="hlink" folHlink="folHlink"/>
  <p:sldLayoutIdLst>
    <p:sldLayoutId id="2147483814" r:id="rId1"/>
    <p:sldLayoutId id="2147483802" r:id="rId2"/>
    <p:sldLayoutId id="2147483803" r:id="rId3"/>
    <p:sldLayoutId id="2147483804" r:id="rId4"/>
    <p:sldLayoutId id="2147483805" r:id="rId5"/>
    <p:sldLayoutId id="2147483806" r:id="rId6"/>
    <p:sldLayoutId id="2147483807" r:id="rId7"/>
    <p:sldLayoutId id="2147483808" r:id="rId8"/>
    <p:sldLayoutId id="2147483809" r:id="rId9"/>
    <p:sldLayoutId id="2147483810" r:id="rId10"/>
    <p:sldLayoutId id="2147483811" r:id="rId11"/>
    <p:sldLayoutId id="2147483812" r:id="rId12"/>
    <p:sldLayoutId id="2147483813" r:id="rId13"/>
  </p:sldLayoutIdLst>
  <p:transition>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176133"/>
                                        </p:tgtEl>
                                        <p:attrNameLst>
                                          <p:attrName>style.visibility</p:attrName>
                                        </p:attrNameLst>
                                      </p:cBhvr>
                                      <p:to>
                                        <p:strVal val="visible"/>
                                      </p:to>
                                    </p:set>
                                    <p:anim calcmode="lin" valueType="num">
                                      <p:cBhvr>
                                        <p:cTn id="7" dur="1000" fill="hold"/>
                                        <p:tgtEl>
                                          <p:spTgt spid="176133"/>
                                        </p:tgtEl>
                                        <p:attrNameLst>
                                          <p:attrName>ppt_w</p:attrName>
                                        </p:attrNameLst>
                                      </p:cBhvr>
                                      <p:tavLst>
                                        <p:tav tm="0">
                                          <p:val>
                                            <p:strVal val="#ppt_w+.3"/>
                                          </p:val>
                                        </p:tav>
                                        <p:tav tm="100000">
                                          <p:val>
                                            <p:strVal val="#ppt_w"/>
                                          </p:val>
                                        </p:tav>
                                      </p:tavLst>
                                    </p:anim>
                                    <p:anim calcmode="lin" valueType="num">
                                      <p:cBhvr>
                                        <p:cTn id="8" dur="1000" fill="hold"/>
                                        <p:tgtEl>
                                          <p:spTgt spid="176133"/>
                                        </p:tgtEl>
                                        <p:attrNameLst>
                                          <p:attrName>ppt_h</p:attrName>
                                        </p:attrNameLst>
                                      </p:cBhvr>
                                      <p:tavLst>
                                        <p:tav tm="0">
                                          <p:val>
                                            <p:strVal val="#ppt_h"/>
                                          </p:val>
                                        </p:tav>
                                        <p:tav tm="100000">
                                          <p:val>
                                            <p:strVal val="#ppt_h"/>
                                          </p:val>
                                        </p:tav>
                                      </p:tavLst>
                                    </p:anim>
                                    <p:animEffect transition="in" filter="fade">
                                      <p:cBhvr>
                                        <p:cTn id="9" dur="1000"/>
                                        <p:tgtEl>
                                          <p:spTgt spid="176133"/>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176134">
                                            <p:txEl>
                                              <p:pRg st="0" end="0"/>
                                            </p:txEl>
                                          </p:spTgt>
                                        </p:tgtEl>
                                        <p:attrNameLst>
                                          <p:attrName>style.visibility</p:attrName>
                                        </p:attrNameLst>
                                      </p:cBhvr>
                                      <p:to>
                                        <p:strVal val="visible"/>
                                      </p:to>
                                    </p:set>
                                    <p:anim calcmode="lin" valueType="num">
                                      <p:cBhvr>
                                        <p:cTn id="14" dur="1000" fill="hold"/>
                                        <p:tgtEl>
                                          <p:spTgt spid="176134">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176134">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176134">
                                            <p:txEl>
                                              <p:pRg st="0" end="0"/>
                                            </p:txEl>
                                          </p:spTgt>
                                        </p:tgtEl>
                                      </p:cBhvr>
                                    </p:animEffect>
                                  </p:childTnLst>
                                </p:cTn>
                              </p:par>
                              <p:par>
                                <p:cTn id="17" presetID="50" presetClass="entr" presetSubtype="0" decel="100000" fill="hold" grpId="0" nodeType="withEffect">
                                  <p:stCondLst>
                                    <p:cond delay="0"/>
                                  </p:stCondLst>
                                  <p:childTnLst>
                                    <p:set>
                                      <p:cBhvr>
                                        <p:cTn id="18" dur="1" fill="hold">
                                          <p:stCondLst>
                                            <p:cond delay="0"/>
                                          </p:stCondLst>
                                        </p:cTn>
                                        <p:tgtEl>
                                          <p:spTgt spid="176134">
                                            <p:txEl>
                                              <p:pRg st="1" end="1"/>
                                            </p:txEl>
                                          </p:spTgt>
                                        </p:tgtEl>
                                        <p:attrNameLst>
                                          <p:attrName>style.visibility</p:attrName>
                                        </p:attrNameLst>
                                      </p:cBhvr>
                                      <p:to>
                                        <p:strVal val="visible"/>
                                      </p:to>
                                    </p:set>
                                    <p:anim calcmode="lin" valueType="num">
                                      <p:cBhvr>
                                        <p:cTn id="19" dur="1000" fill="hold"/>
                                        <p:tgtEl>
                                          <p:spTgt spid="176134">
                                            <p:txEl>
                                              <p:pRg st="1" end="1"/>
                                            </p:txEl>
                                          </p:spTgt>
                                        </p:tgtEl>
                                        <p:attrNameLst>
                                          <p:attrName>ppt_w</p:attrName>
                                        </p:attrNameLst>
                                      </p:cBhvr>
                                      <p:tavLst>
                                        <p:tav tm="0">
                                          <p:val>
                                            <p:strVal val="#ppt_w+.3"/>
                                          </p:val>
                                        </p:tav>
                                        <p:tav tm="100000">
                                          <p:val>
                                            <p:strVal val="#ppt_w"/>
                                          </p:val>
                                        </p:tav>
                                      </p:tavLst>
                                    </p:anim>
                                    <p:anim calcmode="lin" valueType="num">
                                      <p:cBhvr>
                                        <p:cTn id="20" dur="1000" fill="hold"/>
                                        <p:tgtEl>
                                          <p:spTgt spid="176134">
                                            <p:txEl>
                                              <p:pRg st="1" end="1"/>
                                            </p:txEl>
                                          </p:spTgt>
                                        </p:tgtEl>
                                        <p:attrNameLst>
                                          <p:attrName>ppt_h</p:attrName>
                                        </p:attrNameLst>
                                      </p:cBhvr>
                                      <p:tavLst>
                                        <p:tav tm="0">
                                          <p:val>
                                            <p:strVal val="#ppt_h"/>
                                          </p:val>
                                        </p:tav>
                                        <p:tav tm="100000">
                                          <p:val>
                                            <p:strVal val="#ppt_h"/>
                                          </p:val>
                                        </p:tav>
                                      </p:tavLst>
                                    </p:anim>
                                    <p:animEffect transition="in" filter="fade">
                                      <p:cBhvr>
                                        <p:cTn id="21" dur="1000"/>
                                        <p:tgtEl>
                                          <p:spTgt spid="176134">
                                            <p:txEl>
                                              <p:pRg st="1" end="1"/>
                                            </p:txEl>
                                          </p:spTgt>
                                        </p:tgtEl>
                                      </p:cBhvr>
                                    </p:animEffect>
                                  </p:childTnLst>
                                </p:cTn>
                              </p:par>
                              <p:par>
                                <p:cTn id="22" presetID="50" presetClass="entr" presetSubtype="0" decel="100000" fill="hold" grpId="0" nodeType="withEffect">
                                  <p:stCondLst>
                                    <p:cond delay="0"/>
                                  </p:stCondLst>
                                  <p:childTnLst>
                                    <p:set>
                                      <p:cBhvr>
                                        <p:cTn id="23" dur="1" fill="hold">
                                          <p:stCondLst>
                                            <p:cond delay="0"/>
                                          </p:stCondLst>
                                        </p:cTn>
                                        <p:tgtEl>
                                          <p:spTgt spid="176134">
                                            <p:txEl>
                                              <p:pRg st="2" end="2"/>
                                            </p:txEl>
                                          </p:spTgt>
                                        </p:tgtEl>
                                        <p:attrNameLst>
                                          <p:attrName>style.visibility</p:attrName>
                                        </p:attrNameLst>
                                      </p:cBhvr>
                                      <p:to>
                                        <p:strVal val="visible"/>
                                      </p:to>
                                    </p:set>
                                    <p:anim calcmode="lin" valueType="num">
                                      <p:cBhvr>
                                        <p:cTn id="24" dur="1000" fill="hold"/>
                                        <p:tgtEl>
                                          <p:spTgt spid="176134">
                                            <p:txEl>
                                              <p:pRg st="2" end="2"/>
                                            </p:txEl>
                                          </p:spTgt>
                                        </p:tgtEl>
                                        <p:attrNameLst>
                                          <p:attrName>ppt_w</p:attrName>
                                        </p:attrNameLst>
                                      </p:cBhvr>
                                      <p:tavLst>
                                        <p:tav tm="0">
                                          <p:val>
                                            <p:strVal val="#ppt_w+.3"/>
                                          </p:val>
                                        </p:tav>
                                        <p:tav tm="100000">
                                          <p:val>
                                            <p:strVal val="#ppt_w"/>
                                          </p:val>
                                        </p:tav>
                                      </p:tavLst>
                                    </p:anim>
                                    <p:anim calcmode="lin" valueType="num">
                                      <p:cBhvr>
                                        <p:cTn id="25" dur="1000" fill="hold"/>
                                        <p:tgtEl>
                                          <p:spTgt spid="176134">
                                            <p:txEl>
                                              <p:pRg st="2" end="2"/>
                                            </p:txEl>
                                          </p:spTgt>
                                        </p:tgtEl>
                                        <p:attrNameLst>
                                          <p:attrName>ppt_h</p:attrName>
                                        </p:attrNameLst>
                                      </p:cBhvr>
                                      <p:tavLst>
                                        <p:tav tm="0">
                                          <p:val>
                                            <p:strVal val="#ppt_h"/>
                                          </p:val>
                                        </p:tav>
                                        <p:tav tm="100000">
                                          <p:val>
                                            <p:strVal val="#ppt_h"/>
                                          </p:val>
                                        </p:tav>
                                      </p:tavLst>
                                    </p:anim>
                                    <p:animEffect transition="in" filter="fade">
                                      <p:cBhvr>
                                        <p:cTn id="26" dur="1000"/>
                                        <p:tgtEl>
                                          <p:spTgt spid="176134">
                                            <p:txEl>
                                              <p:pRg st="2" end="2"/>
                                            </p:txEl>
                                          </p:spTgt>
                                        </p:tgtEl>
                                      </p:cBhvr>
                                    </p:animEffect>
                                  </p:childTnLst>
                                </p:cTn>
                              </p:par>
                              <p:par>
                                <p:cTn id="27" presetID="50" presetClass="entr" presetSubtype="0" decel="100000" fill="hold" grpId="0" nodeType="withEffect">
                                  <p:stCondLst>
                                    <p:cond delay="0"/>
                                  </p:stCondLst>
                                  <p:childTnLst>
                                    <p:set>
                                      <p:cBhvr>
                                        <p:cTn id="28" dur="1" fill="hold">
                                          <p:stCondLst>
                                            <p:cond delay="0"/>
                                          </p:stCondLst>
                                        </p:cTn>
                                        <p:tgtEl>
                                          <p:spTgt spid="176134">
                                            <p:txEl>
                                              <p:pRg st="3" end="3"/>
                                            </p:txEl>
                                          </p:spTgt>
                                        </p:tgtEl>
                                        <p:attrNameLst>
                                          <p:attrName>style.visibility</p:attrName>
                                        </p:attrNameLst>
                                      </p:cBhvr>
                                      <p:to>
                                        <p:strVal val="visible"/>
                                      </p:to>
                                    </p:set>
                                    <p:anim calcmode="lin" valueType="num">
                                      <p:cBhvr>
                                        <p:cTn id="29" dur="1000" fill="hold"/>
                                        <p:tgtEl>
                                          <p:spTgt spid="176134">
                                            <p:txEl>
                                              <p:pRg st="3" end="3"/>
                                            </p:txEl>
                                          </p:spTgt>
                                        </p:tgtEl>
                                        <p:attrNameLst>
                                          <p:attrName>ppt_w</p:attrName>
                                        </p:attrNameLst>
                                      </p:cBhvr>
                                      <p:tavLst>
                                        <p:tav tm="0">
                                          <p:val>
                                            <p:strVal val="#ppt_w+.3"/>
                                          </p:val>
                                        </p:tav>
                                        <p:tav tm="100000">
                                          <p:val>
                                            <p:strVal val="#ppt_w"/>
                                          </p:val>
                                        </p:tav>
                                      </p:tavLst>
                                    </p:anim>
                                    <p:anim calcmode="lin" valueType="num">
                                      <p:cBhvr>
                                        <p:cTn id="30" dur="1000" fill="hold"/>
                                        <p:tgtEl>
                                          <p:spTgt spid="176134">
                                            <p:txEl>
                                              <p:pRg st="3" end="3"/>
                                            </p:txEl>
                                          </p:spTgt>
                                        </p:tgtEl>
                                        <p:attrNameLst>
                                          <p:attrName>ppt_h</p:attrName>
                                        </p:attrNameLst>
                                      </p:cBhvr>
                                      <p:tavLst>
                                        <p:tav tm="0">
                                          <p:val>
                                            <p:strVal val="#ppt_h"/>
                                          </p:val>
                                        </p:tav>
                                        <p:tav tm="100000">
                                          <p:val>
                                            <p:strVal val="#ppt_h"/>
                                          </p:val>
                                        </p:tav>
                                      </p:tavLst>
                                    </p:anim>
                                    <p:animEffect transition="in" filter="fade">
                                      <p:cBhvr>
                                        <p:cTn id="31" dur="1000"/>
                                        <p:tgtEl>
                                          <p:spTgt spid="176134">
                                            <p:txEl>
                                              <p:pRg st="3" end="3"/>
                                            </p:txEl>
                                          </p:spTgt>
                                        </p:tgtEl>
                                      </p:cBhvr>
                                    </p:animEffect>
                                  </p:childTnLst>
                                </p:cTn>
                              </p:par>
                              <p:par>
                                <p:cTn id="32" presetID="50" presetClass="entr" presetSubtype="0" decel="100000" fill="hold" grpId="0" nodeType="withEffect">
                                  <p:stCondLst>
                                    <p:cond delay="0"/>
                                  </p:stCondLst>
                                  <p:childTnLst>
                                    <p:set>
                                      <p:cBhvr>
                                        <p:cTn id="33" dur="1" fill="hold">
                                          <p:stCondLst>
                                            <p:cond delay="0"/>
                                          </p:stCondLst>
                                        </p:cTn>
                                        <p:tgtEl>
                                          <p:spTgt spid="176134">
                                            <p:txEl>
                                              <p:pRg st="4" end="4"/>
                                            </p:txEl>
                                          </p:spTgt>
                                        </p:tgtEl>
                                        <p:attrNameLst>
                                          <p:attrName>style.visibility</p:attrName>
                                        </p:attrNameLst>
                                      </p:cBhvr>
                                      <p:to>
                                        <p:strVal val="visible"/>
                                      </p:to>
                                    </p:set>
                                    <p:anim calcmode="lin" valueType="num">
                                      <p:cBhvr>
                                        <p:cTn id="34" dur="1000" fill="hold"/>
                                        <p:tgtEl>
                                          <p:spTgt spid="176134">
                                            <p:txEl>
                                              <p:pRg st="4" end="4"/>
                                            </p:txEl>
                                          </p:spTgt>
                                        </p:tgtEl>
                                        <p:attrNameLst>
                                          <p:attrName>ppt_w</p:attrName>
                                        </p:attrNameLst>
                                      </p:cBhvr>
                                      <p:tavLst>
                                        <p:tav tm="0">
                                          <p:val>
                                            <p:strVal val="#ppt_w+.3"/>
                                          </p:val>
                                        </p:tav>
                                        <p:tav tm="100000">
                                          <p:val>
                                            <p:strVal val="#ppt_w"/>
                                          </p:val>
                                        </p:tav>
                                      </p:tavLst>
                                    </p:anim>
                                    <p:anim calcmode="lin" valueType="num">
                                      <p:cBhvr>
                                        <p:cTn id="35" dur="1000" fill="hold"/>
                                        <p:tgtEl>
                                          <p:spTgt spid="176134">
                                            <p:txEl>
                                              <p:pRg st="4" end="4"/>
                                            </p:txEl>
                                          </p:spTgt>
                                        </p:tgtEl>
                                        <p:attrNameLst>
                                          <p:attrName>ppt_h</p:attrName>
                                        </p:attrNameLst>
                                      </p:cBhvr>
                                      <p:tavLst>
                                        <p:tav tm="0">
                                          <p:val>
                                            <p:strVal val="#ppt_h"/>
                                          </p:val>
                                        </p:tav>
                                        <p:tav tm="100000">
                                          <p:val>
                                            <p:strVal val="#ppt_h"/>
                                          </p:val>
                                        </p:tav>
                                      </p:tavLst>
                                    </p:anim>
                                    <p:animEffect transition="in" filter="fade">
                                      <p:cBhvr>
                                        <p:cTn id="36" dur="1000"/>
                                        <p:tgtEl>
                                          <p:spTgt spid="17613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6133" grpId="0"/>
      <p:bldP spid="176134" grpId="0" build="p">
        <p:tmplLst>
          <p:tmpl lvl="1">
            <p:tnLst>
              <p:par>
                <p:cTn presetID="50" presetClass="entr" presetSubtype="0" decel="100000" fill="hold" nodeType="clickEffect">
                  <p:stCondLst>
                    <p:cond delay="0"/>
                  </p:stCondLst>
                  <p:childTnLst>
                    <p:set>
                      <p:cBhvr>
                        <p:cTn dur="1" fill="hold">
                          <p:stCondLst>
                            <p:cond delay="0"/>
                          </p:stCondLst>
                        </p:cTn>
                        <p:tgtEl>
                          <p:spTgt spid="176134"/>
                        </p:tgtEl>
                        <p:attrNameLst>
                          <p:attrName>style.visibility</p:attrName>
                        </p:attrNameLst>
                      </p:cBhvr>
                      <p:to>
                        <p:strVal val="visible"/>
                      </p:to>
                    </p:set>
                    <p:anim calcmode="lin" valueType="num">
                      <p:cBhvr>
                        <p:cTn dur="1000" fill="hold"/>
                        <p:tgtEl>
                          <p:spTgt spid="176134"/>
                        </p:tgtEl>
                        <p:attrNameLst>
                          <p:attrName>ppt_w</p:attrName>
                        </p:attrNameLst>
                      </p:cBhvr>
                      <p:tavLst>
                        <p:tav tm="0">
                          <p:val>
                            <p:strVal val="#ppt_w+.3"/>
                          </p:val>
                        </p:tav>
                        <p:tav tm="100000">
                          <p:val>
                            <p:strVal val="#ppt_w"/>
                          </p:val>
                        </p:tav>
                      </p:tavLst>
                    </p:anim>
                    <p:anim calcmode="lin" valueType="num">
                      <p:cBhvr>
                        <p:cTn dur="1000" fill="hold"/>
                        <p:tgtEl>
                          <p:spTgt spid="176134"/>
                        </p:tgtEl>
                        <p:attrNameLst>
                          <p:attrName>ppt_h</p:attrName>
                        </p:attrNameLst>
                      </p:cBhvr>
                      <p:tavLst>
                        <p:tav tm="0">
                          <p:val>
                            <p:strVal val="#ppt_h"/>
                          </p:val>
                        </p:tav>
                        <p:tav tm="100000">
                          <p:val>
                            <p:strVal val="#ppt_h"/>
                          </p:val>
                        </p:tav>
                      </p:tavLst>
                    </p:anim>
                    <p:animEffect transition="in" filter="fade">
                      <p:cBhvr>
                        <p:cTn dur="1000"/>
                        <p:tgtEl>
                          <p:spTgt spid="176134"/>
                        </p:tgtEl>
                      </p:cBhvr>
                    </p:animEffect>
                  </p:childTnLst>
                </p:cTn>
              </p:par>
            </p:tnLst>
          </p:tmpl>
          <p:tmpl lvl="2">
            <p:tnLst>
              <p:par>
                <p:cTn presetID="50" presetClass="entr" presetSubtype="0" decel="100000" fill="hold" nodeType="withEffect">
                  <p:stCondLst>
                    <p:cond delay="0"/>
                  </p:stCondLst>
                  <p:childTnLst>
                    <p:set>
                      <p:cBhvr>
                        <p:cTn dur="1" fill="hold">
                          <p:stCondLst>
                            <p:cond delay="0"/>
                          </p:stCondLst>
                        </p:cTn>
                        <p:tgtEl>
                          <p:spTgt spid="176134"/>
                        </p:tgtEl>
                        <p:attrNameLst>
                          <p:attrName>style.visibility</p:attrName>
                        </p:attrNameLst>
                      </p:cBhvr>
                      <p:to>
                        <p:strVal val="visible"/>
                      </p:to>
                    </p:set>
                    <p:anim calcmode="lin" valueType="num">
                      <p:cBhvr>
                        <p:cTn dur="1000" fill="hold"/>
                        <p:tgtEl>
                          <p:spTgt spid="176134"/>
                        </p:tgtEl>
                        <p:attrNameLst>
                          <p:attrName>ppt_w</p:attrName>
                        </p:attrNameLst>
                      </p:cBhvr>
                      <p:tavLst>
                        <p:tav tm="0">
                          <p:val>
                            <p:strVal val="#ppt_w+.3"/>
                          </p:val>
                        </p:tav>
                        <p:tav tm="100000">
                          <p:val>
                            <p:strVal val="#ppt_w"/>
                          </p:val>
                        </p:tav>
                      </p:tavLst>
                    </p:anim>
                    <p:anim calcmode="lin" valueType="num">
                      <p:cBhvr>
                        <p:cTn dur="1000" fill="hold"/>
                        <p:tgtEl>
                          <p:spTgt spid="176134"/>
                        </p:tgtEl>
                        <p:attrNameLst>
                          <p:attrName>ppt_h</p:attrName>
                        </p:attrNameLst>
                      </p:cBhvr>
                      <p:tavLst>
                        <p:tav tm="0">
                          <p:val>
                            <p:strVal val="#ppt_h"/>
                          </p:val>
                        </p:tav>
                        <p:tav tm="100000">
                          <p:val>
                            <p:strVal val="#ppt_h"/>
                          </p:val>
                        </p:tav>
                      </p:tavLst>
                    </p:anim>
                    <p:animEffect transition="in" filter="fade">
                      <p:cBhvr>
                        <p:cTn dur="1000"/>
                        <p:tgtEl>
                          <p:spTgt spid="176134"/>
                        </p:tgtEl>
                      </p:cBhvr>
                    </p:animEffect>
                  </p:childTnLst>
                </p:cTn>
              </p:par>
            </p:tnLst>
          </p:tmpl>
          <p:tmpl lvl="3">
            <p:tnLst>
              <p:par>
                <p:cTn presetID="50" presetClass="entr" presetSubtype="0" decel="100000" fill="hold" nodeType="withEffect">
                  <p:stCondLst>
                    <p:cond delay="0"/>
                  </p:stCondLst>
                  <p:childTnLst>
                    <p:set>
                      <p:cBhvr>
                        <p:cTn dur="1" fill="hold">
                          <p:stCondLst>
                            <p:cond delay="0"/>
                          </p:stCondLst>
                        </p:cTn>
                        <p:tgtEl>
                          <p:spTgt spid="176134"/>
                        </p:tgtEl>
                        <p:attrNameLst>
                          <p:attrName>style.visibility</p:attrName>
                        </p:attrNameLst>
                      </p:cBhvr>
                      <p:to>
                        <p:strVal val="visible"/>
                      </p:to>
                    </p:set>
                    <p:anim calcmode="lin" valueType="num">
                      <p:cBhvr>
                        <p:cTn dur="1000" fill="hold"/>
                        <p:tgtEl>
                          <p:spTgt spid="176134"/>
                        </p:tgtEl>
                        <p:attrNameLst>
                          <p:attrName>ppt_w</p:attrName>
                        </p:attrNameLst>
                      </p:cBhvr>
                      <p:tavLst>
                        <p:tav tm="0">
                          <p:val>
                            <p:strVal val="#ppt_w+.3"/>
                          </p:val>
                        </p:tav>
                        <p:tav tm="100000">
                          <p:val>
                            <p:strVal val="#ppt_w"/>
                          </p:val>
                        </p:tav>
                      </p:tavLst>
                    </p:anim>
                    <p:anim calcmode="lin" valueType="num">
                      <p:cBhvr>
                        <p:cTn dur="1000" fill="hold"/>
                        <p:tgtEl>
                          <p:spTgt spid="176134"/>
                        </p:tgtEl>
                        <p:attrNameLst>
                          <p:attrName>ppt_h</p:attrName>
                        </p:attrNameLst>
                      </p:cBhvr>
                      <p:tavLst>
                        <p:tav tm="0">
                          <p:val>
                            <p:strVal val="#ppt_h"/>
                          </p:val>
                        </p:tav>
                        <p:tav tm="100000">
                          <p:val>
                            <p:strVal val="#ppt_h"/>
                          </p:val>
                        </p:tav>
                      </p:tavLst>
                    </p:anim>
                    <p:animEffect transition="in" filter="fade">
                      <p:cBhvr>
                        <p:cTn dur="1000"/>
                        <p:tgtEl>
                          <p:spTgt spid="176134"/>
                        </p:tgtEl>
                      </p:cBhvr>
                    </p:animEffect>
                  </p:childTnLst>
                </p:cTn>
              </p:par>
            </p:tnLst>
          </p:tmpl>
          <p:tmpl lvl="4">
            <p:tnLst>
              <p:par>
                <p:cTn presetID="50" presetClass="entr" presetSubtype="0" decel="100000" fill="hold" nodeType="withEffect">
                  <p:stCondLst>
                    <p:cond delay="0"/>
                  </p:stCondLst>
                  <p:childTnLst>
                    <p:set>
                      <p:cBhvr>
                        <p:cTn dur="1" fill="hold">
                          <p:stCondLst>
                            <p:cond delay="0"/>
                          </p:stCondLst>
                        </p:cTn>
                        <p:tgtEl>
                          <p:spTgt spid="176134"/>
                        </p:tgtEl>
                        <p:attrNameLst>
                          <p:attrName>style.visibility</p:attrName>
                        </p:attrNameLst>
                      </p:cBhvr>
                      <p:to>
                        <p:strVal val="visible"/>
                      </p:to>
                    </p:set>
                    <p:anim calcmode="lin" valueType="num">
                      <p:cBhvr>
                        <p:cTn dur="1000" fill="hold"/>
                        <p:tgtEl>
                          <p:spTgt spid="176134"/>
                        </p:tgtEl>
                        <p:attrNameLst>
                          <p:attrName>ppt_w</p:attrName>
                        </p:attrNameLst>
                      </p:cBhvr>
                      <p:tavLst>
                        <p:tav tm="0">
                          <p:val>
                            <p:strVal val="#ppt_w+.3"/>
                          </p:val>
                        </p:tav>
                        <p:tav tm="100000">
                          <p:val>
                            <p:strVal val="#ppt_w"/>
                          </p:val>
                        </p:tav>
                      </p:tavLst>
                    </p:anim>
                    <p:anim calcmode="lin" valueType="num">
                      <p:cBhvr>
                        <p:cTn dur="1000" fill="hold"/>
                        <p:tgtEl>
                          <p:spTgt spid="176134"/>
                        </p:tgtEl>
                        <p:attrNameLst>
                          <p:attrName>ppt_h</p:attrName>
                        </p:attrNameLst>
                      </p:cBhvr>
                      <p:tavLst>
                        <p:tav tm="0">
                          <p:val>
                            <p:strVal val="#ppt_h"/>
                          </p:val>
                        </p:tav>
                        <p:tav tm="100000">
                          <p:val>
                            <p:strVal val="#ppt_h"/>
                          </p:val>
                        </p:tav>
                      </p:tavLst>
                    </p:anim>
                    <p:animEffect transition="in" filter="fade">
                      <p:cBhvr>
                        <p:cTn dur="1000"/>
                        <p:tgtEl>
                          <p:spTgt spid="176134"/>
                        </p:tgtEl>
                      </p:cBhvr>
                    </p:animEffect>
                  </p:childTnLst>
                </p:cTn>
              </p:par>
            </p:tnLst>
          </p:tmpl>
          <p:tmpl lvl="5">
            <p:tnLst>
              <p:par>
                <p:cTn presetID="50" presetClass="entr" presetSubtype="0" decel="100000" fill="hold" nodeType="withEffect">
                  <p:stCondLst>
                    <p:cond delay="0"/>
                  </p:stCondLst>
                  <p:childTnLst>
                    <p:set>
                      <p:cBhvr>
                        <p:cTn dur="1" fill="hold">
                          <p:stCondLst>
                            <p:cond delay="0"/>
                          </p:stCondLst>
                        </p:cTn>
                        <p:tgtEl>
                          <p:spTgt spid="176134"/>
                        </p:tgtEl>
                        <p:attrNameLst>
                          <p:attrName>style.visibility</p:attrName>
                        </p:attrNameLst>
                      </p:cBhvr>
                      <p:to>
                        <p:strVal val="visible"/>
                      </p:to>
                    </p:set>
                    <p:anim calcmode="lin" valueType="num">
                      <p:cBhvr>
                        <p:cTn dur="1000" fill="hold"/>
                        <p:tgtEl>
                          <p:spTgt spid="176134"/>
                        </p:tgtEl>
                        <p:attrNameLst>
                          <p:attrName>ppt_w</p:attrName>
                        </p:attrNameLst>
                      </p:cBhvr>
                      <p:tavLst>
                        <p:tav tm="0">
                          <p:val>
                            <p:strVal val="#ppt_w+.3"/>
                          </p:val>
                        </p:tav>
                        <p:tav tm="100000">
                          <p:val>
                            <p:strVal val="#ppt_w"/>
                          </p:val>
                        </p:tav>
                      </p:tavLst>
                    </p:anim>
                    <p:anim calcmode="lin" valueType="num">
                      <p:cBhvr>
                        <p:cTn dur="1000" fill="hold"/>
                        <p:tgtEl>
                          <p:spTgt spid="176134"/>
                        </p:tgtEl>
                        <p:attrNameLst>
                          <p:attrName>ppt_h</p:attrName>
                        </p:attrNameLst>
                      </p:cBhvr>
                      <p:tavLst>
                        <p:tav tm="0">
                          <p:val>
                            <p:strVal val="#ppt_h"/>
                          </p:val>
                        </p:tav>
                        <p:tav tm="100000">
                          <p:val>
                            <p:strVal val="#ppt_h"/>
                          </p:val>
                        </p:tav>
                      </p:tavLst>
                    </p:anim>
                    <p:animEffect transition="in" filter="fade">
                      <p:cBhvr>
                        <p:cTn dur="1000"/>
                        <p:tgtEl>
                          <p:spTgt spid="176134"/>
                        </p:tgtEl>
                      </p:cBhvr>
                    </p:animEffect>
                  </p:childTnLst>
                </p:cTn>
              </p:par>
            </p:tnLst>
          </p:tmpl>
        </p:tmplLst>
      </p:bldP>
    </p:bld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8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hyperlink" Target="http://fr.wikipedia.org/wiki/Biochimie" TargetMode="External"/><Relationship Id="rId2" Type="http://schemas.openxmlformats.org/officeDocument/2006/relationships/hyperlink" Target="http://fr.wikipedia.org/wiki/Chromatographie" TargetMode="External"/><Relationship Id="rId1" Type="http://schemas.openxmlformats.org/officeDocument/2006/relationships/slideLayout" Target="../slideLayouts/slideLayout2.xml"/><Relationship Id="rId6" Type="http://schemas.openxmlformats.org/officeDocument/2006/relationships/hyperlink" Target="http://fr.wikipedia.org/wiki/Acide_nucl%C3%A9ique" TargetMode="External"/><Relationship Id="rId5" Type="http://schemas.openxmlformats.org/officeDocument/2006/relationships/hyperlink" Target="http://fr.wikipedia.org/wiki/Prot%C3%A9ines" TargetMode="External"/><Relationship Id="rId4" Type="http://schemas.openxmlformats.org/officeDocument/2006/relationships/hyperlink" Target="http://fr.wikipedia.org/wiki/Biologie_mol%C3%A9culaire" TargetMode="External"/></Relationships>
</file>

<file path=ppt/slides/_rels/slide2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hyperlink" Target="http://fr.wikipedia.org/wiki/Anode" TargetMode="External"/><Relationship Id="rId2" Type="http://schemas.openxmlformats.org/officeDocument/2006/relationships/hyperlink" Target="http://fr.wikipedia.org/wiki/Anion" TargetMode="External"/><Relationship Id="rId1" Type="http://schemas.openxmlformats.org/officeDocument/2006/relationships/slideLayout" Target="../slideLayouts/slideLayout2.xml"/><Relationship Id="rId5" Type="http://schemas.openxmlformats.org/officeDocument/2006/relationships/hyperlink" Target="http://fr.wikipedia.org/wiki/Cathode" TargetMode="External"/><Relationship Id="rId4" Type="http://schemas.openxmlformats.org/officeDocument/2006/relationships/hyperlink" Target="http://fr.wikipedia.org/wiki/Cation" TargetMode="External"/></Relationships>
</file>

<file path=ppt/slides/_rels/slide30.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hyperlink" Target="http://www.inrp.fr/Acces/biotic/biomol/techgen/html/southern.ht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hyperlink" Target="http://fr.wikipedia.org/wiki/Sodium_dod%C3%A9cyl_sulfate_poly_acrylamide_gel_elecrophoresis"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ChangeArrowheads="1"/>
          </p:cNvSpPr>
          <p:nvPr/>
        </p:nvSpPr>
        <p:spPr bwMode="auto">
          <a:xfrm>
            <a:off x="755650" y="3006725"/>
            <a:ext cx="7288213" cy="549275"/>
          </a:xfrm>
          <a:prstGeom prst="rect">
            <a:avLst/>
          </a:prstGeom>
          <a:noFill/>
          <a:ln w="9525">
            <a:noFill/>
            <a:miter lim="800000"/>
            <a:headEnd/>
            <a:tailEnd/>
          </a:ln>
        </p:spPr>
        <p:txBody>
          <a:bodyPr anchor="ctr">
            <a:spAutoFit/>
          </a:bodyPr>
          <a:lstStyle/>
          <a:p>
            <a:pPr indent="365125" algn="just">
              <a:lnSpc>
                <a:spcPct val="150000"/>
              </a:lnSpc>
              <a:spcBef>
                <a:spcPct val="50000"/>
              </a:spcBef>
              <a:spcAft>
                <a:spcPct val="50000"/>
              </a:spcAft>
            </a:pPr>
            <a:endParaRPr lang="en-US" sz="2000" b="1">
              <a:latin typeface="Arial" charset="0"/>
            </a:endParaRPr>
          </a:p>
        </p:txBody>
      </p:sp>
      <p:sp>
        <p:nvSpPr>
          <p:cNvPr id="2055" name="Rectangle 7"/>
          <p:cNvSpPr>
            <a:spLocks noGrp="1" noChangeArrowheads="1"/>
          </p:cNvSpPr>
          <p:nvPr>
            <p:ph type="subTitle" idx="1"/>
          </p:nvPr>
        </p:nvSpPr>
        <p:spPr>
          <a:xfrm>
            <a:off x="1331913" y="3141663"/>
            <a:ext cx="6400800" cy="1752600"/>
          </a:xfrm>
        </p:spPr>
        <p:txBody>
          <a:bodyPr/>
          <a:lstStyle/>
          <a:p>
            <a:pPr eaLnBrk="1" hangingPunct="1">
              <a:defRPr/>
            </a:pPr>
            <a:r>
              <a:rPr lang="fr-FR" b="1" smtClean="0"/>
              <a:t>Electrophorèse</a:t>
            </a:r>
          </a:p>
        </p:txBody>
      </p:sp>
    </p:spTree>
  </p:cSld>
  <p:clrMapOvr>
    <a:masterClrMapping/>
  </p:clrMapOvr>
  <p:transition>
    <p:split orient="vert" dir="in"/>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8" name="Rectangle 8"/>
          <p:cNvSpPr>
            <a:spLocks noGrp="1" noChangeArrowheads="1"/>
          </p:cNvSpPr>
          <p:nvPr>
            <p:ph idx="1"/>
          </p:nvPr>
        </p:nvSpPr>
        <p:spPr>
          <a:xfrm>
            <a:off x="457200" y="260350"/>
            <a:ext cx="8229600" cy="5546725"/>
          </a:xfrm>
        </p:spPr>
        <p:txBody>
          <a:bodyPr/>
          <a:lstStyle/>
          <a:p>
            <a:pPr marL="0" indent="625475" algn="just" eaLnBrk="1" hangingPunct="1">
              <a:lnSpc>
                <a:spcPct val="150000"/>
              </a:lnSpc>
              <a:spcBef>
                <a:spcPct val="50000"/>
              </a:spcBef>
              <a:spcAft>
                <a:spcPct val="50000"/>
              </a:spcAft>
              <a:buFont typeface="Wingdings" pitchFamily="2" charset="2"/>
              <a:buChar char="Ø"/>
              <a:defRPr/>
            </a:pPr>
            <a:r>
              <a:rPr lang="fr-FR" sz="2000" b="1" smtClean="0">
                <a:latin typeface="Arial" charset="0"/>
                <a:cs typeface="Arial" charset="0"/>
              </a:rPr>
              <a:t>Le gel est coulé entre des plaques de verre fixées sur un support et un peigne est enchâssé entre ces plaques. </a:t>
            </a:r>
          </a:p>
          <a:p>
            <a:pPr marL="0" indent="625475" algn="just" eaLnBrk="1" hangingPunct="1">
              <a:lnSpc>
                <a:spcPct val="150000"/>
              </a:lnSpc>
              <a:spcBef>
                <a:spcPct val="50000"/>
              </a:spcBef>
              <a:spcAft>
                <a:spcPct val="50000"/>
              </a:spcAft>
              <a:buFont typeface="Wingdings" pitchFamily="2" charset="2"/>
              <a:buChar char="Ø"/>
              <a:defRPr/>
            </a:pPr>
            <a:r>
              <a:rPr lang="fr-FR" sz="2000" b="1" smtClean="0">
                <a:latin typeface="Arial" charset="0"/>
                <a:cs typeface="Arial" charset="0"/>
              </a:rPr>
              <a:t>Après polymérisation du gel, le peigne est retiré formant ainsi des puits.</a:t>
            </a:r>
          </a:p>
          <a:p>
            <a:pPr marL="0" indent="625475" algn="just" eaLnBrk="1" hangingPunct="1">
              <a:lnSpc>
                <a:spcPct val="150000"/>
              </a:lnSpc>
              <a:spcBef>
                <a:spcPct val="50000"/>
              </a:spcBef>
              <a:spcAft>
                <a:spcPct val="50000"/>
              </a:spcAft>
              <a:buFont typeface="Wingdings" pitchFamily="2" charset="2"/>
              <a:buChar char="Ø"/>
              <a:defRPr/>
            </a:pPr>
            <a:r>
              <a:rPr lang="fr-FR" sz="2000" b="1" smtClean="0">
                <a:latin typeface="Arial" charset="0"/>
                <a:cs typeface="Arial" charset="0"/>
              </a:rPr>
              <a:t>La taille et le nombre des dents des peignes sont variables ce qui permet de déposer des volumes allant de </a:t>
            </a:r>
            <a:r>
              <a:rPr lang="fr-FR" sz="2000" b="1" smtClean="0">
                <a:solidFill>
                  <a:schemeClr val="hlink"/>
                </a:solidFill>
                <a:latin typeface="Arial" charset="0"/>
                <a:cs typeface="Arial" charset="0"/>
              </a:rPr>
              <a:t>20 µL à 200µL d'échantillon de protéines à séparer.</a:t>
            </a:r>
          </a:p>
          <a:p>
            <a:pPr marL="0" indent="625475" algn="just" eaLnBrk="1" hangingPunct="1">
              <a:lnSpc>
                <a:spcPct val="150000"/>
              </a:lnSpc>
              <a:spcBef>
                <a:spcPct val="50000"/>
              </a:spcBef>
              <a:spcAft>
                <a:spcPct val="50000"/>
              </a:spcAft>
              <a:buFont typeface="Wingdings" pitchFamily="2" charset="2"/>
              <a:buChar char="Ø"/>
              <a:defRPr/>
            </a:pPr>
            <a:r>
              <a:rPr lang="fr-FR" sz="2000" b="1" smtClean="0">
                <a:latin typeface="Arial" charset="0"/>
                <a:cs typeface="Arial" charset="0"/>
              </a:rPr>
              <a:t>Les plaques de verre contenant le gel polymérisé sont placées dans une cuve d'électrophorèse.</a:t>
            </a:r>
          </a:p>
          <a:p>
            <a:pPr marL="0" indent="625475" eaLnBrk="1" hangingPunct="1">
              <a:defRPr/>
            </a:pPr>
            <a:endParaRPr lang="fr-FR" sz="2000" smtClean="0"/>
          </a:p>
        </p:txBody>
      </p:sp>
    </p:spTree>
  </p:cSld>
  <p:clrMapOvr>
    <a:masterClrMapping/>
  </p:clrMapOvr>
  <p:transition>
    <p:split orient="vert" dir="in"/>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3" name="Rectangle 5"/>
          <p:cNvSpPr>
            <a:spLocks noGrp="1" noChangeArrowheads="1"/>
          </p:cNvSpPr>
          <p:nvPr>
            <p:ph idx="1"/>
          </p:nvPr>
        </p:nvSpPr>
        <p:spPr>
          <a:xfrm>
            <a:off x="457200" y="763588"/>
            <a:ext cx="8229600" cy="5329237"/>
          </a:xfrm>
        </p:spPr>
        <p:txBody>
          <a:bodyPr/>
          <a:lstStyle/>
          <a:p>
            <a:pPr marL="6350" indent="434975" algn="just" eaLnBrk="1" hangingPunct="1">
              <a:lnSpc>
                <a:spcPct val="150000"/>
              </a:lnSpc>
              <a:spcBef>
                <a:spcPct val="40000"/>
              </a:spcBef>
              <a:spcAft>
                <a:spcPct val="40000"/>
              </a:spcAft>
              <a:buFont typeface="Wingdings" pitchFamily="2" charset="2"/>
              <a:buNone/>
              <a:defRPr/>
            </a:pPr>
            <a:r>
              <a:rPr lang="fr-FR" sz="2000" b="1" smtClean="0">
                <a:latin typeface="Arial" charset="0"/>
                <a:cs typeface="Arial" charset="0"/>
              </a:rPr>
              <a:t>Le tampon d'électrophorèse conducteur (électrolytes) est mis dans la cuve et la migration s'effectue sous l'action d'un champ électrique : </a:t>
            </a:r>
          </a:p>
          <a:p>
            <a:pPr marL="6350" indent="434975" algn="just" eaLnBrk="1" hangingPunct="1">
              <a:lnSpc>
                <a:spcPct val="150000"/>
              </a:lnSpc>
              <a:spcBef>
                <a:spcPct val="40000"/>
              </a:spcBef>
              <a:spcAft>
                <a:spcPct val="40000"/>
              </a:spcAft>
              <a:buFont typeface="Wingdings" pitchFamily="2" charset="2"/>
              <a:buChar char="Ø"/>
              <a:defRPr/>
            </a:pPr>
            <a:r>
              <a:rPr lang="fr-FR" sz="2000" b="1" smtClean="0">
                <a:latin typeface="Arial" charset="0"/>
                <a:cs typeface="Arial" charset="0"/>
              </a:rPr>
              <a:t>Tampon d'électrophorèse : Tris 50 mM - Glycine 0,2 M - SDS 0,1% - pH 8,3 - 8,8 ;</a:t>
            </a:r>
          </a:p>
          <a:p>
            <a:pPr marL="6350" indent="434975" algn="just" eaLnBrk="1" hangingPunct="1">
              <a:lnSpc>
                <a:spcPct val="150000"/>
              </a:lnSpc>
              <a:spcBef>
                <a:spcPct val="40000"/>
              </a:spcBef>
              <a:spcAft>
                <a:spcPct val="40000"/>
              </a:spcAft>
              <a:buFont typeface="Wingdings" pitchFamily="2" charset="2"/>
              <a:buChar char="Ø"/>
              <a:defRPr/>
            </a:pPr>
            <a:r>
              <a:rPr lang="fr-FR" sz="2000" b="1" smtClean="0">
                <a:latin typeface="Arial" charset="0"/>
                <a:cs typeface="Arial" charset="0"/>
              </a:rPr>
              <a:t>Tris : nom commun du 2-amino-2-hydroxymethyl-1,3-propanediol ;</a:t>
            </a:r>
          </a:p>
          <a:p>
            <a:pPr marL="6350" indent="434975" algn="just" eaLnBrk="1" hangingPunct="1">
              <a:lnSpc>
                <a:spcPct val="150000"/>
              </a:lnSpc>
              <a:spcBef>
                <a:spcPct val="40000"/>
              </a:spcBef>
              <a:spcAft>
                <a:spcPct val="40000"/>
              </a:spcAft>
              <a:buFont typeface="Wingdings" pitchFamily="2" charset="2"/>
              <a:buChar char="Ø"/>
              <a:defRPr/>
            </a:pPr>
            <a:r>
              <a:rPr lang="fr-FR" sz="2000" b="1" smtClean="0">
                <a:latin typeface="Arial" charset="0"/>
                <a:cs typeface="Arial" charset="0"/>
              </a:rPr>
              <a:t>Glycine : acide faible (forme zwitterion non chargé ou anion) ;</a:t>
            </a:r>
          </a:p>
          <a:p>
            <a:pPr marL="6350" indent="434975" algn="just" eaLnBrk="1" hangingPunct="1">
              <a:lnSpc>
                <a:spcPct val="150000"/>
              </a:lnSpc>
              <a:spcBef>
                <a:spcPct val="40000"/>
              </a:spcBef>
              <a:spcAft>
                <a:spcPct val="40000"/>
              </a:spcAft>
              <a:buFont typeface="Wingdings" pitchFamily="2" charset="2"/>
              <a:buChar char="Ø"/>
              <a:defRPr/>
            </a:pPr>
            <a:r>
              <a:rPr lang="fr-FR" sz="2000" b="1" smtClean="0">
                <a:latin typeface="Arial" charset="0"/>
                <a:cs typeface="Arial" charset="0"/>
              </a:rPr>
              <a:t>voltage : 100 V - 150 V. </a:t>
            </a:r>
          </a:p>
          <a:p>
            <a:pPr marL="6350" indent="434975" eaLnBrk="1" hangingPunct="1">
              <a:defRPr/>
            </a:pPr>
            <a:endParaRPr lang="fr-FR" sz="2000" b="1" smtClean="0">
              <a:latin typeface="Arial" charset="0"/>
              <a:cs typeface="Arial" charset="0"/>
            </a:endParaRPr>
          </a:p>
        </p:txBody>
      </p:sp>
    </p:spTree>
  </p:cSld>
  <p:clrMapOvr>
    <a:masterClrMapping/>
  </p:clrMapOvr>
  <p:transition>
    <p:split orient="vert" dir="in"/>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7" name="Rectangle 5"/>
          <p:cNvSpPr>
            <a:spLocks noGrp="1" noChangeArrowheads="1"/>
          </p:cNvSpPr>
          <p:nvPr>
            <p:ph idx="1"/>
          </p:nvPr>
        </p:nvSpPr>
        <p:spPr>
          <a:xfrm>
            <a:off x="457200" y="620713"/>
            <a:ext cx="8229600" cy="5543550"/>
          </a:xfrm>
        </p:spPr>
        <p:txBody>
          <a:bodyPr/>
          <a:lstStyle/>
          <a:p>
            <a:pPr marL="6350" indent="358775" algn="just" eaLnBrk="1" hangingPunct="1">
              <a:lnSpc>
                <a:spcPct val="150000"/>
              </a:lnSpc>
              <a:spcBef>
                <a:spcPct val="40000"/>
              </a:spcBef>
              <a:spcAft>
                <a:spcPct val="40000"/>
              </a:spcAft>
              <a:buFont typeface="Wingdings" pitchFamily="2" charset="2"/>
              <a:buChar char="Ø"/>
              <a:defRPr/>
            </a:pPr>
            <a:r>
              <a:rPr lang="fr-FR" sz="2000" b="1" smtClean="0">
                <a:latin typeface="Arial" charset="0"/>
                <a:cs typeface="Arial" charset="0"/>
              </a:rPr>
              <a:t>Les échantillons de protéines dénaturées sont déposés dans les puits. </a:t>
            </a:r>
          </a:p>
          <a:p>
            <a:pPr marL="6350" indent="358775" algn="just" eaLnBrk="1" hangingPunct="1">
              <a:lnSpc>
                <a:spcPct val="150000"/>
              </a:lnSpc>
              <a:spcBef>
                <a:spcPct val="40000"/>
              </a:spcBef>
              <a:spcAft>
                <a:spcPct val="40000"/>
              </a:spcAft>
              <a:buFont typeface="Wingdings" pitchFamily="2" charset="2"/>
              <a:buChar char="Ø"/>
              <a:defRPr/>
            </a:pPr>
            <a:r>
              <a:rPr lang="fr-FR" sz="2000" b="1" smtClean="0">
                <a:latin typeface="Arial" charset="0"/>
                <a:cs typeface="Arial" charset="0"/>
              </a:rPr>
              <a:t> Après migration, le gel est démoulé. </a:t>
            </a:r>
          </a:p>
          <a:p>
            <a:pPr marL="6350" indent="358775" algn="just" eaLnBrk="1" hangingPunct="1">
              <a:lnSpc>
                <a:spcPct val="150000"/>
              </a:lnSpc>
              <a:spcBef>
                <a:spcPct val="40000"/>
              </a:spcBef>
              <a:spcAft>
                <a:spcPct val="40000"/>
              </a:spcAft>
              <a:buFont typeface="Wingdings" pitchFamily="2" charset="2"/>
              <a:buChar char="Ø"/>
              <a:defRPr/>
            </a:pPr>
            <a:r>
              <a:rPr lang="fr-FR" sz="2000" b="1" smtClean="0">
                <a:latin typeface="Arial" charset="0"/>
                <a:cs typeface="Arial" charset="0"/>
              </a:rPr>
              <a:t>Les protéines sont fixées dans le gel par une solution qui contient du méthanol et de l'acide acétique qui dénaturent de manière irréversible les protéines dans les mailles du gel.</a:t>
            </a:r>
          </a:p>
          <a:p>
            <a:pPr marL="6350" indent="358775" algn="just" eaLnBrk="1" hangingPunct="1">
              <a:lnSpc>
                <a:spcPct val="150000"/>
              </a:lnSpc>
              <a:spcBef>
                <a:spcPct val="40000"/>
              </a:spcBef>
              <a:spcAft>
                <a:spcPct val="40000"/>
              </a:spcAft>
              <a:buFont typeface="Wingdings" pitchFamily="2" charset="2"/>
              <a:buChar char="Ø"/>
              <a:defRPr/>
            </a:pPr>
            <a:r>
              <a:rPr lang="fr-FR" sz="2000" b="1" smtClean="0">
                <a:latin typeface="Arial" charset="0"/>
                <a:cs typeface="Arial" charset="0"/>
              </a:rPr>
              <a:t>Les </a:t>
            </a:r>
            <a:r>
              <a:rPr lang="fr-FR" sz="2000" b="1" smtClean="0">
                <a:solidFill>
                  <a:schemeClr val="hlink"/>
                </a:solidFill>
                <a:latin typeface="Arial" charset="0"/>
                <a:cs typeface="Arial" charset="0"/>
              </a:rPr>
              <a:t>protéines</a:t>
            </a:r>
            <a:r>
              <a:rPr lang="fr-FR" sz="2000" b="1" smtClean="0">
                <a:latin typeface="Arial" charset="0"/>
                <a:cs typeface="Arial" charset="0"/>
              </a:rPr>
              <a:t> sont </a:t>
            </a:r>
            <a:r>
              <a:rPr lang="fr-FR" sz="2000" b="1" smtClean="0">
                <a:solidFill>
                  <a:schemeClr val="hlink"/>
                </a:solidFill>
                <a:latin typeface="Arial" charset="0"/>
                <a:cs typeface="Arial" charset="0"/>
              </a:rPr>
              <a:t>révélées </a:t>
            </a:r>
            <a:r>
              <a:rPr lang="fr-FR" sz="2000" b="1" smtClean="0">
                <a:latin typeface="Arial" charset="0"/>
                <a:cs typeface="Arial" charset="0"/>
              </a:rPr>
              <a:t>par une </a:t>
            </a:r>
            <a:r>
              <a:rPr lang="fr-FR" sz="2000" b="1" smtClean="0">
                <a:solidFill>
                  <a:schemeClr val="hlink"/>
                </a:solidFill>
                <a:latin typeface="Arial" charset="0"/>
                <a:cs typeface="Arial" charset="0"/>
              </a:rPr>
              <a:t>coloration </a:t>
            </a:r>
            <a:r>
              <a:rPr lang="fr-FR" sz="2000" b="1" smtClean="0">
                <a:latin typeface="Arial" charset="0"/>
                <a:cs typeface="Arial" charset="0"/>
              </a:rPr>
              <a:t>: par exemple avec le </a:t>
            </a:r>
            <a:r>
              <a:rPr lang="fr-FR" sz="2000" b="1" smtClean="0">
                <a:solidFill>
                  <a:schemeClr val="hlink"/>
                </a:solidFill>
                <a:latin typeface="Arial" charset="0"/>
                <a:cs typeface="Arial" charset="0"/>
              </a:rPr>
              <a:t>bleu de Coomassie ou le nitrate d'argent</a:t>
            </a:r>
            <a:r>
              <a:rPr lang="fr-FR" sz="2000" b="1" smtClean="0">
                <a:latin typeface="Arial" charset="0"/>
                <a:cs typeface="Arial" charset="0"/>
              </a:rPr>
              <a:t> (plus sensible).</a:t>
            </a:r>
          </a:p>
        </p:txBody>
      </p:sp>
    </p:spTree>
  </p:cSld>
  <p:clrMapOvr>
    <a:masterClrMapping/>
  </p:clrMapOvr>
  <p:transition>
    <p:split orient="vert" dir="in"/>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6" descr="44DescripMigration"/>
          <p:cNvPicPr>
            <a:picLocks noChangeAspect="1" noChangeArrowheads="1"/>
          </p:cNvPicPr>
          <p:nvPr/>
        </p:nvPicPr>
        <p:blipFill>
          <a:blip r:embed="rId2" cstate="print"/>
          <a:srcRect/>
          <a:stretch>
            <a:fillRect/>
          </a:stretch>
        </p:blipFill>
        <p:spPr bwMode="auto">
          <a:xfrm>
            <a:off x="539750" y="620713"/>
            <a:ext cx="8135938" cy="5572125"/>
          </a:xfrm>
          <a:prstGeom prst="rect">
            <a:avLst/>
          </a:prstGeom>
          <a:noFill/>
          <a:ln w="9525">
            <a:noFill/>
            <a:miter lim="800000"/>
            <a:headEnd/>
            <a:tailEnd/>
          </a:ln>
        </p:spPr>
      </p:pic>
    </p:spTree>
  </p:cSld>
  <p:clrMapOvr>
    <a:masterClrMapping/>
  </p:clrMapOvr>
  <p:transition>
    <p:split orient="vert" dir="in"/>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25" name="Rectangle 5"/>
          <p:cNvSpPr>
            <a:spLocks noGrp="1" noChangeArrowheads="1"/>
          </p:cNvSpPr>
          <p:nvPr>
            <p:ph sz="half" idx="4294967295"/>
          </p:nvPr>
        </p:nvSpPr>
        <p:spPr>
          <a:xfrm>
            <a:off x="0" y="0"/>
            <a:ext cx="5724525" cy="6524625"/>
          </a:xfrm>
        </p:spPr>
        <p:txBody>
          <a:bodyPr/>
          <a:lstStyle/>
          <a:p>
            <a:pPr marL="6350" indent="268288" algn="just" eaLnBrk="1" hangingPunct="1">
              <a:lnSpc>
                <a:spcPct val="150000"/>
              </a:lnSpc>
              <a:spcBef>
                <a:spcPct val="5000"/>
              </a:spcBef>
              <a:spcAft>
                <a:spcPct val="5000"/>
              </a:spcAft>
              <a:buFont typeface="Wingdings" pitchFamily="2" charset="2"/>
              <a:buChar char="Ø"/>
              <a:defRPr/>
            </a:pPr>
            <a:r>
              <a:rPr lang="fr-FR" sz="1800" b="1" smtClean="0">
                <a:effectLst/>
                <a:latin typeface="Arial" charset="0"/>
                <a:cs typeface="Arial" charset="0"/>
              </a:rPr>
              <a:t>On obtient différentes bandes pour chaque piste de la figure (la flèche indique le sens de migration).</a:t>
            </a:r>
            <a:r>
              <a:rPr lang="fr-FR" sz="1800" smtClean="0">
                <a:effectLst/>
                <a:latin typeface="Arial" charset="0"/>
                <a:cs typeface="Arial" charset="0"/>
              </a:rPr>
              <a:t> </a:t>
            </a:r>
          </a:p>
          <a:p>
            <a:pPr marL="6350" indent="268288" algn="just" eaLnBrk="1" hangingPunct="1">
              <a:lnSpc>
                <a:spcPct val="150000"/>
              </a:lnSpc>
              <a:spcBef>
                <a:spcPct val="5000"/>
              </a:spcBef>
              <a:spcAft>
                <a:spcPct val="5000"/>
              </a:spcAft>
              <a:buFont typeface="Wingdings" pitchFamily="2" charset="2"/>
              <a:buChar char="Ø"/>
              <a:defRPr/>
            </a:pPr>
            <a:r>
              <a:rPr lang="fr-FR" sz="1800" b="1" smtClean="0">
                <a:effectLst/>
                <a:latin typeface="Arial" charset="0"/>
                <a:cs typeface="Arial" charset="0"/>
              </a:rPr>
              <a:t>La masse molaire des protéines est déterminée à l'aide de marqueurs qui sont des protéines standards de masses molaires connues (piste de</a:t>
            </a:r>
            <a:r>
              <a:rPr lang="fr-FR" sz="1800" b="1" smtClean="0">
                <a:solidFill>
                  <a:srgbClr val="FF3300"/>
                </a:solidFill>
                <a:effectLst/>
                <a:latin typeface="Arial" charset="0"/>
                <a:cs typeface="Arial" charset="0"/>
              </a:rPr>
              <a:t> </a:t>
            </a:r>
            <a:r>
              <a:rPr lang="fr-FR" sz="1800" b="1" smtClean="0">
                <a:effectLst/>
                <a:latin typeface="Arial" charset="0"/>
                <a:cs typeface="Arial" charset="0"/>
              </a:rPr>
              <a:t>droite).</a:t>
            </a:r>
            <a:endParaRPr lang="fr-FR" sz="2000" b="1" u="sng" smtClean="0">
              <a:effectLst/>
              <a:latin typeface="Arial" charset="0"/>
              <a:cs typeface="Arial" charset="0"/>
            </a:endParaRPr>
          </a:p>
          <a:p>
            <a:pPr marL="6350" indent="268288" algn="just" eaLnBrk="1" hangingPunct="1">
              <a:lnSpc>
                <a:spcPct val="125000"/>
              </a:lnSpc>
              <a:spcBef>
                <a:spcPct val="5000"/>
              </a:spcBef>
              <a:spcAft>
                <a:spcPct val="5000"/>
              </a:spcAft>
              <a:buFont typeface="Wingdings" pitchFamily="2" charset="2"/>
              <a:buNone/>
              <a:defRPr/>
            </a:pPr>
            <a:r>
              <a:rPr lang="fr-FR" sz="2000" b="1" u="sng" smtClean="0">
                <a:effectLst/>
                <a:latin typeface="Arial" charset="0"/>
                <a:cs typeface="Arial" charset="0"/>
              </a:rPr>
              <a:t>Exemple de marqueurs :</a:t>
            </a:r>
          </a:p>
          <a:p>
            <a:pPr marL="6350" indent="268288" algn="just" eaLnBrk="1" hangingPunct="1">
              <a:lnSpc>
                <a:spcPct val="125000"/>
              </a:lnSpc>
              <a:spcBef>
                <a:spcPct val="5000"/>
              </a:spcBef>
              <a:spcAft>
                <a:spcPct val="5000"/>
              </a:spcAft>
              <a:buFont typeface="Wingdings" pitchFamily="2" charset="2"/>
              <a:buNone/>
              <a:defRPr/>
            </a:pPr>
            <a:r>
              <a:rPr lang="fr-FR" sz="2000" b="1" smtClean="0">
                <a:effectLst/>
                <a:latin typeface="Arial" charset="0"/>
                <a:cs typeface="Arial" charset="0"/>
              </a:rPr>
              <a:t>myosine (205 kDa)</a:t>
            </a:r>
            <a:r>
              <a:rPr lang="fr-FR" sz="2000" smtClean="0">
                <a:effectLst/>
                <a:latin typeface="Arial" charset="0"/>
                <a:cs typeface="Arial" charset="0"/>
              </a:rPr>
              <a:t> </a:t>
            </a:r>
          </a:p>
          <a:p>
            <a:pPr marL="6350" indent="268288" algn="just" eaLnBrk="1" hangingPunct="1">
              <a:lnSpc>
                <a:spcPct val="125000"/>
              </a:lnSpc>
              <a:spcBef>
                <a:spcPct val="5000"/>
              </a:spcBef>
              <a:spcAft>
                <a:spcPct val="5000"/>
              </a:spcAft>
              <a:buFont typeface="Wingdings" pitchFamily="2" charset="2"/>
              <a:buChar char="Ø"/>
              <a:defRPr/>
            </a:pPr>
            <a:r>
              <a:rPr lang="fr-FR" sz="2000" b="1" smtClean="0">
                <a:effectLst/>
                <a:latin typeface="Arial" charset="0"/>
                <a:cs typeface="Arial" charset="0"/>
              </a:rPr>
              <a:t>b galactosidase (116 kDa)</a:t>
            </a:r>
            <a:r>
              <a:rPr lang="fr-FR" sz="2000" smtClean="0">
                <a:effectLst/>
                <a:latin typeface="Arial" charset="0"/>
                <a:cs typeface="Arial" charset="0"/>
              </a:rPr>
              <a:t> </a:t>
            </a:r>
          </a:p>
          <a:p>
            <a:pPr marL="6350" indent="268288" algn="just" eaLnBrk="1" hangingPunct="1">
              <a:lnSpc>
                <a:spcPct val="125000"/>
              </a:lnSpc>
              <a:spcBef>
                <a:spcPct val="5000"/>
              </a:spcBef>
              <a:spcAft>
                <a:spcPct val="5000"/>
              </a:spcAft>
              <a:buFont typeface="Wingdings" pitchFamily="2" charset="2"/>
              <a:buChar char="Ø"/>
              <a:defRPr/>
            </a:pPr>
            <a:r>
              <a:rPr lang="fr-FR" sz="2000" b="1" smtClean="0">
                <a:effectLst/>
                <a:latin typeface="Arial" charset="0"/>
                <a:cs typeface="Arial" charset="0"/>
              </a:rPr>
              <a:t>phosphorylase b (97,4 kDa)</a:t>
            </a:r>
            <a:r>
              <a:rPr lang="fr-FR" sz="2000" smtClean="0">
                <a:effectLst/>
                <a:latin typeface="Arial" charset="0"/>
                <a:cs typeface="Arial" charset="0"/>
              </a:rPr>
              <a:t> </a:t>
            </a:r>
          </a:p>
          <a:p>
            <a:pPr marL="6350" indent="268288" algn="just" eaLnBrk="1" hangingPunct="1">
              <a:lnSpc>
                <a:spcPct val="125000"/>
              </a:lnSpc>
              <a:spcBef>
                <a:spcPct val="5000"/>
              </a:spcBef>
              <a:spcAft>
                <a:spcPct val="5000"/>
              </a:spcAft>
              <a:buFont typeface="Wingdings" pitchFamily="2" charset="2"/>
              <a:buChar char="Ø"/>
              <a:defRPr/>
            </a:pPr>
            <a:r>
              <a:rPr lang="fr-FR" sz="2000" b="1" smtClean="0">
                <a:effectLst/>
                <a:latin typeface="Arial" charset="0"/>
                <a:cs typeface="Arial" charset="0"/>
              </a:rPr>
              <a:t>albumine (66 kDa)</a:t>
            </a:r>
            <a:r>
              <a:rPr lang="fr-FR" sz="2000" smtClean="0">
                <a:effectLst/>
                <a:latin typeface="Arial" charset="0"/>
                <a:cs typeface="Arial" charset="0"/>
              </a:rPr>
              <a:t> </a:t>
            </a:r>
          </a:p>
          <a:p>
            <a:pPr marL="6350" indent="268288" algn="just" eaLnBrk="1" hangingPunct="1">
              <a:lnSpc>
                <a:spcPct val="125000"/>
              </a:lnSpc>
              <a:spcBef>
                <a:spcPct val="5000"/>
              </a:spcBef>
              <a:spcAft>
                <a:spcPct val="5000"/>
              </a:spcAft>
              <a:buFont typeface="Wingdings" pitchFamily="2" charset="2"/>
              <a:buChar char="Ø"/>
              <a:defRPr/>
            </a:pPr>
            <a:r>
              <a:rPr lang="fr-FR" sz="2000" b="1" smtClean="0">
                <a:effectLst/>
                <a:latin typeface="Arial" charset="0"/>
                <a:cs typeface="Arial" charset="0"/>
              </a:rPr>
              <a:t>ovalbumine (45 kDa)</a:t>
            </a:r>
            <a:r>
              <a:rPr lang="fr-FR" sz="2000" smtClean="0">
                <a:effectLst/>
                <a:latin typeface="Arial" charset="0"/>
                <a:cs typeface="Arial" charset="0"/>
              </a:rPr>
              <a:t> </a:t>
            </a:r>
          </a:p>
          <a:p>
            <a:pPr marL="6350" indent="268288" algn="just" eaLnBrk="1" hangingPunct="1">
              <a:lnSpc>
                <a:spcPct val="125000"/>
              </a:lnSpc>
              <a:spcBef>
                <a:spcPct val="5000"/>
              </a:spcBef>
              <a:spcAft>
                <a:spcPct val="5000"/>
              </a:spcAft>
              <a:buFont typeface="Wingdings" pitchFamily="2" charset="2"/>
              <a:buChar char="Ø"/>
              <a:defRPr/>
            </a:pPr>
            <a:r>
              <a:rPr lang="fr-FR" sz="2000" b="1" smtClean="0">
                <a:effectLst/>
                <a:latin typeface="Arial" charset="0"/>
                <a:cs typeface="Arial" charset="0"/>
              </a:rPr>
              <a:t>anhydrase carbonic(29 kDa)</a:t>
            </a:r>
          </a:p>
          <a:p>
            <a:pPr marL="6350" indent="268288" algn="just" eaLnBrk="1" hangingPunct="1">
              <a:lnSpc>
                <a:spcPct val="125000"/>
              </a:lnSpc>
              <a:spcBef>
                <a:spcPct val="5000"/>
              </a:spcBef>
              <a:spcAft>
                <a:spcPct val="5000"/>
              </a:spcAft>
              <a:buFont typeface="Wingdings" pitchFamily="2" charset="2"/>
              <a:buNone/>
              <a:defRPr/>
            </a:pPr>
            <a:r>
              <a:rPr lang="fr-FR" sz="2000" b="1" smtClean="0">
                <a:effectLst/>
                <a:latin typeface="Arial" charset="0"/>
                <a:cs typeface="Arial" charset="0"/>
              </a:rPr>
              <a:t>Source: E. Jaspard (2004)</a:t>
            </a:r>
          </a:p>
          <a:p>
            <a:pPr marL="6350" indent="268288" eaLnBrk="1" hangingPunct="1">
              <a:defRPr/>
            </a:pPr>
            <a:endParaRPr lang="fr-FR" sz="2000" smtClean="0">
              <a:latin typeface="Arial" charset="0"/>
              <a:cs typeface="Arial" charset="0"/>
            </a:endParaRPr>
          </a:p>
        </p:txBody>
      </p:sp>
      <p:pic>
        <p:nvPicPr>
          <p:cNvPr id="16387" name="Picture 7" descr="5GelSDS"/>
          <p:cNvPicPr>
            <a:picLocks noChangeAspect="1" noChangeArrowheads="1"/>
          </p:cNvPicPr>
          <p:nvPr>
            <p:ph sz="half" idx="4294967295"/>
          </p:nvPr>
        </p:nvPicPr>
        <p:blipFill>
          <a:blip r:embed="rId2" cstate="print"/>
          <a:srcRect/>
          <a:stretch>
            <a:fillRect/>
          </a:stretch>
        </p:blipFill>
        <p:spPr>
          <a:xfrm>
            <a:off x="5975350" y="765175"/>
            <a:ext cx="3168650" cy="5472113"/>
          </a:xfrm>
          <a:noFill/>
        </p:spPr>
      </p:pic>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286725">
                                            <p:txEl>
                                              <p:pRg st="0" end="0"/>
                                            </p:txEl>
                                          </p:spTgt>
                                        </p:tgtEl>
                                        <p:attrNameLst>
                                          <p:attrName>style.visibility</p:attrName>
                                        </p:attrNameLst>
                                      </p:cBhvr>
                                      <p:to>
                                        <p:strVal val="visible"/>
                                      </p:to>
                                    </p:set>
                                    <p:anim calcmode="lin" valueType="num">
                                      <p:cBhvr>
                                        <p:cTn id="7" dur="1000" fill="hold"/>
                                        <p:tgtEl>
                                          <p:spTgt spid="286725">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286725">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28672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286725">
                                            <p:txEl>
                                              <p:pRg st="1" end="1"/>
                                            </p:txEl>
                                          </p:spTgt>
                                        </p:tgtEl>
                                        <p:attrNameLst>
                                          <p:attrName>style.visibility</p:attrName>
                                        </p:attrNameLst>
                                      </p:cBhvr>
                                      <p:to>
                                        <p:strVal val="visible"/>
                                      </p:to>
                                    </p:set>
                                    <p:anim calcmode="lin" valueType="num">
                                      <p:cBhvr>
                                        <p:cTn id="14" dur="1000" fill="hold"/>
                                        <p:tgtEl>
                                          <p:spTgt spid="286725">
                                            <p:txEl>
                                              <p:pRg st="1" end="1"/>
                                            </p:txEl>
                                          </p:spTgt>
                                        </p:tgtEl>
                                        <p:attrNameLst>
                                          <p:attrName>ppt_w</p:attrName>
                                        </p:attrNameLst>
                                      </p:cBhvr>
                                      <p:tavLst>
                                        <p:tav tm="0">
                                          <p:val>
                                            <p:strVal val="#ppt_w+.3"/>
                                          </p:val>
                                        </p:tav>
                                        <p:tav tm="100000">
                                          <p:val>
                                            <p:strVal val="#ppt_w"/>
                                          </p:val>
                                        </p:tav>
                                      </p:tavLst>
                                    </p:anim>
                                    <p:anim calcmode="lin" valueType="num">
                                      <p:cBhvr>
                                        <p:cTn id="15" dur="1000" fill="hold"/>
                                        <p:tgtEl>
                                          <p:spTgt spid="286725">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28672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grpId="0" nodeType="clickEffect">
                                  <p:stCondLst>
                                    <p:cond delay="0"/>
                                  </p:stCondLst>
                                  <p:childTnLst>
                                    <p:set>
                                      <p:cBhvr>
                                        <p:cTn id="20" dur="1" fill="hold">
                                          <p:stCondLst>
                                            <p:cond delay="0"/>
                                          </p:stCondLst>
                                        </p:cTn>
                                        <p:tgtEl>
                                          <p:spTgt spid="286725">
                                            <p:txEl>
                                              <p:pRg st="2" end="2"/>
                                            </p:txEl>
                                          </p:spTgt>
                                        </p:tgtEl>
                                        <p:attrNameLst>
                                          <p:attrName>style.visibility</p:attrName>
                                        </p:attrNameLst>
                                      </p:cBhvr>
                                      <p:to>
                                        <p:strVal val="visible"/>
                                      </p:to>
                                    </p:set>
                                    <p:anim calcmode="lin" valueType="num">
                                      <p:cBhvr>
                                        <p:cTn id="21" dur="1000" fill="hold"/>
                                        <p:tgtEl>
                                          <p:spTgt spid="286725">
                                            <p:txEl>
                                              <p:pRg st="2" end="2"/>
                                            </p:txEl>
                                          </p:spTgt>
                                        </p:tgtEl>
                                        <p:attrNameLst>
                                          <p:attrName>ppt_w</p:attrName>
                                        </p:attrNameLst>
                                      </p:cBhvr>
                                      <p:tavLst>
                                        <p:tav tm="0">
                                          <p:val>
                                            <p:strVal val="#ppt_w+.3"/>
                                          </p:val>
                                        </p:tav>
                                        <p:tav tm="100000">
                                          <p:val>
                                            <p:strVal val="#ppt_w"/>
                                          </p:val>
                                        </p:tav>
                                      </p:tavLst>
                                    </p:anim>
                                    <p:anim calcmode="lin" valueType="num">
                                      <p:cBhvr>
                                        <p:cTn id="22" dur="1000" fill="hold"/>
                                        <p:tgtEl>
                                          <p:spTgt spid="286725">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28672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0" presetClass="entr" presetSubtype="0" decel="100000" fill="hold" grpId="0" nodeType="clickEffect">
                                  <p:stCondLst>
                                    <p:cond delay="0"/>
                                  </p:stCondLst>
                                  <p:childTnLst>
                                    <p:set>
                                      <p:cBhvr>
                                        <p:cTn id="27" dur="1" fill="hold">
                                          <p:stCondLst>
                                            <p:cond delay="0"/>
                                          </p:stCondLst>
                                        </p:cTn>
                                        <p:tgtEl>
                                          <p:spTgt spid="286725">
                                            <p:txEl>
                                              <p:pRg st="3" end="3"/>
                                            </p:txEl>
                                          </p:spTgt>
                                        </p:tgtEl>
                                        <p:attrNameLst>
                                          <p:attrName>style.visibility</p:attrName>
                                        </p:attrNameLst>
                                      </p:cBhvr>
                                      <p:to>
                                        <p:strVal val="visible"/>
                                      </p:to>
                                    </p:set>
                                    <p:anim calcmode="lin" valueType="num">
                                      <p:cBhvr>
                                        <p:cTn id="28" dur="1000" fill="hold"/>
                                        <p:tgtEl>
                                          <p:spTgt spid="286725">
                                            <p:txEl>
                                              <p:pRg st="3" end="3"/>
                                            </p:txEl>
                                          </p:spTgt>
                                        </p:tgtEl>
                                        <p:attrNameLst>
                                          <p:attrName>ppt_w</p:attrName>
                                        </p:attrNameLst>
                                      </p:cBhvr>
                                      <p:tavLst>
                                        <p:tav tm="0">
                                          <p:val>
                                            <p:strVal val="#ppt_w+.3"/>
                                          </p:val>
                                        </p:tav>
                                        <p:tav tm="100000">
                                          <p:val>
                                            <p:strVal val="#ppt_w"/>
                                          </p:val>
                                        </p:tav>
                                      </p:tavLst>
                                    </p:anim>
                                    <p:anim calcmode="lin" valueType="num">
                                      <p:cBhvr>
                                        <p:cTn id="29" dur="1000" fill="hold"/>
                                        <p:tgtEl>
                                          <p:spTgt spid="286725">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28672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0" presetClass="entr" presetSubtype="0" decel="100000" fill="hold" grpId="0" nodeType="clickEffect">
                                  <p:stCondLst>
                                    <p:cond delay="0"/>
                                  </p:stCondLst>
                                  <p:childTnLst>
                                    <p:set>
                                      <p:cBhvr>
                                        <p:cTn id="34" dur="1" fill="hold">
                                          <p:stCondLst>
                                            <p:cond delay="0"/>
                                          </p:stCondLst>
                                        </p:cTn>
                                        <p:tgtEl>
                                          <p:spTgt spid="286725">
                                            <p:txEl>
                                              <p:pRg st="4" end="4"/>
                                            </p:txEl>
                                          </p:spTgt>
                                        </p:tgtEl>
                                        <p:attrNameLst>
                                          <p:attrName>style.visibility</p:attrName>
                                        </p:attrNameLst>
                                      </p:cBhvr>
                                      <p:to>
                                        <p:strVal val="visible"/>
                                      </p:to>
                                    </p:set>
                                    <p:anim calcmode="lin" valueType="num">
                                      <p:cBhvr>
                                        <p:cTn id="35" dur="1000" fill="hold"/>
                                        <p:tgtEl>
                                          <p:spTgt spid="286725">
                                            <p:txEl>
                                              <p:pRg st="4" end="4"/>
                                            </p:txEl>
                                          </p:spTgt>
                                        </p:tgtEl>
                                        <p:attrNameLst>
                                          <p:attrName>ppt_w</p:attrName>
                                        </p:attrNameLst>
                                      </p:cBhvr>
                                      <p:tavLst>
                                        <p:tav tm="0">
                                          <p:val>
                                            <p:strVal val="#ppt_w+.3"/>
                                          </p:val>
                                        </p:tav>
                                        <p:tav tm="100000">
                                          <p:val>
                                            <p:strVal val="#ppt_w"/>
                                          </p:val>
                                        </p:tav>
                                      </p:tavLst>
                                    </p:anim>
                                    <p:anim calcmode="lin" valueType="num">
                                      <p:cBhvr>
                                        <p:cTn id="36" dur="1000" fill="hold"/>
                                        <p:tgtEl>
                                          <p:spTgt spid="286725">
                                            <p:txEl>
                                              <p:pRg st="4" end="4"/>
                                            </p:txEl>
                                          </p:spTgt>
                                        </p:tgtEl>
                                        <p:attrNameLst>
                                          <p:attrName>ppt_h</p:attrName>
                                        </p:attrNameLst>
                                      </p:cBhvr>
                                      <p:tavLst>
                                        <p:tav tm="0">
                                          <p:val>
                                            <p:strVal val="#ppt_h"/>
                                          </p:val>
                                        </p:tav>
                                        <p:tav tm="100000">
                                          <p:val>
                                            <p:strVal val="#ppt_h"/>
                                          </p:val>
                                        </p:tav>
                                      </p:tavLst>
                                    </p:anim>
                                    <p:animEffect transition="in" filter="fade">
                                      <p:cBhvr>
                                        <p:cTn id="37" dur="1000"/>
                                        <p:tgtEl>
                                          <p:spTgt spid="28672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0" presetClass="entr" presetSubtype="0" decel="100000" fill="hold" grpId="0" nodeType="clickEffect">
                                  <p:stCondLst>
                                    <p:cond delay="0"/>
                                  </p:stCondLst>
                                  <p:childTnLst>
                                    <p:set>
                                      <p:cBhvr>
                                        <p:cTn id="41" dur="1" fill="hold">
                                          <p:stCondLst>
                                            <p:cond delay="0"/>
                                          </p:stCondLst>
                                        </p:cTn>
                                        <p:tgtEl>
                                          <p:spTgt spid="286725">
                                            <p:txEl>
                                              <p:pRg st="5" end="5"/>
                                            </p:txEl>
                                          </p:spTgt>
                                        </p:tgtEl>
                                        <p:attrNameLst>
                                          <p:attrName>style.visibility</p:attrName>
                                        </p:attrNameLst>
                                      </p:cBhvr>
                                      <p:to>
                                        <p:strVal val="visible"/>
                                      </p:to>
                                    </p:set>
                                    <p:anim calcmode="lin" valueType="num">
                                      <p:cBhvr>
                                        <p:cTn id="42" dur="1000" fill="hold"/>
                                        <p:tgtEl>
                                          <p:spTgt spid="286725">
                                            <p:txEl>
                                              <p:pRg st="5" end="5"/>
                                            </p:txEl>
                                          </p:spTgt>
                                        </p:tgtEl>
                                        <p:attrNameLst>
                                          <p:attrName>ppt_w</p:attrName>
                                        </p:attrNameLst>
                                      </p:cBhvr>
                                      <p:tavLst>
                                        <p:tav tm="0">
                                          <p:val>
                                            <p:strVal val="#ppt_w+.3"/>
                                          </p:val>
                                        </p:tav>
                                        <p:tav tm="100000">
                                          <p:val>
                                            <p:strVal val="#ppt_w"/>
                                          </p:val>
                                        </p:tav>
                                      </p:tavLst>
                                    </p:anim>
                                    <p:anim calcmode="lin" valueType="num">
                                      <p:cBhvr>
                                        <p:cTn id="43" dur="1000" fill="hold"/>
                                        <p:tgtEl>
                                          <p:spTgt spid="286725">
                                            <p:txEl>
                                              <p:pRg st="5" end="5"/>
                                            </p:txEl>
                                          </p:spTgt>
                                        </p:tgtEl>
                                        <p:attrNameLst>
                                          <p:attrName>ppt_h</p:attrName>
                                        </p:attrNameLst>
                                      </p:cBhvr>
                                      <p:tavLst>
                                        <p:tav tm="0">
                                          <p:val>
                                            <p:strVal val="#ppt_h"/>
                                          </p:val>
                                        </p:tav>
                                        <p:tav tm="100000">
                                          <p:val>
                                            <p:strVal val="#ppt_h"/>
                                          </p:val>
                                        </p:tav>
                                      </p:tavLst>
                                    </p:anim>
                                    <p:animEffect transition="in" filter="fade">
                                      <p:cBhvr>
                                        <p:cTn id="44" dur="1000"/>
                                        <p:tgtEl>
                                          <p:spTgt spid="286725">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0" presetClass="entr" presetSubtype="0" decel="100000" fill="hold" grpId="0" nodeType="clickEffect">
                                  <p:stCondLst>
                                    <p:cond delay="0"/>
                                  </p:stCondLst>
                                  <p:childTnLst>
                                    <p:set>
                                      <p:cBhvr>
                                        <p:cTn id="48" dur="1" fill="hold">
                                          <p:stCondLst>
                                            <p:cond delay="0"/>
                                          </p:stCondLst>
                                        </p:cTn>
                                        <p:tgtEl>
                                          <p:spTgt spid="286725">
                                            <p:txEl>
                                              <p:pRg st="6" end="6"/>
                                            </p:txEl>
                                          </p:spTgt>
                                        </p:tgtEl>
                                        <p:attrNameLst>
                                          <p:attrName>style.visibility</p:attrName>
                                        </p:attrNameLst>
                                      </p:cBhvr>
                                      <p:to>
                                        <p:strVal val="visible"/>
                                      </p:to>
                                    </p:set>
                                    <p:anim calcmode="lin" valueType="num">
                                      <p:cBhvr>
                                        <p:cTn id="49" dur="1000" fill="hold"/>
                                        <p:tgtEl>
                                          <p:spTgt spid="286725">
                                            <p:txEl>
                                              <p:pRg st="6" end="6"/>
                                            </p:txEl>
                                          </p:spTgt>
                                        </p:tgtEl>
                                        <p:attrNameLst>
                                          <p:attrName>ppt_w</p:attrName>
                                        </p:attrNameLst>
                                      </p:cBhvr>
                                      <p:tavLst>
                                        <p:tav tm="0">
                                          <p:val>
                                            <p:strVal val="#ppt_w+.3"/>
                                          </p:val>
                                        </p:tav>
                                        <p:tav tm="100000">
                                          <p:val>
                                            <p:strVal val="#ppt_w"/>
                                          </p:val>
                                        </p:tav>
                                      </p:tavLst>
                                    </p:anim>
                                    <p:anim calcmode="lin" valueType="num">
                                      <p:cBhvr>
                                        <p:cTn id="50" dur="1000" fill="hold"/>
                                        <p:tgtEl>
                                          <p:spTgt spid="286725">
                                            <p:txEl>
                                              <p:pRg st="6" end="6"/>
                                            </p:txEl>
                                          </p:spTgt>
                                        </p:tgtEl>
                                        <p:attrNameLst>
                                          <p:attrName>ppt_h</p:attrName>
                                        </p:attrNameLst>
                                      </p:cBhvr>
                                      <p:tavLst>
                                        <p:tav tm="0">
                                          <p:val>
                                            <p:strVal val="#ppt_h"/>
                                          </p:val>
                                        </p:tav>
                                        <p:tav tm="100000">
                                          <p:val>
                                            <p:strVal val="#ppt_h"/>
                                          </p:val>
                                        </p:tav>
                                      </p:tavLst>
                                    </p:anim>
                                    <p:animEffect transition="in" filter="fade">
                                      <p:cBhvr>
                                        <p:cTn id="51" dur="1000"/>
                                        <p:tgtEl>
                                          <p:spTgt spid="286725">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0" presetClass="entr" presetSubtype="0" decel="100000" fill="hold" grpId="0" nodeType="clickEffect">
                                  <p:stCondLst>
                                    <p:cond delay="0"/>
                                  </p:stCondLst>
                                  <p:childTnLst>
                                    <p:set>
                                      <p:cBhvr>
                                        <p:cTn id="55" dur="1" fill="hold">
                                          <p:stCondLst>
                                            <p:cond delay="0"/>
                                          </p:stCondLst>
                                        </p:cTn>
                                        <p:tgtEl>
                                          <p:spTgt spid="286725">
                                            <p:txEl>
                                              <p:pRg st="7" end="7"/>
                                            </p:txEl>
                                          </p:spTgt>
                                        </p:tgtEl>
                                        <p:attrNameLst>
                                          <p:attrName>style.visibility</p:attrName>
                                        </p:attrNameLst>
                                      </p:cBhvr>
                                      <p:to>
                                        <p:strVal val="visible"/>
                                      </p:to>
                                    </p:set>
                                    <p:anim calcmode="lin" valueType="num">
                                      <p:cBhvr>
                                        <p:cTn id="56" dur="1000" fill="hold"/>
                                        <p:tgtEl>
                                          <p:spTgt spid="286725">
                                            <p:txEl>
                                              <p:pRg st="7" end="7"/>
                                            </p:txEl>
                                          </p:spTgt>
                                        </p:tgtEl>
                                        <p:attrNameLst>
                                          <p:attrName>ppt_w</p:attrName>
                                        </p:attrNameLst>
                                      </p:cBhvr>
                                      <p:tavLst>
                                        <p:tav tm="0">
                                          <p:val>
                                            <p:strVal val="#ppt_w+.3"/>
                                          </p:val>
                                        </p:tav>
                                        <p:tav tm="100000">
                                          <p:val>
                                            <p:strVal val="#ppt_w"/>
                                          </p:val>
                                        </p:tav>
                                      </p:tavLst>
                                    </p:anim>
                                    <p:anim calcmode="lin" valueType="num">
                                      <p:cBhvr>
                                        <p:cTn id="57" dur="1000" fill="hold"/>
                                        <p:tgtEl>
                                          <p:spTgt spid="286725">
                                            <p:txEl>
                                              <p:pRg st="7" end="7"/>
                                            </p:txEl>
                                          </p:spTgt>
                                        </p:tgtEl>
                                        <p:attrNameLst>
                                          <p:attrName>ppt_h</p:attrName>
                                        </p:attrNameLst>
                                      </p:cBhvr>
                                      <p:tavLst>
                                        <p:tav tm="0">
                                          <p:val>
                                            <p:strVal val="#ppt_h"/>
                                          </p:val>
                                        </p:tav>
                                        <p:tav tm="100000">
                                          <p:val>
                                            <p:strVal val="#ppt_h"/>
                                          </p:val>
                                        </p:tav>
                                      </p:tavLst>
                                    </p:anim>
                                    <p:animEffect transition="in" filter="fade">
                                      <p:cBhvr>
                                        <p:cTn id="58" dur="1000"/>
                                        <p:tgtEl>
                                          <p:spTgt spid="286725">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0" presetClass="entr" presetSubtype="0" decel="100000" fill="hold" grpId="0" nodeType="clickEffect">
                                  <p:stCondLst>
                                    <p:cond delay="0"/>
                                  </p:stCondLst>
                                  <p:childTnLst>
                                    <p:set>
                                      <p:cBhvr>
                                        <p:cTn id="62" dur="1" fill="hold">
                                          <p:stCondLst>
                                            <p:cond delay="0"/>
                                          </p:stCondLst>
                                        </p:cTn>
                                        <p:tgtEl>
                                          <p:spTgt spid="286725">
                                            <p:txEl>
                                              <p:pRg st="8" end="8"/>
                                            </p:txEl>
                                          </p:spTgt>
                                        </p:tgtEl>
                                        <p:attrNameLst>
                                          <p:attrName>style.visibility</p:attrName>
                                        </p:attrNameLst>
                                      </p:cBhvr>
                                      <p:to>
                                        <p:strVal val="visible"/>
                                      </p:to>
                                    </p:set>
                                    <p:anim calcmode="lin" valueType="num">
                                      <p:cBhvr>
                                        <p:cTn id="63" dur="1000" fill="hold"/>
                                        <p:tgtEl>
                                          <p:spTgt spid="286725">
                                            <p:txEl>
                                              <p:pRg st="8" end="8"/>
                                            </p:txEl>
                                          </p:spTgt>
                                        </p:tgtEl>
                                        <p:attrNameLst>
                                          <p:attrName>ppt_w</p:attrName>
                                        </p:attrNameLst>
                                      </p:cBhvr>
                                      <p:tavLst>
                                        <p:tav tm="0">
                                          <p:val>
                                            <p:strVal val="#ppt_w+.3"/>
                                          </p:val>
                                        </p:tav>
                                        <p:tav tm="100000">
                                          <p:val>
                                            <p:strVal val="#ppt_w"/>
                                          </p:val>
                                        </p:tav>
                                      </p:tavLst>
                                    </p:anim>
                                    <p:anim calcmode="lin" valueType="num">
                                      <p:cBhvr>
                                        <p:cTn id="64" dur="1000" fill="hold"/>
                                        <p:tgtEl>
                                          <p:spTgt spid="286725">
                                            <p:txEl>
                                              <p:pRg st="8" end="8"/>
                                            </p:txEl>
                                          </p:spTgt>
                                        </p:tgtEl>
                                        <p:attrNameLst>
                                          <p:attrName>ppt_h</p:attrName>
                                        </p:attrNameLst>
                                      </p:cBhvr>
                                      <p:tavLst>
                                        <p:tav tm="0">
                                          <p:val>
                                            <p:strVal val="#ppt_h"/>
                                          </p:val>
                                        </p:tav>
                                        <p:tav tm="100000">
                                          <p:val>
                                            <p:strVal val="#ppt_h"/>
                                          </p:val>
                                        </p:tav>
                                      </p:tavLst>
                                    </p:anim>
                                    <p:animEffect transition="in" filter="fade">
                                      <p:cBhvr>
                                        <p:cTn id="65" dur="1000"/>
                                        <p:tgtEl>
                                          <p:spTgt spid="286725">
                                            <p:txEl>
                                              <p:pRg st="8" end="8"/>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0" presetClass="entr" presetSubtype="0" decel="100000" fill="hold" grpId="0" nodeType="clickEffect">
                                  <p:stCondLst>
                                    <p:cond delay="0"/>
                                  </p:stCondLst>
                                  <p:childTnLst>
                                    <p:set>
                                      <p:cBhvr>
                                        <p:cTn id="69" dur="1" fill="hold">
                                          <p:stCondLst>
                                            <p:cond delay="0"/>
                                          </p:stCondLst>
                                        </p:cTn>
                                        <p:tgtEl>
                                          <p:spTgt spid="286725">
                                            <p:txEl>
                                              <p:pRg st="9" end="9"/>
                                            </p:txEl>
                                          </p:spTgt>
                                        </p:tgtEl>
                                        <p:attrNameLst>
                                          <p:attrName>style.visibility</p:attrName>
                                        </p:attrNameLst>
                                      </p:cBhvr>
                                      <p:to>
                                        <p:strVal val="visible"/>
                                      </p:to>
                                    </p:set>
                                    <p:anim calcmode="lin" valueType="num">
                                      <p:cBhvr>
                                        <p:cTn id="70" dur="1000" fill="hold"/>
                                        <p:tgtEl>
                                          <p:spTgt spid="286725">
                                            <p:txEl>
                                              <p:pRg st="9" end="9"/>
                                            </p:txEl>
                                          </p:spTgt>
                                        </p:tgtEl>
                                        <p:attrNameLst>
                                          <p:attrName>ppt_w</p:attrName>
                                        </p:attrNameLst>
                                      </p:cBhvr>
                                      <p:tavLst>
                                        <p:tav tm="0">
                                          <p:val>
                                            <p:strVal val="#ppt_w+.3"/>
                                          </p:val>
                                        </p:tav>
                                        <p:tav tm="100000">
                                          <p:val>
                                            <p:strVal val="#ppt_w"/>
                                          </p:val>
                                        </p:tav>
                                      </p:tavLst>
                                    </p:anim>
                                    <p:anim calcmode="lin" valueType="num">
                                      <p:cBhvr>
                                        <p:cTn id="71" dur="1000" fill="hold"/>
                                        <p:tgtEl>
                                          <p:spTgt spid="286725">
                                            <p:txEl>
                                              <p:pRg st="9" end="9"/>
                                            </p:txEl>
                                          </p:spTgt>
                                        </p:tgtEl>
                                        <p:attrNameLst>
                                          <p:attrName>ppt_h</p:attrName>
                                        </p:attrNameLst>
                                      </p:cBhvr>
                                      <p:tavLst>
                                        <p:tav tm="0">
                                          <p:val>
                                            <p:strVal val="#ppt_h"/>
                                          </p:val>
                                        </p:tav>
                                        <p:tav tm="100000">
                                          <p:val>
                                            <p:strVal val="#ppt_h"/>
                                          </p:val>
                                        </p:tav>
                                      </p:tavLst>
                                    </p:anim>
                                    <p:animEffect transition="in" filter="fade">
                                      <p:cBhvr>
                                        <p:cTn id="72" dur="1000"/>
                                        <p:tgtEl>
                                          <p:spTgt spid="286725">
                                            <p:txEl>
                                              <p:pRg st="9" end="9"/>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50" presetClass="entr" presetSubtype="0" decel="100000" fill="hold" nodeType="clickEffect">
                                  <p:stCondLst>
                                    <p:cond delay="0"/>
                                  </p:stCondLst>
                                  <p:childTnLst>
                                    <p:set>
                                      <p:cBhvr>
                                        <p:cTn id="76" dur="1" fill="hold">
                                          <p:stCondLst>
                                            <p:cond delay="0"/>
                                          </p:stCondLst>
                                        </p:cTn>
                                        <p:tgtEl>
                                          <p:spTgt spid="16387"/>
                                        </p:tgtEl>
                                        <p:attrNameLst>
                                          <p:attrName>style.visibility</p:attrName>
                                        </p:attrNameLst>
                                      </p:cBhvr>
                                      <p:to>
                                        <p:strVal val="visible"/>
                                      </p:to>
                                    </p:set>
                                    <p:anim calcmode="lin" valueType="num">
                                      <p:cBhvr>
                                        <p:cTn id="77" dur="1000" fill="hold"/>
                                        <p:tgtEl>
                                          <p:spTgt spid="16387"/>
                                        </p:tgtEl>
                                        <p:attrNameLst>
                                          <p:attrName>ppt_w</p:attrName>
                                        </p:attrNameLst>
                                      </p:cBhvr>
                                      <p:tavLst>
                                        <p:tav tm="0">
                                          <p:val>
                                            <p:strVal val="#ppt_w+.3"/>
                                          </p:val>
                                        </p:tav>
                                        <p:tav tm="100000">
                                          <p:val>
                                            <p:strVal val="#ppt_w"/>
                                          </p:val>
                                        </p:tav>
                                      </p:tavLst>
                                    </p:anim>
                                    <p:anim calcmode="lin" valueType="num">
                                      <p:cBhvr>
                                        <p:cTn id="78" dur="1000" fill="hold"/>
                                        <p:tgtEl>
                                          <p:spTgt spid="16387"/>
                                        </p:tgtEl>
                                        <p:attrNameLst>
                                          <p:attrName>ppt_h</p:attrName>
                                        </p:attrNameLst>
                                      </p:cBhvr>
                                      <p:tavLst>
                                        <p:tav tm="0">
                                          <p:val>
                                            <p:strVal val="#ppt_h"/>
                                          </p:val>
                                        </p:tav>
                                        <p:tav tm="100000">
                                          <p:val>
                                            <p:strVal val="#ppt_h"/>
                                          </p:val>
                                        </p:tav>
                                      </p:tavLst>
                                    </p:anim>
                                    <p:animEffect transition="in" filter="fade">
                                      <p:cBhvr>
                                        <p:cTn id="79" dur="1000"/>
                                        <p:tgtEl>
                                          <p:spTgt spid="163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25"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013" name="Rectangle 5"/>
          <p:cNvSpPr>
            <a:spLocks noGrp="1" noChangeArrowheads="1"/>
          </p:cNvSpPr>
          <p:nvPr>
            <p:ph sz="half" idx="1"/>
          </p:nvPr>
        </p:nvSpPr>
        <p:spPr>
          <a:xfrm>
            <a:off x="323850" y="1557338"/>
            <a:ext cx="3960813" cy="4538662"/>
          </a:xfrm>
        </p:spPr>
        <p:txBody>
          <a:bodyPr/>
          <a:lstStyle/>
          <a:p>
            <a:pPr marL="6350" indent="465138" eaLnBrk="1" hangingPunct="1">
              <a:buFont typeface="Wingdings" pitchFamily="2" charset="2"/>
              <a:buNone/>
              <a:defRPr/>
            </a:pPr>
            <a:r>
              <a:rPr lang="fr-FR" sz="2000" b="1" u="sng" smtClean="0">
                <a:latin typeface="Arial" charset="0"/>
                <a:cs typeface="Arial" charset="0"/>
              </a:rPr>
              <a:t>Tampon d'électrophorèse :</a:t>
            </a:r>
            <a:r>
              <a:rPr lang="fr-FR" sz="2000" b="1" smtClean="0">
                <a:latin typeface="Arial" charset="0"/>
                <a:cs typeface="Arial" charset="0"/>
              </a:rPr>
              <a:t> </a:t>
            </a:r>
          </a:p>
          <a:p>
            <a:pPr marL="6350" indent="465138" eaLnBrk="1" hangingPunct="1">
              <a:buFont typeface="Wingdings" pitchFamily="2" charset="2"/>
              <a:buNone/>
              <a:defRPr/>
            </a:pPr>
            <a:endParaRPr lang="fr-FR" sz="2000" b="1" smtClean="0">
              <a:latin typeface="Arial" charset="0"/>
              <a:cs typeface="Arial" charset="0"/>
            </a:endParaRPr>
          </a:p>
          <a:p>
            <a:pPr marL="6350" indent="465138" eaLnBrk="1" hangingPunct="1">
              <a:lnSpc>
                <a:spcPct val="105000"/>
              </a:lnSpc>
              <a:spcAft>
                <a:spcPct val="20000"/>
              </a:spcAft>
              <a:buFont typeface="Wingdings" pitchFamily="2" charset="2"/>
              <a:buChar char="Ø"/>
              <a:defRPr/>
            </a:pPr>
            <a:r>
              <a:rPr lang="fr-FR" sz="2000" b="1" smtClean="0">
                <a:latin typeface="Arial" charset="0"/>
                <a:cs typeface="Arial" charset="0"/>
              </a:rPr>
              <a:t>TAE : Tris/Acétate 40mM - EDTA 1 mM - pH 8 </a:t>
            </a:r>
            <a:endParaRPr lang="fr-FR" sz="2000" smtClean="0">
              <a:latin typeface="Arial" charset="0"/>
              <a:cs typeface="Arial" charset="0"/>
            </a:endParaRPr>
          </a:p>
          <a:p>
            <a:pPr marL="6350" indent="465138" eaLnBrk="1" hangingPunct="1">
              <a:lnSpc>
                <a:spcPct val="105000"/>
              </a:lnSpc>
              <a:spcAft>
                <a:spcPct val="20000"/>
              </a:spcAft>
              <a:buFont typeface="Wingdings" pitchFamily="2" charset="2"/>
              <a:buChar char="Ø"/>
              <a:defRPr/>
            </a:pPr>
            <a:r>
              <a:rPr lang="fr-FR" sz="2000" b="1" smtClean="0">
                <a:latin typeface="Arial" charset="0"/>
                <a:cs typeface="Arial" charset="0"/>
              </a:rPr>
              <a:t>TBE : Tris/Borate 40mM - EDTA 1 mM - pH 8</a:t>
            </a:r>
            <a:r>
              <a:rPr lang="fr-FR" sz="2000" smtClean="0">
                <a:latin typeface="Arial" charset="0"/>
                <a:cs typeface="Arial" charset="0"/>
              </a:rPr>
              <a:t> </a:t>
            </a:r>
          </a:p>
          <a:p>
            <a:pPr marL="6350" indent="465138" eaLnBrk="1" hangingPunct="1">
              <a:lnSpc>
                <a:spcPct val="105000"/>
              </a:lnSpc>
              <a:spcAft>
                <a:spcPct val="20000"/>
              </a:spcAft>
              <a:buFont typeface="Wingdings" pitchFamily="2" charset="2"/>
              <a:buChar char="Ø"/>
              <a:defRPr/>
            </a:pPr>
            <a:r>
              <a:rPr lang="fr-FR" sz="2000" b="1" smtClean="0">
                <a:latin typeface="Arial" charset="0"/>
                <a:cs typeface="Arial" charset="0"/>
              </a:rPr>
              <a:t>Tampon de charge : bleu de bromophénol 0,02% - xylène cyanol 0,02% - glycérol 3% - tampon TBE.</a:t>
            </a:r>
          </a:p>
          <a:p>
            <a:pPr marL="6350" indent="465138" eaLnBrk="1" hangingPunct="1">
              <a:defRPr/>
            </a:pPr>
            <a:endParaRPr lang="fr-FR" sz="2000" smtClean="0"/>
          </a:p>
          <a:p>
            <a:pPr marL="6350" indent="465138" eaLnBrk="1" hangingPunct="1">
              <a:defRPr/>
            </a:pPr>
            <a:endParaRPr lang="fr-FR" smtClean="0"/>
          </a:p>
        </p:txBody>
      </p:sp>
      <p:pic>
        <p:nvPicPr>
          <p:cNvPr id="17411" name="Picture 7" descr="4Assemblage"/>
          <p:cNvPicPr>
            <a:picLocks noChangeAspect="1" noChangeArrowheads="1"/>
          </p:cNvPicPr>
          <p:nvPr>
            <p:ph sz="half" idx="2"/>
          </p:nvPr>
        </p:nvPicPr>
        <p:blipFill>
          <a:blip r:embed="rId2" cstate="print"/>
          <a:srcRect/>
          <a:stretch>
            <a:fillRect/>
          </a:stretch>
        </p:blipFill>
        <p:spPr>
          <a:xfrm>
            <a:off x="4537075" y="1593850"/>
            <a:ext cx="4356100" cy="4356100"/>
          </a:xfrm>
          <a:noFill/>
        </p:spPr>
      </p:pic>
      <p:sp>
        <p:nvSpPr>
          <p:cNvPr id="299016" name="Rectangle 8"/>
          <p:cNvSpPr>
            <a:spLocks noGrp="1" noChangeArrowheads="1"/>
          </p:cNvSpPr>
          <p:nvPr>
            <p:ph type="title"/>
          </p:nvPr>
        </p:nvSpPr>
        <p:spPr/>
        <p:txBody>
          <a:bodyPr/>
          <a:lstStyle/>
          <a:p>
            <a:pPr eaLnBrk="1" hangingPunct="1">
              <a:defRPr/>
            </a:pPr>
            <a:r>
              <a:rPr lang="fr-FR" sz="2800" b="1" smtClean="0">
                <a:latin typeface="Arial" charset="0"/>
                <a:cs typeface="Arial" charset="0"/>
              </a:rPr>
              <a:t>B. Gel d'électrophorèse d'ADN</a:t>
            </a:r>
          </a:p>
        </p:txBody>
      </p:sp>
    </p:spTree>
  </p:cSld>
  <p:clrMapOvr>
    <a:masterClrMapping/>
  </p:clrMapOvr>
  <p:transition>
    <p:split orient="vert" dir="in"/>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5" name="Rectangle 5"/>
          <p:cNvSpPr>
            <a:spLocks noGrp="1" noChangeArrowheads="1"/>
          </p:cNvSpPr>
          <p:nvPr>
            <p:ph sz="half" idx="1"/>
          </p:nvPr>
        </p:nvSpPr>
        <p:spPr>
          <a:xfrm>
            <a:off x="457200" y="260350"/>
            <a:ext cx="4402138" cy="5835650"/>
          </a:xfrm>
        </p:spPr>
        <p:txBody>
          <a:bodyPr/>
          <a:lstStyle/>
          <a:p>
            <a:pPr marL="6350" indent="555625" eaLnBrk="1" hangingPunct="1">
              <a:lnSpc>
                <a:spcPct val="150000"/>
              </a:lnSpc>
              <a:spcBef>
                <a:spcPct val="50000"/>
              </a:spcBef>
              <a:spcAft>
                <a:spcPct val="50000"/>
              </a:spcAft>
              <a:buFont typeface="Wingdings" pitchFamily="2" charset="2"/>
              <a:buNone/>
              <a:defRPr/>
            </a:pPr>
            <a:r>
              <a:rPr lang="fr-FR" sz="2400" b="1" u="sng" smtClean="0">
                <a:latin typeface="Arial" charset="0"/>
                <a:cs typeface="Arial" charset="0"/>
              </a:rPr>
              <a:t>Préparation du gel</a:t>
            </a:r>
          </a:p>
          <a:p>
            <a:pPr marL="6350" indent="555625" eaLnBrk="1" hangingPunct="1">
              <a:lnSpc>
                <a:spcPct val="150000"/>
              </a:lnSpc>
              <a:spcBef>
                <a:spcPct val="50000"/>
              </a:spcBef>
              <a:spcAft>
                <a:spcPct val="50000"/>
              </a:spcAft>
              <a:buFont typeface="Wingdings" pitchFamily="2" charset="2"/>
              <a:buNone/>
              <a:defRPr/>
            </a:pPr>
            <a:r>
              <a:rPr lang="fr-FR" sz="2400" b="1" smtClean="0">
                <a:latin typeface="Arial" charset="0"/>
                <a:cs typeface="Arial" charset="0"/>
              </a:rPr>
              <a:t>  Réalisation du gel d’agarose par dissolution à chaud de poudre d’agarose dans un  tampon TBE à pH 8.2 et refroidissement jusqu’à une température voisine de 50°C.</a:t>
            </a:r>
            <a:endParaRPr lang="fr-FR" sz="2400" smtClean="0"/>
          </a:p>
        </p:txBody>
      </p:sp>
      <p:pic>
        <p:nvPicPr>
          <p:cNvPr id="18435" name="Picture 8" descr="electr1"/>
          <p:cNvPicPr>
            <a:picLocks noChangeAspect="1" noChangeArrowheads="1"/>
          </p:cNvPicPr>
          <p:nvPr>
            <p:ph sz="quarter" idx="2"/>
          </p:nvPr>
        </p:nvPicPr>
        <p:blipFill>
          <a:blip r:embed="rId2" cstate="print"/>
          <a:srcRect/>
          <a:stretch>
            <a:fillRect/>
          </a:stretch>
        </p:blipFill>
        <p:spPr>
          <a:xfrm>
            <a:off x="5219700" y="1125538"/>
            <a:ext cx="2895600" cy="2646362"/>
          </a:xfrm>
          <a:noFill/>
        </p:spPr>
      </p:pic>
      <p:pic>
        <p:nvPicPr>
          <p:cNvPr id="18436" name="Picture 9" descr="electr3"/>
          <p:cNvPicPr>
            <a:picLocks noChangeAspect="1" noChangeArrowheads="1"/>
          </p:cNvPicPr>
          <p:nvPr>
            <p:ph sz="quarter" idx="3"/>
          </p:nvPr>
        </p:nvPicPr>
        <p:blipFill>
          <a:blip r:embed="rId3" cstate="print"/>
          <a:srcRect/>
          <a:stretch>
            <a:fillRect/>
          </a:stretch>
        </p:blipFill>
        <p:spPr>
          <a:xfrm>
            <a:off x="5219700" y="3924300"/>
            <a:ext cx="2895600" cy="2171700"/>
          </a:xfrm>
          <a:noFill/>
        </p:spPr>
      </p:pic>
    </p:spTree>
  </p:cSld>
  <p:clrMapOvr>
    <a:masterClrMapping/>
  </p:clrMapOvr>
  <p:transition>
    <p:split orient="vert" dir="in"/>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3" name="Rectangle 5"/>
          <p:cNvSpPr>
            <a:spLocks noGrp="1" noChangeArrowheads="1"/>
          </p:cNvSpPr>
          <p:nvPr>
            <p:ph sz="half" idx="1"/>
          </p:nvPr>
        </p:nvSpPr>
        <p:spPr>
          <a:xfrm>
            <a:off x="457200" y="620713"/>
            <a:ext cx="4038600" cy="5472112"/>
          </a:xfrm>
        </p:spPr>
        <p:txBody>
          <a:bodyPr/>
          <a:lstStyle/>
          <a:p>
            <a:pPr marL="92075" indent="533400" eaLnBrk="1" hangingPunct="1">
              <a:lnSpc>
                <a:spcPct val="150000"/>
              </a:lnSpc>
              <a:spcBef>
                <a:spcPct val="50000"/>
              </a:spcBef>
              <a:spcAft>
                <a:spcPct val="50000"/>
              </a:spcAft>
              <a:buFont typeface="Wingdings" pitchFamily="2" charset="2"/>
              <a:buNone/>
              <a:defRPr/>
            </a:pPr>
            <a:r>
              <a:rPr lang="fr-FR" sz="2000" b="1" u="sng" smtClean="0">
                <a:latin typeface="Arial" charset="0"/>
                <a:cs typeface="Arial" charset="0"/>
              </a:rPr>
              <a:t>Préparation du moule pour couler le gel :</a:t>
            </a:r>
            <a:r>
              <a:rPr lang="fr-FR" sz="2000" smtClean="0">
                <a:latin typeface="Arial" charset="0"/>
                <a:cs typeface="Arial" charset="0"/>
              </a:rPr>
              <a:t> </a:t>
            </a:r>
          </a:p>
          <a:p>
            <a:pPr marL="92075" indent="533400" eaLnBrk="1" hangingPunct="1">
              <a:lnSpc>
                <a:spcPct val="150000"/>
              </a:lnSpc>
              <a:spcBef>
                <a:spcPct val="50000"/>
              </a:spcBef>
              <a:spcAft>
                <a:spcPct val="50000"/>
              </a:spcAft>
              <a:buFont typeface="Wingdings" pitchFamily="2" charset="2"/>
              <a:buNone/>
              <a:defRPr/>
            </a:pPr>
            <a:r>
              <a:rPr lang="fr-FR" sz="2000" b="1" smtClean="0">
                <a:latin typeface="Arial" charset="0"/>
                <a:cs typeface="Arial" charset="0"/>
              </a:rPr>
              <a:t>après avoir obturé les deux extrémités du moule avec un scotch fort, placer le moule sur une surface bien horizontale et disposer dans les encoches prévues à cet effet le peigne nécessaire à la réalisation des puits dans le gel. </a:t>
            </a:r>
          </a:p>
          <a:p>
            <a:pPr marL="92075" indent="533400" eaLnBrk="1" hangingPunct="1">
              <a:defRPr/>
            </a:pPr>
            <a:endParaRPr lang="fr-FR" smtClean="0">
              <a:latin typeface="Arial" charset="0"/>
              <a:cs typeface="Arial" charset="0"/>
            </a:endParaRPr>
          </a:p>
        </p:txBody>
      </p:sp>
      <p:pic>
        <p:nvPicPr>
          <p:cNvPr id="19459" name="Picture 7" descr="electr5"/>
          <p:cNvPicPr>
            <a:picLocks noChangeAspect="1" noChangeArrowheads="1"/>
          </p:cNvPicPr>
          <p:nvPr>
            <p:ph sz="half" idx="2"/>
          </p:nvPr>
        </p:nvPicPr>
        <p:blipFill>
          <a:blip r:embed="rId2" cstate="print"/>
          <a:srcRect/>
          <a:stretch>
            <a:fillRect/>
          </a:stretch>
        </p:blipFill>
        <p:spPr>
          <a:xfrm>
            <a:off x="4572000" y="1731963"/>
            <a:ext cx="4176713" cy="3475037"/>
          </a:xfrm>
          <a:noFill/>
        </p:spPr>
      </p:pic>
    </p:spTree>
  </p:cSld>
  <p:clrMapOvr>
    <a:masterClrMapping/>
  </p:clrMapOvr>
  <p:transition>
    <p:split orient="vert" dir="in"/>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3" name="Rectangle 5"/>
          <p:cNvSpPr>
            <a:spLocks noGrp="1" noChangeArrowheads="1"/>
          </p:cNvSpPr>
          <p:nvPr>
            <p:ph sz="half" idx="1"/>
          </p:nvPr>
        </p:nvSpPr>
        <p:spPr>
          <a:xfrm>
            <a:off x="457200" y="1196975"/>
            <a:ext cx="4038600" cy="4899025"/>
          </a:xfrm>
        </p:spPr>
        <p:txBody>
          <a:bodyPr/>
          <a:lstStyle/>
          <a:p>
            <a:pPr marL="6350" indent="619125" algn="just" eaLnBrk="1" hangingPunct="1">
              <a:lnSpc>
                <a:spcPct val="150000"/>
              </a:lnSpc>
              <a:spcBef>
                <a:spcPct val="50000"/>
              </a:spcBef>
              <a:buFont typeface="Wingdings" pitchFamily="2" charset="2"/>
              <a:buNone/>
              <a:defRPr/>
            </a:pPr>
            <a:r>
              <a:rPr lang="fr-FR" sz="2400" b="1" u="sng" smtClean="0">
                <a:latin typeface="Arial" charset="0"/>
                <a:cs typeface="Arial" charset="0"/>
              </a:rPr>
              <a:t>Coulage du gel :</a:t>
            </a:r>
            <a:r>
              <a:rPr lang="fr-FR" sz="2000" smtClean="0">
                <a:latin typeface="Arial" charset="0"/>
                <a:cs typeface="Arial" charset="0"/>
              </a:rPr>
              <a:t> </a:t>
            </a:r>
          </a:p>
          <a:p>
            <a:pPr marL="6350" indent="619125" algn="just" eaLnBrk="1" hangingPunct="1">
              <a:lnSpc>
                <a:spcPct val="150000"/>
              </a:lnSpc>
              <a:spcBef>
                <a:spcPct val="50000"/>
              </a:spcBef>
              <a:buFont typeface="Wingdings" pitchFamily="2" charset="2"/>
              <a:buNone/>
              <a:defRPr/>
            </a:pPr>
            <a:r>
              <a:rPr lang="fr-FR" sz="2000" b="1" smtClean="0">
                <a:latin typeface="Arial" charset="0"/>
                <a:cs typeface="Arial" charset="0"/>
              </a:rPr>
              <a:t>verser lentement le gel dans la cuve sans dépasser le niveau supérieur des dents du peigne.</a:t>
            </a:r>
          </a:p>
          <a:p>
            <a:pPr marL="6350" indent="619125" eaLnBrk="1" hangingPunct="1">
              <a:defRPr/>
            </a:pPr>
            <a:endParaRPr lang="fr-FR" sz="2800" b="1" smtClean="0">
              <a:latin typeface="Arial" charset="0"/>
              <a:cs typeface="Arial" charset="0"/>
            </a:endParaRPr>
          </a:p>
        </p:txBody>
      </p:sp>
      <p:pic>
        <p:nvPicPr>
          <p:cNvPr id="20483" name="Picture 9" descr="electr7"/>
          <p:cNvPicPr>
            <a:picLocks noChangeAspect="1" noChangeArrowheads="1"/>
          </p:cNvPicPr>
          <p:nvPr>
            <p:ph sz="quarter" idx="2"/>
          </p:nvPr>
        </p:nvPicPr>
        <p:blipFill>
          <a:blip r:embed="rId2" cstate="print"/>
          <a:srcRect/>
          <a:stretch>
            <a:fillRect/>
          </a:stretch>
        </p:blipFill>
        <p:spPr>
          <a:xfrm>
            <a:off x="4845050" y="549275"/>
            <a:ext cx="3543300" cy="2657475"/>
          </a:xfrm>
          <a:noFill/>
        </p:spPr>
      </p:pic>
      <p:pic>
        <p:nvPicPr>
          <p:cNvPr id="20484" name="Picture 12" descr="electr9"/>
          <p:cNvPicPr>
            <a:picLocks noChangeAspect="1" noChangeArrowheads="1"/>
          </p:cNvPicPr>
          <p:nvPr>
            <p:ph sz="quarter" idx="3"/>
          </p:nvPr>
        </p:nvPicPr>
        <p:blipFill>
          <a:blip r:embed="rId3" cstate="print"/>
          <a:srcRect/>
          <a:stretch>
            <a:fillRect/>
          </a:stretch>
        </p:blipFill>
        <p:spPr>
          <a:xfrm>
            <a:off x="4859338" y="3519488"/>
            <a:ext cx="3529012" cy="2646362"/>
          </a:xfrm>
          <a:noFill/>
        </p:spPr>
      </p:pic>
    </p:spTree>
  </p:cSld>
  <p:clrMapOvr>
    <a:masterClrMapping/>
  </p:clrMapOvr>
  <p:transition>
    <p:split orient="vert" dir="in"/>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50" name="Rectangle 14"/>
          <p:cNvSpPr>
            <a:spLocks noGrp="1" noChangeArrowheads="1"/>
          </p:cNvSpPr>
          <p:nvPr>
            <p:ph sz="half" idx="1"/>
          </p:nvPr>
        </p:nvSpPr>
        <p:spPr>
          <a:xfrm>
            <a:off x="468313" y="1341438"/>
            <a:ext cx="4038600" cy="4495800"/>
          </a:xfrm>
        </p:spPr>
        <p:txBody>
          <a:bodyPr/>
          <a:lstStyle/>
          <a:p>
            <a:pPr marL="98425" indent="527050" algn="just" eaLnBrk="1" hangingPunct="1">
              <a:lnSpc>
                <a:spcPct val="150000"/>
              </a:lnSpc>
              <a:spcBef>
                <a:spcPct val="50000"/>
              </a:spcBef>
              <a:buFont typeface="Wingdings" pitchFamily="2" charset="2"/>
              <a:buNone/>
              <a:defRPr/>
            </a:pPr>
            <a:r>
              <a:rPr lang="fr-FR" sz="2000" b="1" smtClean="0">
                <a:latin typeface="Arial" charset="0"/>
                <a:cs typeface="Arial" charset="0"/>
              </a:rPr>
              <a:t>Laisser refroidir 30 mn  environ avant d’enlever délicatement le peigne. Les puits sont alors prêts pour recevoir les dépôts d’ADN et le scotch fermant la cuve peut-être enlevé.</a:t>
            </a:r>
          </a:p>
        </p:txBody>
      </p:sp>
      <p:pic>
        <p:nvPicPr>
          <p:cNvPr id="21507" name="Picture 18" descr="electr11"/>
          <p:cNvPicPr>
            <a:picLocks noChangeAspect="1" noChangeArrowheads="1"/>
          </p:cNvPicPr>
          <p:nvPr>
            <p:ph sz="half" idx="2"/>
          </p:nvPr>
        </p:nvPicPr>
        <p:blipFill>
          <a:blip r:embed="rId2" cstate="print"/>
          <a:srcRect/>
          <a:stretch>
            <a:fillRect/>
          </a:stretch>
        </p:blipFill>
        <p:spPr>
          <a:xfrm>
            <a:off x="4762500" y="2060575"/>
            <a:ext cx="3810000" cy="3000375"/>
          </a:xfrm>
          <a:noFill/>
        </p:spPr>
      </p:pic>
    </p:spTree>
  </p:cSld>
  <p:clrMapOvr>
    <a:masterClrMapping/>
  </p:clrMapOvr>
  <p:transition>
    <p:split orient="vert" dir="in"/>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body" idx="1"/>
          </p:nvPr>
        </p:nvSpPr>
        <p:spPr>
          <a:xfrm>
            <a:off x="323850" y="692150"/>
            <a:ext cx="8229600" cy="5256213"/>
          </a:xfrm>
        </p:spPr>
        <p:txBody>
          <a:bodyPr/>
          <a:lstStyle/>
          <a:p>
            <a:pPr marL="0" indent="365125" algn="just" eaLnBrk="1" hangingPunct="1">
              <a:lnSpc>
                <a:spcPct val="150000"/>
              </a:lnSpc>
              <a:spcBef>
                <a:spcPct val="50000"/>
              </a:spcBef>
              <a:spcAft>
                <a:spcPct val="50000"/>
              </a:spcAft>
              <a:buClrTx/>
              <a:buSzTx/>
              <a:buFontTx/>
              <a:buNone/>
            </a:pPr>
            <a:r>
              <a:rPr lang="fr-FR" sz="2000" b="1" smtClean="0">
                <a:effectLst/>
                <a:latin typeface="Arial" charset="0"/>
              </a:rPr>
              <a:t>L’électrophorèse est – avec la </a:t>
            </a:r>
            <a:r>
              <a:rPr lang="fr-FR" sz="2000" b="1" smtClean="0">
                <a:effectLst/>
                <a:latin typeface="Arial" charset="0"/>
                <a:hlinkClick r:id="rId2" tooltip="Chromatographie"/>
              </a:rPr>
              <a:t>chromatographie</a:t>
            </a:r>
            <a:r>
              <a:rPr lang="fr-FR" sz="2000" b="1" smtClean="0">
                <a:effectLst/>
                <a:latin typeface="Arial" charset="0"/>
              </a:rPr>
              <a:t> – la principale des techniques utilisées en biologie pour la séparation et la caractérisation des molécules. </a:t>
            </a:r>
          </a:p>
          <a:p>
            <a:pPr marL="0" indent="365125" algn="just" eaLnBrk="1" hangingPunct="1">
              <a:lnSpc>
                <a:spcPct val="150000"/>
              </a:lnSpc>
              <a:spcBef>
                <a:spcPct val="50000"/>
              </a:spcBef>
              <a:spcAft>
                <a:spcPct val="50000"/>
              </a:spcAft>
              <a:buClrTx/>
              <a:buSzTx/>
              <a:buFontTx/>
              <a:buNone/>
            </a:pPr>
            <a:r>
              <a:rPr lang="fr-FR" sz="2000" b="1" smtClean="0">
                <a:effectLst/>
                <a:latin typeface="Arial" charset="0"/>
              </a:rPr>
              <a:t>Elle a quelques applications en chimie, mais est principalement utilisée en </a:t>
            </a:r>
            <a:r>
              <a:rPr lang="fr-FR" sz="2000" b="1" smtClean="0">
                <a:effectLst/>
                <a:latin typeface="Arial" charset="0"/>
                <a:hlinkClick r:id="rId3" tooltip="Biochimie"/>
              </a:rPr>
              <a:t>biochimie</a:t>
            </a:r>
            <a:r>
              <a:rPr lang="fr-FR" sz="2000" b="1" smtClean="0">
                <a:effectLst/>
                <a:latin typeface="Arial" charset="0"/>
              </a:rPr>
              <a:t> ou </a:t>
            </a:r>
            <a:r>
              <a:rPr lang="fr-FR" sz="2000" b="1" smtClean="0">
                <a:effectLst/>
                <a:latin typeface="Arial" charset="0"/>
                <a:hlinkClick r:id="rId4" tooltip="Biologie moléculaire"/>
              </a:rPr>
              <a:t>biologie moléculaire</a:t>
            </a:r>
            <a:r>
              <a:rPr lang="fr-FR" sz="2000" b="1" smtClean="0">
                <a:effectLst/>
                <a:latin typeface="Arial" charset="0"/>
              </a:rPr>
              <a:t> pour la séparation des </a:t>
            </a:r>
            <a:r>
              <a:rPr lang="fr-FR" sz="2000" b="1" smtClean="0">
                <a:effectLst/>
                <a:latin typeface="Arial" charset="0"/>
                <a:hlinkClick r:id="rId5" tooltip="Protéines"/>
              </a:rPr>
              <a:t>protéines</a:t>
            </a:r>
            <a:r>
              <a:rPr lang="fr-FR" sz="2000" b="1" smtClean="0">
                <a:effectLst/>
                <a:latin typeface="Arial" charset="0"/>
              </a:rPr>
              <a:t> ou celle des </a:t>
            </a:r>
            <a:r>
              <a:rPr lang="fr-FR" sz="2000" b="1" smtClean="0">
                <a:effectLst/>
                <a:latin typeface="Arial" charset="0"/>
                <a:hlinkClick r:id="rId6" tooltip="Acide nucléique"/>
              </a:rPr>
              <a:t>acides nucléiques</a:t>
            </a:r>
            <a:r>
              <a:rPr lang="fr-FR" sz="2000" b="1" smtClean="0">
                <a:effectLst/>
                <a:latin typeface="Arial" charset="0"/>
              </a:rPr>
              <a:t>. </a:t>
            </a:r>
          </a:p>
          <a:p>
            <a:pPr marL="0" indent="365125" algn="just" eaLnBrk="1" hangingPunct="1">
              <a:lnSpc>
                <a:spcPct val="150000"/>
              </a:lnSpc>
              <a:spcBef>
                <a:spcPct val="50000"/>
              </a:spcBef>
              <a:spcAft>
                <a:spcPct val="50000"/>
              </a:spcAft>
              <a:buClrTx/>
              <a:buSzTx/>
              <a:buFontTx/>
              <a:buNone/>
            </a:pPr>
            <a:r>
              <a:rPr lang="fr-FR" sz="2000" b="1" smtClean="0">
                <a:effectLst/>
                <a:latin typeface="Arial" charset="0"/>
              </a:rPr>
              <a:t>Dans un milieu donné, la </a:t>
            </a:r>
            <a:r>
              <a:rPr lang="fr-FR" sz="2000" b="1" smtClean="0">
                <a:solidFill>
                  <a:schemeClr val="hlink"/>
                </a:solidFill>
                <a:effectLst/>
                <a:latin typeface="Arial" charset="0"/>
              </a:rPr>
              <a:t>séparation </a:t>
            </a:r>
            <a:r>
              <a:rPr lang="fr-FR" sz="2000" b="1" smtClean="0">
                <a:effectLst/>
                <a:latin typeface="Arial" charset="0"/>
              </a:rPr>
              <a:t>des particules se fait en fonction de leur </a:t>
            </a:r>
            <a:r>
              <a:rPr lang="fr-FR" sz="2000" b="1" smtClean="0">
                <a:solidFill>
                  <a:schemeClr val="hlink"/>
                </a:solidFill>
                <a:effectLst/>
                <a:latin typeface="Arial" charset="0"/>
              </a:rPr>
              <a:t>charge</a:t>
            </a:r>
            <a:r>
              <a:rPr lang="fr-FR" sz="2000" b="1" smtClean="0">
                <a:effectLst/>
                <a:latin typeface="Arial" charset="0"/>
              </a:rPr>
              <a:t> et pour des </a:t>
            </a:r>
            <a:r>
              <a:rPr lang="fr-FR" sz="2000" b="1" smtClean="0">
                <a:solidFill>
                  <a:schemeClr val="hlink"/>
                </a:solidFill>
                <a:effectLst/>
                <a:latin typeface="Arial" charset="0"/>
              </a:rPr>
              <a:t>charges identiques</a:t>
            </a:r>
            <a:r>
              <a:rPr lang="fr-FR" sz="2000" b="1" smtClean="0">
                <a:effectLst/>
                <a:latin typeface="Arial" charset="0"/>
              </a:rPr>
              <a:t>, en fonction de leur </a:t>
            </a:r>
            <a:r>
              <a:rPr lang="fr-FR" sz="2000" b="1" smtClean="0">
                <a:solidFill>
                  <a:schemeClr val="hlink"/>
                </a:solidFill>
                <a:effectLst/>
                <a:latin typeface="Arial" charset="0"/>
              </a:rPr>
              <a:t>taille</a:t>
            </a:r>
            <a:r>
              <a:rPr lang="fr-FR" sz="2000" b="1" smtClean="0">
                <a:effectLst/>
                <a:latin typeface="Arial" charset="0"/>
              </a:rPr>
              <a:t>.</a:t>
            </a:r>
          </a:p>
          <a:p>
            <a:pPr marL="0" indent="365125" algn="just" eaLnBrk="1" hangingPunct="1">
              <a:lnSpc>
                <a:spcPct val="150000"/>
              </a:lnSpc>
              <a:spcBef>
                <a:spcPct val="50000"/>
              </a:spcBef>
              <a:spcAft>
                <a:spcPct val="50000"/>
              </a:spcAft>
              <a:buClrTx/>
              <a:buSzTx/>
              <a:buFontTx/>
              <a:buNone/>
            </a:pPr>
            <a:endParaRPr lang="fr-FR" sz="2000" b="1" smtClean="0">
              <a:effectLst/>
              <a:latin typeface="Arial" charset="0"/>
            </a:endParaRPr>
          </a:p>
        </p:txBody>
      </p:sp>
    </p:spTree>
  </p:cSld>
  <p:clrMapOvr>
    <a:masterClrMapping/>
  </p:clrMapOvr>
  <p:transition>
    <p:split orient="vert" dir="in"/>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5" name="Rectangle 5"/>
          <p:cNvSpPr>
            <a:spLocks noGrp="1" noChangeArrowheads="1"/>
          </p:cNvSpPr>
          <p:nvPr>
            <p:ph sz="half" idx="1"/>
          </p:nvPr>
        </p:nvSpPr>
        <p:spPr>
          <a:xfrm>
            <a:off x="457200" y="1412875"/>
            <a:ext cx="4038600" cy="4683125"/>
          </a:xfrm>
        </p:spPr>
        <p:txBody>
          <a:bodyPr/>
          <a:lstStyle/>
          <a:p>
            <a:pPr marL="6350" indent="358775" eaLnBrk="1" hangingPunct="1">
              <a:lnSpc>
                <a:spcPct val="150000"/>
              </a:lnSpc>
              <a:spcBef>
                <a:spcPct val="50000"/>
              </a:spcBef>
              <a:buFont typeface="Wingdings" pitchFamily="2" charset="2"/>
              <a:buNone/>
              <a:defRPr/>
            </a:pPr>
            <a:r>
              <a:rPr lang="fr-FR" sz="2000" b="1" smtClean="0">
                <a:latin typeface="Arial" charset="0"/>
                <a:cs typeface="Arial" charset="0"/>
              </a:rPr>
              <a:t>Mise en place du gel dans la cuve : </a:t>
            </a:r>
          </a:p>
          <a:p>
            <a:pPr marL="6350" indent="358775" eaLnBrk="1" hangingPunct="1">
              <a:lnSpc>
                <a:spcPct val="150000"/>
              </a:lnSpc>
              <a:spcBef>
                <a:spcPct val="50000"/>
              </a:spcBef>
              <a:buFont typeface="Wingdings" pitchFamily="2" charset="2"/>
              <a:buNone/>
              <a:defRPr/>
            </a:pPr>
            <a:r>
              <a:rPr lang="fr-FR" sz="2000" b="1" smtClean="0">
                <a:latin typeface="Arial" charset="0"/>
                <a:cs typeface="Arial" charset="0"/>
              </a:rPr>
              <a:t>les puits sont placés du côté de la cathode et la cuve est remplie de tampon TBE jusqu’au niveau supérieur du gel.</a:t>
            </a:r>
          </a:p>
        </p:txBody>
      </p:sp>
      <p:pic>
        <p:nvPicPr>
          <p:cNvPr id="22531" name="Picture 7" descr="electr13"/>
          <p:cNvPicPr>
            <a:picLocks noChangeAspect="1" noChangeArrowheads="1"/>
          </p:cNvPicPr>
          <p:nvPr>
            <p:ph sz="half" idx="2"/>
          </p:nvPr>
        </p:nvPicPr>
        <p:blipFill>
          <a:blip r:embed="rId2" cstate="print"/>
          <a:srcRect/>
          <a:stretch>
            <a:fillRect/>
          </a:stretch>
        </p:blipFill>
        <p:spPr>
          <a:xfrm>
            <a:off x="4762500" y="1700213"/>
            <a:ext cx="3810000" cy="3576637"/>
          </a:xfrm>
          <a:noFill/>
        </p:spPr>
      </p:pic>
    </p:spTree>
  </p:cSld>
  <p:clrMapOvr>
    <a:masterClrMapping/>
  </p:clrMapOvr>
  <p:transition>
    <p:split orient="vert" dir="in"/>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4" name="Rectangle 4"/>
          <p:cNvSpPr>
            <a:spLocks noChangeArrowheads="1"/>
          </p:cNvSpPr>
          <p:nvPr/>
        </p:nvSpPr>
        <p:spPr bwMode="auto">
          <a:xfrm>
            <a:off x="2286000" y="2163763"/>
            <a:ext cx="4572000" cy="396875"/>
          </a:xfrm>
          <a:prstGeom prst="rect">
            <a:avLst/>
          </a:prstGeom>
          <a:noFill/>
          <a:ln w="9525">
            <a:noFill/>
            <a:miter lim="800000"/>
            <a:headEnd/>
            <a:tailEnd/>
          </a:ln>
          <a:effectLst/>
        </p:spPr>
        <p:txBody>
          <a:bodyPr>
            <a:spAutoFit/>
          </a:bodyPr>
          <a:lstStyle/>
          <a:p>
            <a:pPr>
              <a:defRPr/>
            </a:pPr>
            <a:r>
              <a:rPr lang="fr-FR" sz="2000">
                <a:effectLst>
                  <a:outerShdw blurRad="38100" dist="38100" dir="2700000" algn="tl">
                    <a:srgbClr val="000000"/>
                  </a:outerShdw>
                </a:effectLst>
              </a:rPr>
              <a:t>.</a:t>
            </a:r>
          </a:p>
        </p:txBody>
      </p:sp>
      <p:sp>
        <p:nvSpPr>
          <p:cNvPr id="271365" name="Rectangle 5"/>
          <p:cNvSpPr>
            <a:spLocks noGrp="1" noChangeArrowheads="1"/>
          </p:cNvSpPr>
          <p:nvPr>
            <p:ph/>
          </p:nvPr>
        </p:nvSpPr>
        <p:spPr>
          <a:xfrm>
            <a:off x="457200" y="1268413"/>
            <a:ext cx="8229600" cy="3744912"/>
          </a:xfrm>
        </p:spPr>
        <p:txBody>
          <a:bodyPr/>
          <a:lstStyle/>
          <a:p>
            <a:pPr marL="98425" indent="465138" algn="just" eaLnBrk="1" hangingPunct="1">
              <a:lnSpc>
                <a:spcPct val="150000"/>
              </a:lnSpc>
              <a:spcBef>
                <a:spcPct val="50000"/>
              </a:spcBef>
              <a:spcAft>
                <a:spcPct val="50000"/>
              </a:spcAft>
              <a:buFont typeface="Wingdings" pitchFamily="2" charset="2"/>
              <a:buNone/>
              <a:defRPr/>
            </a:pPr>
            <a:r>
              <a:rPr lang="fr-FR" sz="2400" b="1" u="sng" smtClean="0">
                <a:latin typeface="Arial" charset="0"/>
                <a:cs typeface="Arial" charset="0"/>
              </a:rPr>
              <a:t>Préparation de l’ADN</a:t>
            </a:r>
          </a:p>
          <a:p>
            <a:pPr marL="98425" indent="465138" algn="just" eaLnBrk="1" hangingPunct="1">
              <a:lnSpc>
                <a:spcPct val="150000"/>
              </a:lnSpc>
              <a:spcBef>
                <a:spcPct val="50000"/>
              </a:spcBef>
              <a:spcAft>
                <a:spcPct val="50000"/>
              </a:spcAft>
              <a:buFont typeface="Wingdings" pitchFamily="2" charset="2"/>
              <a:buNone/>
              <a:defRPr/>
            </a:pPr>
            <a:r>
              <a:rPr lang="fr-FR" sz="2000" b="1" smtClean="0">
                <a:latin typeface="Arial" charset="0"/>
                <a:cs typeface="Arial" charset="0"/>
              </a:rPr>
              <a:t>  Décongélation : l’ADN est fourni congelé. Il faut prendre certaines précautions pour que les fragments ne se réassocient pas lors de la décongélation : pour cela on lui fait subir un choc thermique à 65°c avant de le refroidir brutalement.</a:t>
            </a:r>
          </a:p>
        </p:txBody>
      </p:sp>
    </p:spTree>
  </p:cSld>
  <p:clrMapOvr>
    <a:masterClrMapping/>
  </p:clrMapOvr>
  <p:transition>
    <p:split orient="vert" dir="in"/>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293" name="Rectangle 5"/>
          <p:cNvSpPr>
            <a:spLocks noGrp="1" noChangeArrowheads="1"/>
          </p:cNvSpPr>
          <p:nvPr>
            <p:ph sz="half" idx="1"/>
          </p:nvPr>
        </p:nvSpPr>
        <p:spPr>
          <a:xfrm>
            <a:off x="250825" y="692150"/>
            <a:ext cx="4321175" cy="5545138"/>
          </a:xfrm>
        </p:spPr>
        <p:txBody>
          <a:bodyPr/>
          <a:lstStyle/>
          <a:p>
            <a:pPr marL="98425" indent="555625" eaLnBrk="1" hangingPunct="1">
              <a:lnSpc>
                <a:spcPct val="150000"/>
              </a:lnSpc>
              <a:spcBef>
                <a:spcPct val="5000"/>
              </a:spcBef>
              <a:spcAft>
                <a:spcPct val="5000"/>
              </a:spcAft>
              <a:buFont typeface="Wingdings" pitchFamily="2" charset="2"/>
              <a:buNone/>
              <a:defRPr/>
            </a:pPr>
            <a:r>
              <a:rPr lang="fr-FR" sz="2400" b="1" smtClean="0">
                <a:latin typeface="Arial" charset="0"/>
                <a:cs typeface="Arial" charset="0"/>
              </a:rPr>
              <a:t>Dilution et densification de l’ADN par une solution de charge permettant que le dépôt s’enfonce bien au fond de chaque puits. Cette solution est colorée par du bleu de bromophénol  et elle permettra de suivre l’avancement de l’électrophorèse.</a:t>
            </a:r>
          </a:p>
        </p:txBody>
      </p:sp>
      <p:pic>
        <p:nvPicPr>
          <p:cNvPr id="24579" name="Picture 7" descr="electr15"/>
          <p:cNvPicPr>
            <a:picLocks noChangeAspect="1" noChangeArrowheads="1"/>
          </p:cNvPicPr>
          <p:nvPr>
            <p:ph sz="half" idx="2"/>
          </p:nvPr>
        </p:nvPicPr>
        <p:blipFill>
          <a:blip r:embed="rId2" cstate="print"/>
          <a:srcRect/>
          <a:stretch>
            <a:fillRect/>
          </a:stretch>
        </p:blipFill>
        <p:spPr>
          <a:xfrm>
            <a:off x="4938713" y="1052513"/>
            <a:ext cx="3810000" cy="4897437"/>
          </a:xfrm>
          <a:noFill/>
        </p:spPr>
      </p:pic>
    </p:spTree>
  </p:cSld>
  <p:clrMapOvr>
    <a:masterClrMapping/>
  </p:clrMapOvr>
  <p:transition>
    <p:split orient="vert" dir="in"/>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6" name="Rectangle 6"/>
          <p:cNvSpPr>
            <a:spLocks noGrp="1" noChangeArrowheads="1"/>
          </p:cNvSpPr>
          <p:nvPr>
            <p:ph sz="half" idx="1"/>
          </p:nvPr>
        </p:nvSpPr>
        <p:spPr>
          <a:xfrm>
            <a:off x="457200" y="620713"/>
            <a:ext cx="4038600" cy="5259387"/>
          </a:xfrm>
        </p:spPr>
        <p:txBody>
          <a:bodyPr/>
          <a:lstStyle/>
          <a:p>
            <a:pPr marL="6350" indent="555625" algn="just" eaLnBrk="1" hangingPunct="1">
              <a:lnSpc>
                <a:spcPct val="150000"/>
              </a:lnSpc>
              <a:spcBef>
                <a:spcPct val="50000"/>
              </a:spcBef>
              <a:spcAft>
                <a:spcPct val="5000"/>
              </a:spcAft>
              <a:defRPr/>
            </a:pPr>
            <a:r>
              <a:rPr lang="fr-FR" sz="2400" b="1" smtClean="0">
                <a:latin typeface="Arial" charset="0"/>
                <a:cs typeface="Arial" charset="0"/>
              </a:rPr>
              <a:t>Dépôt de l’ADN dans les puits et  la migration se fait dans le gel.</a:t>
            </a:r>
          </a:p>
          <a:p>
            <a:pPr marL="6350" indent="555625" algn="just" eaLnBrk="1" hangingPunct="1">
              <a:lnSpc>
                <a:spcPct val="150000"/>
              </a:lnSpc>
              <a:spcBef>
                <a:spcPct val="50000"/>
              </a:spcBef>
              <a:spcAft>
                <a:spcPct val="5000"/>
              </a:spcAft>
              <a:buFont typeface="Wingdings" pitchFamily="2" charset="2"/>
              <a:buNone/>
              <a:defRPr/>
            </a:pPr>
            <a:endParaRPr lang="fr-FR" sz="2400" b="1" smtClean="0">
              <a:latin typeface="Arial" charset="0"/>
              <a:cs typeface="Arial" charset="0"/>
            </a:endParaRPr>
          </a:p>
          <a:p>
            <a:pPr marL="6350" indent="555625" algn="just" eaLnBrk="1" hangingPunct="1">
              <a:lnSpc>
                <a:spcPct val="150000"/>
              </a:lnSpc>
              <a:spcBef>
                <a:spcPct val="50000"/>
              </a:spcBef>
              <a:spcAft>
                <a:spcPct val="5000"/>
              </a:spcAft>
              <a:defRPr/>
            </a:pPr>
            <a:r>
              <a:rPr lang="fr-FR" sz="2400" b="1" smtClean="0">
                <a:latin typeface="Arial" charset="0"/>
                <a:cs typeface="Arial" charset="0"/>
              </a:rPr>
              <a:t>la cuve est mise sous tension pendant une heure environ. </a:t>
            </a:r>
          </a:p>
        </p:txBody>
      </p:sp>
      <p:pic>
        <p:nvPicPr>
          <p:cNvPr id="25603" name="Picture 9" descr="electr17"/>
          <p:cNvPicPr>
            <a:picLocks noChangeAspect="1" noChangeArrowheads="1"/>
          </p:cNvPicPr>
          <p:nvPr>
            <p:ph sz="quarter" idx="2"/>
          </p:nvPr>
        </p:nvPicPr>
        <p:blipFill>
          <a:blip r:embed="rId2" cstate="print"/>
          <a:srcRect/>
          <a:stretch>
            <a:fillRect/>
          </a:stretch>
        </p:blipFill>
        <p:spPr>
          <a:xfrm>
            <a:off x="5076825" y="549275"/>
            <a:ext cx="3673475" cy="2755900"/>
          </a:xfrm>
          <a:noFill/>
        </p:spPr>
      </p:pic>
      <p:pic>
        <p:nvPicPr>
          <p:cNvPr id="25604" name="Picture 10" descr="electr19"/>
          <p:cNvPicPr>
            <a:picLocks noChangeAspect="1" noChangeArrowheads="1"/>
          </p:cNvPicPr>
          <p:nvPr>
            <p:ph sz="quarter" idx="3"/>
          </p:nvPr>
        </p:nvPicPr>
        <p:blipFill>
          <a:blip r:embed="rId3" cstate="print"/>
          <a:srcRect/>
          <a:stretch>
            <a:fillRect/>
          </a:stretch>
        </p:blipFill>
        <p:spPr>
          <a:xfrm>
            <a:off x="5148263" y="3608388"/>
            <a:ext cx="3600450" cy="2700337"/>
          </a:xfrm>
          <a:noFill/>
        </p:spPr>
      </p:pic>
    </p:spTree>
  </p:cSld>
  <p:clrMapOvr>
    <a:masterClrMapping/>
  </p:clrMapOvr>
  <p:transition>
    <p:split orient="vert" dir="in"/>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99" name="Rectangle 19"/>
          <p:cNvSpPr>
            <a:spLocks noGrp="1" noChangeArrowheads="1"/>
          </p:cNvSpPr>
          <p:nvPr>
            <p:ph sz="half" idx="1"/>
          </p:nvPr>
        </p:nvSpPr>
        <p:spPr>
          <a:xfrm>
            <a:off x="457200" y="2133600"/>
            <a:ext cx="4038600" cy="3962400"/>
          </a:xfrm>
        </p:spPr>
        <p:txBody>
          <a:bodyPr/>
          <a:lstStyle/>
          <a:p>
            <a:pPr marL="6350" indent="647700" eaLnBrk="1" hangingPunct="1">
              <a:lnSpc>
                <a:spcPct val="150000"/>
              </a:lnSpc>
              <a:spcBef>
                <a:spcPct val="50000"/>
              </a:spcBef>
              <a:buFont typeface="Wingdings" pitchFamily="2" charset="2"/>
              <a:buNone/>
              <a:defRPr/>
            </a:pPr>
            <a:r>
              <a:rPr lang="fr-FR" sz="2400" b="1" smtClean="0">
                <a:latin typeface="Arial" charset="0"/>
                <a:cs typeface="Arial" charset="0"/>
              </a:rPr>
              <a:t>Quand le front de migration atteint l’extrémité du gel, on coupe le courant.</a:t>
            </a:r>
          </a:p>
        </p:txBody>
      </p:sp>
      <p:pic>
        <p:nvPicPr>
          <p:cNvPr id="26627" name="Picture 20" descr="electr21"/>
          <p:cNvPicPr>
            <a:picLocks noChangeAspect="1" noChangeArrowheads="1"/>
          </p:cNvPicPr>
          <p:nvPr>
            <p:ph sz="half" idx="2"/>
          </p:nvPr>
        </p:nvPicPr>
        <p:blipFill>
          <a:blip r:embed="rId2" cstate="print"/>
          <a:srcRect/>
          <a:stretch>
            <a:fillRect/>
          </a:stretch>
        </p:blipFill>
        <p:spPr>
          <a:xfrm>
            <a:off x="4643438" y="1916113"/>
            <a:ext cx="4202112" cy="3151187"/>
          </a:xfrm>
          <a:noFill/>
        </p:spPr>
      </p:pic>
    </p:spTree>
  </p:cSld>
  <p:clrMapOvr>
    <a:masterClrMapping/>
  </p:clrMapOvr>
  <p:transition>
    <p:split orient="vert" dir="in"/>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5" name="Rectangle 5"/>
          <p:cNvSpPr>
            <a:spLocks noGrp="1" noChangeArrowheads="1"/>
          </p:cNvSpPr>
          <p:nvPr>
            <p:ph sz="half" idx="1"/>
          </p:nvPr>
        </p:nvSpPr>
        <p:spPr>
          <a:xfrm>
            <a:off x="457200" y="476250"/>
            <a:ext cx="4475163" cy="5619750"/>
          </a:xfrm>
        </p:spPr>
        <p:txBody>
          <a:bodyPr/>
          <a:lstStyle/>
          <a:p>
            <a:pPr marL="6350" indent="358775" algn="just" eaLnBrk="1" hangingPunct="1">
              <a:lnSpc>
                <a:spcPct val="150000"/>
              </a:lnSpc>
              <a:spcBef>
                <a:spcPct val="50000"/>
              </a:spcBef>
              <a:buFont typeface="Wingdings" pitchFamily="2" charset="2"/>
              <a:buNone/>
              <a:defRPr/>
            </a:pPr>
            <a:r>
              <a:rPr lang="fr-FR" sz="2400" b="1" u="sng" smtClean="0">
                <a:latin typeface="Arial" charset="0"/>
                <a:cs typeface="Arial" charset="0"/>
              </a:rPr>
              <a:t>Révélation des fragments</a:t>
            </a:r>
            <a:r>
              <a:rPr lang="fr-FR" sz="2400" b="1" u="sng" smtClean="0">
                <a:solidFill>
                  <a:srgbClr val="FF3300"/>
                </a:solidFill>
                <a:latin typeface="Arial" charset="0"/>
                <a:cs typeface="Arial" charset="0"/>
              </a:rPr>
              <a:t> :</a:t>
            </a:r>
            <a:r>
              <a:rPr lang="fr-FR" sz="2400" b="1" smtClean="0">
                <a:latin typeface="Arial" charset="0"/>
                <a:cs typeface="Arial" charset="0"/>
              </a:rPr>
              <a:t> </a:t>
            </a:r>
          </a:p>
          <a:p>
            <a:pPr marL="6350" indent="358775" algn="just" eaLnBrk="1" hangingPunct="1">
              <a:lnSpc>
                <a:spcPct val="150000"/>
              </a:lnSpc>
              <a:spcBef>
                <a:spcPct val="50000"/>
              </a:spcBef>
              <a:buFont typeface="Wingdings" pitchFamily="2" charset="2"/>
              <a:buNone/>
              <a:defRPr/>
            </a:pPr>
            <a:r>
              <a:rPr lang="fr-FR" sz="2400" b="1" smtClean="0">
                <a:latin typeface="Arial" charset="0"/>
                <a:cs typeface="Arial" charset="0"/>
              </a:rPr>
              <a:t>pendant la migration, il faut préparer la solution pour révéler les fragments d’ADN : il s’agit d’un colorant bleu dans une solution tampon dont on ajuste le pH à pH 5.2. </a:t>
            </a:r>
          </a:p>
        </p:txBody>
      </p:sp>
      <p:pic>
        <p:nvPicPr>
          <p:cNvPr id="27651" name="Picture 7" descr="electr23"/>
          <p:cNvPicPr>
            <a:picLocks noChangeAspect="1" noChangeArrowheads="1"/>
          </p:cNvPicPr>
          <p:nvPr/>
        </p:nvPicPr>
        <p:blipFill>
          <a:blip r:embed="rId2" cstate="print"/>
          <a:srcRect/>
          <a:stretch>
            <a:fillRect/>
          </a:stretch>
        </p:blipFill>
        <p:spPr bwMode="auto">
          <a:xfrm>
            <a:off x="5165725" y="836613"/>
            <a:ext cx="3078163" cy="4608512"/>
          </a:xfrm>
          <a:prstGeom prst="rect">
            <a:avLst/>
          </a:prstGeom>
          <a:noFill/>
          <a:ln w="9525">
            <a:noFill/>
            <a:miter lim="800000"/>
            <a:headEnd/>
            <a:tailEnd/>
          </a:ln>
        </p:spPr>
      </p:pic>
    </p:spTree>
  </p:cSld>
  <p:clrMapOvr>
    <a:masterClrMapping/>
  </p:clrMapOvr>
  <p:transition>
    <p:split orient="vert" dir="in"/>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42" name="Rectangle 6"/>
          <p:cNvSpPr>
            <a:spLocks noGrp="1" noChangeArrowheads="1"/>
          </p:cNvSpPr>
          <p:nvPr>
            <p:ph sz="half" idx="1"/>
          </p:nvPr>
        </p:nvSpPr>
        <p:spPr>
          <a:xfrm>
            <a:off x="468313" y="260350"/>
            <a:ext cx="4751387" cy="6192838"/>
          </a:xfrm>
        </p:spPr>
        <p:txBody>
          <a:bodyPr/>
          <a:lstStyle/>
          <a:p>
            <a:pPr marL="6350" indent="527050" algn="just" eaLnBrk="1" hangingPunct="1">
              <a:lnSpc>
                <a:spcPct val="125000"/>
              </a:lnSpc>
              <a:spcBef>
                <a:spcPct val="5000"/>
              </a:spcBef>
              <a:spcAft>
                <a:spcPct val="5000"/>
              </a:spcAft>
              <a:buFont typeface="Wingdings" pitchFamily="2" charset="2"/>
              <a:buNone/>
              <a:defRPr/>
            </a:pPr>
            <a:r>
              <a:rPr lang="fr-FR" sz="2400" b="1" smtClean="0">
                <a:latin typeface="Arial" charset="0"/>
                <a:cs typeface="Arial" charset="0"/>
              </a:rPr>
              <a:t>Les 2 colorants permettent de suivre la migration des fragments d'ADN:</a:t>
            </a:r>
          </a:p>
          <a:p>
            <a:pPr marL="6350" indent="527050" algn="just" eaLnBrk="1" hangingPunct="1">
              <a:lnSpc>
                <a:spcPct val="125000"/>
              </a:lnSpc>
              <a:spcBef>
                <a:spcPct val="5000"/>
              </a:spcBef>
              <a:spcAft>
                <a:spcPct val="5000"/>
              </a:spcAft>
              <a:buFont typeface="Wingdings" pitchFamily="2" charset="2"/>
              <a:buNone/>
              <a:defRPr/>
            </a:pPr>
            <a:r>
              <a:rPr lang="fr-FR" sz="2400" b="1" smtClean="0">
                <a:latin typeface="Arial" charset="0"/>
                <a:cs typeface="Arial" charset="0"/>
              </a:rPr>
              <a:t> la migration du bleu de bromophénol est "comparable" à celle d'un fragment d'ADN de 300 paires de base </a:t>
            </a:r>
          </a:p>
          <a:p>
            <a:pPr marL="6350" indent="527050" algn="just" eaLnBrk="1" hangingPunct="1">
              <a:lnSpc>
                <a:spcPct val="125000"/>
              </a:lnSpc>
              <a:spcBef>
                <a:spcPct val="5000"/>
              </a:spcBef>
              <a:spcAft>
                <a:spcPct val="5000"/>
              </a:spcAft>
              <a:buFont typeface="Wingdings" pitchFamily="2" charset="2"/>
              <a:buNone/>
              <a:defRPr/>
            </a:pPr>
            <a:r>
              <a:rPr lang="fr-FR" sz="2400" b="1" smtClean="0">
                <a:latin typeface="Arial" charset="0"/>
                <a:cs typeface="Arial" charset="0"/>
              </a:rPr>
              <a:t>la migration du Xylène cyanol est "comparable" à celle d'un fragment d'ADN de 4000 paires de base.</a:t>
            </a:r>
          </a:p>
          <a:p>
            <a:pPr marL="6350" indent="527050" eaLnBrk="1" hangingPunct="1">
              <a:defRPr/>
            </a:pPr>
            <a:endParaRPr lang="fr-FR" sz="2400" smtClean="0"/>
          </a:p>
        </p:txBody>
      </p:sp>
      <p:pic>
        <p:nvPicPr>
          <p:cNvPr id="28675" name="Picture 8" descr="3DebutMigration"/>
          <p:cNvPicPr>
            <a:picLocks noChangeAspect="1" noChangeArrowheads="1"/>
          </p:cNvPicPr>
          <p:nvPr>
            <p:ph sz="quarter" idx="2"/>
          </p:nvPr>
        </p:nvPicPr>
        <p:blipFill>
          <a:blip r:embed="rId2" cstate="print"/>
          <a:srcRect/>
          <a:stretch>
            <a:fillRect/>
          </a:stretch>
        </p:blipFill>
        <p:spPr>
          <a:xfrm>
            <a:off x="5508625" y="442913"/>
            <a:ext cx="3024188" cy="2728912"/>
          </a:xfrm>
          <a:noFill/>
        </p:spPr>
      </p:pic>
      <p:pic>
        <p:nvPicPr>
          <p:cNvPr id="28676" name="Picture 11" descr="4SuiteMigration"/>
          <p:cNvPicPr>
            <a:picLocks noChangeAspect="1" noChangeArrowheads="1"/>
          </p:cNvPicPr>
          <p:nvPr>
            <p:ph sz="quarter" idx="3"/>
          </p:nvPr>
        </p:nvPicPr>
        <p:blipFill>
          <a:blip r:embed="rId3" cstate="print"/>
          <a:srcRect/>
          <a:stretch>
            <a:fillRect/>
          </a:stretch>
        </p:blipFill>
        <p:spPr>
          <a:xfrm>
            <a:off x="5580063" y="3324225"/>
            <a:ext cx="2952750" cy="2668588"/>
          </a:xfrm>
          <a:noFill/>
        </p:spPr>
      </p:pic>
    </p:spTree>
  </p:cSld>
  <p:clrMapOvr>
    <a:masterClrMapping/>
  </p:clrMapOvr>
  <p:transition>
    <p:split orient="vert" dir="in"/>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532" name="Rectangle 4"/>
          <p:cNvSpPr>
            <a:spLocks noGrp="1" noChangeArrowheads="1"/>
          </p:cNvSpPr>
          <p:nvPr>
            <p:ph sz="half" idx="1"/>
          </p:nvPr>
        </p:nvSpPr>
        <p:spPr>
          <a:xfrm>
            <a:off x="457200" y="476250"/>
            <a:ext cx="4038600" cy="5619750"/>
          </a:xfrm>
        </p:spPr>
        <p:txBody>
          <a:bodyPr/>
          <a:lstStyle/>
          <a:p>
            <a:pPr marL="6350" indent="619125" eaLnBrk="1" hangingPunct="1">
              <a:lnSpc>
                <a:spcPct val="150000"/>
              </a:lnSpc>
              <a:spcAft>
                <a:spcPct val="20000"/>
              </a:spcAft>
              <a:buFont typeface="Wingdings" pitchFamily="2" charset="2"/>
              <a:buNone/>
              <a:defRPr/>
            </a:pPr>
            <a:r>
              <a:rPr lang="fr-FR" sz="2400" b="1" smtClean="0"/>
              <a:t>Le gel, toujours sur son support, est sorti de la cuve et placé dans un bac. On le recouvre alors de la solution de colorant pendant 10 mn.                       </a:t>
            </a:r>
            <a:br>
              <a:rPr lang="fr-FR" sz="2400" b="1" smtClean="0"/>
            </a:br>
            <a:endParaRPr lang="fr-FR" sz="2400" b="1" smtClean="0"/>
          </a:p>
        </p:txBody>
      </p:sp>
      <p:pic>
        <p:nvPicPr>
          <p:cNvPr id="29699" name="Picture 8" descr="electr27"/>
          <p:cNvPicPr>
            <a:picLocks noChangeAspect="1" noChangeArrowheads="1"/>
          </p:cNvPicPr>
          <p:nvPr>
            <p:ph sz="half" idx="2"/>
          </p:nvPr>
        </p:nvPicPr>
        <p:blipFill>
          <a:blip r:embed="rId2" cstate="print"/>
          <a:srcRect/>
          <a:stretch>
            <a:fillRect/>
          </a:stretch>
        </p:blipFill>
        <p:spPr>
          <a:xfrm>
            <a:off x="4603750" y="908050"/>
            <a:ext cx="4216400" cy="4368800"/>
          </a:xfrm>
          <a:noFill/>
        </p:spPr>
      </p:pic>
    </p:spTree>
  </p:cSld>
  <p:clrMapOvr>
    <a:masterClrMapping/>
  </p:clrMapOvr>
  <p:transition>
    <p:split orient="vert" dir="in"/>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6661" name="Rectangle 5"/>
          <p:cNvSpPr>
            <a:spLocks noGrp="1" noChangeArrowheads="1"/>
          </p:cNvSpPr>
          <p:nvPr>
            <p:ph sz="half" idx="1"/>
          </p:nvPr>
        </p:nvSpPr>
        <p:spPr>
          <a:xfrm>
            <a:off x="250825" y="836613"/>
            <a:ext cx="4038600" cy="5259387"/>
          </a:xfrm>
        </p:spPr>
        <p:txBody>
          <a:bodyPr/>
          <a:lstStyle/>
          <a:p>
            <a:pPr marL="0" indent="533400" algn="just" eaLnBrk="1" hangingPunct="1">
              <a:lnSpc>
                <a:spcPct val="150000"/>
              </a:lnSpc>
              <a:spcAft>
                <a:spcPct val="20000"/>
              </a:spcAft>
              <a:buFont typeface="Wingdings" pitchFamily="2" charset="2"/>
              <a:buNone/>
              <a:defRPr/>
            </a:pPr>
            <a:r>
              <a:rPr lang="fr-FR" sz="1800" b="1" smtClean="0"/>
              <a:t>La dernière opération consiste à décolorer le gel par passage successif dans plusieurs bains d’eau déminéralisée. Les bandes d’ADN conservent la coloration bleue et sont de plus en plus visibles dans les heures qui suivent. On peut alors retirer le gel de son support et le conserver quelques jours à l’obscurité dans un bac rempli d’eau</a:t>
            </a:r>
          </a:p>
        </p:txBody>
      </p:sp>
      <p:pic>
        <p:nvPicPr>
          <p:cNvPr id="30723" name="Picture 7" descr="electr25"/>
          <p:cNvPicPr>
            <a:picLocks noChangeAspect="1" noChangeArrowheads="1"/>
          </p:cNvPicPr>
          <p:nvPr>
            <p:ph sz="half" idx="2"/>
          </p:nvPr>
        </p:nvPicPr>
        <p:blipFill>
          <a:blip r:embed="rId3" cstate="print"/>
          <a:srcRect/>
          <a:stretch>
            <a:fillRect/>
          </a:stretch>
        </p:blipFill>
        <p:spPr>
          <a:xfrm>
            <a:off x="4459288" y="1382713"/>
            <a:ext cx="4360862" cy="3917950"/>
          </a:xfrm>
          <a:noFill/>
        </p:spPr>
      </p:pic>
    </p:spTree>
  </p:cSld>
  <p:clrMapOvr>
    <a:masterClrMapping/>
  </p:clrMapOvr>
  <p:transition>
    <p:split orient="vert" dir="in"/>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9" name="Rectangle 5"/>
          <p:cNvSpPr>
            <a:spLocks noGrp="1" noChangeArrowheads="1"/>
          </p:cNvSpPr>
          <p:nvPr>
            <p:ph sz="half" idx="1"/>
          </p:nvPr>
        </p:nvSpPr>
        <p:spPr>
          <a:xfrm>
            <a:off x="250825" y="549275"/>
            <a:ext cx="4244975" cy="5546725"/>
          </a:xfrm>
        </p:spPr>
        <p:txBody>
          <a:bodyPr/>
          <a:lstStyle/>
          <a:p>
            <a:pPr marL="0" indent="274638" algn="just" eaLnBrk="1" hangingPunct="1">
              <a:lnSpc>
                <a:spcPct val="150000"/>
              </a:lnSpc>
              <a:spcAft>
                <a:spcPct val="20000"/>
              </a:spcAft>
              <a:buFont typeface="Wingdings" pitchFamily="2" charset="2"/>
              <a:buNone/>
              <a:defRPr/>
            </a:pPr>
            <a:r>
              <a:rPr lang="fr-FR" sz="2400" b="1" u="sng" smtClean="0">
                <a:latin typeface="Arial" charset="0"/>
                <a:cs typeface="Arial" charset="0"/>
              </a:rPr>
              <a:t>Détermination de la taille d'un fragment d'ADN:</a:t>
            </a:r>
          </a:p>
          <a:p>
            <a:pPr marL="0" indent="274638" algn="just" eaLnBrk="1" hangingPunct="1">
              <a:lnSpc>
                <a:spcPct val="150000"/>
              </a:lnSpc>
              <a:spcAft>
                <a:spcPct val="20000"/>
              </a:spcAft>
              <a:buFont typeface="Wingdings" pitchFamily="2" charset="2"/>
              <a:buNone/>
              <a:defRPr/>
            </a:pPr>
            <a:r>
              <a:rPr lang="fr-FR" sz="2000" b="1" smtClean="0">
                <a:latin typeface="Arial" charset="0"/>
                <a:cs typeface="Arial" charset="0"/>
              </a:rPr>
              <a:t>Gel d'électrophorèse sur agarose sur lequel on voit : </a:t>
            </a:r>
            <a:endParaRPr lang="fr-FR" sz="2000" smtClean="0">
              <a:latin typeface="Arial" charset="0"/>
              <a:cs typeface="Arial" charset="0"/>
            </a:endParaRPr>
          </a:p>
          <a:p>
            <a:pPr marL="0" indent="274638" algn="just" eaLnBrk="1" hangingPunct="1">
              <a:lnSpc>
                <a:spcPct val="150000"/>
              </a:lnSpc>
              <a:spcAft>
                <a:spcPct val="20000"/>
              </a:spcAft>
              <a:buFont typeface="Wingdings" pitchFamily="2" charset="2"/>
              <a:buChar char="Ø"/>
              <a:defRPr/>
            </a:pPr>
            <a:r>
              <a:rPr lang="fr-FR" sz="2000" b="1" smtClean="0">
                <a:latin typeface="Arial" charset="0"/>
                <a:cs typeface="Arial" charset="0"/>
              </a:rPr>
              <a:t>les marqueurs (ou échelle, "</a:t>
            </a:r>
            <a:r>
              <a:rPr lang="fr-FR" sz="2000" b="1" i="1" smtClean="0">
                <a:latin typeface="Arial" charset="0"/>
                <a:cs typeface="Arial" charset="0"/>
              </a:rPr>
              <a:t>ladder</a:t>
            </a:r>
            <a:r>
              <a:rPr lang="fr-FR" sz="2000" b="1" smtClean="0">
                <a:latin typeface="Arial" charset="0"/>
                <a:cs typeface="Arial" charset="0"/>
              </a:rPr>
              <a:t>") de longueur (en paires de base) de fragments d'ADN </a:t>
            </a:r>
            <a:endParaRPr lang="fr-FR" sz="2000" smtClean="0">
              <a:latin typeface="Arial" charset="0"/>
              <a:cs typeface="Arial" charset="0"/>
            </a:endParaRPr>
          </a:p>
          <a:p>
            <a:pPr marL="0" indent="274638" algn="just" eaLnBrk="1" hangingPunct="1">
              <a:lnSpc>
                <a:spcPct val="150000"/>
              </a:lnSpc>
              <a:spcAft>
                <a:spcPct val="20000"/>
              </a:spcAft>
              <a:buFont typeface="Wingdings" pitchFamily="2" charset="2"/>
              <a:buChar char="Ø"/>
              <a:defRPr/>
            </a:pPr>
            <a:r>
              <a:rPr lang="fr-FR" sz="2000" b="1" smtClean="0">
                <a:latin typeface="Arial" charset="0"/>
                <a:cs typeface="Arial" charset="0"/>
              </a:rPr>
              <a:t>un fragment d'ADN inconnu</a:t>
            </a:r>
            <a:endParaRPr lang="fr-FR" sz="2000" smtClean="0">
              <a:latin typeface="Arial" charset="0"/>
              <a:cs typeface="Arial" charset="0"/>
            </a:endParaRPr>
          </a:p>
          <a:p>
            <a:pPr marL="0" indent="274638" algn="r" eaLnBrk="1" hangingPunct="1">
              <a:buFont typeface="Wingdings" pitchFamily="2" charset="2"/>
              <a:buNone/>
              <a:defRPr/>
            </a:pPr>
            <a:r>
              <a:rPr lang="fr-FR" sz="2000" smtClean="0"/>
              <a:t> </a:t>
            </a:r>
          </a:p>
        </p:txBody>
      </p:sp>
      <p:sp>
        <p:nvSpPr>
          <p:cNvPr id="251913" name="Rectangle 9"/>
          <p:cNvSpPr>
            <a:spLocks noGrp="1" noChangeArrowheads="1"/>
          </p:cNvSpPr>
          <p:nvPr>
            <p:ph sz="half" idx="2"/>
          </p:nvPr>
        </p:nvSpPr>
        <p:spPr/>
        <p:txBody>
          <a:bodyPr/>
          <a:lstStyle/>
          <a:p>
            <a:pPr eaLnBrk="1" hangingPunct="1">
              <a:defRPr/>
            </a:pPr>
            <a:endParaRPr lang="en-US" smtClean="0"/>
          </a:p>
        </p:txBody>
      </p:sp>
      <p:pic>
        <p:nvPicPr>
          <p:cNvPr id="31748" name="Picture 7" descr="77GelADNbis"/>
          <p:cNvPicPr>
            <a:picLocks noChangeAspect="1" noChangeArrowheads="1"/>
          </p:cNvPicPr>
          <p:nvPr/>
        </p:nvPicPr>
        <p:blipFill>
          <a:blip r:embed="rId2" cstate="print"/>
          <a:srcRect/>
          <a:stretch>
            <a:fillRect/>
          </a:stretch>
        </p:blipFill>
        <p:spPr bwMode="auto">
          <a:xfrm>
            <a:off x="4573588" y="1052513"/>
            <a:ext cx="4319587" cy="5113337"/>
          </a:xfrm>
          <a:prstGeom prst="rect">
            <a:avLst/>
          </a:prstGeom>
          <a:noFill/>
          <a:ln w="9525">
            <a:noFill/>
            <a:miter lim="800000"/>
            <a:headEnd/>
            <a:tailEnd/>
          </a:ln>
        </p:spPr>
      </p:pic>
    </p:spTree>
  </p:cSld>
  <p:clrMapOvr>
    <a:masterClrMapping/>
  </p:clrMapOvr>
  <p:transition>
    <p:split orient="vert" dir="in"/>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446088" y="803275"/>
            <a:ext cx="8229600" cy="5218113"/>
          </a:xfrm>
        </p:spPr>
        <p:txBody>
          <a:bodyPr/>
          <a:lstStyle/>
          <a:p>
            <a:pPr marL="0" indent="715963" algn="justLow" eaLnBrk="1" hangingPunct="1">
              <a:lnSpc>
                <a:spcPct val="150000"/>
              </a:lnSpc>
              <a:spcBef>
                <a:spcPct val="50000"/>
              </a:spcBef>
              <a:spcAft>
                <a:spcPct val="50000"/>
              </a:spcAft>
              <a:buFont typeface="Wingdings" pitchFamily="2" charset="2"/>
              <a:buNone/>
              <a:defRPr/>
            </a:pPr>
            <a:r>
              <a:rPr lang="fr-FR" sz="2400" b="1" u="sng" smtClean="0">
                <a:latin typeface="Arial" charset="0"/>
                <a:cs typeface="Arial" charset="0"/>
              </a:rPr>
              <a:t>Principe d’Electrophorèse: </a:t>
            </a:r>
          </a:p>
          <a:p>
            <a:pPr marL="0" indent="715963" algn="justLow" eaLnBrk="1" hangingPunct="1">
              <a:lnSpc>
                <a:spcPct val="150000"/>
              </a:lnSpc>
              <a:spcBef>
                <a:spcPct val="50000"/>
              </a:spcBef>
              <a:spcAft>
                <a:spcPct val="50000"/>
              </a:spcAft>
              <a:buFont typeface="Wingdings" pitchFamily="2" charset="2"/>
              <a:buNone/>
              <a:defRPr/>
            </a:pPr>
            <a:r>
              <a:rPr lang="fr-FR" sz="2000" b="1" smtClean="0">
                <a:latin typeface="Arial" charset="0"/>
                <a:cs typeface="Arial" charset="0"/>
              </a:rPr>
              <a:t>Méthode la plus fréquemment utilisée pour </a:t>
            </a:r>
            <a:r>
              <a:rPr lang="fr-FR" sz="2000" b="1" smtClean="0">
                <a:solidFill>
                  <a:schemeClr val="hlink"/>
                </a:solidFill>
                <a:latin typeface="Arial" charset="0"/>
                <a:cs typeface="Arial" charset="0"/>
              </a:rPr>
              <a:t>séparer</a:t>
            </a:r>
            <a:r>
              <a:rPr lang="fr-FR" sz="2000" b="1" smtClean="0">
                <a:latin typeface="Arial" charset="0"/>
                <a:cs typeface="Arial" charset="0"/>
              </a:rPr>
              <a:t> des molécules</a:t>
            </a:r>
            <a:r>
              <a:rPr lang="fr-FR" sz="2000" b="1" smtClean="0">
                <a:solidFill>
                  <a:schemeClr val="hlink"/>
                </a:solidFill>
                <a:latin typeface="Arial" charset="0"/>
                <a:cs typeface="Arial" charset="0"/>
              </a:rPr>
              <a:t> ionisées</a:t>
            </a:r>
            <a:r>
              <a:rPr lang="fr-FR" sz="2000" b="1" smtClean="0">
                <a:latin typeface="Arial" charset="0"/>
                <a:cs typeface="Arial" charset="0"/>
              </a:rPr>
              <a:t>: </a:t>
            </a:r>
            <a:r>
              <a:rPr lang="fr-FR" sz="2000" b="1" smtClean="0">
                <a:solidFill>
                  <a:schemeClr val="hlink"/>
                </a:solidFill>
                <a:latin typeface="Arial" charset="0"/>
                <a:cs typeface="Arial" charset="0"/>
              </a:rPr>
              <a:t>Acide aminé, Acide nucléique, protéines</a:t>
            </a:r>
            <a:r>
              <a:rPr lang="fr-FR" sz="2000" b="1" smtClean="0">
                <a:latin typeface="Arial" charset="0"/>
                <a:cs typeface="Arial" charset="0"/>
              </a:rPr>
              <a:t>. Les molécules se déplacent a une </a:t>
            </a:r>
            <a:r>
              <a:rPr lang="fr-FR" sz="2000" b="1" smtClean="0">
                <a:solidFill>
                  <a:schemeClr val="hlink"/>
                </a:solidFill>
                <a:latin typeface="Arial" charset="0"/>
                <a:cs typeface="Arial" charset="0"/>
              </a:rPr>
              <a:t>vitesse</a:t>
            </a:r>
            <a:r>
              <a:rPr lang="fr-FR" sz="2000" b="1" smtClean="0">
                <a:latin typeface="Arial" charset="0"/>
                <a:cs typeface="Arial" charset="0"/>
              </a:rPr>
              <a:t> déterminée par rapport a leur </a:t>
            </a:r>
            <a:r>
              <a:rPr lang="fr-FR" sz="2000" b="1" smtClean="0">
                <a:solidFill>
                  <a:schemeClr val="hlink"/>
                </a:solidFill>
                <a:latin typeface="Arial" charset="0"/>
                <a:cs typeface="Arial" charset="0"/>
              </a:rPr>
              <a:t>charge</a:t>
            </a:r>
            <a:r>
              <a:rPr lang="fr-FR" sz="2000" b="1" smtClean="0">
                <a:latin typeface="Arial" charset="0"/>
                <a:cs typeface="Arial" charset="0"/>
              </a:rPr>
              <a:t> sur leur </a:t>
            </a:r>
            <a:r>
              <a:rPr lang="fr-FR" sz="2000" b="1" smtClean="0">
                <a:solidFill>
                  <a:schemeClr val="hlink"/>
                </a:solidFill>
                <a:latin typeface="Arial" charset="0"/>
                <a:cs typeface="Arial" charset="0"/>
              </a:rPr>
              <a:t>masse</a:t>
            </a:r>
            <a:r>
              <a:rPr lang="fr-FR" sz="2000" b="1" smtClean="0">
                <a:latin typeface="Arial" charset="0"/>
                <a:cs typeface="Arial" charset="0"/>
              </a:rPr>
              <a:t>. </a:t>
            </a:r>
          </a:p>
          <a:p>
            <a:pPr marL="0" indent="715963" algn="just" eaLnBrk="1" hangingPunct="1">
              <a:lnSpc>
                <a:spcPct val="150000"/>
              </a:lnSpc>
              <a:spcBef>
                <a:spcPct val="50000"/>
              </a:spcBef>
              <a:spcAft>
                <a:spcPct val="50000"/>
              </a:spcAft>
              <a:buFont typeface="Wingdings" pitchFamily="2" charset="2"/>
              <a:buNone/>
              <a:defRPr/>
            </a:pPr>
            <a:r>
              <a:rPr lang="fr-FR" sz="2000" b="1" smtClean="0">
                <a:latin typeface="Arial" charset="0"/>
                <a:cs typeface="Arial" charset="0"/>
              </a:rPr>
              <a:t>Les molécules </a:t>
            </a:r>
            <a:r>
              <a:rPr lang="fr-FR" sz="2000" b="1" smtClean="0">
                <a:latin typeface="Arial" charset="0"/>
                <a:cs typeface="Arial" charset="0"/>
                <a:hlinkClick r:id="rId2" tooltip="Anion"/>
              </a:rPr>
              <a:t>anioniques</a:t>
            </a:r>
            <a:r>
              <a:rPr lang="fr-FR" sz="2000" b="1" smtClean="0">
                <a:latin typeface="Arial" charset="0"/>
                <a:cs typeface="Arial" charset="0"/>
              </a:rPr>
              <a:t> (-) migrent vers l'</a:t>
            </a:r>
            <a:r>
              <a:rPr lang="fr-FR" sz="2000" b="1" smtClean="0">
                <a:latin typeface="Arial" charset="0"/>
                <a:cs typeface="Arial" charset="0"/>
                <a:hlinkClick r:id="rId3" tooltip="Anode"/>
              </a:rPr>
              <a:t>anode</a:t>
            </a:r>
            <a:r>
              <a:rPr lang="fr-FR" sz="2000" b="1" smtClean="0">
                <a:latin typeface="Arial" charset="0"/>
                <a:cs typeface="Arial" charset="0"/>
              </a:rPr>
              <a:t> (+) et les molécules </a:t>
            </a:r>
            <a:r>
              <a:rPr lang="fr-FR" sz="2000" b="1" smtClean="0">
                <a:latin typeface="Arial" charset="0"/>
                <a:cs typeface="Arial" charset="0"/>
                <a:hlinkClick r:id="rId4" tooltip="Cation"/>
              </a:rPr>
              <a:t>cationiques</a:t>
            </a:r>
            <a:r>
              <a:rPr lang="fr-FR" sz="2000" b="1" smtClean="0">
                <a:latin typeface="Arial" charset="0"/>
                <a:cs typeface="Arial" charset="0"/>
              </a:rPr>
              <a:t> (+) se déplacent vers la </a:t>
            </a:r>
            <a:r>
              <a:rPr lang="fr-FR" sz="2000" b="1" smtClean="0">
                <a:latin typeface="Arial" charset="0"/>
                <a:cs typeface="Arial" charset="0"/>
                <a:hlinkClick r:id="rId5" tooltip="Cathode"/>
              </a:rPr>
              <a:t>cathode</a:t>
            </a:r>
            <a:r>
              <a:rPr lang="fr-FR" sz="2000" b="1" smtClean="0">
                <a:latin typeface="Arial" charset="0"/>
                <a:cs typeface="Arial" charset="0"/>
              </a:rPr>
              <a:t> (−).</a:t>
            </a:r>
          </a:p>
        </p:txBody>
      </p:sp>
    </p:spTree>
  </p:cSld>
  <p:clrMapOvr>
    <a:masterClrMapping/>
  </p:clrMapOvr>
  <p:transition>
    <p:split orient="vert" dir="in"/>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83" name="Rectangle 7"/>
          <p:cNvSpPr>
            <a:spLocks noGrp="1" noChangeArrowheads="1"/>
          </p:cNvSpPr>
          <p:nvPr>
            <p:ph sz="half" idx="1"/>
          </p:nvPr>
        </p:nvSpPr>
        <p:spPr>
          <a:xfrm>
            <a:off x="250825" y="981075"/>
            <a:ext cx="3529013" cy="5114925"/>
          </a:xfrm>
        </p:spPr>
        <p:txBody>
          <a:bodyPr/>
          <a:lstStyle/>
          <a:p>
            <a:pPr marL="92075" indent="533400" algn="just" eaLnBrk="1" hangingPunct="1">
              <a:lnSpc>
                <a:spcPct val="150000"/>
              </a:lnSpc>
              <a:spcAft>
                <a:spcPct val="20000"/>
              </a:spcAft>
              <a:buFont typeface="Wingdings" pitchFamily="2" charset="2"/>
              <a:buNone/>
              <a:defRPr/>
            </a:pPr>
            <a:r>
              <a:rPr lang="fr-FR" sz="2400" b="1" u="sng" smtClean="0">
                <a:latin typeface="Arial" charset="0"/>
                <a:cs typeface="Arial" charset="0"/>
              </a:rPr>
              <a:t>La droite :</a:t>
            </a:r>
          </a:p>
          <a:p>
            <a:pPr marL="92075" indent="533400" algn="just" eaLnBrk="1" hangingPunct="1">
              <a:lnSpc>
                <a:spcPct val="150000"/>
              </a:lnSpc>
              <a:spcAft>
                <a:spcPct val="20000"/>
              </a:spcAft>
              <a:buFont typeface="Wingdings" pitchFamily="2" charset="2"/>
              <a:buNone/>
              <a:defRPr/>
            </a:pPr>
            <a:r>
              <a:rPr lang="fr-FR" sz="2000" b="1" smtClean="0">
                <a:latin typeface="Arial" charset="0"/>
                <a:cs typeface="Arial" charset="0"/>
              </a:rPr>
              <a:t>log (taille) = f(distance de migration) permet de déterminer la taille en paires de base d'un fragment d'ADN inconnu (figure de droite).</a:t>
            </a:r>
          </a:p>
        </p:txBody>
      </p:sp>
      <p:pic>
        <p:nvPicPr>
          <p:cNvPr id="32771" name="Picture 9" descr="3DeterminTailleADN"/>
          <p:cNvPicPr>
            <a:picLocks noChangeAspect="1" noChangeArrowheads="1"/>
          </p:cNvPicPr>
          <p:nvPr>
            <p:ph sz="half" idx="2"/>
          </p:nvPr>
        </p:nvPicPr>
        <p:blipFill>
          <a:blip r:embed="rId2" cstate="print"/>
          <a:srcRect/>
          <a:stretch>
            <a:fillRect/>
          </a:stretch>
        </p:blipFill>
        <p:spPr>
          <a:xfrm>
            <a:off x="3986213" y="461963"/>
            <a:ext cx="4906962" cy="5775325"/>
          </a:xfrm>
          <a:noFill/>
        </p:spPr>
      </p:pic>
    </p:spTree>
  </p:cSld>
  <p:clrMapOvr>
    <a:masterClrMapping/>
  </p:clrMapOvr>
  <p:transition>
    <p:split orient="vert" dir="in"/>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body" idx="1"/>
          </p:nvPr>
        </p:nvSpPr>
        <p:spPr>
          <a:xfrm>
            <a:off x="457200" y="549275"/>
            <a:ext cx="8229600" cy="5546725"/>
          </a:xfrm>
        </p:spPr>
        <p:txBody>
          <a:bodyPr/>
          <a:lstStyle/>
          <a:p>
            <a:pPr marL="6350" indent="358775" eaLnBrk="1" hangingPunct="1">
              <a:lnSpc>
                <a:spcPct val="150000"/>
              </a:lnSpc>
              <a:spcBef>
                <a:spcPct val="50000"/>
              </a:spcBef>
              <a:spcAft>
                <a:spcPct val="50000"/>
              </a:spcAft>
              <a:buFont typeface="Wingdings" pitchFamily="2" charset="2"/>
              <a:buNone/>
            </a:pPr>
            <a:r>
              <a:rPr lang="fr-FR" sz="2800" b="1" u="sng" smtClean="0">
                <a:effectLst/>
                <a:latin typeface="Arial" charset="0"/>
                <a:cs typeface="Arial" charset="0"/>
              </a:rPr>
              <a:t>Application d’Electrophorèse</a:t>
            </a:r>
            <a:r>
              <a:rPr lang="fr-FR" sz="2800" b="1" u="sng" smtClean="0">
                <a:solidFill>
                  <a:srgbClr val="FF3300"/>
                </a:solidFill>
                <a:effectLst/>
                <a:latin typeface="Arial" charset="0"/>
                <a:cs typeface="Arial" charset="0"/>
              </a:rPr>
              <a:t> </a:t>
            </a:r>
            <a:r>
              <a:rPr lang="fr-FR" sz="2000" b="1" smtClean="0">
                <a:solidFill>
                  <a:srgbClr val="FF3300"/>
                </a:solidFill>
                <a:effectLst/>
                <a:latin typeface="Arial" charset="0"/>
                <a:cs typeface="Arial" charset="0"/>
              </a:rPr>
              <a:t>:</a:t>
            </a:r>
          </a:p>
          <a:p>
            <a:pPr marL="6350" indent="358775" eaLnBrk="1" hangingPunct="1">
              <a:lnSpc>
                <a:spcPct val="150000"/>
              </a:lnSpc>
              <a:spcBef>
                <a:spcPct val="5000"/>
              </a:spcBef>
              <a:spcAft>
                <a:spcPct val="5000"/>
              </a:spcAft>
              <a:buFont typeface="Wingdings" pitchFamily="2" charset="2"/>
              <a:buChar char="Ø"/>
            </a:pPr>
            <a:r>
              <a:rPr lang="fr-FR" sz="2000" b="1" smtClean="0">
                <a:effectLst/>
                <a:latin typeface="Arial" charset="0"/>
                <a:cs typeface="Arial" charset="0"/>
              </a:rPr>
              <a:t>déterminer le nombre de sous-unités d'une protéine et de déterminer leur masse molaire respective ; </a:t>
            </a:r>
          </a:p>
          <a:p>
            <a:pPr marL="6350" indent="358775" eaLnBrk="1" hangingPunct="1">
              <a:lnSpc>
                <a:spcPct val="150000"/>
              </a:lnSpc>
              <a:spcBef>
                <a:spcPct val="5000"/>
              </a:spcBef>
              <a:spcAft>
                <a:spcPct val="5000"/>
              </a:spcAft>
              <a:buFont typeface="Wingdings" pitchFamily="2" charset="2"/>
              <a:buChar char="Ø"/>
            </a:pPr>
            <a:r>
              <a:rPr lang="fr-FR" sz="2000" b="1" smtClean="0">
                <a:effectLst/>
                <a:latin typeface="Arial" charset="0"/>
                <a:cs typeface="Arial" charset="0"/>
              </a:rPr>
              <a:t>d'évaluer le degré de purification d'une protéine ; </a:t>
            </a:r>
          </a:p>
          <a:p>
            <a:pPr marL="6350" indent="358775" eaLnBrk="1" hangingPunct="1">
              <a:lnSpc>
                <a:spcPct val="150000"/>
              </a:lnSpc>
              <a:spcBef>
                <a:spcPct val="5000"/>
              </a:spcBef>
              <a:spcAft>
                <a:spcPct val="5000"/>
              </a:spcAft>
              <a:buFont typeface="Wingdings" pitchFamily="2" charset="2"/>
              <a:buChar char="Ø"/>
            </a:pPr>
            <a:r>
              <a:rPr lang="fr-FR" sz="2000" b="1" smtClean="0">
                <a:effectLst/>
                <a:latin typeface="Arial" charset="0"/>
                <a:cs typeface="Arial" charset="0"/>
              </a:rPr>
              <a:t>de séparer des protéines pour les révéler par la technique du Western blot (réaction avec un ou des anticorps) ; </a:t>
            </a:r>
          </a:p>
          <a:p>
            <a:pPr marL="6350" indent="358775" eaLnBrk="1" hangingPunct="1">
              <a:lnSpc>
                <a:spcPct val="150000"/>
              </a:lnSpc>
              <a:spcBef>
                <a:spcPct val="5000"/>
              </a:spcBef>
              <a:spcAft>
                <a:spcPct val="5000"/>
              </a:spcAft>
              <a:buFont typeface="Wingdings" pitchFamily="2" charset="2"/>
              <a:buChar char="Ø"/>
            </a:pPr>
            <a:r>
              <a:rPr lang="fr-FR" sz="2000" b="1" smtClean="0">
                <a:effectLst/>
                <a:latin typeface="Arial" charset="0"/>
                <a:cs typeface="Arial" charset="0"/>
              </a:rPr>
              <a:t>de séquencer l'ADN et de déterminer la taille de fragments d'ADN ;</a:t>
            </a:r>
          </a:p>
          <a:p>
            <a:pPr marL="6350" indent="358775" eaLnBrk="1" hangingPunct="1">
              <a:lnSpc>
                <a:spcPct val="150000"/>
              </a:lnSpc>
              <a:spcBef>
                <a:spcPct val="5000"/>
              </a:spcBef>
              <a:spcAft>
                <a:spcPct val="5000"/>
              </a:spcAft>
              <a:buFont typeface="Wingdings" pitchFamily="2" charset="2"/>
              <a:buChar char="Ø"/>
            </a:pPr>
            <a:r>
              <a:rPr lang="fr-FR" sz="2000" b="1" smtClean="0">
                <a:effectLst/>
                <a:latin typeface="Arial" charset="0"/>
                <a:cs typeface="Arial" charset="0"/>
              </a:rPr>
              <a:t>de séparer des acides nucléiques pour les analyser par la technique du </a:t>
            </a:r>
            <a:r>
              <a:rPr lang="fr-FR" sz="2000" b="1" smtClean="0">
                <a:solidFill>
                  <a:schemeClr val="hlink"/>
                </a:solidFill>
                <a:effectLst/>
                <a:latin typeface="Arial" charset="0"/>
                <a:cs typeface="Arial" charset="0"/>
              </a:rPr>
              <a:t>Northen blot</a:t>
            </a:r>
            <a:r>
              <a:rPr lang="fr-FR" sz="2000" b="1" smtClean="0">
                <a:effectLst/>
                <a:latin typeface="Arial" charset="0"/>
                <a:cs typeface="Arial" charset="0"/>
              </a:rPr>
              <a:t> (ARN) ou du </a:t>
            </a:r>
            <a:r>
              <a:rPr lang="fr-FR" sz="2000" b="1" smtClean="0">
                <a:effectLst/>
                <a:latin typeface="Arial" charset="0"/>
                <a:cs typeface="Arial" charset="0"/>
                <a:hlinkClick r:id="rId2"/>
              </a:rPr>
              <a:t>Southern blot</a:t>
            </a:r>
            <a:r>
              <a:rPr lang="fr-FR" sz="2000" b="1" smtClean="0">
                <a:effectLst/>
                <a:latin typeface="Arial" charset="0"/>
                <a:cs typeface="Arial" charset="0"/>
              </a:rPr>
              <a:t> (ADN).</a:t>
            </a:r>
          </a:p>
          <a:p>
            <a:pPr marL="6350" indent="358775" eaLnBrk="1" hangingPunct="1">
              <a:lnSpc>
                <a:spcPct val="150000"/>
              </a:lnSpc>
              <a:spcBef>
                <a:spcPct val="50000"/>
              </a:spcBef>
              <a:spcAft>
                <a:spcPct val="50000"/>
              </a:spcAft>
              <a:buFont typeface="Wingdings" pitchFamily="2" charset="2"/>
              <a:buNone/>
            </a:pPr>
            <a:endParaRPr lang="fr-FR" sz="2000" b="1" smtClean="0">
              <a:effectLst/>
              <a:latin typeface="Arial" charset="0"/>
              <a:cs typeface="Arial" charset="0"/>
            </a:endParaRPr>
          </a:p>
        </p:txBody>
      </p:sp>
    </p:spTree>
  </p:cSld>
  <p:clrMapOvr>
    <a:masterClrMapping/>
  </p:clrMapOvr>
  <p:transition>
    <p:split orient="vert" dir="in"/>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396" name="Rectangle 4"/>
          <p:cNvSpPr>
            <a:spLocks noGrp="1" noChangeArrowheads="1"/>
          </p:cNvSpPr>
          <p:nvPr>
            <p:ph/>
          </p:nvPr>
        </p:nvSpPr>
        <p:spPr/>
        <p:txBody>
          <a:bodyPr/>
          <a:lstStyle/>
          <a:p>
            <a:pPr marL="6350" indent="434975" algn="just" eaLnBrk="1" hangingPunct="1">
              <a:lnSpc>
                <a:spcPct val="150000"/>
              </a:lnSpc>
              <a:spcBef>
                <a:spcPct val="50000"/>
              </a:spcBef>
              <a:spcAft>
                <a:spcPct val="50000"/>
              </a:spcAft>
              <a:buFont typeface="Wingdings" pitchFamily="2" charset="2"/>
              <a:buNone/>
              <a:defRPr/>
            </a:pPr>
            <a:r>
              <a:rPr lang="fr-FR" sz="2400" b="1" u="sng" smtClean="0">
                <a:latin typeface="Arial" charset="0"/>
                <a:cs typeface="Arial" charset="0"/>
              </a:rPr>
              <a:t>Différentes types d’Electophorèse</a:t>
            </a:r>
            <a:r>
              <a:rPr lang="fr-FR" sz="2400" b="1" u="sng" smtClean="0">
                <a:solidFill>
                  <a:srgbClr val="FF3300"/>
                </a:solidFill>
                <a:latin typeface="Arial" charset="0"/>
                <a:cs typeface="Arial" charset="0"/>
              </a:rPr>
              <a:t> : </a:t>
            </a:r>
          </a:p>
          <a:p>
            <a:pPr marL="6350" indent="434975" algn="just" eaLnBrk="1" hangingPunct="1">
              <a:lnSpc>
                <a:spcPct val="150000"/>
              </a:lnSpc>
              <a:spcBef>
                <a:spcPct val="5000"/>
              </a:spcBef>
              <a:spcAft>
                <a:spcPct val="5000"/>
              </a:spcAft>
              <a:buFont typeface="Wingdings" pitchFamily="2" charset="2"/>
              <a:buNone/>
              <a:defRPr/>
            </a:pPr>
            <a:r>
              <a:rPr lang="fr-FR" sz="2000" b="1" smtClean="0">
                <a:latin typeface="Arial" charset="0"/>
                <a:cs typeface="Arial" charset="0"/>
              </a:rPr>
              <a:t>nommées en fonction du type de support :</a:t>
            </a:r>
          </a:p>
          <a:p>
            <a:pPr marL="6350" indent="434975" algn="just" eaLnBrk="1" hangingPunct="1">
              <a:lnSpc>
                <a:spcPct val="150000"/>
              </a:lnSpc>
              <a:spcBef>
                <a:spcPct val="50000"/>
              </a:spcBef>
              <a:spcAft>
                <a:spcPct val="50000"/>
              </a:spcAft>
              <a:buFont typeface="Wingdings" pitchFamily="2" charset="2"/>
              <a:buChar char="Ø"/>
              <a:defRPr/>
            </a:pPr>
            <a:r>
              <a:rPr lang="fr-FR" sz="2000" b="1" u="sng" smtClean="0">
                <a:latin typeface="Arial" charset="0"/>
                <a:cs typeface="Arial" charset="0"/>
              </a:rPr>
              <a:t>a. Electrophorèse sur papier ou acétate de cellulose:</a:t>
            </a:r>
            <a:r>
              <a:rPr lang="fr-FR" sz="2000" b="1" smtClean="0">
                <a:latin typeface="Arial" charset="0"/>
                <a:cs typeface="Arial" charset="0"/>
              </a:rPr>
              <a:t> </a:t>
            </a:r>
          </a:p>
          <a:p>
            <a:pPr marL="6350" indent="434975" algn="just" eaLnBrk="1" hangingPunct="1">
              <a:lnSpc>
                <a:spcPct val="150000"/>
              </a:lnSpc>
              <a:spcBef>
                <a:spcPct val="5000"/>
              </a:spcBef>
              <a:spcAft>
                <a:spcPct val="50000"/>
              </a:spcAft>
              <a:buFont typeface="Wingdings" pitchFamily="2" charset="2"/>
              <a:buNone/>
              <a:defRPr/>
            </a:pPr>
            <a:r>
              <a:rPr lang="fr-FR" sz="2000" b="1" smtClean="0">
                <a:latin typeface="Arial" charset="0"/>
                <a:cs typeface="Arial" charset="0"/>
              </a:rPr>
              <a:t>Pour les </a:t>
            </a:r>
            <a:r>
              <a:rPr lang="fr-FR" sz="2000" b="1" smtClean="0">
                <a:solidFill>
                  <a:schemeClr val="hlink"/>
                </a:solidFill>
                <a:latin typeface="Arial" charset="0"/>
                <a:cs typeface="Arial" charset="0"/>
              </a:rPr>
              <a:t>petites molécules</a:t>
            </a:r>
            <a:r>
              <a:rPr lang="fr-FR" sz="2000" b="1" smtClean="0">
                <a:latin typeface="Arial" charset="0"/>
                <a:cs typeface="Arial" charset="0"/>
              </a:rPr>
              <a:t> qui migrent a une </a:t>
            </a:r>
            <a:r>
              <a:rPr lang="fr-FR" sz="2000" b="1" smtClean="0">
                <a:solidFill>
                  <a:schemeClr val="hlink"/>
                </a:solidFill>
                <a:latin typeface="Arial" charset="0"/>
                <a:cs typeface="Arial" charset="0"/>
              </a:rPr>
              <a:t>vitesse</a:t>
            </a:r>
            <a:r>
              <a:rPr lang="fr-FR" sz="2000" b="1" smtClean="0">
                <a:latin typeface="Arial" charset="0"/>
                <a:cs typeface="Arial" charset="0"/>
              </a:rPr>
              <a:t> </a:t>
            </a:r>
            <a:r>
              <a:rPr lang="fr-FR" sz="2000" b="1" smtClean="0">
                <a:solidFill>
                  <a:schemeClr val="hlink"/>
                </a:solidFill>
                <a:latin typeface="Arial" charset="0"/>
                <a:cs typeface="Arial" charset="0"/>
              </a:rPr>
              <a:t>proportionnelle</a:t>
            </a:r>
            <a:r>
              <a:rPr lang="fr-FR" sz="2000" b="1" smtClean="0">
                <a:latin typeface="Arial" charset="0"/>
                <a:cs typeface="Arial" charset="0"/>
              </a:rPr>
              <a:t> à leur </a:t>
            </a:r>
            <a:r>
              <a:rPr lang="fr-FR" sz="2000" b="1" smtClean="0">
                <a:solidFill>
                  <a:schemeClr val="hlink"/>
                </a:solidFill>
                <a:latin typeface="Arial" charset="0"/>
                <a:cs typeface="Arial" charset="0"/>
              </a:rPr>
              <a:t>charge</a:t>
            </a:r>
            <a:r>
              <a:rPr lang="fr-FR" sz="2000" b="1" smtClean="0">
                <a:latin typeface="Arial" charset="0"/>
                <a:cs typeface="Arial" charset="0"/>
              </a:rPr>
              <a:t> sur le </a:t>
            </a:r>
            <a:r>
              <a:rPr lang="fr-FR" sz="2000" b="1" smtClean="0">
                <a:solidFill>
                  <a:schemeClr val="hlink"/>
                </a:solidFill>
                <a:latin typeface="Arial" charset="0"/>
                <a:cs typeface="Arial" charset="0"/>
              </a:rPr>
              <a:t>support</a:t>
            </a:r>
            <a:r>
              <a:rPr lang="fr-FR" sz="2000" b="1" smtClean="0">
                <a:latin typeface="Arial" charset="0"/>
                <a:cs typeface="Arial" charset="0"/>
              </a:rPr>
              <a:t> (</a:t>
            </a:r>
            <a:r>
              <a:rPr lang="fr-FR" sz="2000" b="1" smtClean="0">
                <a:solidFill>
                  <a:schemeClr val="hlink"/>
                </a:solidFill>
                <a:latin typeface="Arial" charset="0"/>
                <a:cs typeface="Arial" charset="0"/>
              </a:rPr>
              <a:t>hémoglobine</a:t>
            </a:r>
            <a:r>
              <a:rPr lang="fr-FR" sz="2000" b="1" smtClean="0">
                <a:latin typeface="Arial" charset="0"/>
                <a:cs typeface="Arial" charset="0"/>
              </a:rPr>
              <a:t>). </a:t>
            </a:r>
          </a:p>
          <a:p>
            <a:pPr marL="6350" indent="434975" algn="just" eaLnBrk="1" hangingPunct="1">
              <a:lnSpc>
                <a:spcPct val="150000"/>
              </a:lnSpc>
              <a:spcBef>
                <a:spcPct val="5000"/>
              </a:spcBef>
              <a:spcAft>
                <a:spcPct val="50000"/>
              </a:spcAft>
              <a:buFont typeface="Wingdings" pitchFamily="2" charset="2"/>
              <a:buChar char="Ø"/>
              <a:defRPr/>
            </a:pPr>
            <a:r>
              <a:rPr lang="fr-FR" sz="2000" b="1" u="sng" smtClean="0">
                <a:latin typeface="Arial" charset="0"/>
                <a:cs typeface="Arial" charset="0"/>
              </a:rPr>
              <a:t>b. Electrophorèse sur gel:</a:t>
            </a:r>
            <a:r>
              <a:rPr lang="fr-FR" sz="2000" b="1" smtClean="0">
                <a:latin typeface="Arial" charset="0"/>
                <a:cs typeface="Arial" charset="0"/>
              </a:rPr>
              <a:t> </a:t>
            </a:r>
          </a:p>
          <a:p>
            <a:pPr marL="6350" indent="434975" algn="just" eaLnBrk="1" hangingPunct="1">
              <a:lnSpc>
                <a:spcPct val="150000"/>
              </a:lnSpc>
              <a:spcBef>
                <a:spcPct val="5000"/>
              </a:spcBef>
              <a:spcAft>
                <a:spcPct val="50000"/>
              </a:spcAft>
              <a:buFont typeface="Wingdings" pitchFamily="2" charset="2"/>
              <a:buNone/>
              <a:defRPr/>
            </a:pPr>
            <a:r>
              <a:rPr lang="fr-FR" sz="2000" b="1" smtClean="0">
                <a:latin typeface="Arial" charset="0"/>
                <a:cs typeface="Arial" charset="0"/>
              </a:rPr>
              <a:t>Permet de conjuguer la </a:t>
            </a:r>
            <a:r>
              <a:rPr lang="fr-FR" sz="2000" b="1" smtClean="0">
                <a:solidFill>
                  <a:schemeClr val="hlink"/>
                </a:solidFill>
                <a:latin typeface="Arial" charset="0"/>
                <a:cs typeface="Arial" charset="0"/>
              </a:rPr>
              <a:t>mobilité électrophorétique</a:t>
            </a:r>
            <a:r>
              <a:rPr lang="fr-FR" sz="2000" b="1" smtClean="0">
                <a:latin typeface="Arial" charset="0"/>
                <a:cs typeface="Arial" charset="0"/>
              </a:rPr>
              <a:t> à un effet de </a:t>
            </a:r>
            <a:r>
              <a:rPr lang="fr-FR" sz="2000" b="1" smtClean="0">
                <a:solidFill>
                  <a:schemeClr val="hlink"/>
                </a:solidFill>
                <a:latin typeface="Arial" charset="0"/>
                <a:cs typeface="Arial" charset="0"/>
              </a:rPr>
              <a:t>filtration sur gel</a:t>
            </a:r>
            <a:r>
              <a:rPr lang="fr-FR" sz="2000" b="1" smtClean="0">
                <a:latin typeface="Arial" charset="0"/>
                <a:cs typeface="Arial" charset="0"/>
              </a:rPr>
              <a:t>, la </a:t>
            </a:r>
            <a:r>
              <a:rPr lang="fr-FR" sz="2000" b="1" smtClean="0">
                <a:solidFill>
                  <a:schemeClr val="hlink"/>
                </a:solidFill>
                <a:latin typeface="Arial" charset="0"/>
                <a:cs typeface="Arial" charset="0"/>
              </a:rPr>
              <a:t>taille des pores</a:t>
            </a:r>
            <a:r>
              <a:rPr lang="fr-FR" sz="2000" b="1" smtClean="0">
                <a:latin typeface="Arial" charset="0"/>
                <a:cs typeface="Arial" charset="0"/>
              </a:rPr>
              <a:t> limitant la </a:t>
            </a:r>
            <a:r>
              <a:rPr lang="fr-FR" sz="2000" b="1" smtClean="0">
                <a:solidFill>
                  <a:schemeClr val="hlink"/>
                </a:solidFill>
                <a:latin typeface="Arial" charset="0"/>
                <a:cs typeface="Arial" charset="0"/>
              </a:rPr>
              <a:t>vitesse</a:t>
            </a:r>
            <a:r>
              <a:rPr lang="fr-FR" sz="2000" b="1" smtClean="0">
                <a:latin typeface="Arial" charset="0"/>
                <a:cs typeface="Arial" charset="0"/>
              </a:rPr>
              <a:t> de </a:t>
            </a:r>
            <a:r>
              <a:rPr lang="fr-FR" sz="2000" b="1" smtClean="0">
                <a:solidFill>
                  <a:schemeClr val="hlink"/>
                </a:solidFill>
                <a:latin typeface="Arial" charset="0"/>
                <a:cs typeface="Arial" charset="0"/>
              </a:rPr>
              <a:t>migration</a:t>
            </a:r>
            <a:r>
              <a:rPr lang="fr-FR" sz="2000" b="1" smtClean="0">
                <a:latin typeface="Arial" charset="0"/>
                <a:cs typeface="Arial" charset="0"/>
              </a:rPr>
              <a:t>. On utilise généralement des </a:t>
            </a:r>
            <a:r>
              <a:rPr lang="fr-FR" sz="2000" b="1" smtClean="0">
                <a:solidFill>
                  <a:schemeClr val="hlink"/>
                </a:solidFill>
                <a:latin typeface="Arial" charset="0"/>
                <a:cs typeface="Arial" charset="0"/>
              </a:rPr>
              <a:t>gels d'agarose</a:t>
            </a:r>
            <a:r>
              <a:rPr lang="fr-FR" sz="2000" b="1" smtClean="0">
                <a:latin typeface="Arial" charset="0"/>
                <a:cs typeface="Arial" charset="0"/>
              </a:rPr>
              <a:t> ou de </a:t>
            </a:r>
            <a:r>
              <a:rPr lang="fr-FR" sz="2000" b="1" smtClean="0">
                <a:solidFill>
                  <a:schemeClr val="hlink"/>
                </a:solidFill>
                <a:latin typeface="Arial" charset="0"/>
                <a:cs typeface="Arial" charset="0"/>
              </a:rPr>
              <a:t>polyacrilamide</a:t>
            </a:r>
            <a:r>
              <a:rPr lang="fr-FR" sz="2000" b="1" smtClean="0">
                <a:latin typeface="Arial" charset="0"/>
                <a:cs typeface="Arial" charset="0"/>
              </a:rPr>
              <a:t> qui se solidifient. </a:t>
            </a:r>
            <a:endParaRPr lang="fr-FR" smtClean="0"/>
          </a:p>
        </p:txBody>
      </p:sp>
    </p:spTree>
  </p:cSld>
  <p:clrMapOvr>
    <a:masterClrMapping/>
  </p:clrMapOvr>
  <p:transition>
    <p:split orient="vert" dir="in"/>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44" name="Rectangle 4"/>
          <p:cNvSpPr>
            <a:spLocks noGrp="1" noChangeArrowheads="1"/>
          </p:cNvSpPr>
          <p:nvPr>
            <p:ph/>
          </p:nvPr>
        </p:nvSpPr>
        <p:spPr>
          <a:xfrm>
            <a:off x="457200" y="274638"/>
            <a:ext cx="8229600" cy="6178550"/>
          </a:xfrm>
        </p:spPr>
        <p:txBody>
          <a:bodyPr/>
          <a:lstStyle/>
          <a:p>
            <a:pPr marL="6350" indent="358775" algn="just" eaLnBrk="1" hangingPunct="1">
              <a:lnSpc>
                <a:spcPct val="150000"/>
              </a:lnSpc>
              <a:spcBef>
                <a:spcPct val="50000"/>
              </a:spcBef>
              <a:spcAft>
                <a:spcPct val="50000"/>
              </a:spcAft>
              <a:buFont typeface="Wingdings" pitchFamily="2" charset="2"/>
              <a:buChar char="Ø"/>
              <a:defRPr/>
            </a:pPr>
            <a:r>
              <a:rPr lang="fr-FR" sz="2400" b="1" u="sng" smtClean="0">
                <a:solidFill>
                  <a:srgbClr val="FF3300"/>
                </a:solidFill>
                <a:latin typeface="Arial" charset="0"/>
                <a:cs typeface="Arial" charset="0"/>
              </a:rPr>
              <a:t>c</a:t>
            </a:r>
            <a:r>
              <a:rPr lang="fr-FR" sz="2400" b="1" u="sng" smtClean="0">
                <a:latin typeface="Arial" charset="0"/>
                <a:cs typeface="Arial" charset="0"/>
              </a:rPr>
              <a:t>. Electrophorèse unidimensionnelle ou SDS-PAGE</a:t>
            </a:r>
            <a:r>
              <a:rPr lang="fr-FR" sz="2400" b="1" u="sng" smtClean="0">
                <a:solidFill>
                  <a:srgbClr val="FF3300"/>
                </a:solidFill>
                <a:latin typeface="Arial" charset="0"/>
                <a:cs typeface="Arial" charset="0"/>
              </a:rPr>
              <a:t>:</a:t>
            </a:r>
            <a:r>
              <a:rPr lang="fr-FR" sz="2400" b="1" smtClean="0">
                <a:solidFill>
                  <a:srgbClr val="FF3300"/>
                </a:solidFill>
                <a:latin typeface="Arial" charset="0"/>
                <a:cs typeface="Arial" charset="0"/>
              </a:rPr>
              <a:t> </a:t>
            </a:r>
          </a:p>
          <a:p>
            <a:pPr marL="6350" indent="358775" algn="just" eaLnBrk="1" hangingPunct="1">
              <a:lnSpc>
                <a:spcPct val="150000"/>
              </a:lnSpc>
              <a:spcBef>
                <a:spcPct val="5000"/>
              </a:spcBef>
              <a:spcAft>
                <a:spcPct val="50000"/>
              </a:spcAft>
              <a:buFont typeface="Wingdings" pitchFamily="2" charset="2"/>
              <a:buNone/>
              <a:defRPr/>
            </a:pPr>
            <a:r>
              <a:rPr lang="fr-FR" sz="2400" b="1" smtClean="0">
                <a:latin typeface="Arial" charset="0"/>
                <a:cs typeface="Arial" charset="0"/>
              </a:rPr>
              <a:t>C’est la séparation des protéines en fonction de leurs poids moléculaire. les </a:t>
            </a:r>
            <a:r>
              <a:rPr lang="fr-FR" sz="2400" b="1" smtClean="0">
                <a:solidFill>
                  <a:schemeClr val="hlink"/>
                </a:solidFill>
                <a:latin typeface="Arial" charset="0"/>
                <a:cs typeface="Arial" charset="0"/>
              </a:rPr>
              <a:t>protéines</a:t>
            </a:r>
            <a:r>
              <a:rPr lang="fr-FR" sz="2400" b="1" smtClean="0">
                <a:latin typeface="Arial" charset="0"/>
                <a:cs typeface="Arial" charset="0"/>
              </a:rPr>
              <a:t> déposées dans un puit du gel au </a:t>
            </a:r>
            <a:r>
              <a:rPr lang="fr-FR" sz="2400" b="1" smtClean="0">
                <a:solidFill>
                  <a:schemeClr val="hlink"/>
                </a:solidFill>
                <a:latin typeface="Arial" charset="0"/>
                <a:cs typeface="Arial" charset="0"/>
              </a:rPr>
              <a:t>pôle négatif</a:t>
            </a:r>
            <a:r>
              <a:rPr lang="fr-FR" sz="2400" b="1" smtClean="0">
                <a:latin typeface="Arial" charset="0"/>
                <a:cs typeface="Arial" charset="0"/>
              </a:rPr>
              <a:t> migrent vers le </a:t>
            </a:r>
            <a:r>
              <a:rPr lang="fr-FR" sz="2400" b="1" smtClean="0">
                <a:solidFill>
                  <a:schemeClr val="hlink"/>
                </a:solidFill>
                <a:latin typeface="Arial" charset="0"/>
                <a:cs typeface="Arial" charset="0"/>
              </a:rPr>
              <a:t>pôle positif</a:t>
            </a:r>
            <a:r>
              <a:rPr lang="fr-FR" sz="2400" b="1" smtClean="0">
                <a:latin typeface="Arial" charset="0"/>
                <a:cs typeface="Arial" charset="0"/>
              </a:rPr>
              <a:t> d'autant plus </a:t>
            </a:r>
            <a:r>
              <a:rPr lang="fr-FR" sz="2400" b="1" smtClean="0">
                <a:solidFill>
                  <a:schemeClr val="hlink"/>
                </a:solidFill>
                <a:latin typeface="Arial" charset="0"/>
                <a:cs typeface="Arial" charset="0"/>
              </a:rPr>
              <a:t>rapidement qu'elles sont petites. </a:t>
            </a:r>
          </a:p>
          <a:p>
            <a:pPr marL="1512888" lvl="2" algn="just" eaLnBrk="1" hangingPunct="1">
              <a:lnSpc>
                <a:spcPct val="150000"/>
              </a:lnSpc>
              <a:spcBef>
                <a:spcPct val="5000"/>
              </a:spcBef>
              <a:spcAft>
                <a:spcPct val="50000"/>
              </a:spcAft>
              <a:buFont typeface="Wingdings" pitchFamily="2" charset="2"/>
              <a:buChar char="Ø"/>
              <a:defRPr/>
            </a:pPr>
            <a:r>
              <a:rPr lang="fr-FR" b="1" u="sng" smtClean="0">
                <a:latin typeface="Arial" charset="0"/>
                <a:cs typeface="Arial" charset="0"/>
              </a:rPr>
              <a:t>d. Electrophorèse unidimensionnelle: Iso-Electro-Focalisation:</a:t>
            </a:r>
            <a:r>
              <a:rPr lang="fr-FR" b="1" smtClean="0">
                <a:latin typeface="Arial" charset="0"/>
                <a:cs typeface="Arial" charset="0"/>
              </a:rPr>
              <a:t> </a:t>
            </a:r>
          </a:p>
          <a:p>
            <a:pPr marL="6350" indent="358775" algn="just" eaLnBrk="1" hangingPunct="1">
              <a:lnSpc>
                <a:spcPct val="150000"/>
              </a:lnSpc>
              <a:spcBef>
                <a:spcPct val="5000"/>
              </a:spcBef>
              <a:spcAft>
                <a:spcPct val="50000"/>
              </a:spcAft>
              <a:buFont typeface="Wingdings" pitchFamily="2" charset="2"/>
              <a:buNone/>
              <a:defRPr/>
            </a:pPr>
            <a:r>
              <a:rPr lang="fr-FR" sz="2400" b="1" smtClean="0">
                <a:latin typeface="Arial" charset="0"/>
                <a:cs typeface="Arial" charset="0"/>
              </a:rPr>
              <a:t>C’est la séparation des protéines en fonction de leurs charge Une </a:t>
            </a:r>
            <a:r>
              <a:rPr lang="fr-FR" sz="2400" b="1" smtClean="0">
                <a:solidFill>
                  <a:schemeClr val="hlink"/>
                </a:solidFill>
                <a:latin typeface="Arial" charset="0"/>
                <a:cs typeface="Arial" charset="0"/>
              </a:rPr>
              <a:t>protéines</a:t>
            </a:r>
            <a:r>
              <a:rPr lang="fr-FR" sz="2400" b="1" smtClean="0">
                <a:latin typeface="Arial" charset="0"/>
                <a:cs typeface="Arial" charset="0"/>
              </a:rPr>
              <a:t> </a:t>
            </a:r>
            <a:r>
              <a:rPr lang="fr-FR" sz="2400" b="1" smtClean="0">
                <a:solidFill>
                  <a:schemeClr val="hlink"/>
                </a:solidFill>
                <a:latin typeface="Arial" charset="0"/>
                <a:cs typeface="Arial" charset="0"/>
              </a:rPr>
              <a:t>non dénaturée</a:t>
            </a:r>
            <a:r>
              <a:rPr lang="fr-FR" sz="2400" b="1" smtClean="0">
                <a:latin typeface="Arial" charset="0"/>
                <a:cs typeface="Arial" charset="0"/>
              </a:rPr>
              <a:t> par le </a:t>
            </a:r>
            <a:r>
              <a:rPr lang="fr-FR" sz="2400" b="1" smtClean="0">
                <a:solidFill>
                  <a:schemeClr val="hlink"/>
                </a:solidFill>
                <a:latin typeface="Arial" charset="0"/>
                <a:cs typeface="Arial" charset="0"/>
              </a:rPr>
              <a:t>SDS </a:t>
            </a:r>
            <a:r>
              <a:rPr lang="fr-FR" sz="2400" b="1" smtClean="0">
                <a:latin typeface="Arial" charset="0"/>
                <a:cs typeface="Arial" charset="0"/>
              </a:rPr>
              <a:t>possède une </a:t>
            </a:r>
            <a:r>
              <a:rPr lang="fr-FR" sz="2400" b="1" smtClean="0">
                <a:solidFill>
                  <a:schemeClr val="hlink"/>
                </a:solidFill>
                <a:latin typeface="Arial" charset="0"/>
                <a:cs typeface="Arial" charset="0"/>
              </a:rPr>
              <a:t>charge</a:t>
            </a:r>
            <a:r>
              <a:rPr lang="fr-FR" sz="2400" b="1" smtClean="0">
                <a:latin typeface="Arial" charset="0"/>
                <a:cs typeface="Arial" charset="0"/>
              </a:rPr>
              <a:t> </a:t>
            </a:r>
            <a:r>
              <a:rPr lang="fr-FR" sz="2400" b="1" smtClean="0">
                <a:solidFill>
                  <a:schemeClr val="hlink"/>
                </a:solidFill>
                <a:latin typeface="Arial" charset="0"/>
                <a:cs typeface="Arial" charset="0"/>
              </a:rPr>
              <a:t>globale</a:t>
            </a:r>
            <a:r>
              <a:rPr lang="fr-FR" sz="2400" b="1" smtClean="0">
                <a:latin typeface="Arial" charset="0"/>
                <a:cs typeface="Arial" charset="0"/>
              </a:rPr>
              <a:t> qui </a:t>
            </a:r>
            <a:r>
              <a:rPr lang="fr-FR" sz="2400" b="1" smtClean="0">
                <a:solidFill>
                  <a:schemeClr val="hlink"/>
                </a:solidFill>
                <a:latin typeface="Arial" charset="0"/>
                <a:cs typeface="Arial" charset="0"/>
              </a:rPr>
              <a:t>varie </a:t>
            </a:r>
            <a:r>
              <a:rPr lang="fr-FR" sz="2400" b="1" smtClean="0">
                <a:latin typeface="Arial" charset="0"/>
                <a:cs typeface="Arial" charset="0"/>
              </a:rPr>
              <a:t>suivant le </a:t>
            </a:r>
            <a:r>
              <a:rPr lang="fr-FR" sz="2400" b="1" smtClean="0">
                <a:solidFill>
                  <a:schemeClr val="hlink"/>
                </a:solidFill>
                <a:latin typeface="Arial" charset="0"/>
                <a:cs typeface="Arial" charset="0"/>
              </a:rPr>
              <a:t>pH</a:t>
            </a:r>
            <a:r>
              <a:rPr lang="fr-FR" sz="2400" b="1" smtClean="0">
                <a:latin typeface="Arial" charset="0"/>
                <a:cs typeface="Arial" charset="0"/>
              </a:rPr>
              <a:t>. </a:t>
            </a:r>
            <a:endParaRPr lang="fr-FR" sz="2400" smtClean="0"/>
          </a:p>
        </p:txBody>
      </p:sp>
    </p:spTree>
  </p:cSld>
  <p:clrMapOvr>
    <a:masterClrMapping/>
  </p:clrMapOvr>
  <p:transition>
    <p:split orient="vert" dir="in"/>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9492" name="Rectangle 4"/>
          <p:cNvSpPr>
            <a:spLocks noGrp="1" noChangeArrowheads="1"/>
          </p:cNvSpPr>
          <p:nvPr>
            <p:ph/>
          </p:nvPr>
        </p:nvSpPr>
        <p:spPr>
          <a:xfrm>
            <a:off x="457200" y="620713"/>
            <a:ext cx="8229600" cy="5475287"/>
          </a:xfrm>
        </p:spPr>
        <p:txBody>
          <a:bodyPr/>
          <a:lstStyle/>
          <a:p>
            <a:pPr marL="0" indent="533400" algn="just" eaLnBrk="1" hangingPunct="1">
              <a:lnSpc>
                <a:spcPct val="150000"/>
              </a:lnSpc>
              <a:spcBef>
                <a:spcPct val="5000"/>
              </a:spcBef>
              <a:spcAft>
                <a:spcPct val="50000"/>
              </a:spcAft>
              <a:buFont typeface="Wingdings" pitchFamily="2" charset="2"/>
              <a:buChar char="Ø"/>
              <a:defRPr/>
            </a:pPr>
            <a:r>
              <a:rPr lang="fr-FR" sz="2400" b="1" u="sng" smtClean="0">
                <a:latin typeface="Arial" charset="0"/>
                <a:cs typeface="Arial" charset="0"/>
              </a:rPr>
              <a:t>e. Electrophorèse bi-dimentionnelle (2D-PAGE):</a:t>
            </a:r>
          </a:p>
          <a:p>
            <a:pPr marL="0" indent="533400" algn="just" eaLnBrk="1" hangingPunct="1">
              <a:lnSpc>
                <a:spcPct val="150000"/>
              </a:lnSpc>
              <a:spcBef>
                <a:spcPct val="5000"/>
              </a:spcBef>
              <a:spcAft>
                <a:spcPct val="50000"/>
              </a:spcAft>
              <a:buFont typeface="Wingdings" pitchFamily="2" charset="2"/>
              <a:buNone/>
              <a:defRPr/>
            </a:pPr>
            <a:r>
              <a:rPr lang="fr-FR" sz="2400" b="1" smtClean="0">
                <a:latin typeface="Arial" charset="0"/>
                <a:cs typeface="Arial" charset="0"/>
              </a:rPr>
              <a:t>C’est la séparation des protéines en fonction de leurs poids moléculaires et leurs charge .</a:t>
            </a:r>
          </a:p>
          <a:p>
            <a:pPr marL="0" indent="533400" algn="just" eaLnBrk="1" hangingPunct="1">
              <a:lnSpc>
                <a:spcPct val="150000"/>
              </a:lnSpc>
              <a:spcBef>
                <a:spcPct val="5000"/>
              </a:spcBef>
              <a:spcAft>
                <a:spcPct val="50000"/>
              </a:spcAft>
              <a:buFont typeface="Wingdings" pitchFamily="2" charset="2"/>
              <a:buNone/>
              <a:defRPr/>
            </a:pPr>
            <a:r>
              <a:rPr lang="fr-FR" sz="2400" b="1" smtClean="0">
                <a:latin typeface="Arial" charset="0"/>
                <a:cs typeface="Arial" charset="0"/>
              </a:rPr>
              <a:t>Les </a:t>
            </a:r>
            <a:r>
              <a:rPr lang="fr-FR" sz="2400" b="1" smtClean="0">
                <a:solidFill>
                  <a:schemeClr val="hlink"/>
                </a:solidFill>
                <a:latin typeface="Arial" charset="0"/>
                <a:cs typeface="Arial" charset="0"/>
              </a:rPr>
              <a:t>protéines </a:t>
            </a:r>
            <a:r>
              <a:rPr lang="fr-FR" sz="2400" b="1" smtClean="0">
                <a:latin typeface="Arial" charset="0"/>
                <a:cs typeface="Arial" charset="0"/>
              </a:rPr>
              <a:t>sont </a:t>
            </a:r>
            <a:r>
              <a:rPr lang="fr-FR" sz="2400" b="1" smtClean="0">
                <a:solidFill>
                  <a:schemeClr val="hlink"/>
                </a:solidFill>
                <a:latin typeface="Arial" charset="0"/>
                <a:cs typeface="Arial" charset="0"/>
              </a:rPr>
              <a:t>séparées par une électrophorèse IEF</a:t>
            </a:r>
            <a:r>
              <a:rPr lang="fr-FR" sz="2400" b="1" smtClean="0">
                <a:latin typeface="Arial" charset="0"/>
                <a:cs typeface="Arial" charset="0"/>
              </a:rPr>
              <a:t> puis en </a:t>
            </a:r>
            <a:r>
              <a:rPr lang="fr-FR" sz="2400" b="1" smtClean="0">
                <a:solidFill>
                  <a:schemeClr val="hlink"/>
                </a:solidFill>
                <a:latin typeface="Arial" charset="0"/>
                <a:cs typeface="Arial" charset="0"/>
              </a:rPr>
              <a:t>SDS-PAGE</a:t>
            </a:r>
            <a:r>
              <a:rPr lang="fr-FR" sz="2400" b="1" smtClean="0">
                <a:latin typeface="Arial" charset="0"/>
                <a:cs typeface="Arial" charset="0"/>
              </a:rPr>
              <a:t>. </a:t>
            </a:r>
          </a:p>
          <a:p>
            <a:pPr marL="0" indent="533400" eaLnBrk="1" hangingPunct="1">
              <a:buFont typeface="Wingdings" pitchFamily="2" charset="2"/>
              <a:buNone/>
              <a:defRPr/>
            </a:pPr>
            <a:endParaRPr lang="fr-FR" sz="2400" smtClean="0"/>
          </a:p>
        </p:txBody>
      </p:sp>
    </p:spTree>
  </p:cSld>
  <p:clrMapOvr>
    <a:masterClrMapping/>
  </p:clrMapOvr>
  <p:transition>
    <p:split orient="vert" dir="in"/>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body" idx="1"/>
          </p:nvPr>
        </p:nvSpPr>
        <p:spPr>
          <a:xfrm>
            <a:off x="395288" y="981075"/>
            <a:ext cx="8229600" cy="5111750"/>
          </a:xfrm>
        </p:spPr>
        <p:txBody>
          <a:bodyPr/>
          <a:lstStyle/>
          <a:p>
            <a:pPr marL="0" indent="625475" eaLnBrk="1" hangingPunct="1">
              <a:spcBef>
                <a:spcPct val="5000"/>
              </a:spcBef>
              <a:spcAft>
                <a:spcPct val="5000"/>
              </a:spcAft>
              <a:buFont typeface="Wingdings" pitchFamily="2" charset="2"/>
              <a:buNone/>
              <a:defRPr/>
            </a:pPr>
            <a:r>
              <a:rPr lang="fr-FR" sz="2400" b="1" u="sng" smtClean="0">
                <a:latin typeface="Arial" charset="0"/>
                <a:cs typeface="Arial" charset="0"/>
              </a:rPr>
              <a:t>b. Gel d'électrophorèse:</a:t>
            </a:r>
          </a:p>
          <a:p>
            <a:pPr marL="0" indent="625475" eaLnBrk="1" hangingPunct="1">
              <a:spcBef>
                <a:spcPct val="5000"/>
              </a:spcBef>
              <a:spcAft>
                <a:spcPct val="5000"/>
              </a:spcAft>
              <a:buFont typeface="Wingdings" pitchFamily="2" charset="2"/>
              <a:buNone/>
              <a:defRPr/>
            </a:pPr>
            <a:endParaRPr lang="fr-FR" sz="2400" b="1" u="sng" smtClean="0">
              <a:latin typeface="Arial" charset="0"/>
              <a:cs typeface="Arial" charset="0"/>
            </a:endParaRPr>
          </a:p>
          <a:p>
            <a:pPr marL="0" indent="625475" algn="just" eaLnBrk="1" hangingPunct="1">
              <a:lnSpc>
                <a:spcPct val="150000"/>
              </a:lnSpc>
              <a:spcBef>
                <a:spcPct val="5000"/>
              </a:spcBef>
              <a:spcAft>
                <a:spcPct val="5000"/>
              </a:spcAft>
              <a:buFont typeface="Wingdings" pitchFamily="2" charset="2"/>
              <a:buNone/>
              <a:defRPr/>
            </a:pPr>
            <a:r>
              <a:rPr lang="fr-FR" sz="2000" b="1" smtClean="0">
                <a:latin typeface="Arial" charset="0"/>
                <a:cs typeface="Arial" charset="0"/>
              </a:rPr>
              <a:t>Les gels de polyacrylamide peuvent être de deux types : </a:t>
            </a:r>
            <a:r>
              <a:rPr lang="fr-FR" sz="2000" b="1" smtClean="0">
                <a:latin typeface="Arial" charset="0"/>
                <a:cs typeface="Arial" charset="0"/>
                <a:hlinkClick r:id="rId2" tooltip="Sodium dodécyl sulfate poly acrylamide gel elecrophoresis"/>
              </a:rPr>
              <a:t>SDS-PAGE</a:t>
            </a:r>
            <a:r>
              <a:rPr lang="fr-FR" sz="2000" b="1" smtClean="0">
                <a:latin typeface="Arial" charset="0"/>
                <a:cs typeface="Arial" charset="0"/>
              </a:rPr>
              <a:t> (Sodium dodécyl sulfate poly acrylamide gel elecrophoresis) ou Tris-Tricine. Les gels SDS PAGE sont utilisés pour faire migrer des protéines, les gels Tris Tricine permettent de visualiser des protéines de petite taille dont le nombre d'acide aminé est inférieur à 150 : les peptides. </a:t>
            </a:r>
          </a:p>
          <a:p>
            <a:pPr marL="0" indent="625475" algn="just" eaLnBrk="1" hangingPunct="1">
              <a:lnSpc>
                <a:spcPct val="150000"/>
              </a:lnSpc>
              <a:spcBef>
                <a:spcPct val="5000"/>
              </a:spcBef>
              <a:spcAft>
                <a:spcPct val="5000"/>
              </a:spcAft>
              <a:buFont typeface="Wingdings" pitchFamily="2" charset="2"/>
              <a:buNone/>
              <a:defRPr/>
            </a:pPr>
            <a:r>
              <a:rPr lang="fr-FR" sz="2000" b="1" smtClean="0">
                <a:latin typeface="Arial" charset="0"/>
                <a:cs typeface="Arial" charset="0"/>
              </a:rPr>
              <a:t>Les gels d'agarose sont quant à eux utilisés pour faire migrer des acides nucléiques.</a:t>
            </a:r>
          </a:p>
          <a:p>
            <a:pPr marL="0" indent="625475" eaLnBrk="1" hangingPunct="1">
              <a:lnSpc>
                <a:spcPct val="90000"/>
              </a:lnSpc>
              <a:defRPr/>
            </a:pPr>
            <a:endParaRPr lang="fr-FR" sz="2000" smtClean="0">
              <a:latin typeface="Arial" charset="0"/>
              <a:cs typeface="Arial" charset="0"/>
            </a:endParaRPr>
          </a:p>
        </p:txBody>
      </p:sp>
    </p:spTree>
  </p:cSld>
  <p:clrMapOvr>
    <a:masterClrMapping/>
  </p:clrMapOvr>
  <p:transition>
    <p:split orient="vert" dir="in"/>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084" name="Rectangle 4"/>
          <p:cNvSpPr>
            <a:spLocks noGrp="1" noChangeArrowheads="1"/>
          </p:cNvSpPr>
          <p:nvPr>
            <p:ph type="title"/>
          </p:nvPr>
        </p:nvSpPr>
        <p:spPr>
          <a:xfrm>
            <a:off x="457200" y="414338"/>
            <a:ext cx="8229600" cy="1143000"/>
          </a:xfrm>
        </p:spPr>
        <p:txBody>
          <a:bodyPr/>
          <a:lstStyle/>
          <a:p>
            <a:pPr eaLnBrk="1" hangingPunct="1">
              <a:defRPr/>
            </a:pPr>
            <a:r>
              <a:rPr lang="fr-FR" sz="2400" b="1" smtClean="0">
                <a:latin typeface="Arial" charset="0"/>
                <a:cs typeface="Arial" charset="0"/>
              </a:rPr>
              <a:t>A. Gel d'électrophorèse des protéines en conditions dénaturantes</a:t>
            </a:r>
          </a:p>
        </p:txBody>
      </p:sp>
      <p:sp>
        <p:nvSpPr>
          <p:cNvPr id="302085" name="Rectangle 5"/>
          <p:cNvSpPr>
            <a:spLocks noGrp="1" noChangeArrowheads="1"/>
          </p:cNvSpPr>
          <p:nvPr>
            <p:ph sz="half" idx="1"/>
          </p:nvPr>
        </p:nvSpPr>
        <p:spPr>
          <a:xfrm>
            <a:off x="250825" y="1989138"/>
            <a:ext cx="4038600" cy="4106862"/>
          </a:xfrm>
        </p:spPr>
        <p:txBody>
          <a:bodyPr/>
          <a:lstStyle/>
          <a:p>
            <a:pPr marL="6350" indent="619125" eaLnBrk="1" hangingPunct="1">
              <a:lnSpc>
                <a:spcPct val="150000"/>
              </a:lnSpc>
              <a:spcBef>
                <a:spcPct val="5000"/>
              </a:spcBef>
              <a:spcAft>
                <a:spcPct val="5000"/>
              </a:spcAft>
              <a:buFont typeface="Wingdings" pitchFamily="2" charset="2"/>
              <a:buNone/>
              <a:defRPr/>
            </a:pPr>
            <a:r>
              <a:rPr lang="fr-FR" sz="2400" b="1" smtClean="0">
                <a:latin typeface="Arial" charset="0"/>
                <a:cs typeface="Arial" charset="0"/>
              </a:rPr>
              <a:t>La technique du gel d'électrophorèse en conditions dénaturantes : </a:t>
            </a:r>
            <a:r>
              <a:rPr lang="fr-FR" sz="2400" b="1" i="1" smtClean="0">
                <a:latin typeface="Arial" charset="0"/>
                <a:cs typeface="Arial" charset="0"/>
              </a:rPr>
              <a:t>(SDS-PAGE</a:t>
            </a:r>
            <a:r>
              <a:rPr lang="fr-FR" sz="2400" b="1" smtClean="0">
                <a:latin typeface="Arial" charset="0"/>
                <a:cs typeface="Arial" charset="0"/>
              </a:rPr>
              <a:t>) a été décrite par </a:t>
            </a:r>
            <a:r>
              <a:rPr lang="fr-FR" sz="2400" b="1" smtClean="0">
                <a:solidFill>
                  <a:schemeClr val="hlink"/>
                </a:solidFill>
                <a:latin typeface="Arial" charset="0"/>
                <a:cs typeface="Arial" charset="0"/>
              </a:rPr>
              <a:t>Ulrich Laemmli en 1970</a:t>
            </a:r>
          </a:p>
        </p:txBody>
      </p:sp>
      <p:pic>
        <p:nvPicPr>
          <p:cNvPr id="11268" name="Picture 7" descr="4MiniProtean"/>
          <p:cNvPicPr>
            <a:picLocks noChangeAspect="1" noChangeArrowheads="1"/>
          </p:cNvPicPr>
          <p:nvPr>
            <p:ph sz="half" idx="2"/>
          </p:nvPr>
        </p:nvPicPr>
        <p:blipFill>
          <a:blip r:embed="rId2" cstate="print"/>
          <a:srcRect/>
          <a:stretch>
            <a:fillRect/>
          </a:stretch>
        </p:blipFill>
        <p:spPr>
          <a:xfrm>
            <a:off x="4429125" y="1679575"/>
            <a:ext cx="4464050" cy="4102100"/>
          </a:xfrm>
          <a:noFill/>
        </p:spPr>
      </p:pic>
    </p:spTree>
  </p:cSld>
  <p:clrMapOvr>
    <a:masterClrMapping/>
  </p:clrMapOvr>
  <p:transition>
    <p:split orient="vert" dir="in"/>
  </p:transition>
  <p:timing>
    <p:tnLst>
      <p:par>
        <p:cTn id="1" dur="indefinite" restart="never" nodeType="tmRoot"/>
      </p:par>
    </p:tnLst>
  </p:timing>
</p:sld>
</file>

<file path=ppt/theme/theme1.xml><?xml version="1.0" encoding="utf-8"?>
<a:theme xmlns:a="http://schemas.openxmlformats.org/drawingml/2006/main" name="Coupure">
  <a:themeElements>
    <a:clrScheme name="Coupure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fontScheme name="Coupure">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oupure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clrMap bg1="dk2" tx1="lt1" bg2="dk1" tx2="lt2" accent1="accent1" accent2="accent2" accent3="accent3" accent4="accent4" accent5="accent5" accent6="accent6" hlink="hlink" folHlink="folHlink"/>
    </a:extraClrScheme>
    <a:extraClrScheme>
      <a:clrScheme name="Coupure 2">
        <a:dk1>
          <a:srgbClr val="674E2F"/>
        </a:dk1>
        <a:lt1>
          <a:srgbClr val="FFFFFF"/>
        </a:lt1>
        <a:dk2>
          <a:srgbClr val="533F27"/>
        </a:dk2>
        <a:lt2>
          <a:srgbClr val="D8B274"/>
        </a:lt2>
        <a:accent1>
          <a:srgbClr val="CC9900"/>
        </a:accent1>
        <a:accent2>
          <a:srgbClr val="8F5F2F"/>
        </a:accent2>
        <a:accent3>
          <a:srgbClr val="B3AFAC"/>
        </a:accent3>
        <a:accent4>
          <a:srgbClr val="DADADA"/>
        </a:accent4>
        <a:accent5>
          <a:srgbClr val="E2CAAA"/>
        </a:accent5>
        <a:accent6>
          <a:srgbClr val="81552A"/>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Coupure 3">
        <a:dk1>
          <a:srgbClr val="646464"/>
        </a:dk1>
        <a:lt1>
          <a:srgbClr val="FFFFFF"/>
        </a:lt1>
        <a:dk2>
          <a:srgbClr val="545454"/>
        </a:dk2>
        <a:lt2>
          <a:srgbClr val="D4D4CE"/>
        </a:lt2>
        <a:accent1>
          <a:srgbClr val="49747D"/>
        </a:accent1>
        <a:accent2>
          <a:srgbClr val="8F9699"/>
        </a:accent2>
        <a:accent3>
          <a:srgbClr val="B3B3B3"/>
        </a:accent3>
        <a:accent4>
          <a:srgbClr val="DADADA"/>
        </a:accent4>
        <a:accent5>
          <a:srgbClr val="B1BCBF"/>
        </a:accent5>
        <a:accent6>
          <a:srgbClr val="81878A"/>
        </a:accent6>
        <a:hlink>
          <a:srgbClr val="8DC4D7"/>
        </a:hlink>
        <a:folHlink>
          <a:srgbClr val="7FB97F"/>
        </a:folHlink>
      </a:clrScheme>
      <a:clrMap bg1="dk2" tx1="lt1" bg2="dk1" tx2="lt2" accent1="accent1" accent2="accent2" accent3="accent3" accent4="accent4" accent5="accent5" accent6="accent6" hlink="hlink" folHlink="folHlink"/>
    </a:extraClrScheme>
    <a:extraClrScheme>
      <a:clrScheme name="Coupure 4">
        <a:dk1>
          <a:srgbClr val="3A7400"/>
        </a:dk1>
        <a:lt1>
          <a:srgbClr val="FFFFFF"/>
        </a:lt1>
        <a:dk2>
          <a:srgbClr val="2E5C00"/>
        </a:dk2>
        <a:lt2>
          <a:srgbClr val="FFFFFF"/>
        </a:lt2>
        <a:accent1>
          <a:srgbClr val="79CA02"/>
        </a:accent1>
        <a:accent2>
          <a:srgbClr val="008080"/>
        </a:accent2>
        <a:accent3>
          <a:srgbClr val="ADB5AA"/>
        </a:accent3>
        <a:accent4>
          <a:srgbClr val="DADADA"/>
        </a:accent4>
        <a:accent5>
          <a:srgbClr val="BEE1AA"/>
        </a:accent5>
        <a:accent6>
          <a:srgbClr val="007373"/>
        </a:accent6>
        <a:hlink>
          <a:srgbClr val="A8DE0E"/>
        </a:hlink>
        <a:folHlink>
          <a:srgbClr val="00CC66"/>
        </a:folHlink>
      </a:clrScheme>
      <a:clrMap bg1="dk2" tx1="lt1" bg2="dk1" tx2="lt2" accent1="accent1" accent2="accent2" accent3="accent3" accent4="accent4" accent5="accent5" accent6="accent6" hlink="hlink" folHlink="folHlink"/>
    </a:extraClrScheme>
    <a:extraClrScheme>
      <a:clrScheme name="Coupure 5">
        <a:dk1>
          <a:srgbClr val="008885"/>
        </a:dk1>
        <a:lt1>
          <a:srgbClr val="FFFFFF"/>
        </a:lt1>
        <a:dk2>
          <a:srgbClr val="007572"/>
        </a:dk2>
        <a:lt2>
          <a:srgbClr val="FFFF99"/>
        </a:lt2>
        <a:accent1>
          <a:srgbClr val="33CCCC"/>
        </a:accent1>
        <a:accent2>
          <a:srgbClr val="6D6FC7"/>
        </a:accent2>
        <a:accent3>
          <a:srgbClr val="AABDBC"/>
        </a:accent3>
        <a:accent4>
          <a:srgbClr val="DADADA"/>
        </a:accent4>
        <a:accent5>
          <a:srgbClr val="ADE2E2"/>
        </a:accent5>
        <a:accent6>
          <a:srgbClr val="6264B4"/>
        </a:accent6>
        <a:hlink>
          <a:srgbClr val="FFFFCC"/>
        </a:hlink>
        <a:folHlink>
          <a:srgbClr val="00FF00"/>
        </a:folHlink>
      </a:clrScheme>
      <a:clrMap bg1="dk2" tx1="lt1" bg2="dk1" tx2="lt2" accent1="accent1" accent2="accent2" accent3="accent3" accent4="accent4" accent5="accent5" accent6="accent6" hlink="hlink" folHlink="folHlink"/>
    </a:extraClrScheme>
    <a:extraClrScheme>
      <a:clrScheme name="Coupure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clrMap bg1="dk2" tx1="lt1" bg2="dk1" tx2="lt2" accent1="accent1" accent2="accent2" accent3="accent3" accent4="accent4" accent5="accent5" accent6="accent6" hlink="hlink" folHlink="folHlink"/>
    </a:extraClrScheme>
    <a:extraClrScheme>
      <a:clrScheme name="Coupure 7">
        <a:dk1>
          <a:srgbClr val="7474A2"/>
        </a:dk1>
        <a:lt1>
          <a:srgbClr val="FFFFFF"/>
        </a:lt1>
        <a:dk2>
          <a:srgbClr val="5E5E8E"/>
        </a:dk2>
        <a:lt2>
          <a:srgbClr val="D1D1DF"/>
        </a:lt2>
        <a:accent1>
          <a:srgbClr val="CC66FF"/>
        </a:accent1>
        <a:accent2>
          <a:srgbClr val="6666FF"/>
        </a:accent2>
        <a:accent3>
          <a:srgbClr val="B6B6C6"/>
        </a:accent3>
        <a:accent4>
          <a:srgbClr val="DADADA"/>
        </a:accent4>
        <a:accent5>
          <a:srgbClr val="E2B8FF"/>
        </a:accent5>
        <a:accent6>
          <a:srgbClr val="5C5CE7"/>
        </a:accent6>
        <a:hlink>
          <a:srgbClr val="FFCC99"/>
        </a:hlink>
        <a:folHlink>
          <a:srgbClr val="CCCCFF"/>
        </a:folHlink>
      </a:clrScheme>
      <a:clrMap bg1="dk2" tx1="lt1" bg2="dk1" tx2="lt2" accent1="accent1" accent2="accent2" accent3="accent3" accent4="accent4" accent5="accent5" accent6="accent6" hlink="hlink" folHlink="folHlink"/>
    </a:extraClrScheme>
    <a:extraClrScheme>
      <a:clrScheme name="Coupure 8">
        <a:dk1>
          <a:srgbClr val="000000"/>
        </a:dk1>
        <a:lt1>
          <a:srgbClr val="D0DAE2"/>
        </a:lt1>
        <a:dk2>
          <a:srgbClr val="000000"/>
        </a:dk2>
        <a:lt2>
          <a:srgbClr val="E7EDF1"/>
        </a:lt2>
        <a:accent1>
          <a:srgbClr val="33CCCC"/>
        </a:accent1>
        <a:accent2>
          <a:srgbClr val="0099CC"/>
        </a:accent2>
        <a:accent3>
          <a:srgbClr val="E4EAEE"/>
        </a:accent3>
        <a:accent4>
          <a:srgbClr val="000000"/>
        </a:accent4>
        <a:accent5>
          <a:srgbClr val="ADE2E2"/>
        </a:accent5>
        <a:accent6>
          <a:srgbClr val="008AB9"/>
        </a:accent6>
        <a:hlink>
          <a:srgbClr val="3333CC"/>
        </a:hlink>
        <a:folHlink>
          <a:srgbClr val="008080"/>
        </a:folHlink>
      </a:clrScheme>
      <a:clrMap bg1="lt1" tx1="dk1" bg2="lt2" tx2="dk2" accent1="accent1" accent2="accent2" accent3="accent3" accent4="accent4" accent5="accent5" accent6="accent6" hlink="hlink" folHlink="folHlink"/>
    </a:extraClrScheme>
    <a:extraClrScheme>
      <a:clrScheme name="Coupure 9">
        <a:dk1>
          <a:srgbClr val="000000"/>
        </a:dk1>
        <a:lt1>
          <a:srgbClr val="FFFFFF"/>
        </a:lt1>
        <a:dk2>
          <a:srgbClr val="000000"/>
        </a:dk2>
        <a:lt2>
          <a:srgbClr val="E6E6E6"/>
        </a:lt2>
        <a:accent1>
          <a:srgbClr val="66CCFF"/>
        </a:accent1>
        <a:accent2>
          <a:srgbClr val="9999FF"/>
        </a:accent2>
        <a:accent3>
          <a:srgbClr val="FFFFFF"/>
        </a:accent3>
        <a:accent4>
          <a:srgbClr val="000000"/>
        </a:accent4>
        <a:accent5>
          <a:srgbClr val="B8E2FF"/>
        </a:accent5>
        <a:accent6>
          <a:srgbClr val="8A8AE7"/>
        </a:accent6>
        <a:hlink>
          <a:srgbClr val="3333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Beam</Template>
  <TotalTime>9833</TotalTime>
  <Words>992</Words>
  <Application>Microsoft Office PowerPoint</Application>
  <PresentationFormat>Affichage à l'écran (4:3)</PresentationFormat>
  <Paragraphs>93</Paragraphs>
  <Slides>30</Slides>
  <Notes>1</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30</vt:i4>
      </vt:variant>
    </vt:vector>
  </HeadingPairs>
  <TitlesOfParts>
    <vt:vector size="35" baseType="lpstr">
      <vt:lpstr>Tahoma</vt:lpstr>
      <vt:lpstr>Arial</vt:lpstr>
      <vt:lpstr>Wingdings</vt:lpstr>
      <vt:lpstr>Times New Roman</vt:lpstr>
      <vt:lpstr>Coupure</vt:lpstr>
      <vt:lpstr>Diapositive 1</vt:lpstr>
      <vt:lpstr>Diapositive 2</vt:lpstr>
      <vt:lpstr>Diapositive 3</vt:lpstr>
      <vt:lpstr>Diapositive 4</vt:lpstr>
      <vt:lpstr>Diapositive 5</vt:lpstr>
      <vt:lpstr>Diapositive 6</vt:lpstr>
      <vt:lpstr>Diapositive 7</vt:lpstr>
      <vt:lpstr>Diapositive 8</vt:lpstr>
      <vt:lpstr>A. Gel d'électrophorèse des protéines en conditions dénaturantes</vt:lpstr>
      <vt:lpstr>Diapositive 10</vt:lpstr>
      <vt:lpstr>Diapositive 11</vt:lpstr>
      <vt:lpstr>Diapositive 12</vt:lpstr>
      <vt:lpstr>Diapositive 13</vt:lpstr>
      <vt:lpstr>Diapositive 14</vt:lpstr>
      <vt:lpstr>B. Gel d'électrophorèse d'ADN</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lpstr>Diapositive 30</vt:lpstr>
    </vt:vector>
  </TitlesOfParts>
  <Company>BIOLOIE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BIOCHIMIE</dc:creator>
  <cp:lastModifiedBy>GHOST</cp:lastModifiedBy>
  <cp:revision>26</cp:revision>
  <dcterms:created xsi:type="dcterms:W3CDTF">2007-11-21T11:41:01Z</dcterms:created>
  <dcterms:modified xsi:type="dcterms:W3CDTF">2020-03-26T10:39:07Z</dcterms:modified>
</cp:coreProperties>
</file>