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6" r:id="rId20"/>
    <p:sldId id="275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0066FF"/>
    <a:srgbClr val="5B0513"/>
    <a:srgbClr val="33CC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EEE4-6010-492D-B9E6-669780EDF3D6}" type="datetimeFigureOut">
              <a:rPr lang="fr-FR" smtClean="0"/>
              <a:pPr/>
              <a:t>07/05/2022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E8966-E73E-4227-9264-358B1465B3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EEE4-6010-492D-B9E6-669780EDF3D6}" type="datetimeFigureOut">
              <a:rPr lang="fr-FR" smtClean="0"/>
              <a:pPr/>
              <a:t>07/05/2022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E8966-E73E-4227-9264-358B1465B3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EEE4-6010-492D-B9E6-669780EDF3D6}" type="datetimeFigureOut">
              <a:rPr lang="fr-FR" smtClean="0"/>
              <a:pPr/>
              <a:t>07/05/2022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E8966-E73E-4227-9264-358B1465B3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EEE4-6010-492D-B9E6-669780EDF3D6}" type="datetimeFigureOut">
              <a:rPr lang="fr-FR" smtClean="0"/>
              <a:pPr/>
              <a:t>07/05/2022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E8966-E73E-4227-9264-358B1465B3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EEE4-6010-492D-B9E6-669780EDF3D6}" type="datetimeFigureOut">
              <a:rPr lang="fr-FR" smtClean="0"/>
              <a:pPr/>
              <a:t>07/05/2022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E8966-E73E-4227-9264-358B1465B3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EEE4-6010-492D-B9E6-669780EDF3D6}" type="datetimeFigureOut">
              <a:rPr lang="fr-FR" smtClean="0"/>
              <a:pPr/>
              <a:t>07/05/2022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E8966-E73E-4227-9264-358B1465B3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EEE4-6010-492D-B9E6-669780EDF3D6}" type="datetimeFigureOut">
              <a:rPr lang="fr-FR" smtClean="0"/>
              <a:pPr/>
              <a:t>07/05/2022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E8966-E73E-4227-9264-358B1465B3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EEE4-6010-492D-B9E6-669780EDF3D6}" type="datetimeFigureOut">
              <a:rPr lang="fr-FR" smtClean="0"/>
              <a:pPr/>
              <a:t>07/05/2022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E8966-E73E-4227-9264-358B1465B3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EEE4-6010-492D-B9E6-669780EDF3D6}" type="datetimeFigureOut">
              <a:rPr lang="fr-FR" smtClean="0"/>
              <a:pPr/>
              <a:t>07/05/2022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E8966-E73E-4227-9264-358B1465B3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EEE4-6010-492D-B9E6-669780EDF3D6}" type="datetimeFigureOut">
              <a:rPr lang="fr-FR" smtClean="0"/>
              <a:pPr/>
              <a:t>07/05/2022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E8966-E73E-4227-9264-358B1465B3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EEE4-6010-492D-B9E6-669780EDF3D6}" type="datetimeFigureOut">
              <a:rPr lang="fr-FR" smtClean="0"/>
              <a:pPr/>
              <a:t>07/05/2022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E8966-E73E-4227-9264-358B1465B3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9EEE4-6010-492D-B9E6-669780EDF3D6}" type="datetimeFigureOut">
              <a:rPr lang="fr-FR" smtClean="0"/>
              <a:pPr/>
              <a:t>07/05/2022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E8966-E73E-4227-9264-358B1465B3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572560" cy="107157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fr-FR" sz="2000" b="1" dirty="0" smtClean="0">
                <a:solidFill>
                  <a:srgbClr val="7030A0"/>
                </a:solidFill>
              </a:rPr>
              <a:t/>
            </a:r>
            <a:br>
              <a:rPr lang="fr-FR" sz="2000" b="1" dirty="0" smtClean="0">
                <a:solidFill>
                  <a:srgbClr val="7030A0"/>
                </a:solidFill>
              </a:rPr>
            </a:br>
            <a:r>
              <a:rPr lang="fr-FR" sz="2000" b="1" dirty="0">
                <a:solidFill>
                  <a:srgbClr val="7030A0"/>
                </a:solidFill>
              </a:rPr>
              <a:t/>
            </a:r>
            <a:br>
              <a:rPr lang="fr-FR" sz="2000" b="1" dirty="0">
                <a:solidFill>
                  <a:srgbClr val="7030A0"/>
                </a:solidFill>
              </a:rPr>
            </a:br>
            <a:r>
              <a:rPr lang="fr-FR" sz="2000" b="1" dirty="0" smtClean="0">
                <a:solidFill>
                  <a:srgbClr val="002060"/>
                </a:solidFill>
              </a:rPr>
              <a:t>ANNEE UNIVERSITAIRE 2018-2019</a:t>
            </a:r>
            <a:br>
              <a:rPr lang="fr-FR" sz="2000" b="1" dirty="0" smtClean="0">
                <a:solidFill>
                  <a:srgbClr val="002060"/>
                </a:solidFill>
              </a:rPr>
            </a:br>
            <a:r>
              <a:rPr lang="fr-FR" sz="2000" b="1" dirty="0" smtClean="0">
                <a:solidFill>
                  <a:srgbClr val="002060"/>
                </a:solidFill>
              </a:rPr>
              <a:t>UNIVERSITE DE TLEMCEN</a:t>
            </a:r>
            <a:r>
              <a:rPr lang="fr-FR" sz="2000" b="1" dirty="0" smtClean="0">
                <a:solidFill>
                  <a:srgbClr val="7030A0"/>
                </a:solidFill>
              </a:rPr>
              <a:t/>
            </a:r>
            <a:br>
              <a:rPr lang="fr-FR" sz="2000" b="1" dirty="0" smtClean="0">
                <a:solidFill>
                  <a:srgbClr val="7030A0"/>
                </a:solidFill>
              </a:rPr>
            </a:br>
            <a:r>
              <a:rPr lang="fr-FR" sz="2000" b="1" dirty="0" smtClean="0">
                <a:solidFill>
                  <a:srgbClr val="7030A0"/>
                </a:solidFill>
              </a:rPr>
              <a:t>FACULTE SCIENCE DE LA NATURE ET DE LA VIE</a:t>
            </a:r>
            <a:r>
              <a:rPr lang="fr-FR" b="1" dirty="0" smtClean="0">
                <a:solidFill>
                  <a:schemeClr val="tx1"/>
                </a:solidFill>
              </a:rPr>
              <a:t/>
            </a:r>
            <a:br>
              <a:rPr lang="fr-FR" b="1" dirty="0" smtClean="0">
                <a:solidFill>
                  <a:schemeClr val="tx1"/>
                </a:solidFill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2143116"/>
            <a:ext cx="8429684" cy="2071702"/>
          </a:xfrm>
        </p:spPr>
        <p:txBody>
          <a:bodyPr>
            <a:normAutofit fontScale="92500" lnSpcReduction="10000"/>
          </a:bodyPr>
          <a:lstStyle/>
          <a:p>
            <a:r>
              <a:rPr lang="fr-FR" sz="35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Chap. 7</a:t>
            </a:r>
            <a:br>
              <a:rPr lang="fr-FR" sz="35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</a:br>
            <a:r>
              <a:rPr lang="fr-FR" sz="35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LE MANAGEMENT TOTAL DE LA </a:t>
            </a:r>
          </a:p>
          <a:p>
            <a:r>
              <a:rPr lang="fr-FR" sz="35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QUALITE (TQM)</a:t>
            </a:r>
          </a:p>
          <a:p>
            <a:r>
              <a:rPr lang="fr-FR" sz="34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endParaRPr lang="fr-FR" sz="3400" dirty="0">
              <a:solidFill>
                <a:srgbClr val="FF0000"/>
              </a:solidFill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214282" y="5643578"/>
            <a:ext cx="8572560" cy="92869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Module: Management de Projet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Chargé de cours: Mme KARA-TERKI </a:t>
            </a:r>
            <a:r>
              <a:rPr kumimoji="0" lang="fr-F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Djawida</a:t>
            </a:r>
            <a:endParaRPr kumimoji="0" lang="fr-FR" sz="1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Email: karadjawida@gmail.com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5143536"/>
          </a:xfrm>
        </p:spPr>
        <p:txBody>
          <a:bodyPr>
            <a:normAutofit/>
          </a:bodyPr>
          <a:lstStyle/>
          <a:p>
            <a:r>
              <a:rPr lang="fr-FR" dirty="0" smtClean="0"/>
              <a:t>On parle de la </a:t>
            </a:r>
            <a:r>
              <a:rPr lang="fr-FR" b="1" dirty="0" smtClean="0">
                <a:solidFill>
                  <a:srgbClr val="00B050"/>
                </a:solidFill>
              </a:rPr>
              <a:t>qualité totale </a:t>
            </a:r>
            <a:r>
              <a:rPr lang="fr-FR" dirty="0" smtClean="0"/>
              <a:t>lorsqu'une Entreprise travaille pour proposer la meilleure qualité possible. Cette qualité se retrouve dans </a:t>
            </a:r>
            <a:r>
              <a:rPr lang="fr-FR" b="1" dirty="0" smtClean="0">
                <a:solidFill>
                  <a:srgbClr val="7030A0"/>
                </a:solidFill>
              </a:rPr>
              <a:t>l'organisation, la production, le management et les produits ou services commercialisés</a:t>
            </a:r>
            <a:r>
              <a:rPr lang="fr-FR" b="1" dirty="0" smtClean="0"/>
              <a:t>. </a:t>
            </a:r>
          </a:p>
          <a:p>
            <a:r>
              <a:rPr lang="fr-FR" dirty="0" smtClean="0"/>
              <a:t>La maitrise de la qualité conduit à une stratégie </a:t>
            </a:r>
            <a:r>
              <a:rPr lang="fr-FR" b="1" dirty="0" smtClean="0">
                <a:solidFill>
                  <a:srgbClr val="7030A0"/>
                </a:solidFill>
              </a:rPr>
              <a:t>d’innovation et de créativité </a:t>
            </a:r>
            <a:r>
              <a:rPr lang="fr-FR" b="1" dirty="0" smtClean="0"/>
              <a:t>qui compense les effets de l’augmentation de la productivité sur l’emploi.</a:t>
            </a:r>
            <a:endParaRPr lang="fr-FR" dirty="0"/>
          </a:p>
        </p:txBody>
      </p:sp>
      <p:sp>
        <p:nvSpPr>
          <p:cNvPr id="4" name="Titr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QUALITE ET PRODUCTIVITE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5143536"/>
          </a:xfrm>
          <a:solidFill>
            <a:schemeClr val="bg2"/>
          </a:solidFill>
        </p:spPr>
        <p:txBody>
          <a:bodyPr>
            <a:normAutofit/>
          </a:bodyPr>
          <a:lstStyle/>
          <a:p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Conformité du produit et/ou du service. </a:t>
            </a:r>
          </a:p>
          <a:p>
            <a:pPr>
              <a:buNone/>
            </a:pPr>
            <a:r>
              <a:rPr lang="fr-FR" dirty="0" smtClean="0"/>
              <a:t>➢ Zéro défauts. </a:t>
            </a:r>
          </a:p>
          <a:p>
            <a:pPr>
              <a:buNone/>
            </a:pPr>
            <a:r>
              <a:rPr lang="fr-FR" dirty="0" smtClean="0"/>
              <a:t>➢ La prévention. </a:t>
            </a:r>
          </a:p>
          <a:p>
            <a:pPr>
              <a:buNone/>
            </a:pPr>
            <a:r>
              <a:rPr lang="fr-FR" dirty="0" smtClean="0"/>
              <a:t>➢ La mesure. </a:t>
            </a:r>
          </a:p>
          <a:p>
            <a:pPr>
              <a:buNone/>
            </a:pPr>
            <a:r>
              <a:rPr lang="fr-FR" dirty="0" smtClean="0"/>
              <a:t>➢ La responsabilisation. </a:t>
            </a:r>
          </a:p>
          <a:p>
            <a:pPr>
              <a:buNone/>
            </a:pPr>
            <a:r>
              <a:rPr lang="fr-FR" dirty="0" smtClean="0"/>
              <a:t>➢ L’amélioration continue. </a:t>
            </a:r>
          </a:p>
          <a:p>
            <a:endParaRPr lang="fr-FR" dirty="0"/>
          </a:p>
        </p:txBody>
      </p:sp>
      <p:sp>
        <p:nvSpPr>
          <p:cNvPr id="4" name="Titr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QUALITE TOTALE EN 06 MOTS</a:t>
            </a:r>
            <a:endParaRPr kumimoji="0" lang="fr-FR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401080" cy="796908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</a:rPr>
              <a:t>CHARTE DE LA QUALITE</a:t>
            </a:r>
            <a:endParaRPr lang="fr-FR" sz="32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8596" y="1500174"/>
            <a:ext cx="828680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000" dirty="0" smtClean="0"/>
              <a:t> Pour éviter Les Désaccords Avec La politique qualité vis a vis la prise des décisions importantes, </a:t>
            </a:r>
            <a:r>
              <a:rPr lang="fr-FR" sz="2000" b="1" dirty="0" smtClean="0"/>
              <a:t>JURAN </a:t>
            </a:r>
            <a:r>
              <a:rPr lang="fr-FR" sz="2000" u="sng" dirty="0" smtClean="0"/>
              <a:t>recommande d’écrire et de publier un document précis, approuvé par La direction générale, qui décrit cette politique .</a:t>
            </a:r>
          </a:p>
          <a:p>
            <a:pPr>
              <a:buFont typeface="Wingdings" pitchFamily="2" charset="2"/>
              <a:buChar char="§"/>
            </a:pPr>
            <a:r>
              <a:rPr lang="fr-FR" sz="2000" dirty="0" smtClean="0"/>
              <a:t> C’est une stratégie pour améliorer la qualité au niveau de l’Entreprise</a:t>
            </a:r>
          </a:p>
          <a:p>
            <a:endParaRPr lang="fr-FR" sz="2000" dirty="0" smtClean="0"/>
          </a:p>
          <a:p>
            <a:pPr>
              <a:buFont typeface="Wingdings" pitchFamily="2" charset="2"/>
              <a:buChar char="§"/>
            </a:pPr>
            <a:r>
              <a:rPr lang="fr-FR" sz="2000" dirty="0" smtClean="0"/>
              <a:t> Une politique objective doit être formée de trois éléments: </a:t>
            </a:r>
          </a:p>
          <a:p>
            <a:r>
              <a:rPr lang="fr-FR" sz="2000" dirty="0" smtClean="0"/>
              <a:t>FINALITES : raisons pour lesquelles la politique doit être mise en œuvre; </a:t>
            </a:r>
          </a:p>
          <a:p>
            <a:r>
              <a:rPr lang="fr-FR" sz="2000" dirty="0" smtClean="0"/>
              <a:t>OBJECTIFS : jusqu’où il faut s’arrêter ; </a:t>
            </a:r>
          </a:p>
          <a:p>
            <a:r>
              <a:rPr lang="fr-FR" sz="2000" dirty="0" smtClean="0"/>
              <a:t>STRATEGIES PRIORITAIRES : les méthodes à adopter. </a:t>
            </a:r>
          </a:p>
          <a:p>
            <a:pPr>
              <a:buFont typeface="Arial" pitchFamily="34" charset="0"/>
              <a:buChar char="•"/>
            </a:pPr>
            <a:endParaRPr lang="fr-FR" sz="2000" dirty="0" smtClean="0"/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La direction générale doit élaborer sa politique annuelle en prenant en considération les résultats des divisions, les prévisions des directeurs et les commentaires des directions fonctionnelles basées sur les résultats des </a:t>
            </a:r>
            <a:r>
              <a:rPr lang="fr-FR" sz="2000" b="1" dirty="0" smtClean="0"/>
              <a:t>audits internes. Ceci doit être fait en accord avec la politique générale. </a:t>
            </a:r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01122" cy="868346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fr-FR" sz="3000" b="1" dirty="0" smtClean="0">
                <a:solidFill>
                  <a:srgbClr val="FF0000"/>
                </a:solidFill>
              </a:rPr>
              <a:t>STRATEGIES PRIORITAIRES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428736"/>
            <a:ext cx="8401080" cy="5072098"/>
          </a:xfrm>
          <a:solidFill>
            <a:schemeClr val="bg2"/>
          </a:solidFill>
        </p:spPr>
        <p:txBody>
          <a:bodyPr>
            <a:normAutofit fontScale="85000" lnSpcReduction="10000"/>
          </a:bodyPr>
          <a:lstStyle/>
          <a:p>
            <a:endParaRPr lang="fr-FR" dirty="0" smtClean="0"/>
          </a:p>
          <a:p>
            <a:r>
              <a:rPr lang="fr-FR" dirty="0" smtClean="0"/>
              <a:t>Mesurer la qualité </a:t>
            </a:r>
          </a:p>
          <a:p>
            <a:r>
              <a:rPr lang="fr-FR" dirty="0" smtClean="0"/>
              <a:t> évaluer le cout de la non qualité </a:t>
            </a:r>
          </a:p>
          <a:p>
            <a:r>
              <a:rPr lang="fr-FR" dirty="0" smtClean="0"/>
              <a:t>Mener des actions correctives </a:t>
            </a:r>
          </a:p>
          <a:p>
            <a:r>
              <a:rPr lang="fr-FR" dirty="0" smtClean="0"/>
              <a:t>Travailler en équipe </a:t>
            </a:r>
          </a:p>
          <a:p>
            <a:r>
              <a:rPr lang="fr-FR" dirty="0" smtClean="0"/>
              <a:t> préparer des objectifs </a:t>
            </a:r>
          </a:p>
          <a:p>
            <a:r>
              <a:rPr lang="fr-FR" dirty="0" smtClean="0"/>
              <a:t>améliorer les processus 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S’il ya des problèmes dans l’entreprise, il faut d’abord chercher les causes, comprendre le problème, pour pouvoir agir et enfin trouver des solutions.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sz="3000" b="1" dirty="0" smtClean="0">
                <a:solidFill>
                  <a:srgbClr val="FF0000"/>
                </a:solidFill>
              </a:rPr>
              <a:t>TRILOGIE DE JURAN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428736"/>
            <a:ext cx="8472518" cy="5000660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se base sur trois (03) paramètres 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>
                <a:solidFill>
                  <a:srgbClr val="7030A0"/>
                </a:solidFill>
              </a:rPr>
              <a:t>Le planning de la qualité; </a:t>
            </a:r>
          </a:p>
          <a:p>
            <a:r>
              <a:rPr lang="fr-FR" dirty="0" smtClean="0">
                <a:solidFill>
                  <a:srgbClr val="00B050"/>
                </a:solidFill>
              </a:rPr>
              <a:t>Le contrôle de la qualité; 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L’amélioration de la qualité.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sz="3000" b="1" dirty="0" smtClean="0">
                <a:solidFill>
                  <a:srgbClr val="FF0000"/>
                </a:solidFill>
              </a:rPr>
              <a:t>PLANNING DE LA QUALITE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endParaRPr lang="fr-FR" sz="2800" dirty="0" smtClean="0"/>
          </a:p>
          <a:p>
            <a:r>
              <a:rPr lang="fr-FR" sz="2800" dirty="0" smtClean="0"/>
              <a:t>Déterminer qui sont les utilisateurs. </a:t>
            </a:r>
          </a:p>
          <a:p>
            <a:r>
              <a:rPr lang="fr-FR" sz="2800" dirty="0" smtClean="0"/>
              <a:t>Déterminer quels sont les besoins des utilisateurs. </a:t>
            </a:r>
          </a:p>
          <a:p>
            <a:r>
              <a:rPr lang="fr-FR" sz="2800" dirty="0" smtClean="0"/>
              <a:t>Développer des produits et des services dont les caractéristiques répondent aux besoins des utilisateurs. </a:t>
            </a:r>
          </a:p>
          <a:p>
            <a:r>
              <a:rPr lang="fr-FR" sz="2800" dirty="0" smtClean="0"/>
              <a:t>Développer les processus qui sont capables de produire ces caractéristiques. </a:t>
            </a:r>
          </a:p>
          <a:p>
            <a:r>
              <a:rPr lang="fr-FR" sz="2800" dirty="0" smtClean="0"/>
              <a:t>Transférer les plans qui en résultent aux unités opérationnelles. </a:t>
            </a:r>
          </a:p>
          <a:p>
            <a:pPr marL="419100" indent="-419100">
              <a:buClr>
                <a:schemeClr val="accent6">
                  <a:lumMod val="50000"/>
                </a:schemeClr>
              </a:buClr>
              <a:buSzPct val="100000"/>
              <a:buNone/>
            </a:pPr>
            <a:endParaRPr lang="fr-F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428736"/>
            <a:ext cx="8715436" cy="5143536"/>
          </a:xfrm>
          <a:solidFill>
            <a:schemeClr val="bg2"/>
          </a:solidFill>
        </p:spPr>
        <p:txBody>
          <a:bodyPr>
            <a:normAutofit/>
          </a:bodyPr>
          <a:lstStyle/>
          <a:p>
            <a:endParaRPr lang="fr-FR" sz="2800" dirty="0" smtClean="0"/>
          </a:p>
          <a:p>
            <a:r>
              <a:rPr lang="fr-FR" sz="3000" dirty="0" smtClean="0"/>
              <a:t>Evaluer les performances réelles. </a:t>
            </a:r>
          </a:p>
          <a:p>
            <a:r>
              <a:rPr lang="fr-FR" sz="3000" dirty="0" smtClean="0"/>
              <a:t>Comparer les performances réelles aux objectifs. </a:t>
            </a:r>
          </a:p>
          <a:p>
            <a:r>
              <a:rPr lang="fr-FR" sz="3000" dirty="0" smtClean="0"/>
              <a:t>Agir sur les différences constatées. </a:t>
            </a:r>
          </a:p>
          <a:p>
            <a:pPr marL="419100" indent="-419100">
              <a:spcAft>
                <a:spcPts val="1200"/>
              </a:spcAft>
              <a:buClr>
                <a:srgbClr val="00B050"/>
              </a:buClr>
              <a:buSzPct val="100000"/>
              <a:buNone/>
              <a:defRPr/>
            </a:pPr>
            <a:endParaRPr lang="fr-FR" sz="30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sz="3000" b="1" dirty="0" smtClean="0">
                <a:solidFill>
                  <a:srgbClr val="FF0000"/>
                </a:solidFill>
              </a:rPr>
              <a:t>CONTRÔLE DE LA QUALITE</a:t>
            </a:r>
            <a:endParaRPr lang="fr-FR" sz="3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79690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</a:rPr>
              <a:t>AMELIORATION DE LA QUALITE</a:t>
            </a:r>
            <a:endParaRPr lang="fr-FR" sz="32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214422"/>
            <a:ext cx="8715436" cy="5643578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endParaRPr lang="fr-FR" sz="2400" dirty="0" smtClean="0"/>
          </a:p>
          <a:p>
            <a:r>
              <a:rPr lang="fr-FR" sz="3000" dirty="0" smtClean="0"/>
              <a:t>Trouver des améliorations sur les produits et services en utilisant les </a:t>
            </a:r>
            <a:r>
              <a:rPr lang="fr-FR" sz="3000" b="1" dirty="0" smtClean="0"/>
              <a:t>cycles PDCA. </a:t>
            </a:r>
          </a:p>
          <a:p>
            <a:r>
              <a:rPr lang="fr-FR" sz="3000" dirty="0" smtClean="0"/>
              <a:t>Atteindre des </a:t>
            </a:r>
            <a:r>
              <a:rPr lang="fr-FR" sz="3000" b="1" dirty="0" smtClean="0"/>
              <a:t>niveaux de performance qui n’ont jamais été obtenus dans l’entreprise, ou même dans toute la profession. </a:t>
            </a:r>
          </a:p>
          <a:p>
            <a:r>
              <a:rPr lang="fr-FR" sz="2800" dirty="0" smtClean="0"/>
              <a:t>L'utilisation du TQM (Total </a:t>
            </a:r>
            <a:r>
              <a:rPr lang="fr-FR" sz="2800" dirty="0" err="1" smtClean="0"/>
              <a:t>Quality</a:t>
            </a:r>
            <a:r>
              <a:rPr lang="fr-FR" sz="2800" dirty="0" smtClean="0"/>
              <a:t> Management) permet à une entreprise d'avoir des résultats positifs sur le plan : </a:t>
            </a:r>
            <a:r>
              <a:rPr lang="fr-FR" sz="2800" b="1" dirty="0" smtClean="0"/>
              <a:t>Financier, opérationnel et humain. </a:t>
            </a:r>
          </a:p>
          <a:p>
            <a:endParaRPr lang="fr-FR" sz="3000" b="1" dirty="0" smtClean="0"/>
          </a:p>
          <a:p>
            <a:pPr marL="0" indent="20638">
              <a:lnSpc>
                <a:spcPct val="90000"/>
              </a:lnSpc>
              <a:spcAft>
                <a:spcPts val="600"/>
              </a:spcAft>
              <a:buFontTx/>
              <a:buNone/>
            </a:pPr>
            <a:endParaRPr lang="fr-F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86834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sz="3500" b="1" i="1" u="sng" dirty="0" smtClean="0">
                <a:solidFill>
                  <a:srgbClr val="FF0000"/>
                </a:solidFill>
              </a:rPr>
              <a:t>ACTUELLEMENT</a:t>
            </a:r>
            <a:endParaRPr lang="fr-FR" sz="3500" b="1" i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500174"/>
            <a:ext cx="8472518" cy="4929222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fr-FR" b="1" u="sng" dirty="0" smtClean="0"/>
              <a:t>ISO 9001 </a:t>
            </a:r>
            <a:r>
              <a:rPr lang="fr-FR" dirty="0" smtClean="0"/>
              <a:t>version 2015: norme qui contient des exigences (</a:t>
            </a:r>
            <a:r>
              <a:rPr lang="fr-FR" dirty="0" err="1" smtClean="0"/>
              <a:t>requirements</a:t>
            </a:r>
            <a:r>
              <a:rPr lang="fr-FR" dirty="0" smtClean="0"/>
              <a:t>).</a:t>
            </a:r>
          </a:p>
          <a:p>
            <a:r>
              <a:rPr lang="fr-FR" dirty="0" smtClean="0"/>
              <a:t>Sa référence de base est:</a:t>
            </a:r>
          </a:p>
          <a:p>
            <a:pPr lvl="0">
              <a:buNone/>
            </a:pPr>
            <a:r>
              <a:rPr lang="fr-FR" dirty="0" smtClean="0"/>
              <a:t>  - La norme ISO 9000-2015 : Principes essentiels et Vocabulaire</a:t>
            </a:r>
          </a:p>
          <a:p>
            <a:pPr lvl="0">
              <a:buNone/>
            </a:pPr>
            <a:r>
              <a:rPr lang="fr-FR" dirty="0" smtClean="0"/>
              <a:t>  - La norme ISO 9002-2016 : Lignes directrices pour l’application de l’ISO 9001-2015</a:t>
            </a: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fr-FR" sz="4200" b="1" i="1" u="sng" dirty="0" smtClean="0">
                <a:solidFill>
                  <a:srgbClr val="FF0000"/>
                </a:solidFill>
              </a:rPr>
              <a:t>TENDANCE</a:t>
            </a:r>
            <a:endParaRPr lang="fr-FR" sz="4200" b="1" i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dirty="0" smtClean="0"/>
              <a:t> </a:t>
            </a:r>
            <a:r>
              <a:rPr lang="fr-FR" b="1" dirty="0" smtClean="0">
                <a:solidFill>
                  <a:srgbClr val="0070C0"/>
                </a:solidFill>
              </a:rPr>
              <a:t>SYSTÈME INTEGRE:  </a:t>
            </a:r>
            <a:r>
              <a:rPr lang="fr-FR" sz="4000" b="1" dirty="0" smtClean="0">
                <a:solidFill>
                  <a:srgbClr val="0070C0"/>
                </a:solidFill>
              </a:rPr>
              <a:t>QHSE</a:t>
            </a:r>
          </a:p>
          <a:p>
            <a:r>
              <a:rPr lang="fr-FR" sz="4000" dirty="0" smtClean="0"/>
              <a:t> </a:t>
            </a:r>
            <a:r>
              <a:rPr lang="fr-FR" b="1" dirty="0" smtClean="0"/>
              <a:t>Qualité Santé Sécurité Environnement (</a:t>
            </a:r>
            <a:r>
              <a:rPr lang="fr-FR" b="1" dirty="0" err="1" smtClean="0"/>
              <a:t>Quality</a:t>
            </a:r>
            <a:r>
              <a:rPr lang="fr-FR" b="1" dirty="0" smtClean="0"/>
              <a:t> </a:t>
            </a:r>
            <a:r>
              <a:rPr lang="fr-FR" b="1" dirty="0" err="1" smtClean="0"/>
              <a:t>Health</a:t>
            </a:r>
            <a:r>
              <a:rPr lang="fr-FR" b="1" dirty="0" smtClean="0"/>
              <a:t> </a:t>
            </a:r>
            <a:r>
              <a:rPr lang="fr-FR" b="1" dirty="0" err="1" smtClean="0"/>
              <a:t>Safety</a:t>
            </a:r>
            <a:r>
              <a:rPr lang="fr-FR" b="1" dirty="0" smtClean="0"/>
              <a:t> </a:t>
            </a:r>
            <a:r>
              <a:rPr lang="fr-FR" b="1" dirty="0" err="1" smtClean="0"/>
              <a:t>Environment</a:t>
            </a:r>
            <a:r>
              <a:rPr lang="fr-FR" b="1" dirty="0" smtClean="0"/>
              <a:t>). </a:t>
            </a:r>
          </a:p>
          <a:p>
            <a:r>
              <a:rPr lang="fr-FR" dirty="0" smtClean="0"/>
              <a:t>Les normes ISO concernent aussi bien la qualité que </a:t>
            </a:r>
            <a:r>
              <a:rPr lang="fr-FR" smtClean="0"/>
              <a:t>la santé sécurité (ISO 45001-2018), et environnement (ISO 14001-2015). 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428605"/>
            <a:ext cx="8429684" cy="785818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0034" y="2143116"/>
            <a:ext cx="7272366" cy="3495684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 </a:t>
            </a:r>
            <a:r>
              <a:rPr lang="fr-FR" b="1" i="1" dirty="0" smtClean="0">
                <a:solidFill>
                  <a:srgbClr val="FF0000"/>
                </a:solidFill>
              </a:rPr>
              <a:t>LA QUALITE EST NEE AUX ETATS UNIS, A GRANDIT AU JAPON ET ENFIN A CONNU UNE EXPANSION MONDIALE. 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/>
          <a:lstStyle/>
          <a:p>
            <a:pPr>
              <a:buNone/>
            </a:pPr>
            <a:endParaRPr lang="fr-CH" b="1" i="1" cap="all" dirty="0" smtClean="0">
              <a:solidFill>
                <a:srgbClr val="FF0000"/>
              </a:solidFill>
              <a:latin typeface="Trebuchet MS" pitchFamily="34" charset="0"/>
            </a:endParaRPr>
          </a:p>
          <a:p>
            <a:pPr>
              <a:buNone/>
            </a:pPr>
            <a:endParaRPr lang="fr-CH" b="1" i="1" cap="all" dirty="0" smtClean="0">
              <a:solidFill>
                <a:srgbClr val="FF0000"/>
              </a:solidFill>
              <a:latin typeface="Trebuchet MS" pitchFamily="34" charset="0"/>
            </a:endParaRPr>
          </a:p>
          <a:p>
            <a:pPr algn="ctr">
              <a:buNone/>
            </a:pPr>
            <a:r>
              <a:rPr lang="fr-CH" b="1" i="1" cap="all" dirty="0" smtClean="0">
                <a:solidFill>
                  <a:srgbClr val="FF0000"/>
                </a:solidFill>
                <a:latin typeface="Trebuchet MS" pitchFamily="34" charset="0"/>
              </a:rPr>
              <a:t>Merci de votre aimable </a:t>
            </a:r>
          </a:p>
          <a:p>
            <a:pPr algn="ctr">
              <a:buNone/>
            </a:pPr>
            <a:r>
              <a:rPr lang="fr-CH" b="1" i="1" cap="all" dirty="0" smtClean="0">
                <a:solidFill>
                  <a:srgbClr val="FF0000"/>
                </a:solidFill>
                <a:latin typeface="Trebuchet MS" pitchFamily="34" charset="0"/>
              </a:rPr>
              <a:t>attention</a:t>
            </a:r>
            <a:endParaRPr lang="fr-FR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00100" y="214290"/>
            <a:ext cx="7000924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000" b="1" dirty="0" smtClean="0">
                <a:solidFill>
                  <a:srgbClr val="FF0000"/>
                </a:solidFill>
              </a:rPr>
              <a:t>HISTORIQUE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214282" y="1285860"/>
            <a:ext cx="8572560" cy="5143536"/>
          </a:xfrm>
        </p:spPr>
        <p:txBody>
          <a:bodyPr>
            <a:normAutofit/>
          </a:bodyPr>
          <a:lstStyle/>
          <a:p>
            <a:r>
              <a:rPr lang="fr-FR" sz="2000" dirty="0" smtClean="0"/>
              <a:t> </a:t>
            </a:r>
            <a:r>
              <a:rPr lang="fr-FR" sz="2800" dirty="0" smtClean="0"/>
              <a:t>En 1924 Naissance aux Etats Unis </a:t>
            </a:r>
            <a:br>
              <a:rPr lang="fr-FR" sz="2800" dirty="0" smtClean="0"/>
            </a:b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A partir des années 50, croissance au Japon </a:t>
            </a:r>
            <a:br>
              <a:rPr lang="fr-FR" sz="2800" dirty="0" smtClean="0"/>
            </a:b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1980 Expansion Mondiale </a:t>
            </a:r>
            <a:br>
              <a:rPr lang="fr-FR" sz="2800" dirty="0" smtClean="0"/>
            </a:b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Aujourd’hui, la Chine et l’Inde se mettent à la qualité </a:t>
            </a:r>
            <a:endParaRPr lang="fr-FR" sz="2800" dirty="0"/>
          </a:p>
        </p:txBody>
      </p:sp>
      <p:sp>
        <p:nvSpPr>
          <p:cNvPr id="10" name="Flèche vers le bas 9"/>
          <p:cNvSpPr/>
          <p:nvPr/>
        </p:nvSpPr>
        <p:spPr>
          <a:xfrm>
            <a:off x="4214810" y="2143116"/>
            <a:ext cx="357190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e bas 10"/>
          <p:cNvSpPr/>
          <p:nvPr/>
        </p:nvSpPr>
        <p:spPr>
          <a:xfrm>
            <a:off x="4214810" y="3357562"/>
            <a:ext cx="357190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vers le bas 11"/>
          <p:cNvSpPr/>
          <p:nvPr/>
        </p:nvSpPr>
        <p:spPr>
          <a:xfrm>
            <a:off x="4214810" y="4714884"/>
            <a:ext cx="357190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2800" b="1" dirty="0" smtClean="0">
                <a:solidFill>
                  <a:srgbClr val="FF0000"/>
                </a:solidFill>
              </a:rPr>
              <a:t>LES MAITRES DE LA QUALITE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77500" lnSpcReduction="2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endParaRPr lang="fr-FR" sz="3600" dirty="0" smtClean="0"/>
          </a:p>
          <a:p>
            <a:r>
              <a:rPr lang="fr-FR" sz="3600" dirty="0" smtClean="0"/>
              <a:t> </a:t>
            </a:r>
            <a:r>
              <a:rPr lang="fr-FR" sz="3600" b="1" dirty="0" smtClean="0">
                <a:solidFill>
                  <a:srgbClr val="FFC000"/>
                </a:solidFill>
              </a:rPr>
              <a:t>Walter SHEWART </a:t>
            </a:r>
            <a:r>
              <a:rPr lang="fr-FR" sz="3600" b="1" dirty="0" smtClean="0"/>
              <a:t>(1891-1967) : Statistiques appliquées au management et à la qualité ; théorie des variations </a:t>
            </a:r>
          </a:p>
          <a:p>
            <a:r>
              <a:rPr lang="fr-FR" sz="3600" b="1" dirty="0" smtClean="0">
                <a:solidFill>
                  <a:srgbClr val="00B050"/>
                </a:solidFill>
              </a:rPr>
              <a:t>EDWARDS DEMING </a:t>
            </a:r>
            <a:r>
              <a:rPr lang="fr-FR" sz="3600" b="1" dirty="0" smtClean="0"/>
              <a:t>(1900 -1993): Maitre de la qualité (cycle PDCA), les 14 points du management </a:t>
            </a:r>
          </a:p>
          <a:p>
            <a:r>
              <a:rPr lang="fr-FR" sz="3600" b="1" dirty="0" smtClean="0">
                <a:solidFill>
                  <a:srgbClr val="0066FF"/>
                </a:solidFill>
              </a:rPr>
              <a:t>Joseph JURAN </a:t>
            </a:r>
            <a:r>
              <a:rPr lang="fr-FR" sz="3600" b="1" dirty="0" smtClean="0"/>
              <a:t>(1904-2003): Les trois processus universels du management de la qualité </a:t>
            </a:r>
          </a:p>
          <a:p>
            <a:r>
              <a:rPr lang="fr-FR" sz="3600" b="1" dirty="0" smtClean="0">
                <a:solidFill>
                  <a:srgbClr val="C00000"/>
                </a:solidFill>
              </a:rPr>
              <a:t>Dr. </a:t>
            </a:r>
            <a:r>
              <a:rPr lang="fr-FR" sz="3600" b="1" dirty="0" err="1" smtClean="0">
                <a:solidFill>
                  <a:srgbClr val="C00000"/>
                </a:solidFill>
              </a:rPr>
              <a:t>Kaoru</a:t>
            </a:r>
            <a:r>
              <a:rPr lang="fr-FR" sz="3600" b="1" dirty="0" smtClean="0">
                <a:solidFill>
                  <a:srgbClr val="C00000"/>
                </a:solidFill>
              </a:rPr>
              <a:t> ISHIKAWA</a:t>
            </a:r>
            <a:r>
              <a:rPr lang="fr-FR" sz="3600" b="1" dirty="0" smtClean="0"/>
              <a:t>(1915-1989) : Diagramme causes-conséquences, cercles de qualité. </a:t>
            </a:r>
          </a:p>
          <a:p>
            <a:r>
              <a:rPr lang="fr-FR" sz="3600" b="1" dirty="0" smtClean="0">
                <a:solidFill>
                  <a:srgbClr val="FFFF00"/>
                </a:solidFill>
              </a:rPr>
              <a:t>Dr. </a:t>
            </a:r>
            <a:r>
              <a:rPr lang="fr-FR" sz="3600" b="1" dirty="0" err="1" smtClean="0">
                <a:solidFill>
                  <a:srgbClr val="FFFF00"/>
                </a:solidFill>
              </a:rPr>
              <a:t>Genichi</a:t>
            </a:r>
            <a:r>
              <a:rPr lang="fr-FR" sz="3600" b="1" dirty="0" smtClean="0">
                <a:solidFill>
                  <a:srgbClr val="FFFF00"/>
                </a:solidFill>
              </a:rPr>
              <a:t> TAGUCHI </a:t>
            </a:r>
            <a:r>
              <a:rPr lang="fr-FR" sz="3600" b="1" dirty="0" smtClean="0"/>
              <a:t>(1924) : Développement de méthodes d’amélioration de la qualité.</a:t>
            </a:r>
            <a:endParaRPr lang="fr-FR" sz="3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3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7969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fr-FR" sz="3600" b="1" dirty="0" smtClean="0">
                <a:solidFill>
                  <a:srgbClr val="C00000"/>
                </a:solidFill>
              </a:rPr>
              <a:t>LES CONCEPTS FONDAMENTAUX DE LA QUALITE </a:t>
            </a:r>
          </a:p>
        </p:txBody>
      </p:sp>
      <p:sp>
        <p:nvSpPr>
          <p:cNvPr id="6" name="Rectangle 5"/>
          <p:cNvSpPr/>
          <p:nvPr/>
        </p:nvSpPr>
        <p:spPr>
          <a:xfrm>
            <a:off x="714348" y="1857364"/>
            <a:ext cx="5572164" cy="27860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19100" indent="-419100">
              <a:buClr>
                <a:srgbClr val="CC0099"/>
              </a:buClr>
              <a:buSzPct val="100000"/>
              <a:defRPr/>
            </a:pPr>
            <a:endParaRPr lang="fr-FR" sz="3400" b="1" dirty="0" smtClean="0">
              <a:solidFill>
                <a:srgbClr val="7030A0"/>
              </a:solidFill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FR" dirty="0" smtClean="0"/>
              <a:t>	</a:t>
            </a:r>
            <a:r>
              <a:rPr lang="fr-FR" sz="4400" dirty="0" smtClean="0"/>
              <a:t>Le but principal de la qualité est : </a:t>
            </a:r>
          </a:p>
          <a:p>
            <a:pPr>
              <a:buNone/>
            </a:pPr>
            <a:endParaRPr lang="fr-FR" sz="4400" dirty="0" smtClean="0"/>
          </a:p>
          <a:p>
            <a:r>
              <a:rPr lang="fr-FR" sz="4400" dirty="0" smtClean="0"/>
              <a:t> </a:t>
            </a:r>
            <a:r>
              <a:rPr lang="fr-FR" sz="4400" b="1" i="1" u="sng" dirty="0" smtClean="0"/>
              <a:t>la satisfaction du client </a:t>
            </a:r>
            <a:r>
              <a:rPr lang="fr-FR" sz="4400" b="1" i="1" dirty="0" smtClean="0"/>
              <a:t>: </a:t>
            </a:r>
            <a:r>
              <a:rPr lang="fr-FR" sz="4400" i="1" dirty="0" smtClean="0"/>
              <a:t>elle se concentre sur un ensemble de méthodes et pratiques de l’ensemble des ressources d’une entreprise. </a:t>
            </a:r>
          </a:p>
          <a:p>
            <a:r>
              <a:rPr lang="fr-FR" sz="4400" b="1" i="1" u="sng" dirty="0" smtClean="0"/>
              <a:t>La qualité totale </a:t>
            </a:r>
            <a:r>
              <a:rPr lang="fr-FR" sz="4400" dirty="0" smtClean="0"/>
              <a:t>représente un enjeu vis-à-vis les normes qualité, elle permet de mettre en place </a:t>
            </a:r>
            <a:r>
              <a:rPr lang="fr-FR" sz="4400" b="1" dirty="0" smtClean="0">
                <a:solidFill>
                  <a:srgbClr val="00B050"/>
                </a:solidFill>
              </a:rPr>
              <a:t>la fonction qualité</a:t>
            </a:r>
            <a:r>
              <a:rPr lang="fr-FR" sz="4400" b="1" dirty="0" smtClean="0"/>
              <a:t>, </a:t>
            </a:r>
            <a:r>
              <a:rPr lang="fr-FR" sz="4400" dirty="0" smtClean="0"/>
              <a:t>cette dernière représente un paramètre essentiel pour </a:t>
            </a:r>
            <a:r>
              <a:rPr lang="fr-FR" sz="4400" b="1" dirty="0" smtClean="0">
                <a:solidFill>
                  <a:srgbClr val="7030A0"/>
                </a:solidFill>
              </a:rPr>
              <a:t>la fonction contrôle </a:t>
            </a:r>
            <a:r>
              <a:rPr lang="fr-FR" sz="4400" dirty="0" smtClean="0"/>
              <a:t>de la fonction moderne, elle permet d’initialiser et d’introduire des notions et des approches nouvelles afin de conduire au changement : </a:t>
            </a:r>
            <a:r>
              <a:rPr lang="fr-FR" sz="4400" b="1" i="1" dirty="0" smtClean="0"/>
              <a:t>le management de projet, l’évaluation des performances, l’approche systémique … </a:t>
            </a:r>
          </a:p>
          <a:p>
            <a:r>
              <a:rPr lang="fr-FR" sz="4400" dirty="0" smtClean="0"/>
              <a:t> La qualité totale met l’accent toujours sur </a:t>
            </a:r>
            <a:r>
              <a:rPr lang="fr-FR" sz="4400" b="1" dirty="0" smtClean="0"/>
              <a:t>les normes: exemple </a:t>
            </a:r>
            <a:r>
              <a:rPr lang="fr-FR" sz="4400" b="1" dirty="0" smtClean="0">
                <a:solidFill>
                  <a:srgbClr val="FF0000"/>
                </a:solidFill>
              </a:rPr>
              <a:t>ISO 9001.</a:t>
            </a:r>
          </a:p>
          <a:p>
            <a:r>
              <a:rPr lang="fr-FR" sz="4400" dirty="0" smtClean="0"/>
              <a:t>Ce sont les résultats opérationnels qui jugent les actions. </a:t>
            </a:r>
          </a:p>
          <a:p>
            <a:r>
              <a:rPr lang="fr-FR" sz="4400" dirty="0" smtClean="0"/>
              <a:t>La qualité totale est une approche globale qui a besoin de </a:t>
            </a:r>
            <a:r>
              <a:rPr lang="fr-FR" sz="4400" b="1" dirty="0" smtClean="0"/>
              <a:t>la participation de tous les employés pour obtenir de meilleurs résultats et donc </a:t>
            </a:r>
            <a:r>
              <a:rPr lang="fr-FR" sz="4400" b="1" u="sng" dirty="0" smtClean="0">
                <a:solidFill>
                  <a:srgbClr val="C00000"/>
                </a:solidFill>
              </a:rPr>
              <a:t>une amélioration continue</a:t>
            </a:r>
            <a:r>
              <a:rPr lang="fr-FR" sz="4400" b="1" dirty="0" smtClean="0"/>
              <a:t>.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428736"/>
            <a:ext cx="8643998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    04 facteurs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 facteur scientifique ;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Le facteur commercial ;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 facteur économique ;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 facteur humain. </a:t>
            </a:r>
          </a:p>
          <a:p>
            <a:pPr marL="184150">
              <a:buSzPct val="120000"/>
              <a:defRPr/>
            </a:pP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7858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fr-FR" sz="3000" b="1" dirty="0" smtClean="0">
                <a:solidFill>
                  <a:srgbClr val="FF0000"/>
                </a:solidFill>
              </a:rPr>
              <a:t>FACTEURS D’EFFICACITE</a:t>
            </a:r>
            <a:endParaRPr lang="fr-FR" sz="3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78581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LE CYCLE PDCA/ EDWARD DEMING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714488"/>
            <a:ext cx="5967436" cy="4310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51115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</a:rPr>
              <a:t>CYCLE  PDCA</a:t>
            </a:r>
            <a:endParaRPr lang="fr-FR" sz="32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171575"/>
            <a:ext cx="6357982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357158" y="214290"/>
            <a:ext cx="8229600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QUALITE ET STRATEGIE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593056"/>
            <a:ext cx="6429420" cy="460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1652</TotalTime>
  <Words>701</Words>
  <Application>Microsoft Office PowerPoint</Application>
  <PresentationFormat>Affichage à l'écran (4:3)</PresentationFormat>
  <Paragraphs>106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  ANNEE UNIVERSITAIRE 2018-2019 UNIVERSITE DE TLEMCEN FACULTE SCIENCE DE LA NATURE ET DE LA VIE </vt:lpstr>
      <vt:lpstr>Diapositive 2</vt:lpstr>
      <vt:lpstr> En 1924 Naissance aux Etats Unis    A partir des années 50, croissance au Japon    1980 Expansion Mondiale    Aujourd’hui, la Chine et l’Inde se mettent à la qualité </vt:lpstr>
      <vt:lpstr>LES MAITRES DE LA QUALITE</vt:lpstr>
      <vt:lpstr>LES CONCEPTS FONDAMENTAUX DE LA QUALITE </vt:lpstr>
      <vt:lpstr>FACTEURS D’EFFICACITE</vt:lpstr>
      <vt:lpstr>LE CYCLE PDCA/ EDWARD DEMING</vt:lpstr>
      <vt:lpstr>CYCLE  PDCA</vt:lpstr>
      <vt:lpstr>Diapositive 9</vt:lpstr>
      <vt:lpstr>QUALITE ET PRODUCTIVITE</vt:lpstr>
      <vt:lpstr>QUALITE TOTALE EN 06 MOTS</vt:lpstr>
      <vt:lpstr>CHARTE DE LA QUALITE</vt:lpstr>
      <vt:lpstr>STRATEGIES PRIORITAIRES</vt:lpstr>
      <vt:lpstr>TRILOGIE DE JURAN</vt:lpstr>
      <vt:lpstr>PLANNING DE LA QUALITE</vt:lpstr>
      <vt:lpstr>CONTRÔLE DE LA QUALITE</vt:lpstr>
      <vt:lpstr>AMELIORATION DE LA QUALITE</vt:lpstr>
      <vt:lpstr>ACTUELLEMENT</vt:lpstr>
      <vt:lpstr>TENDANCE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ANNEE UNIVERSITAIRE 2018-2019 UNIVERSITE DE TLEMCEN FACULTE SCIENCE DE LA NATURE ET DE LA VIE </dc:title>
  <dc:creator>KARRA TERKI</dc:creator>
  <cp:lastModifiedBy>kara</cp:lastModifiedBy>
  <cp:revision>96</cp:revision>
  <dcterms:created xsi:type="dcterms:W3CDTF">2019-03-11T09:41:54Z</dcterms:created>
  <dcterms:modified xsi:type="dcterms:W3CDTF">2022-05-07T10:50:51Z</dcterms:modified>
</cp:coreProperties>
</file>