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760" y="467232"/>
            <a:ext cx="220447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8775" y="1433448"/>
            <a:ext cx="7806448" cy="344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35" y="6293767"/>
            <a:ext cx="835660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5" dirty="0"/>
              <a:t>25/10/2012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3150" y="6293767"/>
            <a:ext cx="229234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465" y="3418840"/>
            <a:ext cx="7465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LA POLITIQUE NATIONALE DE L’EAU  EN ALGÉRIE</a:t>
            </a:r>
            <a:endParaRPr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2241" y="301410"/>
            <a:ext cx="5662295" cy="61277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89"/>
              </a:spcBef>
            </a:pPr>
            <a:r>
              <a:rPr sz="1600" dirty="0">
                <a:latin typeface="Baskerville Old Face"/>
                <a:cs typeface="Baskerville Old Face"/>
              </a:rPr>
              <a:t>Ministère des </a:t>
            </a:r>
            <a:r>
              <a:rPr sz="1600" spc="-5" dirty="0">
                <a:latin typeface="Baskerville Old Face"/>
                <a:cs typeface="Baskerville Old Face"/>
              </a:rPr>
              <a:t>Ressources </a:t>
            </a:r>
            <a:r>
              <a:rPr sz="1600" dirty="0">
                <a:latin typeface="Baskerville Old Face"/>
                <a:cs typeface="Baskerville Old Face"/>
              </a:rPr>
              <a:t>en </a:t>
            </a:r>
            <a:r>
              <a:rPr sz="1600" spc="-5" dirty="0">
                <a:latin typeface="Baskerville Old Face"/>
                <a:cs typeface="Baskerville Old Face"/>
              </a:rPr>
              <a:t>Eau</a:t>
            </a:r>
            <a:endParaRPr sz="1600">
              <a:latin typeface="Baskerville Old Face"/>
              <a:cs typeface="Baskerville Old Face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Baskerville Old Face"/>
                <a:cs typeface="Baskerville Old Face"/>
              </a:rPr>
              <a:t>Agence </a:t>
            </a:r>
            <a:r>
              <a:rPr sz="1600" dirty="0">
                <a:latin typeface="Baskerville Old Face"/>
                <a:cs typeface="Baskerville Old Face"/>
              </a:rPr>
              <a:t>de Bassin </a:t>
            </a:r>
            <a:r>
              <a:rPr sz="1600" spc="-5" dirty="0">
                <a:latin typeface="Baskerville Old Face"/>
                <a:cs typeface="Baskerville Old Face"/>
              </a:rPr>
              <a:t>Hydrographique</a:t>
            </a:r>
            <a:r>
              <a:rPr sz="1600" spc="25" dirty="0">
                <a:latin typeface="Baskerville Old Face"/>
                <a:cs typeface="Baskerville Old Face"/>
              </a:rPr>
              <a:t> </a:t>
            </a:r>
            <a:r>
              <a:rPr sz="1600" spc="-5" dirty="0">
                <a:latin typeface="Baskerville Old Face"/>
                <a:cs typeface="Baskerville Old Face"/>
              </a:rPr>
              <a:t>Constantinois-Seybousse-Mellegue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9239" y="1123822"/>
            <a:ext cx="774954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689" y="2192147"/>
            <a:ext cx="6797802" cy="1165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44017"/>
            <a:ext cx="77724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Unicité de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ressource: </a:t>
            </a:r>
            <a:r>
              <a:rPr sz="1800" spc="-5" dirty="0">
                <a:latin typeface="Times New Roman"/>
                <a:cs typeface="Times New Roman"/>
              </a:rPr>
              <a:t>Gestion </a:t>
            </a:r>
            <a:r>
              <a:rPr sz="1800" dirty="0">
                <a:latin typeface="Times New Roman"/>
                <a:cs typeface="Times New Roman"/>
              </a:rPr>
              <a:t>unitaire à </a:t>
            </a:r>
            <a:r>
              <a:rPr sz="1800" spc="-5" dirty="0">
                <a:latin typeface="Times New Roman"/>
                <a:cs typeface="Times New Roman"/>
              </a:rPr>
              <a:t>l’échelle </a:t>
            </a:r>
            <a:r>
              <a:rPr sz="1800" dirty="0">
                <a:latin typeface="Times New Roman"/>
                <a:cs typeface="Times New Roman"/>
              </a:rPr>
              <a:t>du </a:t>
            </a:r>
            <a:r>
              <a:rPr sz="1800" spc="-5" dirty="0">
                <a:latin typeface="Times New Roman"/>
                <a:cs typeface="Times New Roman"/>
              </a:rPr>
              <a:t>Bassin </a:t>
            </a:r>
            <a:r>
              <a:rPr sz="1800" dirty="0">
                <a:latin typeface="Times New Roman"/>
                <a:cs typeface="Times New Roman"/>
              </a:rPr>
              <a:t>Hydrographique. Cette  gestion </a:t>
            </a:r>
            <a:r>
              <a:rPr sz="1800" spc="-5" dirty="0">
                <a:latin typeface="Times New Roman"/>
                <a:cs typeface="Times New Roman"/>
              </a:rPr>
              <a:t>sera assurée </a:t>
            </a:r>
            <a:r>
              <a:rPr sz="1800" dirty="0">
                <a:latin typeface="Times New Roman"/>
                <a:cs typeface="Times New Roman"/>
              </a:rPr>
              <a:t>par </a:t>
            </a:r>
            <a:r>
              <a:rPr sz="1800" spc="-5" dirty="0">
                <a:latin typeface="Times New Roman"/>
                <a:cs typeface="Times New Roman"/>
              </a:rPr>
              <a:t>les </a:t>
            </a:r>
            <a:r>
              <a:rPr sz="1800" dirty="0">
                <a:latin typeface="Times New Roman"/>
                <a:cs typeface="Times New Roman"/>
              </a:rPr>
              <a:t>Agences de </a:t>
            </a:r>
            <a:r>
              <a:rPr sz="1800" spc="-5" dirty="0">
                <a:latin typeface="Times New Roman"/>
                <a:cs typeface="Times New Roman"/>
              </a:rPr>
              <a:t>Bassin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Hydrographiques.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796846"/>
            <a:ext cx="7696200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81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Concertation : </a:t>
            </a:r>
            <a:r>
              <a:rPr sz="1800" spc="-5" dirty="0">
                <a:latin typeface="Times New Roman"/>
                <a:cs typeface="Times New Roman"/>
              </a:rPr>
              <a:t>Cette concertation se </a:t>
            </a:r>
            <a:r>
              <a:rPr sz="1800" dirty="0">
                <a:latin typeface="Times New Roman"/>
                <a:cs typeface="Times New Roman"/>
              </a:rPr>
              <a:t>fait par le biais </a:t>
            </a: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comités de </a:t>
            </a:r>
            <a:r>
              <a:rPr sz="1800" spc="-5" dirty="0">
                <a:latin typeface="Times New Roman"/>
                <a:cs typeface="Times New Roman"/>
              </a:rPr>
              <a:t>bassins  </a:t>
            </a:r>
            <a:r>
              <a:rPr sz="1800" dirty="0">
                <a:latin typeface="Times New Roman"/>
                <a:cs typeface="Times New Roman"/>
              </a:rPr>
              <a:t>hydrographiques.</a:t>
            </a: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7625" marR="5080" algn="just">
              <a:lnSpc>
                <a:spcPct val="100000"/>
              </a:lnSpc>
              <a:spcBef>
                <a:spcPts val="136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Economie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Cette économie se fera par la lutte </a:t>
            </a:r>
            <a:r>
              <a:rPr sz="1800" spc="-5" dirty="0">
                <a:latin typeface="Times New Roman"/>
                <a:cs typeface="Times New Roman"/>
              </a:rPr>
              <a:t>contre les </a:t>
            </a:r>
            <a:r>
              <a:rPr sz="1800" dirty="0">
                <a:latin typeface="Times New Roman"/>
                <a:cs typeface="Times New Roman"/>
              </a:rPr>
              <a:t>fuites et le gaspillages de l’eau  avec </a:t>
            </a: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objectifs </a:t>
            </a:r>
            <a:r>
              <a:rPr sz="1800" spc="-5" dirty="0">
                <a:latin typeface="Times New Roman"/>
                <a:cs typeface="Times New Roman"/>
              </a:rPr>
              <a:t>basés sur </a:t>
            </a:r>
            <a:r>
              <a:rPr sz="1800" dirty="0">
                <a:latin typeface="Times New Roman"/>
                <a:cs typeface="Times New Roman"/>
              </a:rPr>
              <a:t>le comptage </a:t>
            </a:r>
            <a:r>
              <a:rPr sz="1800" spc="-5" dirty="0">
                <a:latin typeface="Times New Roman"/>
                <a:cs typeface="Times New Roman"/>
              </a:rPr>
              <a:t>systématique </a:t>
            </a:r>
            <a:r>
              <a:rPr sz="1800" dirty="0">
                <a:latin typeface="Times New Roman"/>
                <a:cs typeface="Times New Roman"/>
              </a:rPr>
              <a:t>et la </a:t>
            </a:r>
            <a:r>
              <a:rPr sz="1800" spc="-5" dirty="0">
                <a:latin typeface="Times New Roman"/>
                <a:cs typeface="Times New Roman"/>
              </a:rPr>
              <a:t>réhabilitation des réseaux </a:t>
            </a:r>
            <a:r>
              <a:rPr sz="1800" dirty="0">
                <a:latin typeface="Times New Roman"/>
                <a:cs typeface="Times New Roman"/>
              </a:rPr>
              <a:t>ainsi  que par la sensibilisation </a:t>
            </a:r>
            <a:r>
              <a:rPr sz="1800" spc="-5" dirty="0">
                <a:latin typeface="Times New Roman"/>
                <a:cs typeface="Times New Roman"/>
              </a:rPr>
              <a:t>des usagers </a:t>
            </a:r>
            <a:r>
              <a:rPr sz="1800" dirty="0">
                <a:latin typeface="Times New Roman"/>
                <a:cs typeface="Times New Roman"/>
              </a:rPr>
              <a:t>à l’utilisation de cette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ressource.</a:t>
            </a: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83820" marR="102870" algn="just">
              <a:lnSpc>
                <a:spcPct val="100000"/>
              </a:lnSpc>
              <a:spcBef>
                <a:spcPts val="153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Ecologie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L’eau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une ressource rare et un bien collectif à protéger contre toute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forme  </a:t>
            </a:r>
            <a:r>
              <a:rPr sz="1800" spc="-5" dirty="0">
                <a:latin typeface="Times New Roman"/>
                <a:cs typeface="Times New Roman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pollution.</a:t>
            </a: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55575" algn="just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L’universalité: </a:t>
            </a:r>
            <a:r>
              <a:rPr sz="1800" spc="-5" dirty="0">
                <a:latin typeface="Times New Roman"/>
                <a:cs typeface="Times New Roman"/>
              </a:rPr>
              <a:t>L’eau est l’affaire de tous les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usagers.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685800"/>
            <a:ext cx="395605" cy="215900"/>
          </a:xfrm>
          <a:custGeom>
            <a:avLst/>
            <a:gdLst/>
            <a:ahLst/>
            <a:cxnLst/>
            <a:rect l="l" t="t" r="r" b="b"/>
            <a:pathLst>
              <a:path w="395605" h="215900">
                <a:moveTo>
                  <a:pt x="278130" y="161544"/>
                </a:moveTo>
                <a:lnTo>
                  <a:pt x="278130" y="53340"/>
                </a:lnTo>
                <a:lnTo>
                  <a:pt x="0" y="53340"/>
                </a:lnTo>
                <a:lnTo>
                  <a:pt x="0" y="161544"/>
                </a:lnTo>
                <a:lnTo>
                  <a:pt x="278130" y="161544"/>
                </a:lnTo>
                <a:close/>
              </a:path>
              <a:path w="395605" h="215900">
                <a:moveTo>
                  <a:pt x="395478" y="107442"/>
                </a:moveTo>
                <a:lnTo>
                  <a:pt x="278130" y="0"/>
                </a:lnTo>
                <a:lnTo>
                  <a:pt x="278130" y="215646"/>
                </a:lnTo>
                <a:lnTo>
                  <a:pt x="395478" y="107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11</a:t>
            </a:fld>
            <a:endParaRPr spc="-5" dirty="0"/>
          </a:p>
        </p:txBody>
      </p:sp>
      <p:sp>
        <p:nvSpPr>
          <p:cNvPr id="36" name="object 10"/>
          <p:cNvSpPr/>
          <p:nvPr/>
        </p:nvSpPr>
        <p:spPr>
          <a:xfrm>
            <a:off x="313266" y="1862667"/>
            <a:ext cx="395605" cy="215900"/>
          </a:xfrm>
          <a:custGeom>
            <a:avLst/>
            <a:gdLst/>
            <a:ahLst/>
            <a:cxnLst/>
            <a:rect l="l" t="t" r="r" b="b"/>
            <a:pathLst>
              <a:path w="395605" h="215900">
                <a:moveTo>
                  <a:pt x="278130" y="161544"/>
                </a:moveTo>
                <a:lnTo>
                  <a:pt x="278130" y="53340"/>
                </a:lnTo>
                <a:lnTo>
                  <a:pt x="0" y="53340"/>
                </a:lnTo>
                <a:lnTo>
                  <a:pt x="0" y="161544"/>
                </a:lnTo>
                <a:lnTo>
                  <a:pt x="278130" y="161544"/>
                </a:lnTo>
                <a:close/>
              </a:path>
              <a:path w="395605" h="215900">
                <a:moveTo>
                  <a:pt x="395478" y="107442"/>
                </a:moveTo>
                <a:lnTo>
                  <a:pt x="278130" y="0"/>
                </a:lnTo>
                <a:lnTo>
                  <a:pt x="278130" y="215646"/>
                </a:lnTo>
                <a:lnTo>
                  <a:pt x="395478" y="107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/>
          <p:cNvSpPr/>
          <p:nvPr/>
        </p:nvSpPr>
        <p:spPr>
          <a:xfrm>
            <a:off x="304800" y="2895600"/>
            <a:ext cx="395605" cy="215900"/>
          </a:xfrm>
          <a:custGeom>
            <a:avLst/>
            <a:gdLst/>
            <a:ahLst/>
            <a:cxnLst/>
            <a:rect l="l" t="t" r="r" b="b"/>
            <a:pathLst>
              <a:path w="395605" h="215900">
                <a:moveTo>
                  <a:pt x="278130" y="161544"/>
                </a:moveTo>
                <a:lnTo>
                  <a:pt x="278130" y="53340"/>
                </a:lnTo>
                <a:lnTo>
                  <a:pt x="0" y="53340"/>
                </a:lnTo>
                <a:lnTo>
                  <a:pt x="0" y="161544"/>
                </a:lnTo>
                <a:lnTo>
                  <a:pt x="278130" y="161544"/>
                </a:lnTo>
                <a:close/>
              </a:path>
              <a:path w="395605" h="215900">
                <a:moveTo>
                  <a:pt x="395478" y="107442"/>
                </a:moveTo>
                <a:lnTo>
                  <a:pt x="278130" y="0"/>
                </a:lnTo>
                <a:lnTo>
                  <a:pt x="278130" y="215646"/>
                </a:lnTo>
                <a:lnTo>
                  <a:pt x="395478" y="107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/>
          <p:cNvSpPr/>
          <p:nvPr/>
        </p:nvSpPr>
        <p:spPr>
          <a:xfrm>
            <a:off x="304800" y="4476045"/>
            <a:ext cx="395605" cy="215900"/>
          </a:xfrm>
          <a:custGeom>
            <a:avLst/>
            <a:gdLst/>
            <a:ahLst/>
            <a:cxnLst/>
            <a:rect l="l" t="t" r="r" b="b"/>
            <a:pathLst>
              <a:path w="395605" h="215900">
                <a:moveTo>
                  <a:pt x="278130" y="161544"/>
                </a:moveTo>
                <a:lnTo>
                  <a:pt x="278130" y="53340"/>
                </a:lnTo>
                <a:lnTo>
                  <a:pt x="0" y="53340"/>
                </a:lnTo>
                <a:lnTo>
                  <a:pt x="0" y="161544"/>
                </a:lnTo>
                <a:lnTo>
                  <a:pt x="278130" y="161544"/>
                </a:lnTo>
                <a:close/>
              </a:path>
              <a:path w="395605" h="215900">
                <a:moveTo>
                  <a:pt x="395478" y="107442"/>
                </a:moveTo>
                <a:lnTo>
                  <a:pt x="278130" y="0"/>
                </a:lnTo>
                <a:lnTo>
                  <a:pt x="278130" y="215646"/>
                </a:lnTo>
                <a:lnTo>
                  <a:pt x="395478" y="107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0"/>
          <p:cNvSpPr/>
          <p:nvPr/>
        </p:nvSpPr>
        <p:spPr>
          <a:xfrm>
            <a:off x="304800" y="5497689"/>
            <a:ext cx="395605" cy="215900"/>
          </a:xfrm>
          <a:custGeom>
            <a:avLst/>
            <a:gdLst/>
            <a:ahLst/>
            <a:cxnLst/>
            <a:rect l="l" t="t" r="r" b="b"/>
            <a:pathLst>
              <a:path w="395605" h="215900">
                <a:moveTo>
                  <a:pt x="278130" y="161544"/>
                </a:moveTo>
                <a:lnTo>
                  <a:pt x="278130" y="53340"/>
                </a:lnTo>
                <a:lnTo>
                  <a:pt x="0" y="53340"/>
                </a:lnTo>
                <a:lnTo>
                  <a:pt x="0" y="161544"/>
                </a:lnTo>
                <a:lnTo>
                  <a:pt x="278130" y="161544"/>
                </a:lnTo>
                <a:close/>
              </a:path>
              <a:path w="395605" h="215900">
                <a:moveTo>
                  <a:pt x="395478" y="107442"/>
                </a:moveTo>
                <a:lnTo>
                  <a:pt x="278130" y="0"/>
                </a:lnTo>
                <a:lnTo>
                  <a:pt x="278130" y="215646"/>
                </a:lnTo>
                <a:lnTo>
                  <a:pt x="395478" y="107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88568"/>
            <a:ext cx="7550272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LES GRANDS PRINCIPES DE LA GESTION DE</a:t>
            </a:r>
            <a:r>
              <a:rPr lang="fr-FR" sz="2300" b="1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L’EAU</a:t>
            </a:r>
            <a:endParaRPr lang="fr-FR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34" y="1230563"/>
            <a:ext cx="7540365" cy="437427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L’eau fait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partie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patrimoine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commun de la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nation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L’usage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 l’eau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appartient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tous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L’approche de la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gestion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 l’eau doit être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globale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La cohérence hydrographique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La concertation avec les usagers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L’incitation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économique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L’adaptation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du cadre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juridique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institutionnel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La concertation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institutionnelle entre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tous les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acteurs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 l’eau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631825" marR="5080" lvl="1" indent="350838" algn="just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Font typeface="Wingdings" pitchFamily="2" charset="2"/>
              <a:buChar char="ü"/>
              <a:tabLst>
                <a:tab pos="819150" algn="l"/>
                <a:tab pos="819785" algn="l"/>
              </a:tabLst>
            </a:pP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niveau central (national):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Un conseil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national consultatif des  ressources </a:t>
            </a:r>
            <a:r>
              <a:rPr sz="2200" spc="-5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631825" marR="5080" lvl="1" indent="350838" algn="just">
              <a:lnSpc>
                <a:spcPct val="100000"/>
              </a:lnSpc>
              <a:spcBef>
                <a:spcPts val="475"/>
              </a:spcBef>
              <a:buClr>
                <a:srgbClr val="010000"/>
              </a:buClr>
              <a:buFont typeface="Wingdings" pitchFamily="2" charset="2"/>
              <a:buChar char="ü"/>
              <a:tabLst>
                <a:tab pos="819150" algn="l"/>
                <a:tab pos="819785" algn="l"/>
              </a:tabLst>
            </a:pP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niveau régional: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5 Comités de bassins</a:t>
            </a:r>
            <a:r>
              <a:rPr sz="22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13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1" y="377317"/>
            <a:ext cx="685800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COMPOSITION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COMITÉS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BASSIN  (35</a:t>
            </a:r>
            <a:r>
              <a:rPr lang="fr-FR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MEMBRES)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317" y="1587309"/>
          <a:ext cx="8425180" cy="4027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9920"/>
                <a:gridCol w="2715260"/>
              </a:tblGrid>
              <a:tr h="7147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Composition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Comité de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bassin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1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Administration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Organismes de gestions des services de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l’eau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4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Collectivités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Territoriales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1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Organisations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professionnelles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1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Usagers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14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188" y="451993"/>
            <a:ext cx="57630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MISSIONS DU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COMITÉ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1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BASSIN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476" y="1563903"/>
            <a:ext cx="7536180" cy="327153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1364615" indent="-342900">
              <a:lnSpc>
                <a:spcPts val="258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Examine le Plan Directeur d’Aménagement </a:t>
            </a:r>
            <a:r>
              <a:rPr sz="2400" spc="-10" dirty="0">
                <a:latin typeface="Times New Roman"/>
                <a:cs typeface="Times New Roman"/>
              </a:rPr>
              <a:t>des  </a:t>
            </a:r>
            <a:r>
              <a:rPr sz="2400" spc="-5" dirty="0">
                <a:latin typeface="Times New Roman"/>
                <a:cs typeface="Times New Roman"/>
              </a:rPr>
              <a:t>Ressources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>
                <a:latin typeface="Times New Roman"/>
                <a:cs typeface="Times New Roman"/>
              </a:rPr>
              <a:t>Eau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lang="fr-FR" sz="2400" spc="-15" dirty="0" smtClean="0">
                <a:latin typeface="Times New Roman"/>
                <a:cs typeface="Times New Roman"/>
              </a:rPr>
              <a:t>(</a:t>
            </a:r>
            <a:r>
              <a:rPr sz="2400" spc="-5" smtClean="0">
                <a:latin typeface="Times New Roman"/>
                <a:cs typeface="Times New Roman"/>
              </a:rPr>
              <a:t>PDARE</a:t>
            </a:r>
            <a:r>
              <a:rPr lang="fr-FR" sz="2400" spc="-5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55600" marR="153670" indent="-342900">
              <a:lnSpc>
                <a:spcPts val="2580"/>
              </a:lnSpc>
              <a:spcBef>
                <a:spcPts val="59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Examine toutes questions se rapportant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10" dirty="0">
                <a:latin typeface="Times New Roman"/>
                <a:cs typeface="Times New Roman"/>
              </a:rPr>
              <a:t>l’Aménagement  </a:t>
            </a:r>
            <a:r>
              <a:rPr sz="2400" spc="-5" dirty="0">
                <a:latin typeface="Times New Roman"/>
                <a:cs typeface="Times New Roman"/>
              </a:rPr>
              <a:t>et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la gestion des ressources 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eau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80"/>
              </a:lnSpc>
              <a:spcBef>
                <a:spcPts val="59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Examine les programmes d’activités en matière de  protection quantitative et qualitative des ressources 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eau.</a:t>
            </a:r>
            <a:endParaRPr sz="2400">
              <a:latin typeface="Times New Roman"/>
              <a:cs typeface="Times New Roman"/>
            </a:endParaRPr>
          </a:p>
          <a:p>
            <a:pPr marL="355600" marR="298450" indent="-342900">
              <a:lnSpc>
                <a:spcPct val="89900"/>
              </a:lnSpc>
              <a:spcBef>
                <a:spcPts val="54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Fait des arbitrages sur les questions liées aux déficits  d’apports en matière de mobilisation et d’affectation </a:t>
            </a:r>
            <a:r>
              <a:rPr sz="2400" spc="-10" dirty="0">
                <a:latin typeface="Times New Roman"/>
                <a:cs typeface="Times New Roman"/>
              </a:rPr>
              <a:t>des  </a:t>
            </a:r>
            <a:r>
              <a:rPr sz="2400" spc="-5" dirty="0">
                <a:latin typeface="Times New Roman"/>
                <a:cs typeface="Times New Roman"/>
              </a:rPr>
              <a:t>ressources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eau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5850" y="6274434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914400"/>
            <a:ext cx="606425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LAN 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IRECTEUR D’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MÉNAGEMENT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75"/>
              </a:lnSpc>
              <a:tabLst>
                <a:tab pos="330454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ESSOURCES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AU	-</a:t>
            </a:r>
            <a:r>
              <a:rPr sz="2400" b="1" spc="-5" dirty="0">
                <a:latin typeface="Times New Roman"/>
                <a:cs typeface="Times New Roman"/>
              </a:rPr>
              <a:t>PDARE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828800"/>
            <a:ext cx="7848600" cy="157703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4965" marR="5080" indent="-342265" algn="just">
              <a:lnSpc>
                <a:spcPct val="90500"/>
              </a:lnSpc>
              <a:spcBef>
                <a:spcPts val="284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Institué par la loi de l’eau , notamment son article 56 « </a:t>
            </a:r>
            <a:r>
              <a:rPr sz="2200" spc="-5" dirty="0">
                <a:latin typeface="Times New Roman"/>
                <a:cs typeface="Times New Roman"/>
              </a:rPr>
              <a:t>Pour </a:t>
            </a:r>
            <a:r>
              <a:rPr sz="2200" dirty="0">
                <a:latin typeface="Times New Roman"/>
                <a:cs typeface="Times New Roman"/>
              </a:rPr>
              <a:t>chaque unité  hydrographique naturelle, il est institué un Plan Directeur des </a:t>
            </a:r>
            <a:r>
              <a:rPr sz="2200" spc="-5" dirty="0">
                <a:latin typeface="Times New Roman"/>
                <a:cs typeface="Times New Roman"/>
              </a:rPr>
              <a:t>Ressources </a:t>
            </a:r>
            <a:r>
              <a:rPr sz="2200" dirty="0">
                <a:latin typeface="Times New Roman"/>
                <a:cs typeface="Times New Roman"/>
              </a:rPr>
              <a:t>en Eau , qui  définit les choix stratégiques de mobilisation, d’affectation et d’utilisation des  ressources en Eau, y compris les eaux non conventionnelles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7603" y="381000"/>
            <a:ext cx="30521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b="1" spc="-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PLANIFICATION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3492372"/>
            <a:ext cx="8001000" cy="1721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  <a:tab pos="4311650" algn="l"/>
                <a:tab pos="6357620" algn="l"/>
              </a:tabLst>
            </a:pPr>
            <a:r>
              <a:rPr sz="2200" spc="-5" dirty="0">
                <a:latin typeface="Times New Roman"/>
                <a:cs typeface="Times New Roman"/>
              </a:rPr>
              <a:t>Élaboré par l’Agence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bassin	et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approuvé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	le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comité  </a:t>
            </a:r>
            <a:r>
              <a:rPr sz="2200" spc="-5">
                <a:latin typeface="Times New Roman"/>
                <a:cs typeface="Times New Roman"/>
              </a:rPr>
              <a:t>de</a:t>
            </a:r>
            <a:r>
              <a:rPr sz="2200" spc="-10">
                <a:latin typeface="Times New Roman"/>
                <a:cs typeface="Times New Roman"/>
              </a:rPr>
              <a:t> </a:t>
            </a:r>
            <a:r>
              <a:rPr sz="2200" spc="-10" smtClean="0">
                <a:latin typeface="Times New Roman"/>
                <a:cs typeface="Times New Roman"/>
              </a:rPr>
              <a:t>bassin</a:t>
            </a:r>
            <a:r>
              <a:rPr lang="fr-FR" sz="2200" spc="-1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536575" indent="-342900" algn="just">
              <a:lnSpc>
                <a:spcPts val="258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  <a:tab pos="6004560" algn="l"/>
              </a:tabLst>
            </a:pPr>
            <a:r>
              <a:rPr sz="2200" spc="-5" dirty="0">
                <a:latin typeface="Times New Roman"/>
                <a:cs typeface="Times New Roman"/>
              </a:rPr>
              <a:t>Fixe les orientations </a:t>
            </a:r>
            <a:r>
              <a:rPr sz="2200" spc="-10" dirty="0">
                <a:latin typeface="Times New Roman"/>
                <a:cs typeface="Times New Roman"/>
              </a:rPr>
              <a:t>fondamentales </a:t>
            </a:r>
            <a:r>
              <a:rPr sz="2200" spc="-5" dirty="0">
                <a:latin typeface="Times New Roman"/>
                <a:cs typeface="Times New Roman"/>
              </a:rPr>
              <a:t>de la gestion de la  ressource en eau et élabore le plan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gestion	</a:t>
            </a:r>
            <a:r>
              <a:rPr sz="2200" spc="-10" dirty="0">
                <a:latin typeface="Times New Roman"/>
                <a:cs typeface="Times New Roman"/>
              </a:rPr>
              <a:t>des  </a:t>
            </a:r>
            <a:r>
              <a:rPr sz="2200" spc="-5" dirty="0">
                <a:latin typeface="Times New Roman"/>
                <a:cs typeface="Times New Roman"/>
              </a:rPr>
              <a:t>ressources en eau mobilisées et leurs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affectations.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149" y="499390"/>
            <a:ext cx="8746697" cy="5818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17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3517"/>
            <a:ext cx="4876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COMPÉTENCES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L’ÉTAT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368935" indent="-342900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La proposition et la mise en œuvre de la politique  nationale de</a:t>
            </a:r>
            <a:r>
              <a:rPr spc="-20" dirty="0"/>
              <a:t> </a:t>
            </a:r>
            <a:r>
              <a:rPr spc="-5" dirty="0"/>
              <a:t>l’eau</a:t>
            </a:r>
          </a:p>
          <a:p>
            <a:pPr marL="377190" indent="-342900">
              <a:lnSpc>
                <a:spcPct val="100000"/>
              </a:lnSpc>
              <a:spcBef>
                <a:spcPts val="680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La représentation</a:t>
            </a:r>
            <a:r>
              <a:rPr spc="-10" dirty="0"/>
              <a:t> </a:t>
            </a:r>
            <a:r>
              <a:rPr spc="-5" dirty="0"/>
              <a:t>internationale</a:t>
            </a:r>
          </a:p>
          <a:p>
            <a:pPr marL="377190" indent="-342900">
              <a:lnSpc>
                <a:spcPct val="100000"/>
              </a:lnSpc>
              <a:spcBef>
                <a:spcPts val="675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La préparation des</a:t>
            </a:r>
            <a:r>
              <a:rPr spc="-10" dirty="0"/>
              <a:t> </a:t>
            </a:r>
            <a:r>
              <a:rPr spc="-5" dirty="0"/>
              <a:t>lois</a:t>
            </a:r>
          </a:p>
          <a:p>
            <a:pPr marL="377190" indent="-342900">
              <a:lnSpc>
                <a:spcPct val="100000"/>
              </a:lnSpc>
              <a:spcBef>
                <a:spcPts val="680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La réglementation: élaboration, instruction,</a:t>
            </a:r>
            <a:r>
              <a:rPr spc="-45" dirty="0"/>
              <a:t> </a:t>
            </a:r>
            <a:r>
              <a:rPr spc="-5" dirty="0"/>
              <a:t>contrôle</a:t>
            </a:r>
          </a:p>
          <a:p>
            <a:pPr marL="377190" indent="-342900">
              <a:lnSpc>
                <a:spcPct val="100000"/>
              </a:lnSpc>
              <a:spcBef>
                <a:spcPts val="675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La gestion du domaine public</a:t>
            </a:r>
            <a:r>
              <a:rPr spc="-20" dirty="0"/>
              <a:t> </a:t>
            </a:r>
            <a:r>
              <a:rPr spc="-5" dirty="0"/>
              <a:t>hydraulique</a:t>
            </a:r>
          </a:p>
          <a:p>
            <a:pPr marL="377190" indent="-342900">
              <a:lnSpc>
                <a:spcPct val="100000"/>
              </a:lnSpc>
              <a:spcBef>
                <a:spcPts val="680"/>
              </a:spcBef>
              <a:buClr>
                <a:srgbClr val="010000"/>
              </a:buClr>
              <a:buChar char="•"/>
              <a:tabLst>
                <a:tab pos="377825" algn="l"/>
                <a:tab pos="378460" algn="l"/>
              </a:tabLst>
            </a:pPr>
            <a:r>
              <a:rPr spc="-5" dirty="0"/>
              <a:t>Le suivi et</a:t>
            </a:r>
            <a:r>
              <a:rPr spc="-10" dirty="0"/>
              <a:t> </a:t>
            </a:r>
            <a:r>
              <a:rPr spc="-5" dirty="0"/>
              <a:t>l’évaluation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18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82473"/>
            <a:ext cx="815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L’ORGANISATION ADMINISTRATIVE DU </a:t>
            </a:r>
            <a:b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SECTEUR DE</a:t>
            </a:r>
            <a:r>
              <a:rPr lang="fr-FR" b="1" spc="-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L’EAU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4096" y="1412811"/>
          <a:ext cx="8425180" cy="447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250"/>
                <a:gridCol w="4392930"/>
              </a:tblGrid>
              <a:tr h="1052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Au niveau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national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 marR="422909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Ministère des Ressources en Eau avec  ses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différentes Directions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Centrales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3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Au niveau local : Wilaya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Direction des ressources en eau (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48)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1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Au niveau régional :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Bassin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Direction Générale (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5)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Établissements publics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sous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tutelle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Directions régionales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1714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ANRH, ADE, ONA, ANBT, ONID,  SEAAL, SEACO, SEOR, SEATA…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etc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19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04800" y="488568"/>
            <a:ext cx="8610600" cy="5279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GESTION DE L’EAU POTABLE 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2400" b="1" spc="-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L’ASSAINISSEMENT</a:t>
            </a:r>
          </a:p>
          <a:p>
            <a:pPr marL="83820">
              <a:lnSpc>
                <a:spcPct val="100000"/>
              </a:lnSpc>
              <a:spcBef>
                <a:spcPts val="2075"/>
              </a:spcBef>
            </a:pPr>
            <a:r>
              <a:rPr sz="2400" spc="-5" smtClean="0">
                <a:latin typeface="Times New Roman"/>
                <a:cs typeface="Times New Roman"/>
              </a:rPr>
              <a:t>Deux </a:t>
            </a:r>
            <a:r>
              <a:rPr sz="2400" spc="-5" dirty="0">
                <a:latin typeface="Times New Roman"/>
                <a:cs typeface="Times New Roman"/>
              </a:rPr>
              <a:t>grands modes de</a:t>
            </a:r>
            <a:r>
              <a:rPr sz="2400" spc="-10" dirty="0">
                <a:latin typeface="Times New Roman"/>
                <a:cs typeface="Times New Roman"/>
              </a:rPr>
              <a:t> gestion:</a:t>
            </a:r>
            <a:endParaRPr sz="2400">
              <a:latin typeface="Times New Roman"/>
              <a:cs typeface="Times New Roman"/>
            </a:endParaRPr>
          </a:p>
          <a:p>
            <a:pPr marL="826769" indent="-285750">
              <a:lnSpc>
                <a:spcPct val="100000"/>
              </a:lnSpc>
              <a:spcBef>
                <a:spcPts val="280"/>
              </a:spcBef>
              <a:buClr>
                <a:srgbClr val="010000"/>
              </a:buClr>
              <a:buChar char="–"/>
              <a:tabLst>
                <a:tab pos="826769" algn="l"/>
                <a:tab pos="827405" algn="l"/>
              </a:tabLst>
            </a:pPr>
            <a:r>
              <a:rPr sz="2400" spc="-5" dirty="0">
                <a:latin typeface="Times New Roman"/>
                <a:cs typeface="Times New Roman"/>
              </a:rPr>
              <a:t>La gestion directe: régie Communale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26769" marR="368935" indent="-285750">
              <a:lnSpc>
                <a:spcPts val="2580"/>
              </a:lnSpc>
              <a:spcBef>
                <a:spcPts val="615"/>
              </a:spcBef>
              <a:buClr>
                <a:srgbClr val="010000"/>
              </a:buClr>
              <a:buChar char="–"/>
              <a:tabLst>
                <a:tab pos="826769" algn="l"/>
                <a:tab pos="827405" algn="l"/>
              </a:tabLst>
            </a:pPr>
            <a:r>
              <a:rPr sz="2400" dirty="0">
                <a:latin typeface="Times New Roman"/>
                <a:cs typeface="Times New Roman"/>
              </a:rPr>
              <a:t>La gestion déléguée </a:t>
            </a:r>
            <a:r>
              <a:rPr sz="2400" spc="-5" dirty="0">
                <a:latin typeface="Times New Roman"/>
                <a:cs typeface="Times New Roman"/>
              </a:rPr>
              <a:t>(SEAAL ,SEACO, SEOR,SEATA)  </a:t>
            </a:r>
            <a:r>
              <a:rPr sz="2400" dirty="0">
                <a:latin typeface="Times New Roman"/>
                <a:cs typeface="Times New Roman"/>
              </a:rPr>
              <a:t>pour </a:t>
            </a:r>
            <a:r>
              <a:rPr sz="2400" spc="-5" dirty="0">
                <a:latin typeface="Times New Roman"/>
                <a:cs typeface="Times New Roman"/>
              </a:rPr>
              <a:t>les </a:t>
            </a:r>
            <a:r>
              <a:rPr sz="2400" dirty="0">
                <a:latin typeface="Times New Roman"/>
                <a:cs typeface="Times New Roman"/>
              </a:rPr>
              <a:t>grandes villes du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pays.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La réhabilitation des systèmes d’AEP et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d’irrigation,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R="5080" indent="361950" algn="just">
              <a:lnSpc>
                <a:spcPct val="89900"/>
              </a:lnSpc>
            </a:pPr>
            <a:r>
              <a:rPr sz="2400" spc="-5" dirty="0">
                <a:latin typeface="Times New Roman"/>
                <a:cs typeface="Times New Roman"/>
              </a:rPr>
              <a:t>La réhabilitation des systèmes </a:t>
            </a:r>
            <a:r>
              <a:rPr sz="2400" spc="-10" dirty="0">
                <a:latin typeface="Times New Roman"/>
                <a:cs typeface="Times New Roman"/>
              </a:rPr>
              <a:t>d’assainissement </a:t>
            </a:r>
            <a:r>
              <a:rPr sz="2400" spc="-5" dirty="0">
                <a:latin typeface="Times New Roman"/>
                <a:cs typeface="Times New Roman"/>
              </a:rPr>
              <a:t>et l’extension du  des stations d’épuration des eaux usées urbaines, permettent  d’atteindre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l’horizon 2015 une capacité de 1,2 millions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15" baseline="24305" dirty="0">
                <a:latin typeface="Times New Roman"/>
                <a:cs typeface="Times New Roman"/>
              </a:rPr>
              <a:t>3</a:t>
            </a:r>
            <a:r>
              <a:rPr sz="2400" spc="-10" dirty="0">
                <a:latin typeface="Times New Roman"/>
                <a:cs typeface="Times New Roman"/>
              </a:rPr>
              <a:t>/an  </a:t>
            </a:r>
            <a:r>
              <a:rPr sz="2400" spc="-5" dirty="0">
                <a:latin typeface="Times New Roman"/>
                <a:cs typeface="Times New Roman"/>
              </a:rPr>
              <a:t>destinées essentiellement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la réutilisation pour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l’irrigation.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722764" y="1377822"/>
            <a:ext cx="7458709" cy="301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10312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l’instar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autres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pays, l’Algérie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enrichi sa  politique nationale de l’eau en l’adaptant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toutes  les mutations nées aussi bien des changements  climatiques, de l’évolution, des enjeux et des  besoins sociaux-économiques ainsi que d’une  perception du coût réel de l’eau et des conséquences  économiques.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3048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LOI SUR</a:t>
            </a:r>
            <a:r>
              <a:rPr lang="fr-FR" b="1" spc="-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L’EAU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287" y="868044"/>
            <a:ext cx="7495540" cy="408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36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(adoptée le 4 août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2005)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 marL="81915" marR="5080">
              <a:lnSpc>
                <a:spcPct val="100000"/>
              </a:lnSpc>
              <a:spcBef>
                <a:spcPts val="1870"/>
              </a:spcBef>
            </a:pPr>
            <a:r>
              <a:rPr sz="2000" spc="-5" dirty="0">
                <a:latin typeface="Times New Roman"/>
                <a:cs typeface="Times New Roman"/>
              </a:rPr>
              <a:t>Elle a pour objet de fixer les principes et les règles applicables </a:t>
            </a:r>
            <a:r>
              <a:rPr sz="2000" spc="-10" dirty="0">
                <a:latin typeface="Times New Roman"/>
                <a:cs typeface="Times New Roman"/>
              </a:rPr>
              <a:t>pour  l'utilisation,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spc="-10" dirty="0">
                <a:latin typeface="Times New Roman"/>
                <a:cs typeface="Times New Roman"/>
              </a:rPr>
              <a:t>gestion </a:t>
            </a:r>
            <a:r>
              <a:rPr sz="2000" spc="-5" dirty="0">
                <a:latin typeface="Times New Roman"/>
                <a:cs typeface="Times New Roman"/>
              </a:rPr>
              <a:t>et le développement durable des ressources en eau  en tant que bien de la collectivité </a:t>
            </a:r>
            <a:r>
              <a:rPr sz="2000" spc="-10" dirty="0">
                <a:latin typeface="Times New Roman"/>
                <a:cs typeface="Times New Roman"/>
              </a:rPr>
              <a:t>nationale.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Améliorer le service public de l’eau et de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l’assainissement</a:t>
            </a:r>
            <a:endParaRPr sz="2400">
              <a:latin typeface="Times New Roman"/>
              <a:cs typeface="Times New Roman"/>
            </a:endParaRPr>
          </a:p>
          <a:p>
            <a:pPr marL="962025" lvl="1" indent="-285750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962660" algn="l"/>
              </a:tabLst>
            </a:pPr>
            <a:r>
              <a:rPr sz="2000" spc="-5" dirty="0">
                <a:latin typeface="Times New Roman"/>
                <a:cs typeface="Times New Roman"/>
              </a:rPr>
              <a:t>Renforcer les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compétences</a:t>
            </a:r>
            <a:endParaRPr sz="2000">
              <a:latin typeface="Times New Roman"/>
              <a:cs typeface="Times New Roman"/>
            </a:endParaRPr>
          </a:p>
          <a:p>
            <a:pPr marL="962025" lvl="1" indent="-28575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962660" algn="l"/>
              </a:tabLst>
            </a:pPr>
            <a:r>
              <a:rPr sz="2000" spc="-5" dirty="0">
                <a:latin typeface="Times New Roman"/>
                <a:cs typeface="Times New Roman"/>
              </a:rPr>
              <a:t>Améliorer la transparence de la gestion</a:t>
            </a:r>
            <a:endParaRPr sz="2000">
              <a:latin typeface="Times New Roman"/>
              <a:cs typeface="Times New Roman"/>
            </a:endParaRPr>
          </a:p>
          <a:p>
            <a:pPr marL="962025" lvl="1" indent="-28575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962660" algn="l"/>
              </a:tabLst>
            </a:pPr>
            <a:r>
              <a:rPr sz="2000" spc="-10" dirty="0">
                <a:latin typeface="Times New Roman"/>
                <a:cs typeface="Times New Roman"/>
              </a:rPr>
              <a:t>Faciliter l’accès </a:t>
            </a:r>
            <a:r>
              <a:rPr sz="2000" spc="-5" dirty="0">
                <a:latin typeface="Times New Roman"/>
                <a:cs typeface="Times New Roman"/>
              </a:rPr>
              <a:t>à l’eau des plus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démunis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Préserver et restaurer la qualité des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eaux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12724"/>
            <a:ext cx="47243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GRANDS</a:t>
            </a:r>
            <a:r>
              <a:rPr lang="fr-FR" b="1" spc="-10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TRANSFERTS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635" y="772032"/>
            <a:ext cx="485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Axe Mostaganem-Arzew-Oran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(MAO)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689" y="1200022"/>
            <a:ext cx="7133755" cy="481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80111"/>
            <a:ext cx="5105399" cy="78547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GRANDS</a:t>
            </a:r>
            <a:r>
              <a:rPr lang="fr-FR" b="1" spc="-10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arrage </a:t>
            </a:r>
            <a:r>
              <a:rPr lang="fr-FR" b="1" spc="-5" dirty="0" err="1" smtClean="0">
                <a:latin typeface="Times New Roman" pitchFamily="18" charset="0"/>
                <a:cs typeface="Times New Roman" pitchFamily="18" charset="0"/>
              </a:rPr>
              <a:t>Beni</a:t>
            </a:r>
            <a:r>
              <a:rPr lang="fr-FR" b="1" spc="-35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aroun</a:t>
            </a:r>
            <a:endParaRPr lang="fr-FR" b="1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689" y="1123822"/>
            <a:ext cx="7204976" cy="490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304800"/>
            <a:ext cx="3348354" cy="363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ctr">
              <a:lnSpc>
                <a:spcPts val="2865"/>
              </a:lnSpc>
            </a:pPr>
            <a:r>
              <a:rPr b="1" spc="-5" smtClean="0">
                <a:latin typeface="Times New Roman"/>
                <a:cs typeface="Times New Roman"/>
              </a:rPr>
              <a:t>Barrage</a:t>
            </a:r>
            <a:r>
              <a:rPr b="1" spc="-2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Taksabet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861822"/>
            <a:ext cx="7467600" cy="515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76300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300" b="1" spc="-5" dirty="0" smtClean="0">
                <a:latin typeface="Times New Roman"/>
                <a:cs typeface="Times New Roman"/>
              </a:rPr>
              <a:t>MÉGA PROJET DU TRANSFERT AIN SALAH -</a:t>
            </a:r>
            <a:r>
              <a:rPr lang="fr-FR" sz="2300" b="1" spc="-25" dirty="0" smtClean="0">
                <a:latin typeface="Times New Roman"/>
                <a:cs typeface="Times New Roman"/>
              </a:rPr>
              <a:t> </a:t>
            </a:r>
            <a:r>
              <a:rPr lang="fr-FR" sz="2300" b="1" spc="-10" dirty="0" smtClean="0">
                <a:latin typeface="Times New Roman"/>
                <a:cs typeface="Times New Roman"/>
              </a:rPr>
              <a:t>TAMANRASSET</a:t>
            </a:r>
            <a:endParaRPr lang="fr-FR" sz="2300" b="1" spc="-1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6193" y="990600"/>
            <a:ext cx="5586954" cy="4987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929" y="1645792"/>
            <a:ext cx="3127248" cy="447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309" y="1630552"/>
            <a:ext cx="3126486" cy="446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941" y="327867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559" y="325962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861" y="3963005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8685" y="3944665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2530" y="4332449"/>
            <a:ext cx="1314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150" b="1" spc="-41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150" b="1" spc="-33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3401" y="4313473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SP3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5298" y="4542793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SP4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7743" y="51226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1708" y="55959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SP6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5616" y="5892314"/>
            <a:ext cx="42925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ama</a:t>
            </a: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150" b="1" spc="-23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150" b="1" spc="-34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150" b="1" spc="-305" dirty="0">
                <a:solidFill>
                  <a:srgbClr val="7F7F7F"/>
                </a:solidFill>
                <a:latin typeface="Arial"/>
                <a:cs typeface="Arial"/>
              </a:rPr>
              <a:t>sset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678" y="2050289"/>
            <a:ext cx="6178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9" dirty="0">
                <a:solidFill>
                  <a:srgbClr val="7F7F7F"/>
                </a:solidFill>
                <a:latin typeface="Arial"/>
                <a:cs typeface="Arial"/>
              </a:rPr>
              <a:t>Champ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5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30" dirty="0">
                <a:solidFill>
                  <a:srgbClr val="7F7F7F"/>
                </a:solidFill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553" y="2032045"/>
            <a:ext cx="6178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9" dirty="0">
                <a:latin typeface="Arial"/>
                <a:cs typeface="Arial"/>
              </a:rPr>
              <a:t>Champ</a:t>
            </a:r>
            <a:r>
              <a:rPr sz="1150" b="1" spc="-204" dirty="0">
                <a:latin typeface="Arial"/>
                <a:cs typeface="Arial"/>
              </a:rPr>
              <a:t> </a:t>
            </a:r>
            <a:r>
              <a:rPr sz="1150" b="1" spc="-355" dirty="0">
                <a:latin typeface="Arial"/>
                <a:cs typeface="Arial"/>
              </a:rPr>
              <a:t>de</a:t>
            </a:r>
            <a:r>
              <a:rPr sz="1150" b="1" spc="-200" dirty="0">
                <a:latin typeface="Arial"/>
                <a:cs typeface="Arial"/>
              </a:rPr>
              <a:t> </a:t>
            </a:r>
            <a:r>
              <a:rPr sz="1150" b="1" spc="-330" dirty="0"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602" y="4602645"/>
            <a:ext cx="1549400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40" dirty="0">
                <a:solidFill>
                  <a:srgbClr val="7F7F7F"/>
                </a:solidFill>
                <a:latin typeface="Arial"/>
                <a:cs typeface="Arial"/>
              </a:rPr>
              <a:t>•48 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forages,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600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7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35" dirty="0">
                <a:solidFill>
                  <a:srgbClr val="7F7F7F"/>
                </a:solidFill>
                <a:latin typeface="Arial"/>
                <a:cs typeface="Arial"/>
              </a:rPr>
              <a:t>profondeur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70" dirty="0">
                <a:solidFill>
                  <a:srgbClr val="7F7F7F"/>
                </a:solidFill>
                <a:latin typeface="Arial"/>
                <a:cs typeface="Arial"/>
              </a:rPr>
              <a:t>chacun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r>
              <a:rPr sz="1300" spc="-360" dirty="0">
                <a:solidFill>
                  <a:srgbClr val="7F7F7F"/>
                </a:solidFill>
                <a:latin typeface="Arial"/>
                <a:cs typeface="Arial"/>
              </a:rPr>
              <a:t>•1300 </a:t>
            </a:r>
            <a:r>
              <a:rPr sz="1300" spc="-455" dirty="0">
                <a:solidFill>
                  <a:srgbClr val="7F7F7F"/>
                </a:solidFill>
                <a:latin typeface="Arial"/>
                <a:cs typeface="Arial"/>
              </a:rPr>
              <a:t>km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conduite,</a:t>
            </a:r>
            <a:r>
              <a:rPr sz="1300" spc="-2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95" dirty="0">
                <a:solidFill>
                  <a:srgbClr val="7F7F7F"/>
                </a:solidFill>
                <a:latin typeface="Arial"/>
                <a:cs typeface="Arial"/>
              </a:rPr>
              <a:t>DN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700</a:t>
            </a:r>
            <a:r>
              <a:rPr sz="1300" spc="-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à</a:t>
            </a:r>
            <a:r>
              <a:rPr sz="1300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1400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75" dirty="0">
                <a:solidFill>
                  <a:srgbClr val="7F7F7F"/>
                </a:solidFill>
                <a:latin typeface="Arial"/>
                <a:cs typeface="Arial"/>
              </a:rPr>
              <a:t>mm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•6 </a:t>
            </a:r>
            <a:r>
              <a:rPr sz="1300" spc="-300" dirty="0">
                <a:solidFill>
                  <a:srgbClr val="7F7F7F"/>
                </a:solidFill>
                <a:latin typeface="Arial"/>
                <a:cs typeface="Arial"/>
              </a:rPr>
              <a:t>stations</a:t>
            </a:r>
            <a:r>
              <a:rPr sz="1300" spc="-2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pompage,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25" dirty="0">
                <a:solidFill>
                  <a:srgbClr val="7F7F7F"/>
                </a:solidFill>
                <a:latin typeface="Arial"/>
                <a:cs typeface="Arial"/>
              </a:rPr>
              <a:t>Hmt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320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m,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5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35" dirty="0">
                <a:solidFill>
                  <a:srgbClr val="7F7F7F"/>
                </a:solidFill>
                <a:latin typeface="Arial"/>
                <a:cs typeface="Arial"/>
              </a:rPr>
              <a:t>Mw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0"/>
              </a:spcBef>
            </a:pP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•Une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station</a:t>
            </a:r>
            <a:r>
              <a:rPr sz="1300" spc="-2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20" dirty="0">
                <a:solidFill>
                  <a:srgbClr val="7F7F7F"/>
                </a:solidFill>
                <a:latin typeface="Arial"/>
                <a:cs typeface="Arial"/>
              </a:rPr>
              <a:t>déminéralisation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r>
              <a:rPr sz="1300" spc="-330" dirty="0">
                <a:solidFill>
                  <a:srgbClr val="7F7F7F"/>
                </a:solidFill>
                <a:latin typeface="Arial"/>
                <a:cs typeface="Arial"/>
              </a:rPr>
              <a:t>•Capacité</a:t>
            </a:r>
            <a:r>
              <a:rPr sz="1300" spc="-3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100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000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275" spc="-442" baseline="2287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/j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6458" y="4523785"/>
            <a:ext cx="2032635" cy="2470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1899920" algn="l"/>
              </a:tabLst>
            </a:pPr>
            <a:r>
              <a:rPr sz="1300" spc="-315" dirty="0">
                <a:latin typeface="Arial"/>
                <a:cs typeface="Arial"/>
              </a:rPr>
              <a:t>•4</a:t>
            </a:r>
            <a:r>
              <a:rPr sz="1300" spc="-380" dirty="0">
                <a:latin typeface="Arial"/>
                <a:cs typeface="Arial"/>
              </a:rPr>
              <a:t>8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190" dirty="0">
                <a:latin typeface="Arial"/>
                <a:cs typeface="Arial"/>
              </a:rPr>
              <a:t>f</a:t>
            </a:r>
            <a:r>
              <a:rPr sz="1300" spc="-350" dirty="0">
                <a:latin typeface="Arial"/>
                <a:cs typeface="Arial"/>
              </a:rPr>
              <a:t>orag</a:t>
            </a:r>
            <a:r>
              <a:rPr sz="1300" spc="-390" dirty="0">
                <a:latin typeface="Arial"/>
                <a:cs typeface="Arial"/>
              </a:rPr>
              <a:t>e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0" dirty="0">
                <a:latin typeface="Arial"/>
                <a:cs typeface="Arial"/>
              </a:rPr>
              <a:t>,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6</a:t>
            </a:r>
            <a:r>
              <a:rPr sz="1300" spc="-380" dirty="0">
                <a:latin typeface="Arial"/>
                <a:cs typeface="Arial"/>
              </a:rPr>
              <a:t>00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0" dirty="0">
                <a:latin typeface="Arial"/>
                <a:cs typeface="Arial"/>
              </a:rPr>
              <a:t>m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</a:t>
            </a:r>
            <a:r>
              <a:rPr sz="1300" spc="-38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50" dirty="0">
                <a:latin typeface="Arial"/>
                <a:cs typeface="Arial"/>
              </a:rPr>
              <a:t>profondeu</a:t>
            </a:r>
            <a:r>
              <a:rPr sz="1300" spc="-229" dirty="0">
                <a:latin typeface="Arial"/>
                <a:cs typeface="Arial"/>
              </a:rPr>
              <a:t>r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65" dirty="0">
                <a:latin typeface="Arial"/>
                <a:cs typeface="Arial"/>
              </a:rPr>
              <a:t>chac</a:t>
            </a:r>
            <a:r>
              <a:rPr sz="1300" spc="-380" dirty="0">
                <a:latin typeface="Arial"/>
                <a:cs typeface="Arial"/>
              </a:rPr>
              <a:t>un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69" baseline="28985" dirty="0">
                <a:latin typeface="Arial"/>
                <a:cs typeface="Arial"/>
              </a:rPr>
              <a:t>SP4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458" y="4885358"/>
            <a:ext cx="147383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60" dirty="0">
                <a:latin typeface="Arial"/>
                <a:cs typeface="Arial"/>
              </a:rPr>
              <a:t>•1300 </a:t>
            </a:r>
            <a:r>
              <a:rPr sz="1300" spc="-459" dirty="0">
                <a:latin typeface="Arial"/>
                <a:cs typeface="Arial"/>
              </a:rPr>
              <a:t>km</a:t>
            </a:r>
            <a:r>
              <a:rPr sz="1300" spc="-204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15" dirty="0">
                <a:latin typeface="Arial"/>
                <a:cs typeface="Arial"/>
              </a:rPr>
              <a:t>conduite,</a:t>
            </a:r>
            <a:r>
              <a:rPr sz="1300" spc="-285" dirty="0">
                <a:latin typeface="Arial"/>
                <a:cs typeface="Arial"/>
              </a:rPr>
              <a:t> </a:t>
            </a:r>
            <a:r>
              <a:rPr sz="1300" spc="-495" dirty="0">
                <a:latin typeface="Arial"/>
                <a:cs typeface="Arial"/>
              </a:rPr>
              <a:t>DN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700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à</a:t>
            </a:r>
            <a:r>
              <a:rPr sz="1300" spc="-204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1400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6458" y="5103667"/>
            <a:ext cx="2254250" cy="2711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  <a:tabLst>
                <a:tab pos="2121535" algn="l"/>
              </a:tabLst>
            </a:pPr>
            <a:r>
              <a:rPr sz="1300" spc="-245" dirty="0">
                <a:latin typeface="Arial"/>
                <a:cs typeface="Arial"/>
              </a:rPr>
              <a:t>•</a:t>
            </a:r>
            <a:r>
              <a:rPr sz="1300" spc="-380" dirty="0">
                <a:latin typeface="Arial"/>
                <a:cs typeface="Arial"/>
              </a:rPr>
              <a:t>6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5" dirty="0">
                <a:latin typeface="Arial"/>
                <a:cs typeface="Arial"/>
              </a:rPr>
              <a:t>t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190" dirty="0">
                <a:latin typeface="Arial"/>
                <a:cs typeface="Arial"/>
              </a:rPr>
              <a:t>t</a:t>
            </a:r>
            <a:r>
              <a:rPr sz="1300" spc="-160" dirty="0">
                <a:latin typeface="Arial"/>
                <a:cs typeface="Arial"/>
              </a:rPr>
              <a:t>i</a:t>
            </a:r>
            <a:r>
              <a:rPr sz="1300" spc="-390" dirty="0">
                <a:latin typeface="Arial"/>
                <a:cs typeface="Arial"/>
              </a:rPr>
              <a:t>o</a:t>
            </a:r>
            <a:r>
              <a:rPr sz="1300" spc="-385" dirty="0">
                <a:latin typeface="Arial"/>
                <a:cs typeface="Arial"/>
              </a:rPr>
              <a:t>n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</a:t>
            </a:r>
            <a:r>
              <a:rPr sz="1300" spc="-38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450" dirty="0">
                <a:latin typeface="Arial"/>
                <a:cs typeface="Arial"/>
              </a:rPr>
              <a:t>pom</a:t>
            </a:r>
            <a:r>
              <a:rPr sz="1300" spc="-390" dirty="0">
                <a:latin typeface="Arial"/>
                <a:cs typeface="Arial"/>
              </a:rPr>
              <a:t>p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380" dirty="0">
                <a:latin typeface="Arial"/>
                <a:cs typeface="Arial"/>
              </a:rPr>
              <a:t>g</a:t>
            </a:r>
            <a:r>
              <a:rPr sz="1300" spc="-39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,</a:t>
            </a:r>
            <a:r>
              <a:rPr sz="1300" spc="-185" dirty="0">
                <a:latin typeface="Arial"/>
                <a:cs typeface="Arial"/>
              </a:rPr>
              <a:t> </a:t>
            </a:r>
            <a:r>
              <a:rPr sz="1300" spc="-500" dirty="0">
                <a:latin typeface="Arial"/>
                <a:cs typeface="Arial"/>
              </a:rPr>
              <a:t>H</a:t>
            </a:r>
            <a:r>
              <a:rPr sz="1300" spc="-580" dirty="0">
                <a:latin typeface="Arial"/>
                <a:cs typeface="Arial"/>
              </a:rPr>
              <a:t>m</a:t>
            </a:r>
            <a:r>
              <a:rPr sz="1300" spc="-190" dirty="0">
                <a:latin typeface="Arial"/>
                <a:cs typeface="Arial"/>
              </a:rPr>
              <a:t>t </a:t>
            </a:r>
            <a:r>
              <a:rPr sz="1300" spc="-385" dirty="0">
                <a:latin typeface="Arial"/>
                <a:cs typeface="Arial"/>
              </a:rPr>
              <a:t>32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</a:t>
            </a:r>
            <a:r>
              <a:rPr sz="1300" spc="-190" dirty="0">
                <a:latin typeface="Arial"/>
                <a:cs typeface="Arial"/>
              </a:rPr>
              <a:t>, </a:t>
            </a:r>
            <a:r>
              <a:rPr sz="1300" spc="-455" dirty="0">
                <a:latin typeface="Arial"/>
                <a:cs typeface="Arial"/>
              </a:rPr>
              <a:t>P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5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</a:t>
            </a:r>
            <a:r>
              <a:rPr sz="1300" spc="-495" dirty="0">
                <a:latin typeface="Arial"/>
                <a:cs typeface="Arial"/>
              </a:rPr>
              <a:t>w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69" baseline="38647" dirty="0">
                <a:latin typeface="Arial"/>
                <a:cs typeface="Arial"/>
              </a:rPr>
              <a:t>SP5</a:t>
            </a:r>
            <a:endParaRPr sz="1725" baseline="38647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458" y="5489719"/>
            <a:ext cx="112268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80" dirty="0">
                <a:latin typeface="Arial"/>
                <a:cs typeface="Arial"/>
              </a:rPr>
              <a:t>•Une</a:t>
            </a:r>
            <a:r>
              <a:rPr sz="1300" spc="-210" dirty="0">
                <a:latin typeface="Arial"/>
                <a:cs typeface="Arial"/>
              </a:rPr>
              <a:t> </a:t>
            </a:r>
            <a:r>
              <a:rPr sz="1300" spc="-295" dirty="0">
                <a:latin typeface="Arial"/>
                <a:cs typeface="Arial"/>
              </a:rPr>
              <a:t>station</a:t>
            </a:r>
            <a:r>
              <a:rPr sz="1300" spc="-27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de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15" dirty="0">
                <a:latin typeface="Arial"/>
                <a:cs typeface="Arial"/>
              </a:rPr>
              <a:t>déminéralisation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3405" y="5576869"/>
            <a:ext cx="160083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285"/>
              </a:lnSpc>
            </a:pPr>
            <a:r>
              <a:rPr sz="1150" b="1" spc="-405" dirty="0">
                <a:latin typeface="Arial"/>
                <a:cs typeface="Arial"/>
              </a:rPr>
              <a:t>S</a:t>
            </a:r>
            <a:r>
              <a:rPr sz="1150" b="1" spc="-415" dirty="0">
                <a:latin typeface="Arial"/>
                <a:cs typeface="Arial"/>
              </a:rPr>
              <a:t>P</a:t>
            </a:r>
            <a:r>
              <a:rPr sz="1150" b="1" spc="-335" dirty="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r>
              <a:rPr sz="850" spc="-245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458" y="5790602"/>
            <a:ext cx="301879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  <a:tabLst>
                <a:tab pos="2589530" algn="l"/>
              </a:tabLst>
            </a:pPr>
            <a:r>
              <a:rPr sz="1300" spc="-380" dirty="0">
                <a:latin typeface="Arial"/>
                <a:cs typeface="Arial"/>
              </a:rPr>
              <a:t>•Ca</a:t>
            </a:r>
            <a:r>
              <a:rPr sz="1300" spc="-390" dirty="0">
                <a:latin typeface="Arial"/>
                <a:cs typeface="Arial"/>
              </a:rPr>
              <a:t>p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345" dirty="0">
                <a:latin typeface="Arial"/>
                <a:cs typeface="Arial"/>
              </a:rPr>
              <a:t>c</a:t>
            </a:r>
            <a:r>
              <a:rPr sz="1300" spc="-160" dirty="0">
                <a:latin typeface="Arial"/>
                <a:cs typeface="Arial"/>
              </a:rPr>
              <a:t>i</a:t>
            </a:r>
            <a:r>
              <a:rPr sz="1300" spc="-190" dirty="0">
                <a:latin typeface="Arial"/>
                <a:cs typeface="Arial"/>
              </a:rPr>
              <a:t>t</a:t>
            </a:r>
            <a:r>
              <a:rPr sz="1300" spc="-380" dirty="0">
                <a:latin typeface="Arial"/>
                <a:cs typeface="Arial"/>
              </a:rPr>
              <a:t>é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10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385" dirty="0">
                <a:latin typeface="Arial"/>
                <a:cs typeface="Arial"/>
              </a:rPr>
              <a:t>0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0" dirty="0">
                <a:latin typeface="Arial"/>
                <a:cs typeface="Arial"/>
              </a:rPr>
              <a:t>m</a:t>
            </a:r>
            <a:r>
              <a:rPr sz="1300" spc="-135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/j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32" baseline="-24154" dirty="0">
                <a:latin typeface="Arial"/>
                <a:cs typeface="Arial"/>
              </a:rPr>
              <a:t>Ta</a:t>
            </a:r>
            <a:r>
              <a:rPr sz="1725" b="1" spc="-817" baseline="-24154" dirty="0">
                <a:latin typeface="Arial"/>
                <a:cs typeface="Arial"/>
              </a:rPr>
              <a:t>m</a:t>
            </a:r>
            <a:r>
              <a:rPr sz="1725" b="1" spc="-502" baseline="-24154" dirty="0">
                <a:latin typeface="Arial"/>
                <a:cs typeface="Arial"/>
              </a:rPr>
              <a:t>a</a:t>
            </a:r>
            <a:r>
              <a:rPr sz="1725" b="1" spc="-562" baseline="-24154" dirty="0">
                <a:latin typeface="Arial"/>
                <a:cs typeface="Arial"/>
              </a:rPr>
              <a:t>n</a:t>
            </a:r>
            <a:r>
              <a:rPr sz="1725" b="1" spc="-427" baseline="-24154" dirty="0">
                <a:latin typeface="Arial"/>
                <a:cs typeface="Arial"/>
              </a:rPr>
              <a:t>ra</a:t>
            </a:r>
            <a:r>
              <a:rPr sz="1725" b="1" spc="-509" baseline="-24154" dirty="0">
                <a:latin typeface="Arial"/>
                <a:cs typeface="Arial"/>
              </a:rPr>
              <a:t>s</a:t>
            </a:r>
            <a:r>
              <a:rPr sz="1725" b="1" spc="-434" baseline="-24154" dirty="0">
                <a:latin typeface="Arial"/>
                <a:cs typeface="Arial"/>
              </a:rPr>
              <a:t>set</a:t>
            </a:r>
            <a:endParaRPr sz="1725" baseline="-2415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6077" y="2504485"/>
            <a:ext cx="2667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270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1150" b="1" spc="-2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25" dirty="0">
                <a:solidFill>
                  <a:srgbClr val="7F7F7F"/>
                </a:solidFill>
                <a:latin typeface="Arial"/>
                <a:cs typeface="Arial"/>
              </a:rPr>
              <a:t>Salah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7695" y="2485435"/>
            <a:ext cx="2660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270" dirty="0">
                <a:latin typeface="Arial"/>
                <a:cs typeface="Arial"/>
              </a:rPr>
              <a:t>In</a:t>
            </a:r>
            <a:r>
              <a:rPr sz="1150" b="1" spc="-260" dirty="0">
                <a:latin typeface="Arial"/>
                <a:cs typeface="Arial"/>
              </a:rPr>
              <a:t> </a:t>
            </a:r>
            <a:r>
              <a:rPr sz="1150" b="1" spc="-325" dirty="0">
                <a:latin typeface="Arial"/>
                <a:cs typeface="Arial"/>
              </a:rPr>
              <a:t>Salah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4929" y="1645792"/>
            <a:ext cx="3127248" cy="447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309" y="1630552"/>
            <a:ext cx="3126486" cy="446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0941" y="327867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2559" y="325962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77861" y="3963005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8685" y="3944665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2530" y="4332449"/>
            <a:ext cx="1314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150" b="1" spc="-41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150" b="1" spc="-33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63401" y="4313473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latin typeface="Arial"/>
                <a:cs typeface="Arial"/>
              </a:rPr>
              <a:t>SP3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5298" y="4542793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7743" y="51226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11708" y="55959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SP6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05616" y="5892314"/>
            <a:ext cx="42925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ama</a:t>
            </a: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150" b="1" spc="-23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150" b="1" spc="-34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150" b="1" spc="-305" dirty="0">
                <a:solidFill>
                  <a:srgbClr val="7F7F7F"/>
                </a:solidFill>
                <a:latin typeface="Arial"/>
                <a:cs typeface="Arial"/>
              </a:rPr>
              <a:t>sset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1678" y="2050289"/>
            <a:ext cx="6178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9" dirty="0">
                <a:solidFill>
                  <a:srgbClr val="7F7F7F"/>
                </a:solidFill>
                <a:latin typeface="Arial"/>
                <a:cs typeface="Arial"/>
              </a:rPr>
              <a:t>Champ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5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30" dirty="0">
                <a:solidFill>
                  <a:srgbClr val="7F7F7F"/>
                </a:solidFill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2553" y="2032045"/>
            <a:ext cx="6178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9" dirty="0">
                <a:latin typeface="Arial"/>
                <a:cs typeface="Arial"/>
              </a:rPr>
              <a:t>Champ</a:t>
            </a:r>
            <a:r>
              <a:rPr sz="1150" b="1" spc="-204" dirty="0">
                <a:latin typeface="Arial"/>
                <a:cs typeface="Arial"/>
              </a:rPr>
              <a:t> </a:t>
            </a:r>
            <a:r>
              <a:rPr sz="1150" b="1" spc="-355" dirty="0">
                <a:latin typeface="Arial"/>
                <a:cs typeface="Arial"/>
              </a:rPr>
              <a:t>de</a:t>
            </a:r>
            <a:r>
              <a:rPr sz="1150" b="1" spc="-200" dirty="0">
                <a:latin typeface="Arial"/>
                <a:cs typeface="Arial"/>
              </a:rPr>
              <a:t> </a:t>
            </a:r>
            <a:r>
              <a:rPr sz="1150" b="1" spc="-330" dirty="0"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5602" y="4602645"/>
            <a:ext cx="1549400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40" dirty="0">
                <a:solidFill>
                  <a:srgbClr val="7F7F7F"/>
                </a:solidFill>
                <a:latin typeface="Arial"/>
                <a:cs typeface="Arial"/>
              </a:rPr>
              <a:t>•48 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forages,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600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7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35" dirty="0">
                <a:solidFill>
                  <a:srgbClr val="7F7F7F"/>
                </a:solidFill>
                <a:latin typeface="Arial"/>
                <a:cs typeface="Arial"/>
              </a:rPr>
              <a:t>profondeur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70" dirty="0">
                <a:solidFill>
                  <a:srgbClr val="7F7F7F"/>
                </a:solidFill>
                <a:latin typeface="Arial"/>
                <a:cs typeface="Arial"/>
              </a:rPr>
              <a:t>chacun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r>
              <a:rPr sz="1300" spc="-360" dirty="0">
                <a:solidFill>
                  <a:srgbClr val="7F7F7F"/>
                </a:solidFill>
                <a:latin typeface="Arial"/>
                <a:cs typeface="Arial"/>
              </a:rPr>
              <a:t>•1300 </a:t>
            </a:r>
            <a:r>
              <a:rPr sz="1300" spc="-455" dirty="0">
                <a:solidFill>
                  <a:srgbClr val="7F7F7F"/>
                </a:solidFill>
                <a:latin typeface="Arial"/>
                <a:cs typeface="Arial"/>
              </a:rPr>
              <a:t>km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conduite,</a:t>
            </a:r>
            <a:r>
              <a:rPr sz="1300" spc="-2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95" dirty="0">
                <a:solidFill>
                  <a:srgbClr val="7F7F7F"/>
                </a:solidFill>
                <a:latin typeface="Arial"/>
                <a:cs typeface="Arial"/>
              </a:rPr>
              <a:t>DN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700</a:t>
            </a:r>
            <a:r>
              <a:rPr sz="1300" spc="-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à</a:t>
            </a:r>
            <a:r>
              <a:rPr sz="1300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1400</a:t>
            </a:r>
            <a:r>
              <a:rPr sz="1300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75" dirty="0">
                <a:solidFill>
                  <a:srgbClr val="7F7F7F"/>
                </a:solidFill>
                <a:latin typeface="Arial"/>
                <a:cs typeface="Arial"/>
              </a:rPr>
              <a:t>mm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1300" spc="-315" dirty="0">
                <a:solidFill>
                  <a:srgbClr val="7F7F7F"/>
                </a:solidFill>
                <a:latin typeface="Arial"/>
                <a:cs typeface="Arial"/>
              </a:rPr>
              <a:t>•6 </a:t>
            </a:r>
            <a:r>
              <a:rPr sz="1300" spc="-300" dirty="0">
                <a:solidFill>
                  <a:srgbClr val="7F7F7F"/>
                </a:solidFill>
                <a:latin typeface="Arial"/>
                <a:cs typeface="Arial"/>
              </a:rPr>
              <a:t>stations</a:t>
            </a:r>
            <a:r>
              <a:rPr sz="1300" spc="-2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pompage,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25" dirty="0">
                <a:solidFill>
                  <a:srgbClr val="7F7F7F"/>
                </a:solidFill>
                <a:latin typeface="Arial"/>
                <a:cs typeface="Arial"/>
              </a:rPr>
              <a:t>Hmt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320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m,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45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535" dirty="0">
                <a:solidFill>
                  <a:srgbClr val="7F7F7F"/>
                </a:solidFill>
                <a:latin typeface="Arial"/>
                <a:cs typeface="Arial"/>
              </a:rPr>
              <a:t>Mw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0"/>
              </a:spcBef>
            </a:pP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•Une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station</a:t>
            </a:r>
            <a:r>
              <a:rPr sz="1300" spc="-2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20" dirty="0">
                <a:solidFill>
                  <a:srgbClr val="7F7F7F"/>
                </a:solidFill>
                <a:latin typeface="Arial"/>
                <a:cs typeface="Arial"/>
              </a:rPr>
              <a:t>déminéralisation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r>
              <a:rPr sz="1300" spc="-330" dirty="0">
                <a:solidFill>
                  <a:srgbClr val="7F7F7F"/>
                </a:solidFill>
                <a:latin typeface="Arial"/>
                <a:cs typeface="Arial"/>
              </a:rPr>
              <a:t>•Capacité</a:t>
            </a:r>
            <a:r>
              <a:rPr sz="1300" spc="-3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100</a:t>
            </a:r>
            <a:r>
              <a:rPr sz="1300" spc="-1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385" dirty="0">
                <a:solidFill>
                  <a:srgbClr val="7F7F7F"/>
                </a:solidFill>
                <a:latin typeface="Arial"/>
                <a:cs typeface="Arial"/>
              </a:rPr>
              <a:t>000</a:t>
            </a:r>
            <a:r>
              <a:rPr sz="1300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275" spc="-442" baseline="2287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r>
              <a:rPr sz="1300" spc="-295" dirty="0">
                <a:solidFill>
                  <a:srgbClr val="7F7F7F"/>
                </a:solidFill>
                <a:latin typeface="Arial"/>
                <a:cs typeface="Arial"/>
              </a:rPr>
              <a:t>/j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6458" y="4523785"/>
            <a:ext cx="2032635" cy="2470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1899920" algn="l"/>
              </a:tabLst>
            </a:pPr>
            <a:r>
              <a:rPr sz="1300" spc="-315" dirty="0">
                <a:latin typeface="Arial"/>
                <a:cs typeface="Arial"/>
              </a:rPr>
              <a:t>•4</a:t>
            </a:r>
            <a:r>
              <a:rPr sz="1300" spc="-380" dirty="0">
                <a:latin typeface="Arial"/>
                <a:cs typeface="Arial"/>
              </a:rPr>
              <a:t>8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190" dirty="0">
                <a:latin typeface="Arial"/>
                <a:cs typeface="Arial"/>
              </a:rPr>
              <a:t>f</a:t>
            </a:r>
            <a:r>
              <a:rPr sz="1300" spc="-350" dirty="0">
                <a:latin typeface="Arial"/>
                <a:cs typeface="Arial"/>
              </a:rPr>
              <a:t>orag</a:t>
            </a:r>
            <a:r>
              <a:rPr sz="1300" spc="-390" dirty="0">
                <a:latin typeface="Arial"/>
                <a:cs typeface="Arial"/>
              </a:rPr>
              <a:t>e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0" dirty="0">
                <a:latin typeface="Arial"/>
                <a:cs typeface="Arial"/>
              </a:rPr>
              <a:t>,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6</a:t>
            </a:r>
            <a:r>
              <a:rPr sz="1300" spc="-380" dirty="0">
                <a:latin typeface="Arial"/>
                <a:cs typeface="Arial"/>
              </a:rPr>
              <a:t>00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0" dirty="0">
                <a:latin typeface="Arial"/>
                <a:cs typeface="Arial"/>
              </a:rPr>
              <a:t>m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</a:t>
            </a:r>
            <a:r>
              <a:rPr sz="1300" spc="-38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50" dirty="0">
                <a:latin typeface="Arial"/>
                <a:cs typeface="Arial"/>
              </a:rPr>
              <a:t>profondeu</a:t>
            </a:r>
            <a:r>
              <a:rPr sz="1300" spc="-229" dirty="0">
                <a:latin typeface="Arial"/>
                <a:cs typeface="Arial"/>
              </a:rPr>
              <a:t>r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65" dirty="0">
                <a:latin typeface="Arial"/>
                <a:cs typeface="Arial"/>
              </a:rPr>
              <a:t>chac</a:t>
            </a:r>
            <a:r>
              <a:rPr sz="1300" spc="-380" dirty="0">
                <a:latin typeface="Arial"/>
                <a:cs typeface="Arial"/>
              </a:rPr>
              <a:t>un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69" baseline="28985" dirty="0">
                <a:latin typeface="Arial"/>
                <a:cs typeface="Arial"/>
              </a:rPr>
              <a:t>SP4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458" y="4885358"/>
            <a:ext cx="147383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60" dirty="0">
                <a:latin typeface="Arial"/>
                <a:cs typeface="Arial"/>
              </a:rPr>
              <a:t>•1300 </a:t>
            </a:r>
            <a:r>
              <a:rPr sz="1300" spc="-459" dirty="0">
                <a:latin typeface="Arial"/>
                <a:cs typeface="Arial"/>
              </a:rPr>
              <a:t>km</a:t>
            </a:r>
            <a:r>
              <a:rPr sz="1300" spc="-204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15" dirty="0">
                <a:latin typeface="Arial"/>
                <a:cs typeface="Arial"/>
              </a:rPr>
              <a:t>conduite,</a:t>
            </a:r>
            <a:r>
              <a:rPr sz="1300" spc="-285" dirty="0">
                <a:latin typeface="Arial"/>
                <a:cs typeface="Arial"/>
              </a:rPr>
              <a:t> </a:t>
            </a:r>
            <a:r>
              <a:rPr sz="1300" spc="-495" dirty="0">
                <a:latin typeface="Arial"/>
                <a:cs typeface="Arial"/>
              </a:rPr>
              <a:t>DN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700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à</a:t>
            </a:r>
            <a:r>
              <a:rPr sz="1300" spc="-204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1400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6458" y="5103667"/>
            <a:ext cx="2254250" cy="2711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  <a:tabLst>
                <a:tab pos="2121535" algn="l"/>
              </a:tabLst>
            </a:pPr>
            <a:r>
              <a:rPr sz="1300" spc="-245" dirty="0">
                <a:latin typeface="Arial"/>
                <a:cs typeface="Arial"/>
              </a:rPr>
              <a:t>•</a:t>
            </a:r>
            <a:r>
              <a:rPr sz="1300" spc="-380" dirty="0">
                <a:latin typeface="Arial"/>
                <a:cs typeface="Arial"/>
              </a:rPr>
              <a:t>6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5" dirty="0">
                <a:latin typeface="Arial"/>
                <a:cs typeface="Arial"/>
              </a:rPr>
              <a:t>t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190" dirty="0">
                <a:latin typeface="Arial"/>
                <a:cs typeface="Arial"/>
              </a:rPr>
              <a:t>t</a:t>
            </a:r>
            <a:r>
              <a:rPr sz="1300" spc="-160" dirty="0">
                <a:latin typeface="Arial"/>
                <a:cs typeface="Arial"/>
              </a:rPr>
              <a:t>i</a:t>
            </a:r>
            <a:r>
              <a:rPr sz="1300" spc="-390" dirty="0">
                <a:latin typeface="Arial"/>
                <a:cs typeface="Arial"/>
              </a:rPr>
              <a:t>o</a:t>
            </a:r>
            <a:r>
              <a:rPr sz="1300" spc="-385" dirty="0">
                <a:latin typeface="Arial"/>
                <a:cs typeface="Arial"/>
              </a:rPr>
              <a:t>n</a:t>
            </a:r>
            <a:r>
              <a:rPr sz="1300" spc="-345" dirty="0">
                <a:latin typeface="Arial"/>
                <a:cs typeface="Arial"/>
              </a:rPr>
              <a:t>s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</a:t>
            </a:r>
            <a:r>
              <a:rPr sz="1300" spc="-38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450" dirty="0">
                <a:latin typeface="Arial"/>
                <a:cs typeface="Arial"/>
              </a:rPr>
              <a:t>pom</a:t>
            </a:r>
            <a:r>
              <a:rPr sz="1300" spc="-390" dirty="0">
                <a:latin typeface="Arial"/>
                <a:cs typeface="Arial"/>
              </a:rPr>
              <a:t>p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380" dirty="0">
                <a:latin typeface="Arial"/>
                <a:cs typeface="Arial"/>
              </a:rPr>
              <a:t>g</a:t>
            </a:r>
            <a:r>
              <a:rPr sz="1300" spc="-390" dirty="0">
                <a:latin typeface="Arial"/>
                <a:cs typeface="Arial"/>
              </a:rPr>
              <a:t>e</a:t>
            </a:r>
            <a:r>
              <a:rPr sz="1300" spc="-190" dirty="0">
                <a:latin typeface="Arial"/>
                <a:cs typeface="Arial"/>
              </a:rPr>
              <a:t>,</a:t>
            </a:r>
            <a:r>
              <a:rPr sz="1300" spc="-185" dirty="0">
                <a:latin typeface="Arial"/>
                <a:cs typeface="Arial"/>
              </a:rPr>
              <a:t> </a:t>
            </a:r>
            <a:r>
              <a:rPr sz="1300" spc="-500" dirty="0">
                <a:latin typeface="Arial"/>
                <a:cs typeface="Arial"/>
              </a:rPr>
              <a:t>H</a:t>
            </a:r>
            <a:r>
              <a:rPr sz="1300" spc="-580" dirty="0">
                <a:latin typeface="Arial"/>
                <a:cs typeface="Arial"/>
              </a:rPr>
              <a:t>m</a:t>
            </a:r>
            <a:r>
              <a:rPr sz="1300" spc="-190" dirty="0">
                <a:latin typeface="Arial"/>
                <a:cs typeface="Arial"/>
              </a:rPr>
              <a:t>t </a:t>
            </a:r>
            <a:r>
              <a:rPr sz="1300" spc="-385" dirty="0">
                <a:latin typeface="Arial"/>
                <a:cs typeface="Arial"/>
              </a:rPr>
              <a:t>32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</a:t>
            </a:r>
            <a:r>
              <a:rPr sz="1300" spc="-190" dirty="0">
                <a:latin typeface="Arial"/>
                <a:cs typeface="Arial"/>
              </a:rPr>
              <a:t>, </a:t>
            </a:r>
            <a:r>
              <a:rPr sz="1300" spc="-455" dirty="0">
                <a:latin typeface="Arial"/>
                <a:cs typeface="Arial"/>
              </a:rPr>
              <a:t>P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5</a:t>
            </a:r>
            <a:r>
              <a:rPr sz="1300" spc="-190" dirty="0">
                <a:latin typeface="Arial"/>
                <a:cs typeface="Arial"/>
              </a:rPr>
              <a:t> </a:t>
            </a:r>
            <a:r>
              <a:rPr sz="1300" spc="-575" dirty="0">
                <a:latin typeface="Arial"/>
                <a:cs typeface="Arial"/>
              </a:rPr>
              <a:t>M</a:t>
            </a:r>
            <a:r>
              <a:rPr sz="1300" spc="-495" dirty="0">
                <a:latin typeface="Arial"/>
                <a:cs typeface="Arial"/>
              </a:rPr>
              <a:t>w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69" baseline="38647" dirty="0">
                <a:latin typeface="Arial"/>
                <a:cs typeface="Arial"/>
              </a:rPr>
              <a:t>SP5</a:t>
            </a:r>
            <a:endParaRPr sz="1725" baseline="3864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458" y="5489719"/>
            <a:ext cx="112268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380" dirty="0">
                <a:latin typeface="Arial"/>
                <a:cs typeface="Arial"/>
              </a:rPr>
              <a:t>•Une</a:t>
            </a:r>
            <a:r>
              <a:rPr sz="1300" spc="-210" dirty="0">
                <a:latin typeface="Arial"/>
                <a:cs typeface="Arial"/>
              </a:rPr>
              <a:t> </a:t>
            </a:r>
            <a:r>
              <a:rPr sz="1300" spc="-295" dirty="0">
                <a:latin typeface="Arial"/>
                <a:cs typeface="Arial"/>
              </a:rPr>
              <a:t>station</a:t>
            </a:r>
            <a:r>
              <a:rPr sz="1300" spc="-270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de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315" dirty="0">
                <a:latin typeface="Arial"/>
                <a:cs typeface="Arial"/>
              </a:rPr>
              <a:t>déminéralisation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33405" y="5576869"/>
            <a:ext cx="160083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285"/>
              </a:lnSpc>
            </a:pPr>
            <a:r>
              <a:rPr sz="1150" b="1" spc="-405" dirty="0">
                <a:latin typeface="Arial"/>
                <a:cs typeface="Arial"/>
              </a:rPr>
              <a:t>S</a:t>
            </a:r>
            <a:r>
              <a:rPr sz="1150" b="1" spc="-415" dirty="0">
                <a:latin typeface="Arial"/>
                <a:cs typeface="Arial"/>
              </a:rPr>
              <a:t>P</a:t>
            </a:r>
            <a:r>
              <a:rPr sz="1150" b="1" spc="-335" dirty="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r>
              <a:rPr sz="850" spc="-245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458" y="5790602"/>
            <a:ext cx="301879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  <a:tabLst>
                <a:tab pos="2589530" algn="l"/>
              </a:tabLst>
            </a:pPr>
            <a:r>
              <a:rPr sz="1300" spc="-380" dirty="0">
                <a:latin typeface="Arial"/>
                <a:cs typeface="Arial"/>
              </a:rPr>
              <a:t>•Ca</a:t>
            </a:r>
            <a:r>
              <a:rPr sz="1300" spc="-390" dirty="0">
                <a:latin typeface="Arial"/>
                <a:cs typeface="Arial"/>
              </a:rPr>
              <a:t>p</a:t>
            </a:r>
            <a:r>
              <a:rPr sz="1300" spc="-385" dirty="0">
                <a:latin typeface="Arial"/>
                <a:cs typeface="Arial"/>
              </a:rPr>
              <a:t>a</a:t>
            </a:r>
            <a:r>
              <a:rPr sz="1300" spc="-345" dirty="0">
                <a:latin typeface="Arial"/>
                <a:cs typeface="Arial"/>
              </a:rPr>
              <a:t>c</a:t>
            </a:r>
            <a:r>
              <a:rPr sz="1300" spc="-160" dirty="0">
                <a:latin typeface="Arial"/>
                <a:cs typeface="Arial"/>
              </a:rPr>
              <a:t>i</a:t>
            </a:r>
            <a:r>
              <a:rPr sz="1300" spc="-190" dirty="0">
                <a:latin typeface="Arial"/>
                <a:cs typeface="Arial"/>
              </a:rPr>
              <a:t>t</a:t>
            </a:r>
            <a:r>
              <a:rPr sz="1300" spc="-380" dirty="0">
                <a:latin typeface="Arial"/>
                <a:cs typeface="Arial"/>
              </a:rPr>
              <a:t>é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5" dirty="0">
                <a:latin typeface="Arial"/>
                <a:cs typeface="Arial"/>
              </a:rPr>
              <a:t>10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195" dirty="0">
                <a:latin typeface="Arial"/>
                <a:cs typeface="Arial"/>
              </a:rPr>
              <a:t> 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385" dirty="0">
                <a:latin typeface="Arial"/>
                <a:cs typeface="Arial"/>
              </a:rPr>
              <a:t>0</a:t>
            </a:r>
            <a:r>
              <a:rPr sz="1300" spc="-380" dirty="0">
                <a:latin typeface="Arial"/>
                <a:cs typeface="Arial"/>
              </a:rPr>
              <a:t>0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spc="-570" dirty="0">
                <a:latin typeface="Arial"/>
                <a:cs typeface="Arial"/>
              </a:rPr>
              <a:t>m</a:t>
            </a:r>
            <a:r>
              <a:rPr sz="1300" spc="-135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/j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725" b="1" spc="-532" baseline="-24154" dirty="0">
                <a:latin typeface="Arial"/>
                <a:cs typeface="Arial"/>
              </a:rPr>
              <a:t>Ta</a:t>
            </a:r>
            <a:r>
              <a:rPr sz="1725" b="1" spc="-817" baseline="-24154" dirty="0">
                <a:latin typeface="Arial"/>
                <a:cs typeface="Arial"/>
              </a:rPr>
              <a:t>m</a:t>
            </a:r>
            <a:r>
              <a:rPr sz="1725" b="1" spc="-502" baseline="-24154" dirty="0">
                <a:latin typeface="Arial"/>
                <a:cs typeface="Arial"/>
              </a:rPr>
              <a:t>a</a:t>
            </a:r>
            <a:r>
              <a:rPr sz="1725" b="1" spc="-562" baseline="-24154" dirty="0">
                <a:latin typeface="Arial"/>
                <a:cs typeface="Arial"/>
              </a:rPr>
              <a:t>n</a:t>
            </a:r>
            <a:r>
              <a:rPr sz="1725" b="1" spc="-427" baseline="-24154" dirty="0">
                <a:latin typeface="Arial"/>
                <a:cs typeface="Arial"/>
              </a:rPr>
              <a:t>ra</a:t>
            </a:r>
            <a:r>
              <a:rPr sz="1725" b="1" spc="-509" baseline="-24154" dirty="0">
                <a:latin typeface="Arial"/>
                <a:cs typeface="Arial"/>
              </a:rPr>
              <a:t>s</a:t>
            </a:r>
            <a:r>
              <a:rPr sz="1725" b="1" spc="-434" baseline="-24154" dirty="0">
                <a:latin typeface="Arial"/>
                <a:cs typeface="Arial"/>
              </a:rPr>
              <a:t>set</a:t>
            </a:r>
            <a:endParaRPr sz="1725" baseline="-24154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4929" y="1645792"/>
            <a:ext cx="3127248" cy="447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7309" y="990600"/>
            <a:ext cx="3126486" cy="5108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30941" y="327867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3421" y="3206369"/>
            <a:ext cx="147955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325"/>
              </a:spcBef>
            </a:pPr>
            <a:r>
              <a:rPr sz="1150" b="1" spc="-380" dirty="0">
                <a:latin typeface="Arial"/>
                <a:cs typeface="Arial"/>
              </a:rPr>
              <a:t>SP1</a:t>
            </a:r>
            <a:endParaRPr sz="11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77861" y="3963005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60309" y="3891407"/>
            <a:ext cx="147955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325"/>
              </a:spcBef>
            </a:pPr>
            <a:r>
              <a:rPr sz="1150" b="1" spc="-380" dirty="0">
                <a:latin typeface="Arial"/>
                <a:cs typeface="Arial"/>
              </a:rPr>
              <a:t>SP2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72530" y="4332449"/>
            <a:ext cx="1314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150" b="1" spc="-41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150" b="1" spc="-33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55025" y="4259453"/>
            <a:ext cx="147320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330"/>
              </a:spcBef>
            </a:pPr>
            <a:r>
              <a:rPr sz="1150" b="1" spc="-380" dirty="0">
                <a:latin typeface="Arial"/>
                <a:cs typeface="Arial"/>
              </a:rPr>
              <a:t>SP3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15298" y="4542793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SP4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97747" y="4470527"/>
            <a:ext cx="147955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325"/>
              </a:spcBef>
            </a:pPr>
            <a:r>
              <a:rPr sz="1150" b="1" spc="-380" dirty="0">
                <a:latin typeface="Arial"/>
                <a:cs typeface="Arial"/>
              </a:rPr>
              <a:t>SP4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37743" y="51226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SP5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20251" y="5050409"/>
            <a:ext cx="147955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325"/>
              </a:spcBef>
            </a:pPr>
            <a:r>
              <a:rPr sz="1150" b="1" spc="-380" dirty="0">
                <a:latin typeface="Arial"/>
                <a:cs typeface="Arial"/>
              </a:rPr>
              <a:t>SP5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11708" y="5595957"/>
            <a:ext cx="132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80" dirty="0">
                <a:solidFill>
                  <a:srgbClr val="7F7F7F"/>
                </a:solidFill>
                <a:latin typeface="Arial"/>
                <a:cs typeface="Arial"/>
              </a:rPr>
              <a:t>SP6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94165" y="5523610"/>
            <a:ext cx="147955" cy="264160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325"/>
              </a:spcBef>
            </a:pPr>
            <a:r>
              <a:rPr sz="1150" b="1" spc="-405" dirty="0">
                <a:latin typeface="Arial"/>
                <a:cs typeface="Arial"/>
              </a:rPr>
              <a:t>S</a:t>
            </a:r>
            <a:r>
              <a:rPr sz="1150" b="1" spc="-415" dirty="0">
                <a:latin typeface="Arial"/>
                <a:cs typeface="Arial"/>
              </a:rPr>
              <a:t>P</a:t>
            </a:r>
            <a:r>
              <a:rPr sz="1150" b="1" spc="-335" dirty="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05616" y="5892314"/>
            <a:ext cx="42925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150" b="1" spc="-405" dirty="0">
                <a:solidFill>
                  <a:srgbClr val="7F7F7F"/>
                </a:solidFill>
                <a:latin typeface="Arial"/>
                <a:cs typeface="Arial"/>
              </a:rPr>
              <a:t>ama</a:t>
            </a:r>
            <a:r>
              <a:rPr sz="1150" b="1" spc="-37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150" b="1" spc="-23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150" b="1" spc="-34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150" b="1" spc="-305" dirty="0">
                <a:solidFill>
                  <a:srgbClr val="7F7F7F"/>
                </a:solidFill>
                <a:latin typeface="Arial"/>
                <a:cs typeface="Arial"/>
              </a:rPr>
              <a:t>sset</a:t>
            </a:r>
            <a:endParaRPr sz="11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75165" y="5820028"/>
            <a:ext cx="468630" cy="264160"/>
          </a:xfrm>
          <a:prstGeom prst="rect">
            <a:avLst/>
          </a:prstGeom>
          <a:solidFill>
            <a:srgbClr val="99CC00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325"/>
              </a:spcBef>
            </a:pPr>
            <a:r>
              <a:rPr sz="1150" b="1" spc="-355" dirty="0">
                <a:latin typeface="Arial"/>
                <a:cs typeface="Arial"/>
              </a:rPr>
              <a:t>Ta</a:t>
            </a:r>
            <a:r>
              <a:rPr sz="1150" b="1" spc="-545" dirty="0">
                <a:latin typeface="Arial"/>
                <a:cs typeface="Arial"/>
              </a:rPr>
              <a:t>m</a:t>
            </a:r>
            <a:r>
              <a:rPr sz="1150" b="1" spc="-335" dirty="0">
                <a:latin typeface="Arial"/>
                <a:cs typeface="Arial"/>
              </a:rPr>
              <a:t>a</a:t>
            </a:r>
            <a:r>
              <a:rPr sz="1150" b="1" spc="-375" dirty="0">
                <a:latin typeface="Arial"/>
                <a:cs typeface="Arial"/>
              </a:rPr>
              <a:t>n</a:t>
            </a:r>
            <a:r>
              <a:rPr sz="1150" b="1" spc="-285" dirty="0">
                <a:latin typeface="Arial"/>
                <a:cs typeface="Arial"/>
              </a:rPr>
              <a:t>ra</a:t>
            </a:r>
            <a:r>
              <a:rPr sz="1150" b="1" spc="-340" dirty="0">
                <a:latin typeface="Arial"/>
                <a:cs typeface="Arial"/>
              </a:rPr>
              <a:t>s</a:t>
            </a:r>
            <a:r>
              <a:rPr sz="1150" b="1" spc="-290" dirty="0">
                <a:latin typeface="Arial"/>
                <a:cs typeface="Arial"/>
              </a:rPr>
              <a:t>set</a:t>
            </a:r>
            <a:endParaRPr sz="11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1678" y="2050289"/>
            <a:ext cx="6178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409" dirty="0">
                <a:solidFill>
                  <a:srgbClr val="7F7F7F"/>
                </a:solidFill>
                <a:latin typeface="Arial"/>
                <a:cs typeface="Arial"/>
              </a:rPr>
              <a:t>Champ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5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150" b="1" spc="-2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30" dirty="0">
                <a:solidFill>
                  <a:srgbClr val="7F7F7F"/>
                </a:solidFill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0367" y="1995551"/>
            <a:ext cx="641985" cy="226695"/>
          </a:xfrm>
          <a:prstGeom prst="rect">
            <a:avLst/>
          </a:prstGeom>
          <a:solidFill>
            <a:srgbClr val="BBE0E3"/>
          </a:solidFill>
          <a:ln w="3263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90"/>
              </a:spcBef>
            </a:pPr>
            <a:r>
              <a:rPr sz="1150" b="1" spc="-409" dirty="0">
                <a:latin typeface="Arial"/>
                <a:cs typeface="Arial"/>
              </a:rPr>
              <a:t>Champ</a:t>
            </a:r>
            <a:r>
              <a:rPr sz="1150" b="1" spc="-200" dirty="0">
                <a:latin typeface="Arial"/>
                <a:cs typeface="Arial"/>
              </a:rPr>
              <a:t> </a:t>
            </a:r>
            <a:r>
              <a:rPr sz="1150" b="1" spc="-355" dirty="0">
                <a:latin typeface="Arial"/>
                <a:cs typeface="Arial"/>
              </a:rPr>
              <a:t>de</a:t>
            </a:r>
            <a:r>
              <a:rPr sz="1150" b="1" spc="-195" dirty="0">
                <a:latin typeface="Arial"/>
                <a:cs typeface="Arial"/>
              </a:rPr>
              <a:t> </a:t>
            </a:r>
            <a:r>
              <a:rPr sz="1150" b="1" spc="-330" dirty="0">
                <a:latin typeface="Arial"/>
                <a:cs typeface="Arial"/>
              </a:rPr>
              <a:t>captage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3603" y="6013577"/>
            <a:ext cx="1873885" cy="19050"/>
          </a:xfrm>
          <a:custGeom>
            <a:avLst/>
            <a:gdLst/>
            <a:ahLst/>
            <a:cxnLst/>
            <a:rect l="l" t="t" r="r" b="b"/>
            <a:pathLst>
              <a:path w="1873885" h="19050">
                <a:moveTo>
                  <a:pt x="0" y="19050"/>
                </a:moveTo>
                <a:lnTo>
                  <a:pt x="1873757" y="19050"/>
                </a:lnTo>
                <a:lnTo>
                  <a:pt x="187375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24</a:t>
            </a:fld>
            <a:endParaRPr spc="-5" dirty="0"/>
          </a:p>
        </p:txBody>
      </p:sp>
      <p:sp>
        <p:nvSpPr>
          <p:cNvPr id="69" name="object 69"/>
          <p:cNvSpPr txBox="1"/>
          <p:nvPr/>
        </p:nvSpPr>
        <p:spPr>
          <a:xfrm>
            <a:off x="1076077" y="2504485"/>
            <a:ext cx="2667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50" b="1" spc="-270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1150" b="1" spc="-2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50" b="1" spc="-325" dirty="0">
                <a:solidFill>
                  <a:srgbClr val="7F7F7F"/>
                </a:solidFill>
                <a:latin typeface="Arial"/>
                <a:cs typeface="Arial"/>
              </a:rPr>
              <a:t>Salah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4653" y="2432176"/>
            <a:ext cx="271780" cy="264160"/>
          </a:xfrm>
          <a:prstGeom prst="rect">
            <a:avLst/>
          </a:prstGeom>
          <a:solidFill>
            <a:srgbClr val="99CC00"/>
          </a:solidFill>
          <a:ln w="326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325"/>
              </a:spcBef>
            </a:pPr>
            <a:r>
              <a:rPr sz="1150" b="1" spc="-270" dirty="0">
                <a:latin typeface="Arial"/>
                <a:cs typeface="Arial"/>
              </a:rPr>
              <a:t>In</a:t>
            </a:r>
            <a:r>
              <a:rPr sz="1150" b="1" spc="-260" dirty="0">
                <a:latin typeface="Arial"/>
                <a:cs typeface="Arial"/>
              </a:rPr>
              <a:t> </a:t>
            </a:r>
            <a:r>
              <a:rPr sz="1150" b="1" spc="-325" dirty="0">
                <a:latin typeface="Arial"/>
                <a:cs typeface="Arial"/>
              </a:rPr>
              <a:t>Salah</a:t>
            </a:r>
            <a:endParaRPr sz="1150">
              <a:latin typeface="Arial"/>
              <a:cs typeface="Arial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6200" y="4800600"/>
            <a:ext cx="2286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 48 forges, 600m de profondeur chacun.</a:t>
            </a:r>
          </a:p>
          <a:p>
            <a:pPr>
              <a:buFont typeface="Arial" pitchFamily="34" charset="0"/>
              <a:buChar char="•"/>
            </a:pP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 1300km de conduite, DN700 à 1400mm.</a:t>
            </a:r>
          </a:p>
          <a:p>
            <a:pPr>
              <a:buFont typeface="Arial" pitchFamily="34" charset="0"/>
              <a:buChar char="•"/>
            </a:pPr>
            <a:r>
              <a:rPr lang="fr-FR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6 stations de pompages, </a:t>
            </a:r>
            <a:r>
              <a:rPr lang="fr-FR" sz="1000" b="1" dirty="0" err="1" smtClean="0">
                <a:latin typeface="Times New Roman" pitchFamily="18" charset="0"/>
                <a:cs typeface="Times New Roman" pitchFamily="18" charset="0"/>
              </a:rPr>
              <a:t>Hmt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 320m, P5Mw.</a:t>
            </a:r>
          </a:p>
          <a:p>
            <a:pPr>
              <a:buFont typeface="Arial" pitchFamily="34" charset="0"/>
              <a:buChar char="•"/>
            </a:pPr>
            <a:r>
              <a:rPr lang="fr-FR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Une station de déminéralisation.</a:t>
            </a:r>
          </a:p>
          <a:p>
            <a:pPr>
              <a:buFont typeface="Arial" pitchFamily="34" charset="0"/>
              <a:buChar char="•"/>
            </a:pP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 Capacité 100 000m</a:t>
            </a:r>
            <a:r>
              <a:rPr lang="fr-FR" sz="1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/j.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90600"/>
            <a:ext cx="7543800" cy="44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1" y="3959478"/>
            <a:ext cx="7772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/>
              </a:rPr>
              <a:t>Merci pour votre</a:t>
            </a:r>
            <a:r>
              <a:rPr sz="4000" b="1" spc="-8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/>
              </a:rPr>
              <a:t> </a:t>
            </a:r>
            <a:r>
              <a:rPr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/>
              </a:rPr>
              <a:t>attention</a:t>
            </a:r>
            <a:endParaRPr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639" y="619379"/>
            <a:ext cx="571500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2541" y="5730875"/>
            <a:ext cx="5714999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533400" y="806323"/>
            <a:ext cx="7980559" cy="519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defTabSz="361950">
              <a:lnSpc>
                <a:spcPct val="100000"/>
              </a:lnSpc>
              <a:spcBef>
                <a:spcPts val="100"/>
              </a:spcBef>
            </a:pPr>
            <a:r>
              <a:rPr lang="fr-FR" sz="2400" spc="-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Dés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1996, l’Algérie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engagé une nouvelle politique de l’eau,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à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savoir la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Gestion intégrée des ressources en eau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pour  garantir leur valorisation et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durabilité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 defTabSz="361950">
              <a:lnSpc>
                <a:spcPct val="100000"/>
              </a:lnSpc>
              <a:spcBef>
                <a:spcPts val="100"/>
              </a:spcBef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61950">
              <a:lnSpc>
                <a:spcPct val="100000"/>
              </a:lnSpc>
              <a:spcBef>
                <a:spcPts val="15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Cette nouvelles politique est fondée sur un ensemble de reformes institutionnelles et de nouveaux instruments qui sont les Agences de bassin et les Comités de Bassin.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 defTabSz="361950">
              <a:lnSpc>
                <a:spcPct val="100000"/>
              </a:lnSpc>
              <a:spcBef>
                <a:spcPts val="15"/>
              </a:spcBef>
            </a:pPr>
            <a:endParaRPr lang="fr-FR" sz="2400" spc="-5" dirty="0">
              <a:latin typeface="Times New Roman" pitchFamily="18" charset="0"/>
              <a:cs typeface="Times New Roman" pitchFamily="18" charset="0"/>
            </a:endParaRPr>
          </a:p>
          <a:p>
            <a:pPr indent="361950" algn="just" defTabSz="361950">
              <a:lnSpc>
                <a:spcPct val="100000"/>
              </a:lnSpc>
              <a:spcBef>
                <a:spcPts val="15"/>
              </a:spcBef>
            </a:pP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territoire algérien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été subdivisé en 5 grand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bassins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versants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créant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chacun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d’entre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eux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des organismes de  bassin: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61950">
              <a:lnSpc>
                <a:spcPct val="100000"/>
              </a:lnSpc>
              <a:spcBef>
                <a:spcPts val="15"/>
              </a:spcBef>
            </a:pPr>
            <a:endParaRPr lang="fr-FR" sz="2400" spc="-5" dirty="0">
              <a:latin typeface="Times New Roman" pitchFamily="18" charset="0"/>
              <a:cs typeface="Times New Roman" pitchFamily="18" charset="0"/>
            </a:endParaRPr>
          </a:p>
          <a:p>
            <a:pPr indent="361950" algn="just" defTabSz="361950">
              <a:lnSpc>
                <a:spcPct val="100000"/>
              </a:lnSpc>
              <a:spcBef>
                <a:spcPts val="15"/>
              </a:spcBef>
            </a:pPr>
            <a:r>
              <a:rPr sz="2400" b="1" spc="-5" smtClean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de Bassin hydrographique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Comités de  bassin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hydrographique.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187" y="164718"/>
            <a:ext cx="56186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05 BASSINS</a:t>
            </a:r>
            <a:r>
              <a:rPr lang="fr-FR" b="1" spc="-1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HYDROGRAPHIQUES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90600"/>
            <a:ext cx="30480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Délimitées au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niveau des  Wilayas,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communes  administratives des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agences ne correspondent  pas exactement aux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limites 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hydrographiques</a:t>
            </a:r>
            <a:r>
              <a:rPr lang="fr-FR" sz="24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4439" y="1266316"/>
            <a:ext cx="1908048" cy="1595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431" y="684149"/>
            <a:ext cx="2164079" cy="180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0559" y="1695323"/>
            <a:ext cx="5172455" cy="461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8121" y="876173"/>
            <a:ext cx="2104644" cy="1758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4696" y="609473"/>
            <a:ext cx="1821179" cy="1522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57701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FONCTIONNEMENT DES</a:t>
            </a:r>
            <a:r>
              <a:rPr lang="fr-FR" b="1" spc="-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AGENCES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35" y="1419316"/>
            <a:ext cx="7658100" cy="33318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5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Un conseil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d’administration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150495" indent="-342900" algn="just">
              <a:lnSpc>
                <a:spcPct val="100000"/>
              </a:lnSpc>
              <a:spcBef>
                <a:spcPts val="680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Un programme annuel d’intervention validé par le 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conseil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d’administration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4700"/>
              </a:lnSpc>
              <a:spcBef>
                <a:spcPts val="520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ressources financières autonomes sous forme  de redevances (cette dernière collectée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partir de  prélèvements d’eau du domaine public hydraulique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usage industriel, touristique et de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6</a:t>
            </a:fld>
            <a:endParaRPr spc="-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9702" y="749109"/>
          <a:ext cx="8496933" cy="5401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298"/>
                <a:gridCol w="1676400"/>
                <a:gridCol w="1828800"/>
                <a:gridCol w="1872435"/>
              </a:tblGrid>
              <a:tr h="697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Régions</a:t>
                      </a:r>
                      <a:r>
                        <a:rPr sz="1400" b="1" spc="-1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hydrographiques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1620" indent="35306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Eaux 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superficielles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Eaux</a:t>
                      </a:r>
                      <a:r>
                        <a:rPr sz="1400" b="1" spc="-1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Souterraines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3225" marR="381635" indent="-139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de</a:t>
                      </a:r>
                      <a:r>
                        <a:rPr sz="1400" b="1" spc="-9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 ressource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015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Oranie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 Chott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 Chergui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1 milliard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7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0.6 milliard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7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203835" indent="-506095" algn="ctr" defTabSz="914400" eaLnBrk="1" fontAlgn="auto" latinLnBrk="0" hangingPunct="1">
                        <a:lnSpc>
                          <a:spcPct val="75700"/>
                        </a:lnSpc>
                        <a:spcBef>
                          <a:spcPts val="10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 milliard</a:t>
                      </a:r>
                      <a:r>
                        <a:rPr sz="1400" b="1" spc="-5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sz="1400" b="1" spc="-15" baseline="-15873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spc="-7" baseline="2469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aseline="2469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203835" indent="-506095">
                        <a:lnSpc>
                          <a:spcPct val="75700"/>
                        </a:lnSpc>
                        <a:spcBef>
                          <a:spcPts val="101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014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Cheliff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1400" b="1" i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Zahrez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1.5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0.33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de 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55575" indent="-554990" algn="ctr" defTabSz="914400" eaLnBrk="1" fontAlgn="auto" latinLnBrk="0" hangingPunct="1">
                        <a:lnSpc>
                          <a:spcPct val="75700"/>
                        </a:lnSpc>
                        <a:spcBef>
                          <a:spcPts val="10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1 .83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1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sz="1400" b="1" spc="-15" baseline="-15873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spc="-7" baseline="2469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aseline="2469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55575" indent="-554990">
                        <a:lnSpc>
                          <a:spcPct val="75700"/>
                        </a:lnSpc>
                        <a:spcBef>
                          <a:spcPts val="101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Algérois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Hodna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Soummam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3.4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0.74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de 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79070" indent="-530860" algn="ctr" defTabSz="914400" eaLnBrk="1" fontAlgn="auto" latinLnBrk="0" hangingPunct="1">
                        <a:lnSpc>
                          <a:spcPct val="757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4.14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1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sz="1400" b="1" spc="-15" baseline="-15873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spc="-7" baseline="2469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aseline="2469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79070" indent="-530860">
                        <a:lnSpc>
                          <a:spcPct val="75700"/>
                        </a:lnSpc>
                        <a:spcBef>
                          <a:spcPts val="95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015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Constantinois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Seybouse </a:t>
                      </a: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1400" b="1" i="1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i="1" spc="-10" dirty="0">
                          <a:latin typeface="Times New Roman" pitchFamily="18" charset="0"/>
                          <a:cs typeface="Times New Roman" pitchFamily="18" charset="0"/>
                        </a:rPr>
                        <a:t>Mellegue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3.7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de m</a:t>
                      </a:r>
                      <a:r>
                        <a:rPr sz="1400" b="1" spc="-15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55575" indent="-554990" algn="ctr" defTabSz="914400" eaLnBrk="1" fontAlgn="auto" latinLnBrk="0" hangingPunct="1">
                        <a:lnSpc>
                          <a:spcPct val="7570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4 .43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milliard </a:t>
                      </a:r>
                      <a:r>
                        <a:rPr sz="1400" b="1" spc="-1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sz="1400" b="1" spc="-15" baseline="-15873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spc="-7" baseline="2469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aseline="2469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6915" marR="155575" indent="-554990">
                        <a:lnSpc>
                          <a:spcPct val="75700"/>
                        </a:lnSpc>
                        <a:spcBef>
                          <a:spcPts val="95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43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 pitchFamily="18" charset="0"/>
                          <a:cs typeface="Times New Roman" pitchFamily="18" charset="0"/>
                        </a:rPr>
                        <a:t>Sahara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0663" marR="212090" indent="-1400175">
                        <a:lnSpc>
                          <a:spcPct val="75700"/>
                        </a:lnSpc>
                        <a:spcBef>
                          <a:spcPts val="725"/>
                        </a:spcBef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0.2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milliard de </a:t>
                      </a:r>
                      <a:r>
                        <a:rPr sz="1400" b="1" spc="-15" baseline="-15873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7" baseline="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5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30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5 milliard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1400" b="1" spc="-7" baseline="2469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 baseline="2469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47320" indent="1117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(il s’agit de </a:t>
                      </a:r>
                      <a:r>
                        <a:rPr sz="1400" b="1" spc="-10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 </a:t>
                      </a: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nappe</a:t>
                      </a:r>
                      <a:r>
                        <a:rPr sz="1400" b="1" spc="-9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albienne)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764" y="163194"/>
            <a:ext cx="747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0D0D0D"/>
                </a:solidFill>
                <a:latin typeface="Times New Roman"/>
                <a:cs typeface="Times New Roman"/>
              </a:rPr>
              <a:t>La </a:t>
            </a:r>
            <a:r>
              <a:rPr b="1" i="1" spc="-5" dirty="0">
                <a:solidFill>
                  <a:srgbClr val="0D0D0D"/>
                </a:solidFill>
                <a:latin typeface="Times New Roman"/>
                <a:cs typeface="Times New Roman"/>
              </a:rPr>
              <a:t>ressource en eau dans les </a:t>
            </a:r>
            <a:r>
              <a:rPr b="1" i="1" dirty="0">
                <a:solidFill>
                  <a:srgbClr val="0D0D0D"/>
                </a:solidFill>
                <a:latin typeface="Times New Roman"/>
                <a:cs typeface="Times New Roman"/>
              </a:rPr>
              <a:t>cinq </a:t>
            </a:r>
            <a:r>
              <a:rPr b="1" i="1" spc="-5" dirty="0">
                <a:solidFill>
                  <a:srgbClr val="0D0D0D"/>
                </a:solidFill>
                <a:latin typeface="Times New Roman"/>
                <a:cs typeface="Times New Roman"/>
              </a:rPr>
              <a:t>régions</a:t>
            </a:r>
            <a:r>
              <a:rPr b="1" i="1" spc="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i="1" spc="-5" dirty="0">
                <a:solidFill>
                  <a:srgbClr val="0D0D0D"/>
                </a:solidFill>
                <a:latin typeface="Times New Roman"/>
                <a:cs typeface="Times New Roman"/>
              </a:rPr>
              <a:t>hydrographiques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403485" y="1001394"/>
            <a:ext cx="7822565" cy="490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Estimées en moyenne à 17,2 milliards de m</a:t>
            </a:r>
            <a:r>
              <a:rPr sz="2400" b="1" spc="-7" baseline="24305" dirty="0">
                <a:latin typeface="Times New Roman"/>
                <a:cs typeface="Times New Roman"/>
              </a:rPr>
              <a:t>3</a:t>
            </a:r>
            <a:r>
              <a:rPr sz="2400" b="1" spc="-5" dirty="0">
                <a:latin typeface="Times New Roman"/>
                <a:cs typeface="Times New Roman"/>
              </a:rPr>
              <a:t>/an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dont: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55270" indent="-24257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Times New Roman"/>
                <a:cs typeface="Times New Roman"/>
              </a:rPr>
              <a:t>12 milliards de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15" baseline="24305" dirty="0">
                <a:latin typeface="Times New Roman"/>
                <a:cs typeface="Times New Roman"/>
              </a:rPr>
              <a:t>3 </a:t>
            </a:r>
            <a:r>
              <a:rPr sz="2400" dirty="0">
                <a:latin typeface="Times New Roman"/>
                <a:cs typeface="Times New Roman"/>
              </a:rPr>
              <a:t>dans </a:t>
            </a:r>
            <a:r>
              <a:rPr sz="2400" spc="-5" dirty="0">
                <a:latin typeface="Times New Roman"/>
                <a:cs typeface="Times New Roman"/>
              </a:rPr>
              <a:t>les </a:t>
            </a:r>
            <a:r>
              <a:rPr sz="2400" dirty="0">
                <a:latin typeface="Times New Roman"/>
                <a:cs typeface="Times New Roman"/>
              </a:rPr>
              <a:t>régions Nord du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pays:</a:t>
            </a:r>
            <a:endParaRPr sz="2400">
              <a:latin typeface="Times New Roman"/>
              <a:cs typeface="Times New Roman"/>
            </a:endParaRPr>
          </a:p>
          <a:p>
            <a:pPr marL="1074420" lvl="1" indent="-147320">
              <a:lnSpc>
                <a:spcPct val="100000"/>
              </a:lnSpc>
              <a:spcBef>
                <a:spcPts val="400"/>
              </a:spcBef>
              <a:buChar char="-"/>
              <a:tabLst>
                <a:tab pos="1075055" algn="l"/>
              </a:tabLst>
            </a:pPr>
            <a:r>
              <a:rPr sz="2000" spc="-5" dirty="0">
                <a:latin typeface="Times New Roman"/>
                <a:cs typeface="Times New Roman"/>
              </a:rPr>
              <a:t>10 </a:t>
            </a:r>
            <a:r>
              <a:rPr sz="2000" spc="-10" dirty="0">
                <a:latin typeface="Times New Roman"/>
                <a:cs typeface="Times New Roman"/>
              </a:rPr>
              <a:t>milliards m</a:t>
            </a:r>
            <a:r>
              <a:rPr sz="1950" spc="-15" baseline="25641" dirty="0">
                <a:latin typeface="Times New Roman"/>
                <a:cs typeface="Times New Roman"/>
              </a:rPr>
              <a:t>3 </a:t>
            </a:r>
            <a:r>
              <a:rPr sz="2000" spc="-10" dirty="0">
                <a:latin typeface="Times New Roman"/>
                <a:cs typeface="Times New Roman"/>
              </a:rPr>
              <a:t>(ressources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superficielles),</a:t>
            </a:r>
            <a:endParaRPr sz="2000">
              <a:latin typeface="Times New Roman"/>
              <a:cs typeface="Times New Roman"/>
            </a:endParaRPr>
          </a:p>
          <a:p>
            <a:pPr marL="1137920" lvl="1" indent="-210820">
              <a:lnSpc>
                <a:spcPct val="100000"/>
              </a:lnSpc>
              <a:spcBef>
                <a:spcPts val="90"/>
              </a:spcBef>
              <a:buChar char="-"/>
              <a:tabLst>
                <a:tab pos="1138555" algn="l"/>
              </a:tabLst>
            </a:pPr>
            <a:r>
              <a:rPr sz="2000" spc="-5" dirty="0">
                <a:latin typeface="Times New Roman"/>
                <a:cs typeface="Times New Roman"/>
              </a:rPr>
              <a:t>2 </a:t>
            </a:r>
            <a:r>
              <a:rPr sz="2000" spc="-10" dirty="0">
                <a:latin typeface="Times New Roman"/>
                <a:cs typeface="Times New Roman"/>
              </a:rPr>
              <a:t>milliards </a:t>
            </a: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1950" spc="-7" baseline="25641" dirty="0">
                <a:latin typeface="Times New Roman"/>
                <a:cs typeface="Times New Roman"/>
              </a:rPr>
              <a:t>3 </a:t>
            </a:r>
            <a:r>
              <a:rPr sz="2000" spc="-10" dirty="0">
                <a:latin typeface="Times New Roman"/>
                <a:cs typeface="Times New Roman"/>
              </a:rPr>
              <a:t>(ressources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souterraines).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332105" indent="-319405">
              <a:lnSpc>
                <a:spcPct val="100000"/>
              </a:lnSpc>
              <a:buSzPct val="95833"/>
              <a:buFont typeface="Wingdings"/>
              <a:buChar char=""/>
              <a:tabLst>
                <a:tab pos="33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5,2 milliards de 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/an dans les régions Sahariennes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074420" lvl="1" indent="-147320">
              <a:lnSpc>
                <a:spcPct val="100000"/>
              </a:lnSpc>
              <a:spcBef>
                <a:spcPts val="10"/>
              </a:spcBef>
              <a:buChar char="-"/>
              <a:tabLst>
                <a:tab pos="1075055" algn="l"/>
              </a:tabLst>
            </a:pPr>
            <a:r>
              <a:rPr sz="2000" spc="-5" dirty="0">
                <a:latin typeface="Times New Roman"/>
                <a:cs typeface="Times New Roman"/>
              </a:rPr>
              <a:t>0,2 </a:t>
            </a:r>
            <a:r>
              <a:rPr sz="2000" spc="-10" dirty="0">
                <a:latin typeface="Times New Roman"/>
                <a:cs typeface="Times New Roman"/>
              </a:rPr>
              <a:t>milliards m</a:t>
            </a:r>
            <a:r>
              <a:rPr sz="1950" spc="-15" baseline="25641" dirty="0">
                <a:latin typeface="Times New Roman"/>
                <a:cs typeface="Times New Roman"/>
              </a:rPr>
              <a:t>3 </a:t>
            </a:r>
            <a:r>
              <a:rPr sz="2000" spc="-10" dirty="0">
                <a:latin typeface="Times New Roman"/>
                <a:cs typeface="Times New Roman"/>
              </a:rPr>
              <a:t>(ressources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superficielles),</a:t>
            </a:r>
            <a:endParaRPr sz="2000">
              <a:latin typeface="Times New Roman"/>
              <a:cs typeface="Times New Roman"/>
            </a:endParaRPr>
          </a:p>
          <a:p>
            <a:pPr marL="1074420" lvl="1" indent="-147320">
              <a:lnSpc>
                <a:spcPct val="100000"/>
              </a:lnSpc>
              <a:buChar char="-"/>
              <a:tabLst>
                <a:tab pos="1075055" algn="l"/>
              </a:tabLst>
            </a:pPr>
            <a:r>
              <a:rPr sz="2000" spc="-5" dirty="0">
                <a:latin typeface="Times New Roman"/>
                <a:cs typeface="Times New Roman"/>
              </a:rPr>
              <a:t>5 </a:t>
            </a:r>
            <a:r>
              <a:rPr sz="2000" spc="-10" dirty="0">
                <a:latin typeface="Times New Roman"/>
                <a:cs typeface="Times New Roman"/>
              </a:rPr>
              <a:t>milliards m</a:t>
            </a:r>
            <a:r>
              <a:rPr sz="1950" spc="-15" baseline="25641" dirty="0">
                <a:latin typeface="Times New Roman"/>
                <a:cs typeface="Times New Roman"/>
              </a:rPr>
              <a:t>3 </a:t>
            </a:r>
            <a:r>
              <a:rPr sz="2000" spc="-10" dirty="0">
                <a:latin typeface="Times New Roman"/>
                <a:cs typeface="Times New Roman"/>
              </a:rPr>
              <a:t>(ressources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souterraines).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Times New Roman"/>
                <a:cs typeface="Times New Roman"/>
              </a:rPr>
              <a:t>* Le long cycle de sécheresse a eu un impact sur les potentialités en eau  superficielle du nord du pays avec une </a:t>
            </a:r>
            <a:r>
              <a:rPr sz="2000" i="1" spc="-10" dirty="0">
                <a:latin typeface="Times New Roman"/>
                <a:cs typeface="Times New Roman"/>
              </a:rPr>
              <a:t>baisse </a:t>
            </a:r>
            <a:r>
              <a:rPr sz="2000" i="1" spc="-5" dirty="0">
                <a:latin typeface="Times New Roman"/>
                <a:cs typeface="Times New Roman"/>
              </a:rPr>
              <a:t>tendancielle:</a:t>
            </a:r>
            <a:endParaRPr sz="20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- 6,5 Mds de m</a:t>
            </a:r>
            <a:r>
              <a:rPr sz="1950" i="1" spc="-7" baseline="25641" dirty="0">
                <a:latin typeface="Times New Roman"/>
                <a:cs typeface="Times New Roman"/>
              </a:rPr>
              <a:t>3</a:t>
            </a:r>
            <a:r>
              <a:rPr sz="2000" i="1" spc="-5" dirty="0">
                <a:latin typeface="Times New Roman"/>
                <a:cs typeface="Times New Roman"/>
              </a:rPr>
              <a:t>/an à la fin des années 70</a:t>
            </a:r>
            <a:endParaRPr sz="20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000" i="1" spc="245" dirty="0">
                <a:latin typeface="Times New Roman"/>
                <a:cs typeface="Times New Roman"/>
              </a:rPr>
              <a:t>-5 </a:t>
            </a:r>
            <a:r>
              <a:rPr sz="2000" i="1" spc="-5" dirty="0">
                <a:latin typeface="Times New Roman"/>
                <a:cs typeface="Times New Roman"/>
              </a:rPr>
              <a:t>Mds de m</a:t>
            </a:r>
            <a:r>
              <a:rPr sz="1950" i="1" spc="-7" baseline="25641" dirty="0">
                <a:latin typeface="Times New Roman"/>
                <a:cs typeface="Times New Roman"/>
              </a:rPr>
              <a:t>3</a:t>
            </a:r>
            <a:r>
              <a:rPr sz="2000" i="1" spc="-5" dirty="0">
                <a:latin typeface="Times New Roman"/>
                <a:cs typeface="Times New Roman"/>
              </a:rPr>
              <a:t>/an dans les années</a:t>
            </a:r>
            <a:r>
              <a:rPr sz="2000" i="1" spc="-2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80</a:t>
            </a:r>
            <a:endParaRPr sz="20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000" i="1" spc="245" dirty="0">
                <a:latin typeface="Times New Roman"/>
                <a:cs typeface="Times New Roman"/>
              </a:rPr>
              <a:t>-4 </a:t>
            </a:r>
            <a:r>
              <a:rPr sz="2000" i="1" spc="-5" dirty="0">
                <a:latin typeface="Times New Roman"/>
                <a:cs typeface="Times New Roman"/>
              </a:rPr>
              <a:t>Mds de m</a:t>
            </a:r>
            <a:r>
              <a:rPr sz="1950" i="1" spc="-7" baseline="25641" dirty="0">
                <a:latin typeface="Times New Roman"/>
                <a:cs typeface="Times New Roman"/>
              </a:rPr>
              <a:t>3</a:t>
            </a:r>
            <a:r>
              <a:rPr sz="2000" i="1" spc="-5" dirty="0">
                <a:latin typeface="Times New Roman"/>
                <a:cs typeface="Times New Roman"/>
              </a:rPr>
              <a:t>/an dans les années</a:t>
            </a:r>
            <a:r>
              <a:rPr sz="2000" i="1" spc="-24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2000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1" y="285114"/>
            <a:ext cx="4047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RESSOURCES EN</a:t>
            </a:r>
            <a:r>
              <a:rPr lang="fr-FR" b="1" spc="-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609600"/>
            <a:ext cx="66293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MOBILISATION DES RESSOURCES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b="1" spc="-1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885" y="1499133"/>
            <a:ext cx="7223125" cy="310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indent="-381000">
              <a:lnSpc>
                <a:spcPts val="2730"/>
              </a:lnSpc>
              <a:spcBef>
                <a:spcPts val="100"/>
              </a:spcBef>
              <a:buFont typeface="Wingdings"/>
              <a:buChar char=""/>
              <a:tabLst>
                <a:tab pos="714375" algn="l"/>
                <a:tab pos="715010" algn="l"/>
              </a:tabLst>
            </a:pPr>
            <a:r>
              <a:rPr sz="2400" spc="-5" dirty="0">
                <a:latin typeface="Times New Roman"/>
                <a:cs typeface="Times New Roman"/>
              </a:rPr>
              <a:t>En 2011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2,7 milliards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15" baseline="24305" dirty="0">
                <a:latin typeface="Times New Roman"/>
                <a:cs typeface="Times New Roman"/>
              </a:rPr>
              <a:t>3</a:t>
            </a:r>
            <a:r>
              <a:rPr sz="2400" spc="-10" dirty="0">
                <a:latin typeface="Times New Roman"/>
                <a:cs typeface="Times New Roman"/>
              </a:rPr>
              <a:t>/an </a:t>
            </a:r>
            <a:r>
              <a:rPr sz="2400" spc="-5" dirty="0">
                <a:latin typeface="Times New Roman"/>
                <a:cs typeface="Times New Roman"/>
              </a:rPr>
              <a:t>(63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barrages</a:t>
            </a:r>
            <a:r>
              <a:rPr sz="2400" spc="-5" smtClean="0">
                <a:latin typeface="Times New Roman"/>
                <a:cs typeface="Times New Roman"/>
              </a:rPr>
              <a:t>)</a:t>
            </a:r>
            <a:r>
              <a:rPr lang="fr-FR" sz="2400" spc="-5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699770" indent="-381000">
              <a:lnSpc>
                <a:spcPts val="2585"/>
              </a:lnSpc>
              <a:buFont typeface="Wingdings"/>
              <a:buChar char=""/>
              <a:tabLst>
                <a:tab pos="714375" algn="l"/>
                <a:tab pos="715010" algn="l"/>
              </a:tabLst>
            </a:pPr>
            <a:r>
              <a:rPr sz="2400" spc="-5" dirty="0">
                <a:latin typeface="Times New Roman"/>
                <a:cs typeface="Times New Roman"/>
              </a:rPr>
              <a:t>En 2030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4,3 milliards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15" baseline="24305" dirty="0">
                <a:latin typeface="Times New Roman"/>
                <a:cs typeface="Times New Roman"/>
              </a:rPr>
              <a:t>3</a:t>
            </a:r>
            <a:r>
              <a:rPr sz="2400" spc="-10" dirty="0">
                <a:latin typeface="Times New Roman"/>
                <a:cs typeface="Times New Roman"/>
              </a:rPr>
              <a:t>/an </a:t>
            </a:r>
            <a:r>
              <a:rPr sz="2400" spc="-5" dirty="0">
                <a:latin typeface="Times New Roman"/>
                <a:cs typeface="Times New Roman"/>
              </a:rPr>
              <a:t>(121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barrages</a:t>
            </a:r>
            <a:r>
              <a:rPr sz="2400" spc="-5" smtClean="0">
                <a:latin typeface="Times New Roman"/>
                <a:cs typeface="Times New Roman"/>
              </a:rPr>
              <a:t>)</a:t>
            </a:r>
            <a:r>
              <a:rPr lang="fr-FR" sz="2400" spc="-5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699770" marR="513715" indent="-381000">
              <a:lnSpc>
                <a:spcPts val="2590"/>
              </a:lnSpc>
              <a:spcBef>
                <a:spcPts val="180"/>
              </a:spcBef>
              <a:buFont typeface="Wingdings"/>
              <a:buChar char=""/>
              <a:tabLst>
                <a:tab pos="714375" algn="l"/>
                <a:tab pos="715010" algn="l"/>
              </a:tabLst>
            </a:pPr>
            <a:r>
              <a:rPr sz="2400" spc="-5" dirty="0">
                <a:latin typeface="Times New Roman"/>
                <a:cs typeface="Times New Roman"/>
              </a:rPr>
              <a:t>Développement de la réutilisation des eaux </a:t>
            </a:r>
            <a:r>
              <a:rPr sz="2400" spc="-10" dirty="0">
                <a:latin typeface="Times New Roman"/>
                <a:cs typeface="Times New Roman"/>
              </a:rPr>
              <a:t>usées  </a:t>
            </a:r>
            <a:r>
              <a:rPr sz="2400" spc="-5" dirty="0">
                <a:latin typeface="Times New Roman"/>
                <a:cs typeface="Times New Roman"/>
              </a:rPr>
              <a:t>(1,2 millions 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/an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l’horizon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2015</a:t>
            </a:r>
            <a:r>
              <a:rPr sz="2400" spc="-5" smtClean="0">
                <a:latin typeface="Times New Roman"/>
                <a:cs typeface="Times New Roman"/>
              </a:rPr>
              <a:t>)</a:t>
            </a:r>
            <a:r>
              <a:rPr lang="fr-FR" sz="2400" spc="-5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714375" indent="-395605">
              <a:lnSpc>
                <a:spcPts val="2550"/>
              </a:lnSpc>
              <a:buFont typeface="Wingdings"/>
              <a:buChar char=""/>
              <a:tabLst>
                <a:tab pos="714375" algn="l"/>
                <a:tab pos="715010" algn="l"/>
              </a:tabLst>
            </a:pPr>
            <a:r>
              <a:rPr sz="2400" spc="-5" dirty="0">
                <a:latin typeface="Times New Roman"/>
                <a:cs typeface="Times New Roman"/>
              </a:rPr>
              <a:t>Dessalement (2,3 millions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>
                <a:latin typeface="Times New Roman"/>
                <a:cs typeface="Times New Roman"/>
              </a:rPr>
              <a:t>m</a:t>
            </a:r>
            <a:r>
              <a:rPr sz="2400" spc="-15" baseline="24305">
                <a:latin typeface="Times New Roman"/>
                <a:cs typeface="Times New Roman"/>
              </a:rPr>
              <a:t>3</a:t>
            </a:r>
            <a:r>
              <a:rPr sz="2400" spc="-10">
                <a:latin typeface="Times New Roman"/>
                <a:cs typeface="Times New Roman"/>
              </a:rPr>
              <a:t>/jour</a:t>
            </a:r>
            <a:r>
              <a:rPr sz="2400" spc="-10" smtClean="0">
                <a:latin typeface="Times New Roman"/>
                <a:cs typeface="Times New Roman"/>
              </a:rPr>
              <a:t>)</a:t>
            </a:r>
            <a:r>
              <a:rPr lang="fr-FR" sz="2400" spc="-10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800" spc="-5" dirty="0">
                <a:latin typeface="Times New Roman"/>
                <a:cs typeface="Times New Roman"/>
              </a:rPr>
              <a:t>Mais des inégalités selon les régions, par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exemple:</a:t>
            </a:r>
            <a:endParaRPr sz="2800">
              <a:latin typeface="Times New Roman"/>
              <a:cs typeface="Times New Roman"/>
            </a:endParaRPr>
          </a:p>
          <a:p>
            <a:pPr marL="1204595" lvl="1" indent="-242570">
              <a:lnSpc>
                <a:spcPts val="2730"/>
              </a:lnSpc>
              <a:spcBef>
                <a:spcPts val="1460"/>
              </a:spcBef>
              <a:buSzPct val="95833"/>
              <a:buFont typeface="Wingdings"/>
              <a:buChar char=""/>
              <a:tabLst>
                <a:tab pos="1205230" algn="l"/>
              </a:tabLst>
            </a:pPr>
            <a:r>
              <a:rPr sz="2400" spc="-5" dirty="0">
                <a:latin typeface="Times New Roman"/>
                <a:cs typeface="Times New Roman"/>
              </a:rPr>
              <a:t>Une sècheresse dans l’Ouest et </a:t>
            </a:r>
            <a:r>
              <a:rPr sz="2400" spc="-5">
                <a:latin typeface="Times New Roman"/>
                <a:cs typeface="Times New Roman"/>
              </a:rPr>
              <a:t>le</a:t>
            </a:r>
            <a:r>
              <a:rPr sz="2400" spc="-2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Sud</a:t>
            </a:r>
            <a:r>
              <a:rPr lang="fr-FR" sz="2400" spc="-5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04595" lvl="1" indent="-242570">
              <a:lnSpc>
                <a:spcPts val="2730"/>
              </a:lnSpc>
              <a:buSzPct val="95833"/>
              <a:buFont typeface="Wingdings"/>
              <a:buChar char=""/>
              <a:tabLst>
                <a:tab pos="1205230" algn="l"/>
              </a:tabLst>
            </a:pPr>
            <a:r>
              <a:rPr sz="2400" spc="-5" dirty="0">
                <a:latin typeface="Times New Roman"/>
                <a:cs typeface="Times New Roman"/>
              </a:rPr>
              <a:t>Des besoins </a:t>
            </a:r>
            <a:r>
              <a:rPr sz="2400" dirty="0">
                <a:latin typeface="Times New Roman"/>
                <a:cs typeface="Times New Roman"/>
              </a:rPr>
              <a:t>importants </a:t>
            </a:r>
            <a:r>
              <a:rPr sz="2400">
                <a:latin typeface="Times New Roman"/>
                <a:cs typeface="Times New Roman"/>
              </a:rPr>
              <a:t>au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Nord</a:t>
            </a:r>
            <a:r>
              <a:rPr lang="fr-FR" sz="2400" spc="-5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501523"/>
            <a:ext cx="586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FR" b="1" spc="-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CLIMATIQUES</a:t>
            </a:r>
            <a:endParaRPr lang="fr-FR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333" y="1505076"/>
            <a:ext cx="847026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Une diversité climatique du Nord au Sud et de l’Ouest vers l’Est  avec prédominance de l’aridité sur plus de 90% du territoire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national,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95580" indent="-182880" algn="just">
              <a:lnSpc>
                <a:spcPts val="2860"/>
              </a:lnSpc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Des précipitations irrégulières aux plans temporel et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spatial,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95580" indent="-182880" algn="just">
              <a:lnSpc>
                <a:spcPts val="2875"/>
              </a:lnSpc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cycle long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 sécheresse lié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changements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climatiques,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085" y="3572128"/>
            <a:ext cx="504190" cy="718820"/>
          </a:xfrm>
          <a:custGeom>
            <a:avLst/>
            <a:gdLst/>
            <a:ahLst/>
            <a:cxnLst/>
            <a:rect l="l" t="t" r="r" b="b"/>
            <a:pathLst>
              <a:path w="504189" h="718820">
                <a:moveTo>
                  <a:pt x="503681" y="467106"/>
                </a:moveTo>
                <a:lnTo>
                  <a:pt x="377952" y="467106"/>
                </a:lnTo>
                <a:lnTo>
                  <a:pt x="377951" y="0"/>
                </a:lnTo>
                <a:lnTo>
                  <a:pt x="125729" y="0"/>
                </a:lnTo>
                <a:lnTo>
                  <a:pt x="125730" y="467106"/>
                </a:lnTo>
                <a:lnTo>
                  <a:pt x="0" y="467106"/>
                </a:lnTo>
                <a:lnTo>
                  <a:pt x="252222" y="718566"/>
                </a:lnTo>
                <a:lnTo>
                  <a:pt x="503681" y="46710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085" y="3572128"/>
            <a:ext cx="504190" cy="718820"/>
          </a:xfrm>
          <a:custGeom>
            <a:avLst/>
            <a:gdLst/>
            <a:ahLst/>
            <a:cxnLst/>
            <a:rect l="l" t="t" r="r" b="b"/>
            <a:pathLst>
              <a:path w="504189" h="718820">
                <a:moveTo>
                  <a:pt x="0" y="467106"/>
                </a:moveTo>
                <a:lnTo>
                  <a:pt x="125730" y="467106"/>
                </a:lnTo>
                <a:lnTo>
                  <a:pt x="125729" y="0"/>
                </a:lnTo>
                <a:lnTo>
                  <a:pt x="377952" y="0"/>
                </a:lnTo>
                <a:lnTo>
                  <a:pt x="377952" y="467106"/>
                </a:lnTo>
                <a:lnTo>
                  <a:pt x="503681" y="467106"/>
                </a:lnTo>
                <a:lnTo>
                  <a:pt x="252222" y="718566"/>
                </a:lnTo>
                <a:lnTo>
                  <a:pt x="0" y="467106"/>
                </a:lnTo>
                <a:close/>
              </a:path>
            </a:pathLst>
          </a:custGeom>
          <a:ln w="25400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5114" y="4386198"/>
            <a:ext cx="8145145" cy="150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782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Conséquences</a:t>
            </a:r>
            <a:endParaRPr sz="240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Accentuation </a:t>
            </a:r>
            <a:r>
              <a:rPr sz="2000" b="1" i="1" spc="-5" dirty="0">
                <a:latin typeface="Times New Roman"/>
                <a:cs typeface="Times New Roman"/>
              </a:rPr>
              <a:t>de </a:t>
            </a:r>
            <a:r>
              <a:rPr sz="2000" b="1" i="1" spc="-10" dirty="0">
                <a:latin typeface="Times New Roman"/>
                <a:cs typeface="Times New Roman"/>
              </a:rPr>
              <a:t>l’aridité </a:t>
            </a:r>
            <a:r>
              <a:rPr sz="2000" b="1" i="1" spc="-5" dirty="0">
                <a:latin typeface="Times New Roman"/>
                <a:cs typeface="Times New Roman"/>
              </a:rPr>
              <a:t>avec une </a:t>
            </a:r>
            <a:r>
              <a:rPr sz="2000" b="1" i="1" spc="-10" dirty="0">
                <a:latin typeface="Times New Roman"/>
                <a:cs typeface="Times New Roman"/>
              </a:rPr>
              <a:t>baisse </a:t>
            </a:r>
            <a:r>
              <a:rPr sz="2000" b="1" i="1" spc="-5" dirty="0">
                <a:latin typeface="Times New Roman"/>
                <a:cs typeface="Times New Roman"/>
              </a:rPr>
              <a:t>de la </a:t>
            </a:r>
            <a:r>
              <a:rPr sz="2000" b="1" i="1" spc="-10" dirty="0">
                <a:latin typeface="Times New Roman"/>
                <a:cs typeface="Times New Roman"/>
              </a:rPr>
              <a:t>pluviométrie </a:t>
            </a:r>
            <a:r>
              <a:rPr sz="2000" b="1" i="1" spc="-5" dirty="0">
                <a:latin typeface="Times New Roman"/>
                <a:cs typeface="Times New Roman"/>
              </a:rPr>
              <a:t>se </a:t>
            </a:r>
            <a:r>
              <a:rPr sz="2000" b="1" i="1" spc="-10" dirty="0">
                <a:latin typeface="Times New Roman"/>
                <a:cs typeface="Times New Roman"/>
              </a:rPr>
              <a:t>traduisant</a:t>
            </a:r>
            <a:r>
              <a:rPr sz="2000" b="1" i="1" spc="16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par:</a:t>
            </a:r>
            <a:endParaRPr sz="20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- Une réduction du renouvellement des nappes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aquifères</a:t>
            </a:r>
            <a:endParaRPr sz="20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</a:pPr>
            <a:r>
              <a:rPr sz="2000" spc="-5" dirty="0">
                <a:solidFill>
                  <a:srgbClr val="010000"/>
                </a:solidFill>
                <a:latin typeface="Times New Roman"/>
                <a:cs typeface="Times New Roman"/>
              </a:rPr>
              <a:t>- </a:t>
            </a:r>
            <a:r>
              <a:rPr sz="2000" i="1" spc="-5" dirty="0">
                <a:latin typeface="Times New Roman"/>
                <a:cs typeface="Times New Roman"/>
              </a:rPr>
              <a:t>Une diminution des apports au niveau des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barrages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35"/>
                </a:spcBef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1462</Words>
  <Application>Microsoft Office PowerPoint</Application>
  <PresentationFormat>Affichage à l'écran (4:3)</PresentationFormat>
  <Paragraphs>290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Diapositive 1</vt:lpstr>
      <vt:lpstr>Diapositive 2</vt:lpstr>
      <vt:lpstr>Diapositive 3</vt:lpstr>
      <vt:lpstr>LES 05 BASSINS HYDROGRAPHIQUES</vt:lpstr>
      <vt:lpstr>FONCTIONNEMENT DES AGENCES</vt:lpstr>
      <vt:lpstr>La ressource en eau dans les cinq régions hydrographiques</vt:lpstr>
      <vt:lpstr>LES RESSOURCES EN EAU</vt:lpstr>
      <vt:lpstr>MOBILISATION DES RESSOURCES EN EAU</vt:lpstr>
      <vt:lpstr>CARACTÉRISTIQUES CLIMATIQUES</vt:lpstr>
      <vt:lpstr>Diapositive 10</vt:lpstr>
      <vt:lpstr>Unicité de la ressource: Gestion unitaire à l’échelle du Bassin Hydrographique. Cette  gestion sera assurée par les Agences de Bassin Hydrographiques.</vt:lpstr>
      <vt:lpstr>LES GRANDS PRINCIPES DE LA GESTION DE L’EAU</vt:lpstr>
      <vt:lpstr>COMPOSITION DES COMITÉS DE BASSIN  (35 MEMBRES)</vt:lpstr>
      <vt:lpstr>LES MISSIONS DU COMITÉ DE BASSIN</vt:lpstr>
      <vt:lpstr>LA PLANIFICATION</vt:lpstr>
      <vt:lpstr>Diapositive 16</vt:lpstr>
      <vt:lpstr>LES COMPÉTENCES DE L’ÉTAT</vt:lpstr>
      <vt:lpstr>L’ORGANISATION ADMINISTRATIVE DU  SECTEUR DE L’EAU</vt:lpstr>
      <vt:lpstr>Diapositive 19</vt:lpstr>
      <vt:lpstr>LA LOI SUR L’EAU</vt:lpstr>
      <vt:lpstr>LES GRANDS TRANSFERTS</vt:lpstr>
      <vt:lpstr>LES GRANDS TRANSFERTS Barrage Beni Haroun</vt:lpstr>
      <vt:lpstr>Barrage Taksabet</vt:lpstr>
      <vt:lpstr>MÉGA PROJET DU TRANSFERT AIN SALAH - TAMANRASSET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politique de l’eau en Algerie</dc:title>
  <dc:creator>abhcsm</dc:creator>
  <cp:lastModifiedBy>info</cp:lastModifiedBy>
  <cp:revision>5</cp:revision>
  <dcterms:created xsi:type="dcterms:W3CDTF">2018-10-27T16:12:04Z</dcterms:created>
  <dcterms:modified xsi:type="dcterms:W3CDTF">2019-12-24T19:29:52Z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2012-10-25T00:00:00Z</vt:filetime>
  </property>
  <property fmtid="{D5CDD505-2E9C-101B-9397-08002B2CF9AE}" pid="3" name="Creator">
    <vt:lpwstr>Acrobat PDFMaker 10.0 pour PowerPoint</vt:lpwstr>
  </property>
  <property fmtid="{D5CDD505-2E9C-101B-9397-08002B2CF9AE}" pid="4" name="LastSaved">
    <vt:filetime>2018-10-27T00:00:00Z</vt:filetime>
  </property>
</Properties>
</file>