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40"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A0376A4-4A31-4C20-8CE7-B3A2F7FAD89F}" type="datetimeFigureOut">
              <a:rPr lang="fr-FR" smtClean="0"/>
              <a:pPr/>
              <a:t>07/12/2022</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DB8659-93CC-4486-80E9-21F0B25013EC}" type="slidenum">
              <a:rPr lang="fr-FR" smtClean="0"/>
              <a:pPr/>
              <a:t>‹N°›</a:t>
            </a:fld>
            <a:endParaRPr lang="fr-FR"/>
          </a:p>
        </p:txBody>
      </p:sp>
    </p:spTree>
    <p:extLst>
      <p:ext uri="{BB962C8B-B14F-4D97-AF65-F5344CB8AC3E}">
        <p14:creationId xmlns:p14="http://schemas.microsoft.com/office/powerpoint/2010/main" val="4931938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F267ECA0-C397-44D8-87BC-1E517E39AD03}" type="datetime1">
              <a:rPr lang="fr-FR" smtClean="0"/>
              <a:pPr/>
              <a:t>07/12/2022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4661D0E-5752-4662-A693-F950CED5E66B}" type="slidenum">
              <a:rPr lang="fr-FR" smtClean="0"/>
              <a:pPr/>
              <a:t>‹N°›</a:t>
            </a:fld>
            <a:endParaRPr lang="fr-FR"/>
          </a:p>
        </p:txBody>
      </p:sp>
    </p:spTree>
    <p:extLst>
      <p:ext uri="{BB962C8B-B14F-4D97-AF65-F5344CB8AC3E}">
        <p14:creationId xmlns:p14="http://schemas.microsoft.com/office/powerpoint/2010/main" val="12639276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09C4F04B-49DD-49B4-90AF-B2915D1C092D}" type="datetime1">
              <a:rPr lang="fr-FR" smtClean="0"/>
              <a:pPr/>
              <a:t>07/12/2022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4661D0E-5752-4662-A693-F950CED5E66B}" type="slidenum">
              <a:rPr lang="fr-FR" smtClean="0"/>
              <a:pPr/>
              <a:t>‹N°›</a:t>
            </a:fld>
            <a:endParaRPr lang="fr-FR"/>
          </a:p>
        </p:txBody>
      </p:sp>
    </p:spTree>
    <p:extLst>
      <p:ext uri="{BB962C8B-B14F-4D97-AF65-F5344CB8AC3E}">
        <p14:creationId xmlns:p14="http://schemas.microsoft.com/office/powerpoint/2010/main" val="1376994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170B62B3-B546-45C7-9AD6-6B9207E07853}" type="datetime1">
              <a:rPr lang="fr-FR" smtClean="0"/>
              <a:pPr/>
              <a:t>07/12/2022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4661D0E-5752-4662-A693-F950CED5E66B}" type="slidenum">
              <a:rPr lang="fr-FR" smtClean="0"/>
              <a:pPr/>
              <a:t>‹N°›</a:t>
            </a:fld>
            <a:endParaRPr lang="fr-FR"/>
          </a:p>
        </p:txBody>
      </p:sp>
    </p:spTree>
    <p:extLst>
      <p:ext uri="{BB962C8B-B14F-4D97-AF65-F5344CB8AC3E}">
        <p14:creationId xmlns:p14="http://schemas.microsoft.com/office/powerpoint/2010/main" val="1389917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ED56D9ED-8792-4D9B-A1CC-52AB9E8E5180}" type="datetime1">
              <a:rPr lang="fr-FR" smtClean="0"/>
              <a:pPr/>
              <a:t>07/12/2022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4661D0E-5752-4662-A693-F950CED5E66B}" type="slidenum">
              <a:rPr lang="fr-FR" smtClean="0"/>
              <a:pPr/>
              <a:t>‹N°›</a:t>
            </a:fld>
            <a:endParaRPr lang="fr-FR"/>
          </a:p>
        </p:txBody>
      </p:sp>
    </p:spTree>
    <p:extLst>
      <p:ext uri="{BB962C8B-B14F-4D97-AF65-F5344CB8AC3E}">
        <p14:creationId xmlns:p14="http://schemas.microsoft.com/office/powerpoint/2010/main" val="2099913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9536E278-C6FA-4DBA-9FE6-BC8B0BBFA1B8}" type="datetime1">
              <a:rPr lang="fr-FR" smtClean="0"/>
              <a:pPr/>
              <a:t>07/12/2022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4661D0E-5752-4662-A693-F950CED5E66B}" type="slidenum">
              <a:rPr lang="fr-FR" smtClean="0"/>
              <a:pPr/>
              <a:t>‹N°›</a:t>
            </a:fld>
            <a:endParaRPr lang="fr-FR"/>
          </a:p>
        </p:txBody>
      </p:sp>
    </p:spTree>
    <p:extLst>
      <p:ext uri="{BB962C8B-B14F-4D97-AF65-F5344CB8AC3E}">
        <p14:creationId xmlns:p14="http://schemas.microsoft.com/office/powerpoint/2010/main" val="9666955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6D0B7157-5006-46C5-9BBA-8A5DF11C28ED}" type="datetime1">
              <a:rPr lang="fr-FR" smtClean="0"/>
              <a:pPr/>
              <a:t>07/12/2022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4661D0E-5752-4662-A693-F950CED5E66B}" type="slidenum">
              <a:rPr lang="fr-FR" smtClean="0"/>
              <a:pPr/>
              <a:t>‹N°›</a:t>
            </a:fld>
            <a:endParaRPr lang="fr-FR"/>
          </a:p>
        </p:txBody>
      </p:sp>
    </p:spTree>
    <p:extLst>
      <p:ext uri="{BB962C8B-B14F-4D97-AF65-F5344CB8AC3E}">
        <p14:creationId xmlns:p14="http://schemas.microsoft.com/office/powerpoint/2010/main" val="18129528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AAF909EE-400D-4C2F-B613-9BC233A8226A}" type="datetime1">
              <a:rPr lang="fr-FR" smtClean="0"/>
              <a:pPr/>
              <a:t>07/12/2022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4661D0E-5752-4662-A693-F950CED5E66B}" type="slidenum">
              <a:rPr lang="fr-FR" smtClean="0"/>
              <a:pPr/>
              <a:t>‹N°›</a:t>
            </a:fld>
            <a:endParaRPr lang="fr-FR"/>
          </a:p>
        </p:txBody>
      </p:sp>
    </p:spTree>
    <p:extLst>
      <p:ext uri="{BB962C8B-B14F-4D97-AF65-F5344CB8AC3E}">
        <p14:creationId xmlns:p14="http://schemas.microsoft.com/office/powerpoint/2010/main" val="26542630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99AC5FC2-2DCF-419F-B01C-19625F7443EB}" type="datetime1">
              <a:rPr lang="fr-FR" smtClean="0"/>
              <a:pPr/>
              <a:t>07/12/2022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4661D0E-5752-4662-A693-F950CED5E66B}" type="slidenum">
              <a:rPr lang="fr-FR" smtClean="0"/>
              <a:pPr/>
              <a:t>‹N°›</a:t>
            </a:fld>
            <a:endParaRPr lang="fr-FR"/>
          </a:p>
        </p:txBody>
      </p:sp>
    </p:spTree>
    <p:extLst>
      <p:ext uri="{BB962C8B-B14F-4D97-AF65-F5344CB8AC3E}">
        <p14:creationId xmlns:p14="http://schemas.microsoft.com/office/powerpoint/2010/main" val="7656060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0C13734-90C4-4207-8EBB-030321E61316}" type="datetime1">
              <a:rPr lang="fr-FR" smtClean="0"/>
              <a:pPr/>
              <a:t>07/12/2022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4661D0E-5752-4662-A693-F950CED5E66B}" type="slidenum">
              <a:rPr lang="fr-FR" smtClean="0"/>
              <a:pPr/>
              <a:t>‹N°›</a:t>
            </a:fld>
            <a:endParaRPr lang="fr-FR"/>
          </a:p>
        </p:txBody>
      </p:sp>
    </p:spTree>
    <p:extLst>
      <p:ext uri="{BB962C8B-B14F-4D97-AF65-F5344CB8AC3E}">
        <p14:creationId xmlns:p14="http://schemas.microsoft.com/office/powerpoint/2010/main" val="21851232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66C6545A-BE19-4464-A721-2ACEC060A881}" type="datetime1">
              <a:rPr lang="fr-FR" smtClean="0"/>
              <a:pPr/>
              <a:t>07/12/2022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4661D0E-5752-4662-A693-F950CED5E66B}" type="slidenum">
              <a:rPr lang="fr-FR" smtClean="0"/>
              <a:pPr/>
              <a:t>‹N°›</a:t>
            </a:fld>
            <a:endParaRPr lang="fr-FR"/>
          </a:p>
        </p:txBody>
      </p:sp>
    </p:spTree>
    <p:extLst>
      <p:ext uri="{BB962C8B-B14F-4D97-AF65-F5344CB8AC3E}">
        <p14:creationId xmlns:p14="http://schemas.microsoft.com/office/powerpoint/2010/main" val="14918762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DC084998-74D0-43CC-88BA-90E8F91CFE74}" type="datetime1">
              <a:rPr lang="fr-FR" smtClean="0"/>
              <a:pPr/>
              <a:t>07/12/2022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4661D0E-5752-4662-A693-F950CED5E66B}" type="slidenum">
              <a:rPr lang="fr-FR" smtClean="0"/>
              <a:pPr/>
              <a:t>‹N°›</a:t>
            </a:fld>
            <a:endParaRPr lang="fr-FR"/>
          </a:p>
        </p:txBody>
      </p:sp>
    </p:spTree>
    <p:extLst>
      <p:ext uri="{BB962C8B-B14F-4D97-AF65-F5344CB8AC3E}">
        <p14:creationId xmlns:p14="http://schemas.microsoft.com/office/powerpoint/2010/main" val="42057600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43069A-85ED-44A0-8AAA-8306DC425D01}" type="datetime1">
              <a:rPr lang="fr-FR" smtClean="0"/>
              <a:pPr/>
              <a:t>07/12/2022</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661D0E-5752-4662-A693-F950CED5E66B}" type="slidenum">
              <a:rPr lang="fr-FR" smtClean="0"/>
              <a:pPr/>
              <a:t>‹N°›</a:t>
            </a:fld>
            <a:endParaRPr lang="fr-FR"/>
          </a:p>
        </p:txBody>
      </p:sp>
    </p:spTree>
    <p:extLst>
      <p:ext uri="{BB962C8B-B14F-4D97-AF65-F5344CB8AC3E}">
        <p14:creationId xmlns:p14="http://schemas.microsoft.com/office/powerpoint/2010/main" val="25764356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b="1" dirty="0"/>
              <a:t>Les fonctions</a:t>
            </a:r>
          </a:p>
        </p:txBody>
      </p:sp>
      <p:sp>
        <p:nvSpPr>
          <p:cNvPr id="3" name="Sous-titre 2"/>
          <p:cNvSpPr>
            <a:spLocks noGrp="1"/>
          </p:cNvSpPr>
          <p:nvPr>
            <p:ph type="subTitle" idx="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4661D0E-5752-4662-A693-F950CED5E66B}" type="slidenum">
              <a:rPr lang="fr-FR" smtClean="0"/>
              <a:pPr/>
              <a:t>1</a:t>
            </a:fld>
            <a:endParaRPr lang="fr-FR"/>
          </a:p>
        </p:txBody>
      </p:sp>
    </p:spTree>
    <p:extLst>
      <p:ext uri="{BB962C8B-B14F-4D97-AF65-F5344CB8AC3E}">
        <p14:creationId xmlns:p14="http://schemas.microsoft.com/office/powerpoint/2010/main" val="12790268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Variables locales et variables globales</a:t>
            </a:r>
          </a:p>
        </p:txBody>
      </p:sp>
      <p:sp>
        <p:nvSpPr>
          <p:cNvPr id="4" name="ZoneTexte 3"/>
          <p:cNvSpPr txBox="1"/>
          <p:nvPr/>
        </p:nvSpPr>
        <p:spPr>
          <a:xfrm>
            <a:off x="467545" y="1700808"/>
            <a:ext cx="8280920" cy="923330"/>
          </a:xfrm>
          <a:prstGeom prst="rect">
            <a:avLst/>
          </a:prstGeom>
          <a:noFill/>
        </p:spPr>
        <p:txBody>
          <a:bodyPr wrap="square" rtlCol="0">
            <a:spAutoFit/>
          </a:bodyPr>
          <a:lstStyle/>
          <a:p>
            <a:r>
              <a:rPr lang="fr-FR" b="1" dirty="0"/>
              <a:t>Variables locales</a:t>
            </a:r>
          </a:p>
          <a:p>
            <a:r>
              <a:rPr lang="fr-FR" b="1" dirty="0"/>
              <a:t> </a:t>
            </a:r>
            <a:r>
              <a:rPr lang="fr-FR" dirty="0"/>
              <a:t>en plus des paramètres, une fonction peut contenir d’autres variables qui sont déclarées dans le corps de la fonction (sa définition), ces variables  sont dites </a:t>
            </a:r>
            <a:r>
              <a:rPr lang="fr-FR" i="1" dirty="0"/>
              <a:t>locales.</a:t>
            </a:r>
            <a:r>
              <a:rPr lang="fr-FR" dirty="0"/>
              <a:t> </a:t>
            </a:r>
            <a:endParaRPr lang="fr-FR" b="1" dirty="0"/>
          </a:p>
        </p:txBody>
      </p:sp>
      <p:sp>
        <p:nvSpPr>
          <p:cNvPr id="5" name="ZoneTexte 4"/>
          <p:cNvSpPr txBox="1"/>
          <p:nvPr/>
        </p:nvSpPr>
        <p:spPr>
          <a:xfrm>
            <a:off x="683568" y="3068960"/>
            <a:ext cx="3409523" cy="1754326"/>
          </a:xfrm>
          <a:prstGeom prst="rect">
            <a:avLst/>
          </a:prstGeom>
          <a:noFill/>
          <a:ln w="9525">
            <a:solidFill>
              <a:schemeClr val="tx1"/>
            </a:solidFill>
          </a:ln>
        </p:spPr>
        <p:txBody>
          <a:bodyPr wrap="none" rtlCol="0">
            <a:spAutoFit/>
          </a:bodyPr>
          <a:lstStyle/>
          <a:p>
            <a:r>
              <a:rPr lang="fr-FR" b="1" dirty="0"/>
              <a:t>Exemple.</a:t>
            </a:r>
          </a:p>
          <a:p>
            <a:r>
              <a:rPr lang="fr-FR" b="1" dirty="0"/>
              <a:t> </a:t>
            </a:r>
            <a:r>
              <a:rPr lang="fr-FR" dirty="0" err="1"/>
              <a:t>int</a:t>
            </a:r>
            <a:r>
              <a:rPr lang="fr-FR" dirty="0"/>
              <a:t> </a:t>
            </a:r>
            <a:r>
              <a:rPr lang="fr-FR" dirty="0" err="1"/>
              <a:t>prod</a:t>
            </a:r>
            <a:r>
              <a:rPr lang="fr-FR" dirty="0"/>
              <a:t> (</a:t>
            </a:r>
            <a:r>
              <a:rPr lang="fr-FR" dirty="0" err="1"/>
              <a:t>int</a:t>
            </a:r>
            <a:r>
              <a:rPr lang="fr-FR" dirty="0"/>
              <a:t> a, </a:t>
            </a:r>
            <a:r>
              <a:rPr lang="fr-FR" dirty="0" err="1"/>
              <a:t>int</a:t>
            </a:r>
            <a:r>
              <a:rPr lang="fr-FR" dirty="0"/>
              <a:t> b)</a:t>
            </a:r>
          </a:p>
          <a:p>
            <a:r>
              <a:rPr lang="fr-FR" b="1" dirty="0"/>
              <a:t>{ </a:t>
            </a:r>
            <a:r>
              <a:rPr lang="fr-FR" dirty="0" err="1"/>
              <a:t>int</a:t>
            </a:r>
            <a:r>
              <a:rPr lang="fr-FR" dirty="0"/>
              <a:t> p;  // p est une variable locale</a:t>
            </a:r>
          </a:p>
          <a:p>
            <a:r>
              <a:rPr lang="fr-FR" dirty="0"/>
              <a:t>p=a*b;</a:t>
            </a:r>
          </a:p>
          <a:p>
            <a:r>
              <a:rPr lang="fr-FR" dirty="0"/>
              <a:t>return p;</a:t>
            </a:r>
          </a:p>
          <a:p>
            <a:r>
              <a:rPr lang="fr-FR" dirty="0"/>
              <a:t>}</a:t>
            </a:r>
          </a:p>
        </p:txBody>
      </p:sp>
      <p:sp>
        <p:nvSpPr>
          <p:cNvPr id="6" name="ZoneTexte 5"/>
          <p:cNvSpPr txBox="1"/>
          <p:nvPr/>
        </p:nvSpPr>
        <p:spPr>
          <a:xfrm>
            <a:off x="5145428" y="3068960"/>
            <a:ext cx="3456384" cy="2862322"/>
          </a:xfrm>
          <a:prstGeom prst="rect">
            <a:avLst/>
          </a:prstGeom>
          <a:noFill/>
        </p:spPr>
        <p:txBody>
          <a:bodyPr wrap="square" rtlCol="0">
            <a:spAutoFit/>
          </a:bodyPr>
          <a:lstStyle/>
          <a:p>
            <a:pPr marL="179388" indent="-179388">
              <a:buFont typeface="Arial" panose="020B0604020202020204" pitchFamily="34" charset="0"/>
              <a:buChar char="•"/>
            </a:pPr>
            <a:r>
              <a:rPr lang="fr-FR" dirty="0"/>
              <a:t>Les variables a et  b qui constituent les paramètres  de la fonction sont aussi considérées comme variables locales à la fonction.</a:t>
            </a:r>
          </a:p>
          <a:p>
            <a:pPr marL="179388" indent="-179388">
              <a:buFont typeface="Arial" panose="020B0604020202020204" pitchFamily="34" charset="0"/>
              <a:buChar char="•"/>
            </a:pPr>
            <a:r>
              <a:rPr lang="fr-FR" dirty="0"/>
              <a:t>Les variables locales n’existent que dans le cadre de la fonction, elles disparaissent lorsque la fonction rend la main au programme </a:t>
            </a:r>
          </a:p>
        </p:txBody>
      </p:sp>
      <p:sp>
        <p:nvSpPr>
          <p:cNvPr id="7" name="Espace réservé du numéro de diapositive 6"/>
          <p:cNvSpPr>
            <a:spLocks noGrp="1"/>
          </p:cNvSpPr>
          <p:nvPr>
            <p:ph type="sldNum" sz="quarter" idx="12"/>
          </p:nvPr>
        </p:nvSpPr>
        <p:spPr/>
        <p:txBody>
          <a:bodyPr/>
          <a:lstStyle/>
          <a:p>
            <a:fld id="{34661D0E-5752-4662-A693-F950CED5E66B}" type="slidenum">
              <a:rPr lang="fr-FR" smtClean="0"/>
              <a:pPr/>
              <a:t>10</a:t>
            </a:fld>
            <a:endParaRPr lang="fr-FR"/>
          </a:p>
        </p:txBody>
      </p:sp>
    </p:spTree>
    <p:extLst>
      <p:ext uri="{BB962C8B-B14F-4D97-AF65-F5344CB8AC3E}">
        <p14:creationId xmlns:p14="http://schemas.microsoft.com/office/powerpoint/2010/main" val="23763126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34661D0E-5752-4662-A693-F950CED5E66B}" type="slidenum">
              <a:rPr lang="fr-FR" smtClean="0"/>
              <a:pPr/>
              <a:t>11</a:t>
            </a:fld>
            <a:endParaRPr lang="fr-FR"/>
          </a:p>
        </p:txBody>
      </p:sp>
      <p:sp>
        <p:nvSpPr>
          <p:cNvPr id="7" name="Titre 1"/>
          <p:cNvSpPr>
            <a:spLocks noGrp="1"/>
          </p:cNvSpPr>
          <p:nvPr>
            <p:ph type="title"/>
          </p:nvPr>
        </p:nvSpPr>
        <p:spPr>
          <a:xfrm>
            <a:off x="457200" y="274638"/>
            <a:ext cx="8229600" cy="1143000"/>
          </a:xfrm>
        </p:spPr>
        <p:txBody>
          <a:bodyPr>
            <a:normAutofit fontScale="90000"/>
          </a:bodyPr>
          <a:lstStyle/>
          <a:p>
            <a:r>
              <a:rPr lang="fr-FR" dirty="0"/>
              <a:t>Variables locales et variables globales</a:t>
            </a:r>
          </a:p>
        </p:txBody>
      </p:sp>
      <p:sp>
        <p:nvSpPr>
          <p:cNvPr id="8" name="ZoneTexte 7"/>
          <p:cNvSpPr txBox="1"/>
          <p:nvPr/>
        </p:nvSpPr>
        <p:spPr>
          <a:xfrm>
            <a:off x="467545" y="1700808"/>
            <a:ext cx="8280920" cy="1754326"/>
          </a:xfrm>
          <a:prstGeom prst="rect">
            <a:avLst/>
          </a:prstGeom>
          <a:noFill/>
        </p:spPr>
        <p:txBody>
          <a:bodyPr wrap="square" rtlCol="0">
            <a:spAutoFit/>
          </a:bodyPr>
          <a:lstStyle/>
          <a:p>
            <a:r>
              <a:rPr lang="fr-FR" b="1" dirty="0"/>
              <a:t>Variables globales</a:t>
            </a:r>
          </a:p>
          <a:p>
            <a:r>
              <a:rPr lang="fr-FR" b="1" dirty="0"/>
              <a:t> </a:t>
            </a:r>
            <a:r>
              <a:rPr lang="fr-FR" dirty="0"/>
              <a:t>les variables globales peuvent être appelées à partir de n’importe quel point du programme , que ce soit dans la fonction main( ) ou dans une autre fonction.</a:t>
            </a:r>
          </a:p>
          <a:p>
            <a:endParaRPr lang="fr-FR" dirty="0"/>
          </a:p>
          <a:p>
            <a:r>
              <a:rPr lang="fr-FR" dirty="0"/>
              <a:t>Pour qu’elle soit globales, une variables doit être  déclarée avant même la fonction main( ().</a:t>
            </a:r>
            <a:endParaRPr lang="fr-FR" b="1" dirty="0"/>
          </a:p>
        </p:txBody>
      </p:sp>
      <p:sp>
        <p:nvSpPr>
          <p:cNvPr id="9" name="ZoneTexte 8"/>
          <p:cNvSpPr txBox="1"/>
          <p:nvPr/>
        </p:nvSpPr>
        <p:spPr>
          <a:xfrm>
            <a:off x="683568" y="3546882"/>
            <a:ext cx="3464346" cy="3416320"/>
          </a:xfrm>
          <a:prstGeom prst="rect">
            <a:avLst/>
          </a:prstGeom>
          <a:noFill/>
          <a:ln w="9525">
            <a:solidFill>
              <a:schemeClr val="tx1"/>
            </a:solidFill>
          </a:ln>
        </p:spPr>
        <p:txBody>
          <a:bodyPr wrap="none" rtlCol="0">
            <a:spAutoFit/>
          </a:bodyPr>
          <a:lstStyle/>
          <a:p>
            <a:r>
              <a:rPr lang="fr-FR" b="1" dirty="0"/>
              <a:t>Exemple.</a:t>
            </a:r>
          </a:p>
          <a:p>
            <a:r>
              <a:rPr lang="fr-FR" b="1" dirty="0"/>
              <a:t>#</a:t>
            </a:r>
            <a:r>
              <a:rPr lang="fr-FR" b="1" dirty="0" err="1"/>
              <a:t>include</a:t>
            </a:r>
            <a:r>
              <a:rPr lang="fr-FR" b="1" dirty="0"/>
              <a:t>&lt;</a:t>
            </a:r>
            <a:r>
              <a:rPr lang="fr-FR" dirty="0" err="1"/>
              <a:t>iostream.h</a:t>
            </a:r>
            <a:r>
              <a:rPr lang="fr-FR" dirty="0"/>
              <a:t>&gt;</a:t>
            </a:r>
          </a:p>
          <a:p>
            <a:r>
              <a:rPr lang="fr-FR" b="1" dirty="0"/>
              <a:t> </a:t>
            </a:r>
            <a:r>
              <a:rPr lang="fr-FR" dirty="0" err="1"/>
              <a:t>int</a:t>
            </a:r>
            <a:r>
              <a:rPr lang="fr-FR" dirty="0"/>
              <a:t> </a:t>
            </a:r>
            <a:r>
              <a:rPr lang="fr-FR" dirty="0" err="1"/>
              <a:t>prod</a:t>
            </a:r>
            <a:r>
              <a:rPr lang="fr-FR" dirty="0"/>
              <a:t> (</a:t>
            </a:r>
            <a:r>
              <a:rPr lang="fr-FR" dirty="0" err="1"/>
              <a:t>int</a:t>
            </a:r>
            <a:r>
              <a:rPr lang="fr-FR" dirty="0"/>
              <a:t> a, </a:t>
            </a:r>
            <a:r>
              <a:rPr lang="fr-FR" dirty="0" err="1"/>
              <a:t>int</a:t>
            </a:r>
            <a:r>
              <a:rPr lang="fr-FR" dirty="0"/>
              <a:t> b)</a:t>
            </a:r>
          </a:p>
          <a:p>
            <a:r>
              <a:rPr lang="fr-FR" b="1" dirty="0"/>
              <a:t> </a:t>
            </a:r>
            <a:r>
              <a:rPr lang="fr-FR" dirty="0" err="1"/>
              <a:t>int</a:t>
            </a:r>
            <a:r>
              <a:rPr lang="fr-FR" dirty="0"/>
              <a:t> p;  // p est une variable globale</a:t>
            </a:r>
          </a:p>
          <a:p>
            <a:r>
              <a:rPr lang="fr-FR" dirty="0" err="1"/>
              <a:t>int</a:t>
            </a:r>
            <a:r>
              <a:rPr lang="fr-FR" dirty="0"/>
              <a:t> main( )</a:t>
            </a:r>
          </a:p>
          <a:p>
            <a:r>
              <a:rPr lang="fr-FR" dirty="0"/>
              <a:t>{ </a:t>
            </a:r>
            <a:r>
              <a:rPr lang="fr-FR" dirty="0" err="1"/>
              <a:t>int</a:t>
            </a:r>
            <a:r>
              <a:rPr lang="fr-FR" dirty="0"/>
              <a:t> x, y;</a:t>
            </a:r>
          </a:p>
          <a:p>
            <a:r>
              <a:rPr lang="fr-FR" dirty="0"/>
              <a:t>p=prod(x, y);</a:t>
            </a:r>
          </a:p>
          <a:p>
            <a:r>
              <a:rPr lang="fr-FR" dirty="0"/>
              <a:t>printf("le produit est : %d"   , p);</a:t>
            </a:r>
          </a:p>
          <a:p>
            <a:r>
              <a:rPr lang="fr-FR" dirty="0"/>
              <a:t>return 0;</a:t>
            </a:r>
          </a:p>
          <a:p>
            <a:r>
              <a:rPr lang="fr-FR" dirty="0"/>
              <a:t>}</a:t>
            </a:r>
          </a:p>
          <a:p>
            <a:r>
              <a:rPr lang="fr-FR" dirty="0" err="1"/>
              <a:t>int</a:t>
            </a:r>
            <a:r>
              <a:rPr lang="fr-FR" dirty="0"/>
              <a:t>  </a:t>
            </a:r>
            <a:r>
              <a:rPr lang="fr-FR" dirty="0" err="1"/>
              <a:t>prod</a:t>
            </a:r>
            <a:r>
              <a:rPr lang="fr-FR" dirty="0"/>
              <a:t> (</a:t>
            </a:r>
            <a:r>
              <a:rPr lang="fr-FR" dirty="0" err="1"/>
              <a:t>int</a:t>
            </a:r>
            <a:r>
              <a:rPr lang="fr-FR" dirty="0"/>
              <a:t> a, </a:t>
            </a:r>
            <a:r>
              <a:rPr lang="fr-FR" dirty="0" err="1"/>
              <a:t>int</a:t>
            </a:r>
            <a:r>
              <a:rPr lang="fr-FR" dirty="0"/>
              <a:t> b)</a:t>
            </a:r>
          </a:p>
          <a:p>
            <a:r>
              <a:rPr lang="fr-FR" dirty="0"/>
              <a:t>{return a*b }</a:t>
            </a:r>
          </a:p>
        </p:txBody>
      </p:sp>
    </p:spTree>
    <p:extLst>
      <p:ext uri="{BB962C8B-B14F-4D97-AF65-F5344CB8AC3E}">
        <p14:creationId xmlns:p14="http://schemas.microsoft.com/office/powerpoint/2010/main" val="4938363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Introduction </a:t>
            </a:r>
          </a:p>
        </p:txBody>
      </p:sp>
      <p:sp>
        <p:nvSpPr>
          <p:cNvPr id="4" name="ZoneTexte 3"/>
          <p:cNvSpPr txBox="1"/>
          <p:nvPr/>
        </p:nvSpPr>
        <p:spPr>
          <a:xfrm>
            <a:off x="611560" y="1700808"/>
            <a:ext cx="7776864" cy="1477328"/>
          </a:xfrm>
          <a:prstGeom prst="rect">
            <a:avLst/>
          </a:prstGeom>
          <a:noFill/>
        </p:spPr>
        <p:txBody>
          <a:bodyPr wrap="square" rtlCol="0">
            <a:spAutoFit/>
          </a:bodyPr>
          <a:lstStyle/>
          <a:p>
            <a:r>
              <a:rPr lang="fr-FR" dirty="0"/>
              <a:t>Dès qu’un programme dépasse un certain volume, il devient difficile à lire ,  à comprendre et à modifier, alors pour permettre une gestion facile du code, on doit diviser le programme en sous-programmes.</a:t>
            </a:r>
          </a:p>
          <a:p>
            <a:r>
              <a:rPr lang="fr-FR"/>
              <a:t>En C, </a:t>
            </a:r>
            <a:r>
              <a:rPr lang="fr-FR" dirty="0"/>
              <a:t>on les  appelle les </a:t>
            </a:r>
            <a:r>
              <a:rPr lang="fr-FR" i="1" dirty="0"/>
              <a:t>fonctions , </a:t>
            </a:r>
            <a:r>
              <a:rPr lang="fr-FR" dirty="0"/>
              <a:t>celles-ci peuvent être compilées et testées séparément, et utilisées dans d’autres programmes </a:t>
            </a:r>
          </a:p>
        </p:txBody>
      </p:sp>
      <p:sp>
        <p:nvSpPr>
          <p:cNvPr id="5" name="ZoneTexte 4"/>
          <p:cNvSpPr txBox="1"/>
          <p:nvPr/>
        </p:nvSpPr>
        <p:spPr>
          <a:xfrm>
            <a:off x="755576" y="3573016"/>
            <a:ext cx="6366615" cy="369332"/>
          </a:xfrm>
          <a:prstGeom prst="rect">
            <a:avLst/>
          </a:prstGeom>
          <a:noFill/>
        </p:spPr>
        <p:txBody>
          <a:bodyPr wrap="none" rtlCol="0">
            <a:spAutoFit/>
          </a:bodyPr>
          <a:lstStyle/>
          <a:p>
            <a:r>
              <a:rPr lang="fr-FR" dirty="0"/>
              <a:t>L’utilisation des fonctions permet un certain nombre d’avantages : </a:t>
            </a:r>
          </a:p>
        </p:txBody>
      </p:sp>
      <p:sp>
        <p:nvSpPr>
          <p:cNvPr id="6" name="ZoneTexte 5"/>
          <p:cNvSpPr txBox="1"/>
          <p:nvPr/>
        </p:nvSpPr>
        <p:spPr>
          <a:xfrm>
            <a:off x="777178" y="4017476"/>
            <a:ext cx="5144165" cy="369332"/>
          </a:xfrm>
          <a:prstGeom prst="rect">
            <a:avLst/>
          </a:prstGeom>
          <a:noFill/>
        </p:spPr>
        <p:txBody>
          <a:bodyPr wrap="none" rtlCol="0">
            <a:spAutoFit/>
          </a:bodyPr>
          <a:lstStyle/>
          <a:p>
            <a:pPr marL="285750" indent="-285750">
              <a:buFont typeface="Arial" panose="020B0604020202020204" pitchFamily="34" charset="0"/>
              <a:buChar char="•"/>
            </a:pPr>
            <a:r>
              <a:rPr lang="fr-FR" dirty="0"/>
              <a:t>Gagner du temps dans la conception des logiciels;</a:t>
            </a:r>
          </a:p>
        </p:txBody>
      </p:sp>
      <p:sp>
        <p:nvSpPr>
          <p:cNvPr id="9" name="ZoneTexte 8"/>
          <p:cNvSpPr txBox="1"/>
          <p:nvPr/>
        </p:nvSpPr>
        <p:spPr>
          <a:xfrm>
            <a:off x="777178" y="4725144"/>
            <a:ext cx="6345013" cy="646331"/>
          </a:xfrm>
          <a:prstGeom prst="rect">
            <a:avLst/>
          </a:prstGeom>
          <a:noFill/>
        </p:spPr>
        <p:txBody>
          <a:bodyPr wrap="square" rtlCol="0">
            <a:spAutoFit/>
          </a:bodyPr>
          <a:lstStyle/>
          <a:p>
            <a:pPr marL="285750" indent="-285750">
              <a:buFont typeface="Arial" panose="020B0604020202020204" pitchFamily="34" charset="0"/>
              <a:buChar char="•"/>
            </a:pPr>
            <a:r>
              <a:rPr lang="fr-FR" dirty="0"/>
              <a:t>Gagner de l’espace mémoire en permettant la réutilisation des fonctions dans d’autres programmes</a:t>
            </a:r>
          </a:p>
        </p:txBody>
      </p:sp>
      <p:sp>
        <p:nvSpPr>
          <p:cNvPr id="10" name="ZoneTexte 9"/>
          <p:cNvSpPr txBox="1"/>
          <p:nvPr/>
        </p:nvSpPr>
        <p:spPr>
          <a:xfrm>
            <a:off x="777178" y="5733256"/>
            <a:ext cx="6459118" cy="646331"/>
          </a:xfrm>
          <a:prstGeom prst="rect">
            <a:avLst/>
          </a:prstGeom>
          <a:noFill/>
        </p:spPr>
        <p:txBody>
          <a:bodyPr wrap="square" rtlCol="0">
            <a:spAutoFit/>
          </a:bodyPr>
          <a:lstStyle/>
          <a:p>
            <a:r>
              <a:rPr lang="fr-FR" dirty="0"/>
              <a:t>Faciliter la maintenance des logiciels en modifiant les parties sans en altérer le fonctionnement de l’ensemble </a:t>
            </a:r>
          </a:p>
        </p:txBody>
      </p:sp>
      <p:sp>
        <p:nvSpPr>
          <p:cNvPr id="11" name="Espace réservé du numéro de diapositive 10"/>
          <p:cNvSpPr>
            <a:spLocks noGrp="1"/>
          </p:cNvSpPr>
          <p:nvPr>
            <p:ph type="sldNum" sz="quarter" idx="12"/>
          </p:nvPr>
        </p:nvSpPr>
        <p:spPr/>
        <p:txBody>
          <a:bodyPr/>
          <a:lstStyle/>
          <a:p>
            <a:fld id="{34661D0E-5752-4662-A693-F950CED5E66B}" type="slidenum">
              <a:rPr lang="fr-FR" smtClean="0"/>
              <a:pPr/>
              <a:t>2</a:t>
            </a:fld>
            <a:endParaRPr lang="fr-FR"/>
          </a:p>
        </p:txBody>
      </p:sp>
    </p:spTree>
    <p:extLst>
      <p:ext uri="{BB962C8B-B14F-4D97-AF65-F5344CB8AC3E}">
        <p14:creationId xmlns:p14="http://schemas.microsoft.com/office/powerpoint/2010/main" val="649636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heckerboard(across)">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checkerboard(across)">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checkerboard(across)">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9" grpId="0"/>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Déclaration et définition d’une fonction</a:t>
            </a:r>
          </a:p>
        </p:txBody>
      </p:sp>
      <p:sp>
        <p:nvSpPr>
          <p:cNvPr id="4" name="ZoneTexte 3"/>
          <p:cNvSpPr txBox="1"/>
          <p:nvPr/>
        </p:nvSpPr>
        <p:spPr>
          <a:xfrm>
            <a:off x="827585" y="1988840"/>
            <a:ext cx="7560840" cy="2585323"/>
          </a:xfrm>
          <a:prstGeom prst="rect">
            <a:avLst/>
          </a:prstGeom>
          <a:noFill/>
        </p:spPr>
        <p:txBody>
          <a:bodyPr wrap="square" rtlCol="0">
            <a:spAutoFit/>
          </a:bodyPr>
          <a:lstStyle/>
          <a:p>
            <a:r>
              <a:rPr lang="fr-FR" dirty="0"/>
              <a:t>Toute fonction doit être déclarée avant d’être appelée pour la première fois.</a:t>
            </a:r>
          </a:p>
          <a:p>
            <a:endParaRPr lang="fr-FR" dirty="0"/>
          </a:p>
          <a:p>
            <a:r>
              <a:rPr lang="fr-FR" dirty="0"/>
              <a:t>Le rôle des déclarations est de signaler l’existence  des fonctions au compilateur , ce dernier utilisera alors les fonctions qui peuvent être définies ailleurs; c’est-à-dire , après l’appel  ou dans un autre fichier.</a:t>
            </a:r>
          </a:p>
          <a:p>
            <a:endParaRPr lang="fr-FR" dirty="0"/>
          </a:p>
          <a:p>
            <a:r>
              <a:rPr lang="fr-FR" dirty="0"/>
              <a:t>La meilleure façon de s’assurer que tous les appels de fonction ne génèrent  pas d’erreurs, est de déclarer toutes les fonctions avant tout appel. Quant au définitions, le programmeur pourra les définir avant ou après l’appel.</a:t>
            </a:r>
          </a:p>
        </p:txBody>
      </p:sp>
      <p:sp>
        <p:nvSpPr>
          <p:cNvPr id="5" name="Espace réservé du numéro de diapositive 4"/>
          <p:cNvSpPr>
            <a:spLocks noGrp="1"/>
          </p:cNvSpPr>
          <p:nvPr>
            <p:ph type="sldNum" sz="quarter" idx="12"/>
          </p:nvPr>
        </p:nvSpPr>
        <p:spPr/>
        <p:txBody>
          <a:bodyPr/>
          <a:lstStyle/>
          <a:p>
            <a:fld id="{34661D0E-5752-4662-A693-F950CED5E66B}" type="slidenum">
              <a:rPr lang="fr-FR" smtClean="0"/>
              <a:pPr/>
              <a:t>3</a:t>
            </a:fld>
            <a:endParaRPr lang="fr-FR"/>
          </a:p>
        </p:txBody>
      </p:sp>
    </p:spTree>
    <p:extLst>
      <p:ext uri="{BB962C8B-B14F-4D97-AF65-F5344CB8AC3E}">
        <p14:creationId xmlns:p14="http://schemas.microsoft.com/office/powerpoint/2010/main" val="28050979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467544" y="260648"/>
            <a:ext cx="8229600" cy="1143000"/>
          </a:xfrm>
        </p:spPr>
        <p:txBody>
          <a:bodyPr>
            <a:normAutofit fontScale="90000"/>
          </a:bodyPr>
          <a:lstStyle/>
          <a:p>
            <a:r>
              <a:rPr lang="fr-FR" dirty="0"/>
              <a:t>Déclaration et définition d’une fonction</a:t>
            </a:r>
          </a:p>
        </p:txBody>
      </p:sp>
      <p:sp>
        <p:nvSpPr>
          <p:cNvPr id="5" name="ZoneTexte 4"/>
          <p:cNvSpPr txBox="1"/>
          <p:nvPr/>
        </p:nvSpPr>
        <p:spPr>
          <a:xfrm>
            <a:off x="755576" y="1979548"/>
            <a:ext cx="3311997" cy="369332"/>
          </a:xfrm>
          <a:prstGeom prst="rect">
            <a:avLst/>
          </a:prstGeom>
          <a:noFill/>
        </p:spPr>
        <p:txBody>
          <a:bodyPr wrap="none" rtlCol="0">
            <a:spAutoFit/>
          </a:bodyPr>
          <a:lstStyle/>
          <a:p>
            <a:r>
              <a:rPr lang="fr-FR" b="1" dirty="0"/>
              <a:t>Comment déclarer une fonction?</a:t>
            </a:r>
          </a:p>
        </p:txBody>
      </p:sp>
      <p:sp>
        <p:nvSpPr>
          <p:cNvPr id="6" name="ZoneTexte 5"/>
          <p:cNvSpPr txBox="1"/>
          <p:nvPr/>
        </p:nvSpPr>
        <p:spPr>
          <a:xfrm>
            <a:off x="1979712" y="2948751"/>
            <a:ext cx="4633000" cy="646331"/>
          </a:xfrm>
          <a:prstGeom prst="rect">
            <a:avLst/>
          </a:prstGeom>
          <a:noFill/>
        </p:spPr>
        <p:txBody>
          <a:bodyPr wrap="none" rtlCol="0">
            <a:spAutoFit/>
          </a:bodyPr>
          <a:lstStyle/>
          <a:p>
            <a:r>
              <a:rPr lang="fr-FR" b="1" dirty="0"/>
              <a:t>Syntaxe.</a:t>
            </a:r>
          </a:p>
          <a:p>
            <a:r>
              <a:rPr lang="fr-FR" dirty="0"/>
              <a:t>	&lt;type&gt;  identificateur </a:t>
            </a:r>
            <a:r>
              <a:rPr lang="fr-FR"/>
              <a:t>(</a:t>
            </a:r>
            <a:r>
              <a:rPr lang="fr-FR" b="1"/>
              <a:t> </a:t>
            </a:r>
            <a:r>
              <a:rPr lang="fr-FR"/>
              <a:t>paramètres);</a:t>
            </a:r>
            <a:endParaRPr lang="fr-FR" dirty="0"/>
          </a:p>
        </p:txBody>
      </p:sp>
      <p:sp>
        <p:nvSpPr>
          <p:cNvPr id="7" name="ZoneTexte 6"/>
          <p:cNvSpPr txBox="1"/>
          <p:nvPr/>
        </p:nvSpPr>
        <p:spPr>
          <a:xfrm>
            <a:off x="971600" y="4100879"/>
            <a:ext cx="3215496" cy="1200329"/>
          </a:xfrm>
          <a:prstGeom prst="rect">
            <a:avLst/>
          </a:prstGeom>
          <a:noFill/>
        </p:spPr>
        <p:txBody>
          <a:bodyPr wrap="none" rtlCol="0">
            <a:spAutoFit/>
          </a:bodyPr>
          <a:lstStyle/>
          <a:p>
            <a:r>
              <a:rPr lang="fr-FR" b="1" dirty="0"/>
              <a:t>Exemple. </a:t>
            </a:r>
            <a:endParaRPr lang="fr-FR" dirty="0"/>
          </a:p>
          <a:p>
            <a:r>
              <a:rPr lang="fr-FR" dirty="0"/>
              <a:t>	</a:t>
            </a:r>
            <a:r>
              <a:rPr lang="fr-FR" dirty="0" err="1"/>
              <a:t>int</a:t>
            </a:r>
            <a:r>
              <a:rPr lang="fr-FR" dirty="0"/>
              <a:t>  </a:t>
            </a:r>
            <a:r>
              <a:rPr lang="fr-FR" dirty="0" err="1"/>
              <a:t>prod</a:t>
            </a:r>
            <a:r>
              <a:rPr lang="fr-FR" dirty="0"/>
              <a:t> ( </a:t>
            </a:r>
            <a:r>
              <a:rPr lang="fr-FR" dirty="0" err="1"/>
              <a:t>int</a:t>
            </a:r>
            <a:r>
              <a:rPr lang="fr-FR" dirty="0"/>
              <a:t> a, </a:t>
            </a:r>
            <a:r>
              <a:rPr lang="fr-FR" dirty="0" err="1"/>
              <a:t>int</a:t>
            </a:r>
            <a:r>
              <a:rPr lang="fr-FR" dirty="0"/>
              <a:t> b) ;</a:t>
            </a:r>
          </a:p>
          <a:p>
            <a:r>
              <a:rPr lang="fr-FR" dirty="0"/>
              <a:t>	</a:t>
            </a:r>
            <a:r>
              <a:rPr lang="fr-FR" b="1" dirty="0"/>
              <a:t>ou</a:t>
            </a:r>
          </a:p>
          <a:p>
            <a:r>
              <a:rPr lang="fr-FR" b="1" dirty="0"/>
              <a:t>	</a:t>
            </a:r>
            <a:r>
              <a:rPr lang="fr-FR" dirty="0" err="1"/>
              <a:t>int</a:t>
            </a:r>
            <a:r>
              <a:rPr lang="fr-FR" dirty="0"/>
              <a:t> </a:t>
            </a:r>
            <a:r>
              <a:rPr lang="fr-FR" dirty="0" err="1"/>
              <a:t>prod</a:t>
            </a:r>
            <a:r>
              <a:rPr lang="fr-FR" dirty="0"/>
              <a:t> (</a:t>
            </a:r>
            <a:r>
              <a:rPr lang="fr-FR" dirty="0" err="1"/>
              <a:t>int</a:t>
            </a:r>
            <a:r>
              <a:rPr lang="fr-FR" dirty="0"/>
              <a:t>, </a:t>
            </a:r>
            <a:r>
              <a:rPr lang="fr-FR" dirty="0" err="1"/>
              <a:t>int</a:t>
            </a:r>
            <a:r>
              <a:rPr lang="fr-FR" dirty="0"/>
              <a:t>);</a:t>
            </a:r>
          </a:p>
        </p:txBody>
      </p:sp>
      <p:sp>
        <p:nvSpPr>
          <p:cNvPr id="9" name="Espace réservé du numéro de diapositive 8"/>
          <p:cNvSpPr>
            <a:spLocks noGrp="1"/>
          </p:cNvSpPr>
          <p:nvPr>
            <p:ph type="sldNum" sz="quarter" idx="12"/>
          </p:nvPr>
        </p:nvSpPr>
        <p:spPr/>
        <p:txBody>
          <a:bodyPr/>
          <a:lstStyle/>
          <a:p>
            <a:fld id="{34661D0E-5752-4662-A693-F950CED5E66B}" type="slidenum">
              <a:rPr lang="fr-FR" smtClean="0"/>
              <a:pPr/>
              <a:t>4</a:t>
            </a:fld>
            <a:endParaRPr lang="fr-FR"/>
          </a:p>
        </p:txBody>
      </p:sp>
    </p:spTree>
    <p:extLst>
      <p:ext uri="{BB962C8B-B14F-4D97-AF65-F5344CB8AC3E}">
        <p14:creationId xmlns:p14="http://schemas.microsoft.com/office/powerpoint/2010/main" val="38841876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611560" y="1988840"/>
            <a:ext cx="6912768" cy="2585323"/>
          </a:xfrm>
          <a:prstGeom prst="rect">
            <a:avLst/>
          </a:prstGeom>
          <a:noFill/>
        </p:spPr>
        <p:txBody>
          <a:bodyPr wrap="square" rtlCol="0">
            <a:spAutoFit/>
          </a:bodyPr>
          <a:lstStyle/>
          <a:p>
            <a:r>
              <a:rPr lang="fr-FR" b="1" dirty="0"/>
              <a:t>Remarque. </a:t>
            </a:r>
            <a:r>
              <a:rPr lang="fr-FR" dirty="0"/>
              <a:t> </a:t>
            </a:r>
          </a:p>
          <a:p>
            <a:endParaRPr lang="fr-FR" dirty="0"/>
          </a:p>
          <a:p>
            <a:r>
              <a:rPr lang="fr-FR" dirty="0"/>
              <a:t>Les fonctions prédéfinies sont déclarées au début des programmes à l’aide de la directive : #</a:t>
            </a:r>
            <a:r>
              <a:rPr lang="fr-FR" dirty="0" err="1"/>
              <a:t>include</a:t>
            </a:r>
            <a:r>
              <a:rPr lang="fr-FR" dirty="0"/>
              <a:t> , quant aux fonctions créées par l’utilisateur, on les déclare dans  un prototype.</a:t>
            </a:r>
          </a:p>
          <a:p>
            <a:endParaRPr lang="fr-FR" dirty="0"/>
          </a:p>
          <a:p>
            <a:r>
              <a:rPr lang="fr-FR" dirty="0"/>
              <a:t>Le prototype de fonction est une instruction qui se termine par un point virgule, il est composé du </a:t>
            </a:r>
            <a:r>
              <a:rPr lang="fr-FR" i="1" dirty="0"/>
              <a:t> type de la valeur </a:t>
            </a:r>
            <a:r>
              <a:rPr lang="fr-FR" dirty="0"/>
              <a:t>de renvoi, du </a:t>
            </a:r>
            <a:r>
              <a:rPr lang="fr-FR" i="1" dirty="0"/>
              <a:t>nom de la fonction </a:t>
            </a:r>
            <a:r>
              <a:rPr lang="fr-FR" dirty="0"/>
              <a:t>et de la </a:t>
            </a:r>
            <a:r>
              <a:rPr lang="fr-FR" i="1" dirty="0"/>
              <a:t>liste des types des paramètres </a:t>
            </a:r>
            <a:r>
              <a:rPr lang="fr-FR" dirty="0"/>
              <a:t>admis par la fonction</a:t>
            </a:r>
            <a:endParaRPr lang="fr-FR" i="1" dirty="0"/>
          </a:p>
        </p:txBody>
      </p:sp>
      <p:sp>
        <p:nvSpPr>
          <p:cNvPr id="5" name="Titre 1"/>
          <p:cNvSpPr>
            <a:spLocks noGrp="1"/>
          </p:cNvSpPr>
          <p:nvPr>
            <p:ph type="title"/>
          </p:nvPr>
        </p:nvSpPr>
        <p:spPr>
          <a:xfrm>
            <a:off x="467544" y="260648"/>
            <a:ext cx="8229600" cy="1143000"/>
          </a:xfrm>
        </p:spPr>
        <p:txBody>
          <a:bodyPr>
            <a:normAutofit fontScale="90000"/>
          </a:bodyPr>
          <a:lstStyle/>
          <a:p>
            <a:r>
              <a:rPr lang="fr-FR" dirty="0"/>
              <a:t>Déclaration et définition d’une fonction</a:t>
            </a:r>
          </a:p>
        </p:txBody>
      </p:sp>
      <p:sp>
        <p:nvSpPr>
          <p:cNvPr id="6" name="ZoneTexte 5"/>
          <p:cNvSpPr txBox="1"/>
          <p:nvPr/>
        </p:nvSpPr>
        <p:spPr>
          <a:xfrm>
            <a:off x="899592" y="4725144"/>
            <a:ext cx="7056547" cy="923330"/>
          </a:xfrm>
          <a:prstGeom prst="rect">
            <a:avLst/>
          </a:prstGeom>
          <a:noFill/>
        </p:spPr>
        <p:txBody>
          <a:bodyPr wrap="none" rtlCol="0">
            <a:spAutoFit/>
          </a:bodyPr>
          <a:lstStyle/>
          <a:p>
            <a:r>
              <a:rPr lang="fr-FR" b="1" dirty="0"/>
              <a:t>Exemple. </a:t>
            </a:r>
          </a:p>
          <a:p>
            <a:r>
              <a:rPr lang="fr-FR" dirty="0"/>
              <a:t>	 </a:t>
            </a:r>
            <a:r>
              <a:rPr lang="fr-FR" dirty="0" err="1"/>
              <a:t>int</a:t>
            </a:r>
            <a:r>
              <a:rPr lang="fr-FR" dirty="0"/>
              <a:t> </a:t>
            </a:r>
            <a:r>
              <a:rPr lang="fr-FR" dirty="0" err="1"/>
              <a:t>prod</a:t>
            </a:r>
            <a:r>
              <a:rPr lang="fr-FR" dirty="0"/>
              <a:t> (</a:t>
            </a:r>
            <a:r>
              <a:rPr lang="fr-FR" dirty="0" err="1"/>
              <a:t>inta</a:t>
            </a:r>
            <a:r>
              <a:rPr lang="fr-FR" dirty="0"/>
              <a:t>, </a:t>
            </a:r>
            <a:r>
              <a:rPr lang="fr-FR" dirty="0" err="1"/>
              <a:t>int</a:t>
            </a:r>
            <a:r>
              <a:rPr lang="fr-FR" dirty="0"/>
              <a:t> b);      /* prototype de la fonction: produit de </a:t>
            </a:r>
          </a:p>
          <a:p>
            <a:r>
              <a:rPr lang="fr-FR" dirty="0"/>
              <a:t>				deux entiers  */</a:t>
            </a:r>
          </a:p>
        </p:txBody>
      </p:sp>
      <p:sp>
        <p:nvSpPr>
          <p:cNvPr id="7" name="Espace réservé du numéro de diapositive 6"/>
          <p:cNvSpPr>
            <a:spLocks noGrp="1"/>
          </p:cNvSpPr>
          <p:nvPr>
            <p:ph type="sldNum" sz="quarter" idx="12"/>
          </p:nvPr>
        </p:nvSpPr>
        <p:spPr/>
        <p:txBody>
          <a:bodyPr/>
          <a:lstStyle/>
          <a:p>
            <a:fld id="{34661D0E-5752-4662-A693-F950CED5E66B}" type="slidenum">
              <a:rPr lang="fr-FR" smtClean="0"/>
              <a:pPr/>
              <a:t>5</a:t>
            </a:fld>
            <a:endParaRPr lang="fr-FR"/>
          </a:p>
        </p:txBody>
      </p:sp>
    </p:spTree>
    <p:extLst>
      <p:ext uri="{BB962C8B-B14F-4D97-AF65-F5344CB8AC3E}">
        <p14:creationId xmlns:p14="http://schemas.microsoft.com/office/powerpoint/2010/main" val="14520258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467544" y="260648"/>
            <a:ext cx="8229600" cy="1143000"/>
          </a:xfrm>
        </p:spPr>
        <p:txBody>
          <a:bodyPr>
            <a:normAutofit fontScale="90000"/>
          </a:bodyPr>
          <a:lstStyle/>
          <a:p>
            <a:r>
              <a:rPr lang="fr-FR" dirty="0"/>
              <a:t>Déclaration et définition d’une fonction</a:t>
            </a:r>
          </a:p>
        </p:txBody>
      </p:sp>
      <p:sp>
        <p:nvSpPr>
          <p:cNvPr id="5" name="ZoneTexte 4"/>
          <p:cNvSpPr txBox="1"/>
          <p:nvPr/>
        </p:nvSpPr>
        <p:spPr>
          <a:xfrm>
            <a:off x="755576" y="1979548"/>
            <a:ext cx="3175036" cy="369332"/>
          </a:xfrm>
          <a:prstGeom prst="rect">
            <a:avLst/>
          </a:prstGeom>
          <a:noFill/>
        </p:spPr>
        <p:txBody>
          <a:bodyPr wrap="none" rtlCol="0">
            <a:spAutoFit/>
          </a:bodyPr>
          <a:lstStyle/>
          <a:p>
            <a:r>
              <a:rPr lang="fr-FR" b="1" dirty="0"/>
              <a:t>Comment définir une fonction?</a:t>
            </a:r>
          </a:p>
        </p:txBody>
      </p:sp>
      <p:sp>
        <p:nvSpPr>
          <p:cNvPr id="6" name="ZoneTexte 5"/>
          <p:cNvSpPr txBox="1"/>
          <p:nvPr/>
        </p:nvSpPr>
        <p:spPr>
          <a:xfrm>
            <a:off x="1403648" y="2625585"/>
            <a:ext cx="4499950" cy="1754326"/>
          </a:xfrm>
          <a:prstGeom prst="rect">
            <a:avLst/>
          </a:prstGeom>
          <a:noFill/>
        </p:spPr>
        <p:txBody>
          <a:bodyPr wrap="none" rtlCol="0">
            <a:spAutoFit/>
          </a:bodyPr>
          <a:lstStyle/>
          <a:p>
            <a:r>
              <a:rPr lang="fr-FR" b="1" dirty="0"/>
              <a:t>Syntaxe.</a:t>
            </a:r>
          </a:p>
          <a:p>
            <a:r>
              <a:rPr lang="fr-FR" dirty="0"/>
              <a:t>	&lt;type&gt;  identificateur (</a:t>
            </a:r>
            <a:r>
              <a:rPr lang="fr-FR" b="1" dirty="0"/>
              <a:t> </a:t>
            </a:r>
            <a:r>
              <a:rPr lang="fr-FR" dirty="0"/>
              <a:t>paramètres </a:t>
            </a:r>
            <a:r>
              <a:rPr lang="fr-FR" b="1" dirty="0"/>
              <a:t>)</a:t>
            </a:r>
          </a:p>
          <a:p>
            <a:r>
              <a:rPr lang="fr-FR" b="1" dirty="0"/>
              <a:t>	{</a:t>
            </a:r>
            <a:endParaRPr lang="fr-FR" dirty="0"/>
          </a:p>
          <a:p>
            <a:r>
              <a:rPr lang="fr-FR" dirty="0"/>
              <a:t>	  -----</a:t>
            </a:r>
          </a:p>
          <a:p>
            <a:r>
              <a:rPr lang="fr-FR" dirty="0"/>
              <a:t>	//instructions de la fonction</a:t>
            </a:r>
          </a:p>
          <a:p>
            <a:r>
              <a:rPr lang="fr-FR" dirty="0"/>
              <a:t>	--------}</a:t>
            </a:r>
          </a:p>
        </p:txBody>
      </p:sp>
      <p:sp>
        <p:nvSpPr>
          <p:cNvPr id="7" name="ZoneTexte 6"/>
          <p:cNvSpPr txBox="1"/>
          <p:nvPr/>
        </p:nvSpPr>
        <p:spPr>
          <a:xfrm>
            <a:off x="772379" y="4509120"/>
            <a:ext cx="4422814" cy="1200329"/>
          </a:xfrm>
          <a:prstGeom prst="rect">
            <a:avLst/>
          </a:prstGeom>
          <a:noFill/>
        </p:spPr>
        <p:txBody>
          <a:bodyPr wrap="none" rtlCol="0">
            <a:spAutoFit/>
          </a:bodyPr>
          <a:lstStyle/>
          <a:p>
            <a:r>
              <a:rPr lang="fr-FR" dirty="0"/>
              <a:t>Un paramètre peut avoir la syntaxe suivante: </a:t>
            </a:r>
          </a:p>
          <a:p>
            <a:r>
              <a:rPr lang="fr-FR" dirty="0"/>
              <a:t>	&lt;type&gt; variable</a:t>
            </a:r>
          </a:p>
          <a:p>
            <a:r>
              <a:rPr lang="fr-FR" dirty="0"/>
              <a:t>Ou </a:t>
            </a:r>
          </a:p>
          <a:p>
            <a:r>
              <a:rPr lang="fr-FR" dirty="0"/>
              <a:t>	&lt;type&gt; variable=valeur</a:t>
            </a:r>
          </a:p>
        </p:txBody>
      </p:sp>
      <p:sp>
        <p:nvSpPr>
          <p:cNvPr id="8" name="ZoneTexte 7"/>
          <p:cNvSpPr txBox="1"/>
          <p:nvPr/>
        </p:nvSpPr>
        <p:spPr>
          <a:xfrm>
            <a:off x="5903598" y="3068960"/>
            <a:ext cx="2535822" cy="3139321"/>
          </a:xfrm>
          <a:prstGeom prst="rect">
            <a:avLst/>
          </a:prstGeom>
          <a:noFill/>
          <a:ln w="12700">
            <a:solidFill>
              <a:schemeClr val="tx1"/>
            </a:solidFill>
          </a:ln>
        </p:spPr>
        <p:txBody>
          <a:bodyPr wrap="none" rtlCol="0">
            <a:spAutoFit/>
          </a:bodyPr>
          <a:lstStyle/>
          <a:p>
            <a:r>
              <a:rPr lang="fr-FR" b="1" dirty="0"/>
              <a:t>Exemple. </a:t>
            </a:r>
            <a:endParaRPr lang="fr-FR" dirty="0"/>
          </a:p>
          <a:p>
            <a:endParaRPr lang="fr-FR" b="1" dirty="0"/>
          </a:p>
          <a:p>
            <a:r>
              <a:rPr lang="fr-FR" dirty="0" err="1"/>
              <a:t>int</a:t>
            </a:r>
            <a:r>
              <a:rPr lang="fr-FR" dirty="0"/>
              <a:t> </a:t>
            </a:r>
            <a:r>
              <a:rPr lang="fr-FR" dirty="0" err="1"/>
              <a:t>prod</a:t>
            </a:r>
            <a:r>
              <a:rPr lang="fr-FR" dirty="0"/>
              <a:t> (</a:t>
            </a:r>
            <a:r>
              <a:rPr lang="fr-FR" dirty="0" err="1"/>
              <a:t>int</a:t>
            </a:r>
            <a:r>
              <a:rPr lang="fr-FR" dirty="0"/>
              <a:t> a, </a:t>
            </a:r>
            <a:r>
              <a:rPr lang="fr-FR" dirty="0" err="1"/>
              <a:t>int</a:t>
            </a:r>
            <a:r>
              <a:rPr lang="fr-FR" dirty="0"/>
              <a:t> b)</a:t>
            </a:r>
          </a:p>
          <a:p>
            <a:r>
              <a:rPr lang="fr-FR" dirty="0"/>
              <a:t>{</a:t>
            </a:r>
          </a:p>
          <a:p>
            <a:r>
              <a:rPr lang="fr-FR" dirty="0"/>
              <a:t>  return a*b;</a:t>
            </a:r>
          </a:p>
          <a:p>
            <a:r>
              <a:rPr lang="fr-FR" dirty="0"/>
              <a:t>}</a:t>
            </a:r>
          </a:p>
          <a:p>
            <a:endParaRPr lang="fr-FR" dirty="0"/>
          </a:p>
          <a:p>
            <a:r>
              <a:rPr lang="fr-FR" dirty="0" err="1"/>
              <a:t>int</a:t>
            </a:r>
            <a:r>
              <a:rPr lang="fr-FR" dirty="0"/>
              <a:t> </a:t>
            </a:r>
            <a:r>
              <a:rPr lang="fr-FR" dirty="0" err="1"/>
              <a:t>prod</a:t>
            </a:r>
            <a:r>
              <a:rPr lang="fr-FR" dirty="0"/>
              <a:t> (</a:t>
            </a:r>
            <a:r>
              <a:rPr lang="fr-FR" dirty="0" err="1"/>
              <a:t>int</a:t>
            </a:r>
            <a:r>
              <a:rPr lang="fr-FR" dirty="0"/>
              <a:t> a=5, </a:t>
            </a:r>
            <a:r>
              <a:rPr lang="fr-FR" dirty="0" err="1"/>
              <a:t>int</a:t>
            </a:r>
            <a:r>
              <a:rPr lang="fr-FR" dirty="0"/>
              <a:t> b=6)</a:t>
            </a:r>
          </a:p>
          <a:p>
            <a:r>
              <a:rPr lang="fr-FR" dirty="0"/>
              <a:t>{</a:t>
            </a:r>
          </a:p>
          <a:p>
            <a:r>
              <a:rPr lang="fr-FR" dirty="0"/>
              <a:t> return a*b;</a:t>
            </a:r>
          </a:p>
          <a:p>
            <a:r>
              <a:rPr lang="fr-FR" dirty="0"/>
              <a:t>}</a:t>
            </a:r>
          </a:p>
        </p:txBody>
      </p:sp>
      <p:sp>
        <p:nvSpPr>
          <p:cNvPr id="9" name="Rectangle à coins arrondis 8"/>
          <p:cNvSpPr/>
          <p:nvPr/>
        </p:nvSpPr>
        <p:spPr>
          <a:xfrm>
            <a:off x="5796136" y="1556792"/>
            <a:ext cx="2448272" cy="623679"/>
          </a:xfrm>
          <a:prstGeom prst="wedgeRoundRectCallout">
            <a:avLst>
              <a:gd name="adj1" fmla="val -45964"/>
              <a:gd name="adj2" fmla="val 175078"/>
              <a:gd name="adj3" fmla="val 16667"/>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ZoneTexte 9"/>
          <p:cNvSpPr txBox="1"/>
          <p:nvPr/>
        </p:nvSpPr>
        <p:spPr>
          <a:xfrm>
            <a:off x="6007253" y="1700808"/>
            <a:ext cx="2021131" cy="369332"/>
          </a:xfrm>
          <a:prstGeom prst="rect">
            <a:avLst/>
          </a:prstGeom>
          <a:noFill/>
          <a:ln>
            <a:noFill/>
          </a:ln>
        </p:spPr>
        <p:txBody>
          <a:bodyPr wrap="none" rtlCol="0">
            <a:spAutoFit/>
          </a:bodyPr>
          <a:lstStyle/>
          <a:p>
            <a:r>
              <a:rPr lang="fr-FR" dirty="0"/>
              <a:t>Pas de point virgule</a:t>
            </a:r>
          </a:p>
        </p:txBody>
      </p:sp>
      <p:sp>
        <p:nvSpPr>
          <p:cNvPr id="11" name="Espace réservé du numéro de diapositive 10"/>
          <p:cNvSpPr>
            <a:spLocks noGrp="1"/>
          </p:cNvSpPr>
          <p:nvPr>
            <p:ph type="sldNum" sz="quarter" idx="12"/>
          </p:nvPr>
        </p:nvSpPr>
        <p:spPr/>
        <p:txBody>
          <a:bodyPr/>
          <a:lstStyle/>
          <a:p>
            <a:fld id="{34661D0E-5752-4662-A693-F950CED5E66B}" type="slidenum">
              <a:rPr lang="fr-FR" smtClean="0"/>
              <a:pPr/>
              <a:t>6</a:t>
            </a:fld>
            <a:endParaRPr lang="fr-FR"/>
          </a:p>
        </p:txBody>
      </p:sp>
    </p:spTree>
    <p:extLst>
      <p:ext uri="{BB962C8B-B14F-4D97-AF65-F5344CB8AC3E}">
        <p14:creationId xmlns:p14="http://schemas.microsoft.com/office/powerpoint/2010/main" val="419299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up)">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467544" y="260648"/>
            <a:ext cx="8229600" cy="1143000"/>
          </a:xfrm>
        </p:spPr>
        <p:txBody>
          <a:bodyPr>
            <a:normAutofit/>
          </a:bodyPr>
          <a:lstStyle/>
          <a:p>
            <a:r>
              <a:rPr lang="fr-FR" dirty="0"/>
              <a:t>Appel d’une fonction</a:t>
            </a:r>
          </a:p>
        </p:txBody>
      </p:sp>
      <p:sp>
        <p:nvSpPr>
          <p:cNvPr id="5" name="ZoneTexte 4"/>
          <p:cNvSpPr txBox="1"/>
          <p:nvPr/>
        </p:nvSpPr>
        <p:spPr>
          <a:xfrm>
            <a:off x="858118" y="1408130"/>
            <a:ext cx="6594202" cy="646331"/>
          </a:xfrm>
          <a:prstGeom prst="rect">
            <a:avLst/>
          </a:prstGeom>
          <a:noFill/>
        </p:spPr>
        <p:txBody>
          <a:bodyPr wrap="square" rtlCol="0">
            <a:spAutoFit/>
          </a:bodyPr>
          <a:lstStyle/>
          <a:p>
            <a:r>
              <a:rPr lang="fr-FR" dirty="0"/>
              <a:t>L’appel d’une fonction se fait dans la fonction main( ), ou dans une autre fonction</a:t>
            </a:r>
          </a:p>
        </p:txBody>
      </p:sp>
      <p:sp>
        <p:nvSpPr>
          <p:cNvPr id="6" name="ZoneTexte 5"/>
          <p:cNvSpPr txBox="1"/>
          <p:nvPr/>
        </p:nvSpPr>
        <p:spPr>
          <a:xfrm>
            <a:off x="1115616" y="2348880"/>
            <a:ext cx="6874190" cy="923330"/>
          </a:xfrm>
          <a:prstGeom prst="rect">
            <a:avLst/>
          </a:prstGeom>
          <a:noFill/>
        </p:spPr>
        <p:txBody>
          <a:bodyPr wrap="none" rtlCol="0">
            <a:spAutoFit/>
          </a:bodyPr>
          <a:lstStyle/>
          <a:p>
            <a:r>
              <a:rPr lang="fr-FR" b="1" dirty="0"/>
              <a:t>Syntaxe.</a:t>
            </a:r>
          </a:p>
          <a:p>
            <a:r>
              <a:rPr lang="fr-FR" dirty="0"/>
              <a:t>  </a:t>
            </a:r>
          </a:p>
          <a:p>
            <a:r>
              <a:rPr lang="fr-FR" dirty="0"/>
              <a:t>	identificateur(&lt;variable1/valeur1&gt;, - - -, &lt;</a:t>
            </a:r>
            <a:r>
              <a:rPr lang="fr-FR" dirty="0" err="1"/>
              <a:t>variableN</a:t>
            </a:r>
            <a:r>
              <a:rPr lang="fr-FR" dirty="0"/>
              <a:t>/</a:t>
            </a:r>
            <a:r>
              <a:rPr lang="fr-FR" dirty="0" err="1"/>
              <a:t>valeurN</a:t>
            </a:r>
            <a:r>
              <a:rPr lang="fr-FR" dirty="0"/>
              <a:t>&gt;);</a:t>
            </a:r>
          </a:p>
        </p:txBody>
      </p:sp>
      <p:sp>
        <p:nvSpPr>
          <p:cNvPr id="7" name="ZoneTexte 6"/>
          <p:cNvSpPr txBox="1"/>
          <p:nvPr/>
        </p:nvSpPr>
        <p:spPr>
          <a:xfrm>
            <a:off x="1115616" y="3861048"/>
            <a:ext cx="2148986" cy="1477328"/>
          </a:xfrm>
          <a:prstGeom prst="rect">
            <a:avLst/>
          </a:prstGeom>
          <a:noFill/>
        </p:spPr>
        <p:txBody>
          <a:bodyPr wrap="none" rtlCol="0">
            <a:spAutoFit/>
          </a:bodyPr>
          <a:lstStyle/>
          <a:p>
            <a:r>
              <a:rPr lang="fr-FR" b="1" dirty="0"/>
              <a:t>Exemple.</a:t>
            </a:r>
          </a:p>
          <a:p>
            <a:endParaRPr lang="fr-FR" b="1" dirty="0"/>
          </a:p>
          <a:p>
            <a:r>
              <a:rPr lang="fr-FR" b="1" dirty="0"/>
              <a:t>	</a:t>
            </a:r>
            <a:r>
              <a:rPr lang="fr-FR" dirty="0" err="1"/>
              <a:t>prod</a:t>
            </a:r>
            <a:r>
              <a:rPr lang="fr-FR" dirty="0"/>
              <a:t> (y,  z);</a:t>
            </a:r>
          </a:p>
          <a:p>
            <a:r>
              <a:rPr lang="fr-FR" b="1" dirty="0"/>
              <a:t>Ou</a:t>
            </a:r>
          </a:p>
          <a:p>
            <a:r>
              <a:rPr lang="fr-FR" b="1" dirty="0"/>
              <a:t>	</a:t>
            </a:r>
            <a:r>
              <a:rPr lang="fr-FR" dirty="0" err="1"/>
              <a:t>prod</a:t>
            </a:r>
            <a:r>
              <a:rPr lang="fr-FR" dirty="0"/>
              <a:t> (5, 6);</a:t>
            </a:r>
          </a:p>
        </p:txBody>
      </p:sp>
      <p:sp>
        <p:nvSpPr>
          <p:cNvPr id="8" name="Espace réservé du numéro de diapositive 7"/>
          <p:cNvSpPr>
            <a:spLocks noGrp="1"/>
          </p:cNvSpPr>
          <p:nvPr>
            <p:ph type="sldNum" sz="quarter" idx="12"/>
          </p:nvPr>
        </p:nvSpPr>
        <p:spPr/>
        <p:txBody>
          <a:bodyPr/>
          <a:lstStyle/>
          <a:p>
            <a:fld id="{34661D0E-5752-4662-A693-F950CED5E66B}" type="slidenum">
              <a:rPr lang="fr-FR" smtClean="0"/>
              <a:pPr/>
              <a:t>7</a:t>
            </a:fld>
            <a:endParaRPr lang="fr-FR"/>
          </a:p>
        </p:txBody>
      </p:sp>
    </p:spTree>
    <p:extLst>
      <p:ext uri="{BB962C8B-B14F-4D97-AF65-F5344CB8AC3E}">
        <p14:creationId xmlns:p14="http://schemas.microsoft.com/office/powerpoint/2010/main" val="23313107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467544" y="260648"/>
            <a:ext cx="8229600" cy="1143000"/>
          </a:xfrm>
        </p:spPr>
        <p:txBody>
          <a:bodyPr>
            <a:normAutofit/>
          </a:bodyPr>
          <a:lstStyle/>
          <a:p>
            <a:r>
              <a:rPr lang="fr-FR" dirty="0"/>
              <a:t>Appel d’une fonction</a:t>
            </a:r>
          </a:p>
        </p:txBody>
      </p:sp>
      <p:sp>
        <p:nvSpPr>
          <p:cNvPr id="5" name="ZoneTexte 4"/>
          <p:cNvSpPr txBox="1"/>
          <p:nvPr/>
        </p:nvSpPr>
        <p:spPr>
          <a:xfrm>
            <a:off x="827584" y="2348880"/>
            <a:ext cx="2376264" cy="3416320"/>
          </a:xfrm>
          <a:prstGeom prst="rect">
            <a:avLst/>
          </a:prstGeom>
          <a:noFill/>
          <a:ln w="9525">
            <a:solidFill>
              <a:schemeClr val="tx1"/>
            </a:solidFill>
          </a:ln>
        </p:spPr>
        <p:txBody>
          <a:bodyPr wrap="square" rtlCol="0">
            <a:spAutoFit/>
          </a:bodyPr>
          <a:lstStyle/>
          <a:p>
            <a:r>
              <a:rPr lang="fr-FR" dirty="0"/>
              <a:t>main( )</a:t>
            </a:r>
          </a:p>
          <a:p>
            <a:r>
              <a:rPr lang="fr-FR" dirty="0"/>
              <a:t>{ </a:t>
            </a:r>
          </a:p>
          <a:p>
            <a:r>
              <a:rPr lang="fr-FR" dirty="0"/>
              <a:t> instructions;</a:t>
            </a:r>
          </a:p>
          <a:p>
            <a:endParaRPr lang="fr-FR" dirty="0"/>
          </a:p>
          <a:p>
            <a:r>
              <a:rPr lang="fr-FR" dirty="0"/>
              <a:t>appelFonction1 ( );</a:t>
            </a:r>
          </a:p>
          <a:p>
            <a:endParaRPr lang="fr-FR" dirty="0"/>
          </a:p>
          <a:p>
            <a:r>
              <a:rPr lang="fr-FR" dirty="0"/>
              <a:t>instructions;</a:t>
            </a:r>
          </a:p>
          <a:p>
            <a:endParaRPr lang="fr-FR" dirty="0"/>
          </a:p>
          <a:p>
            <a:r>
              <a:rPr lang="fr-FR" dirty="0"/>
              <a:t>appelFonction3 ( );</a:t>
            </a:r>
          </a:p>
          <a:p>
            <a:endParaRPr lang="fr-FR" dirty="0"/>
          </a:p>
          <a:p>
            <a:r>
              <a:rPr lang="fr-FR" dirty="0"/>
              <a:t>Instructions;</a:t>
            </a:r>
          </a:p>
          <a:p>
            <a:r>
              <a:rPr lang="fr-FR" dirty="0"/>
              <a:t>}</a:t>
            </a:r>
          </a:p>
        </p:txBody>
      </p:sp>
      <p:sp>
        <p:nvSpPr>
          <p:cNvPr id="6" name="ZoneTexte 5"/>
          <p:cNvSpPr txBox="1"/>
          <p:nvPr/>
        </p:nvSpPr>
        <p:spPr>
          <a:xfrm>
            <a:off x="3851920" y="1844824"/>
            <a:ext cx="2448272" cy="1477328"/>
          </a:xfrm>
          <a:prstGeom prst="rect">
            <a:avLst/>
          </a:prstGeom>
          <a:noFill/>
          <a:ln w="9525">
            <a:solidFill>
              <a:schemeClr val="tx1"/>
            </a:solidFill>
          </a:ln>
        </p:spPr>
        <p:txBody>
          <a:bodyPr wrap="square" rtlCol="0">
            <a:spAutoFit/>
          </a:bodyPr>
          <a:lstStyle/>
          <a:p>
            <a:r>
              <a:rPr lang="fr-FR" dirty="0"/>
              <a:t> - - - -</a:t>
            </a:r>
          </a:p>
          <a:p>
            <a:pPr marL="285750" indent="-285750">
              <a:buFontTx/>
              <a:buChar char="-"/>
            </a:pPr>
            <a:r>
              <a:rPr lang="fr-FR" dirty="0"/>
              <a:t>-- --  --- </a:t>
            </a:r>
          </a:p>
          <a:p>
            <a:pPr marL="285750" indent="-285750">
              <a:buFontTx/>
              <a:buChar char="-"/>
            </a:pPr>
            <a:r>
              <a:rPr lang="fr-FR" dirty="0" err="1"/>
              <a:t>appelFonction</a:t>
            </a:r>
            <a:r>
              <a:rPr lang="fr-FR" dirty="0"/>
              <a:t> 2( );</a:t>
            </a:r>
          </a:p>
          <a:p>
            <a:pPr marL="285750" indent="-285750">
              <a:buFontTx/>
              <a:buChar char="-"/>
            </a:pPr>
            <a:endParaRPr lang="fr-FR" dirty="0"/>
          </a:p>
          <a:p>
            <a:pPr marL="285750" indent="-285750">
              <a:buFontTx/>
              <a:buChar char="-"/>
            </a:pPr>
            <a:r>
              <a:rPr lang="fr-FR" dirty="0"/>
              <a:t>Return;</a:t>
            </a:r>
          </a:p>
        </p:txBody>
      </p:sp>
      <p:sp>
        <p:nvSpPr>
          <p:cNvPr id="7" name="ZoneTexte 6"/>
          <p:cNvSpPr txBox="1"/>
          <p:nvPr/>
        </p:nvSpPr>
        <p:spPr>
          <a:xfrm>
            <a:off x="4409526" y="1361718"/>
            <a:ext cx="1172180" cy="369332"/>
          </a:xfrm>
          <a:prstGeom prst="rect">
            <a:avLst/>
          </a:prstGeom>
          <a:noFill/>
        </p:spPr>
        <p:txBody>
          <a:bodyPr wrap="none" rtlCol="0">
            <a:spAutoFit/>
          </a:bodyPr>
          <a:lstStyle/>
          <a:p>
            <a:r>
              <a:rPr lang="fr-FR" i="1" dirty="0"/>
              <a:t>Fonction 1</a:t>
            </a:r>
          </a:p>
        </p:txBody>
      </p:sp>
      <p:sp>
        <p:nvSpPr>
          <p:cNvPr id="8" name="ZoneTexte 7"/>
          <p:cNvSpPr txBox="1"/>
          <p:nvPr/>
        </p:nvSpPr>
        <p:spPr>
          <a:xfrm>
            <a:off x="6816250" y="1698784"/>
            <a:ext cx="1356150" cy="1754326"/>
          </a:xfrm>
          <a:prstGeom prst="rect">
            <a:avLst/>
          </a:prstGeom>
          <a:noFill/>
          <a:ln w="9525">
            <a:solidFill>
              <a:schemeClr val="tx1"/>
            </a:solidFill>
          </a:ln>
        </p:spPr>
        <p:txBody>
          <a:bodyPr wrap="square" rtlCol="0">
            <a:spAutoFit/>
          </a:bodyPr>
          <a:lstStyle/>
          <a:p>
            <a:r>
              <a:rPr lang="fr-FR" dirty="0"/>
              <a:t> - - - -</a:t>
            </a:r>
          </a:p>
          <a:p>
            <a:r>
              <a:rPr lang="fr-FR" dirty="0"/>
              <a:t>-- --  ---</a:t>
            </a:r>
          </a:p>
          <a:p>
            <a:r>
              <a:rPr lang="fr-FR" dirty="0"/>
              <a:t> </a:t>
            </a:r>
          </a:p>
          <a:p>
            <a:pPr marL="285750" indent="-285750">
              <a:buFontTx/>
              <a:buChar char="-"/>
            </a:pPr>
            <a:r>
              <a:rPr lang="fr-FR" dirty="0"/>
              <a:t>- - - - -</a:t>
            </a:r>
          </a:p>
          <a:p>
            <a:pPr marL="285750" indent="-285750">
              <a:buFontTx/>
              <a:buChar char="-"/>
            </a:pPr>
            <a:endParaRPr lang="fr-FR" dirty="0"/>
          </a:p>
          <a:p>
            <a:r>
              <a:rPr lang="fr-FR" dirty="0"/>
              <a:t>Return;</a:t>
            </a:r>
          </a:p>
        </p:txBody>
      </p:sp>
      <p:sp>
        <p:nvSpPr>
          <p:cNvPr id="9" name="ZoneTexte 8"/>
          <p:cNvSpPr txBox="1"/>
          <p:nvPr/>
        </p:nvSpPr>
        <p:spPr>
          <a:xfrm>
            <a:off x="7000220" y="1217073"/>
            <a:ext cx="1172180" cy="369332"/>
          </a:xfrm>
          <a:prstGeom prst="rect">
            <a:avLst/>
          </a:prstGeom>
          <a:noFill/>
        </p:spPr>
        <p:txBody>
          <a:bodyPr wrap="none" rtlCol="0">
            <a:spAutoFit/>
          </a:bodyPr>
          <a:lstStyle/>
          <a:p>
            <a:r>
              <a:rPr lang="fr-FR" i="1" dirty="0"/>
              <a:t>Fonction 2</a:t>
            </a:r>
          </a:p>
        </p:txBody>
      </p:sp>
      <p:sp>
        <p:nvSpPr>
          <p:cNvPr id="10" name="ZoneTexte 9"/>
          <p:cNvSpPr txBox="1"/>
          <p:nvPr/>
        </p:nvSpPr>
        <p:spPr>
          <a:xfrm>
            <a:off x="4792168" y="4564871"/>
            <a:ext cx="1431776" cy="1200329"/>
          </a:xfrm>
          <a:prstGeom prst="rect">
            <a:avLst/>
          </a:prstGeom>
          <a:noFill/>
          <a:ln w="9525">
            <a:solidFill>
              <a:schemeClr val="tx1"/>
            </a:solidFill>
          </a:ln>
        </p:spPr>
        <p:txBody>
          <a:bodyPr wrap="square" rtlCol="0">
            <a:spAutoFit/>
          </a:bodyPr>
          <a:lstStyle/>
          <a:p>
            <a:r>
              <a:rPr lang="fr-FR" dirty="0"/>
              <a:t> - - - -</a:t>
            </a:r>
          </a:p>
          <a:p>
            <a:r>
              <a:rPr lang="fr-FR" dirty="0"/>
              <a:t>-- --  --- </a:t>
            </a:r>
          </a:p>
          <a:p>
            <a:r>
              <a:rPr lang="fr-FR" dirty="0"/>
              <a:t>- - - - - </a:t>
            </a:r>
          </a:p>
          <a:p>
            <a:r>
              <a:rPr lang="fr-FR" dirty="0"/>
              <a:t>Return;</a:t>
            </a:r>
          </a:p>
        </p:txBody>
      </p:sp>
      <p:sp>
        <p:nvSpPr>
          <p:cNvPr id="11" name="ZoneTexte 10"/>
          <p:cNvSpPr txBox="1"/>
          <p:nvPr/>
        </p:nvSpPr>
        <p:spPr>
          <a:xfrm>
            <a:off x="4921966" y="4132862"/>
            <a:ext cx="1172180" cy="369332"/>
          </a:xfrm>
          <a:prstGeom prst="rect">
            <a:avLst/>
          </a:prstGeom>
          <a:noFill/>
        </p:spPr>
        <p:txBody>
          <a:bodyPr wrap="none" rtlCol="0">
            <a:spAutoFit/>
          </a:bodyPr>
          <a:lstStyle/>
          <a:p>
            <a:r>
              <a:rPr lang="fr-FR" i="1" dirty="0"/>
              <a:t>Fonction 3</a:t>
            </a:r>
          </a:p>
        </p:txBody>
      </p:sp>
      <p:cxnSp>
        <p:nvCxnSpPr>
          <p:cNvPr id="31" name="Connecteur droit avec flèche 30"/>
          <p:cNvCxnSpPr/>
          <p:nvPr/>
        </p:nvCxnSpPr>
        <p:spPr>
          <a:xfrm>
            <a:off x="2735796" y="4797152"/>
            <a:ext cx="218617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Connecteur en angle 34"/>
          <p:cNvCxnSpPr>
            <a:endCxn id="6" idx="1"/>
          </p:cNvCxnSpPr>
          <p:nvPr/>
        </p:nvCxnSpPr>
        <p:spPr>
          <a:xfrm flipV="1">
            <a:off x="2735796" y="2583488"/>
            <a:ext cx="1116124" cy="1061536"/>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1" name="Connecteur en angle 40"/>
          <p:cNvCxnSpPr/>
          <p:nvPr/>
        </p:nvCxnSpPr>
        <p:spPr>
          <a:xfrm rot="10800000" flipV="1">
            <a:off x="2915816" y="3114256"/>
            <a:ext cx="1152128" cy="746792"/>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2" name="Connecteur en angle 41"/>
          <p:cNvCxnSpPr/>
          <p:nvPr/>
        </p:nvCxnSpPr>
        <p:spPr>
          <a:xfrm flipV="1">
            <a:off x="5976156" y="1844824"/>
            <a:ext cx="1116124" cy="773504"/>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7" name="Connecteur en angle 46"/>
          <p:cNvCxnSpPr/>
          <p:nvPr/>
        </p:nvCxnSpPr>
        <p:spPr>
          <a:xfrm rot="10800000">
            <a:off x="2735796" y="5013176"/>
            <a:ext cx="2186170" cy="576064"/>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9" name="Connecteur en angle 48"/>
          <p:cNvCxnSpPr/>
          <p:nvPr/>
        </p:nvCxnSpPr>
        <p:spPr>
          <a:xfrm rot="10800000">
            <a:off x="6223944" y="2852936"/>
            <a:ext cx="592306" cy="469216"/>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sp>
        <p:nvSpPr>
          <p:cNvPr id="52" name="Espace réservé du numéro de diapositive 51"/>
          <p:cNvSpPr>
            <a:spLocks noGrp="1"/>
          </p:cNvSpPr>
          <p:nvPr>
            <p:ph type="sldNum" sz="quarter" idx="12"/>
          </p:nvPr>
        </p:nvSpPr>
        <p:spPr/>
        <p:txBody>
          <a:bodyPr/>
          <a:lstStyle/>
          <a:p>
            <a:fld id="{34661D0E-5752-4662-A693-F950CED5E66B}" type="slidenum">
              <a:rPr lang="fr-FR" smtClean="0"/>
              <a:pPr/>
              <a:t>8</a:t>
            </a:fld>
            <a:endParaRPr lang="fr-FR"/>
          </a:p>
        </p:txBody>
      </p:sp>
    </p:spTree>
    <p:extLst>
      <p:ext uri="{BB962C8B-B14F-4D97-AF65-F5344CB8AC3E}">
        <p14:creationId xmlns:p14="http://schemas.microsoft.com/office/powerpoint/2010/main" val="41567867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467544" y="260648"/>
            <a:ext cx="8229600" cy="1143000"/>
          </a:xfrm>
        </p:spPr>
        <p:txBody>
          <a:bodyPr>
            <a:normAutofit/>
          </a:bodyPr>
          <a:lstStyle/>
          <a:p>
            <a:r>
              <a:rPr lang="fr-FR" dirty="0"/>
              <a:t>Exemple </a:t>
            </a:r>
          </a:p>
        </p:txBody>
      </p:sp>
      <p:sp>
        <p:nvSpPr>
          <p:cNvPr id="5" name="ZoneTexte 4"/>
          <p:cNvSpPr txBox="1"/>
          <p:nvPr/>
        </p:nvSpPr>
        <p:spPr>
          <a:xfrm>
            <a:off x="539552" y="1268760"/>
            <a:ext cx="7839518" cy="369332"/>
          </a:xfrm>
          <a:prstGeom prst="rect">
            <a:avLst/>
          </a:prstGeom>
          <a:noFill/>
        </p:spPr>
        <p:txBody>
          <a:bodyPr wrap="none" rtlCol="0">
            <a:spAutoFit/>
          </a:bodyPr>
          <a:lstStyle/>
          <a:p>
            <a:r>
              <a:rPr lang="fr-FR" dirty="0"/>
              <a:t>Considérons le programme C qui affiche le produit et la somme de deux entiers</a:t>
            </a:r>
          </a:p>
        </p:txBody>
      </p:sp>
      <p:sp>
        <p:nvSpPr>
          <p:cNvPr id="6" name="ZoneTexte 5"/>
          <p:cNvSpPr txBox="1"/>
          <p:nvPr/>
        </p:nvSpPr>
        <p:spPr>
          <a:xfrm>
            <a:off x="827584" y="1724030"/>
            <a:ext cx="4156394" cy="5078313"/>
          </a:xfrm>
          <a:prstGeom prst="rect">
            <a:avLst/>
          </a:prstGeom>
          <a:noFill/>
          <a:ln w="9525">
            <a:solidFill>
              <a:schemeClr val="tx1"/>
            </a:solidFill>
          </a:ln>
        </p:spPr>
        <p:txBody>
          <a:bodyPr wrap="none" rtlCol="0">
            <a:spAutoFit/>
          </a:bodyPr>
          <a:lstStyle/>
          <a:p>
            <a:r>
              <a:rPr lang="fr-FR" dirty="0"/>
              <a:t># </a:t>
            </a:r>
            <a:r>
              <a:rPr lang="fr-FR" dirty="0" err="1"/>
              <a:t>include</a:t>
            </a:r>
            <a:r>
              <a:rPr lang="fr-FR" dirty="0"/>
              <a:t> &lt;</a:t>
            </a:r>
            <a:r>
              <a:rPr lang="fr-FR" dirty="0" err="1"/>
              <a:t>stdio.h</a:t>
            </a:r>
            <a:r>
              <a:rPr lang="fr-FR" dirty="0"/>
              <a:t>&gt;</a:t>
            </a:r>
          </a:p>
          <a:p>
            <a:r>
              <a:rPr lang="fr-FR" dirty="0" err="1"/>
              <a:t>int</a:t>
            </a:r>
            <a:r>
              <a:rPr lang="fr-FR" dirty="0"/>
              <a:t> </a:t>
            </a:r>
            <a:r>
              <a:rPr lang="fr-FR" dirty="0" err="1"/>
              <a:t>prod</a:t>
            </a:r>
            <a:r>
              <a:rPr lang="fr-FR" dirty="0"/>
              <a:t> (</a:t>
            </a:r>
            <a:r>
              <a:rPr lang="fr-FR" dirty="0" err="1"/>
              <a:t>int</a:t>
            </a:r>
            <a:r>
              <a:rPr lang="fr-FR" dirty="0"/>
              <a:t> a, </a:t>
            </a:r>
            <a:r>
              <a:rPr lang="fr-FR" dirty="0" err="1"/>
              <a:t>int</a:t>
            </a:r>
            <a:r>
              <a:rPr lang="fr-FR" dirty="0"/>
              <a:t> b);</a:t>
            </a:r>
          </a:p>
          <a:p>
            <a:r>
              <a:rPr lang="fr-FR" dirty="0" err="1"/>
              <a:t>int</a:t>
            </a:r>
            <a:r>
              <a:rPr lang="fr-FR" dirty="0"/>
              <a:t> somme (</a:t>
            </a:r>
            <a:r>
              <a:rPr lang="fr-FR" dirty="0" err="1"/>
              <a:t>int</a:t>
            </a:r>
            <a:r>
              <a:rPr lang="fr-FR" dirty="0"/>
              <a:t> c, </a:t>
            </a:r>
            <a:r>
              <a:rPr lang="fr-FR" dirty="0" err="1"/>
              <a:t>int</a:t>
            </a:r>
            <a:r>
              <a:rPr lang="fr-FR" dirty="0"/>
              <a:t> d);</a:t>
            </a:r>
          </a:p>
          <a:p>
            <a:r>
              <a:rPr lang="fr-FR" dirty="0" err="1"/>
              <a:t>int</a:t>
            </a:r>
            <a:r>
              <a:rPr lang="fr-FR" dirty="0"/>
              <a:t> main( )</a:t>
            </a:r>
          </a:p>
          <a:p>
            <a:r>
              <a:rPr lang="fr-FR" dirty="0"/>
              <a:t>{ </a:t>
            </a:r>
            <a:r>
              <a:rPr lang="fr-FR" dirty="0" err="1"/>
              <a:t>int</a:t>
            </a:r>
            <a:r>
              <a:rPr lang="fr-FR" dirty="0"/>
              <a:t> x , y, p , s;</a:t>
            </a:r>
          </a:p>
          <a:p>
            <a:r>
              <a:rPr lang="fr-FR" dirty="0"/>
              <a:t>printf("  introduisez deux entiers svp :  ");</a:t>
            </a:r>
          </a:p>
          <a:p>
            <a:r>
              <a:rPr lang="fr-FR" dirty="0" err="1"/>
              <a:t>scanf</a:t>
            </a:r>
            <a:r>
              <a:rPr lang="fr-FR" dirty="0"/>
              <a:t>("%</a:t>
            </a:r>
            <a:r>
              <a:rPr lang="fr-FR" dirty="0" err="1"/>
              <a:t>d",&amp;x</a:t>
            </a:r>
            <a:r>
              <a:rPr lang="fr-FR" dirty="0"/>
              <a:t>);</a:t>
            </a:r>
          </a:p>
          <a:p>
            <a:r>
              <a:rPr lang="fr-FR" dirty="0" err="1"/>
              <a:t>scanf</a:t>
            </a:r>
            <a:r>
              <a:rPr lang="fr-FR" dirty="0"/>
              <a:t>("%</a:t>
            </a:r>
            <a:r>
              <a:rPr lang="fr-FR" dirty="0" err="1"/>
              <a:t>d",&amp;y</a:t>
            </a:r>
            <a:r>
              <a:rPr lang="fr-FR" dirty="0"/>
              <a:t>);</a:t>
            </a:r>
          </a:p>
          <a:p>
            <a:r>
              <a:rPr lang="fr-FR" dirty="0"/>
              <a:t>  p=prod(</a:t>
            </a:r>
            <a:r>
              <a:rPr lang="fr-FR" dirty="0" err="1"/>
              <a:t>x,y</a:t>
            </a:r>
            <a:r>
              <a:rPr lang="fr-FR" dirty="0"/>
              <a:t>);</a:t>
            </a:r>
          </a:p>
          <a:p>
            <a:r>
              <a:rPr lang="fr-FR" dirty="0"/>
              <a:t> s=somme(</a:t>
            </a:r>
            <a:r>
              <a:rPr lang="fr-FR" dirty="0" err="1"/>
              <a:t>x,y</a:t>
            </a:r>
            <a:r>
              <a:rPr lang="fr-FR" dirty="0"/>
              <a:t>);</a:t>
            </a:r>
          </a:p>
          <a:p>
            <a:r>
              <a:rPr lang="fr-FR" dirty="0"/>
              <a:t>printf(" le produit est :%d ", p);</a:t>
            </a:r>
          </a:p>
          <a:p>
            <a:r>
              <a:rPr lang="fr-FR" dirty="0"/>
              <a:t>printf(" la  somme est :%d ", s); </a:t>
            </a:r>
          </a:p>
          <a:p>
            <a:r>
              <a:rPr lang="fr-FR" dirty="0"/>
              <a:t>return 0;</a:t>
            </a:r>
          </a:p>
          <a:p>
            <a:r>
              <a:rPr lang="fr-FR" dirty="0"/>
              <a:t>}</a:t>
            </a:r>
          </a:p>
          <a:p>
            <a:r>
              <a:rPr lang="fr-FR" dirty="0" err="1"/>
              <a:t>int</a:t>
            </a:r>
            <a:r>
              <a:rPr lang="fr-FR" dirty="0"/>
              <a:t> </a:t>
            </a:r>
            <a:r>
              <a:rPr lang="fr-FR" dirty="0" err="1"/>
              <a:t>prod</a:t>
            </a:r>
            <a:r>
              <a:rPr lang="fr-FR" dirty="0"/>
              <a:t> (</a:t>
            </a:r>
            <a:r>
              <a:rPr lang="fr-FR" dirty="0" err="1"/>
              <a:t>int</a:t>
            </a:r>
            <a:r>
              <a:rPr lang="fr-FR" dirty="0"/>
              <a:t> a, </a:t>
            </a:r>
            <a:r>
              <a:rPr lang="fr-FR" dirty="0" err="1"/>
              <a:t>int</a:t>
            </a:r>
            <a:r>
              <a:rPr lang="fr-FR" dirty="0"/>
              <a:t> b)</a:t>
            </a:r>
          </a:p>
          <a:p>
            <a:r>
              <a:rPr lang="fr-FR" dirty="0"/>
              <a:t>{ return a*b;}</a:t>
            </a:r>
          </a:p>
          <a:p>
            <a:r>
              <a:rPr lang="fr-FR" dirty="0" err="1"/>
              <a:t>int</a:t>
            </a:r>
            <a:r>
              <a:rPr lang="fr-FR" dirty="0"/>
              <a:t> somme (</a:t>
            </a:r>
            <a:r>
              <a:rPr lang="fr-FR" dirty="0" err="1"/>
              <a:t>int</a:t>
            </a:r>
            <a:r>
              <a:rPr lang="fr-FR" dirty="0"/>
              <a:t> c, </a:t>
            </a:r>
            <a:r>
              <a:rPr lang="fr-FR" dirty="0" err="1"/>
              <a:t>int</a:t>
            </a:r>
            <a:r>
              <a:rPr lang="fr-FR" dirty="0"/>
              <a:t> d)</a:t>
            </a:r>
          </a:p>
          <a:p>
            <a:r>
              <a:rPr lang="fr-FR" dirty="0"/>
              <a:t>{ return </a:t>
            </a:r>
            <a:r>
              <a:rPr lang="fr-FR" dirty="0" err="1"/>
              <a:t>c+d</a:t>
            </a:r>
            <a:r>
              <a:rPr lang="fr-FR" dirty="0"/>
              <a:t>;}</a:t>
            </a:r>
          </a:p>
        </p:txBody>
      </p:sp>
      <p:sp>
        <p:nvSpPr>
          <p:cNvPr id="7" name="Rectangle à coins arrondis 6"/>
          <p:cNvSpPr/>
          <p:nvPr/>
        </p:nvSpPr>
        <p:spPr>
          <a:xfrm>
            <a:off x="5796136" y="3501008"/>
            <a:ext cx="2448272" cy="623679"/>
          </a:xfrm>
          <a:prstGeom prst="wedgeRoundRectCallout">
            <a:avLst>
              <a:gd name="adj1" fmla="val -205363"/>
              <a:gd name="adj2" fmla="val 70354"/>
              <a:gd name="adj3" fmla="val 16667"/>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p:cNvSpPr txBox="1"/>
          <p:nvPr/>
        </p:nvSpPr>
        <p:spPr>
          <a:xfrm>
            <a:off x="5796136" y="3645024"/>
            <a:ext cx="2544223" cy="369332"/>
          </a:xfrm>
          <a:prstGeom prst="rect">
            <a:avLst/>
          </a:prstGeom>
          <a:noFill/>
          <a:ln>
            <a:noFill/>
          </a:ln>
        </p:spPr>
        <p:txBody>
          <a:bodyPr wrap="none" rtlCol="0">
            <a:spAutoFit/>
          </a:bodyPr>
          <a:lstStyle/>
          <a:p>
            <a:r>
              <a:rPr lang="fr-FR" dirty="0"/>
              <a:t>Appel des deux fonctions</a:t>
            </a:r>
          </a:p>
        </p:txBody>
      </p:sp>
      <p:sp>
        <p:nvSpPr>
          <p:cNvPr id="9" name="Rectangle à coins arrondis 8"/>
          <p:cNvSpPr/>
          <p:nvPr/>
        </p:nvSpPr>
        <p:spPr>
          <a:xfrm>
            <a:off x="5948536" y="5181585"/>
            <a:ext cx="2906052" cy="623679"/>
          </a:xfrm>
          <a:prstGeom prst="wedgeRoundRectCallout">
            <a:avLst>
              <a:gd name="adj1" fmla="val -143556"/>
              <a:gd name="adj2" fmla="val 62500"/>
              <a:gd name="adj3" fmla="val 16667"/>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ZoneTexte 9"/>
          <p:cNvSpPr txBox="1"/>
          <p:nvPr/>
        </p:nvSpPr>
        <p:spPr>
          <a:xfrm>
            <a:off x="5948536" y="5325601"/>
            <a:ext cx="2906052" cy="369332"/>
          </a:xfrm>
          <a:prstGeom prst="rect">
            <a:avLst/>
          </a:prstGeom>
          <a:noFill/>
          <a:ln>
            <a:noFill/>
          </a:ln>
        </p:spPr>
        <p:txBody>
          <a:bodyPr wrap="none" rtlCol="0">
            <a:spAutoFit/>
          </a:bodyPr>
          <a:lstStyle/>
          <a:p>
            <a:r>
              <a:rPr lang="fr-FR" dirty="0"/>
              <a:t>Définition des deux fonctions</a:t>
            </a:r>
          </a:p>
        </p:txBody>
      </p:sp>
      <p:sp>
        <p:nvSpPr>
          <p:cNvPr id="11" name="Rectangle à coins arrondis 10"/>
          <p:cNvSpPr/>
          <p:nvPr/>
        </p:nvSpPr>
        <p:spPr>
          <a:xfrm>
            <a:off x="5948536" y="1772816"/>
            <a:ext cx="2448272" cy="936104"/>
          </a:xfrm>
          <a:prstGeom prst="wedgeRoundRectCallout">
            <a:avLst>
              <a:gd name="adj1" fmla="val -166013"/>
              <a:gd name="adj2" fmla="val 4070"/>
              <a:gd name="adj3" fmla="val 16667"/>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ZoneTexte 11"/>
          <p:cNvSpPr txBox="1"/>
          <p:nvPr/>
        </p:nvSpPr>
        <p:spPr>
          <a:xfrm>
            <a:off x="5948536" y="1916832"/>
            <a:ext cx="2583904" cy="646331"/>
          </a:xfrm>
          <a:prstGeom prst="rect">
            <a:avLst/>
          </a:prstGeom>
          <a:noFill/>
          <a:ln>
            <a:noFill/>
          </a:ln>
        </p:spPr>
        <p:txBody>
          <a:bodyPr wrap="square" rtlCol="0">
            <a:spAutoFit/>
          </a:bodyPr>
          <a:lstStyle/>
          <a:p>
            <a:r>
              <a:rPr lang="fr-FR" dirty="0"/>
              <a:t>Déclaration des deux fonctions</a:t>
            </a:r>
          </a:p>
        </p:txBody>
      </p:sp>
      <p:sp>
        <p:nvSpPr>
          <p:cNvPr id="13" name="Espace réservé du numéro de diapositive 12"/>
          <p:cNvSpPr>
            <a:spLocks noGrp="1"/>
          </p:cNvSpPr>
          <p:nvPr>
            <p:ph type="sldNum" sz="quarter" idx="12"/>
          </p:nvPr>
        </p:nvSpPr>
        <p:spPr/>
        <p:txBody>
          <a:bodyPr/>
          <a:lstStyle/>
          <a:p>
            <a:fld id="{34661D0E-5752-4662-A693-F950CED5E66B}" type="slidenum">
              <a:rPr lang="fr-FR" smtClean="0"/>
              <a:pPr/>
              <a:t>9</a:t>
            </a:fld>
            <a:endParaRPr lang="fr-FR"/>
          </a:p>
        </p:txBody>
      </p:sp>
    </p:spTree>
    <p:extLst>
      <p:ext uri="{BB962C8B-B14F-4D97-AF65-F5344CB8AC3E}">
        <p14:creationId xmlns:p14="http://schemas.microsoft.com/office/powerpoint/2010/main" val="2520891712"/>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753</TotalTime>
  <Words>994</Words>
  <Application>Microsoft Office PowerPoint</Application>
  <PresentationFormat>Affichage à l'écran (4:3)</PresentationFormat>
  <Paragraphs>158</Paragraphs>
  <Slides>11</Slides>
  <Notes>0</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11</vt:i4>
      </vt:variant>
    </vt:vector>
  </HeadingPairs>
  <TitlesOfParts>
    <vt:vector size="14" baseType="lpstr">
      <vt:lpstr>Arial</vt:lpstr>
      <vt:lpstr>Calibri</vt:lpstr>
      <vt:lpstr>Thème Office</vt:lpstr>
      <vt:lpstr>Les fonctions</vt:lpstr>
      <vt:lpstr>Introduction </vt:lpstr>
      <vt:lpstr>Déclaration et définition d’une fonction</vt:lpstr>
      <vt:lpstr>Déclaration et définition d’une fonction</vt:lpstr>
      <vt:lpstr>Déclaration et définition d’une fonction</vt:lpstr>
      <vt:lpstr>Déclaration et définition d’une fonction</vt:lpstr>
      <vt:lpstr>Appel d’une fonction</vt:lpstr>
      <vt:lpstr>Appel d’une fonction</vt:lpstr>
      <vt:lpstr>Exemple </vt:lpstr>
      <vt:lpstr>Variables locales et variables globales</vt:lpstr>
      <vt:lpstr>Variables locales et variables globales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fonctions</dc:title>
  <dc:creator>benallel</dc:creator>
  <cp:lastModifiedBy>Mounira Benkhaled  Benallel</cp:lastModifiedBy>
  <cp:revision>25</cp:revision>
  <dcterms:created xsi:type="dcterms:W3CDTF">2014-04-26T12:08:49Z</dcterms:created>
  <dcterms:modified xsi:type="dcterms:W3CDTF">2022-12-07T07:36:03Z</dcterms:modified>
</cp:coreProperties>
</file>