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46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7F83A1E-3333-41DC-8282-9F67E134605F}" type="datetimeFigureOut">
              <a:rPr lang="fr-FR" smtClean="0"/>
              <a:pPr/>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A444F9-38F9-412F-8061-F0C8FA7123B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83A1E-3333-41DC-8282-9F67E134605F}" type="datetimeFigureOut">
              <a:rPr lang="fr-FR" smtClean="0"/>
              <a:pPr/>
              <a:t>22/03/2020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A444F9-38F9-412F-8061-F0C8FA7123B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a:xfrm>
            <a:off x="714348" y="4286256"/>
            <a:ext cx="7772400" cy="1470025"/>
          </a:xfrm>
        </p:spPr>
        <p:txBody>
          <a:bodyPr>
            <a:noAutofit/>
          </a:bodyPr>
          <a:lstStyle/>
          <a:p>
            <a:pPr rtl="1"/>
            <a:r>
              <a:rPr lang="ar-DZ" sz="2800" dirty="0" smtClean="0"/>
              <a:t/>
            </a:r>
            <a:br>
              <a:rPr lang="ar-DZ" sz="2800" dirty="0" smtClean="0"/>
            </a:br>
            <a:r>
              <a:rPr lang="ar-DZ" sz="2800" dirty="0" smtClean="0"/>
              <a:t> ا.د. سعيدي محمد</a:t>
            </a:r>
            <a:br>
              <a:rPr lang="ar-DZ" sz="2800" dirty="0" smtClean="0"/>
            </a:br>
            <a:r>
              <a:rPr lang="ar-DZ" sz="2800" dirty="0" smtClean="0"/>
              <a:t>أستاذ الأنثروبولوجيا</a:t>
            </a:r>
            <a:br>
              <a:rPr lang="ar-DZ" sz="2800" dirty="0" smtClean="0"/>
            </a:br>
            <a:r>
              <a:rPr lang="ar-DZ" sz="2800" dirty="0" smtClean="0"/>
              <a:t>كلية العلوم الإنسانية والاجتماعية</a:t>
            </a:r>
            <a:br>
              <a:rPr lang="ar-DZ" sz="2800" dirty="0" smtClean="0"/>
            </a:br>
            <a:r>
              <a:rPr lang="ar-DZ" sz="2800" dirty="0" smtClean="0"/>
              <a:t>جامعة أبو بكر </a:t>
            </a:r>
            <a:r>
              <a:rPr lang="ar-DZ" sz="2800" dirty="0" err="1" smtClean="0"/>
              <a:t>بلقايد</a:t>
            </a:r>
            <a:r>
              <a:rPr lang="ar-DZ" sz="2800" dirty="0" smtClean="0"/>
              <a:t> –تلمسان</a:t>
            </a:r>
            <a:br>
              <a:rPr lang="ar-DZ" sz="2800" dirty="0" smtClean="0"/>
            </a:br>
            <a:r>
              <a:rPr lang="ar-DZ" sz="2800" dirty="0" smtClean="0"/>
              <a:t>0774056838</a:t>
            </a:r>
            <a:r>
              <a:rPr lang="fr-FR" sz="2800" dirty="0" smtClean="0"/>
              <a:t/>
            </a:r>
            <a:br>
              <a:rPr lang="fr-FR" sz="2800" dirty="0" smtClean="0"/>
            </a:br>
            <a:r>
              <a:rPr lang="fr-FR" sz="2800" dirty="0" smtClean="0"/>
              <a:t>msaidi45@yahoo.fr</a:t>
            </a:r>
            <a:r>
              <a:rPr lang="ar-DZ" sz="2800" dirty="0" smtClean="0"/>
              <a:t/>
            </a:r>
            <a:br>
              <a:rPr lang="ar-DZ" sz="2800" dirty="0" smtClean="0"/>
            </a:br>
            <a:endParaRPr lang="fr-FR" sz="2800" dirty="0"/>
          </a:p>
        </p:txBody>
      </p:sp>
      <p:sp>
        <p:nvSpPr>
          <p:cNvPr id="7" name="ZoneTexte 6"/>
          <p:cNvSpPr txBox="1"/>
          <p:nvPr/>
        </p:nvSpPr>
        <p:spPr>
          <a:xfrm>
            <a:off x="1000100" y="1142984"/>
            <a:ext cx="7072362" cy="1323439"/>
          </a:xfrm>
          <a:prstGeom prst="rect">
            <a:avLst/>
          </a:prstGeom>
          <a:noFill/>
          <a:ln w="19050">
            <a:solidFill>
              <a:schemeClr val="tx1"/>
            </a:solidFill>
          </a:ln>
        </p:spPr>
        <p:txBody>
          <a:bodyPr wrap="square" rtlCol="0">
            <a:spAutoFit/>
          </a:bodyPr>
          <a:lstStyle/>
          <a:p>
            <a:pPr algn="ctr"/>
            <a:r>
              <a:rPr lang="ar-DZ" sz="4000" b="1" dirty="0" smtClean="0"/>
              <a:t>ضمان جودة  التعليم العالي:فلسفة وثقافة </a:t>
            </a:r>
            <a:br>
              <a:rPr lang="ar-DZ" sz="4000" b="1" dirty="0" smtClean="0"/>
            </a:br>
            <a:r>
              <a:rPr lang="ar-DZ" sz="4000" b="1" dirty="0" smtClean="0"/>
              <a:t> ومبادئ وأسس </a:t>
            </a:r>
            <a:r>
              <a:rPr lang="ar-DZ" sz="4000" b="1" dirty="0" err="1" smtClean="0"/>
              <a:t>و</a:t>
            </a:r>
            <a:r>
              <a:rPr lang="ar-DZ" sz="4000" b="1" dirty="0" smtClean="0"/>
              <a:t> ممارسات</a:t>
            </a:r>
            <a:endParaRPr lang="fr-FR" sz="4000" b="1" dirty="0"/>
          </a:p>
        </p:txBody>
      </p:sp>
      <p:sp>
        <p:nvSpPr>
          <p:cNvPr id="4" name="ZoneTexte 3"/>
          <p:cNvSpPr txBox="1"/>
          <p:nvPr/>
        </p:nvSpPr>
        <p:spPr>
          <a:xfrm>
            <a:off x="1714480" y="2786058"/>
            <a:ext cx="4929222" cy="646331"/>
          </a:xfrm>
          <a:prstGeom prst="rect">
            <a:avLst/>
          </a:prstGeom>
          <a:noFill/>
        </p:spPr>
        <p:txBody>
          <a:bodyPr wrap="square" rtlCol="0">
            <a:spAutoFit/>
          </a:bodyPr>
          <a:lstStyle/>
          <a:p>
            <a:pPr algn="ctr"/>
            <a:r>
              <a:rPr lang="ar-DZ" b="1" dirty="0" smtClean="0"/>
              <a:t>محاضرة موجهة لطلبة الدكتوراه سنة أولى علوم إنسانية واجتماعية</a:t>
            </a:r>
            <a:endParaRPr lang="fr-F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285860"/>
            <a:ext cx="8229600" cy="4525963"/>
          </a:xfrm>
        </p:spPr>
        <p:txBody>
          <a:bodyPr>
            <a:normAutofit/>
          </a:bodyPr>
          <a:lstStyle/>
          <a:p>
            <a:pPr algn="r"/>
            <a:r>
              <a:rPr lang="ar-DZ" dirty="0" smtClean="0"/>
              <a:t>   </a:t>
            </a:r>
            <a:r>
              <a:rPr lang="ar-DZ" sz="4800" b="1" dirty="0" smtClean="0"/>
              <a:t>الجودة:</a:t>
            </a:r>
            <a:endParaRPr lang="fr-FR" sz="4800" b="1" dirty="0" smtClean="0"/>
          </a:p>
          <a:p>
            <a:pPr algn="r"/>
            <a:r>
              <a:rPr lang="ar-DZ" b="1" dirty="0" smtClean="0"/>
              <a:t>الجودة هي درجة من التألق والتمييز ،و كون الأداء ممتاز أو كون خصائص أو بعض خصائص المنتج ممتازة عند مقارنتها مع المعايير الموضوعة من منظور المنظمة أو من منظور المستفيد الزبون.</a:t>
            </a:r>
          </a:p>
          <a:p>
            <a:pPr algn="r"/>
            <a:r>
              <a:rPr lang="ar-DZ" dirty="0" smtClean="0"/>
              <a:t>(سوسن شاكر محمد </a:t>
            </a:r>
            <a:r>
              <a:rPr lang="ar-DZ" dirty="0" err="1" smtClean="0"/>
              <a:t>و</a:t>
            </a:r>
            <a:r>
              <a:rPr lang="ar-DZ" dirty="0" smtClean="0"/>
              <a:t> محمد عواد الزيادات:الجودة في التعليم –دراسات تطبيقية-دار الصفاء للنشر والتوزيع-ط.1-عمان-الأردن-2008-ص.113</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DZ" dirty="0" smtClean="0"/>
              <a:t>أسس المفكر والباحث المختص في ثقافة وفكر الجودة ”جوزيف جيران“</a:t>
            </a:r>
            <a:r>
              <a:rPr lang="fr-FR" dirty="0" smtClean="0"/>
              <a:t>Joseph </a:t>
            </a:r>
            <a:r>
              <a:rPr lang="fr-FR" dirty="0" err="1" smtClean="0"/>
              <a:t>Juran</a:t>
            </a:r>
            <a:r>
              <a:rPr lang="ar-DZ" dirty="0" smtClean="0"/>
              <a:t> تعريفه للجودة على 5معايير:</a:t>
            </a:r>
          </a:p>
          <a:p>
            <a:pPr algn="r" rtl="1"/>
            <a:r>
              <a:rPr lang="ar-DZ" dirty="0" smtClean="0"/>
              <a:t>1</a:t>
            </a:r>
            <a:r>
              <a:rPr lang="fr-FR" dirty="0" smtClean="0"/>
              <a:t> -</a:t>
            </a:r>
            <a:r>
              <a:rPr lang="ar-DZ" dirty="0" smtClean="0"/>
              <a:t>جودة التصميم.</a:t>
            </a:r>
          </a:p>
          <a:p>
            <a:pPr algn="r" rtl="1"/>
            <a:r>
              <a:rPr lang="ar-DZ" dirty="0" smtClean="0"/>
              <a:t>2</a:t>
            </a:r>
            <a:r>
              <a:rPr lang="fr-FR" dirty="0" smtClean="0"/>
              <a:t>- </a:t>
            </a:r>
            <a:r>
              <a:rPr lang="ar-DZ" dirty="0" smtClean="0"/>
              <a:t>جودة المطابقة للمواصفات.</a:t>
            </a:r>
          </a:p>
          <a:p>
            <a:pPr algn="r" rtl="1"/>
            <a:r>
              <a:rPr lang="fr-FR" dirty="0" smtClean="0"/>
              <a:t> </a:t>
            </a:r>
            <a:r>
              <a:rPr lang="ar-DZ" dirty="0" smtClean="0"/>
              <a:t>3</a:t>
            </a:r>
            <a:r>
              <a:rPr lang="fr-FR" dirty="0" smtClean="0"/>
              <a:t> - </a:t>
            </a:r>
            <a:r>
              <a:rPr lang="ar-DZ" dirty="0" smtClean="0"/>
              <a:t>توفر السلعة.</a:t>
            </a:r>
          </a:p>
          <a:p>
            <a:pPr algn="r" rtl="1"/>
            <a:r>
              <a:rPr lang="ar-DZ" dirty="0" smtClean="0"/>
              <a:t>4</a:t>
            </a:r>
            <a:r>
              <a:rPr lang="fr-FR" dirty="0" smtClean="0"/>
              <a:t> - </a:t>
            </a:r>
            <a:r>
              <a:rPr lang="ar-DZ" dirty="0" smtClean="0"/>
              <a:t>سلامة الحصول على السلعة.</a:t>
            </a:r>
          </a:p>
          <a:p>
            <a:pPr algn="r" rtl="1"/>
            <a:r>
              <a:rPr lang="ar-DZ" dirty="0" smtClean="0"/>
              <a:t>5</a:t>
            </a:r>
            <a:r>
              <a:rPr lang="fr-FR" dirty="0" smtClean="0"/>
              <a:t>- </a:t>
            </a:r>
            <a:r>
              <a:rPr lang="ar-DZ" dirty="0" smtClean="0"/>
              <a:t>صلاحية أداء المنتج في ميدان الاستعمال.</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DZ" dirty="0" smtClean="0"/>
              <a:t>أسس الباحث دافيد كارفان</a:t>
            </a:r>
            <a:r>
              <a:rPr lang="fr-FR" dirty="0" smtClean="0"/>
              <a:t> »David </a:t>
            </a:r>
            <a:r>
              <a:rPr lang="fr-FR" dirty="0" err="1" smtClean="0"/>
              <a:t>Garvin</a:t>
            </a:r>
            <a:r>
              <a:rPr lang="fr-FR" dirty="0" smtClean="0"/>
              <a:t> »</a:t>
            </a:r>
            <a:r>
              <a:rPr lang="ar-DZ" dirty="0" smtClean="0"/>
              <a:t>تعريفه للجودة على 5 </a:t>
            </a:r>
            <a:r>
              <a:rPr lang="ar-DZ" dirty="0" err="1" smtClean="0"/>
              <a:t>مداخيل</a:t>
            </a:r>
            <a:r>
              <a:rPr lang="ar-DZ" dirty="0" smtClean="0"/>
              <a:t>:</a:t>
            </a:r>
          </a:p>
          <a:p>
            <a:pPr algn="r" rtl="1"/>
            <a:r>
              <a:rPr lang="ar-DZ" dirty="0" smtClean="0"/>
              <a:t>1</a:t>
            </a:r>
            <a:r>
              <a:rPr lang="fr-FR" dirty="0" smtClean="0"/>
              <a:t> - </a:t>
            </a:r>
            <a:r>
              <a:rPr lang="ar-DZ" dirty="0" smtClean="0"/>
              <a:t>مدخل التفوق.</a:t>
            </a:r>
          </a:p>
          <a:p>
            <a:pPr algn="r" rtl="1"/>
            <a:r>
              <a:rPr lang="ar-DZ" dirty="0" smtClean="0"/>
              <a:t>2</a:t>
            </a:r>
            <a:r>
              <a:rPr lang="fr-FR" dirty="0" smtClean="0"/>
              <a:t> - </a:t>
            </a:r>
            <a:r>
              <a:rPr lang="ar-DZ" dirty="0" smtClean="0"/>
              <a:t>مدخل المنتج.</a:t>
            </a:r>
          </a:p>
          <a:p>
            <a:pPr algn="r" rtl="1"/>
            <a:r>
              <a:rPr lang="ar-DZ" dirty="0" smtClean="0"/>
              <a:t>3</a:t>
            </a:r>
            <a:r>
              <a:rPr lang="fr-FR" dirty="0" smtClean="0"/>
              <a:t> - </a:t>
            </a:r>
            <a:r>
              <a:rPr lang="ar-DZ" dirty="0" smtClean="0"/>
              <a:t>مدخل المستخدم.</a:t>
            </a:r>
          </a:p>
          <a:p>
            <a:pPr algn="r" rtl="1"/>
            <a:r>
              <a:rPr lang="ar-DZ" dirty="0" smtClean="0"/>
              <a:t>4</a:t>
            </a:r>
            <a:r>
              <a:rPr lang="fr-FR" dirty="0" smtClean="0"/>
              <a:t> - </a:t>
            </a:r>
            <a:r>
              <a:rPr lang="ar-DZ" dirty="0" smtClean="0"/>
              <a:t>مدخل التصنيع.</a:t>
            </a:r>
          </a:p>
          <a:p>
            <a:pPr algn="r" rtl="1"/>
            <a:r>
              <a:rPr lang="ar-DZ" dirty="0" smtClean="0"/>
              <a:t>5</a:t>
            </a:r>
            <a:r>
              <a:rPr lang="fr-FR" dirty="0" smtClean="0"/>
              <a:t> - </a:t>
            </a:r>
            <a:r>
              <a:rPr lang="ar-DZ" dirty="0" smtClean="0"/>
              <a:t>مدخل القيمة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a:buNone/>
            </a:pPr>
            <a:r>
              <a:rPr lang="ar-DZ" dirty="0" smtClean="0"/>
              <a:t>أهم العلماء والمفكرين والمنظرين لثقافة الجودة في المؤسسات الصناعية والاقتصادية هم:</a:t>
            </a:r>
          </a:p>
          <a:p>
            <a:pPr algn="r" rtl="1"/>
            <a:r>
              <a:rPr lang="ar-DZ" b="1" dirty="0" smtClean="0"/>
              <a:t>1</a:t>
            </a:r>
            <a:r>
              <a:rPr lang="fr-FR" b="1" dirty="0" smtClean="0"/>
              <a:t> -  </a:t>
            </a:r>
            <a:r>
              <a:rPr lang="ar-DZ" b="1" dirty="0" smtClean="0"/>
              <a:t>ادوارد </a:t>
            </a:r>
            <a:r>
              <a:rPr lang="ar-DZ" b="1" dirty="0" err="1" smtClean="0"/>
              <a:t>دمينج</a:t>
            </a:r>
            <a:r>
              <a:rPr lang="ar-DZ" dirty="0" smtClean="0"/>
              <a:t>(1900_1994)</a:t>
            </a:r>
            <a:r>
              <a:rPr lang="fr-FR" dirty="0" smtClean="0"/>
              <a:t> Edward Deming</a:t>
            </a:r>
            <a:endParaRPr lang="ar-DZ" dirty="0" smtClean="0"/>
          </a:p>
          <a:p>
            <a:pPr algn="r" rtl="1"/>
            <a:r>
              <a:rPr lang="ar-DZ" b="1" dirty="0" smtClean="0"/>
              <a:t>2</a:t>
            </a:r>
            <a:r>
              <a:rPr lang="fr-FR" b="1" dirty="0" smtClean="0"/>
              <a:t> - </a:t>
            </a:r>
            <a:r>
              <a:rPr lang="ar-DZ" b="1" dirty="0" smtClean="0"/>
              <a:t>جوزيف </a:t>
            </a:r>
            <a:r>
              <a:rPr lang="ar-DZ" b="1" dirty="0" err="1" smtClean="0"/>
              <a:t>جوران</a:t>
            </a:r>
            <a:r>
              <a:rPr lang="ar-DZ" dirty="0" smtClean="0"/>
              <a:t>(1904_1987)</a:t>
            </a:r>
            <a:r>
              <a:rPr lang="fr-FR" dirty="0" smtClean="0"/>
              <a:t>Joseph </a:t>
            </a:r>
            <a:r>
              <a:rPr lang="fr-FR" dirty="0" err="1" smtClean="0"/>
              <a:t>Juran</a:t>
            </a:r>
            <a:endParaRPr lang="fr-FR" dirty="0" smtClean="0"/>
          </a:p>
          <a:p>
            <a:pPr algn="r" rtl="1"/>
            <a:r>
              <a:rPr lang="fr-FR" dirty="0" smtClean="0"/>
              <a:t> - 3</a:t>
            </a:r>
            <a:r>
              <a:rPr lang="ar-DZ" b="1" dirty="0" smtClean="0"/>
              <a:t>فيليب </a:t>
            </a:r>
            <a:r>
              <a:rPr lang="ar-DZ" b="1" dirty="0" err="1" smtClean="0"/>
              <a:t>كروسبي</a:t>
            </a:r>
            <a:r>
              <a:rPr lang="ar-DZ" dirty="0" smtClean="0"/>
              <a:t>(1926_2001)</a:t>
            </a:r>
            <a:r>
              <a:rPr lang="fr-FR" dirty="0" smtClean="0"/>
              <a:t>Philippe Crosby</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
            </a:r>
            <a:br>
              <a:rPr lang="ar-DZ" dirty="0" smtClean="0"/>
            </a:br>
            <a:r>
              <a:rPr lang="ar-DZ" dirty="0" smtClean="0"/>
              <a:t/>
            </a:r>
            <a:br>
              <a:rPr lang="ar-DZ" dirty="0" smtClean="0"/>
            </a:br>
            <a:endParaRPr lang="fr-FR" dirty="0"/>
          </a:p>
        </p:txBody>
      </p:sp>
      <p:sp>
        <p:nvSpPr>
          <p:cNvPr id="3" name="Espace réservé du contenu 2"/>
          <p:cNvSpPr>
            <a:spLocks noGrp="1"/>
          </p:cNvSpPr>
          <p:nvPr>
            <p:ph idx="1"/>
          </p:nvPr>
        </p:nvSpPr>
        <p:spPr>
          <a:xfrm>
            <a:off x="428596" y="500042"/>
            <a:ext cx="8229600" cy="4525963"/>
          </a:xfrm>
        </p:spPr>
        <p:txBody>
          <a:bodyPr>
            <a:noAutofit/>
          </a:bodyPr>
          <a:lstStyle/>
          <a:p>
            <a:pPr algn="r"/>
            <a:r>
              <a:rPr lang="ar-DZ" sz="2200" dirty="0" smtClean="0"/>
              <a:t>مقاربتنا للجودة في التعليم العالي من حيث الشروط والمبادئ والمواصفات والمؤشرات المادية والمعنوية والسلوكية هي:</a:t>
            </a:r>
          </a:p>
          <a:p>
            <a:pPr algn="r"/>
            <a:r>
              <a:rPr lang="ar-DZ" sz="2200" dirty="0" smtClean="0"/>
              <a:t>1- السلطة.</a:t>
            </a:r>
          </a:p>
          <a:p>
            <a:pPr algn="r"/>
            <a:r>
              <a:rPr lang="ar-DZ" sz="2200" dirty="0" smtClean="0"/>
              <a:t>2- المؤسسة الجامعية- الجامعة.</a:t>
            </a:r>
          </a:p>
          <a:p>
            <a:pPr algn="r"/>
            <a:r>
              <a:rPr lang="ar-DZ" sz="2200" dirty="0" smtClean="0"/>
              <a:t>3- هيئة التدريس- الأستاذ.</a:t>
            </a:r>
          </a:p>
          <a:p>
            <a:pPr algn="r"/>
            <a:r>
              <a:rPr lang="ar-DZ" sz="2200" dirty="0" smtClean="0"/>
              <a:t>4- الهيئة الطلابية- الطالب.</a:t>
            </a:r>
          </a:p>
          <a:p>
            <a:pPr algn="r"/>
            <a:r>
              <a:rPr lang="ar-DZ" sz="2200" dirty="0" smtClean="0"/>
              <a:t>5- البرنامج التعليمي.</a:t>
            </a:r>
          </a:p>
          <a:p>
            <a:pPr algn="r"/>
            <a:r>
              <a:rPr lang="ar-DZ" sz="2200" dirty="0" smtClean="0"/>
              <a:t>6- المناهج.</a:t>
            </a:r>
          </a:p>
          <a:p>
            <a:pPr algn="r"/>
            <a:r>
              <a:rPr lang="ar-DZ" sz="2200" dirty="0" smtClean="0"/>
              <a:t>7- النشاط البحثي_الباحث.</a:t>
            </a:r>
          </a:p>
          <a:p>
            <a:pPr algn="r"/>
            <a:r>
              <a:rPr lang="ar-DZ" sz="2200" dirty="0" smtClean="0"/>
              <a:t>8- النشاط الثقافي والفني.</a:t>
            </a:r>
          </a:p>
          <a:p>
            <a:pPr algn="r"/>
            <a:r>
              <a:rPr lang="ar-DZ" sz="2200" dirty="0" smtClean="0"/>
              <a:t>9- النشاط الاجتماعي- التكفل العام والشامل.</a:t>
            </a:r>
          </a:p>
          <a:p>
            <a:pPr algn="r"/>
            <a:r>
              <a:rPr lang="ar-DZ" sz="2200" dirty="0" smtClean="0"/>
              <a:t>10- المجتمع المدني.</a:t>
            </a:r>
          </a:p>
          <a:p>
            <a:pPr algn="r"/>
            <a:r>
              <a:rPr lang="ar-DZ" sz="2200" dirty="0" smtClean="0"/>
              <a:t>11- المحيط الاقتصادي </a:t>
            </a:r>
            <a:r>
              <a:rPr lang="ar-DZ" sz="2200" dirty="0" err="1" smtClean="0"/>
              <a:t>والسوسيومهني</a:t>
            </a:r>
            <a:r>
              <a:rPr lang="ar-DZ" sz="2200" dirty="0" smtClean="0"/>
              <a:t>.</a:t>
            </a:r>
          </a:p>
          <a:p>
            <a:pPr algn="r"/>
            <a:r>
              <a:rPr lang="ar-DZ" sz="2200" dirty="0" smtClean="0"/>
              <a:t>12-  الإعلام والاتصال الداخلي والخارجي.</a:t>
            </a:r>
          </a:p>
          <a:p>
            <a:pPr algn="r"/>
            <a:r>
              <a:rPr lang="ar-DZ" sz="2200" dirty="0" smtClean="0"/>
              <a:t>13-  الأسرة.</a:t>
            </a:r>
            <a:endParaRPr lang="fr-FR"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928670"/>
            <a:ext cx="8401080" cy="2274918"/>
          </a:xfrm>
        </p:spPr>
        <p:txBody>
          <a:bodyPr>
            <a:normAutofit fontScale="90000"/>
          </a:bodyPr>
          <a:lstStyle/>
          <a:p>
            <a:pPr algn="r"/>
            <a:r>
              <a:rPr lang="ar-DZ" dirty="0" smtClean="0"/>
              <a:t/>
            </a:r>
            <a:br>
              <a:rPr lang="ar-DZ" dirty="0" smtClean="0"/>
            </a:br>
            <a:r>
              <a:rPr lang="ar-DZ" dirty="0" smtClean="0"/>
              <a:t/>
            </a:r>
            <a:br>
              <a:rPr lang="ar-DZ" dirty="0" smtClean="0"/>
            </a:br>
            <a:r>
              <a:rPr lang="ar-DZ" dirty="0" smtClean="0"/>
              <a:t/>
            </a:r>
            <a:br>
              <a:rPr lang="ar-DZ" dirty="0" smtClean="0"/>
            </a:br>
            <a:r>
              <a:rPr lang="ar-DZ" dirty="0" smtClean="0"/>
              <a:t/>
            </a:r>
            <a:br>
              <a:rPr lang="ar-DZ" dirty="0" smtClean="0"/>
            </a:br>
            <a:r>
              <a:rPr lang="ar-DZ" dirty="0" smtClean="0"/>
              <a:t> </a:t>
            </a:r>
            <a:r>
              <a:rPr lang="ar-DZ" b="1" dirty="0" smtClean="0"/>
              <a:t>مراقبة وتقويم الجودة</a:t>
            </a:r>
            <a:r>
              <a:rPr lang="ar-DZ" dirty="0" smtClean="0"/>
              <a:t>: </a:t>
            </a:r>
            <a:br>
              <a:rPr lang="ar-DZ" dirty="0" smtClean="0"/>
            </a:br>
            <a:r>
              <a:rPr lang="ar-DZ" dirty="0" smtClean="0"/>
              <a:t/>
            </a:r>
            <a:br>
              <a:rPr lang="ar-DZ" dirty="0" smtClean="0"/>
            </a:br>
            <a:r>
              <a:rPr lang="ar-DZ" b="1" dirty="0" smtClean="0"/>
              <a:t>1- المراقبة الذاتية</a:t>
            </a:r>
            <a:r>
              <a:rPr lang="ar-DZ" dirty="0" smtClean="0"/>
              <a:t>:الجامعة تراقب جودتها- مراقبة الجامعة لذاتها- مراقبة داخلية.</a:t>
            </a:r>
            <a:br>
              <a:rPr lang="ar-DZ" dirty="0" smtClean="0"/>
            </a:br>
            <a:r>
              <a:rPr lang="ar-DZ" b="1" dirty="0" smtClean="0"/>
              <a:t>2- المراقبة الخارجية المؤسساتية</a:t>
            </a:r>
            <a:r>
              <a:rPr lang="ar-DZ" dirty="0" smtClean="0"/>
              <a:t> والرسمية من إشراف الهيئات الرسمية المشرفة على الجامعات- الحكومة أو الوزارة. </a:t>
            </a:r>
            <a:br>
              <a:rPr lang="ar-DZ" dirty="0" smtClean="0"/>
            </a:br>
            <a:r>
              <a:rPr lang="ar-DZ" b="1" dirty="0" smtClean="0"/>
              <a:t>3- مراقبة وكالات أو مكاتب خاصة(</a:t>
            </a:r>
            <a:r>
              <a:rPr lang="ar-DZ" dirty="0" smtClean="0"/>
              <a:t>بطلب من الجامعة ذاتها أو بطلب من الهيئة الوصية)</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928934"/>
            <a:ext cx="8229600" cy="1143000"/>
          </a:xfrm>
        </p:spPr>
        <p:txBody>
          <a:bodyPr>
            <a:normAutofit fontScale="90000"/>
          </a:bodyPr>
          <a:lstStyle/>
          <a:p>
            <a:pPr algn="r"/>
            <a:r>
              <a:rPr lang="ar-DZ" b="1" dirty="0" smtClean="0"/>
              <a:t>عناصر المراقبة والتقويم</a:t>
            </a:r>
            <a:r>
              <a:rPr lang="ar-DZ" dirty="0" smtClean="0"/>
              <a:t>:</a:t>
            </a:r>
            <a:br>
              <a:rPr lang="ar-DZ" dirty="0" smtClean="0"/>
            </a:br>
            <a:r>
              <a:rPr lang="ar-DZ" b="1" dirty="0" smtClean="0"/>
              <a:t>1- عناصر جزئية:</a:t>
            </a:r>
            <a:r>
              <a:rPr lang="ar-DZ" dirty="0" smtClean="0"/>
              <a:t>أي</a:t>
            </a:r>
            <a:r>
              <a:rPr lang="ar-DZ" b="1" dirty="0" smtClean="0"/>
              <a:t> </a:t>
            </a:r>
            <a:r>
              <a:rPr lang="ar-DZ" dirty="0" smtClean="0"/>
              <a:t>الاعتماد على عنصر واحد</a:t>
            </a:r>
            <a:br>
              <a:rPr lang="ar-DZ" dirty="0" smtClean="0"/>
            </a:br>
            <a:r>
              <a:rPr lang="ar-DZ" dirty="0" smtClean="0"/>
              <a:t>( الإدارة - هيئة التدريس-البحث العلمي-البرنامج-المناهج-البنايات والقاعات والمخابر والمدرجات-التسيير المالي- الإطار الاجتماعي للأستاذ أو للطالب-علاقات المؤسسة التعليمية مع المحيط الخارجي)</a:t>
            </a:r>
            <a:br>
              <a:rPr lang="ar-DZ" dirty="0" smtClean="0"/>
            </a:br>
            <a:r>
              <a:rPr lang="ar-DZ" dirty="0" smtClean="0"/>
              <a:t>2-</a:t>
            </a:r>
            <a:r>
              <a:rPr lang="ar-DZ" b="1" dirty="0" smtClean="0"/>
              <a:t>عناصر كلية</a:t>
            </a:r>
            <a:r>
              <a:rPr lang="ar-DZ" dirty="0" smtClean="0"/>
              <a:t>:أي الاعتماد على كل العناصر البنيوية للإطار المادي والبشري والتقني والتعليمي الخ...</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3000372"/>
            <a:ext cx="8229600" cy="1143000"/>
          </a:xfrm>
        </p:spPr>
        <p:txBody>
          <a:bodyPr>
            <a:normAutofit fontScale="90000"/>
          </a:bodyPr>
          <a:lstStyle/>
          <a:p>
            <a:r>
              <a:rPr lang="ar-DZ" b="1" dirty="0" smtClean="0"/>
              <a:t>أسئلة:</a:t>
            </a:r>
            <a:r>
              <a:rPr lang="ar-DZ" dirty="0" smtClean="0"/>
              <a:t/>
            </a:r>
            <a:br>
              <a:rPr lang="ar-DZ" dirty="0" smtClean="0"/>
            </a:br>
            <a:r>
              <a:rPr lang="ar-DZ" dirty="0" smtClean="0"/>
              <a:t>1-هل الإطار الجامعي الجزائري يمتلك القابلية لإخضاع نفسه للجودة ولمراقبتها؟</a:t>
            </a:r>
            <a:br>
              <a:rPr lang="ar-DZ" dirty="0" smtClean="0"/>
            </a:br>
            <a:r>
              <a:rPr lang="ar-DZ" dirty="0" smtClean="0"/>
              <a:t>2-ماذا يكون لو لم نفكر أبدا في تطبيق الجودة ،ولن نطبقها أبدا وفق الأسس المنهجية والمعرفية والتقنية السليمة؟</a:t>
            </a:r>
            <a:br>
              <a:rPr lang="ar-DZ" dirty="0" smtClean="0"/>
            </a:br>
            <a:r>
              <a:rPr lang="ar-DZ" dirty="0" smtClean="0"/>
              <a:t>3-ما هو أهم عنصر يمكن الاعتماد عليه في التكفل</a:t>
            </a:r>
            <a:br>
              <a:rPr lang="ar-DZ" dirty="0" smtClean="0"/>
            </a:br>
            <a:r>
              <a:rPr lang="ar-DZ" dirty="0" smtClean="0"/>
              <a:t>بنظام الجودة في الجامعة الجزائرية؟</a:t>
            </a:r>
            <a:br>
              <a:rPr lang="ar-DZ" dirty="0" smtClean="0"/>
            </a:br>
            <a:r>
              <a:rPr lang="ar-DZ" dirty="0" smtClean="0"/>
              <a:t>4-هل تتعامل الهيئات الجامعية الجزائرية بشفافية وبصدق مع فكرة تبني نظام الجودة؟؟</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268</Words>
  <Application>Microsoft Office PowerPoint</Application>
  <PresentationFormat>Affichage à l'écran (4:3)</PresentationFormat>
  <Paragraphs>40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  ا.د. سعيدي محمد أستاذ الأنثروبولوجيا كلية العلوم الإنسانية والاجتماعية جامعة أبو بكر بلقايد –تلمسان 0774056838 msaidi45@yahoo.fr </vt:lpstr>
      <vt:lpstr>Diapositive 2</vt:lpstr>
      <vt:lpstr>Diapositive 3</vt:lpstr>
      <vt:lpstr>Diapositive 4</vt:lpstr>
      <vt:lpstr>Diapositive 5</vt:lpstr>
      <vt:lpstr>  </vt:lpstr>
      <vt:lpstr>     مراقبة وتقويم الجودة:   1- المراقبة الذاتية:الجامعة تراقب جودتها- مراقبة الجامعة لذاتها- مراقبة داخلية. 2- المراقبة الخارجية المؤسساتية والرسمية من إشراف الهيئات الرسمية المشرفة على الجامعات- الحكومة أو الوزارة.  3- مراقبة وكالات أو مكاتب خاصة(بطلب من الجامعة ذاتها أو بطلب من الهيئة الوصية)</vt:lpstr>
      <vt:lpstr>عناصر المراقبة والتقويم: 1- عناصر جزئية:أي الاعتماد على عنصر واحد ( الإدارة - هيئة التدريس-البحث العلمي-البرنامج-المناهج-البنايات والقاعات والمخابر والمدرجات-التسيير المالي- الإطار الاجتماعي للأستاذ أو للطالب-علاقات المؤسسة التعليمية مع المحيط الخارجي) 2-عناصر كلية:أي الاعتماد على كل العناصر البنيوية للإطار المادي والبشري والتقني والتعليمي الخ...</vt:lpstr>
      <vt:lpstr>أسئلة: 1-هل الإطار الجامعي الجزائري يمتلك القابلية لإخضاع نفسه للجودة ولمراقبتها؟ 2-ماذا يكون لو لم نفكر أبدا في تطبيق الجودة ،ولن نطبقها أبدا وفق الأسس المنهجية والمعرفية والتقنية السليمة؟ 3-ما هو أهم عنصر يمكن الاعتماد عليه في التكفل بنظام الجودة في الجامعة الجزائرية؟ 4-هل تتعامل الهيئات الجامعية الجزائرية بشفافية وبصدق مع فكرة تبني نظام الجودة؟؟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ضمان الجودة في العليم العالي:الفلسفة والأسس والممارسات. ا.د. سعيدي محمد استاذ الأنثروبولوجيا  كلية العلومالانسانية والاجتماعية  جامعة أبوبكر بلقايد تلمسان الهاتف:0774056838 msaidi45@yahoo.fr</dc:title>
  <dc:creator>saidi</dc:creator>
  <cp:lastModifiedBy>WIN7</cp:lastModifiedBy>
  <cp:revision>22</cp:revision>
  <dcterms:created xsi:type="dcterms:W3CDTF">2017-05-18T06:32:00Z</dcterms:created>
  <dcterms:modified xsi:type="dcterms:W3CDTF">2020-03-22T08:22:35Z</dcterms:modified>
</cp:coreProperties>
</file>