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xls" ContentType="application/vnd.ms-exce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257" r:id="rId2"/>
    <p:sldId id="258" r:id="rId3"/>
    <p:sldId id="259" r:id="rId4"/>
    <p:sldId id="260" r:id="rId5"/>
    <p:sldId id="262" r:id="rId6"/>
    <p:sldId id="263" r:id="rId7"/>
    <p:sldId id="264" r:id="rId8"/>
    <p:sldId id="265" r:id="rId9"/>
    <p:sldId id="269" r:id="rId10"/>
    <p:sldId id="271" r:id="rId11"/>
    <p:sldId id="266" r:id="rId12"/>
    <p:sldId id="272" r:id="rId13"/>
    <p:sldId id="270"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9A23B2D-5034-4A85-AE94-107BEBFB1A8D}" type="datetimeFigureOut">
              <a:rPr lang="fr-FR" smtClean="0"/>
              <a:pPr/>
              <a:t>14/05/2024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59EDE65-D9DA-461B-89E7-A51A661B5E56}"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9A23B2D-5034-4A85-AE94-107BEBFB1A8D}" type="datetimeFigureOut">
              <a:rPr lang="fr-FR" smtClean="0"/>
              <a:pPr/>
              <a:t>14/05/2024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59EDE65-D9DA-461B-89E7-A51A661B5E5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9A23B2D-5034-4A85-AE94-107BEBFB1A8D}" type="datetimeFigureOut">
              <a:rPr lang="fr-FR" smtClean="0"/>
              <a:pPr/>
              <a:t>14/05/2024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59EDE65-D9DA-461B-89E7-A51A661B5E56}"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9A23B2D-5034-4A85-AE94-107BEBFB1A8D}" type="datetimeFigureOut">
              <a:rPr lang="fr-FR" smtClean="0"/>
              <a:pPr/>
              <a:t>14/05/2024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59EDE65-D9DA-461B-89E7-A51A661B5E56}"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9A23B2D-5034-4A85-AE94-107BEBFB1A8D}" type="datetimeFigureOut">
              <a:rPr lang="fr-FR" smtClean="0"/>
              <a:pPr/>
              <a:t>14/05/2024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59EDE65-D9DA-461B-89E7-A51A661B5E56}"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9A23B2D-5034-4A85-AE94-107BEBFB1A8D}" type="datetimeFigureOut">
              <a:rPr lang="fr-FR" smtClean="0"/>
              <a:pPr/>
              <a:t>14/05/2024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59EDE65-D9DA-461B-89E7-A51A661B5E56}"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9A23B2D-5034-4A85-AE94-107BEBFB1A8D}" type="datetimeFigureOut">
              <a:rPr lang="fr-FR" smtClean="0"/>
              <a:pPr/>
              <a:t>14/05/2024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59EDE65-D9DA-461B-89E7-A51A661B5E56}"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9A23B2D-5034-4A85-AE94-107BEBFB1A8D}" type="datetimeFigureOut">
              <a:rPr lang="fr-FR" smtClean="0"/>
              <a:pPr/>
              <a:t>14/05/2024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59EDE65-D9DA-461B-89E7-A51A661B5E56}"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9A23B2D-5034-4A85-AE94-107BEBFB1A8D}" type="datetimeFigureOut">
              <a:rPr lang="fr-FR" smtClean="0"/>
              <a:pPr/>
              <a:t>14/05/2024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59EDE65-D9DA-461B-89E7-A51A661B5E56}"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9A23B2D-5034-4A85-AE94-107BEBFB1A8D}" type="datetimeFigureOut">
              <a:rPr lang="fr-FR" smtClean="0"/>
              <a:pPr/>
              <a:t>14/05/2024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59EDE65-D9DA-461B-89E7-A51A661B5E56}"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9A23B2D-5034-4A85-AE94-107BEBFB1A8D}" type="datetimeFigureOut">
              <a:rPr lang="fr-FR" smtClean="0"/>
              <a:pPr/>
              <a:t>14/05/2024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59EDE65-D9DA-461B-89E7-A51A661B5E56}"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A23B2D-5034-4A85-AE94-107BEBFB1A8D}" type="datetimeFigureOut">
              <a:rPr lang="fr-FR" smtClean="0"/>
              <a:pPr/>
              <a:t>14/05/2024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9EDE65-D9DA-461B-89E7-A51A661B5E56}"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Feuille_Microsoft_Office_Excel_97-20031.xl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357430"/>
            <a:ext cx="8229600" cy="1143000"/>
          </a:xfrm>
        </p:spPr>
        <p:txBody>
          <a:bodyPr/>
          <a:lstStyle/>
          <a:p>
            <a:r>
              <a:rPr lang="fr-FR" dirty="0" smtClean="0"/>
              <a:t>Dissertation structure</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1285852" y="785794"/>
          <a:ext cx="6357983" cy="5000659"/>
        </p:xfrm>
        <a:graphic>
          <a:graphicData uri="http://schemas.openxmlformats.org/drawingml/2006/table">
            <a:tbl>
              <a:tblPr/>
              <a:tblGrid>
                <a:gridCol w="1623018"/>
                <a:gridCol w="914254"/>
                <a:gridCol w="940376"/>
                <a:gridCol w="876813"/>
                <a:gridCol w="954307"/>
                <a:gridCol w="1049215"/>
              </a:tblGrid>
              <a:tr h="1368560">
                <a:tc gridSpan="6">
                  <a:txBody>
                    <a:bodyPr/>
                    <a:lstStyle/>
                    <a:p>
                      <a:pPr>
                        <a:spcAft>
                          <a:spcPts val="0"/>
                        </a:spcAft>
                      </a:pPr>
                      <a:r>
                        <a:rPr lang="en-US" sz="1300" b="1" dirty="0" smtClean="0">
                          <a:solidFill>
                            <a:srgbClr val="4F81BD"/>
                          </a:solidFill>
                          <a:latin typeface="Times New Roman"/>
                          <a:ea typeface="Calibri"/>
                          <a:cs typeface="Times New Roman"/>
                        </a:rPr>
                        <a:t>Table.5.10:</a:t>
                      </a:r>
                    </a:p>
                    <a:p>
                      <a:pPr>
                        <a:spcAft>
                          <a:spcPts val="0"/>
                        </a:spcAft>
                      </a:pPr>
                      <a:r>
                        <a:rPr lang="en-US" sz="1300" b="1" dirty="0" smtClean="0">
                          <a:solidFill>
                            <a:srgbClr val="4F81BD"/>
                          </a:solidFill>
                          <a:latin typeface="Times New Roman"/>
                          <a:ea typeface="Calibri"/>
                          <a:cs typeface="Times New Roman"/>
                        </a:rPr>
                        <a:t>Summary </a:t>
                      </a:r>
                      <a:r>
                        <a:rPr lang="en-US" sz="1300" b="1" dirty="0">
                          <a:solidFill>
                            <a:srgbClr val="4F81BD"/>
                          </a:solidFill>
                          <a:latin typeface="Times New Roman"/>
                          <a:ea typeface="Calibri"/>
                          <a:cs typeface="Times New Roman"/>
                        </a:rPr>
                        <a:t>of the Control Group</a:t>
                      </a:r>
                      <a:r>
                        <a:rPr lang="en-US" sz="1300" b="1" strike="sngStrike" dirty="0">
                          <a:solidFill>
                            <a:srgbClr val="4F81BD"/>
                          </a:solidFill>
                          <a:latin typeface="Times New Roman"/>
                          <a:ea typeface="Calibri"/>
                          <a:cs typeface="Times New Roman"/>
                        </a:rPr>
                        <a:t>’s</a:t>
                      </a:r>
                      <a:r>
                        <a:rPr lang="en-US" sz="1300" b="1" dirty="0">
                          <a:solidFill>
                            <a:srgbClr val="4F81BD"/>
                          </a:solidFill>
                          <a:latin typeface="Times New Roman"/>
                          <a:ea typeface="Calibri"/>
                          <a:cs typeface="Times New Roman"/>
                        </a:rPr>
                        <a:t> Results</a:t>
                      </a:r>
                      <a:endParaRPr lang="fr-FR" sz="900" b="1" dirty="0">
                        <a:solidFill>
                          <a:srgbClr val="4F81BD"/>
                        </a:solidFill>
                        <a:latin typeface="Times New Roman"/>
                        <a:ea typeface="Calibri"/>
                        <a:cs typeface="Arial"/>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894979">
                <a:tc>
                  <a:txBody>
                    <a:bodyPr/>
                    <a:lstStyle/>
                    <a:p>
                      <a:pPr algn="ctr">
                        <a:lnSpc>
                          <a:spcPct val="115000"/>
                        </a:lnSpc>
                        <a:spcAft>
                          <a:spcPts val="0"/>
                        </a:spcAft>
                      </a:pPr>
                      <a:r>
                        <a:rPr lang="en-US" sz="1200" b="1">
                          <a:latin typeface="Times New Roman"/>
                          <a:ea typeface="Calibri"/>
                          <a:cs typeface="Arial"/>
                        </a:rPr>
                        <a:t>Group/phase</a:t>
                      </a:r>
                      <a:endParaRPr lang="fr-FR" sz="1100">
                        <a:latin typeface="Calibri"/>
                        <a:ea typeface="Calibri"/>
                        <a:cs typeface="Arial"/>
                      </a:endParaRPr>
                    </a:p>
                  </a:txBody>
                  <a:tcPr marL="68580" marR="68580" marT="0" marB="0">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b="1">
                          <a:latin typeface="Times New Roman"/>
                          <a:ea typeface="Calibri"/>
                          <a:cs typeface="Arial"/>
                        </a:rPr>
                        <a:t>d</a:t>
                      </a:r>
                      <a:endParaRPr lang="fr-FR" sz="1100">
                        <a:latin typeface="Calibri"/>
                        <a:ea typeface="Calibri"/>
                        <a:cs typeface="Arial"/>
                      </a:endParaRPr>
                    </a:p>
                  </a:txBody>
                  <a:tcPr marL="68580" marR="68580" marT="0" marB="0">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300" b="1">
                          <a:latin typeface="Times New Roman"/>
                          <a:ea typeface="Calibri"/>
                          <a:cs typeface="Arial"/>
                        </a:rPr>
                        <a:t>U</a:t>
                      </a:r>
                      <a:r>
                        <a:rPr lang="en-US" sz="900" b="1">
                          <a:latin typeface="Times New Roman"/>
                          <a:ea typeface="Calibri"/>
                          <a:cs typeface="Arial"/>
                        </a:rPr>
                        <a:t>1</a:t>
                      </a:r>
                      <a:endParaRPr lang="fr-FR" sz="1100">
                        <a:latin typeface="Calibri"/>
                        <a:ea typeface="Calibri"/>
                        <a:cs typeface="Arial"/>
                      </a:endParaRPr>
                    </a:p>
                  </a:txBody>
                  <a:tcPr marL="68580" marR="68580" marT="0" marB="0">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300" b="1">
                          <a:latin typeface="Times New Roman"/>
                          <a:ea typeface="Calibri"/>
                          <a:cs typeface="Arial"/>
                        </a:rPr>
                        <a:t>U</a:t>
                      </a:r>
                      <a:r>
                        <a:rPr lang="en-US" sz="900" b="1">
                          <a:latin typeface="Times New Roman"/>
                          <a:ea typeface="Calibri"/>
                          <a:cs typeface="Arial"/>
                        </a:rPr>
                        <a:t>2</a:t>
                      </a:r>
                      <a:endParaRPr lang="fr-FR" sz="1100">
                        <a:latin typeface="Calibri"/>
                        <a:ea typeface="Calibri"/>
                        <a:cs typeface="Arial"/>
                      </a:endParaRPr>
                    </a:p>
                  </a:txBody>
                  <a:tcPr marL="68580" marR="68580" marT="0" marB="0">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300" b="1">
                          <a:latin typeface="Times New Roman"/>
                          <a:ea typeface="Calibri"/>
                          <a:cs typeface="Arial"/>
                        </a:rPr>
                        <a:t>U</a:t>
                      </a:r>
                      <a:r>
                        <a:rPr lang="en-US" sz="900" b="1">
                          <a:latin typeface="Times New Roman"/>
                          <a:ea typeface="Calibri"/>
                          <a:cs typeface="Arial"/>
                        </a:rPr>
                        <a:t>3</a:t>
                      </a:r>
                      <a:endParaRPr lang="fr-FR" sz="1100">
                        <a:latin typeface="Calibri"/>
                        <a:ea typeface="Calibri"/>
                        <a:cs typeface="Arial"/>
                      </a:endParaRPr>
                    </a:p>
                  </a:txBody>
                  <a:tcPr marL="68580" marR="68580" marT="0" marB="0">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b="1">
                          <a:latin typeface="Times New Roman"/>
                          <a:ea typeface="Calibri"/>
                          <a:cs typeface="Arial"/>
                        </a:rPr>
                        <a:t>CL</a:t>
                      </a:r>
                      <a:endParaRPr lang="fr-FR" sz="1100">
                        <a:latin typeface="Calibri"/>
                        <a:ea typeface="Calibri"/>
                        <a:cs typeface="Arial"/>
                      </a:endParaRPr>
                    </a:p>
                  </a:txBody>
                  <a:tcPr marL="68580" marR="68580" marT="0" marB="0">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368560">
                <a:tc>
                  <a:txBody>
                    <a:bodyPr/>
                    <a:lstStyle/>
                    <a:p>
                      <a:pPr algn="ctr">
                        <a:lnSpc>
                          <a:spcPct val="115000"/>
                        </a:lnSpc>
                        <a:spcAft>
                          <a:spcPts val="0"/>
                        </a:spcAft>
                      </a:pPr>
                      <a:r>
                        <a:rPr lang="en-US" sz="1200" b="1" dirty="0">
                          <a:latin typeface="Times New Roman"/>
                          <a:ea typeface="Calibri"/>
                          <a:cs typeface="Arial"/>
                        </a:rPr>
                        <a:t>Control pretest</a:t>
                      </a:r>
                      <a:endParaRPr lang="fr-FR" sz="1100" dirty="0">
                        <a:latin typeface="Calibri"/>
                        <a:ea typeface="Calibri"/>
                        <a:cs typeface="Arial"/>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300">
                          <a:latin typeface="Times New Roman"/>
                          <a:ea typeface="Calibri"/>
                          <a:cs typeface="Arial"/>
                        </a:rPr>
                        <a:t>1.643</a:t>
                      </a:r>
                      <a:endParaRPr lang="fr-FR" sz="1100">
                        <a:latin typeface="Calibri"/>
                        <a:ea typeface="Calibri"/>
                        <a:cs typeface="Arial"/>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200" dirty="0">
                          <a:latin typeface="Times New Roman"/>
                          <a:ea typeface="Calibri"/>
                          <a:cs typeface="Arial"/>
                        </a:rPr>
                        <a:t>73.1%</a:t>
                      </a:r>
                      <a:endParaRPr lang="fr-FR" sz="1100" dirty="0">
                        <a:latin typeface="Calibri"/>
                        <a:ea typeface="Calibri"/>
                        <a:cs typeface="Arial"/>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200">
                          <a:latin typeface="Times New Roman"/>
                          <a:ea typeface="Calibri"/>
                          <a:cs typeface="Arial"/>
                        </a:rPr>
                        <a:t>78.8%</a:t>
                      </a:r>
                      <a:endParaRPr lang="fr-FR" sz="1100">
                        <a:latin typeface="Calibri"/>
                        <a:ea typeface="Calibri"/>
                        <a:cs typeface="Arial"/>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200" dirty="0">
                          <a:latin typeface="Times New Roman"/>
                          <a:ea typeface="Calibri"/>
                          <a:cs typeface="Arial"/>
                        </a:rPr>
                        <a:t>94.5%</a:t>
                      </a:r>
                      <a:endParaRPr lang="fr-FR" sz="1100" dirty="0">
                        <a:latin typeface="Calibri"/>
                        <a:ea typeface="Calibri"/>
                        <a:cs typeface="Arial"/>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200">
                          <a:latin typeface="Times New Roman"/>
                          <a:ea typeface="Calibri"/>
                          <a:cs typeface="Arial"/>
                        </a:rPr>
                        <a:t>0.877</a:t>
                      </a:r>
                      <a:endParaRPr lang="fr-FR" sz="1100">
                        <a:latin typeface="Calibri"/>
                        <a:ea typeface="Calibri"/>
                        <a:cs typeface="Arial"/>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r>
              <a:tr h="1368560">
                <a:tc>
                  <a:txBody>
                    <a:bodyPr/>
                    <a:lstStyle/>
                    <a:p>
                      <a:pPr algn="ctr">
                        <a:lnSpc>
                          <a:spcPct val="115000"/>
                        </a:lnSpc>
                        <a:spcAft>
                          <a:spcPts val="0"/>
                        </a:spcAft>
                      </a:pPr>
                      <a:r>
                        <a:rPr lang="en-US" sz="1200" b="1">
                          <a:latin typeface="Times New Roman"/>
                          <a:ea typeface="Calibri"/>
                          <a:cs typeface="Arial"/>
                        </a:rPr>
                        <a:t>Control posttest</a:t>
                      </a:r>
                      <a:endParaRPr lang="fr-FR" sz="1100">
                        <a:latin typeface="Calibri"/>
                        <a:ea typeface="Calibri"/>
                        <a:cs typeface="Arial"/>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300">
                          <a:latin typeface="Times New Roman"/>
                          <a:ea typeface="Calibri"/>
                          <a:cs typeface="Arial"/>
                        </a:rPr>
                        <a:t>2.06</a:t>
                      </a:r>
                      <a:endParaRPr lang="fr-FR" sz="1100">
                        <a:latin typeface="Calibri"/>
                        <a:ea typeface="Calibri"/>
                        <a:cs typeface="Arial"/>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a:latin typeface="Times New Roman"/>
                          <a:ea typeface="Calibri"/>
                          <a:cs typeface="Arial"/>
                        </a:rPr>
                        <a:t>81.8%</a:t>
                      </a:r>
                      <a:endParaRPr lang="fr-FR" sz="1100">
                        <a:latin typeface="Calibri"/>
                        <a:ea typeface="Calibri"/>
                        <a:cs typeface="Arial"/>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a:latin typeface="Times New Roman"/>
                          <a:ea typeface="Calibri"/>
                          <a:cs typeface="Arial"/>
                        </a:rPr>
                        <a:t>84.1%</a:t>
                      </a:r>
                      <a:endParaRPr lang="fr-FR" sz="1100">
                        <a:latin typeface="Calibri"/>
                        <a:ea typeface="Calibri"/>
                        <a:cs typeface="Arial"/>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a:latin typeface="Times New Roman"/>
                          <a:ea typeface="Calibri"/>
                          <a:cs typeface="Arial"/>
                        </a:rPr>
                        <a:t>97.7%</a:t>
                      </a:r>
                      <a:endParaRPr lang="fr-FR" sz="1100">
                        <a:latin typeface="Calibri"/>
                        <a:ea typeface="Calibri"/>
                        <a:cs typeface="Arial"/>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dirty="0">
                          <a:latin typeface="Times New Roman"/>
                          <a:ea typeface="Calibri"/>
                          <a:cs typeface="Arial"/>
                        </a:rPr>
                        <a:t>0.980</a:t>
                      </a:r>
                      <a:endParaRPr lang="fr-FR" sz="1100" dirty="0">
                        <a:latin typeface="Calibri"/>
                        <a:ea typeface="Calibri"/>
                        <a:cs typeface="Arial"/>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000792"/>
          </a:xfrm>
        </p:spPr>
        <p:txBody>
          <a:bodyPr>
            <a:normAutofit fontScale="92500" lnSpcReduction="20000"/>
          </a:bodyPr>
          <a:lstStyle/>
          <a:p>
            <a:r>
              <a:rPr lang="en-US" b="1" dirty="0" smtClean="0"/>
              <a:t>Chapter and Section Numbering: </a:t>
            </a:r>
            <a:r>
              <a:rPr lang="en-US" dirty="0" smtClean="0"/>
              <a:t>Chapter sections and subsections should also be assigned a numerical index. For example, the sections of Chapter 2 are:</a:t>
            </a:r>
            <a:endParaRPr lang="fr-FR" sz="2800" dirty="0" smtClean="0"/>
          </a:p>
          <a:p>
            <a:pPr marL="808038" indent="17463">
              <a:buNone/>
            </a:pPr>
            <a:r>
              <a:rPr lang="en-US" cap="small" dirty="0" smtClean="0"/>
              <a:t>2.1	Introduction</a:t>
            </a:r>
            <a:endParaRPr lang="fr-FR" cap="small" dirty="0" smtClean="0"/>
          </a:p>
          <a:p>
            <a:pPr marL="808038" indent="17463">
              <a:buNone/>
            </a:pPr>
            <a:r>
              <a:rPr lang="en-US" cap="small" dirty="0" smtClean="0"/>
              <a:t>2.2	Research Design</a:t>
            </a:r>
            <a:endParaRPr lang="fr-FR" cap="small" dirty="0" smtClean="0"/>
          </a:p>
          <a:p>
            <a:pPr marL="1168400" indent="17463">
              <a:buNone/>
            </a:pPr>
            <a:r>
              <a:rPr lang="en-GB" dirty="0" smtClean="0"/>
              <a:t>2.2.1</a:t>
            </a:r>
            <a:r>
              <a:rPr lang="en-GB" i="1" dirty="0" smtClean="0"/>
              <a:t>	</a:t>
            </a:r>
            <a:r>
              <a:rPr lang="en-GB" dirty="0" smtClean="0"/>
              <a:t>Type of Research</a:t>
            </a:r>
            <a:endParaRPr lang="fr-FR" dirty="0" smtClean="0"/>
          </a:p>
          <a:p>
            <a:pPr marL="1168400" indent="17463">
              <a:buNone/>
            </a:pPr>
            <a:r>
              <a:rPr lang="en-GB" dirty="0" smtClean="0"/>
              <a:t>2.2.2</a:t>
            </a:r>
            <a:r>
              <a:rPr lang="en-GB" i="1" dirty="0" smtClean="0"/>
              <a:t>	</a:t>
            </a:r>
            <a:r>
              <a:rPr lang="en-GB" dirty="0" smtClean="0"/>
              <a:t>Sample Population</a:t>
            </a:r>
            <a:endParaRPr lang="fr-FR" dirty="0" smtClean="0"/>
          </a:p>
          <a:p>
            <a:pPr marL="1168400" indent="17463">
              <a:buNone/>
            </a:pPr>
            <a:r>
              <a:rPr lang="en-GB" dirty="0" smtClean="0"/>
              <a:t>2.2.3</a:t>
            </a:r>
            <a:r>
              <a:rPr lang="en-GB" i="1" dirty="0" smtClean="0"/>
              <a:t>	</a:t>
            </a:r>
            <a:r>
              <a:rPr lang="en-GB" dirty="0" smtClean="0"/>
              <a:t>Research Instruments</a:t>
            </a:r>
            <a:endParaRPr lang="fr-FR" dirty="0" smtClean="0"/>
          </a:p>
          <a:p>
            <a:pPr marL="1797050" indent="17463">
              <a:buNone/>
            </a:pPr>
            <a:r>
              <a:rPr lang="en-US" dirty="0" smtClean="0"/>
              <a:t>2.2.3.1	The Questionnaire</a:t>
            </a:r>
            <a:endParaRPr lang="fr-FR" sz="1600" dirty="0" smtClean="0"/>
          </a:p>
          <a:p>
            <a:pPr marL="1797050" indent="17463">
              <a:buNone/>
            </a:pPr>
            <a:r>
              <a:rPr lang="en-US" dirty="0" smtClean="0"/>
              <a:t>2.2.3.2	Corpus	</a:t>
            </a:r>
            <a:endParaRPr lang="fr-FR" sz="1600" dirty="0" smtClean="0"/>
          </a:p>
          <a:p>
            <a:pPr marL="1797050" indent="17463">
              <a:buNone/>
            </a:pPr>
            <a:r>
              <a:rPr lang="en-US" dirty="0" smtClean="0"/>
              <a:t>2.2.3.3	Classroom Observation</a:t>
            </a:r>
            <a:endParaRPr lang="fr-FR" sz="1600" dirty="0" smtClean="0"/>
          </a:p>
          <a:p>
            <a:pPr marL="808038" indent="17463">
              <a:buNone/>
            </a:pPr>
            <a:r>
              <a:rPr lang="en-US" cap="small" dirty="0" smtClean="0"/>
              <a:t>2.3	Results	</a:t>
            </a:r>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en-US" b="1" dirty="0" smtClean="0"/>
              <a:t>Page Header: </a:t>
            </a:r>
            <a:r>
              <a:rPr lang="en-US" dirty="0" smtClean="0"/>
              <a:t> It consists of the title or a shortened version of the title of the dissertation/thesis placed at the upper left hand corner of the page and the heading of the section or chapter put on the upper right hand corner.</a:t>
            </a:r>
            <a:endParaRPr lang="fr-FR" dirty="0" smtClean="0"/>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285728"/>
            <a:ext cx="8229600" cy="4525963"/>
          </a:xfrm>
        </p:spPr>
        <p:txBody>
          <a:bodyPr>
            <a:normAutofit fontScale="85000" lnSpcReduction="20000"/>
          </a:bodyPr>
          <a:lstStyle/>
          <a:p>
            <a:pPr>
              <a:buNone/>
            </a:pPr>
            <a:r>
              <a:rPr lang="en-GB" sz="2600" b="1" i="1" dirty="0" smtClean="0"/>
              <a:t>Chapter One                                                    Literature Review</a:t>
            </a:r>
          </a:p>
          <a:p>
            <a:pPr>
              <a:buNone/>
            </a:pPr>
            <a:endParaRPr lang="en-GB" b="1" i="1" dirty="0" smtClean="0"/>
          </a:p>
          <a:p>
            <a:pPr>
              <a:buNone/>
            </a:pPr>
            <a:endParaRPr lang="en-GB" b="1" dirty="0" smtClean="0"/>
          </a:p>
          <a:p>
            <a:pPr>
              <a:buNone/>
            </a:pPr>
            <a:r>
              <a:rPr lang="en-GB" b="1" dirty="0" smtClean="0"/>
              <a:t>1.1 Introduction</a:t>
            </a:r>
            <a:endParaRPr lang="fr-FR" dirty="0" smtClean="0"/>
          </a:p>
          <a:p>
            <a:pPr>
              <a:buNone/>
            </a:pPr>
            <a:r>
              <a:rPr lang="en-GB" dirty="0" smtClean="0"/>
              <a:t>	The spread of languages is one of the major consequences of globalization. In such way numerous languages.....</a:t>
            </a:r>
          </a:p>
          <a:p>
            <a:pPr>
              <a:buNone/>
            </a:pPr>
            <a:endParaRPr lang="en-GB" dirty="0" smtClean="0"/>
          </a:p>
          <a:p>
            <a:pPr>
              <a:buNone/>
            </a:pPr>
            <a:endParaRPr lang="en-GB" dirty="0" smtClean="0"/>
          </a:p>
          <a:p>
            <a:pPr>
              <a:buNone/>
            </a:pPr>
            <a:r>
              <a:rPr lang="en-GB" b="1" dirty="0" smtClean="0"/>
              <a:t>1.2 Language contact phenomena</a:t>
            </a:r>
          </a:p>
          <a:p>
            <a:pPr>
              <a:buNone/>
            </a:pPr>
            <a:r>
              <a:rPr lang="en-GB" dirty="0" smtClean="0"/>
              <a:t>....................................................</a:t>
            </a:r>
            <a:endParaRPr lang="fr-FR" dirty="0" smtClean="0"/>
          </a:p>
          <a:p>
            <a:endParaRPr lang="fr-FR" dirty="0"/>
          </a:p>
        </p:txBody>
      </p:sp>
      <p:cxnSp>
        <p:nvCxnSpPr>
          <p:cNvPr id="5" name="Connecteur droit 4"/>
          <p:cNvCxnSpPr/>
          <p:nvPr/>
        </p:nvCxnSpPr>
        <p:spPr>
          <a:xfrm>
            <a:off x="571472" y="857232"/>
            <a:ext cx="800105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a:off x="571472" y="1000108"/>
            <a:ext cx="8001056"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THE BEGINNING OR OPENING</a:t>
            </a:r>
            <a:endParaRPr lang="fr-FR" dirty="0"/>
          </a:p>
        </p:txBody>
      </p:sp>
      <p:sp>
        <p:nvSpPr>
          <p:cNvPr id="3" name="Espace réservé du contenu 2"/>
          <p:cNvSpPr>
            <a:spLocks noGrp="1"/>
          </p:cNvSpPr>
          <p:nvPr>
            <p:ph idx="1"/>
          </p:nvPr>
        </p:nvSpPr>
        <p:spPr>
          <a:xfrm>
            <a:off x="457200" y="1357298"/>
            <a:ext cx="8229600" cy="5500702"/>
          </a:xfrm>
        </p:spPr>
        <p:txBody>
          <a:bodyPr>
            <a:normAutofit fontScale="70000" lnSpcReduction="20000"/>
          </a:bodyPr>
          <a:lstStyle/>
          <a:p>
            <a:r>
              <a:rPr lang="en-GB" b="1" dirty="0" smtClean="0"/>
              <a:t>The title page or front page</a:t>
            </a:r>
            <a:endParaRPr lang="fr-FR" dirty="0" smtClean="0"/>
          </a:p>
          <a:p>
            <a:r>
              <a:rPr lang="en-GB" b="1" dirty="0" smtClean="0"/>
              <a:t>Declaration</a:t>
            </a:r>
            <a:endParaRPr lang="fr-FR" dirty="0" smtClean="0"/>
          </a:p>
          <a:p>
            <a:r>
              <a:rPr lang="en-GB" b="1" dirty="0" smtClean="0"/>
              <a:t>Dedication</a:t>
            </a:r>
            <a:r>
              <a:rPr lang="en-GB" dirty="0" smtClean="0"/>
              <a:t>: </a:t>
            </a:r>
            <a:r>
              <a:rPr lang="en-US" dirty="0" smtClean="0"/>
              <a:t>A dedication is an honorific statement from the author to a person or group to whom the author commends the effort and product of the dissertation</a:t>
            </a:r>
            <a:endParaRPr lang="fr-FR" dirty="0" smtClean="0"/>
          </a:p>
          <a:p>
            <a:r>
              <a:rPr lang="en-GB" b="1" dirty="0" smtClean="0"/>
              <a:t>Acknowledgments</a:t>
            </a:r>
            <a:r>
              <a:rPr lang="en-GB" dirty="0" smtClean="0"/>
              <a:t>: to show gratitude and thank those who have helped and provided assistance, advice, suggestions, etc.</a:t>
            </a:r>
          </a:p>
          <a:p>
            <a:r>
              <a:rPr lang="en-GB" b="1" dirty="0" smtClean="0"/>
              <a:t>Abstract</a:t>
            </a:r>
            <a:r>
              <a:rPr lang="en-GB" dirty="0" smtClean="0"/>
              <a:t>: The abstract is a one-paragraph, self-contained summary of the most important elements of the thesis. </a:t>
            </a:r>
            <a:endParaRPr lang="fr-FR" dirty="0" smtClean="0"/>
          </a:p>
          <a:p>
            <a:r>
              <a:rPr lang="en-GB" b="1" dirty="0" smtClean="0"/>
              <a:t>Table of contents:</a:t>
            </a:r>
            <a:r>
              <a:rPr lang="en-GB" dirty="0" smtClean="0"/>
              <a:t> It must include in details the titles of the chapters and their sub-headings </a:t>
            </a:r>
            <a:r>
              <a:rPr lang="en-US" dirty="0" smtClean="0"/>
              <a:t>with page numbers</a:t>
            </a:r>
            <a:r>
              <a:rPr lang="en-GB" dirty="0" smtClean="0"/>
              <a:t>.</a:t>
            </a:r>
            <a:endParaRPr lang="fr-FR" dirty="0" smtClean="0"/>
          </a:p>
          <a:p>
            <a:r>
              <a:rPr lang="en-GB" b="1" dirty="0" smtClean="0"/>
              <a:t>List of figures &amp; List of tables</a:t>
            </a:r>
            <a:r>
              <a:rPr lang="en-GB" dirty="0" smtClean="0"/>
              <a:t>: </a:t>
            </a:r>
            <a:r>
              <a:rPr lang="en-US" dirty="0" smtClean="0"/>
              <a:t>It must include page numbers of all figures, charts or tables. </a:t>
            </a:r>
            <a:r>
              <a:rPr lang="en-GB" dirty="0" smtClean="0"/>
              <a:t>The list should include a number and a short title for each figure, chart or table which appear in the text. </a:t>
            </a:r>
            <a:endParaRPr lang="fr-FR" dirty="0" smtClean="0"/>
          </a:p>
          <a:p>
            <a:r>
              <a:rPr lang="en-GB" b="1" dirty="0" smtClean="0"/>
              <a:t>List of abbreviations &amp; acronyms</a:t>
            </a:r>
            <a:r>
              <a:rPr lang="en-GB" dirty="0" smtClean="0"/>
              <a:t>: A list of specialized symbols and/or abbreviations that have meanings outside of common knowledge should be included </a:t>
            </a:r>
            <a:r>
              <a:rPr lang="en-US" dirty="0" smtClean="0"/>
              <a:t>on a separate page </a:t>
            </a:r>
            <a:r>
              <a:rPr lang="en-GB" dirty="0" smtClean="0"/>
              <a:t>with their definitions.</a:t>
            </a:r>
            <a:endParaRPr lang="fr-FR"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68346"/>
          </a:xfrm>
        </p:spPr>
        <p:txBody>
          <a:bodyPr>
            <a:normAutofit/>
          </a:bodyPr>
          <a:lstStyle/>
          <a:p>
            <a:r>
              <a:rPr lang="en-GB" b="1" dirty="0" smtClean="0"/>
              <a:t>THE BODY</a:t>
            </a:r>
            <a:endParaRPr lang="fr-FR" dirty="0"/>
          </a:p>
        </p:txBody>
      </p:sp>
      <p:sp>
        <p:nvSpPr>
          <p:cNvPr id="3" name="Espace réservé du contenu 2"/>
          <p:cNvSpPr>
            <a:spLocks noGrp="1"/>
          </p:cNvSpPr>
          <p:nvPr>
            <p:ph idx="1"/>
          </p:nvPr>
        </p:nvSpPr>
        <p:spPr>
          <a:xfrm>
            <a:off x="428596" y="1214422"/>
            <a:ext cx="8229600" cy="5929330"/>
          </a:xfrm>
        </p:spPr>
        <p:txBody>
          <a:bodyPr>
            <a:normAutofit fontScale="70000" lnSpcReduction="20000"/>
          </a:bodyPr>
          <a:lstStyle/>
          <a:p>
            <a:r>
              <a:rPr lang="en-GB" b="1" dirty="0" smtClean="0"/>
              <a:t>Introduction also known as general introduction</a:t>
            </a:r>
            <a:r>
              <a:rPr lang="en-GB" dirty="0" smtClean="0"/>
              <a:t>: </a:t>
            </a:r>
            <a:r>
              <a:rPr lang="en-US" dirty="0" smtClean="0"/>
              <a:t>The introduction sets the context or background of your research problem. Its aim is to frame the research issue. It </a:t>
            </a:r>
            <a:r>
              <a:rPr lang="en-GB" dirty="0" smtClean="0"/>
              <a:t>should identify the topic and explain why it is important.</a:t>
            </a:r>
            <a:endParaRPr lang="fr-FR" dirty="0" smtClean="0"/>
          </a:p>
          <a:p>
            <a:r>
              <a:rPr lang="en-GB" b="1" dirty="0" smtClean="0"/>
              <a:t>Chapters </a:t>
            </a:r>
            <a:r>
              <a:rPr lang="en-GB" dirty="0" smtClean="0"/>
              <a:t>including:</a:t>
            </a:r>
          </a:p>
          <a:p>
            <a:pPr marL="1257300"/>
            <a:r>
              <a:rPr lang="en-GB" b="1" dirty="0" smtClean="0"/>
              <a:t>Literature review</a:t>
            </a:r>
            <a:r>
              <a:rPr lang="en-GB" dirty="0" smtClean="0"/>
              <a:t>: </a:t>
            </a:r>
            <a:r>
              <a:rPr lang="en-US" dirty="0" smtClean="0"/>
              <a:t>to present a critical analysis of prior scholarship related to the central questions of the dissertation.</a:t>
            </a:r>
            <a:endParaRPr lang="fr-FR" dirty="0" smtClean="0"/>
          </a:p>
          <a:p>
            <a:pPr marL="1257300"/>
            <a:r>
              <a:rPr lang="en-GB" b="1" dirty="0" smtClean="0"/>
              <a:t>Research methodology</a:t>
            </a:r>
            <a:r>
              <a:rPr lang="en-GB" dirty="0" smtClean="0"/>
              <a:t>: </a:t>
            </a:r>
            <a:r>
              <a:rPr lang="fr-FR" dirty="0" smtClean="0"/>
              <a:t>It </a:t>
            </a:r>
            <a:r>
              <a:rPr lang="en-GB" dirty="0" smtClean="0"/>
              <a:t>must include a detailed explanation of the research design, subject population, </a:t>
            </a:r>
            <a:r>
              <a:rPr lang="en-US" dirty="0" smtClean="0"/>
              <a:t>research </a:t>
            </a:r>
            <a:r>
              <a:rPr lang="en-GB" dirty="0" smtClean="0"/>
              <a:t>instruments, data collection procedures, etc.</a:t>
            </a:r>
            <a:endParaRPr lang="fr-FR" dirty="0" smtClean="0"/>
          </a:p>
          <a:p>
            <a:pPr marL="1257300"/>
            <a:r>
              <a:rPr lang="en-GB" b="1" dirty="0" smtClean="0"/>
              <a:t>Results</a:t>
            </a:r>
            <a:r>
              <a:rPr lang="en-GB" dirty="0" smtClean="0"/>
              <a:t>: Analysis, discussion and </a:t>
            </a:r>
            <a:r>
              <a:rPr lang="en-GB" b="1" dirty="0" smtClean="0"/>
              <a:t>implications</a:t>
            </a:r>
            <a:endParaRPr lang="fr-FR" b="1" dirty="0" smtClean="0"/>
          </a:p>
          <a:p>
            <a:r>
              <a:rPr lang="en-GB" b="1" dirty="0" smtClean="0"/>
              <a:t>Conclusion also known as general conclusion</a:t>
            </a:r>
            <a:r>
              <a:rPr lang="en-GB" dirty="0" smtClean="0"/>
              <a:t>: </a:t>
            </a:r>
            <a:r>
              <a:rPr lang="en-US" dirty="0" smtClean="0"/>
              <a:t>It should summarize what has been presented in the thesis, i.e. it restates the problem, the research questions and hypotheses and combines and summarizes each of the previous chapters. It then states the results of the study with reference to the research questions or hypotheses: what were the main findings and how do they affect the researcher’s current views?</a:t>
            </a:r>
            <a:endParaRPr lang="fr-FR" dirty="0" smtClean="0"/>
          </a:p>
          <a:p>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GB" b="1" dirty="0" smtClean="0"/>
              <a:t>THE END </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a:bodyPr>
          <a:lstStyle/>
          <a:p>
            <a:r>
              <a:rPr lang="en-GB" b="1" dirty="0" smtClean="0"/>
              <a:t>Bibliography or References</a:t>
            </a:r>
            <a:r>
              <a:rPr lang="en-GB" dirty="0" smtClean="0"/>
              <a:t> (works cited): </a:t>
            </a:r>
            <a:r>
              <a:rPr lang="en-US" dirty="0" smtClean="0"/>
              <a:t>All references cited in the text must be listed in an alphabetical order.</a:t>
            </a:r>
            <a:endParaRPr lang="fr-FR" dirty="0" smtClean="0"/>
          </a:p>
          <a:p>
            <a:r>
              <a:rPr lang="en-GB" b="1" dirty="0" smtClean="0"/>
              <a:t>Appendices</a:t>
            </a:r>
            <a:r>
              <a:rPr lang="en-GB" dirty="0" smtClean="0"/>
              <a:t>: </a:t>
            </a:r>
            <a:r>
              <a:rPr lang="en-US" dirty="0" smtClean="0"/>
              <a:t>Appendices are used when the incorporation of material in the body of the work would make it poorly structured or too long and detailed.</a:t>
            </a:r>
            <a:endParaRPr lang="fr-FR" dirty="0" smtClean="0"/>
          </a:p>
          <a:p>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511816"/>
          </a:xfrm>
        </p:spPr>
        <p:txBody>
          <a:bodyPr>
            <a:normAutofit/>
          </a:bodyPr>
          <a:lstStyle/>
          <a:p>
            <a:r>
              <a:rPr lang="fr-FR" b="1" dirty="0" smtClean="0"/>
              <a:t>Dissertation Format</a:t>
            </a:r>
            <a:r>
              <a:rPr lang="fr-FR" dirty="0" smtClean="0"/>
              <a:t/>
            </a:r>
            <a:br>
              <a:rPr lang="fr-FR" dirty="0" smtClean="0"/>
            </a:b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357166"/>
            <a:ext cx="8229600" cy="6500834"/>
          </a:xfrm>
        </p:spPr>
        <p:txBody>
          <a:bodyPr>
            <a:normAutofit fontScale="85000" lnSpcReduction="10000"/>
          </a:bodyPr>
          <a:lstStyle/>
          <a:p>
            <a:r>
              <a:rPr lang="en-US" b="1" dirty="0" smtClean="0"/>
              <a:t>Margins</a:t>
            </a:r>
            <a:r>
              <a:rPr lang="fr-FR" b="1" dirty="0" smtClean="0"/>
              <a:t>: </a:t>
            </a:r>
            <a:r>
              <a:rPr lang="en-US" dirty="0" smtClean="0"/>
              <a:t>Margin of the </a:t>
            </a:r>
            <a:r>
              <a:rPr lang="en-US" u="sng" dirty="0" smtClean="0"/>
              <a:t>left-hand edge</a:t>
            </a:r>
            <a:r>
              <a:rPr lang="en-US" dirty="0" smtClean="0"/>
              <a:t> of the paper will be </a:t>
            </a:r>
            <a:r>
              <a:rPr lang="en-US" u="sng" dirty="0" smtClean="0"/>
              <a:t>3 cm </a:t>
            </a:r>
            <a:r>
              <a:rPr lang="en-US" dirty="0" smtClean="0"/>
              <a:t>(to ensure sufficient room for binding the work).</a:t>
            </a:r>
            <a:endParaRPr lang="fr-FR" dirty="0" smtClean="0"/>
          </a:p>
          <a:p>
            <a:pPr>
              <a:buNone/>
            </a:pPr>
            <a:r>
              <a:rPr lang="en-US" dirty="0" smtClean="0"/>
              <a:t>	Margin of the </a:t>
            </a:r>
            <a:r>
              <a:rPr lang="en-US" u="sng" dirty="0" smtClean="0"/>
              <a:t>right-hand</a:t>
            </a:r>
            <a:r>
              <a:rPr lang="en-US" dirty="0" smtClean="0"/>
              <a:t> edge will be </a:t>
            </a:r>
            <a:r>
              <a:rPr lang="en-US" u="sng" dirty="0" smtClean="0"/>
              <a:t>2.5 cm</a:t>
            </a:r>
            <a:r>
              <a:rPr lang="en-US" dirty="0" smtClean="0"/>
              <a:t>; and that of the</a:t>
            </a:r>
            <a:r>
              <a:rPr lang="en-US" u="sng" dirty="0" smtClean="0"/>
              <a:t> top and bottom edges will be 2.5 cm</a:t>
            </a:r>
            <a:r>
              <a:rPr lang="en-US" b="1" dirty="0" smtClean="0"/>
              <a:t> </a:t>
            </a:r>
          </a:p>
          <a:p>
            <a:r>
              <a:rPr lang="en-US" b="1" dirty="0" smtClean="0"/>
              <a:t> Page </a:t>
            </a:r>
            <a:r>
              <a:rPr lang="en-US" b="1" dirty="0" err="1" smtClean="0"/>
              <a:t>Number:</a:t>
            </a:r>
            <a:r>
              <a:rPr lang="en-US" dirty="0" err="1" smtClean="0"/>
              <a:t>Roman</a:t>
            </a:r>
            <a:r>
              <a:rPr lang="en-US" dirty="0" smtClean="0"/>
              <a:t> numerals (</a:t>
            </a:r>
            <a:r>
              <a:rPr lang="en-US" dirty="0" err="1" smtClean="0"/>
              <a:t>i</a:t>
            </a:r>
            <a:r>
              <a:rPr lang="en-US" dirty="0" smtClean="0"/>
              <a:t>, ii, iii, iv</a:t>
            </a:r>
            <a:r>
              <a:rPr lang="fr-FR" dirty="0" smtClean="0"/>
              <a:t> </a:t>
            </a:r>
            <a:r>
              <a:rPr lang="en-US" dirty="0" smtClean="0"/>
              <a:t>…) should be used </a:t>
            </a:r>
            <a:r>
              <a:rPr lang="en-US" u="sng" dirty="0" smtClean="0"/>
              <a:t>before</a:t>
            </a:r>
            <a:r>
              <a:rPr lang="en-US" dirty="0" smtClean="0"/>
              <a:t> the main text, i.e., the general introduction while Arabic numerals (1, 2, 3 …) should be used starting from the general introduction.</a:t>
            </a:r>
            <a:endParaRPr lang="en-US" b="1" dirty="0" smtClean="0"/>
          </a:p>
          <a:p>
            <a:r>
              <a:rPr lang="en-US" b="1" dirty="0" smtClean="0"/>
              <a:t>Font &amp;Size of Character: </a:t>
            </a:r>
            <a:r>
              <a:rPr lang="en-US" dirty="0" smtClean="0"/>
              <a:t>Times New Roman 13 points. formulas, footnote numbers should be no more than 2 points smaller</a:t>
            </a:r>
          </a:p>
          <a:p>
            <a:r>
              <a:rPr lang="en-US" b="1" dirty="0" smtClean="0"/>
              <a:t>Paragraph Space: </a:t>
            </a:r>
            <a:r>
              <a:rPr lang="en-US" dirty="0" smtClean="0"/>
              <a:t>All paragraphs should have 6pt spacing between them.</a:t>
            </a:r>
            <a:r>
              <a:rPr lang="en-US" b="1" dirty="0" smtClean="0"/>
              <a:t> </a:t>
            </a:r>
          </a:p>
          <a:p>
            <a:r>
              <a:rPr lang="en-US" b="1" dirty="0" smtClean="0"/>
              <a:t>Indent </a:t>
            </a:r>
            <a:r>
              <a:rPr lang="fr-FR" b="1" dirty="0" smtClean="0"/>
              <a:t>: </a:t>
            </a:r>
            <a:r>
              <a:rPr lang="en-US" dirty="0" smtClean="0"/>
              <a:t>New paragraphs should be indicated by a consistent tabulation indentation.</a:t>
            </a:r>
            <a:endParaRPr lang="fr-FR" dirty="0" smtClean="0"/>
          </a:p>
          <a:p>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5483245"/>
          </a:xfrm>
        </p:spPr>
        <p:txBody>
          <a:bodyPr>
            <a:normAutofit/>
          </a:bodyPr>
          <a:lstStyle/>
          <a:p>
            <a:r>
              <a:rPr lang="en-US" b="1" dirty="0" smtClean="0"/>
              <a:t>Row Space: </a:t>
            </a:r>
            <a:r>
              <a:rPr lang="en-US" u="sng" dirty="0" smtClean="0"/>
              <a:t>1.5 line spacing will be used</a:t>
            </a:r>
            <a:r>
              <a:rPr lang="en-US" dirty="0" smtClean="0"/>
              <a:t>. Exceptions are made for notes, captions, and legends</a:t>
            </a:r>
          </a:p>
          <a:p>
            <a:r>
              <a:rPr lang="en-US" b="1" dirty="0" smtClean="0"/>
              <a:t>Figures and Tables: </a:t>
            </a:r>
            <a:r>
              <a:rPr lang="en-US" dirty="0" smtClean="0"/>
              <a:t>The </a:t>
            </a:r>
            <a:r>
              <a:rPr lang="en-US" dirty="0" smtClean="0"/>
              <a:t>titles </a:t>
            </a:r>
            <a:r>
              <a:rPr lang="en-US" dirty="0" smtClean="0"/>
              <a:t>of the</a:t>
            </a:r>
            <a:r>
              <a:rPr lang="en-US" b="1" dirty="0" smtClean="0"/>
              <a:t> </a:t>
            </a:r>
            <a:r>
              <a:rPr lang="en-US" dirty="0" smtClean="0"/>
              <a:t>figure and the table </a:t>
            </a:r>
            <a:r>
              <a:rPr lang="en-US" dirty="0" smtClean="0"/>
              <a:t>will be put </a:t>
            </a:r>
            <a:r>
              <a:rPr lang="en-US" u="sng" dirty="0" smtClean="0"/>
              <a:t>above</a:t>
            </a:r>
            <a:r>
              <a:rPr lang="en-US" dirty="0" smtClean="0"/>
              <a:t> </a:t>
            </a:r>
            <a:r>
              <a:rPr lang="en-US" dirty="0" smtClean="0"/>
              <a:t>them </a:t>
            </a:r>
            <a:r>
              <a:rPr lang="en-US" dirty="0" smtClean="0"/>
              <a:t>along </a:t>
            </a:r>
            <a:r>
              <a:rPr lang="en-US" dirty="0" smtClean="0"/>
              <a:t>with the source, if any, on the left-hand </a:t>
            </a:r>
            <a:r>
              <a:rPr lang="en-US" dirty="0" smtClean="0"/>
              <a:t>side.</a:t>
            </a:r>
            <a:endParaRPr lang="en-US" dirty="0" smtClean="0"/>
          </a:p>
          <a:p>
            <a:r>
              <a:rPr lang="en-US" dirty="0" smtClean="0"/>
              <a:t>Sources and notes of tables will appear below the table, on the left-hand side.</a:t>
            </a:r>
          </a:p>
          <a:p>
            <a:r>
              <a:rPr lang="en-US" dirty="0" smtClean="0"/>
              <a:t>It is recommended not to cut a table or a figure; it should appear on the same page.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985" name="Object 1"/>
          <p:cNvGraphicFramePr>
            <a:graphicFrameLocks noChangeAspect="1"/>
          </p:cNvGraphicFramePr>
          <p:nvPr/>
        </p:nvGraphicFramePr>
        <p:xfrm>
          <a:off x="1428728" y="1142984"/>
          <a:ext cx="6643734" cy="5286412"/>
        </p:xfrm>
        <a:graphic>
          <a:graphicData uri="http://schemas.openxmlformats.org/presentationml/2006/ole">
            <p:oleObj spid="_x0000_s1026" name="Graphique" r:id="rId3" imgW="4067175" imgH="4400550" progId="Excel.Sheet.8">
              <p:embed/>
            </p:oleObj>
          </a:graphicData>
        </a:graphic>
      </p:graphicFrame>
      <p:sp>
        <p:nvSpPr>
          <p:cNvPr id="2" name="Titre 1"/>
          <p:cNvSpPr>
            <a:spLocks noGrp="1"/>
          </p:cNvSpPr>
          <p:nvPr>
            <p:ph type="title"/>
          </p:nvPr>
        </p:nvSpPr>
        <p:spPr>
          <a:xfrm>
            <a:off x="1357290" y="0"/>
            <a:ext cx="6572296" cy="857248"/>
          </a:xfrm>
        </p:spPr>
        <p:txBody>
          <a:bodyPr>
            <a:noAutofit/>
          </a:bodyPr>
          <a:lstStyle/>
          <a:p>
            <a:pPr algn="l"/>
            <a:r>
              <a:rPr lang="en-US" sz="2400" dirty="0" smtClean="0"/>
              <a:t/>
            </a:r>
            <a:br>
              <a:rPr lang="en-US" sz="2400" dirty="0" smtClean="0"/>
            </a:br>
            <a:r>
              <a:rPr lang="en-US" sz="2400" dirty="0" smtClean="0"/>
              <a:t/>
            </a:r>
            <a:br>
              <a:rPr lang="en-US" sz="2400" dirty="0" smtClean="0"/>
            </a:br>
            <a:r>
              <a:rPr lang="en-US" sz="2000" dirty="0" smtClean="0"/>
              <a:t>Figure 5.1: </a:t>
            </a:r>
            <a:r>
              <a:rPr lang="en-US" sz="2000" dirty="0" smtClean="0"/>
              <a:t/>
            </a:r>
            <a:br>
              <a:rPr lang="en-US" sz="2000" dirty="0" smtClean="0"/>
            </a:br>
            <a:r>
              <a:rPr lang="en-US" sz="2000" dirty="0" smtClean="0"/>
              <a:t>General </a:t>
            </a:r>
            <a:r>
              <a:rPr lang="en-US" sz="2000" dirty="0" smtClean="0"/>
              <a:t>mean grades in the three essays  </a:t>
            </a:r>
            <a:r>
              <a:rPr lang="en-US" sz="2000" dirty="0" smtClean="0"/>
              <a:t>at </a:t>
            </a:r>
            <a:r>
              <a:rPr lang="en-US" sz="2000" dirty="0" smtClean="0"/>
              <a:t>the four years of study.</a:t>
            </a:r>
            <a:r>
              <a:rPr lang="fr-FR" sz="2000" dirty="0" smtClean="0"/>
              <a:t/>
            </a:r>
            <a:br>
              <a:rPr lang="fr-FR" sz="2000" dirty="0" smtClean="0"/>
            </a:br>
            <a:endParaRPr lang="fr-FR" sz="2000" dirty="0"/>
          </a:p>
        </p:txBody>
      </p:sp>
      <p:sp>
        <p:nvSpPr>
          <p:cNvPr id="4198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357158" y="285728"/>
            <a:ext cx="8572560" cy="969496"/>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a:t>
            </a:r>
            <a:r>
              <a:rPr kumimoji="0" lang="en-US" sz="13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able </a:t>
            </a:r>
            <a:r>
              <a:rPr kumimoji="0" lang="en-US" sz="1300" b="0" i="0" u="none" strike="noStrike" cap="none" normalizeH="0" baseline="0" dirty="0" smtClean="0" bmk="_Toc41655103">
                <a:ln>
                  <a:noFill/>
                </a:ln>
                <a:solidFill>
                  <a:schemeClr val="tx1"/>
                </a:solidFill>
                <a:effectLst/>
                <a:latin typeface="Arial" pitchFamily="34" charset="0"/>
                <a:ea typeface="Times New Roman" pitchFamily="18" charset="0"/>
                <a:cs typeface="Arial" pitchFamily="34" charset="0"/>
              </a:rPr>
              <a:t>2.1</a:t>
            </a:r>
            <a:r>
              <a:rPr kumimoji="0" lang="en-US" sz="1300" b="0" i="0" u="none" strike="noStrike" cap="none" normalizeH="0" baseline="0" dirty="0" smtClean="0" bmk="_Toc41655103">
                <a:ln>
                  <a:noFill/>
                </a:ln>
                <a:solidFill>
                  <a:schemeClr val="tx1"/>
                </a:solidFill>
                <a:effectLst/>
                <a:latin typeface="Arial" pitchFamily="34" charset="0"/>
                <a:ea typeface="Times New Roman" pitchFamily="18"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bmk="_Toc41655103">
                <a:ln>
                  <a:noFill/>
                </a:ln>
                <a:solidFill>
                  <a:schemeClr val="tx1"/>
                </a:solidFill>
                <a:effectLst/>
                <a:latin typeface="Arial" pitchFamily="34" charset="0"/>
                <a:ea typeface="Times New Roman" pitchFamily="18" charset="0"/>
                <a:cs typeface="Arial" pitchFamily="34" charset="0"/>
              </a:rPr>
              <a:t> </a:t>
            </a:r>
            <a:r>
              <a:rPr kumimoji="0" lang="en-US" sz="13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Examples of Abbreviations Used by L3 Subjects Students</a:t>
            </a:r>
            <a:br>
              <a:rPr kumimoji="0" lang="en-US" sz="13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en-US" sz="13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en-US" sz="13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 name="Tableau 2"/>
          <p:cNvGraphicFramePr>
            <a:graphicFrameLocks noGrp="1"/>
          </p:cNvGraphicFramePr>
          <p:nvPr/>
        </p:nvGraphicFramePr>
        <p:xfrm>
          <a:off x="357158" y="1000115"/>
          <a:ext cx="8429684" cy="5357845"/>
        </p:xfrm>
        <a:graphic>
          <a:graphicData uri="http://schemas.openxmlformats.org/drawingml/2006/table">
            <a:tbl>
              <a:tblPr/>
              <a:tblGrid>
                <a:gridCol w="4214842"/>
                <a:gridCol w="4214842"/>
              </a:tblGrid>
              <a:tr h="892975">
                <a:tc>
                  <a:txBody>
                    <a:bodyPr/>
                    <a:lstStyle/>
                    <a:p>
                      <a:pPr algn="ctr">
                        <a:spcBef>
                          <a:spcPts val="300"/>
                        </a:spcBef>
                        <a:spcAft>
                          <a:spcPts val="300"/>
                        </a:spcAft>
                      </a:pPr>
                      <a:r>
                        <a:rPr lang="en-US" sz="1300" i="1" dirty="0">
                          <a:latin typeface="Times New Roman"/>
                          <a:ea typeface="Times New Roman"/>
                          <a:cs typeface="Times New Roman"/>
                        </a:rPr>
                        <a:t>Common Abbreviations used on Social Media</a:t>
                      </a:r>
                      <a:br>
                        <a:rPr lang="en-US" sz="1300" i="1" dirty="0">
                          <a:latin typeface="Times New Roman"/>
                          <a:ea typeface="Times New Roman"/>
                          <a:cs typeface="Times New Roman"/>
                        </a:rPr>
                      </a:br>
                      <a:r>
                        <a:rPr lang="en-US" sz="1300" i="1" dirty="0">
                          <a:latin typeface="Times New Roman"/>
                          <a:ea typeface="Times New Roman"/>
                          <a:cs typeface="Times New Roman"/>
                        </a:rPr>
                        <a:t>by </a:t>
                      </a:r>
                      <a:r>
                        <a:rPr lang="en-US" sz="1300" i="1" dirty="0">
                          <a:solidFill>
                            <a:srgbClr val="000000"/>
                          </a:solidFill>
                          <a:latin typeface="Times New Roman"/>
                          <a:ea typeface="Times New Roman"/>
                          <a:cs typeface="Times New Roman"/>
                        </a:rPr>
                        <a:t>EFL Learners</a:t>
                      </a:r>
                      <a:endParaRPr lang="fr-FR" sz="1300" dirty="0">
                        <a:latin typeface="Times New Roman"/>
                        <a:ea typeface="Times New Roman"/>
                        <a:cs typeface="Times New Roman"/>
                      </a:endParaRPr>
                    </a:p>
                  </a:txBody>
                  <a:tcPr marL="68423" marR="68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300">
                          <a:latin typeface="Times New Roman"/>
                          <a:ea typeface="Times New Roman"/>
                          <a:cs typeface="Times New Roman"/>
                        </a:rPr>
                        <a:t/>
                      </a:r>
                      <a:br>
                        <a:rPr lang="en-US" sz="1300">
                          <a:latin typeface="Times New Roman"/>
                          <a:ea typeface="Times New Roman"/>
                          <a:cs typeface="Times New Roman"/>
                        </a:rPr>
                      </a:br>
                      <a:r>
                        <a:rPr lang="en-US" sz="1300">
                          <a:latin typeface="Times New Roman"/>
                          <a:ea typeface="Times New Roman"/>
                          <a:cs typeface="Times New Roman"/>
                        </a:rPr>
                        <a:t>Explanations</a:t>
                      </a:r>
                      <a:endParaRPr lang="fr-FR" sz="1300">
                        <a:latin typeface="Times New Roman"/>
                        <a:ea typeface="Times New Roman"/>
                        <a:cs typeface="Times New Roman"/>
                      </a:endParaRPr>
                    </a:p>
                  </a:txBody>
                  <a:tcPr marL="68423" marR="68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658">
                <a:tc>
                  <a:txBody>
                    <a:bodyPr/>
                    <a:lstStyle/>
                    <a:p>
                      <a:pPr algn="ctr">
                        <a:spcBef>
                          <a:spcPts val="300"/>
                        </a:spcBef>
                        <a:spcAft>
                          <a:spcPts val="300"/>
                        </a:spcAft>
                      </a:pPr>
                      <a:r>
                        <a:rPr lang="en-US" sz="1300" i="1">
                          <a:latin typeface="Times New Roman"/>
                          <a:ea typeface="Times New Roman"/>
                          <a:cs typeface="Times New Roman"/>
                        </a:rPr>
                        <a:t>LOL</a:t>
                      </a:r>
                      <a:endParaRPr lang="fr-FR" sz="1300">
                        <a:latin typeface="Times New Roman"/>
                        <a:ea typeface="Times New Roman"/>
                        <a:cs typeface="Times New Roman"/>
                      </a:endParaRPr>
                    </a:p>
                  </a:txBody>
                  <a:tcPr marL="68423" marR="68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300">
                          <a:latin typeface="Times New Roman"/>
                          <a:ea typeface="Times New Roman"/>
                          <a:cs typeface="Times New Roman"/>
                        </a:rPr>
                        <a:t>Laugh out loud</a:t>
                      </a:r>
                      <a:endParaRPr lang="fr-FR" sz="1300">
                        <a:latin typeface="Times New Roman"/>
                        <a:ea typeface="Times New Roman"/>
                        <a:cs typeface="Times New Roman"/>
                      </a:endParaRPr>
                    </a:p>
                  </a:txBody>
                  <a:tcPr marL="68423" marR="68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658">
                <a:tc>
                  <a:txBody>
                    <a:bodyPr/>
                    <a:lstStyle/>
                    <a:p>
                      <a:pPr algn="ctr">
                        <a:spcBef>
                          <a:spcPts val="300"/>
                        </a:spcBef>
                        <a:spcAft>
                          <a:spcPts val="300"/>
                        </a:spcAft>
                      </a:pPr>
                      <a:r>
                        <a:rPr lang="en-US" sz="1300" i="1" dirty="0">
                          <a:latin typeface="Times New Roman"/>
                          <a:ea typeface="Times New Roman"/>
                          <a:cs typeface="Times New Roman"/>
                        </a:rPr>
                        <a:t>IDK</a:t>
                      </a:r>
                      <a:endParaRPr lang="fr-FR" sz="1300" dirty="0">
                        <a:latin typeface="Times New Roman"/>
                        <a:ea typeface="Times New Roman"/>
                        <a:cs typeface="Times New Roman"/>
                      </a:endParaRPr>
                    </a:p>
                  </a:txBody>
                  <a:tcPr marL="68423" marR="68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300">
                          <a:latin typeface="Times New Roman"/>
                          <a:ea typeface="Times New Roman"/>
                          <a:cs typeface="Times New Roman"/>
                        </a:rPr>
                        <a:t>I don’t know</a:t>
                      </a:r>
                      <a:endParaRPr lang="fr-FR" sz="1300">
                        <a:latin typeface="Times New Roman"/>
                        <a:ea typeface="Times New Roman"/>
                        <a:cs typeface="Times New Roman"/>
                      </a:endParaRPr>
                    </a:p>
                  </a:txBody>
                  <a:tcPr marL="68423" marR="68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658">
                <a:tc>
                  <a:txBody>
                    <a:bodyPr/>
                    <a:lstStyle/>
                    <a:p>
                      <a:pPr algn="ctr">
                        <a:spcBef>
                          <a:spcPts val="300"/>
                        </a:spcBef>
                        <a:spcAft>
                          <a:spcPts val="300"/>
                        </a:spcAft>
                      </a:pPr>
                      <a:r>
                        <a:rPr lang="en-US" sz="1300" i="1">
                          <a:latin typeface="Times New Roman"/>
                          <a:ea typeface="Times New Roman"/>
                          <a:cs typeface="Times New Roman"/>
                        </a:rPr>
                        <a:t>TBH</a:t>
                      </a:r>
                      <a:endParaRPr lang="fr-FR" sz="1300">
                        <a:latin typeface="Times New Roman"/>
                        <a:ea typeface="Times New Roman"/>
                        <a:cs typeface="Times New Roman"/>
                      </a:endParaRPr>
                    </a:p>
                  </a:txBody>
                  <a:tcPr marL="68423" marR="68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300">
                          <a:latin typeface="Times New Roman"/>
                          <a:ea typeface="Times New Roman"/>
                          <a:cs typeface="Times New Roman"/>
                        </a:rPr>
                        <a:t>To be honest</a:t>
                      </a:r>
                      <a:endParaRPr lang="fr-FR" sz="1300">
                        <a:latin typeface="Times New Roman"/>
                        <a:ea typeface="Times New Roman"/>
                        <a:cs typeface="Times New Roman"/>
                      </a:endParaRPr>
                    </a:p>
                  </a:txBody>
                  <a:tcPr marL="68423" marR="68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658">
                <a:tc>
                  <a:txBody>
                    <a:bodyPr/>
                    <a:lstStyle/>
                    <a:p>
                      <a:pPr algn="ctr">
                        <a:spcBef>
                          <a:spcPts val="300"/>
                        </a:spcBef>
                        <a:spcAft>
                          <a:spcPts val="300"/>
                        </a:spcAft>
                      </a:pPr>
                      <a:r>
                        <a:rPr lang="en-US" sz="1300" i="1">
                          <a:latin typeface="Times New Roman"/>
                          <a:ea typeface="Times New Roman"/>
                          <a:cs typeface="Times New Roman"/>
                        </a:rPr>
                        <a:t>TNX</a:t>
                      </a:r>
                      <a:endParaRPr lang="fr-FR" sz="1300">
                        <a:latin typeface="Times New Roman"/>
                        <a:ea typeface="Times New Roman"/>
                        <a:cs typeface="Times New Roman"/>
                      </a:endParaRPr>
                    </a:p>
                  </a:txBody>
                  <a:tcPr marL="68423" marR="68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300">
                          <a:latin typeface="Times New Roman"/>
                          <a:ea typeface="Times New Roman"/>
                          <a:cs typeface="Times New Roman"/>
                        </a:rPr>
                        <a:t>Thanks</a:t>
                      </a:r>
                      <a:endParaRPr lang="fr-FR" sz="1300">
                        <a:latin typeface="Times New Roman"/>
                        <a:ea typeface="Times New Roman"/>
                        <a:cs typeface="Times New Roman"/>
                      </a:endParaRPr>
                    </a:p>
                  </a:txBody>
                  <a:tcPr marL="68423" marR="68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658">
                <a:tc>
                  <a:txBody>
                    <a:bodyPr/>
                    <a:lstStyle/>
                    <a:p>
                      <a:pPr algn="ctr">
                        <a:spcBef>
                          <a:spcPts val="300"/>
                        </a:spcBef>
                        <a:spcAft>
                          <a:spcPts val="300"/>
                        </a:spcAft>
                      </a:pPr>
                      <a:r>
                        <a:rPr lang="en-US" sz="1300" i="1">
                          <a:latin typeface="Times New Roman"/>
                          <a:ea typeface="Times New Roman"/>
                          <a:cs typeface="Times New Roman"/>
                        </a:rPr>
                        <a:t>OMG</a:t>
                      </a:r>
                      <a:endParaRPr lang="fr-FR" sz="1300">
                        <a:latin typeface="Times New Roman"/>
                        <a:ea typeface="Times New Roman"/>
                        <a:cs typeface="Times New Roman"/>
                      </a:endParaRPr>
                    </a:p>
                  </a:txBody>
                  <a:tcPr marL="68423" marR="68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300">
                          <a:latin typeface="Times New Roman"/>
                          <a:ea typeface="Times New Roman"/>
                          <a:cs typeface="Times New Roman"/>
                        </a:rPr>
                        <a:t>Oh my God</a:t>
                      </a:r>
                      <a:endParaRPr lang="fr-FR" sz="1300">
                        <a:latin typeface="Times New Roman"/>
                        <a:ea typeface="Times New Roman"/>
                        <a:cs typeface="Times New Roman"/>
                      </a:endParaRPr>
                    </a:p>
                  </a:txBody>
                  <a:tcPr marL="68423" marR="68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658">
                <a:tc>
                  <a:txBody>
                    <a:bodyPr/>
                    <a:lstStyle/>
                    <a:p>
                      <a:pPr algn="ctr">
                        <a:spcBef>
                          <a:spcPts val="300"/>
                        </a:spcBef>
                        <a:spcAft>
                          <a:spcPts val="300"/>
                        </a:spcAft>
                      </a:pPr>
                      <a:r>
                        <a:rPr lang="en-US" sz="1300" i="1">
                          <a:latin typeface="Times New Roman"/>
                          <a:ea typeface="Times New Roman"/>
                          <a:cs typeface="Times New Roman"/>
                        </a:rPr>
                        <a:t>ASAP</a:t>
                      </a:r>
                      <a:endParaRPr lang="fr-FR" sz="1300">
                        <a:latin typeface="Times New Roman"/>
                        <a:ea typeface="Times New Roman"/>
                        <a:cs typeface="Times New Roman"/>
                      </a:endParaRPr>
                    </a:p>
                  </a:txBody>
                  <a:tcPr marL="68423" marR="68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300">
                          <a:latin typeface="Times New Roman"/>
                          <a:ea typeface="Times New Roman"/>
                          <a:cs typeface="Times New Roman"/>
                        </a:rPr>
                        <a:t>As soon as possible</a:t>
                      </a:r>
                      <a:endParaRPr lang="fr-FR" sz="1300">
                        <a:latin typeface="Times New Roman"/>
                        <a:ea typeface="Times New Roman"/>
                        <a:cs typeface="Times New Roman"/>
                      </a:endParaRPr>
                    </a:p>
                  </a:txBody>
                  <a:tcPr marL="68423" marR="68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658">
                <a:tc>
                  <a:txBody>
                    <a:bodyPr/>
                    <a:lstStyle/>
                    <a:p>
                      <a:pPr algn="ctr">
                        <a:spcBef>
                          <a:spcPts val="300"/>
                        </a:spcBef>
                        <a:spcAft>
                          <a:spcPts val="300"/>
                        </a:spcAft>
                      </a:pPr>
                      <a:r>
                        <a:rPr lang="en-US" sz="1300" i="1">
                          <a:latin typeface="Times New Roman"/>
                          <a:ea typeface="Times New Roman"/>
                          <a:cs typeface="Times New Roman"/>
                        </a:rPr>
                        <a:t>U</a:t>
                      </a:r>
                      <a:endParaRPr lang="fr-FR" sz="1300">
                        <a:latin typeface="Times New Roman"/>
                        <a:ea typeface="Times New Roman"/>
                        <a:cs typeface="Times New Roman"/>
                      </a:endParaRPr>
                    </a:p>
                  </a:txBody>
                  <a:tcPr marL="68423" marR="68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300">
                          <a:latin typeface="Times New Roman"/>
                          <a:ea typeface="Times New Roman"/>
                          <a:cs typeface="Times New Roman"/>
                        </a:rPr>
                        <a:t>You</a:t>
                      </a:r>
                      <a:endParaRPr lang="fr-FR" sz="1300">
                        <a:latin typeface="Times New Roman"/>
                        <a:ea typeface="Times New Roman"/>
                        <a:cs typeface="Times New Roman"/>
                      </a:endParaRPr>
                    </a:p>
                  </a:txBody>
                  <a:tcPr marL="68423" marR="68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658">
                <a:tc>
                  <a:txBody>
                    <a:bodyPr/>
                    <a:lstStyle/>
                    <a:p>
                      <a:pPr algn="ctr">
                        <a:spcBef>
                          <a:spcPts val="300"/>
                        </a:spcBef>
                        <a:spcAft>
                          <a:spcPts val="300"/>
                        </a:spcAft>
                      </a:pPr>
                      <a:r>
                        <a:rPr lang="en-US" sz="1300" i="1">
                          <a:latin typeface="Times New Roman"/>
                          <a:ea typeface="Times New Roman"/>
                          <a:cs typeface="Times New Roman"/>
                        </a:rPr>
                        <a:t>ND</a:t>
                      </a:r>
                      <a:endParaRPr lang="fr-FR" sz="1300">
                        <a:latin typeface="Times New Roman"/>
                        <a:ea typeface="Times New Roman"/>
                        <a:cs typeface="Times New Roman"/>
                      </a:endParaRPr>
                    </a:p>
                  </a:txBody>
                  <a:tcPr marL="68423" marR="68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300">
                          <a:latin typeface="Times New Roman"/>
                          <a:ea typeface="Times New Roman"/>
                          <a:cs typeface="Times New Roman"/>
                        </a:rPr>
                        <a:t>And</a:t>
                      </a:r>
                      <a:endParaRPr lang="fr-FR" sz="1300">
                        <a:latin typeface="Times New Roman"/>
                        <a:ea typeface="Times New Roman"/>
                        <a:cs typeface="Times New Roman"/>
                      </a:endParaRPr>
                    </a:p>
                  </a:txBody>
                  <a:tcPr marL="68423" marR="68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658">
                <a:tc>
                  <a:txBody>
                    <a:bodyPr/>
                    <a:lstStyle/>
                    <a:p>
                      <a:pPr algn="ctr">
                        <a:spcBef>
                          <a:spcPts val="300"/>
                        </a:spcBef>
                        <a:spcAft>
                          <a:spcPts val="300"/>
                        </a:spcAft>
                      </a:pPr>
                      <a:r>
                        <a:rPr lang="en-US" sz="1300" i="1">
                          <a:latin typeface="Times New Roman"/>
                          <a:ea typeface="Times New Roman"/>
                          <a:cs typeface="Times New Roman"/>
                        </a:rPr>
                        <a:t>CUZ</a:t>
                      </a:r>
                      <a:endParaRPr lang="fr-FR" sz="1300">
                        <a:latin typeface="Times New Roman"/>
                        <a:ea typeface="Times New Roman"/>
                        <a:cs typeface="Times New Roman"/>
                      </a:endParaRPr>
                    </a:p>
                  </a:txBody>
                  <a:tcPr marL="68423" marR="68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300">
                          <a:latin typeface="Times New Roman"/>
                          <a:ea typeface="Times New Roman"/>
                          <a:cs typeface="Times New Roman"/>
                        </a:rPr>
                        <a:t>Because</a:t>
                      </a:r>
                      <a:endParaRPr lang="fr-FR" sz="1300">
                        <a:latin typeface="Times New Roman"/>
                        <a:ea typeface="Times New Roman"/>
                        <a:cs typeface="Times New Roman"/>
                      </a:endParaRPr>
                    </a:p>
                  </a:txBody>
                  <a:tcPr marL="68423" marR="68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658">
                <a:tc>
                  <a:txBody>
                    <a:bodyPr/>
                    <a:lstStyle/>
                    <a:p>
                      <a:pPr algn="ctr">
                        <a:spcBef>
                          <a:spcPts val="300"/>
                        </a:spcBef>
                        <a:spcAft>
                          <a:spcPts val="300"/>
                        </a:spcAft>
                      </a:pPr>
                      <a:r>
                        <a:rPr lang="en-US" sz="1300" i="1">
                          <a:latin typeface="Times New Roman"/>
                          <a:ea typeface="Times New Roman"/>
                          <a:cs typeface="Times New Roman"/>
                        </a:rPr>
                        <a:t>G2G</a:t>
                      </a:r>
                      <a:endParaRPr lang="fr-FR" sz="1300">
                        <a:latin typeface="Times New Roman"/>
                        <a:ea typeface="Times New Roman"/>
                        <a:cs typeface="Times New Roman"/>
                      </a:endParaRPr>
                    </a:p>
                  </a:txBody>
                  <a:tcPr marL="68423" marR="68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300">
                          <a:latin typeface="Times New Roman"/>
                          <a:ea typeface="Times New Roman"/>
                          <a:cs typeface="Times New Roman"/>
                        </a:rPr>
                        <a:t>Got to go</a:t>
                      </a:r>
                      <a:endParaRPr lang="fr-FR" sz="1300">
                        <a:latin typeface="Times New Roman"/>
                        <a:ea typeface="Times New Roman"/>
                        <a:cs typeface="Times New Roman"/>
                      </a:endParaRPr>
                    </a:p>
                  </a:txBody>
                  <a:tcPr marL="68423" marR="68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658">
                <a:tc>
                  <a:txBody>
                    <a:bodyPr/>
                    <a:lstStyle/>
                    <a:p>
                      <a:pPr algn="ctr">
                        <a:spcBef>
                          <a:spcPts val="300"/>
                        </a:spcBef>
                        <a:spcAft>
                          <a:spcPts val="300"/>
                        </a:spcAft>
                      </a:pPr>
                      <a:r>
                        <a:rPr lang="en-US" sz="1300" i="1">
                          <a:latin typeface="Times New Roman"/>
                          <a:ea typeface="Times New Roman"/>
                          <a:cs typeface="Times New Roman"/>
                        </a:rPr>
                        <a:t>IDC</a:t>
                      </a:r>
                      <a:endParaRPr lang="fr-FR" sz="1300">
                        <a:latin typeface="Times New Roman"/>
                        <a:ea typeface="Times New Roman"/>
                        <a:cs typeface="Times New Roman"/>
                      </a:endParaRPr>
                    </a:p>
                  </a:txBody>
                  <a:tcPr marL="68423" marR="68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300">
                          <a:latin typeface="Times New Roman"/>
                          <a:ea typeface="Times New Roman"/>
                          <a:cs typeface="Times New Roman"/>
                        </a:rPr>
                        <a:t>I don’t care</a:t>
                      </a:r>
                      <a:endParaRPr lang="fr-FR" sz="1300">
                        <a:latin typeface="Times New Roman"/>
                        <a:ea typeface="Times New Roman"/>
                        <a:cs typeface="Times New Roman"/>
                      </a:endParaRPr>
                    </a:p>
                  </a:txBody>
                  <a:tcPr marL="68423" marR="68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658">
                <a:tc>
                  <a:txBody>
                    <a:bodyPr/>
                    <a:lstStyle/>
                    <a:p>
                      <a:pPr algn="ctr">
                        <a:spcBef>
                          <a:spcPts val="300"/>
                        </a:spcBef>
                        <a:spcAft>
                          <a:spcPts val="300"/>
                        </a:spcAft>
                      </a:pPr>
                      <a:r>
                        <a:rPr lang="en-US" sz="1300" i="1">
                          <a:latin typeface="Times New Roman"/>
                          <a:ea typeface="Times New Roman"/>
                          <a:cs typeface="Times New Roman"/>
                        </a:rPr>
                        <a:t>RU?</a:t>
                      </a:r>
                      <a:endParaRPr lang="fr-FR" sz="1300">
                        <a:latin typeface="Times New Roman"/>
                        <a:ea typeface="Times New Roman"/>
                        <a:cs typeface="Times New Roman"/>
                      </a:endParaRPr>
                    </a:p>
                  </a:txBody>
                  <a:tcPr marL="68423" marR="68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300" dirty="0">
                          <a:latin typeface="Times New Roman"/>
                          <a:ea typeface="Times New Roman"/>
                          <a:cs typeface="Times New Roman"/>
                        </a:rPr>
                        <a:t>Are you?</a:t>
                      </a:r>
                      <a:endParaRPr lang="fr-FR" sz="1300" dirty="0">
                        <a:latin typeface="Times New Roman"/>
                        <a:ea typeface="Times New Roman"/>
                        <a:cs typeface="Times New Roman"/>
                      </a:endParaRPr>
                    </a:p>
                  </a:txBody>
                  <a:tcPr marL="68423" marR="68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658">
                <a:tc>
                  <a:txBody>
                    <a:bodyPr/>
                    <a:lstStyle/>
                    <a:p>
                      <a:pPr algn="ctr">
                        <a:spcBef>
                          <a:spcPts val="300"/>
                        </a:spcBef>
                        <a:spcAft>
                          <a:spcPts val="300"/>
                        </a:spcAft>
                      </a:pPr>
                      <a:r>
                        <a:rPr lang="en-US" sz="1300" i="1">
                          <a:latin typeface="Times New Roman"/>
                          <a:ea typeface="Times New Roman"/>
                          <a:cs typeface="Times New Roman"/>
                        </a:rPr>
                        <a:t>BTW</a:t>
                      </a:r>
                      <a:endParaRPr lang="fr-FR" sz="1300">
                        <a:latin typeface="Times New Roman"/>
                        <a:ea typeface="Times New Roman"/>
                        <a:cs typeface="Times New Roman"/>
                      </a:endParaRPr>
                    </a:p>
                  </a:txBody>
                  <a:tcPr marL="68423" marR="68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300">
                          <a:latin typeface="Times New Roman"/>
                          <a:ea typeface="Times New Roman"/>
                          <a:cs typeface="Times New Roman"/>
                        </a:rPr>
                        <a:t>By the way</a:t>
                      </a:r>
                      <a:endParaRPr lang="fr-FR" sz="1300">
                        <a:latin typeface="Times New Roman"/>
                        <a:ea typeface="Times New Roman"/>
                        <a:cs typeface="Times New Roman"/>
                      </a:endParaRPr>
                    </a:p>
                  </a:txBody>
                  <a:tcPr marL="68423" marR="68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658">
                <a:tc>
                  <a:txBody>
                    <a:bodyPr/>
                    <a:lstStyle/>
                    <a:p>
                      <a:pPr algn="ctr">
                        <a:spcBef>
                          <a:spcPts val="300"/>
                        </a:spcBef>
                        <a:spcAft>
                          <a:spcPts val="300"/>
                        </a:spcAft>
                      </a:pPr>
                      <a:r>
                        <a:rPr lang="en-US" sz="1300" i="1">
                          <a:latin typeface="Times New Roman"/>
                          <a:ea typeface="Times New Roman"/>
                          <a:cs typeface="Times New Roman"/>
                        </a:rPr>
                        <a:t>WRUD?</a:t>
                      </a:r>
                      <a:endParaRPr lang="fr-FR" sz="1300">
                        <a:latin typeface="Times New Roman"/>
                        <a:ea typeface="Times New Roman"/>
                        <a:cs typeface="Times New Roman"/>
                      </a:endParaRPr>
                    </a:p>
                  </a:txBody>
                  <a:tcPr marL="68423" marR="68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300">
                          <a:latin typeface="Times New Roman"/>
                          <a:ea typeface="Times New Roman"/>
                          <a:cs typeface="Times New Roman"/>
                        </a:rPr>
                        <a:t>What are you doing?</a:t>
                      </a:r>
                      <a:endParaRPr lang="fr-FR" sz="1300">
                        <a:latin typeface="Times New Roman"/>
                        <a:ea typeface="Times New Roman"/>
                        <a:cs typeface="Times New Roman"/>
                      </a:endParaRPr>
                    </a:p>
                  </a:txBody>
                  <a:tcPr marL="68423" marR="68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658">
                <a:tc>
                  <a:txBody>
                    <a:bodyPr/>
                    <a:lstStyle/>
                    <a:p>
                      <a:pPr algn="ctr">
                        <a:spcBef>
                          <a:spcPts val="300"/>
                        </a:spcBef>
                        <a:spcAft>
                          <a:spcPts val="300"/>
                        </a:spcAft>
                      </a:pPr>
                      <a:r>
                        <a:rPr lang="en-US" sz="1300" i="1">
                          <a:latin typeface="Times New Roman"/>
                          <a:ea typeface="Times New Roman"/>
                          <a:cs typeface="Times New Roman"/>
                        </a:rPr>
                        <a:t>INY</a:t>
                      </a:r>
                      <a:endParaRPr lang="fr-FR" sz="1300">
                        <a:latin typeface="Times New Roman"/>
                        <a:ea typeface="Times New Roman"/>
                        <a:cs typeface="Times New Roman"/>
                      </a:endParaRPr>
                    </a:p>
                  </a:txBody>
                  <a:tcPr marL="68423" marR="68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300" dirty="0">
                          <a:latin typeface="Times New Roman"/>
                          <a:ea typeface="Times New Roman"/>
                          <a:cs typeface="Times New Roman"/>
                        </a:rPr>
                        <a:t>I need you</a:t>
                      </a:r>
                      <a:endParaRPr lang="fr-FR" sz="1300" dirty="0">
                        <a:latin typeface="Times New Roman"/>
                        <a:ea typeface="Times New Roman"/>
                        <a:cs typeface="Times New Roman"/>
                      </a:endParaRPr>
                    </a:p>
                  </a:txBody>
                  <a:tcPr marL="68423" marR="68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TotalTime>
  <Words>665</Words>
  <Application>Microsoft Office PowerPoint</Application>
  <PresentationFormat>Affichage à l'écran (4:3)</PresentationFormat>
  <Paragraphs>106</Paragraphs>
  <Slides>13</Slides>
  <Notes>0</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13</vt:i4>
      </vt:variant>
    </vt:vector>
  </HeadingPairs>
  <TitlesOfParts>
    <vt:vector size="15" baseType="lpstr">
      <vt:lpstr>Thème Office</vt:lpstr>
      <vt:lpstr>Graphique</vt:lpstr>
      <vt:lpstr>Dissertation structure</vt:lpstr>
      <vt:lpstr>THE BEGINNING OR OPENING</vt:lpstr>
      <vt:lpstr>THE BODY</vt:lpstr>
      <vt:lpstr>THE END  </vt:lpstr>
      <vt:lpstr>Dissertation Format </vt:lpstr>
      <vt:lpstr>Diapositive 6</vt:lpstr>
      <vt:lpstr>Diapositive 7</vt:lpstr>
      <vt:lpstr>  Figure 5.1:  General mean grades in the three essays  at the four years of study. </vt:lpstr>
      <vt:lpstr>Diapositive 9</vt:lpstr>
      <vt:lpstr>Diapositive 10</vt:lpstr>
      <vt:lpstr>Diapositive 11</vt:lpstr>
      <vt:lpstr>Diapositive 12</vt:lpstr>
      <vt:lpstr>Diapositive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Dissertation structure</dc:title>
  <dc:creator>GHOST</dc:creator>
  <cp:lastModifiedBy>GHOST</cp:lastModifiedBy>
  <cp:revision>9</cp:revision>
  <dcterms:created xsi:type="dcterms:W3CDTF">2021-01-09T13:08:45Z</dcterms:created>
  <dcterms:modified xsi:type="dcterms:W3CDTF">2024-05-14T21:03:05Z</dcterms:modified>
</cp:coreProperties>
</file>