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8" r:id="rId3"/>
    <p:sldId id="260" r:id="rId4"/>
    <p:sldId id="306" r:id="rId5"/>
    <p:sldId id="307" r:id="rId6"/>
    <p:sldId id="308" r:id="rId7"/>
    <p:sldId id="309" r:id="rId8"/>
    <p:sldId id="310" r:id="rId9"/>
    <p:sldId id="311" r:id="rId10"/>
    <p:sldId id="312" r:id="rId11"/>
    <p:sldId id="313" r:id="rId12"/>
    <p:sldId id="319" r:id="rId13"/>
    <p:sldId id="320" r:id="rId14"/>
    <p:sldId id="32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9AB3A824-1A51-4B26-AD58-A6D8E14F6C04}" type="datetimeFigureOut">
              <a:rPr lang="en-US" smtClean="0"/>
              <a:t>12/18/2023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t>
              </a:t>
            </a:r>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161394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12/18/2023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23784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D3FFE419-2371-464F-8239-3959401C3561}" type="datetimeFigureOut">
              <a:rPr lang="en-US" smtClean="0"/>
              <a:t>12/18/2023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r>
              <a:rPr lang="en-US"/>
              <a:t>
              </a:t>
            </a:r>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586975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12/18/2023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254549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E5059C3-6A89-4494-99FF-5A4D6FFD50EB}" type="datetimeFigureOut">
              <a:rPr lang="en-US" smtClean="0"/>
              <a:t>12/18/2023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1135746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12/18/2023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38459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12/18/2023</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74171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12/18/2023</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181700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12/18/2023</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69031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7D525BB-DA17-4BA0-B3C8-3AC3ABC827E6}" type="datetimeFigureOut">
              <a:rPr lang="en-US" smtClean="0"/>
              <a:t>12/18/2023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6D22F896-40B5-4ADD-8801-0D06FADFA095}" type="slidenum">
              <a:rPr lang="en-US" smtClean="0"/>
              <a:t>‹N°›</a:t>
            </a:fld>
            <a:endParaRPr lang="en-US" dirty="0"/>
          </a:p>
        </p:txBody>
      </p:sp>
    </p:spTree>
    <p:extLst>
      <p:ext uri="{BB962C8B-B14F-4D97-AF65-F5344CB8AC3E}">
        <p14:creationId xmlns:p14="http://schemas.microsoft.com/office/powerpoint/2010/main" val="1584303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6C4C9A-3960-41CF-A4E9-2A8FB932454B}" type="datetimeFigureOut">
              <a:rPr lang="en-US" smtClean="0"/>
              <a:t>12/18/2023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22836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3CBC1C18-307B-4F68-A007-B5B542270E8D}" type="datetimeFigureOut">
              <a:rPr lang="en-US" smtClean="0"/>
              <a:t>12/18/2023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r>
              <a:rPr lang="en-US"/>
              <a:t>
              </a:t>
            </a:r>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6D22F896-40B5-4ADD-8801-0D06FADFA095}" type="slidenum">
              <a:rPr lang="en-US" smtClean="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294510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E3A79D-B6F7-4573-9A3F-33EEB4BA0F27}"/>
              </a:ext>
            </a:extLst>
          </p:cNvPr>
          <p:cNvSpPr>
            <a:spLocks noGrp="1"/>
          </p:cNvSpPr>
          <p:nvPr>
            <p:ph type="ctrTitle"/>
          </p:nvPr>
        </p:nvSpPr>
        <p:spPr>
          <a:xfrm>
            <a:off x="2555537" y="2294720"/>
            <a:ext cx="5518066" cy="2268559"/>
          </a:xfrm>
        </p:spPr>
        <p:txBody>
          <a:bodyPr/>
          <a:lstStyle/>
          <a:p>
            <a:pPr algn="ctr"/>
            <a:r>
              <a:rPr lang="fr-FR" dirty="0"/>
              <a:t> gestion des Conflits </a:t>
            </a:r>
          </a:p>
        </p:txBody>
      </p:sp>
      <p:pic>
        <p:nvPicPr>
          <p:cNvPr id="1026" name="Picture 2" descr="6 méthodes pour gérer les conflits au travail">
            <a:extLst>
              <a:ext uri="{FF2B5EF4-FFF2-40B4-BE49-F238E27FC236}">
                <a16:creationId xmlns:a16="http://schemas.microsoft.com/office/drawing/2014/main" id="{E71EDD3C-8DA4-44E0-8841-6281C1A473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16205" y="5341076"/>
            <a:ext cx="3076575" cy="1485900"/>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8E753CFA-7552-4E16-974E-B5988A6F53A4}"/>
              </a:ext>
            </a:extLst>
          </p:cNvPr>
          <p:cNvSpPr txBox="1"/>
          <p:nvPr/>
        </p:nvSpPr>
        <p:spPr>
          <a:xfrm>
            <a:off x="3362273" y="3756074"/>
            <a:ext cx="6274190" cy="646331"/>
          </a:xfrm>
          <a:prstGeom prst="rect">
            <a:avLst/>
          </a:prstGeom>
          <a:noFill/>
        </p:spPr>
        <p:txBody>
          <a:bodyPr wrap="square" rtlCol="0">
            <a:spAutoFit/>
          </a:bodyPr>
          <a:lstStyle/>
          <a:p>
            <a:pPr algn="ctr"/>
            <a:r>
              <a:rPr lang="fr-FR" sz="3600" b="1" dirty="0"/>
              <a:t>La gestion des conflits </a:t>
            </a:r>
          </a:p>
        </p:txBody>
      </p:sp>
    </p:spTree>
    <p:extLst>
      <p:ext uri="{BB962C8B-B14F-4D97-AF65-F5344CB8AC3E}">
        <p14:creationId xmlns:p14="http://schemas.microsoft.com/office/powerpoint/2010/main" val="3250518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0B5EE7-6642-4973-816E-E72E00AC191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0D98AC8-E6DC-4722-94D4-D1349EDB9F59}"/>
              </a:ext>
            </a:extLst>
          </p:cNvPr>
          <p:cNvSpPr>
            <a:spLocks noGrp="1"/>
          </p:cNvSpPr>
          <p:nvPr>
            <p:ph idx="1"/>
          </p:nvPr>
        </p:nvSpPr>
        <p:spPr/>
        <p:txBody>
          <a:bodyPr>
            <a:normAutofit lnSpcReduction="10000"/>
          </a:bodyPr>
          <a:lstStyle/>
          <a:p>
            <a:r>
              <a:rPr lang="fr-FR" b="1" dirty="0">
                <a:solidFill>
                  <a:schemeClr val="accent2"/>
                </a:solidFill>
              </a:rPr>
              <a:t>c) Dysfonctionnement concernant la fonction de coordination </a:t>
            </a:r>
          </a:p>
          <a:p>
            <a:r>
              <a:rPr lang="fr-FR" dirty="0"/>
              <a:t>– Absence de valorisation des efforts et des résultats obtenus, </a:t>
            </a:r>
          </a:p>
          <a:p>
            <a:r>
              <a:rPr lang="fr-FR" dirty="0"/>
              <a:t>– Absence d’information concertée, </a:t>
            </a:r>
          </a:p>
          <a:p>
            <a:r>
              <a:rPr lang="fr-FR" dirty="0"/>
              <a:t>– Absence de participation aux décisions, </a:t>
            </a:r>
          </a:p>
          <a:p>
            <a:r>
              <a:rPr lang="fr-FR" dirty="0"/>
              <a:t>– Absence de relation efficace avec la hiérarchie.</a:t>
            </a:r>
          </a:p>
          <a:p>
            <a:r>
              <a:rPr lang="fr-FR" b="1" dirty="0">
                <a:solidFill>
                  <a:schemeClr val="accent2"/>
                </a:solidFill>
              </a:rPr>
              <a:t> d) Dysfonctionnement concernant la fonction de contrôle </a:t>
            </a:r>
          </a:p>
          <a:p>
            <a:r>
              <a:rPr lang="fr-FR" dirty="0"/>
              <a:t>– Absence de suivi des résultats de l’unité, Absence de suivi des performances individuelles. </a:t>
            </a:r>
          </a:p>
          <a:p>
            <a:r>
              <a:rPr lang="fr-FR" b="1" dirty="0">
                <a:solidFill>
                  <a:schemeClr val="accent2"/>
                </a:solidFill>
              </a:rPr>
              <a:t>e) Dysfonctionnement concernant la rareté des ressources </a:t>
            </a:r>
          </a:p>
          <a:p>
            <a:r>
              <a:rPr lang="fr-FR" dirty="0"/>
              <a:t>– Les possibilités des conflits augmentent quand il y a des ressources limitées : espace, équipement, formation, ressources humaines et financières </a:t>
            </a:r>
          </a:p>
        </p:txBody>
      </p:sp>
    </p:spTree>
    <p:extLst>
      <p:ext uri="{BB962C8B-B14F-4D97-AF65-F5344CB8AC3E}">
        <p14:creationId xmlns:p14="http://schemas.microsoft.com/office/powerpoint/2010/main" val="729541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5F73C4-898C-456A-AB0C-924E574582A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DF6C00A-C1C9-4D69-88FB-E523F1EA4400}"/>
              </a:ext>
            </a:extLst>
          </p:cNvPr>
          <p:cNvSpPr>
            <a:spLocks noGrp="1"/>
          </p:cNvSpPr>
          <p:nvPr>
            <p:ph idx="1"/>
          </p:nvPr>
        </p:nvSpPr>
        <p:spPr/>
        <p:txBody>
          <a:bodyPr/>
          <a:lstStyle/>
          <a:p>
            <a:r>
              <a:rPr lang="fr-FR" b="1" dirty="0">
                <a:solidFill>
                  <a:schemeClr val="accent2"/>
                </a:solidFill>
              </a:rPr>
              <a:t>f) Dysfonctionnement dû à des incompatibilités d’objectifs</a:t>
            </a:r>
          </a:p>
          <a:p>
            <a:r>
              <a:rPr lang="fr-FR" b="1" dirty="0">
                <a:solidFill>
                  <a:schemeClr val="accent2"/>
                </a:solidFill>
              </a:rPr>
              <a:t> </a:t>
            </a:r>
            <a:r>
              <a:rPr lang="fr-FR" dirty="0"/>
              <a:t>– Les membres d’une organisation poursuivent souvent différents objectifs ce qui crée des possibilités de conflit (exemple : le personnel de vente pourrait penser faire face à la compétition par des livraisons rapides de marchandises alors que le service de production pourraient trouver que les productions en petites quantités pourraient aller à l’encontre de ses efforts de réduction des coûts) </a:t>
            </a:r>
          </a:p>
          <a:p>
            <a:r>
              <a:rPr lang="fr-FR" b="1" dirty="0">
                <a:solidFill>
                  <a:schemeClr val="accent2"/>
                </a:solidFill>
              </a:rPr>
              <a:t>g) Dysfonctionnement dû à un manque de communication </a:t>
            </a:r>
          </a:p>
          <a:p>
            <a:r>
              <a:rPr lang="fr-FR" dirty="0"/>
              <a:t>– Bureaux fermés, utilisation limitée des moyens de communication (réunion, intranet…)</a:t>
            </a:r>
          </a:p>
        </p:txBody>
      </p:sp>
    </p:spTree>
    <p:extLst>
      <p:ext uri="{BB962C8B-B14F-4D97-AF65-F5344CB8AC3E}">
        <p14:creationId xmlns:p14="http://schemas.microsoft.com/office/powerpoint/2010/main" val="3433056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64689" y="944117"/>
            <a:ext cx="7282180" cy="574040"/>
          </a:xfrm>
          <a:prstGeom prst="rect">
            <a:avLst/>
          </a:prstGeom>
        </p:spPr>
        <p:txBody>
          <a:bodyPr vert="horz" wrap="square" lIns="0" tIns="12700" rIns="0" bIns="0" rtlCol="0">
            <a:spAutoFit/>
          </a:bodyPr>
          <a:lstStyle/>
          <a:p>
            <a:pPr marL="12700">
              <a:lnSpc>
                <a:spcPct val="100000"/>
              </a:lnSpc>
              <a:spcBef>
                <a:spcPts val="100"/>
              </a:spcBef>
            </a:pPr>
            <a:r>
              <a:rPr sz="3600" spc="120" dirty="0">
                <a:solidFill>
                  <a:srgbClr val="A18E6A"/>
                </a:solidFill>
              </a:rPr>
              <a:t>2°/</a:t>
            </a:r>
            <a:r>
              <a:rPr sz="3600" spc="-480" dirty="0">
                <a:solidFill>
                  <a:srgbClr val="A18E6A"/>
                </a:solidFill>
              </a:rPr>
              <a:t> </a:t>
            </a:r>
            <a:r>
              <a:rPr sz="3600" spc="-190" dirty="0">
                <a:solidFill>
                  <a:srgbClr val="A18E6A"/>
                </a:solidFill>
              </a:rPr>
              <a:t>LES </a:t>
            </a:r>
            <a:r>
              <a:rPr sz="3600" spc="-215" dirty="0">
                <a:solidFill>
                  <a:srgbClr val="A18E6A"/>
                </a:solidFill>
              </a:rPr>
              <a:t>SOURCES </a:t>
            </a:r>
            <a:r>
              <a:rPr sz="3600" spc="-155" dirty="0">
                <a:solidFill>
                  <a:srgbClr val="A18E6A"/>
                </a:solidFill>
              </a:rPr>
              <a:t>PSYCHOLOGIQUES</a:t>
            </a:r>
            <a:endParaRPr sz="3600"/>
          </a:p>
        </p:txBody>
      </p:sp>
      <p:sp>
        <p:nvSpPr>
          <p:cNvPr id="3" name="object 3"/>
          <p:cNvSpPr txBox="1"/>
          <p:nvPr/>
        </p:nvSpPr>
        <p:spPr>
          <a:xfrm>
            <a:off x="916939" y="1759661"/>
            <a:ext cx="10286365" cy="3173946"/>
          </a:xfrm>
          <a:prstGeom prst="rect">
            <a:avLst/>
          </a:prstGeom>
        </p:spPr>
        <p:txBody>
          <a:bodyPr vert="horz" wrap="square" lIns="0" tIns="97790" rIns="0" bIns="0" rtlCol="0">
            <a:spAutoFit/>
          </a:bodyPr>
          <a:lstStyle/>
          <a:p>
            <a:pPr marL="12700" marR="165100" indent="914400">
              <a:lnSpc>
                <a:spcPct val="80000"/>
              </a:lnSpc>
              <a:spcBef>
                <a:spcPts val="770"/>
              </a:spcBef>
            </a:pPr>
            <a:r>
              <a:rPr sz="2000" spc="-90" dirty="0">
                <a:latin typeface="Times New Roman"/>
                <a:cs typeface="Times New Roman"/>
              </a:rPr>
              <a:t>Les </a:t>
            </a:r>
            <a:r>
              <a:rPr sz="2000" spc="-45" dirty="0">
                <a:latin typeface="Times New Roman"/>
                <a:cs typeface="Times New Roman"/>
              </a:rPr>
              <a:t>conflits </a:t>
            </a:r>
            <a:r>
              <a:rPr sz="2000" spc="-40" dirty="0">
                <a:latin typeface="Times New Roman"/>
                <a:cs typeface="Times New Roman"/>
              </a:rPr>
              <a:t>peuvent </a:t>
            </a:r>
            <a:r>
              <a:rPr sz="2000" spc="-30" dirty="0">
                <a:latin typeface="Times New Roman"/>
                <a:cs typeface="Times New Roman"/>
              </a:rPr>
              <a:t>trouver </a:t>
            </a:r>
            <a:r>
              <a:rPr sz="2000" spc="-65" dirty="0">
                <a:latin typeface="Times New Roman"/>
                <a:cs typeface="Times New Roman"/>
              </a:rPr>
              <a:t>leur </a:t>
            </a:r>
            <a:r>
              <a:rPr sz="2000" spc="-40" dirty="0">
                <a:latin typeface="Times New Roman"/>
                <a:cs typeface="Times New Roman"/>
              </a:rPr>
              <a:t>source dans </a:t>
            </a:r>
            <a:r>
              <a:rPr sz="2000" spc="-130" dirty="0">
                <a:latin typeface="Times New Roman"/>
                <a:cs typeface="Times New Roman"/>
              </a:rPr>
              <a:t>la </a:t>
            </a:r>
            <a:r>
              <a:rPr sz="2000" spc="-45" dirty="0">
                <a:latin typeface="Times New Roman"/>
                <a:cs typeface="Times New Roman"/>
              </a:rPr>
              <a:t>personnalité </a:t>
            </a:r>
            <a:r>
              <a:rPr sz="2000" spc="-50" dirty="0">
                <a:latin typeface="Times New Roman"/>
                <a:cs typeface="Times New Roman"/>
              </a:rPr>
              <a:t>des  </a:t>
            </a:r>
            <a:r>
              <a:rPr sz="2000" spc="-85" dirty="0">
                <a:latin typeface="Times New Roman"/>
                <a:cs typeface="Times New Roman"/>
              </a:rPr>
              <a:t>individus. Ces </a:t>
            </a:r>
            <a:r>
              <a:rPr sz="2000" spc="-75" dirty="0">
                <a:latin typeface="Times New Roman"/>
                <a:cs typeface="Times New Roman"/>
              </a:rPr>
              <a:t>causes </a:t>
            </a:r>
            <a:r>
              <a:rPr sz="2000" spc="-70" dirty="0">
                <a:latin typeface="Times New Roman"/>
                <a:cs typeface="Times New Roman"/>
              </a:rPr>
              <a:t>psychologiques </a:t>
            </a:r>
            <a:r>
              <a:rPr sz="2000" spc="30" dirty="0">
                <a:latin typeface="Times New Roman"/>
                <a:cs typeface="Times New Roman"/>
              </a:rPr>
              <a:t>ont </a:t>
            </a:r>
            <a:r>
              <a:rPr sz="2000" spc="-50" dirty="0">
                <a:latin typeface="Times New Roman"/>
                <a:cs typeface="Times New Roman"/>
              </a:rPr>
              <a:t>des </a:t>
            </a:r>
            <a:r>
              <a:rPr sz="2000" spc="-70" dirty="0">
                <a:latin typeface="Times New Roman"/>
                <a:cs typeface="Times New Roman"/>
              </a:rPr>
              <a:t>origines </a:t>
            </a:r>
            <a:r>
              <a:rPr sz="2000" spc="-80" dirty="0">
                <a:latin typeface="Times New Roman"/>
                <a:cs typeface="Times New Roman"/>
              </a:rPr>
              <a:t>diverses </a:t>
            </a:r>
            <a:r>
              <a:rPr sz="2000" spc="-25" dirty="0">
                <a:latin typeface="Times New Roman"/>
                <a:cs typeface="Times New Roman"/>
              </a:rPr>
              <a:t>et </a:t>
            </a:r>
            <a:r>
              <a:rPr sz="2000" spc="-15" dirty="0">
                <a:latin typeface="Times New Roman"/>
                <a:cs typeface="Times New Roman"/>
              </a:rPr>
              <a:t>trouvent  </a:t>
            </a:r>
            <a:r>
              <a:rPr sz="2000" spc="-45" dirty="0">
                <a:latin typeface="Times New Roman"/>
                <a:cs typeface="Times New Roman"/>
              </a:rPr>
              <a:t>bien </a:t>
            </a:r>
            <a:r>
              <a:rPr sz="2000" spc="-35" dirty="0">
                <a:latin typeface="Times New Roman"/>
                <a:cs typeface="Times New Roman"/>
              </a:rPr>
              <a:t>souvent </a:t>
            </a:r>
            <a:r>
              <a:rPr sz="2000" spc="-65" dirty="0">
                <a:latin typeface="Times New Roman"/>
                <a:cs typeface="Times New Roman"/>
              </a:rPr>
              <a:t>leur </a:t>
            </a:r>
            <a:r>
              <a:rPr sz="2000" spc="-40" dirty="0">
                <a:latin typeface="Times New Roman"/>
                <a:cs typeface="Times New Roman"/>
              </a:rPr>
              <a:t>source </a:t>
            </a:r>
            <a:r>
              <a:rPr sz="2000" spc="-110" dirty="0">
                <a:latin typeface="Times New Roman"/>
                <a:cs typeface="Times New Roman"/>
              </a:rPr>
              <a:t>à </a:t>
            </a:r>
            <a:r>
              <a:rPr sz="2000" spc="-90" dirty="0">
                <a:latin typeface="Times New Roman"/>
                <a:cs typeface="Times New Roman"/>
              </a:rPr>
              <a:t>l’extérieur </a:t>
            </a:r>
            <a:r>
              <a:rPr sz="2000" spc="-40" dirty="0">
                <a:latin typeface="Times New Roman"/>
                <a:cs typeface="Times New Roman"/>
              </a:rPr>
              <a:t>de</a:t>
            </a:r>
            <a:r>
              <a:rPr sz="2000" spc="409" dirty="0">
                <a:latin typeface="Times New Roman"/>
                <a:cs typeface="Times New Roman"/>
              </a:rPr>
              <a:t> </a:t>
            </a:r>
            <a:r>
              <a:rPr sz="2000" spc="-80" dirty="0">
                <a:latin typeface="Times New Roman"/>
                <a:cs typeface="Times New Roman"/>
              </a:rPr>
              <a:t>l’organisation:</a:t>
            </a:r>
            <a:endParaRPr sz="2000" dirty="0">
              <a:latin typeface="Times New Roman"/>
              <a:cs typeface="Times New Roman"/>
            </a:endParaRPr>
          </a:p>
          <a:p>
            <a:pPr marL="241300" indent="-229235">
              <a:lnSpc>
                <a:spcPts val="3025"/>
              </a:lnSpc>
              <a:spcBef>
                <a:spcPts val="325"/>
              </a:spcBef>
              <a:buSzPct val="76785"/>
              <a:buFont typeface="Wingdings"/>
              <a:buChar char=""/>
              <a:tabLst>
                <a:tab pos="241935" algn="l"/>
              </a:tabLst>
            </a:pPr>
            <a:r>
              <a:rPr sz="2000" spc="-55" dirty="0">
                <a:latin typeface="Times New Roman"/>
                <a:cs typeface="Times New Roman"/>
              </a:rPr>
              <a:t>Facteurs </a:t>
            </a:r>
            <a:r>
              <a:rPr sz="2000" spc="-70" dirty="0">
                <a:latin typeface="Times New Roman"/>
                <a:cs typeface="Times New Roman"/>
              </a:rPr>
              <a:t>relatifs </a:t>
            </a:r>
            <a:r>
              <a:rPr sz="2000" spc="-75" dirty="0">
                <a:latin typeface="Times New Roman"/>
                <a:cs typeface="Times New Roman"/>
              </a:rPr>
              <a:t>au </a:t>
            </a:r>
            <a:r>
              <a:rPr sz="2000" spc="-30" dirty="0">
                <a:latin typeface="Times New Roman"/>
                <a:cs typeface="Times New Roman"/>
              </a:rPr>
              <a:t>contexte </a:t>
            </a:r>
            <a:r>
              <a:rPr sz="2000" spc="-20" dirty="0">
                <a:latin typeface="Times New Roman"/>
                <a:cs typeface="Times New Roman"/>
              </a:rPr>
              <a:t>du </a:t>
            </a:r>
            <a:r>
              <a:rPr sz="2000" spc="-105" dirty="0">
                <a:latin typeface="Times New Roman"/>
                <a:cs typeface="Times New Roman"/>
              </a:rPr>
              <a:t>travail: </a:t>
            </a:r>
            <a:r>
              <a:rPr sz="2000" spc="-75" dirty="0">
                <a:latin typeface="Times New Roman"/>
                <a:cs typeface="Times New Roman"/>
              </a:rPr>
              <a:t>(charge </a:t>
            </a:r>
            <a:r>
              <a:rPr sz="2000" spc="-20" dirty="0">
                <a:latin typeface="Times New Roman"/>
                <a:cs typeface="Times New Roman"/>
              </a:rPr>
              <a:t>et </a:t>
            </a:r>
            <a:r>
              <a:rPr sz="2000" spc="-85" dirty="0">
                <a:latin typeface="Times New Roman"/>
                <a:cs typeface="Times New Roman"/>
              </a:rPr>
              <a:t>exigence </a:t>
            </a:r>
            <a:r>
              <a:rPr sz="2000" spc="-20" dirty="0">
                <a:latin typeface="Times New Roman"/>
                <a:cs typeface="Times New Roman"/>
              </a:rPr>
              <a:t>du</a:t>
            </a:r>
            <a:r>
              <a:rPr sz="2000" spc="525" dirty="0">
                <a:latin typeface="Times New Roman"/>
                <a:cs typeface="Times New Roman"/>
              </a:rPr>
              <a:t> </a:t>
            </a:r>
            <a:r>
              <a:rPr sz="2000" spc="-95" dirty="0">
                <a:latin typeface="Times New Roman"/>
                <a:cs typeface="Times New Roman"/>
              </a:rPr>
              <a:t>travail,</a:t>
            </a:r>
            <a:endParaRPr sz="2000" dirty="0">
              <a:latin typeface="Times New Roman"/>
              <a:cs typeface="Times New Roman"/>
            </a:endParaRPr>
          </a:p>
          <a:p>
            <a:pPr marL="241300">
              <a:lnSpc>
                <a:spcPts val="2690"/>
              </a:lnSpc>
            </a:pPr>
            <a:r>
              <a:rPr sz="2000" spc="-70" dirty="0">
                <a:latin typeface="Times New Roman"/>
                <a:cs typeface="Times New Roman"/>
              </a:rPr>
              <a:t>lacune </a:t>
            </a:r>
            <a:r>
              <a:rPr sz="2000" spc="-60" dirty="0">
                <a:latin typeface="Times New Roman"/>
                <a:cs typeface="Times New Roman"/>
              </a:rPr>
              <a:t>communicationnelles, </a:t>
            </a:r>
            <a:r>
              <a:rPr sz="2000" spc="-45" dirty="0">
                <a:latin typeface="Times New Roman"/>
                <a:cs typeface="Times New Roman"/>
              </a:rPr>
              <a:t>manque </a:t>
            </a:r>
            <a:r>
              <a:rPr sz="2000" spc="-55" dirty="0">
                <a:latin typeface="Times New Roman"/>
                <a:cs typeface="Times New Roman"/>
              </a:rPr>
              <a:t>d’autonomie </a:t>
            </a:r>
            <a:r>
              <a:rPr sz="2000" spc="-5" dirty="0">
                <a:latin typeface="Times New Roman"/>
                <a:cs typeface="Times New Roman"/>
              </a:rPr>
              <a:t>ou </a:t>
            </a:r>
            <a:r>
              <a:rPr sz="2000" spc="-40" dirty="0">
                <a:latin typeface="Times New Roman"/>
                <a:cs typeface="Times New Roman"/>
              </a:rPr>
              <a:t>de</a:t>
            </a:r>
            <a:r>
              <a:rPr sz="2000" spc="270" dirty="0">
                <a:latin typeface="Times New Roman"/>
                <a:cs typeface="Times New Roman"/>
              </a:rPr>
              <a:t> </a:t>
            </a:r>
            <a:r>
              <a:rPr sz="2000" spc="-60" dirty="0">
                <a:latin typeface="Times New Roman"/>
                <a:cs typeface="Times New Roman"/>
              </a:rPr>
              <a:t>reconnaissance,</a:t>
            </a:r>
            <a:endParaRPr sz="2000" dirty="0">
              <a:latin typeface="Times New Roman"/>
              <a:cs typeface="Times New Roman"/>
            </a:endParaRPr>
          </a:p>
          <a:p>
            <a:pPr marL="241300">
              <a:lnSpc>
                <a:spcPts val="3025"/>
              </a:lnSpc>
            </a:pPr>
            <a:r>
              <a:rPr sz="2000" spc="-85" dirty="0">
                <a:latin typeface="Times New Roman"/>
                <a:cs typeface="Times New Roman"/>
              </a:rPr>
              <a:t>..etc.)</a:t>
            </a:r>
            <a:endParaRPr sz="2000" dirty="0">
              <a:latin typeface="Times New Roman"/>
              <a:cs typeface="Times New Roman"/>
            </a:endParaRPr>
          </a:p>
          <a:p>
            <a:pPr marL="241300" indent="-229235">
              <a:lnSpc>
                <a:spcPts val="3025"/>
              </a:lnSpc>
              <a:spcBef>
                <a:spcPts val="335"/>
              </a:spcBef>
              <a:buSzPct val="76785"/>
              <a:buFont typeface="Wingdings"/>
              <a:buChar char=""/>
              <a:tabLst>
                <a:tab pos="241935" algn="l"/>
              </a:tabLst>
            </a:pPr>
            <a:r>
              <a:rPr sz="2000" spc="-55" dirty="0">
                <a:latin typeface="Times New Roman"/>
                <a:cs typeface="Times New Roman"/>
              </a:rPr>
              <a:t>Facteurs </a:t>
            </a:r>
            <a:r>
              <a:rPr sz="2000" spc="-85" dirty="0">
                <a:latin typeface="Times New Roman"/>
                <a:cs typeface="Times New Roman"/>
              </a:rPr>
              <a:t>individuels: </a:t>
            </a:r>
            <a:r>
              <a:rPr sz="2000" spc="-50" dirty="0">
                <a:latin typeface="Times New Roman"/>
                <a:cs typeface="Times New Roman"/>
              </a:rPr>
              <a:t>(personnalité, </a:t>
            </a:r>
            <a:r>
              <a:rPr sz="2000" spc="-40" dirty="0">
                <a:latin typeface="Times New Roman"/>
                <a:cs typeface="Times New Roman"/>
              </a:rPr>
              <a:t>antécédents </a:t>
            </a:r>
            <a:r>
              <a:rPr sz="2000" spc="-55" dirty="0">
                <a:latin typeface="Times New Roman"/>
                <a:cs typeface="Times New Roman"/>
              </a:rPr>
              <a:t>organiques </a:t>
            </a:r>
            <a:r>
              <a:rPr sz="2000" spc="-25" dirty="0">
                <a:latin typeface="Times New Roman"/>
                <a:cs typeface="Times New Roman"/>
              </a:rPr>
              <a:t>et</a:t>
            </a:r>
            <a:r>
              <a:rPr sz="2000" spc="254" dirty="0">
                <a:latin typeface="Times New Roman"/>
                <a:cs typeface="Times New Roman"/>
              </a:rPr>
              <a:t> </a:t>
            </a:r>
            <a:r>
              <a:rPr sz="2000" spc="-50" dirty="0">
                <a:latin typeface="Times New Roman"/>
                <a:cs typeface="Times New Roman"/>
              </a:rPr>
              <a:t>personnels,</a:t>
            </a:r>
            <a:endParaRPr sz="2000" dirty="0">
              <a:latin typeface="Times New Roman"/>
              <a:cs typeface="Times New Roman"/>
            </a:endParaRPr>
          </a:p>
          <a:p>
            <a:pPr marL="241300">
              <a:lnSpc>
                <a:spcPts val="3025"/>
              </a:lnSpc>
            </a:pPr>
            <a:r>
              <a:rPr sz="2000" spc="-40" dirty="0">
                <a:latin typeface="Times New Roman"/>
                <a:cs typeface="Times New Roman"/>
              </a:rPr>
              <a:t>dimension </a:t>
            </a:r>
            <a:r>
              <a:rPr sz="2000" spc="-85" dirty="0">
                <a:latin typeface="Times New Roman"/>
                <a:cs typeface="Times New Roman"/>
              </a:rPr>
              <a:t>affective,</a:t>
            </a:r>
            <a:r>
              <a:rPr sz="2000" spc="10" dirty="0">
                <a:latin typeface="Times New Roman"/>
                <a:cs typeface="Times New Roman"/>
              </a:rPr>
              <a:t> </a:t>
            </a:r>
            <a:r>
              <a:rPr sz="2000" spc="-50" dirty="0">
                <a:latin typeface="Times New Roman"/>
                <a:cs typeface="Times New Roman"/>
              </a:rPr>
              <a:t>compétences…etc.)</a:t>
            </a:r>
            <a:endParaRPr sz="2000" dirty="0">
              <a:latin typeface="Times New Roman"/>
              <a:cs typeface="Times New Roman"/>
            </a:endParaRPr>
          </a:p>
          <a:p>
            <a:pPr marL="241300" marR="979169" indent="-229235">
              <a:lnSpc>
                <a:spcPct val="80000"/>
              </a:lnSpc>
              <a:spcBef>
                <a:spcPts val="1000"/>
              </a:spcBef>
              <a:buSzPct val="76785"/>
              <a:buFont typeface="Wingdings"/>
              <a:buChar char=""/>
              <a:tabLst>
                <a:tab pos="241935" algn="l"/>
              </a:tabLst>
            </a:pPr>
            <a:r>
              <a:rPr sz="2000" spc="-55" dirty="0">
                <a:latin typeface="Times New Roman"/>
                <a:cs typeface="Times New Roman"/>
              </a:rPr>
              <a:t>Facteurs </a:t>
            </a:r>
            <a:r>
              <a:rPr sz="2000" spc="-70" dirty="0">
                <a:latin typeface="Times New Roman"/>
                <a:cs typeface="Times New Roman"/>
              </a:rPr>
              <a:t>relatifs au </a:t>
            </a:r>
            <a:r>
              <a:rPr sz="2000" spc="-30" dirty="0">
                <a:latin typeface="Times New Roman"/>
                <a:cs typeface="Times New Roman"/>
              </a:rPr>
              <a:t>contexte </a:t>
            </a:r>
            <a:r>
              <a:rPr sz="2000" spc="-100" dirty="0">
                <a:latin typeface="Times New Roman"/>
                <a:cs typeface="Times New Roman"/>
              </a:rPr>
              <a:t>social: </a:t>
            </a:r>
            <a:r>
              <a:rPr sz="2000" spc="-10" dirty="0">
                <a:latin typeface="Times New Roman"/>
                <a:cs typeface="Times New Roman"/>
              </a:rPr>
              <a:t>(rapport </a:t>
            </a:r>
            <a:r>
              <a:rPr sz="2000" spc="-80" dirty="0">
                <a:latin typeface="Times New Roman"/>
                <a:cs typeface="Times New Roman"/>
              </a:rPr>
              <a:t>sociaux, </a:t>
            </a:r>
            <a:r>
              <a:rPr sz="2000" spc="-105" dirty="0">
                <a:latin typeface="Times New Roman"/>
                <a:cs typeface="Times New Roman"/>
              </a:rPr>
              <a:t>amis, </a:t>
            </a:r>
            <a:r>
              <a:rPr sz="2000" spc="-100" dirty="0">
                <a:latin typeface="Times New Roman"/>
                <a:cs typeface="Times New Roman"/>
              </a:rPr>
              <a:t>famille,  </a:t>
            </a:r>
            <a:r>
              <a:rPr sz="2000" spc="-40" dirty="0">
                <a:latin typeface="Times New Roman"/>
                <a:cs typeface="Times New Roman"/>
              </a:rPr>
              <a:t>communauté,</a:t>
            </a:r>
            <a:r>
              <a:rPr sz="2000" dirty="0">
                <a:latin typeface="Times New Roman"/>
                <a:cs typeface="Times New Roman"/>
              </a:rPr>
              <a:t> </a:t>
            </a:r>
            <a:r>
              <a:rPr sz="2000" spc="-85" dirty="0">
                <a:latin typeface="Times New Roman"/>
                <a:cs typeface="Times New Roman"/>
              </a:rPr>
              <a:t>..etc.)</a:t>
            </a:r>
            <a:endParaRPr sz="2000" dirty="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23671" y="918854"/>
            <a:ext cx="6246495" cy="444352"/>
          </a:xfrm>
          <a:prstGeom prst="rect">
            <a:avLst/>
          </a:prstGeom>
        </p:spPr>
        <p:txBody>
          <a:bodyPr vert="horz" wrap="square" lIns="0" tIns="13335" rIns="0" bIns="0" rtlCol="0">
            <a:spAutoFit/>
          </a:bodyPr>
          <a:lstStyle/>
          <a:p>
            <a:pPr marL="12700">
              <a:lnSpc>
                <a:spcPct val="100000"/>
              </a:lnSpc>
              <a:spcBef>
                <a:spcPts val="105"/>
              </a:spcBef>
            </a:pPr>
            <a:r>
              <a:rPr lang="fr-FR" spc="-220" dirty="0">
                <a:solidFill>
                  <a:srgbClr val="A18E6A"/>
                </a:solidFill>
              </a:rPr>
              <a:t>3, </a:t>
            </a:r>
            <a:r>
              <a:rPr spc="-220" dirty="0">
                <a:solidFill>
                  <a:srgbClr val="A18E6A"/>
                </a:solidFill>
              </a:rPr>
              <a:t>. </a:t>
            </a:r>
            <a:r>
              <a:rPr spc="-240" dirty="0">
                <a:solidFill>
                  <a:srgbClr val="A18E6A"/>
                </a:solidFill>
              </a:rPr>
              <a:t>Les </a:t>
            </a:r>
            <a:r>
              <a:rPr spc="-195" dirty="0">
                <a:solidFill>
                  <a:srgbClr val="A18E6A"/>
                </a:solidFill>
              </a:rPr>
              <a:t>attitudes </a:t>
            </a:r>
            <a:r>
              <a:rPr spc="-175" dirty="0">
                <a:solidFill>
                  <a:srgbClr val="A18E6A"/>
                </a:solidFill>
              </a:rPr>
              <a:t>dans </a:t>
            </a:r>
            <a:r>
              <a:rPr spc="-254" dirty="0">
                <a:solidFill>
                  <a:srgbClr val="A18E6A"/>
                </a:solidFill>
              </a:rPr>
              <a:t>les</a:t>
            </a:r>
            <a:r>
              <a:rPr spc="-620" dirty="0">
                <a:solidFill>
                  <a:srgbClr val="A18E6A"/>
                </a:solidFill>
              </a:rPr>
              <a:t> </a:t>
            </a:r>
            <a:r>
              <a:rPr spc="-195" dirty="0">
                <a:solidFill>
                  <a:srgbClr val="A18E6A"/>
                </a:solidFill>
              </a:rPr>
              <a:t>conflits</a:t>
            </a:r>
            <a:endParaRPr dirty="0"/>
          </a:p>
        </p:txBody>
      </p:sp>
      <p:sp>
        <p:nvSpPr>
          <p:cNvPr id="3" name="object 3"/>
          <p:cNvSpPr txBox="1"/>
          <p:nvPr/>
        </p:nvSpPr>
        <p:spPr>
          <a:xfrm>
            <a:off x="823671" y="2657348"/>
            <a:ext cx="10017760" cy="3382010"/>
          </a:xfrm>
          <a:prstGeom prst="rect">
            <a:avLst/>
          </a:prstGeom>
        </p:spPr>
        <p:txBody>
          <a:bodyPr vert="horz" wrap="square" lIns="0" tIns="66040" rIns="0" bIns="0" rtlCol="0">
            <a:spAutoFit/>
          </a:bodyPr>
          <a:lstStyle/>
          <a:p>
            <a:pPr marL="12700">
              <a:lnSpc>
                <a:spcPct val="100000"/>
              </a:lnSpc>
              <a:spcBef>
                <a:spcPts val="520"/>
              </a:spcBef>
            </a:pPr>
            <a:r>
              <a:rPr sz="2400" spc="-70" dirty="0">
                <a:latin typeface="Times New Roman"/>
                <a:cs typeface="Times New Roman"/>
              </a:rPr>
              <a:t>Face </a:t>
            </a:r>
            <a:r>
              <a:rPr sz="2400" spc="-95" dirty="0">
                <a:latin typeface="Times New Roman"/>
                <a:cs typeface="Times New Roman"/>
              </a:rPr>
              <a:t>à </a:t>
            </a:r>
            <a:r>
              <a:rPr sz="2400" dirty="0">
                <a:latin typeface="Times New Roman"/>
                <a:cs typeface="Times New Roman"/>
              </a:rPr>
              <a:t>un </a:t>
            </a:r>
            <a:r>
              <a:rPr sz="2400" spc="-35" dirty="0">
                <a:latin typeface="Times New Roman"/>
                <a:cs typeface="Times New Roman"/>
              </a:rPr>
              <a:t>conflit, </a:t>
            </a:r>
            <a:r>
              <a:rPr sz="2400" spc="-90" dirty="0">
                <a:latin typeface="Times New Roman"/>
                <a:cs typeface="Times New Roman"/>
              </a:rPr>
              <a:t>l’individu </a:t>
            </a:r>
            <a:r>
              <a:rPr sz="2400" spc="-15" dirty="0">
                <a:latin typeface="Times New Roman"/>
                <a:cs typeface="Times New Roman"/>
              </a:rPr>
              <a:t>peut </a:t>
            </a:r>
            <a:r>
              <a:rPr sz="2400" spc="-75" dirty="0">
                <a:latin typeface="Times New Roman"/>
                <a:cs typeface="Times New Roman"/>
              </a:rPr>
              <a:t>avoir </a:t>
            </a:r>
            <a:r>
              <a:rPr sz="2400" spc="-30" dirty="0">
                <a:latin typeface="Times New Roman"/>
                <a:cs typeface="Times New Roman"/>
              </a:rPr>
              <a:t>différents </a:t>
            </a:r>
            <a:r>
              <a:rPr sz="2400" spc="-15" dirty="0">
                <a:latin typeface="Times New Roman"/>
                <a:cs typeface="Times New Roman"/>
              </a:rPr>
              <a:t>comportements</a:t>
            </a:r>
            <a:r>
              <a:rPr sz="2400" spc="409" dirty="0">
                <a:latin typeface="Times New Roman"/>
                <a:cs typeface="Times New Roman"/>
              </a:rPr>
              <a:t> </a:t>
            </a:r>
            <a:r>
              <a:rPr sz="2400" spc="-145" dirty="0">
                <a:latin typeface="Times New Roman"/>
                <a:cs typeface="Times New Roman"/>
              </a:rPr>
              <a:t>:</a:t>
            </a:r>
            <a:endParaRPr sz="2400">
              <a:latin typeface="Times New Roman"/>
              <a:cs typeface="Times New Roman"/>
            </a:endParaRPr>
          </a:p>
          <a:p>
            <a:pPr marL="297815" indent="-285750">
              <a:lnSpc>
                <a:spcPct val="100000"/>
              </a:lnSpc>
              <a:spcBef>
                <a:spcPts val="420"/>
              </a:spcBef>
              <a:buAutoNum type="arabicPeriod"/>
              <a:tabLst>
                <a:tab pos="298450" algn="l"/>
              </a:tabLst>
            </a:pPr>
            <a:r>
              <a:rPr sz="2400" spc="-35" dirty="0">
                <a:latin typeface="Times New Roman"/>
                <a:cs typeface="Times New Roman"/>
              </a:rPr>
              <a:t>Il </a:t>
            </a:r>
            <a:r>
              <a:rPr sz="2400" spc="-45" dirty="0">
                <a:latin typeface="Times New Roman"/>
                <a:cs typeface="Times New Roman"/>
              </a:rPr>
              <a:t>ignore </a:t>
            </a:r>
            <a:r>
              <a:rPr sz="2400" spc="-95" dirty="0">
                <a:latin typeface="Times New Roman"/>
                <a:cs typeface="Times New Roman"/>
              </a:rPr>
              <a:t>le </a:t>
            </a:r>
            <a:r>
              <a:rPr sz="2400" spc="-35" dirty="0">
                <a:latin typeface="Times New Roman"/>
                <a:cs typeface="Times New Roman"/>
              </a:rPr>
              <a:t>conflit </a:t>
            </a:r>
            <a:r>
              <a:rPr sz="2400" spc="-5" dirty="0">
                <a:latin typeface="Times New Roman"/>
                <a:cs typeface="Times New Roman"/>
              </a:rPr>
              <a:t>ou </a:t>
            </a:r>
            <a:r>
              <a:rPr sz="2400" spc="-50" dirty="0">
                <a:latin typeface="Times New Roman"/>
                <a:cs typeface="Times New Roman"/>
              </a:rPr>
              <a:t>fait </a:t>
            </a:r>
            <a:r>
              <a:rPr sz="2400" spc="-35" dirty="0">
                <a:latin typeface="Times New Roman"/>
                <a:cs typeface="Times New Roman"/>
              </a:rPr>
              <a:t>semblant de </a:t>
            </a:r>
            <a:r>
              <a:rPr sz="2400" spc="-75" dirty="0">
                <a:latin typeface="Times New Roman"/>
                <a:cs typeface="Times New Roman"/>
              </a:rPr>
              <a:t>l’ignorer </a:t>
            </a:r>
            <a:r>
              <a:rPr sz="2400" spc="-95" dirty="0">
                <a:latin typeface="Times New Roman"/>
                <a:cs typeface="Times New Roman"/>
              </a:rPr>
              <a:t>(c’est</a:t>
            </a:r>
            <a:r>
              <a:rPr sz="2400" spc="390" dirty="0">
                <a:latin typeface="Times New Roman"/>
                <a:cs typeface="Times New Roman"/>
              </a:rPr>
              <a:t> </a:t>
            </a:r>
            <a:r>
              <a:rPr sz="2400" spc="-70" dirty="0">
                <a:latin typeface="Times New Roman"/>
                <a:cs typeface="Times New Roman"/>
              </a:rPr>
              <a:t>l’évitement)</a:t>
            </a:r>
            <a:endParaRPr sz="2400">
              <a:latin typeface="Times New Roman"/>
              <a:cs typeface="Times New Roman"/>
            </a:endParaRPr>
          </a:p>
          <a:p>
            <a:pPr marL="297815" indent="-285750">
              <a:lnSpc>
                <a:spcPct val="100000"/>
              </a:lnSpc>
              <a:spcBef>
                <a:spcPts val="430"/>
              </a:spcBef>
              <a:buAutoNum type="arabicPeriod"/>
              <a:tabLst>
                <a:tab pos="298450" algn="l"/>
              </a:tabLst>
            </a:pPr>
            <a:r>
              <a:rPr sz="2400" spc="-35" dirty="0">
                <a:latin typeface="Times New Roman"/>
                <a:cs typeface="Times New Roman"/>
              </a:rPr>
              <a:t>Il </a:t>
            </a:r>
            <a:r>
              <a:rPr sz="2400" spc="-55" dirty="0">
                <a:latin typeface="Times New Roman"/>
                <a:cs typeface="Times New Roman"/>
              </a:rPr>
              <a:t>nie </a:t>
            </a:r>
            <a:r>
              <a:rPr sz="2400" spc="-85" dirty="0">
                <a:latin typeface="Times New Roman"/>
                <a:cs typeface="Times New Roman"/>
              </a:rPr>
              <a:t>les </a:t>
            </a:r>
            <a:r>
              <a:rPr sz="2400" spc="-55" dirty="0">
                <a:latin typeface="Times New Roman"/>
                <a:cs typeface="Times New Roman"/>
              </a:rPr>
              <a:t>faits </a:t>
            </a:r>
            <a:r>
              <a:rPr sz="2400" spc="-95" dirty="0">
                <a:latin typeface="Times New Roman"/>
                <a:cs typeface="Times New Roman"/>
              </a:rPr>
              <a:t>(c’est </a:t>
            </a:r>
            <a:r>
              <a:rPr sz="2400" spc="-105" dirty="0">
                <a:latin typeface="Times New Roman"/>
                <a:cs typeface="Times New Roman"/>
              </a:rPr>
              <a:t>la</a:t>
            </a:r>
            <a:r>
              <a:rPr sz="2400" spc="330" dirty="0">
                <a:latin typeface="Times New Roman"/>
                <a:cs typeface="Times New Roman"/>
              </a:rPr>
              <a:t> </a:t>
            </a:r>
            <a:r>
              <a:rPr sz="2400" spc="-45" dirty="0">
                <a:latin typeface="Times New Roman"/>
                <a:cs typeface="Times New Roman"/>
              </a:rPr>
              <a:t>dénégation)</a:t>
            </a:r>
            <a:endParaRPr sz="2400">
              <a:latin typeface="Times New Roman"/>
              <a:cs typeface="Times New Roman"/>
            </a:endParaRPr>
          </a:p>
          <a:p>
            <a:pPr marL="297815" indent="-285750">
              <a:lnSpc>
                <a:spcPct val="100000"/>
              </a:lnSpc>
              <a:spcBef>
                <a:spcPts val="420"/>
              </a:spcBef>
              <a:buAutoNum type="arabicPeriod"/>
              <a:tabLst>
                <a:tab pos="298450" algn="l"/>
              </a:tabLst>
            </a:pPr>
            <a:r>
              <a:rPr sz="2400" spc="-35" dirty="0">
                <a:latin typeface="Times New Roman"/>
                <a:cs typeface="Times New Roman"/>
              </a:rPr>
              <a:t>Il </a:t>
            </a:r>
            <a:r>
              <a:rPr sz="2400" spc="-15" dirty="0">
                <a:latin typeface="Times New Roman"/>
                <a:cs typeface="Times New Roman"/>
              </a:rPr>
              <a:t>tente </a:t>
            </a:r>
            <a:r>
              <a:rPr sz="2400" spc="-35" dirty="0">
                <a:latin typeface="Times New Roman"/>
                <a:cs typeface="Times New Roman"/>
              </a:rPr>
              <a:t>de </a:t>
            </a:r>
            <a:r>
              <a:rPr sz="2400" spc="-50" dirty="0">
                <a:latin typeface="Times New Roman"/>
                <a:cs typeface="Times New Roman"/>
              </a:rPr>
              <a:t>séduire </a:t>
            </a:r>
            <a:r>
              <a:rPr sz="2400" spc="-5" dirty="0">
                <a:latin typeface="Times New Roman"/>
                <a:cs typeface="Times New Roman"/>
              </a:rPr>
              <a:t>ou </a:t>
            </a:r>
            <a:r>
              <a:rPr sz="2400" spc="-35" dirty="0">
                <a:latin typeface="Times New Roman"/>
                <a:cs typeface="Times New Roman"/>
              </a:rPr>
              <a:t>de </a:t>
            </a:r>
            <a:r>
              <a:rPr sz="2400" spc="-60" dirty="0">
                <a:latin typeface="Times New Roman"/>
                <a:cs typeface="Times New Roman"/>
              </a:rPr>
              <a:t>faire </a:t>
            </a:r>
            <a:r>
              <a:rPr sz="2400" spc="-65" dirty="0">
                <a:latin typeface="Times New Roman"/>
                <a:cs typeface="Times New Roman"/>
              </a:rPr>
              <a:t>culpabiliser </a:t>
            </a:r>
            <a:r>
              <a:rPr sz="2400" spc="-90" dirty="0">
                <a:latin typeface="Times New Roman"/>
                <a:cs typeface="Times New Roman"/>
              </a:rPr>
              <a:t>(c’est </a:t>
            </a:r>
            <a:r>
              <a:rPr sz="2400" spc="-105" dirty="0">
                <a:latin typeface="Times New Roman"/>
                <a:cs typeface="Times New Roman"/>
              </a:rPr>
              <a:t>la</a:t>
            </a:r>
            <a:r>
              <a:rPr sz="2400" spc="-95" dirty="0">
                <a:latin typeface="Times New Roman"/>
                <a:cs typeface="Times New Roman"/>
              </a:rPr>
              <a:t> </a:t>
            </a:r>
            <a:r>
              <a:rPr sz="2400" spc="-45" dirty="0">
                <a:latin typeface="Times New Roman"/>
                <a:cs typeface="Times New Roman"/>
              </a:rPr>
              <a:t>manipulation)</a:t>
            </a:r>
            <a:endParaRPr sz="2400">
              <a:latin typeface="Times New Roman"/>
              <a:cs typeface="Times New Roman"/>
            </a:endParaRPr>
          </a:p>
          <a:p>
            <a:pPr marL="297815" indent="-285115">
              <a:lnSpc>
                <a:spcPct val="100000"/>
              </a:lnSpc>
              <a:spcBef>
                <a:spcPts val="420"/>
              </a:spcBef>
              <a:buAutoNum type="arabicPeriod"/>
              <a:tabLst>
                <a:tab pos="297815" algn="l"/>
              </a:tabLst>
            </a:pPr>
            <a:r>
              <a:rPr sz="2400" spc="-35" dirty="0">
                <a:latin typeface="Times New Roman"/>
                <a:cs typeface="Times New Roman"/>
              </a:rPr>
              <a:t>Il </a:t>
            </a:r>
            <a:r>
              <a:rPr sz="2400" spc="-90" dirty="0">
                <a:latin typeface="Times New Roman"/>
                <a:cs typeface="Times New Roman"/>
              </a:rPr>
              <a:t>a </a:t>
            </a:r>
            <a:r>
              <a:rPr sz="2400" spc="-25" dirty="0">
                <a:latin typeface="Times New Roman"/>
                <a:cs typeface="Times New Roman"/>
              </a:rPr>
              <a:t>une approche </a:t>
            </a:r>
            <a:r>
              <a:rPr sz="2400" spc="20" dirty="0">
                <a:latin typeface="Times New Roman"/>
                <a:cs typeface="Times New Roman"/>
              </a:rPr>
              <a:t>non </a:t>
            </a:r>
            <a:r>
              <a:rPr sz="2400" spc="-50" dirty="0">
                <a:latin typeface="Times New Roman"/>
                <a:cs typeface="Times New Roman"/>
              </a:rPr>
              <a:t>violente </a:t>
            </a:r>
            <a:r>
              <a:rPr sz="2400" spc="-90" dirty="0">
                <a:latin typeface="Times New Roman"/>
                <a:cs typeface="Times New Roman"/>
              </a:rPr>
              <a:t>(c’est </a:t>
            </a:r>
            <a:r>
              <a:rPr sz="2400" spc="-105" dirty="0">
                <a:latin typeface="Times New Roman"/>
                <a:cs typeface="Times New Roman"/>
              </a:rPr>
              <a:t>la </a:t>
            </a:r>
            <a:r>
              <a:rPr sz="2400" spc="-35" dirty="0">
                <a:latin typeface="Times New Roman"/>
                <a:cs typeface="Times New Roman"/>
              </a:rPr>
              <a:t>collaboration </a:t>
            </a:r>
            <a:r>
              <a:rPr sz="2400" spc="-5" dirty="0">
                <a:latin typeface="Times New Roman"/>
                <a:cs typeface="Times New Roman"/>
              </a:rPr>
              <a:t>ou </a:t>
            </a:r>
            <a:r>
              <a:rPr sz="2400" spc="-95" dirty="0">
                <a:latin typeface="Times New Roman"/>
                <a:cs typeface="Times New Roman"/>
              </a:rPr>
              <a:t>le</a:t>
            </a:r>
            <a:r>
              <a:rPr sz="2400" spc="-85" dirty="0">
                <a:latin typeface="Times New Roman"/>
                <a:cs typeface="Times New Roman"/>
              </a:rPr>
              <a:t> </a:t>
            </a:r>
            <a:r>
              <a:rPr sz="2400" spc="-35" dirty="0">
                <a:latin typeface="Times New Roman"/>
                <a:cs typeface="Times New Roman"/>
              </a:rPr>
              <a:t>compromis)</a:t>
            </a:r>
            <a:endParaRPr sz="2400">
              <a:latin typeface="Times New Roman"/>
              <a:cs typeface="Times New Roman"/>
            </a:endParaRPr>
          </a:p>
          <a:p>
            <a:pPr marL="297815" indent="-285750">
              <a:lnSpc>
                <a:spcPct val="100000"/>
              </a:lnSpc>
              <a:spcBef>
                <a:spcPts val="434"/>
              </a:spcBef>
              <a:buAutoNum type="arabicPeriod"/>
              <a:tabLst>
                <a:tab pos="298450" algn="l"/>
              </a:tabLst>
            </a:pPr>
            <a:r>
              <a:rPr sz="2400" spc="-35" dirty="0">
                <a:latin typeface="Times New Roman"/>
                <a:cs typeface="Times New Roman"/>
              </a:rPr>
              <a:t>Il </a:t>
            </a:r>
            <a:r>
              <a:rPr sz="2400" spc="-60" dirty="0">
                <a:latin typeface="Times New Roman"/>
                <a:cs typeface="Times New Roman"/>
              </a:rPr>
              <a:t>s’accommode </a:t>
            </a:r>
            <a:r>
              <a:rPr sz="2400" spc="-35" dirty="0">
                <a:latin typeface="Times New Roman"/>
                <a:cs typeface="Times New Roman"/>
              </a:rPr>
              <a:t>de </a:t>
            </a:r>
            <a:r>
              <a:rPr sz="2400" spc="-105" dirty="0">
                <a:latin typeface="Times New Roman"/>
                <a:cs typeface="Times New Roman"/>
              </a:rPr>
              <a:t>la </a:t>
            </a:r>
            <a:r>
              <a:rPr sz="2400" spc="-35" dirty="0">
                <a:latin typeface="Times New Roman"/>
                <a:cs typeface="Times New Roman"/>
              </a:rPr>
              <a:t>situation </a:t>
            </a:r>
            <a:r>
              <a:rPr sz="2400" spc="-95" dirty="0">
                <a:latin typeface="Times New Roman"/>
                <a:cs typeface="Times New Roman"/>
              </a:rPr>
              <a:t>(c’est </a:t>
            </a:r>
            <a:r>
              <a:rPr sz="2400" spc="-25" dirty="0">
                <a:latin typeface="Times New Roman"/>
                <a:cs typeface="Times New Roman"/>
              </a:rPr>
              <a:t>une </a:t>
            </a:r>
            <a:r>
              <a:rPr sz="2400" spc="-5" dirty="0">
                <a:latin typeface="Times New Roman"/>
                <a:cs typeface="Times New Roman"/>
              </a:rPr>
              <a:t>sorte </a:t>
            </a:r>
            <a:r>
              <a:rPr sz="2400" spc="-35" dirty="0">
                <a:latin typeface="Times New Roman"/>
                <a:cs typeface="Times New Roman"/>
              </a:rPr>
              <a:t>de</a:t>
            </a:r>
            <a:r>
              <a:rPr sz="2400" spc="400" dirty="0">
                <a:latin typeface="Times New Roman"/>
                <a:cs typeface="Times New Roman"/>
              </a:rPr>
              <a:t> </a:t>
            </a:r>
            <a:r>
              <a:rPr sz="2400" spc="-45" dirty="0">
                <a:latin typeface="Times New Roman"/>
                <a:cs typeface="Times New Roman"/>
              </a:rPr>
              <a:t>soumission)</a:t>
            </a:r>
            <a:endParaRPr sz="2400">
              <a:latin typeface="Times New Roman"/>
              <a:cs typeface="Times New Roman"/>
            </a:endParaRPr>
          </a:p>
          <a:p>
            <a:pPr marL="297815" indent="-285750">
              <a:lnSpc>
                <a:spcPct val="100000"/>
              </a:lnSpc>
              <a:spcBef>
                <a:spcPts val="425"/>
              </a:spcBef>
              <a:buAutoNum type="arabicPeriod"/>
              <a:tabLst>
                <a:tab pos="298450" algn="l"/>
              </a:tabLst>
            </a:pPr>
            <a:r>
              <a:rPr sz="2400" spc="-35" dirty="0">
                <a:latin typeface="Times New Roman"/>
                <a:cs typeface="Times New Roman"/>
              </a:rPr>
              <a:t>Il </a:t>
            </a:r>
            <a:r>
              <a:rPr sz="2400" spc="-40" dirty="0">
                <a:latin typeface="Times New Roman"/>
                <a:cs typeface="Times New Roman"/>
              </a:rPr>
              <a:t>devient </a:t>
            </a:r>
            <a:r>
              <a:rPr sz="2400" spc="-45" dirty="0">
                <a:latin typeface="Times New Roman"/>
                <a:cs typeface="Times New Roman"/>
              </a:rPr>
              <a:t>violent </a:t>
            </a:r>
            <a:r>
              <a:rPr sz="2400" spc="-95" dirty="0">
                <a:latin typeface="Times New Roman"/>
                <a:cs typeface="Times New Roman"/>
              </a:rPr>
              <a:t>(c’est </a:t>
            </a:r>
            <a:r>
              <a:rPr sz="2400" spc="-105" dirty="0">
                <a:latin typeface="Times New Roman"/>
                <a:cs typeface="Times New Roman"/>
              </a:rPr>
              <a:t>la </a:t>
            </a:r>
            <a:r>
              <a:rPr sz="2400" spc="-10" dirty="0">
                <a:latin typeface="Times New Roman"/>
                <a:cs typeface="Times New Roman"/>
              </a:rPr>
              <a:t>confrontation </a:t>
            </a:r>
            <a:r>
              <a:rPr sz="2400" spc="-25" dirty="0">
                <a:latin typeface="Times New Roman"/>
                <a:cs typeface="Times New Roman"/>
              </a:rPr>
              <a:t>par une réponse </a:t>
            </a:r>
            <a:r>
              <a:rPr sz="2400" spc="-45" dirty="0">
                <a:latin typeface="Times New Roman"/>
                <a:cs typeface="Times New Roman"/>
              </a:rPr>
              <a:t>autoritaire </a:t>
            </a:r>
            <a:r>
              <a:rPr sz="2400" spc="-5" dirty="0">
                <a:latin typeface="Times New Roman"/>
                <a:cs typeface="Times New Roman"/>
              </a:rPr>
              <a:t>ou</a:t>
            </a:r>
            <a:r>
              <a:rPr sz="2400" spc="500" dirty="0">
                <a:latin typeface="Times New Roman"/>
                <a:cs typeface="Times New Roman"/>
              </a:rPr>
              <a:t> </a:t>
            </a:r>
            <a:r>
              <a:rPr sz="2400" spc="-55" dirty="0">
                <a:latin typeface="Times New Roman"/>
                <a:cs typeface="Times New Roman"/>
              </a:rPr>
              <a:t>oppressive)</a:t>
            </a:r>
            <a:endParaRPr sz="2400">
              <a:latin typeface="Times New Roman"/>
              <a:cs typeface="Times New Roman"/>
            </a:endParaRPr>
          </a:p>
          <a:p>
            <a:pPr marL="297815" indent="-285115">
              <a:lnSpc>
                <a:spcPct val="100000"/>
              </a:lnSpc>
              <a:spcBef>
                <a:spcPts val="415"/>
              </a:spcBef>
              <a:buAutoNum type="arabicPeriod"/>
              <a:tabLst>
                <a:tab pos="297815" algn="l"/>
              </a:tabLst>
            </a:pPr>
            <a:r>
              <a:rPr sz="2400" spc="-35" dirty="0">
                <a:latin typeface="Times New Roman"/>
                <a:cs typeface="Times New Roman"/>
              </a:rPr>
              <a:t>Il </a:t>
            </a:r>
            <a:r>
              <a:rPr sz="2400" spc="-40" dirty="0">
                <a:latin typeface="Times New Roman"/>
                <a:cs typeface="Times New Roman"/>
              </a:rPr>
              <a:t>démissionne </a:t>
            </a:r>
            <a:r>
              <a:rPr sz="2400" spc="-95" dirty="0">
                <a:latin typeface="Times New Roman"/>
                <a:cs typeface="Times New Roman"/>
              </a:rPr>
              <a:t>(c’est </a:t>
            </a:r>
            <a:r>
              <a:rPr sz="2400" spc="-105" dirty="0">
                <a:latin typeface="Times New Roman"/>
                <a:cs typeface="Times New Roman"/>
              </a:rPr>
              <a:t>la</a:t>
            </a:r>
            <a:r>
              <a:rPr sz="2400" spc="165" dirty="0">
                <a:latin typeface="Times New Roman"/>
                <a:cs typeface="Times New Roman"/>
              </a:rPr>
              <a:t> </a:t>
            </a:r>
            <a:r>
              <a:rPr sz="2400" spc="-55" dirty="0">
                <a:latin typeface="Times New Roman"/>
                <a:cs typeface="Times New Roman"/>
              </a:rPr>
              <a:t>fuite).</a:t>
            </a:r>
            <a:endParaRPr sz="2400">
              <a:latin typeface="Times New Roman"/>
              <a:cs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14169" y="875158"/>
            <a:ext cx="7985125" cy="690574"/>
          </a:xfrm>
          <a:prstGeom prst="rect">
            <a:avLst/>
          </a:prstGeom>
        </p:spPr>
        <p:txBody>
          <a:bodyPr vert="horz" wrap="square" lIns="0" tIns="13335" rIns="0" bIns="0" rtlCol="0">
            <a:spAutoFit/>
          </a:bodyPr>
          <a:lstStyle/>
          <a:p>
            <a:pPr marL="12700">
              <a:lnSpc>
                <a:spcPct val="100000"/>
              </a:lnSpc>
              <a:spcBef>
                <a:spcPts val="105"/>
              </a:spcBef>
            </a:pPr>
            <a:r>
              <a:rPr spc="-240" dirty="0">
                <a:solidFill>
                  <a:srgbClr val="A18E6A"/>
                </a:solidFill>
              </a:rPr>
              <a:t>Caractéristiques </a:t>
            </a:r>
            <a:r>
              <a:rPr spc="-95" dirty="0">
                <a:solidFill>
                  <a:srgbClr val="A18E6A"/>
                </a:solidFill>
              </a:rPr>
              <a:t>du </a:t>
            </a:r>
            <a:r>
              <a:rPr spc="-200" dirty="0">
                <a:solidFill>
                  <a:srgbClr val="A18E6A"/>
                </a:solidFill>
              </a:rPr>
              <a:t>processus </a:t>
            </a:r>
            <a:r>
              <a:rPr spc="-95" dirty="0">
                <a:solidFill>
                  <a:srgbClr val="A18E6A"/>
                </a:solidFill>
              </a:rPr>
              <a:t>du</a:t>
            </a:r>
            <a:r>
              <a:rPr spc="-595" dirty="0">
                <a:solidFill>
                  <a:srgbClr val="A18E6A"/>
                </a:solidFill>
              </a:rPr>
              <a:t> </a:t>
            </a:r>
            <a:r>
              <a:rPr spc="-215" dirty="0">
                <a:solidFill>
                  <a:srgbClr val="A18E6A"/>
                </a:solidFill>
              </a:rPr>
              <a:t>conflit</a:t>
            </a:r>
            <a:r>
              <a:rPr sz="4400" spc="-215" dirty="0">
                <a:solidFill>
                  <a:srgbClr val="A18E6A"/>
                </a:solidFill>
              </a:rPr>
              <a:t>:</a:t>
            </a:r>
            <a:endParaRPr sz="4400" dirty="0"/>
          </a:p>
        </p:txBody>
      </p:sp>
      <p:sp>
        <p:nvSpPr>
          <p:cNvPr id="3" name="object 3"/>
          <p:cNvSpPr txBox="1"/>
          <p:nvPr/>
        </p:nvSpPr>
        <p:spPr>
          <a:xfrm>
            <a:off x="916939" y="1791665"/>
            <a:ext cx="10237470" cy="3906520"/>
          </a:xfrm>
          <a:prstGeom prst="rect">
            <a:avLst/>
          </a:prstGeom>
        </p:spPr>
        <p:txBody>
          <a:bodyPr vert="horz" wrap="square" lIns="0" tIns="60325" rIns="0" bIns="0" rtlCol="0">
            <a:spAutoFit/>
          </a:bodyPr>
          <a:lstStyle/>
          <a:p>
            <a:pPr marL="241300" marR="99695" indent="-229235">
              <a:lnSpc>
                <a:spcPts val="3030"/>
              </a:lnSpc>
              <a:spcBef>
                <a:spcPts val="475"/>
              </a:spcBef>
            </a:pPr>
            <a:r>
              <a:rPr sz="2250" spc="-15" dirty="0">
                <a:solidFill>
                  <a:srgbClr val="C00000"/>
                </a:solidFill>
                <a:latin typeface="Times New Roman"/>
                <a:cs typeface="Times New Roman"/>
              </a:rPr>
              <a:t>° </a:t>
            </a:r>
            <a:r>
              <a:rPr sz="2800" spc="-50" dirty="0">
                <a:solidFill>
                  <a:srgbClr val="C00000"/>
                </a:solidFill>
                <a:latin typeface="Times New Roman"/>
                <a:cs typeface="Times New Roman"/>
              </a:rPr>
              <a:t>L’affrontement </a:t>
            </a:r>
            <a:r>
              <a:rPr sz="2800" spc="-30" dirty="0">
                <a:solidFill>
                  <a:srgbClr val="C00000"/>
                </a:solidFill>
                <a:latin typeface="Times New Roman"/>
                <a:cs typeface="Times New Roman"/>
              </a:rPr>
              <a:t>par </a:t>
            </a:r>
            <a:r>
              <a:rPr sz="2800" spc="-130" dirty="0">
                <a:solidFill>
                  <a:srgbClr val="C00000"/>
                </a:solidFill>
                <a:latin typeface="Times New Roman"/>
                <a:cs typeface="Times New Roman"/>
              </a:rPr>
              <a:t>la </a:t>
            </a:r>
            <a:r>
              <a:rPr sz="2800" spc="-55" dirty="0">
                <a:solidFill>
                  <a:srgbClr val="C00000"/>
                </a:solidFill>
                <a:latin typeface="Times New Roman"/>
                <a:cs typeface="Times New Roman"/>
              </a:rPr>
              <a:t>force: </a:t>
            </a:r>
            <a:r>
              <a:rPr sz="2800" spc="-125" dirty="0">
                <a:latin typeface="Times New Roman"/>
                <a:cs typeface="Times New Roman"/>
              </a:rPr>
              <a:t>la </a:t>
            </a:r>
            <a:r>
              <a:rPr sz="2800" spc="-20" dirty="0">
                <a:latin typeface="Times New Roman"/>
                <a:cs typeface="Times New Roman"/>
              </a:rPr>
              <a:t>personne </a:t>
            </a:r>
            <a:r>
              <a:rPr sz="2800" spc="-85" dirty="0">
                <a:latin typeface="Times New Roman"/>
                <a:cs typeface="Times New Roman"/>
              </a:rPr>
              <a:t>utilise </a:t>
            </a:r>
            <a:r>
              <a:rPr sz="2800" spc="-125" dirty="0">
                <a:latin typeface="Times New Roman"/>
                <a:cs typeface="Times New Roman"/>
              </a:rPr>
              <a:t>la </a:t>
            </a:r>
            <a:r>
              <a:rPr sz="2800" spc="-70" dirty="0">
                <a:latin typeface="Times New Roman"/>
                <a:cs typeface="Times New Roman"/>
              </a:rPr>
              <a:t>menace, </a:t>
            </a:r>
            <a:r>
              <a:rPr sz="2800" spc="-114" dirty="0">
                <a:latin typeface="Times New Roman"/>
                <a:cs typeface="Times New Roman"/>
              </a:rPr>
              <a:t>le </a:t>
            </a:r>
            <a:r>
              <a:rPr sz="2800" spc="-65" dirty="0">
                <a:latin typeface="Times New Roman"/>
                <a:cs typeface="Times New Roman"/>
              </a:rPr>
              <a:t>chantage, </a:t>
            </a:r>
            <a:r>
              <a:rPr sz="2800" spc="-125" dirty="0">
                <a:latin typeface="Times New Roman"/>
                <a:cs typeface="Times New Roman"/>
              </a:rPr>
              <a:t>la  </a:t>
            </a:r>
            <a:r>
              <a:rPr sz="2800" spc="-75" dirty="0">
                <a:latin typeface="Times New Roman"/>
                <a:cs typeface="Times New Roman"/>
              </a:rPr>
              <a:t>violence</a:t>
            </a:r>
            <a:r>
              <a:rPr sz="2800" spc="-5" dirty="0">
                <a:latin typeface="Times New Roman"/>
                <a:cs typeface="Times New Roman"/>
              </a:rPr>
              <a:t> </a:t>
            </a:r>
            <a:r>
              <a:rPr sz="2800" spc="-85" dirty="0">
                <a:latin typeface="Times New Roman"/>
                <a:cs typeface="Times New Roman"/>
              </a:rPr>
              <a:t>verbale.</a:t>
            </a:r>
            <a:endParaRPr sz="2800">
              <a:latin typeface="Times New Roman"/>
              <a:cs typeface="Times New Roman"/>
            </a:endParaRPr>
          </a:p>
          <a:p>
            <a:pPr marL="12700">
              <a:lnSpc>
                <a:spcPts val="3190"/>
              </a:lnSpc>
              <a:spcBef>
                <a:spcPts val="610"/>
              </a:spcBef>
            </a:pPr>
            <a:r>
              <a:rPr sz="2250" spc="-15" dirty="0">
                <a:solidFill>
                  <a:srgbClr val="6F2F9F"/>
                </a:solidFill>
                <a:latin typeface="Times New Roman"/>
                <a:cs typeface="Times New Roman"/>
              </a:rPr>
              <a:t>° </a:t>
            </a:r>
            <a:r>
              <a:rPr sz="2800" spc="-85" dirty="0">
                <a:solidFill>
                  <a:srgbClr val="6F2F9F"/>
                </a:solidFill>
                <a:latin typeface="Times New Roman"/>
                <a:cs typeface="Times New Roman"/>
              </a:rPr>
              <a:t>L’adoucissement: </a:t>
            </a:r>
            <a:r>
              <a:rPr sz="2800" spc="-125" dirty="0">
                <a:latin typeface="Times New Roman"/>
                <a:cs typeface="Times New Roman"/>
              </a:rPr>
              <a:t>la </a:t>
            </a:r>
            <a:r>
              <a:rPr sz="2800" spc="-20" dirty="0">
                <a:latin typeface="Times New Roman"/>
                <a:cs typeface="Times New Roman"/>
              </a:rPr>
              <a:t>personne </a:t>
            </a:r>
            <a:r>
              <a:rPr sz="2800" spc="-75" dirty="0">
                <a:latin typeface="Times New Roman"/>
                <a:cs typeface="Times New Roman"/>
              </a:rPr>
              <a:t>minimise </a:t>
            </a:r>
            <a:r>
              <a:rPr sz="2800" spc="-100" dirty="0">
                <a:latin typeface="Times New Roman"/>
                <a:cs typeface="Times New Roman"/>
              </a:rPr>
              <a:t>les </a:t>
            </a:r>
            <a:r>
              <a:rPr sz="2800" spc="-60" dirty="0">
                <a:latin typeface="Times New Roman"/>
                <a:cs typeface="Times New Roman"/>
              </a:rPr>
              <a:t>désaccords, </a:t>
            </a:r>
            <a:r>
              <a:rPr sz="2800" spc="-45" dirty="0">
                <a:latin typeface="Times New Roman"/>
                <a:cs typeface="Times New Roman"/>
              </a:rPr>
              <a:t>reste </a:t>
            </a:r>
            <a:r>
              <a:rPr sz="2800" spc="-40" dirty="0">
                <a:latin typeface="Times New Roman"/>
                <a:cs typeface="Times New Roman"/>
              </a:rPr>
              <a:t>dans </a:t>
            </a:r>
            <a:r>
              <a:rPr sz="2800" spc="-110" dirty="0">
                <a:latin typeface="Times New Roman"/>
                <a:cs typeface="Times New Roman"/>
              </a:rPr>
              <a:t>le</a:t>
            </a:r>
            <a:r>
              <a:rPr sz="2800" spc="420" dirty="0">
                <a:latin typeface="Times New Roman"/>
                <a:cs typeface="Times New Roman"/>
              </a:rPr>
              <a:t> </a:t>
            </a:r>
            <a:r>
              <a:rPr sz="2800" spc="-45" dirty="0">
                <a:latin typeface="Times New Roman"/>
                <a:cs typeface="Times New Roman"/>
              </a:rPr>
              <a:t>flou,</a:t>
            </a:r>
            <a:endParaRPr sz="2800">
              <a:latin typeface="Times New Roman"/>
              <a:cs typeface="Times New Roman"/>
            </a:endParaRPr>
          </a:p>
          <a:p>
            <a:pPr marL="241300">
              <a:lnSpc>
                <a:spcPts val="3190"/>
              </a:lnSpc>
            </a:pPr>
            <a:r>
              <a:rPr sz="2800" spc="-100" dirty="0">
                <a:latin typeface="Times New Roman"/>
                <a:cs typeface="Times New Roman"/>
              </a:rPr>
              <a:t>n’ose </a:t>
            </a:r>
            <a:r>
              <a:rPr sz="2800" spc="-55" dirty="0">
                <a:latin typeface="Times New Roman"/>
                <a:cs typeface="Times New Roman"/>
              </a:rPr>
              <a:t>pas </a:t>
            </a:r>
            <a:r>
              <a:rPr sz="2800" dirty="0">
                <a:latin typeface="Times New Roman"/>
                <a:cs typeface="Times New Roman"/>
              </a:rPr>
              <a:t>donner </a:t>
            </a:r>
            <a:r>
              <a:rPr sz="2800" spc="-100" dirty="0">
                <a:latin typeface="Times New Roman"/>
                <a:cs typeface="Times New Roman"/>
              </a:rPr>
              <a:t>les </a:t>
            </a:r>
            <a:r>
              <a:rPr sz="2800" spc="-65" dirty="0">
                <a:latin typeface="Times New Roman"/>
                <a:cs typeface="Times New Roman"/>
              </a:rPr>
              <a:t>véritables </a:t>
            </a:r>
            <a:r>
              <a:rPr sz="2800" spc="-40" dirty="0">
                <a:latin typeface="Times New Roman"/>
                <a:cs typeface="Times New Roman"/>
              </a:rPr>
              <a:t>rasons de </a:t>
            </a:r>
            <a:r>
              <a:rPr sz="2800" spc="-5" dirty="0">
                <a:latin typeface="Times New Roman"/>
                <a:cs typeface="Times New Roman"/>
              </a:rPr>
              <a:t>son</a:t>
            </a:r>
            <a:r>
              <a:rPr sz="2800" spc="375" dirty="0">
                <a:latin typeface="Times New Roman"/>
                <a:cs typeface="Times New Roman"/>
              </a:rPr>
              <a:t> </a:t>
            </a:r>
            <a:r>
              <a:rPr sz="2800" spc="-50" dirty="0">
                <a:latin typeface="Times New Roman"/>
                <a:cs typeface="Times New Roman"/>
              </a:rPr>
              <a:t>désaccord.</a:t>
            </a:r>
            <a:endParaRPr sz="2800">
              <a:latin typeface="Times New Roman"/>
              <a:cs typeface="Times New Roman"/>
            </a:endParaRPr>
          </a:p>
          <a:p>
            <a:pPr marL="241300" marR="467995" indent="-229235">
              <a:lnSpc>
                <a:spcPts val="3020"/>
              </a:lnSpc>
              <a:spcBef>
                <a:spcPts val="1055"/>
              </a:spcBef>
            </a:pPr>
            <a:r>
              <a:rPr sz="2250" spc="-15" dirty="0">
                <a:solidFill>
                  <a:srgbClr val="001F5F"/>
                </a:solidFill>
                <a:latin typeface="Times New Roman"/>
                <a:cs typeface="Times New Roman"/>
              </a:rPr>
              <a:t>° </a:t>
            </a:r>
            <a:r>
              <a:rPr sz="2800" spc="-110" dirty="0">
                <a:solidFill>
                  <a:srgbClr val="001F5F"/>
                </a:solidFill>
                <a:latin typeface="Times New Roman"/>
                <a:cs typeface="Times New Roman"/>
              </a:rPr>
              <a:t>La </a:t>
            </a:r>
            <a:r>
              <a:rPr sz="2800" spc="-70" dirty="0">
                <a:solidFill>
                  <a:srgbClr val="001F5F"/>
                </a:solidFill>
                <a:latin typeface="Times New Roman"/>
                <a:cs typeface="Times New Roman"/>
              </a:rPr>
              <a:t>fuite: </a:t>
            </a:r>
            <a:r>
              <a:rPr sz="2800" spc="-125" dirty="0">
                <a:latin typeface="Times New Roman"/>
                <a:cs typeface="Times New Roman"/>
              </a:rPr>
              <a:t>la </a:t>
            </a:r>
            <a:r>
              <a:rPr sz="2800" spc="-20" dirty="0">
                <a:latin typeface="Times New Roman"/>
                <a:cs typeface="Times New Roman"/>
              </a:rPr>
              <a:t>personne </a:t>
            </a:r>
            <a:r>
              <a:rPr sz="2800" spc="-70" dirty="0">
                <a:latin typeface="Times New Roman"/>
                <a:cs typeface="Times New Roman"/>
              </a:rPr>
              <a:t>évite </a:t>
            </a:r>
            <a:r>
              <a:rPr sz="2800" spc="-110" dirty="0">
                <a:latin typeface="Times New Roman"/>
                <a:cs typeface="Times New Roman"/>
              </a:rPr>
              <a:t>le </a:t>
            </a:r>
            <a:r>
              <a:rPr sz="2800" spc="-60" dirty="0">
                <a:latin typeface="Times New Roman"/>
                <a:cs typeface="Times New Roman"/>
              </a:rPr>
              <a:t>sujet </a:t>
            </a:r>
            <a:r>
              <a:rPr sz="2800" spc="-5" dirty="0">
                <a:latin typeface="Times New Roman"/>
                <a:cs typeface="Times New Roman"/>
              </a:rPr>
              <a:t>ou </a:t>
            </a:r>
            <a:r>
              <a:rPr sz="2800" spc="-75" dirty="0">
                <a:latin typeface="Times New Roman"/>
                <a:cs typeface="Times New Roman"/>
              </a:rPr>
              <a:t>se </a:t>
            </a:r>
            <a:r>
              <a:rPr sz="2800" spc="-25" dirty="0">
                <a:latin typeface="Times New Roman"/>
                <a:cs typeface="Times New Roman"/>
              </a:rPr>
              <a:t>concentre </a:t>
            </a:r>
            <a:r>
              <a:rPr sz="2800" spc="-35" dirty="0">
                <a:latin typeface="Times New Roman"/>
                <a:cs typeface="Times New Roman"/>
              </a:rPr>
              <a:t>sur </a:t>
            </a:r>
            <a:r>
              <a:rPr sz="2800" spc="-40" dirty="0">
                <a:latin typeface="Times New Roman"/>
                <a:cs typeface="Times New Roman"/>
              </a:rPr>
              <a:t>autre </a:t>
            </a:r>
            <a:r>
              <a:rPr sz="2800" spc="-60" dirty="0">
                <a:latin typeface="Times New Roman"/>
                <a:cs typeface="Times New Roman"/>
              </a:rPr>
              <a:t>chose, </a:t>
            </a:r>
            <a:r>
              <a:rPr sz="2800" spc="-10" dirty="0">
                <a:latin typeface="Times New Roman"/>
                <a:cs typeface="Times New Roman"/>
              </a:rPr>
              <a:t>ou  </a:t>
            </a:r>
            <a:r>
              <a:rPr sz="2800" spc="-65" dirty="0">
                <a:latin typeface="Times New Roman"/>
                <a:cs typeface="Times New Roman"/>
              </a:rPr>
              <a:t>alors </a:t>
            </a:r>
            <a:r>
              <a:rPr sz="2800" spc="-114" dirty="0">
                <a:latin typeface="Times New Roman"/>
                <a:cs typeface="Times New Roman"/>
              </a:rPr>
              <a:t>elle </a:t>
            </a:r>
            <a:r>
              <a:rPr sz="2800" spc="-55" dirty="0">
                <a:latin typeface="Times New Roman"/>
                <a:cs typeface="Times New Roman"/>
              </a:rPr>
              <a:t>dramatise </a:t>
            </a:r>
            <a:r>
              <a:rPr sz="2800" spc="-110" dirty="0">
                <a:latin typeface="Times New Roman"/>
                <a:cs typeface="Times New Roman"/>
              </a:rPr>
              <a:t>le</a:t>
            </a:r>
            <a:r>
              <a:rPr sz="2800" spc="220" dirty="0">
                <a:latin typeface="Times New Roman"/>
                <a:cs typeface="Times New Roman"/>
              </a:rPr>
              <a:t> </a:t>
            </a:r>
            <a:r>
              <a:rPr sz="2800" spc="-45" dirty="0">
                <a:latin typeface="Times New Roman"/>
                <a:cs typeface="Times New Roman"/>
              </a:rPr>
              <a:t>conflit.</a:t>
            </a:r>
            <a:endParaRPr sz="2800">
              <a:latin typeface="Times New Roman"/>
              <a:cs typeface="Times New Roman"/>
            </a:endParaRPr>
          </a:p>
          <a:p>
            <a:pPr marL="241300" marR="247650" indent="-229235">
              <a:lnSpc>
                <a:spcPts val="3020"/>
              </a:lnSpc>
              <a:spcBef>
                <a:spcPts val="1010"/>
              </a:spcBef>
            </a:pPr>
            <a:r>
              <a:rPr sz="2250" spc="-15" dirty="0">
                <a:solidFill>
                  <a:srgbClr val="FF0000"/>
                </a:solidFill>
                <a:latin typeface="Times New Roman"/>
                <a:cs typeface="Times New Roman"/>
              </a:rPr>
              <a:t>° </a:t>
            </a:r>
            <a:r>
              <a:rPr sz="2800" spc="-50" dirty="0">
                <a:solidFill>
                  <a:srgbClr val="FF0000"/>
                </a:solidFill>
                <a:latin typeface="Times New Roman"/>
                <a:cs typeface="Times New Roman"/>
              </a:rPr>
              <a:t>L’affrontement </a:t>
            </a:r>
            <a:r>
              <a:rPr sz="2800" spc="-35" dirty="0">
                <a:solidFill>
                  <a:srgbClr val="FF0000"/>
                </a:solidFill>
                <a:latin typeface="Times New Roman"/>
                <a:cs typeface="Times New Roman"/>
              </a:rPr>
              <a:t>par </a:t>
            </a:r>
            <a:r>
              <a:rPr sz="2800" spc="-125" dirty="0">
                <a:solidFill>
                  <a:srgbClr val="FF0000"/>
                </a:solidFill>
                <a:latin typeface="Times New Roman"/>
                <a:cs typeface="Times New Roman"/>
              </a:rPr>
              <a:t>la </a:t>
            </a:r>
            <a:r>
              <a:rPr sz="2800" spc="-60" dirty="0">
                <a:solidFill>
                  <a:srgbClr val="FF0000"/>
                </a:solidFill>
                <a:latin typeface="Times New Roman"/>
                <a:cs typeface="Times New Roman"/>
              </a:rPr>
              <a:t>négociation</a:t>
            </a:r>
            <a:r>
              <a:rPr sz="2800" spc="-60" dirty="0">
                <a:latin typeface="Times New Roman"/>
                <a:cs typeface="Times New Roman"/>
              </a:rPr>
              <a:t>: </a:t>
            </a:r>
            <a:r>
              <a:rPr sz="2800" spc="-95" dirty="0">
                <a:latin typeface="Times New Roman"/>
                <a:cs typeface="Times New Roman"/>
              </a:rPr>
              <a:t>l’accent </a:t>
            </a:r>
            <a:r>
              <a:rPr sz="2800" spc="-40" dirty="0">
                <a:latin typeface="Times New Roman"/>
                <a:cs typeface="Times New Roman"/>
              </a:rPr>
              <a:t>est </a:t>
            </a:r>
            <a:r>
              <a:rPr sz="2800" spc="-80" dirty="0">
                <a:latin typeface="Times New Roman"/>
                <a:cs typeface="Times New Roman"/>
              </a:rPr>
              <a:t>mise </a:t>
            </a:r>
            <a:r>
              <a:rPr sz="2800" spc="-35" dirty="0">
                <a:latin typeface="Times New Roman"/>
                <a:cs typeface="Times New Roman"/>
              </a:rPr>
              <a:t>sur </a:t>
            </a:r>
            <a:r>
              <a:rPr sz="2800" spc="-125" dirty="0">
                <a:latin typeface="Times New Roman"/>
                <a:cs typeface="Times New Roman"/>
              </a:rPr>
              <a:t>la </a:t>
            </a:r>
            <a:r>
              <a:rPr sz="2800" spc="-40" dirty="0">
                <a:latin typeface="Times New Roman"/>
                <a:cs typeface="Times New Roman"/>
              </a:rPr>
              <a:t>résolution </a:t>
            </a:r>
            <a:r>
              <a:rPr sz="2800" spc="-20" dirty="0">
                <a:latin typeface="Times New Roman"/>
                <a:cs typeface="Times New Roman"/>
              </a:rPr>
              <a:t>du  </a:t>
            </a:r>
            <a:r>
              <a:rPr sz="2800" spc="-35" dirty="0">
                <a:latin typeface="Times New Roman"/>
                <a:cs typeface="Times New Roman"/>
              </a:rPr>
              <a:t>problème </a:t>
            </a:r>
            <a:r>
              <a:rPr sz="2800" spc="-40" dirty="0">
                <a:latin typeface="Times New Roman"/>
                <a:cs typeface="Times New Roman"/>
              </a:rPr>
              <a:t>dans </a:t>
            </a:r>
            <a:r>
              <a:rPr sz="2800" spc="-110" dirty="0">
                <a:latin typeface="Times New Roman"/>
                <a:cs typeface="Times New Roman"/>
              </a:rPr>
              <a:t>le </a:t>
            </a:r>
            <a:r>
              <a:rPr sz="2800" spc="-40" dirty="0">
                <a:latin typeface="Times New Roman"/>
                <a:cs typeface="Times New Roman"/>
              </a:rPr>
              <a:t>respect </a:t>
            </a:r>
            <a:r>
              <a:rPr sz="2800" spc="-50" dirty="0">
                <a:latin typeface="Times New Roman"/>
                <a:cs typeface="Times New Roman"/>
              </a:rPr>
              <a:t>des </a:t>
            </a:r>
            <a:r>
              <a:rPr sz="2800" spc="-30" dirty="0">
                <a:latin typeface="Times New Roman"/>
                <a:cs typeface="Times New Roman"/>
              </a:rPr>
              <a:t>personnes </a:t>
            </a:r>
            <a:r>
              <a:rPr sz="2800" spc="-40" dirty="0">
                <a:latin typeface="Times New Roman"/>
                <a:cs typeface="Times New Roman"/>
              </a:rPr>
              <a:t>dans </a:t>
            </a:r>
            <a:r>
              <a:rPr sz="2800" spc="-110" dirty="0">
                <a:latin typeface="Times New Roman"/>
                <a:cs typeface="Times New Roman"/>
              </a:rPr>
              <a:t>le </a:t>
            </a:r>
            <a:r>
              <a:rPr sz="2800" spc="5" dirty="0">
                <a:latin typeface="Times New Roman"/>
                <a:cs typeface="Times New Roman"/>
              </a:rPr>
              <a:t>but </a:t>
            </a:r>
            <a:r>
              <a:rPr sz="2800" spc="-85" dirty="0">
                <a:latin typeface="Times New Roman"/>
                <a:cs typeface="Times New Roman"/>
              </a:rPr>
              <a:t>d’arriver </a:t>
            </a:r>
            <a:r>
              <a:rPr sz="2800" spc="-110" dirty="0">
                <a:latin typeface="Times New Roman"/>
                <a:cs typeface="Times New Roman"/>
              </a:rPr>
              <a:t>à </a:t>
            </a:r>
            <a:r>
              <a:rPr sz="2800" spc="-30" dirty="0">
                <a:latin typeface="Times New Roman"/>
                <a:cs typeface="Times New Roman"/>
              </a:rPr>
              <a:t>une  </a:t>
            </a:r>
            <a:r>
              <a:rPr sz="2800" spc="-35" dirty="0">
                <a:latin typeface="Times New Roman"/>
                <a:cs typeface="Times New Roman"/>
              </a:rPr>
              <a:t>solution </a:t>
            </a:r>
            <a:r>
              <a:rPr sz="2800" spc="-5" dirty="0">
                <a:latin typeface="Times New Roman"/>
                <a:cs typeface="Times New Roman"/>
              </a:rPr>
              <a:t>où </a:t>
            </a:r>
            <a:r>
              <a:rPr sz="2800" spc="-55" dirty="0">
                <a:latin typeface="Times New Roman"/>
                <a:cs typeface="Times New Roman"/>
              </a:rPr>
              <a:t>chacun </a:t>
            </a:r>
            <a:r>
              <a:rPr sz="2800" spc="-40" dirty="0">
                <a:latin typeface="Times New Roman"/>
                <a:cs typeface="Times New Roman"/>
              </a:rPr>
              <a:t>est</a:t>
            </a:r>
            <a:r>
              <a:rPr sz="2800" spc="85" dirty="0">
                <a:latin typeface="Times New Roman"/>
                <a:cs typeface="Times New Roman"/>
              </a:rPr>
              <a:t> </a:t>
            </a:r>
            <a:r>
              <a:rPr sz="2800" spc="-65" dirty="0">
                <a:latin typeface="Times New Roman"/>
                <a:cs typeface="Times New Roman"/>
              </a:rPr>
              <a:t>gagnant.</a:t>
            </a:r>
            <a:endParaRPr sz="280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3921C5-49C8-4DAD-908D-562409B6EE80}"/>
              </a:ext>
            </a:extLst>
          </p:cNvPr>
          <p:cNvSpPr>
            <a:spLocks noGrp="1"/>
          </p:cNvSpPr>
          <p:nvPr>
            <p:ph type="title"/>
          </p:nvPr>
        </p:nvSpPr>
        <p:spPr/>
        <p:txBody>
          <a:bodyPr/>
          <a:lstStyle/>
          <a:p>
            <a:r>
              <a:rPr lang="fr-FR" dirty="0"/>
              <a:t>Définition </a:t>
            </a:r>
          </a:p>
        </p:txBody>
      </p:sp>
      <p:sp>
        <p:nvSpPr>
          <p:cNvPr id="3" name="Espace réservé du contenu 2">
            <a:extLst>
              <a:ext uri="{FF2B5EF4-FFF2-40B4-BE49-F238E27FC236}">
                <a16:creationId xmlns:a16="http://schemas.microsoft.com/office/drawing/2014/main" id="{2A7AA62E-4A15-42A5-AA8A-76F2081B33B1}"/>
              </a:ext>
            </a:extLst>
          </p:cNvPr>
          <p:cNvSpPr>
            <a:spLocks noGrp="1"/>
          </p:cNvSpPr>
          <p:nvPr>
            <p:ph idx="1"/>
          </p:nvPr>
        </p:nvSpPr>
        <p:spPr>
          <a:xfrm>
            <a:off x="966651" y="1463040"/>
            <a:ext cx="9603488" cy="4586904"/>
          </a:xfrm>
        </p:spPr>
        <p:txBody>
          <a:bodyPr/>
          <a:lstStyle/>
          <a:p>
            <a:r>
              <a:rPr lang="fr-FR" dirty="0"/>
              <a:t>Deux acceptions : </a:t>
            </a:r>
          </a:p>
          <a:p>
            <a:r>
              <a:rPr lang="fr-FR" dirty="0"/>
              <a:t> La première vient du latin « </a:t>
            </a:r>
            <a:r>
              <a:rPr lang="fr-FR" dirty="0" err="1"/>
              <a:t>conflictus</a:t>
            </a:r>
            <a:r>
              <a:rPr lang="fr-FR" dirty="0"/>
              <a:t> » qui signifie choc: c’est la lutte, le combat, la guerre, le terrorisme…ce choc inflige des pertes aux deux adversaires ; </a:t>
            </a:r>
          </a:p>
          <a:p>
            <a:r>
              <a:rPr lang="fr-FR" dirty="0"/>
              <a:t> La deuxième signifie la rencontre de sentiments ou d’intérêts qui s’opposent: querelles, désaccords, la lutte de pouvoir…si cette opposition d’intérêt n’est pas traitée elle peut entraîner un conflit ouvert. Dans une organisation le mot conflit s’applique en général à un blocage des mécanismes normaux de prise de décision de sorte qu’un individu ou un groupe éprouve des difficultés à opérer le choix d’une action. </a:t>
            </a:r>
          </a:p>
        </p:txBody>
      </p:sp>
    </p:spTree>
    <p:extLst>
      <p:ext uri="{BB962C8B-B14F-4D97-AF65-F5344CB8AC3E}">
        <p14:creationId xmlns:p14="http://schemas.microsoft.com/office/powerpoint/2010/main" val="272224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75725C-447A-4915-9380-28B2ED3F53EB}"/>
              </a:ext>
            </a:extLst>
          </p:cNvPr>
          <p:cNvSpPr>
            <a:spLocks noGrp="1"/>
          </p:cNvSpPr>
          <p:nvPr>
            <p:ph type="title"/>
          </p:nvPr>
        </p:nvSpPr>
        <p:spPr/>
        <p:txBody>
          <a:bodyPr/>
          <a:lstStyle/>
          <a:p>
            <a:r>
              <a:rPr lang="fr-FR" dirty="0"/>
              <a:t>Les différents types de conflits </a:t>
            </a:r>
          </a:p>
        </p:txBody>
      </p:sp>
      <p:sp>
        <p:nvSpPr>
          <p:cNvPr id="3" name="Espace réservé du contenu 2">
            <a:extLst>
              <a:ext uri="{FF2B5EF4-FFF2-40B4-BE49-F238E27FC236}">
                <a16:creationId xmlns:a16="http://schemas.microsoft.com/office/drawing/2014/main" id="{4B6CACFA-0A59-4619-B73A-A387ED3808A5}"/>
              </a:ext>
            </a:extLst>
          </p:cNvPr>
          <p:cNvSpPr>
            <a:spLocks noGrp="1"/>
          </p:cNvSpPr>
          <p:nvPr>
            <p:ph idx="1"/>
          </p:nvPr>
        </p:nvSpPr>
        <p:spPr/>
        <p:txBody>
          <a:bodyPr/>
          <a:lstStyle/>
          <a:p>
            <a:r>
              <a:rPr lang="fr-FR" b="1" dirty="0">
                <a:solidFill>
                  <a:srgbClr val="FF0000"/>
                </a:solidFill>
              </a:rPr>
              <a:t>1°/ LES CONFLITS CONSTRUCTIFS OU DESTRUCTIFS : </a:t>
            </a:r>
            <a:r>
              <a:rPr lang="fr-FR" dirty="0"/>
              <a:t>-</a:t>
            </a:r>
          </a:p>
          <a:p>
            <a:r>
              <a:rPr lang="fr-FR" b="1" dirty="0"/>
              <a:t> constructifs :</a:t>
            </a:r>
            <a:r>
              <a:rPr lang="fr-FR" dirty="0"/>
              <a:t> lorsqu'il entraîne de l'expérience qui permet d'éviter les futurs conflits. Ce qui entraine un climat coopératif lorsqu'il : place les buts du groupe avant les objectifs personnels, il améliore le niveau des évaluations il est source de production d'idées créatives il permet le réexamen des opinions et des buts il permet l'accroissement des prises de risque il augmente la cohérence du groupe</a:t>
            </a:r>
          </a:p>
          <a:p>
            <a:r>
              <a:rPr lang="fr-FR" dirty="0"/>
              <a:t> </a:t>
            </a:r>
            <a:r>
              <a:rPr lang="fr-FR" b="1" dirty="0"/>
              <a:t>- destructifs : </a:t>
            </a:r>
            <a:r>
              <a:rPr lang="fr-FR" dirty="0"/>
              <a:t>lorsqu'il entraine un climat compétitif à outrance. On peut voir les conflits comme des mécanismes de régulation, inévitables mais qu'il faut affronter et qui doivent être néanmoins le moins visible pour l'extérieur (comme dans le problème de la qualité).</a:t>
            </a:r>
          </a:p>
        </p:txBody>
      </p:sp>
    </p:spTree>
    <p:extLst>
      <p:ext uri="{BB962C8B-B14F-4D97-AF65-F5344CB8AC3E}">
        <p14:creationId xmlns:p14="http://schemas.microsoft.com/office/powerpoint/2010/main" val="1992281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8A0C0F7-ED3B-40AE-B944-FFBE247397F6}"/>
              </a:ext>
            </a:extLst>
          </p:cNvPr>
          <p:cNvSpPr>
            <a:spLocks noGrp="1"/>
          </p:cNvSpPr>
          <p:nvPr>
            <p:ph idx="1"/>
          </p:nvPr>
        </p:nvSpPr>
        <p:spPr>
          <a:xfrm>
            <a:off x="468650" y="1899337"/>
            <a:ext cx="11488888" cy="3678303"/>
          </a:xfrm>
        </p:spPr>
        <p:txBody>
          <a:bodyPr/>
          <a:lstStyle/>
          <a:p>
            <a:r>
              <a:rPr lang="fr-FR" b="1" dirty="0">
                <a:solidFill>
                  <a:srgbClr val="FF0000"/>
                </a:solidFill>
              </a:rPr>
              <a:t>2°/ LES CONFLITS D'INTÉRÊT ET D'IDENTITÉ</a:t>
            </a:r>
            <a:r>
              <a:rPr lang="fr-FR" dirty="0"/>
              <a:t>.</a:t>
            </a:r>
          </a:p>
          <a:p>
            <a:r>
              <a:rPr lang="fr-FR" dirty="0"/>
              <a:t> - </a:t>
            </a:r>
            <a:r>
              <a:rPr lang="fr-FR" b="1" dirty="0"/>
              <a:t>Dans le conflit d'intérêt</a:t>
            </a:r>
            <a:r>
              <a:rPr lang="fr-FR" dirty="0"/>
              <a:t>, l'enjeu se trouve limité à un objet, un avantage, à l'exercice d'un pouvoir... </a:t>
            </a:r>
          </a:p>
          <a:p>
            <a:r>
              <a:rPr lang="fr-FR" b="1" dirty="0"/>
              <a:t>- Dans le conflit d'identité</a:t>
            </a:r>
            <a:r>
              <a:rPr lang="fr-FR" dirty="0"/>
              <a:t>, il s'agit non pas d'acquérir un avantage, mais de rejeter l'autre en tant que tel, l'objectif est l'élimination de l'ennemi pour ce qu'il est et pour ce qu'il représente en tant que personne physique ou en tant que personne morale </a:t>
            </a:r>
          </a:p>
          <a:p>
            <a:r>
              <a:rPr lang="fr-FR" b="1" dirty="0">
                <a:solidFill>
                  <a:srgbClr val="FF0000"/>
                </a:solidFill>
              </a:rPr>
              <a:t>3°/ LES CONFLITS D’AUTORITÉ ET LES CONFLITS DE POUVOIR </a:t>
            </a:r>
          </a:p>
          <a:p>
            <a:r>
              <a:rPr lang="fr-FR" dirty="0"/>
              <a:t>Les conflits d’autorité apparaissent entre des personnes de même rang hiérarchique qui s’opposent suite à l’empiètement par l’un sur les compétences de l’autre. Ceci rappelle immédiatement la nécessité de bien définir les compétences de chacun dès le départ afin d’éviter ce type de conflit assez souvent observable</a:t>
            </a:r>
          </a:p>
        </p:txBody>
      </p:sp>
    </p:spTree>
    <p:extLst>
      <p:ext uri="{BB962C8B-B14F-4D97-AF65-F5344CB8AC3E}">
        <p14:creationId xmlns:p14="http://schemas.microsoft.com/office/powerpoint/2010/main" val="3258426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1C13B0-8410-49BF-9610-D38B44F93AAC}"/>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CF31FDD7-9610-4407-9AA2-B36B6529F31E}"/>
              </a:ext>
            </a:extLst>
          </p:cNvPr>
          <p:cNvSpPr>
            <a:spLocks noGrp="1"/>
          </p:cNvSpPr>
          <p:nvPr>
            <p:ph idx="1"/>
          </p:nvPr>
        </p:nvSpPr>
        <p:spPr>
          <a:xfrm>
            <a:off x="581192" y="1885075"/>
            <a:ext cx="11029615" cy="3678303"/>
          </a:xfrm>
        </p:spPr>
        <p:txBody>
          <a:bodyPr/>
          <a:lstStyle/>
          <a:p>
            <a:r>
              <a:rPr lang="fr-FR" b="1" dirty="0">
                <a:solidFill>
                  <a:srgbClr val="FF0000"/>
                </a:solidFill>
              </a:rPr>
              <a:t>4°/ LES CONFLITS DE CONCURRENCE OU DE RIVALITE</a:t>
            </a:r>
          </a:p>
          <a:p>
            <a:r>
              <a:rPr lang="fr-FR" dirty="0"/>
              <a:t> Ils sont principalement perceptibles dans certains métiers où la compétitivité, la recherche du résultat et sa quantification sont rendus nécessaires. On parvient dans ce cas à une sorte de jeu qui peut rapidement devenir une drogue où le conflit est banalisé mais jusqu’à un certain point. </a:t>
            </a:r>
          </a:p>
          <a:p>
            <a:r>
              <a:rPr lang="fr-FR" b="1" dirty="0">
                <a:solidFill>
                  <a:srgbClr val="FF0000"/>
                </a:solidFill>
              </a:rPr>
              <a:t>5°/ LES CONFLITS DE GÉNÉRATION</a:t>
            </a:r>
          </a:p>
          <a:p>
            <a:r>
              <a:rPr lang="fr-FR" dirty="0"/>
              <a:t> Ils sont très souvent observables dans les organisations et leur nombre ne cesse de croître avec l’augmentation de la mobilité professionnelle et les avancées technologiques</a:t>
            </a:r>
          </a:p>
        </p:txBody>
      </p:sp>
    </p:spTree>
    <p:extLst>
      <p:ext uri="{BB962C8B-B14F-4D97-AF65-F5344CB8AC3E}">
        <p14:creationId xmlns:p14="http://schemas.microsoft.com/office/powerpoint/2010/main" val="1865729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C21B1E-5485-4DEE-BA66-DA79B003292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9BC2C1DB-C80E-4985-8BCE-0E61C6F558D4}"/>
              </a:ext>
            </a:extLst>
          </p:cNvPr>
          <p:cNvSpPr>
            <a:spLocks noGrp="1"/>
          </p:cNvSpPr>
          <p:nvPr>
            <p:ph idx="1"/>
          </p:nvPr>
        </p:nvSpPr>
        <p:spPr/>
        <p:txBody>
          <a:bodyPr/>
          <a:lstStyle/>
          <a:p>
            <a:r>
              <a:rPr lang="fr-FR" b="1" dirty="0">
                <a:solidFill>
                  <a:srgbClr val="FF0000"/>
                </a:solidFill>
              </a:rPr>
              <a:t>6°/ LE CONFLIT MIMÉTIQUE</a:t>
            </a:r>
          </a:p>
          <a:p>
            <a:r>
              <a:rPr lang="fr-FR" b="1" dirty="0">
                <a:solidFill>
                  <a:srgbClr val="FF0000"/>
                </a:solidFill>
              </a:rPr>
              <a:t> </a:t>
            </a:r>
            <a:r>
              <a:rPr lang="fr-FR" dirty="0"/>
              <a:t>Il s’agit d’un conflit qui naît de l’apprentissage par mimétisme d’un apprenti face à son supérieur qui va apprendre puis dépasser son « maître ». Ainsi, souvent, on va voir naître le conflit entre « le théorique » et « le pratique ». L’apprenti va dépasser celui qui détient le savoir théorique par une activité pratique assidue et maîtrisée.</a:t>
            </a:r>
          </a:p>
          <a:p>
            <a:r>
              <a:rPr lang="fr-FR" b="1" dirty="0">
                <a:solidFill>
                  <a:srgbClr val="FF0000"/>
                </a:solidFill>
              </a:rPr>
              <a:t> 7°/ LE CONFLIT D’OPINION OU IDEOLOGIQUE</a:t>
            </a:r>
          </a:p>
          <a:p>
            <a:r>
              <a:rPr lang="fr-FR" dirty="0"/>
              <a:t> Il relève des différences de valeur ou de croyance des antagonistes et est extrêmement difficile à solutionner car chacun est intimement persuadé de son bon droit.</a:t>
            </a:r>
          </a:p>
        </p:txBody>
      </p:sp>
    </p:spTree>
    <p:extLst>
      <p:ext uri="{BB962C8B-B14F-4D97-AF65-F5344CB8AC3E}">
        <p14:creationId xmlns:p14="http://schemas.microsoft.com/office/powerpoint/2010/main" val="1795018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79EA6F-5F84-436D-9C1C-D36A5C6A86D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2FDA314-FEC1-44CF-8B81-A36CA6A97D1F}"/>
              </a:ext>
            </a:extLst>
          </p:cNvPr>
          <p:cNvSpPr>
            <a:spLocks noGrp="1"/>
          </p:cNvSpPr>
          <p:nvPr>
            <p:ph idx="1"/>
          </p:nvPr>
        </p:nvSpPr>
        <p:spPr/>
        <p:txBody>
          <a:bodyPr/>
          <a:lstStyle/>
          <a:p>
            <a:r>
              <a:rPr lang="fr-FR" b="1" dirty="0">
                <a:solidFill>
                  <a:srgbClr val="FF0000"/>
                </a:solidFill>
              </a:rPr>
              <a:t>8°/ LE CONFLIT DÉCLARÉ / LE CONFLIT LATENT OU LARVE / LE CONFLIT REFOULÉ </a:t>
            </a:r>
            <a:r>
              <a:rPr lang="fr-FR" dirty="0"/>
              <a:t>Le conflit déclaré est mis à jour par les protagonistes qui le souhaitent même parfois clairement par intérêt. Le conflit latent ou larvé est un conflit « étouffé » pour des raisons multiples (peur du regard des autres, peur du conflit déclaré, peur de ne pas être à la hauteur…) et se traduit de différentes façons (non-dits pesants, absentéisme, stress, retard dans les délais, non qualité…) Le conflit refoulé est un ancien conflit qui n’a pas trouvé de solution définitivement acceptable pour l’une ou l’autre des deux antagonistes et qui risque donc à tout moment de devenir un conflit déclaré. </a:t>
            </a:r>
          </a:p>
        </p:txBody>
      </p:sp>
    </p:spTree>
    <p:extLst>
      <p:ext uri="{BB962C8B-B14F-4D97-AF65-F5344CB8AC3E}">
        <p14:creationId xmlns:p14="http://schemas.microsoft.com/office/powerpoint/2010/main" val="2069643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9EFEF-84AA-42B0-891C-AFD5334FB529}"/>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55F5DC1-2DCB-48C6-82F7-5E026F229C2C}"/>
              </a:ext>
            </a:extLst>
          </p:cNvPr>
          <p:cNvSpPr>
            <a:spLocks noGrp="1"/>
          </p:cNvSpPr>
          <p:nvPr>
            <p:ph idx="1"/>
          </p:nvPr>
        </p:nvSpPr>
        <p:spPr/>
        <p:txBody>
          <a:bodyPr/>
          <a:lstStyle/>
          <a:p>
            <a:r>
              <a:rPr lang="fr-FR" b="1" dirty="0">
                <a:solidFill>
                  <a:srgbClr val="FF0000"/>
                </a:solidFill>
              </a:rPr>
              <a:t>9°/ LE MALENTENDU </a:t>
            </a:r>
            <a:r>
              <a:rPr lang="fr-FR" dirty="0"/>
              <a:t>C’est le plus fréquent des conflits et, heureusement, le plus facile à résoudre. Il résulte toujours d’une erreur d’interprétation. Il est important de noter que le malentendu n’est pas nécessairement réciproque (contrairement aux autres types de conflits). Il arrive souvent qu’une personne se retrouve ainsi en conflit à l’insu de l’autre car l’interprétation ne correspond pas à la signification que celle-ci donnait à son action</a:t>
            </a:r>
          </a:p>
        </p:txBody>
      </p:sp>
    </p:spTree>
    <p:extLst>
      <p:ext uri="{BB962C8B-B14F-4D97-AF65-F5344CB8AC3E}">
        <p14:creationId xmlns:p14="http://schemas.microsoft.com/office/powerpoint/2010/main" val="3692260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A1DC01A0-C5D3-497F-AE88-3F16E7224632}"/>
              </a:ext>
            </a:extLst>
          </p:cNvPr>
          <p:cNvSpPr>
            <a:spLocks noGrp="1"/>
          </p:cNvSpPr>
          <p:nvPr>
            <p:ph type="title"/>
          </p:nvPr>
        </p:nvSpPr>
        <p:spPr/>
        <p:txBody>
          <a:bodyPr/>
          <a:lstStyle/>
          <a:p>
            <a:r>
              <a:rPr lang="fr-FR" dirty="0"/>
              <a:t> les Sources de conflit</a:t>
            </a:r>
          </a:p>
        </p:txBody>
      </p:sp>
      <p:sp>
        <p:nvSpPr>
          <p:cNvPr id="8" name="ZoneTexte 7">
            <a:extLst>
              <a:ext uri="{FF2B5EF4-FFF2-40B4-BE49-F238E27FC236}">
                <a16:creationId xmlns:a16="http://schemas.microsoft.com/office/drawing/2014/main" id="{6CB369EB-F4CF-45F9-8F1A-021B16DFB046}"/>
              </a:ext>
            </a:extLst>
          </p:cNvPr>
          <p:cNvSpPr txBox="1"/>
          <p:nvPr/>
        </p:nvSpPr>
        <p:spPr>
          <a:xfrm>
            <a:off x="471714" y="2134722"/>
            <a:ext cx="11248571" cy="1477328"/>
          </a:xfrm>
          <a:prstGeom prst="rect">
            <a:avLst/>
          </a:prstGeom>
          <a:noFill/>
        </p:spPr>
        <p:txBody>
          <a:bodyPr wrap="square">
            <a:spAutoFit/>
          </a:bodyPr>
          <a:lstStyle/>
          <a:p>
            <a:r>
              <a:rPr lang="fr-FR" b="1" dirty="0">
                <a:solidFill>
                  <a:srgbClr val="FF0000"/>
                </a:solidFill>
              </a:rPr>
              <a:t>1°/ LES SOURCES LIEES AU FONCTIONNEMENT DE L’ORGASNIATION</a:t>
            </a:r>
          </a:p>
          <a:p>
            <a:r>
              <a:rPr lang="fr-FR" b="1" dirty="0">
                <a:solidFill>
                  <a:schemeClr val="accent2"/>
                </a:solidFill>
              </a:rPr>
              <a:t> a) Dysfonctionnement concernant la fonction prévision </a:t>
            </a:r>
          </a:p>
          <a:p>
            <a:r>
              <a:rPr lang="fr-FR" dirty="0"/>
              <a:t>– Absence de diagnostic portant sur les réalisations de l’organisation</a:t>
            </a:r>
          </a:p>
          <a:p>
            <a:r>
              <a:rPr lang="fr-FR" dirty="0"/>
              <a:t> – Absence d’objectifs clairs, pertinents et acceptés. </a:t>
            </a:r>
          </a:p>
          <a:p>
            <a:r>
              <a:rPr lang="fr-FR" dirty="0"/>
              <a:t>– Absence d’indicateurs de mesures des performances individuelles et collectives.</a:t>
            </a:r>
          </a:p>
        </p:txBody>
      </p:sp>
      <p:sp>
        <p:nvSpPr>
          <p:cNvPr id="10" name="ZoneTexte 9">
            <a:extLst>
              <a:ext uri="{FF2B5EF4-FFF2-40B4-BE49-F238E27FC236}">
                <a16:creationId xmlns:a16="http://schemas.microsoft.com/office/drawing/2014/main" id="{F8E26DAF-0574-467D-A266-6BC837EBB3BA}"/>
              </a:ext>
            </a:extLst>
          </p:cNvPr>
          <p:cNvSpPr txBox="1"/>
          <p:nvPr/>
        </p:nvSpPr>
        <p:spPr>
          <a:xfrm>
            <a:off x="581192" y="3616226"/>
            <a:ext cx="8955314" cy="1477328"/>
          </a:xfrm>
          <a:prstGeom prst="rect">
            <a:avLst/>
          </a:prstGeom>
          <a:noFill/>
        </p:spPr>
        <p:txBody>
          <a:bodyPr wrap="square">
            <a:spAutoFit/>
          </a:bodyPr>
          <a:lstStyle/>
          <a:p>
            <a:r>
              <a:rPr lang="fr-FR" b="1" dirty="0">
                <a:solidFill>
                  <a:schemeClr val="accent2"/>
                </a:solidFill>
              </a:rPr>
              <a:t>b) Dysfonctionnement concernant la fonction Organisation</a:t>
            </a:r>
          </a:p>
          <a:p>
            <a:r>
              <a:rPr lang="fr-FR" b="1" dirty="0">
                <a:solidFill>
                  <a:schemeClr val="accent2"/>
                </a:solidFill>
              </a:rPr>
              <a:t> </a:t>
            </a:r>
            <a:r>
              <a:rPr lang="fr-FR" dirty="0"/>
              <a:t>– Mauvaise définition des tâches,</a:t>
            </a:r>
          </a:p>
          <a:p>
            <a:r>
              <a:rPr lang="fr-FR" dirty="0"/>
              <a:t> – Mauvaise répartition des tâches, </a:t>
            </a:r>
          </a:p>
          <a:p>
            <a:r>
              <a:rPr lang="fr-FR" dirty="0"/>
              <a:t>– Interdépendance des tâches (le travail d’une personne dépend du travail d’une autre) </a:t>
            </a:r>
          </a:p>
          <a:p>
            <a:r>
              <a:rPr lang="fr-FR" dirty="0"/>
              <a:t>– Méthodes et procédures de travail lourdes, routinières, hyper - hiérarchisées</a:t>
            </a:r>
          </a:p>
        </p:txBody>
      </p:sp>
      <p:sp>
        <p:nvSpPr>
          <p:cNvPr id="2" name="Espace réservé du contenu 1">
            <a:extLst>
              <a:ext uri="{FF2B5EF4-FFF2-40B4-BE49-F238E27FC236}">
                <a16:creationId xmlns:a16="http://schemas.microsoft.com/office/drawing/2014/main" id="{36140827-0218-4E5A-8F7A-75218F1313D6}"/>
              </a:ext>
            </a:extLst>
          </p:cNvPr>
          <p:cNvSpPr>
            <a:spLocks noGrp="1"/>
          </p:cNvSpPr>
          <p:nvPr>
            <p:ph idx="1"/>
          </p:nvPr>
        </p:nvSpPr>
        <p:spPr/>
        <p:txBody>
          <a:bodyPr/>
          <a:lstStyle/>
          <a:p>
            <a:endParaRPr lang="fr-FR"/>
          </a:p>
        </p:txBody>
      </p:sp>
    </p:spTree>
    <p:extLst>
      <p:ext uri="{BB962C8B-B14F-4D97-AF65-F5344CB8AC3E}">
        <p14:creationId xmlns:p14="http://schemas.microsoft.com/office/powerpoint/2010/main" val="3908113215"/>
      </p:ext>
    </p:extLst>
  </p:cSld>
  <p:clrMapOvr>
    <a:masterClrMapping/>
  </p:clrMapOvr>
</p:sld>
</file>

<file path=ppt/theme/theme1.xml><?xml version="1.0" encoding="utf-8"?>
<a:theme xmlns:a="http://schemas.openxmlformats.org/drawingml/2006/main" name="Dividende">
  <a:themeElements>
    <a:clrScheme name="Dividend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TM03457464[[fn=Dividende]]</Template>
  <TotalTime>237</TotalTime>
  <Words>1377</Words>
  <Application>Microsoft Office PowerPoint</Application>
  <PresentationFormat>Grand écran</PresentationFormat>
  <Paragraphs>72</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Gill Sans MT</vt:lpstr>
      <vt:lpstr>Times New Roman</vt:lpstr>
      <vt:lpstr>Wingdings</vt:lpstr>
      <vt:lpstr>Wingdings 2</vt:lpstr>
      <vt:lpstr>Dividende</vt:lpstr>
      <vt:lpstr> gestion des Conflits </vt:lpstr>
      <vt:lpstr>Définition </vt:lpstr>
      <vt:lpstr>Les différents types de conflits </vt:lpstr>
      <vt:lpstr>Présentation PowerPoint</vt:lpstr>
      <vt:lpstr>Présentation PowerPoint</vt:lpstr>
      <vt:lpstr>Présentation PowerPoint</vt:lpstr>
      <vt:lpstr>Présentation PowerPoint</vt:lpstr>
      <vt:lpstr>Présentation PowerPoint</vt:lpstr>
      <vt:lpstr> les Sources de conflit</vt:lpstr>
      <vt:lpstr>Présentation PowerPoint</vt:lpstr>
      <vt:lpstr>Présentation PowerPoint</vt:lpstr>
      <vt:lpstr>2°/ LES SOURCES PSYCHOLOGIQUES</vt:lpstr>
      <vt:lpstr>3, . Les attitudes dans les conflits</vt:lpstr>
      <vt:lpstr>Caractéristiques du processus du conflit: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des Conflits</dc:title>
  <dc:creator>SAMIA RAHMOUN</dc:creator>
  <cp:lastModifiedBy>SAMIA RAHMOUN</cp:lastModifiedBy>
  <cp:revision>7</cp:revision>
  <dcterms:created xsi:type="dcterms:W3CDTF">2023-11-14T21:20:29Z</dcterms:created>
  <dcterms:modified xsi:type="dcterms:W3CDTF">2023-12-18T21:33:16Z</dcterms:modified>
</cp:coreProperties>
</file>