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EBA4A411-B910-48E8-AEC4-10C7596B6D82}" type="datetimeFigureOut">
              <a:rPr lang="fr-FR" smtClean="0"/>
              <a:t>09/02/2025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8BA5DE0-6850-427A-8796-70226F484748}" type="slidenum">
              <a:rPr lang="fr-FR" smtClean="0"/>
              <a:t>‹N°›</a:t>
            </a:fld>
            <a:endParaRPr lang="fr-FR"/>
          </a:p>
        </p:txBody>
      </p:sp>
    </p:spTree>
    <p:extLst>
      <p:ext uri="{BB962C8B-B14F-4D97-AF65-F5344CB8AC3E}">
        <p14:creationId xmlns:p14="http://schemas.microsoft.com/office/powerpoint/2010/main" val="615557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BA4A411-B910-48E8-AEC4-10C7596B6D82}" type="datetimeFigureOut">
              <a:rPr lang="fr-FR" smtClean="0"/>
              <a:t>09/02/2025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8BA5DE0-6850-427A-8796-70226F484748}" type="slidenum">
              <a:rPr lang="fr-FR" smtClean="0"/>
              <a:t>‹N°›</a:t>
            </a:fld>
            <a:endParaRPr lang="fr-FR"/>
          </a:p>
        </p:txBody>
      </p:sp>
    </p:spTree>
    <p:extLst>
      <p:ext uri="{BB962C8B-B14F-4D97-AF65-F5344CB8AC3E}">
        <p14:creationId xmlns:p14="http://schemas.microsoft.com/office/powerpoint/2010/main" val="303026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BA4A411-B910-48E8-AEC4-10C7596B6D82}" type="datetimeFigureOut">
              <a:rPr lang="fr-FR" smtClean="0"/>
              <a:t>09/02/2025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8BA5DE0-6850-427A-8796-70226F484748}" type="slidenum">
              <a:rPr lang="fr-FR" smtClean="0"/>
              <a:t>‹N°›</a:t>
            </a:fld>
            <a:endParaRPr lang="fr-FR"/>
          </a:p>
        </p:txBody>
      </p:sp>
    </p:spTree>
    <p:extLst>
      <p:ext uri="{BB962C8B-B14F-4D97-AF65-F5344CB8AC3E}">
        <p14:creationId xmlns:p14="http://schemas.microsoft.com/office/powerpoint/2010/main" val="3590731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BA4A411-B910-48E8-AEC4-10C7596B6D82}" type="datetimeFigureOut">
              <a:rPr lang="fr-FR" smtClean="0"/>
              <a:t>09/02/2025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8BA5DE0-6850-427A-8796-70226F484748}" type="slidenum">
              <a:rPr lang="fr-FR" smtClean="0"/>
              <a:t>‹N°›</a:t>
            </a:fld>
            <a:endParaRPr lang="fr-FR"/>
          </a:p>
        </p:txBody>
      </p:sp>
    </p:spTree>
    <p:extLst>
      <p:ext uri="{BB962C8B-B14F-4D97-AF65-F5344CB8AC3E}">
        <p14:creationId xmlns:p14="http://schemas.microsoft.com/office/powerpoint/2010/main" val="1808772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EBA4A411-B910-48E8-AEC4-10C7596B6D82}" type="datetimeFigureOut">
              <a:rPr lang="fr-FR" smtClean="0"/>
              <a:t>09/02/2025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8BA5DE0-6850-427A-8796-70226F484748}" type="slidenum">
              <a:rPr lang="fr-FR" smtClean="0"/>
              <a:t>‹N°›</a:t>
            </a:fld>
            <a:endParaRPr lang="fr-FR"/>
          </a:p>
        </p:txBody>
      </p:sp>
    </p:spTree>
    <p:extLst>
      <p:ext uri="{BB962C8B-B14F-4D97-AF65-F5344CB8AC3E}">
        <p14:creationId xmlns:p14="http://schemas.microsoft.com/office/powerpoint/2010/main" val="2183938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BA4A411-B910-48E8-AEC4-10C7596B6D82}" type="datetimeFigureOut">
              <a:rPr lang="fr-FR" smtClean="0"/>
              <a:t>09/02/2025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8BA5DE0-6850-427A-8796-70226F484748}" type="slidenum">
              <a:rPr lang="fr-FR" smtClean="0"/>
              <a:t>‹N°›</a:t>
            </a:fld>
            <a:endParaRPr lang="fr-FR"/>
          </a:p>
        </p:txBody>
      </p:sp>
    </p:spTree>
    <p:extLst>
      <p:ext uri="{BB962C8B-B14F-4D97-AF65-F5344CB8AC3E}">
        <p14:creationId xmlns:p14="http://schemas.microsoft.com/office/powerpoint/2010/main" val="536464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BA4A411-B910-48E8-AEC4-10C7596B6D82}" type="datetimeFigureOut">
              <a:rPr lang="fr-FR" smtClean="0"/>
              <a:t>09/02/2025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8BA5DE0-6850-427A-8796-70226F484748}" type="slidenum">
              <a:rPr lang="fr-FR" smtClean="0"/>
              <a:t>‹N°›</a:t>
            </a:fld>
            <a:endParaRPr lang="fr-FR"/>
          </a:p>
        </p:txBody>
      </p:sp>
    </p:spTree>
    <p:extLst>
      <p:ext uri="{BB962C8B-B14F-4D97-AF65-F5344CB8AC3E}">
        <p14:creationId xmlns:p14="http://schemas.microsoft.com/office/powerpoint/2010/main" val="3454242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EBA4A411-B910-48E8-AEC4-10C7596B6D82}" type="datetimeFigureOut">
              <a:rPr lang="fr-FR" smtClean="0"/>
              <a:t>09/02/2025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8BA5DE0-6850-427A-8796-70226F484748}" type="slidenum">
              <a:rPr lang="fr-FR" smtClean="0"/>
              <a:t>‹N°›</a:t>
            </a:fld>
            <a:endParaRPr lang="fr-FR"/>
          </a:p>
        </p:txBody>
      </p:sp>
    </p:spTree>
    <p:extLst>
      <p:ext uri="{BB962C8B-B14F-4D97-AF65-F5344CB8AC3E}">
        <p14:creationId xmlns:p14="http://schemas.microsoft.com/office/powerpoint/2010/main" val="65331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BA4A411-B910-48E8-AEC4-10C7596B6D82}" type="datetimeFigureOut">
              <a:rPr lang="fr-FR" smtClean="0"/>
              <a:t>09/02/2025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8BA5DE0-6850-427A-8796-70226F484748}" type="slidenum">
              <a:rPr lang="fr-FR" smtClean="0"/>
              <a:t>‹N°›</a:t>
            </a:fld>
            <a:endParaRPr lang="fr-FR"/>
          </a:p>
        </p:txBody>
      </p:sp>
    </p:spTree>
    <p:extLst>
      <p:ext uri="{BB962C8B-B14F-4D97-AF65-F5344CB8AC3E}">
        <p14:creationId xmlns:p14="http://schemas.microsoft.com/office/powerpoint/2010/main" val="3769938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BA4A411-B910-48E8-AEC4-10C7596B6D82}" type="datetimeFigureOut">
              <a:rPr lang="fr-FR" smtClean="0"/>
              <a:t>09/02/2025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8BA5DE0-6850-427A-8796-70226F484748}" type="slidenum">
              <a:rPr lang="fr-FR" smtClean="0"/>
              <a:t>‹N°›</a:t>
            </a:fld>
            <a:endParaRPr lang="fr-FR"/>
          </a:p>
        </p:txBody>
      </p:sp>
    </p:spTree>
    <p:extLst>
      <p:ext uri="{BB962C8B-B14F-4D97-AF65-F5344CB8AC3E}">
        <p14:creationId xmlns:p14="http://schemas.microsoft.com/office/powerpoint/2010/main" val="3154323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BA4A411-B910-48E8-AEC4-10C7596B6D82}" type="datetimeFigureOut">
              <a:rPr lang="fr-FR" smtClean="0"/>
              <a:t>09/02/2025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8BA5DE0-6850-427A-8796-70226F484748}" type="slidenum">
              <a:rPr lang="fr-FR" smtClean="0"/>
              <a:t>‹N°›</a:t>
            </a:fld>
            <a:endParaRPr lang="fr-FR"/>
          </a:p>
        </p:txBody>
      </p:sp>
    </p:spTree>
    <p:extLst>
      <p:ext uri="{BB962C8B-B14F-4D97-AF65-F5344CB8AC3E}">
        <p14:creationId xmlns:p14="http://schemas.microsoft.com/office/powerpoint/2010/main" val="3061103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A4A411-B910-48E8-AEC4-10C7596B6D82}" type="datetimeFigureOut">
              <a:rPr lang="fr-FR" smtClean="0"/>
              <a:t>09/02/2025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BA5DE0-6850-427A-8796-70226F484748}" type="slidenum">
              <a:rPr lang="fr-FR" smtClean="0"/>
              <a:t>‹N°›</a:t>
            </a:fld>
            <a:endParaRPr lang="fr-FR"/>
          </a:p>
        </p:txBody>
      </p:sp>
    </p:spTree>
    <p:extLst>
      <p:ext uri="{BB962C8B-B14F-4D97-AF65-F5344CB8AC3E}">
        <p14:creationId xmlns:p14="http://schemas.microsoft.com/office/powerpoint/2010/main" val="4171936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علم الصخور</a:t>
            </a:r>
            <a:endParaRPr lang="fr-FR" dirty="0"/>
          </a:p>
        </p:txBody>
      </p:sp>
      <p:sp>
        <p:nvSpPr>
          <p:cNvPr id="3" name="Sous-titre 2"/>
          <p:cNvSpPr>
            <a:spLocks noGrp="1"/>
          </p:cNvSpPr>
          <p:nvPr>
            <p:ph type="subTitle" idx="1"/>
          </p:nvPr>
        </p:nvSpPr>
        <p:spPr/>
        <p:style>
          <a:lnRef idx="2">
            <a:schemeClr val="dk1"/>
          </a:lnRef>
          <a:fillRef idx="1">
            <a:schemeClr val="lt1"/>
          </a:fillRef>
          <a:effectRef idx="0">
            <a:schemeClr val="dk1"/>
          </a:effectRef>
          <a:fontRef idx="minor">
            <a:schemeClr val="dk1"/>
          </a:fontRef>
        </p:style>
        <p:txBody>
          <a:bodyPr>
            <a:normAutofit fontScale="85000" lnSpcReduction="10000"/>
          </a:bodyPr>
          <a:lstStyle/>
          <a:p>
            <a:pPr rtl="1"/>
            <a:r>
              <a:rPr lang="fr-FR" dirty="0">
                <a:solidFill>
                  <a:schemeClr val="tx1"/>
                </a:solidFill>
              </a:rPr>
              <a:t>هو </a:t>
            </a:r>
            <a:r>
              <a:rPr lang="fr-FR" dirty="0" err="1">
                <a:solidFill>
                  <a:schemeClr val="tx1"/>
                </a:solidFill>
              </a:rPr>
              <a:t>العلم</a:t>
            </a:r>
            <a:r>
              <a:rPr lang="fr-FR" dirty="0">
                <a:solidFill>
                  <a:schemeClr val="tx1"/>
                </a:solidFill>
              </a:rPr>
              <a:t> </a:t>
            </a:r>
            <a:r>
              <a:rPr lang="fr-FR" dirty="0" err="1">
                <a:solidFill>
                  <a:schemeClr val="tx1"/>
                </a:solidFill>
              </a:rPr>
              <a:t>الذي</a:t>
            </a:r>
            <a:r>
              <a:rPr lang="fr-FR" dirty="0">
                <a:solidFill>
                  <a:schemeClr val="tx1"/>
                </a:solidFill>
              </a:rPr>
              <a:t> </a:t>
            </a:r>
            <a:r>
              <a:rPr lang="fr-FR" dirty="0" err="1">
                <a:solidFill>
                  <a:schemeClr val="tx1"/>
                </a:solidFill>
              </a:rPr>
              <a:t>يدرس</a:t>
            </a:r>
            <a:r>
              <a:rPr lang="fr-FR" dirty="0">
                <a:solidFill>
                  <a:schemeClr val="tx1"/>
                </a:solidFill>
              </a:rPr>
              <a:t> </a:t>
            </a:r>
            <a:r>
              <a:rPr lang="ar-DZ" dirty="0" smtClean="0">
                <a:solidFill>
                  <a:schemeClr val="tx1"/>
                </a:solidFill>
              </a:rPr>
              <a:t>الصخور</a:t>
            </a:r>
            <a:r>
              <a:rPr lang="fr-FR" dirty="0" err="1" smtClean="0">
                <a:solidFill>
                  <a:schemeClr val="tx1"/>
                </a:solidFill>
              </a:rPr>
              <a:t>من</a:t>
            </a:r>
            <a:r>
              <a:rPr lang="fr-FR" dirty="0" smtClean="0">
                <a:solidFill>
                  <a:schemeClr val="tx1"/>
                </a:solidFill>
              </a:rPr>
              <a:t> </a:t>
            </a:r>
            <a:r>
              <a:rPr lang="fr-FR" dirty="0" err="1">
                <a:solidFill>
                  <a:schemeClr val="tx1"/>
                </a:solidFill>
              </a:rPr>
              <a:t>حيث</a:t>
            </a:r>
            <a:r>
              <a:rPr lang="fr-FR" dirty="0">
                <a:solidFill>
                  <a:schemeClr val="tx1"/>
                </a:solidFill>
              </a:rPr>
              <a:t> </a:t>
            </a:r>
            <a:r>
              <a:rPr lang="fr-FR" dirty="0" err="1">
                <a:solidFill>
                  <a:schemeClr val="tx1"/>
                </a:solidFill>
              </a:rPr>
              <a:t>نشأتها</a:t>
            </a:r>
            <a:r>
              <a:rPr lang="fr-FR" dirty="0">
                <a:solidFill>
                  <a:schemeClr val="tx1"/>
                </a:solidFill>
              </a:rPr>
              <a:t> </a:t>
            </a:r>
            <a:r>
              <a:rPr lang="fr-FR" dirty="0" err="1">
                <a:solidFill>
                  <a:schemeClr val="tx1"/>
                </a:solidFill>
              </a:rPr>
              <a:t>وطريقة</a:t>
            </a:r>
            <a:r>
              <a:rPr lang="fr-FR" dirty="0">
                <a:solidFill>
                  <a:schemeClr val="tx1"/>
                </a:solidFill>
              </a:rPr>
              <a:t> </a:t>
            </a:r>
            <a:r>
              <a:rPr lang="fr-FR" dirty="0" err="1">
                <a:solidFill>
                  <a:schemeClr val="tx1"/>
                </a:solidFill>
              </a:rPr>
              <a:t>تكونها</a:t>
            </a:r>
            <a:r>
              <a:rPr lang="fr-FR" dirty="0">
                <a:solidFill>
                  <a:schemeClr val="tx1"/>
                </a:solidFill>
              </a:rPr>
              <a:t> </a:t>
            </a:r>
            <a:r>
              <a:rPr lang="fr-FR" dirty="0" err="1">
                <a:solidFill>
                  <a:schemeClr val="tx1"/>
                </a:solidFill>
              </a:rPr>
              <a:t>ومعرفة</a:t>
            </a:r>
            <a:r>
              <a:rPr lang="fr-FR" dirty="0">
                <a:solidFill>
                  <a:schemeClr val="tx1"/>
                </a:solidFill>
              </a:rPr>
              <a:t> </a:t>
            </a:r>
            <a:r>
              <a:rPr lang="fr-FR" dirty="0" err="1">
                <a:solidFill>
                  <a:schemeClr val="tx1"/>
                </a:solidFill>
              </a:rPr>
              <a:t>محتواها</a:t>
            </a:r>
            <a:r>
              <a:rPr lang="fr-FR" dirty="0">
                <a:solidFill>
                  <a:schemeClr val="tx1"/>
                </a:solidFill>
              </a:rPr>
              <a:t> </a:t>
            </a:r>
            <a:r>
              <a:rPr lang="fr-FR" dirty="0" err="1">
                <a:solidFill>
                  <a:schemeClr val="tx1"/>
                </a:solidFill>
              </a:rPr>
              <a:t>والعوامل</a:t>
            </a:r>
            <a:r>
              <a:rPr lang="fr-FR" dirty="0">
                <a:solidFill>
                  <a:schemeClr val="tx1"/>
                </a:solidFill>
              </a:rPr>
              <a:t> </a:t>
            </a:r>
            <a:r>
              <a:rPr lang="fr-FR" dirty="0" err="1">
                <a:solidFill>
                  <a:schemeClr val="tx1"/>
                </a:solidFill>
              </a:rPr>
              <a:t>المؤثرة</a:t>
            </a:r>
            <a:r>
              <a:rPr lang="fr-FR" dirty="0">
                <a:solidFill>
                  <a:schemeClr val="tx1"/>
                </a:solidFill>
              </a:rPr>
              <a:t>. </a:t>
            </a:r>
            <a:r>
              <a:rPr lang="fr-FR" dirty="0" err="1">
                <a:solidFill>
                  <a:schemeClr val="tx1"/>
                </a:solidFill>
              </a:rPr>
              <a:t>كما</a:t>
            </a:r>
            <a:r>
              <a:rPr lang="fr-FR" dirty="0">
                <a:solidFill>
                  <a:schemeClr val="tx1"/>
                </a:solidFill>
              </a:rPr>
              <a:t> </a:t>
            </a:r>
            <a:r>
              <a:rPr lang="fr-FR" dirty="0" err="1">
                <a:solidFill>
                  <a:schemeClr val="tx1"/>
                </a:solidFill>
              </a:rPr>
              <a:t>يهتم</a:t>
            </a:r>
            <a:r>
              <a:rPr lang="fr-FR" dirty="0">
                <a:solidFill>
                  <a:schemeClr val="tx1"/>
                </a:solidFill>
              </a:rPr>
              <a:t> </a:t>
            </a:r>
            <a:r>
              <a:rPr lang="fr-FR" dirty="0" err="1">
                <a:solidFill>
                  <a:schemeClr val="tx1"/>
                </a:solidFill>
              </a:rPr>
              <a:t>علم</a:t>
            </a:r>
            <a:r>
              <a:rPr lang="fr-FR" dirty="0">
                <a:solidFill>
                  <a:schemeClr val="tx1"/>
                </a:solidFill>
              </a:rPr>
              <a:t> الصخور بدراسة </a:t>
            </a:r>
            <a:r>
              <a:rPr lang="fr-FR" dirty="0" err="1">
                <a:solidFill>
                  <a:schemeClr val="tx1"/>
                </a:solidFill>
              </a:rPr>
              <a:t>كيفية</a:t>
            </a:r>
            <a:r>
              <a:rPr lang="fr-FR" dirty="0">
                <a:solidFill>
                  <a:schemeClr val="tx1"/>
                </a:solidFill>
              </a:rPr>
              <a:t> </a:t>
            </a:r>
            <a:r>
              <a:rPr lang="fr-FR" dirty="0" err="1">
                <a:solidFill>
                  <a:schemeClr val="tx1"/>
                </a:solidFill>
              </a:rPr>
              <a:t>تكونها</a:t>
            </a:r>
            <a:r>
              <a:rPr lang="fr-FR" dirty="0">
                <a:solidFill>
                  <a:schemeClr val="tx1"/>
                </a:solidFill>
              </a:rPr>
              <a:t> </a:t>
            </a:r>
            <a:r>
              <a:rPr lang="fr-FR" dirty="0" err="1">
                <a:solidFill>
                  <a:schemeClr val="tx1"/>
                </a:solidFill>
              </a:rPr>
              <a:t>ونموها</a:t>
            </a:r>
            <a:r>
              <a:rPr lang="fr-FR" dirty="0">
                <a:solidFill>
                  <a:schemeClr val="tx1"/>
                </a:solidFill>
              </a:rPr>
              <a:t> </a:t>
            </a:r>
            <a:r>
              <a:rPr lang="fr-FR" dirty="0" err="1">
                <a:solidFill>
                  <a:schemeClr val="tx1"/>
                </a:solidFill>
              </a:rPr>
              <a:t>وكيفية</a:t>
            </a:r>
            <a:r>
              <a:rPr lang="fr-FR" dirty="0">
                <a:solidFill>
                  <a:schemeClr val="tx1"/>
                </a:solidFill>
              </a:rPr>
              <a:t> </a:t>
            </a:r>
            <a:r>
              <a:rPr lang="fr-FR" dirty="0" err="1">
                <a:solidFill>
                  <a:schemeClr val="tx1"/>
                </a:solidFill>
              </a:rPr>
              <a:t>استقرار</a:t>
            </a:r>
            <a:r>
              <a:rPr lang="fr-FR" dirty="0">
                <a:solidFill>
                  <a:schemeClr val="tx1"/>
                </a:solidFill>
              </a:rPr>
              <a:t> </a:t>
            </a:r>
            <a:r>
              <a:rPr lang="fr-FR" dirty="0" err="1">
                <a:solidFill>
                  <a:schemeClr val="tx1"/>
                </a:solidFill>
              </a:rPr>
              <a:t>مجالها</a:t>
            </a:r>
            <a:r>
              <a:rPr lang="fr-FR" dirty="0">
                <a:solidFill>
                  <a:schemeClr val="tx1"/>
                </a:solidFill>
              </a:rPr>
              <a:t> </a:t>
            </a:r>
            <a:r>
              <a:rPr lang="fr-FR" dirty="0" err="1">
                <a:solidFill>
                  <a:schemeClr val="tx1"/>
                </a:solidFill>
              </a:rPr>
              <a:t>المغناطيسي</a:t>
            </a:r>
            <a:r>
              <a:rPr lang="fr-FR" dirty="0">
                <a:solidFill>
                  <a:schemeClr val="tx1"/>
                </a:solidFill>
              </a:rPr>
              <a:t> </a:t>
            </a:r>
            <a:r>
              <a:rPr lang="fr-FR" dirty="0" err="1">
                <a:solidFill>
                  <a:schemeClr val="tx1"/>
                </a:solidFill>
              </a:rPr>
              <a:t>المصاحب</a:t>
            </a:r>
            <a:r>
              <a:rPr lang="fr-FR" dirty="0">
                <a:solidFill>
                  <a:schemeClr val="tx1"/>
                </a:solidFill>
              </a:rPr>
              <a:t> </a:t>
            </a:r>
            <a:r>
              <a:rPr lang="fr-FR" dirty="0" err="1">
                <a:solidFill>
                  <a:schemeClr val="tx1"/>
                </a:solidFill>
              </a:rPr>
              <a:t>للمجال</a:t>
            </a:r>
            <a:r>
              <a:rPr lang="fr-FR" dirty="0">
                <a:solidFill>
                  <a:schemeClr val="tx1"/>
                </a:solidFill>
              </a:rPr>
              <a:t> </a:t>
            </a:r>
            <a:r>
              <a:rPr lang="fr-FR" dirty="0" err="1" smtClean="0">
                <a:solidFill>
                  <a:schemeClr val="tx1"/>
                </a:solidFill>
              </a:rPr>
              <a:t>المغناطيسي</a:t>
            </a:r>
            <a:r>
              <a:rPr lang="ar-DZ" dirty="0" smtClean="0">
                <a:solidFill>
                  <a:schemeClr val="tx1"/>
                </a:solidFill>
              </a:rPr>
              <a:t> </a:t>
            </a:r>
            <a:r>
              <a:rPr lang="ar-DZ" dirty="0" err="1" smtClean="0">
                <a:solidFill>
                  <a:schemeClr val="tx1"/>
                </a:solidFill>
              </a:rPr>
              <a:t>للارض</a:t>
            </a:r>
            <a:endParaRPr lang="fr-FR" dirty="0">
              <a:solidFill>
                <a:schemeClr val="tx1"/>
              </a:solidFill>
            </a:endParaRPr>
          </a:p>
        </p:txBody>
      </p:sp>
    </p:spTree>
    <p:extLst>
      <p:ext uri="{BB962C8B-B14F-4D97-AF65-F5344CB8AC3E}">
        <p14:creationId xmlns:p14="http://schemas.microsoft.com/office/powerpoint/2010/main" val="9299594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marL="0" indent="0" algn="just" rtl="1">
              <a:buNone/>
            </a:pPr>
            <a:r>
              <a:rPr lang="ar-DZ" dirty="0" smtClean="0">
                <a:effectLst/>
              </a:rPr>
              <a:t>ويعرف علم الصخور بأنّه العلم الذي يقوم بدراسة التركيب </a:t>
            </a:r>
            <a:r>
              <a:rPr lang="ar-DZ" smtClean="0">
                <a:effectLst/>
              </a:rPr>
              <a:t>الميكانيكي </a:t>
            </a:r>
            <a:r>
              <a:rPr lang="ar-DZ" smtClean="0">
                <a:effectLst/>
              </a:rPr>
              <a:t>والكيمائي </a:t>
            </a:r>
            <a:r>
              <a:rPr lang="ar-DZ" dirty="0" smtClean="0">
                <a:effectLst/>
              </a:rPr>
              <a:t>للصخور، بالإضافة إلى دراسة الصخور مجهريًا ومعرفة التركيب التفصيلي لها، مما يقود المختصين في الاثار الى  معرفة الكثير من التفاصيل عن ماضي الصخور وعن تاريخ المنطقة التي تم التقاط الصخرة منها، كما يدرس علم الصخور الأنواع المختلفة من الصخور البركانية والصخور الرسوبية التي يتم إيجادها على سطح الأرض، ويطبق عليها العديد من التجارب عن طريق تعريضها للحرارة والضغط العالي لملاحظة التغيرات التي تصيب الصخرة وتوقع أنواع وأشكال الصخور المتواجدة في </a:t>
            </a:r>
            <a:r>
              <a:rPr lang="ar-DZ" smtClean="0">
                <a:effectLst/>
              </a:rPr>
              <a:t>باطن </a:t>
            </a:r>
            <a:r>
              <a:rPr lang="ar-DZ" smtClean="0">
                <a:effectLst/>
              </a:rPr>
              <a:t>الأرض,</a:t>
            </a:r>
            <a:endParaRPr lang="fr-FR" dirty="0">
              <a:effectLst/>
            </a:endParaRPr>
          </a:p>
        </p:txBody>
      </p:sp>
    </p:spTree>
    <p:extLst>
      <p:ext uri="{BB962C8B-B14F-4D97-AF65-F5344CB8AC3E}">
        <p14:creationId xmlns:p14="http://schemas.microsoft.com/office/powerpoint/2010/main" val="491300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انواع الصخور:</a:t>
            </a:r>
            <a:endParaRPr lang="fr-FR" dirty="0"/>
          </a:p>
        </p:txBody>
      </p:sp>
      <p:sp>
        <p:nvSpPr>
          <p:cNvPr id="3" name="Espace réservé du contenu 2"/>
          <p:cNvSpPr>
            <a:spLocks noGrp="1"/>
          </p:cNvSpPr>
          <p:nvPr>
            <p:ph idx="1"/>
          </p:nvPr>
        </p:nvSpPr>
        <p:spPr/>
        <p:txBody>
          <a:bodyPr>
            <a:normAutofit lnSpcReduction="10000"/>
          </a:bodyPr>
          <a:lstStyle/>
          <a:p>
            <a:pPr marL="0" indent="0" algn="just" rtl="1">
              <a:buNone/>
            </a:pPr>
            <a:r>
              <a:rPr lang="ar-DZ" dirty="0" smtClean="0"/>
              <a:t>1-الصخور النارية:</a:t>
            </a:r>
          </a:p>
          <a:p>
            <a:pPr marL="0" indent="0" algn="just" rtl="1">
              <a:buNone/>
            </a:pPr>
            <a:r>
              <a:rPr lang="ar-DZ" dirty="0" smtClean="0"/>
              <a:t>يرجع اصلها الى الحالة المنصهرة التي تخرج من باطن الارض اتناء توران البراكين المعروفة باسم الصهارة وهو سائل صخري يتكون في باطن الارض  </a:t>
            </a:r>
            <a:r>
              <a:rPr lang="ar-DZ" dirty="0" smtClean="0"/>
              <a:t>فيتألف </a:t>
            </a:r>
            <a:r>
              <a:rPr lang="ar-DZ" dirty="0" smtClean="0"/>
              <a:t>من عناصر كيميائية مختلفة منها الاوكسيجين و السليكون  و الالمنيوم و الحديد  و </a:t>
            </a:r>
            <a:r>
              <a:rPr lang="ar-DZ" dirty="0" smtClean="0"/>
              <a:t>الكالسيوم </a:t>
            </a:r>
            <a:r>
              <a:rPr lang="ar-DZ" dirty="0" smtClean="0"/>
              <a:t>و </a:t>
            </a:r>
            <a:r>
              <a:rPr lang="ar-DZ" dirty="0" smtClean="0"/>
              <a:t>الصوديوم </a:t>
            </a:r>
            <a:r>
              <a:rPr lang="ar-DZ" dirty="0" smtClean="0"/>
              <a:t>و البوتاسيوم و </a:t>
            </a:r>
            <a:r>
              <a:rPr lang="ar-DZ" dirty="0" err="1" smtClean="0"/>
              <a:t>المغنزيوم</a:t>
            </a:r>
            <a:r>
              <a:rPr lang="ar-DZ" dirty="0" smtClean="0"/>
              <a:t>،</a:t>
            </a:r>
            <a:r>
              <a:rPr lang="fr-FR" dirty="0" smtClean="0"/>
              <a:t> </a:t>
            </a:r>
            <a:r>
              <a:rPr lang="ar-DZ" dirty="0" smtClean="0"/>
              <a:t>تتشكل </a:t>
            </a:r>
            <a:r>
              <a:rPr lang="ar-DZ" dirty="0" smtClean="0"/>
              <a:t>هده الصخور نتيجة اندفاع الصهير الملتهب من جوف الارض الى السطح خلال التصدعات التي توجد بقشرة الارض من بين هده الصخور نجد:</a:t>
            </a:r>
          </a:p>
        </p:txBody>
      </p:sp>
    </p:spTree>
    <p:extLst>
      <p:ext uri="{BB962C8B-B14F-4D97-AF65-F5344CB8AC3E}">
        <p14:creationId xmlns:p14="http://schemas.microsoft.com/office/powerpoint/2010/main" val="3770992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صخور نارية جوفية:</a:t>
            </a:r>
            <a:endParaRPr lang="fr-FR" dirty="0"/>
          </a:p>
        </p:txBody>
      </p:sp>
      <p:sp>
        <p:nvSpPr>
          <p:cNvPr id="3" name="Espace réservé du contenu 2"/>
          <p:cNvSpPr>
            <a:spLocks noGrp="1"/>
          </p:cNvSpPr>
          <p:nvPr>
            <p:ph idx="1"/>
          </p:nvPr>
        </p:nvSpPr>
        <p:spPr/>
        <p:txBody>
          <a:bodyPr/>
          <a:lstStyle/>
          <a:p>
            <a:pPr marL="0" indent="0" algn="just" rtl="1">
              <a:buNone/>
            </a:pPr>
            <a:r>
              <a:rPr lang="ar-DZ" dirty="0" smtClean="0"/>
              <a:t>تتشكل نتيجة برودة الصهير وتصلب معادنه في جوف الارض اي بعيدا عن السطح وتنقسم الى صخور جوفية عميقة واخرى سطحية,</a:t>
            </a:r>
          </a:p>
          <a:p>
            <a:pPr marL="0" indent="0" algn="just" rtl="1">
              <a:buNone/>
            </a:pPr>
            <a:r>
              <a:rPr lang="ar-DZ" dirty="0" smtClean="0"/>
              <a:t>2-الصخور الرسوبية:</a:t>
            </a:r>
          </a:p>
          <a:p>
            <a:pPr marL="0" indent="0" algn="just" rtl="1">
              <a:buNone/>
            </a:pPr>
            <a:r>
              <a:rPr lang="ar-DZ" dirty="0" smtClean="0"/>
              <a:t>يرجع اصل الصخور الرسوبية الى فتات  الصخور و المعادن المختلفة تنتج عن </a:t>
            </a:r>
            <a:r>
              <a:rPr lang="ar-DZ" dirty="0" smtClean="0"/>
              <a:t>تأكل </a:t>
            </a:r>
            <a:r>
              <a:rPr lang="ar-DZ" dirty="0" smtClean="0"/>
              <a:t>وكسر الصخور المكونة للقشرة الارضية وترجع ايضا الى الترسيب المستمر للمواد التي </a:t>
            </a:r>
            <a:r>
              <a:rPr lang="ar-DZ" dirty="0" smtClean="0"/>
              <a:t>تذوب </a:t>
            </a:r>
            <a:r>
              <a:rPr lang="ar-DZ" dirty="0" smtClean="0"/>
              <a:t>،في </a:t>
            </a:r>
            <a:r>
              <a:rPr lang="ar-DZ" dirty="0" smtClean="0"/>
              <a:t>الماء بسبب</a:t>
            </a:r>
            <a:r>
              <a:rPr lang="ar-DZ" dirty="0" smtClean="0"/>
              <a:t> </a:t>
            </a:r>
            <a:r>
              <a:rPr lang="ar-DZ" dirty="0" smtClean="0"/>
              <a:t>التبخر </a:t>
            </a:r>
            <a:r>
              <a:rPr lang="ar-DZ" dirty="0" smtClean="0"/>
              <a:t>وتنقسم الى صخور رسوبية فتاتية</a:t>
            </a:r>
            <a:endParaRPr lang="fr-FR" dirty="0" smtClean="0"/>
          </a:p>
          <a:p>
            <a:pPr marL="0" indent="0" algn="just" rtl="1">
              <a:buNone/>
            </a:pPr>
            <a:endParaRPr lang="fr-FR" dirty="0"/>
          </a:p>
        </p:txBody>
      </p:sp>
    </p:spTree>
    <p:extLst>
      <p:ext uri="{BB962C8B-B14F-4D97-AF65-F5344CB8AC3E}">
        <p14:creationId xmlns:p14="http://schemas.microsoft.com/office/powerpoint/2010/main" val="2873468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lgn="just" rtl="1">
              <a:buNone/>
            </a:pPr>
            <a:r>
              <a:rPr lang="en-US" dirty="0" smtClean="0"/>
              <a:t> </a:t>
            </a:r>
            <a:r>
              <a:rPr lang="ar-DZ" dirty="0" smtClean="0"/>
              <a:t>وصخور رسوبية كيميائية واخرى </a:t>
            </a:r>
            <a:r>
              <a:rPr lang="ar-DZ" dirty="0" smtClean="0"/>
              <a:t>عضوية، من </a:t>
            </a:r>
            <a:r>
              <a:rPr lang="ar-DZ" dirty="0" smtClean="0"/>
              <a:t>مميزات الصخور الرسوبية انها توجد في الطبيعة على هيئة طبقات </a:t>
            </a:r>
            <a:r>
              <a:rPr lang="ar-DZ" dirty="0" smtClean="0"/>
              <a:t>تختلف </a:t>
            </a:r>
            <a:r>
              <a:rPr lang="ar-DZ" dirty="0" smtClean="0"/>
              <a:t>في السمك و </a:t>
            </a:r>
            <a:r>
              <a:rPr lang="ar-DZ" dirty="0" smtClean="0"/>
              <a:t>اللون اغلب </a:t>
            </a:r>
            <a:r>
              <a:rPr lang="ar-DZ" dirty="0" smtClean="0"/>
              <a:t>الصخور </a:t>
            </a:r>
            <a:r>
              <a:rPr lang="ar-DZ" dirty="0" smtClean="0"/>
              <a:t>الرسوبية </a:t>
            </a:r>
            <a:r>
              <a:rPr lang="ar-DZ" dirty="0" smtClean="0"/>
              <a:t>تحتوي على بقايا عضوية </a:t>
            </a:r>
            <a:r>
              <a:rPr lang="ar-DZ" dirty="0" smtClean="0"/>
              <a:t>حيوانية او </a:t>
            </a:r>
            <a:r>
              <a:rPr lang="ar-DZ" dirty="0" smtClean="0"/>
              <a:t>نباتية كما تحتوي على مسام وفجوات مملوءة با الماء او الهواء او </a:t>
            </a:r>
            <a:r>
              <a:rPr lang="ar-DZ" dirty="0" smtClean="0"/>
              <a:t>الغازات من </a:t>
            </a:r>
            <a:r>
              <a:rPr lang="ar-DZ" dirty="0" smtClean="0"/>
              <a:t>بين الصخور الرسوبية الحجر الرملي و </a:t>
            </a:r>
            <a:r>
              <a:rPr lang="ar-DZ" dirty="0" smtClean="0"/>
              <a:t>الجيري,</a:t>
            </a:r>
            <a:endParaRPr lang="fr-FR" dirty="0" smtClean="0"/>
          </a:p>
          <a:p>
            <a:pPr marL="0" indent="0" algn="just" rtl="1">
              <a:buNone/>
            </a:pPr>
            <a:endParaRPr lang="fr-FR" dirty="0"/>
          </a:p>
        </p:txBody>
      </p:sp>
    </p:spTree>
    <p:extLst>
      <p:ext uri="{BB962C8B-B14F-4D97-AF65-F5344CB8AC3E}">
        <p14:creationId xmlns:p14="http://schemas.microsoft.com/office/powerpoint/2010/main" val="3884686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الصخور المتحولة</a:t>
            </a:r>
            <a:endParaRPr lang="fr-FR" dirty="0"/>
          </a:p>
        </p:txBody>
      </p:sp>
      <p:sp>
        <p:nvSpPr>
          <p:cNvPr id="3" name="Espace réservé du contenu 2"/>
          <p:cNvSpPr>
            <a:spLocks noGrp="1"/>
          </p:cNvSpPr>
          <p:nvPr>
            <p:ph idx="1"/>
          </p:nvPr>
        </p:nvSpPr>
        <p:spPr/>
        <p:txBody>
          <a:bodyPr/>
          <a:lstStyle/>
          <a:p>
            <a:pPr marL="0" indent="0" algn="r" rtl="1">
              <a:buNone/>
            </a:pPr>
            <a:r>
              <a:rPr lang="ar-DZ" dirty="0" smtClean="0"/>
              <a:t>3-هي صخور دات اصل ناري او رسوبي تعرضت في باطن الارض الى درجة حرارة عالية وضغط كبير تحولت وهي على حالتها الصلبة الى صخور تتميز عادة بصخور تختلف عن خواص الصخر </a:t>
            </a:r>
            <a:r>
              <a:rPr lang="ar-DZ" dirty="0" smtClean="0"/>
              <a:t>الام,</a:t>
            </a:r>
            <a:endParaRPr lang="ar-DZ" dirty="0" smtClean="0"/>
          </a:p>
          <a:p>
            <a:pPr marL="0" indent="0" algn="r" rtl="1">
              <a:buNone/>
            </a:pPr>
            <a:r>
              <a:rPr lang="ar-DZ" dirty="0" smtClean="0"/>
              <a:t>ننقسم الصخور المتحولة الى صخور متحولة حراريا واخرى متحولة </a:t>
            </a:r>
            <a:r>
              <a:rPr lang="ar-DZ" dirty="0" smtClean="0"/>
              <a:t>ديناميكيا </a:t>
            </a:r>
            <a:r>
              <a:rPr lang="ar-DZ" dirty="0" smtClean="0"/>
              <a:t>وصخور متحولة حراريا وديناميكيا,</a:t>
            </a:r>
          </a:p>
          <a:p>
            <a:pPr marL="0" indent="0" algn="r" rtl="1">
              <a:buNone/>
            </a:pPr>
            <a:r>
              <a:rPr lang="ar-DZ" dirty="0" smtClean="0"/>
              <a:t>خواص الاحجار</a:t>
            </a:r>
            <a:r>
              <a:rPr lang="ar-DZ" dirty="0" smtClean="0"/>
              <a:t>:</a:t>
            </a:r>
          </a:p>
          <a:p>
            <a:pPr marL="0" indent="0" algn="r" rtl="1">
              <a:buNone/>
            </a:pPr>
            <a:r>
              <a:rPr lang="ar-DZ" dirty="0" smtClean="0"/>
              <a:t>المسامية(النسبة المئوية لحجم الفراغات الموجودة بين الحبيبات) </a:t>
            </a:r>
          </a:p>
          <a:p>
            <a:endParaRPr lang="fr-FR" dirty="0"/>
          </a:p>
        </p:txBody>
      </p:sp>
    </p:spTree>
    <p:extLst>
      <p:ext uri="{BB962C8B-B14F-4D97-AF65-F5344CB8AC3E}">
        <p14:creationId xmlns:p14="http://schemas.microsoft.com/office/powerpoint/2010/main" val="1389151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lgn="r">
              <a:buNone/>
            </a:pPr>
            <a:r>
              <a:rPr lang="ar-DZ" dirty="0" smtClean="0"/>
              <a:t>النفادية او الخاصية الشعرية هي نفود الحجر للمحاليل المائية او العضوية,</a:t>
            </a:r>
          </a:p>
          <a:p>
            <a:pPr marL="0" indent="0" algn="r">
              <a:buNone/>
            </a:pPr>
            <a:r>
              <a:rPr lang="ar-DZ" dirty="0" smtClean="0"/>
              <a:t>الصلادة: تعرف في الحجر بقدرته على مقاومة الخدش او الكسر,</a:t>
            </a:r>
          </a:p>
          <a:p>
            <a:pPr marL="0" indent="0" algn="r">
              <a:buNone/>
            </a:pPr>
            <a:r>
              <a:rPr lang="ar-DZ" dirty="0" smtClean="0"/>
              <a:t>المقاومة الميكانية </a:t>
            </a:r>
            <a:r>
              <a:rPr lang="ar-DZ" dirty="0" smtClean="0"/>
              <a:t>:هي </a:t>
            </a:r>
            <a:r>
              <a:rPr lang="ar-DZ" dirty="0" smtClean="0"/>
              <a:t>قدرة الحجر على مقاومة الاحمال و الضغوط الواقعة عليه ،تزيد لدى الصخور </a:t>
            </a:r>
            <a:r>
              <a:rPr lang="ar-DZ" dirty="0" smtClean="0"/>
              <a:t>النارية,</a:t>
            </a:r>
            <a:endParaRPr lang="fr-FR" dirty="0"/>
          </a:p>
        </p:txBody>
      </p:sp>
    </p:spTree>
    <p:extLst>
      <p:ext uri="{BB962C8B-B14F-4D97-AF65-F5344CB8AC3E}">
        <p14:creationId xmlns:p14="http://schemas.microsoft.com/office/powerpoint/2010/main" val="652874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lgn="just" rtl="1">
              <a:buNone/>
            </a:pPr>
            <a:r>
              <a:rPr lang="fr-FR" dirty="0"/>
              <a:t>ويعتمد تصنيف الصخور على عدة عوامل وهى: </a:t>
            </a:r>
          </a:p>
          <a:p>
            <a:pPr marL="0" indent="0" algn="just" rtl="1">
              <a:buNone/>
            </a:pPr>
            <a:r>
              <a:rPr lang="fr-FR" dirty="0"/>
              <a:t>1.الوان المعادن المكونة لها . </a:t>
            </a:r>
          </a:p>
          <a:p>
            <a:pPr marL="0" indent="0" algn="just" rtl="1">
              <a:buNone/>
            </a:pPr>
            <a:r>
              <a:rPr lang="fr-FR" dirty="0"/>
              <a:t>2.حجم الحبيبات المختلفة للمعادن . </a:t>
            </a:r>
          </a:p>
          <a:p>
            <a:pPr marL="0" indent="0" algn="just" rtl="1">
              <a:buNone/>
            </a:pPr>
            <a:r>
              <a:rPr lang="fr-FR" dirty="0"/>
              <a:t>3.النسبة بين </a:t>
            </a:r>
            <a:r>
              <a:rPr lang="fr-FR" dirty="0" err="1" smtClean="0"/>
              <a:t>ال</a:t>
            </a:r>
            <a:r>
              <a:rPr lang="ar-DZ" dirty="0" smtClean="0"/>
              <a:t>م</a:t>
            </a:r>
            <a:r>
              <a:rPr lang="fr-FR" dirty="0" err="1" smtClean="0"/>
              <a:t>عادن</a:t>
            </a:r>
            <a:r>
              <a:rPr lang="fr-FR" dirty="0" smtClean="0"/>
              <a:t> </a:t>
            </a:r>
            <a:r>
              <a:rPr lang="fr-FR" dirty="0"/>
              <a:t>المختلفة المكونة لها . </a:t>
            </a:r>
          </a:p>
          <a:p>
            <a:pPr marL="0" indent="0" algn="just" rtl="1">
              <a:buNone/>
            </a:pPr>
            <a:r>
              <a:rPr lang="fr-FR" dirty="0"/>
              <a:t>4.معرفة المعادن المكونة </a:t>
            </a:r>
            <a:r>
              <a:rPr lang="fr-FR" dirty="0" smtClean="0"/>
              <a:t>لها. </a:t>
            </a:r>
            <a:endParaRPr lang="fr-FR" dirty="0"/>
          </a:p>
          <a:p>
            <a:pPr marL="0" indent="0" algn="just" rtl="1">
              <a:buNone/>
            </a:pPr>
            <a:r>
              <a:rPr lang="fr-FR" dirty="0"/>
              <a:t>5.تحديد نوع الصخور المراد معرفتها . </a:t>
            </a:r>
          </a:p>
          <a:p>
            <a:endParaRPr lang="fr-FR" dirty="0"/>
          </a:p>
        </p:txBody>
      </p:sp>
    </p:spTree>
    <p:extLst>
      <p:ext uri="{BB962C8B-B14F-4D97-AF65-F5344CB8AC3E}">
        <p14:creationId xmlns:p14="http://schemas.microsoft.com/office/powerpoint/2010/main" val="2074852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20000"/>
          </a:bodyPr>
          <a:lstStyle/>
          <a:p>
            <a:pPr marL="0" indent="0" algn="just" rtl="1">
              <a:buNone/>
            </a:pPr>
            <a:r>
              <a:rPr lang="fr-FR" b="1" dirty="0"/>
              <a:t>عوامل تشكل </a:t>
            </a:r>
            <a:r>
              <a:rPr lang="fr-FR" b="1" dirty="0" smtClean="0"/>
              <a:t>الصخور</a:t>
            </a:r>
            <a:r>
              <a:rPr lang="ar-DZ" b="1" dirty="0" smtClean="0"/>
              <a:t>:</a:t>
            </a:r>
            <a:endParaRPr lang="fr-FR" dirty="0"/>
          </a:p>
          <a:p>
            <a:pPr marL="0" indent="0" algn="just" rtl="1">
              <a:buNone/>
            </a:pPr>
            <a:r>
              <a:rPr lang="fr-FR" dirty="0"/>
              <a:t>سمح تقدم </a:t>
            </a:r>
            <a:r>
              <a:rPr lang="fr-FR" dirty="0" err="1" smtClean="0"/>
              <a:t>تق</a:t>
            </a:r>
            <a:r>
              <a:rPr lang="ar-DZ" dirty="0" smtClean="0"/>
              <a:t>نية</a:t>
            </a:r>
            <a:r>
              <a:rPr lang="fr-FR" dirty="0" smtClean="0"/>
              <a:t> </a:t>
            </a:r>
            <a:r>
              <a:rPr lang="fr-FR" dirty="0"/>
              <a:t>التعدين وتطور دراسة النظائر بالتعمق في معرفة العمر المطلق للصخور، ومن ثم معرفة أصلها وتاريخها وتركيبها الكيماوي الدقيق. وفيما يأتي شرح للعوامل المختلفة التي أدت إلى تشكل </a:t>
            </a:r>
            <a:r>
              <a:rPr lang="fr-FR" dirty="0" smtClean="0"/>
              <a:t>الصخور</a:t>
            </a:r>
            <a:r>
              <a:rPr lang="ar-DZ" dirty="0" smtClean="0"/>
              <a:t>,</a:t>
            </a:r>
            <a:r>
              <a:rPr lang="fr-FR" dirty="0" smtClean="0"/>
              <a:t> </a:t>
            </a:r>
            <a:endParaRPr lang="fr-FR" dirty="0"/>
          </a:p>
          <a:p>
            <a:pPr marL="0" indent="0" algn="just" rtl="1">
              <a:buNone/>
            </a:pPr>
            <a:r>
              <a:rPr lang="fr-FR" b="1" dirty="0"/>
              <a:t>تأثير المناخ في تكوين </a:t>
            </a:r>
            <a:r>
              <a:rPr lang="fr-FR" b="1" dirty="0" smtClean="0"/>
              <a:t>الصخور</a:t>
            </a:r>
            <a:r>
              <a:rPr lang="ar-DZ" b="1" dirty="0" smtClean="0"/>
              <a:t>:</a:t>
            </a:r>
            <a:r>
              <a:rPr lang="fr-FR" b="1" dirty="0" smtClean="0"/>
              <a:t> </a:t>
            </a:r>
            <a:endParaRPr lang="ar-DZ" b="1" dirty="0" smtClean="0"/>
          </a:p>
          <a:p>
            <a:pPr marL="0" indent="0" algn="just" rtl="1">
              <a:buNone/>
            </a:pPr>
            <a:r>
              <a:rPr lang="fr-FR" b="1" dirty="0" smtClean="0"/>
              <a:t>العوامل السطحية</a:t>
            </a:r>
            <a:r>
              <a:rPr lang="ar-DZ" b="1" dirty="0" smtClean="0"/>
              <a:t>:</a:t>
            </a:r>
            <a:endParaRPr lang="fr-FR" dirty="0"/>
          </a:p>
          <a:p>
            <a:pPr marL="0" indent="0" algn="just">
              <a:buNone/>
            </a:pPr>
            <a:r>
              <a:rPr lang="fr-FR" dirty="0"/>
              <a:t>تتشقق الصخور المعرضة للتبدلات </a:t>
            </a:r>
            <a:r>
              <a:rPr lang="fr-FR" dirty="0" smtClean="0"/>
              <a:t>الحراري</a:t>
            </a:r>
            <a:r>
              <a:rPr lang="ar-DZ" dirty="0" smtClean="0"/>
              <a:t>ة</a:t>
            </a:r>
            <a:r>
              <a:rPr lang="fr-FR" dirty="0" smtClean="0"/>
              <a:t>، </a:t>
            </a:r>
            <a:r>
              <a:rPr lang="fr-FR" dirty="0"/>
              <a:t>وتتقشر قشرتها بالتجوية في الصحارى الحارة أو الجبال الشاهقة أو في </a:t>
            </a:r>
            <a:r>
              <a:rPr lang="ar-DZ" dirty="0" smtClean="0"/>
              <a:t>تربة </a:t>
            </a:r>
            <a:r>
              <a:rPr lang="fr-FR" dirty="0" smtClean="0"/>
              <a:t>المناطق </a:t>
            </a:r>
            <a:r>
              <a:rPr lang="fr-FR" dirty="0"/>
              <a:t>المعتدلة أو المدارية متفاوتة السماكة والتركيب، إذ تتشكل تربة رخوة القوام سهلة الانتقال </a:t>
            </a:r>
            <a:r>
              <a:rPr lang="fr-FR" dirty="0" smtClean="0"/>
              <a:t>بالرياح</a:t>
            </a:r>
            <a:r>
              <a:rPr lang="ar-DZ" dirty="0" smtClean="0"/>
              <a:t> السطحية و المياه الجارية</a:t>
            </a:r>
            <a:endParaRPr lang="fr-FR" dirty="0"/>
          </a:p>
        </p:txBody>
      </p:sp>
    </p:spTree>
    <p:extLst>
      <p:ext uri="{BB962C8B-B14F-4D97-AF65-F5344CB8AC3E}">
        <p14:creationId xmlns:p14="http://schemas.microsoft.com/office/powerpoint/2010/main" val="33160022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60648"/>
            <a:ext cx="8229600" cy="5865515"/>
          </a:xfrm>
        </p:spPr>
        <p:txBody>
          <a:bodyPr>
            <a:normAutofit fontScale="92500" lnSpcReduction="20000"/>
          </a:bodyPr>
          <a:lstStyle/>
          <a:p>
            <a:endParaRPr lang="ar-DZ" dirty="0" smtClean="0"/>
          </a:p>
          <a:p>
            <a:pPr marL="0" indent="0" algn="just" rtl="1">
              <a:buNone/>
            </a:pPr>
            <a:r>
              <a:rPr lang="ar-DZ" dirty="0" smtClean="0"/>
              <a:t>العوامل الداخلية:.</a:t>
            </a:r>
          </a:p>
          <a:p>
            <a:pPr marL="0" indent="0" algn="just" rtl="1">
              <a:buNone/>
            </a:pPr>
            <a:r>
              <a:rPr lang="fr-FR" dirty="0"/>
              <a:t>يحمل </a:t>
            </a:r>
            <a:r>
              <a:rPr lang="fr-FR" dirty="0" err="1" smtClean="0"/>
              <a:t>المهل</a:t>
            </a:r>
            <a:r>
              <a:rPr lang="ar-DZ" dirty="0" smtClean="0"/>
              <a:t>(</a:t>
            </a:r>
            <a:r>
              <a:rPr lang="fr-FR" dirty="0" smtClean="0"/>
              <a:t>magma</a:t>
            </a:r>
            <a:r>
              <a:rPr lang="ar-DZ" dirty="0" smtClean="0"/>
              <a:t>)</a:t>
            </a:r>
            <a:r>
              <a:rPr lang="fr-FR" dirty="0" smtClean="0"/>
              <a:t> إلى </a:t>
            </a:r>
            <a:r>
              <a:rPr lang="fr-FR" dirty="0"/>
              <a:t>سطح </a:t>
            </a:r>
            <a:r>
              <a:rPr lang="ar-DZ" dirty="0" smtClean="0"/>
              <a:t>الارض </a:t>
            </a:r>
            <a:r>
              <a:rPr lang="fr-FR" dirty="0" smtClean="0"/>
              <a:t>محتويات </a:t>
            </a:r>
            <a:r>
              <a:rPr lang="fr-FR" dirty="0"/>
              <a:t>الأعماق. وتقدم حالتُها وتركيبها ودرجة حرارتها والغازات المنبثقة عنها معلومات عن الأعماق التي قدمت منها، وبتبردها تتحول إلى بلورات ومواد زجاجية. والزجاج هو الطور السائل المتصلب، ويعد وجوده دليلاَ قاطعاَ على مروره بالحالة السائلة. أما البلورات فتؤلف عموماَ مجموعتين: </a:t>
            </a:r>
            <a:r>
              <a:rPr lang="ar-DZ" dirty="0" smtClean="0"/>
              <a:t>الميكروليتات </a:t>
            </a:r>
            <a:r>
              <a:rPr lang="fr-FR" dirty="0" smtClean="0"/>
              <a:t>التي </a:t>
            </a:r>
            <a:r>
              <a:rPr lang="fr-FR" dirty="0"/>
              <a:t>يمكن رؤيتها بالمجهر فقط، والبلورات الضخمة التي ترى </a:t>
            </a:r>
            <a:r>
              <a:rPr lang="ar-DZ" dirty="0" smtClean="0"/>
              <a:t>با </a:t>
            </a:r>
            <a:r>
              <a:rPr lang="ar-DZ" dirty="0" smtClean="0"/>
              <a:t>العين </a:t>
            </a:r>
            <a:r>
              <a:rPr lang="fr-FR" dirty="0" smtClean="0"/>
              <a:t>المجردة</a:t>
            </a:r>
            <a:r>
              <a:rPr lang="fr-FR" dirty="0"/>
              <a:t>. وتتشكل الميكروليتات في أثناء التبرد متزامنة مع </a:t>
            </a:r>
            <a:r>
              <a:rPr lang="fr-FR" dirty="0" smtClean="0"/>
              <a:t>تشك</a:t>
            </a:r>
            <a:r>
              <a:rPr lang="ar-DZ" dirty="0" smtClean="0"/>
              <a:t>ل الزجاج</a:t>
            </a:r>
            <a:r>
              <a:rPr lang="fr-FR" dirty="0" smtClean="0"/>
              <a:t>، </a:t>
            </a:r>
            <a:r>
              <a:rPr lang="fr-FR" dirty="0"/>
              <a:t>في حين بينما تدل البلورات الضخمة على مراحل تبلور سابقة يسمح تحليلها بدراسة حالات التوازن بين البلورات والسوائل. وهكذا تمكن </a:t>
            </a:r>
            <a:r>
              <a:rPr lang="fr-FR" dirty="0" smtClean="0"/>
              <a:t>دراسة</a:t>
            </a:r>
            <a:r>
              <a:rPr lang="ar-DZ" dirty="0" smtClean="0"/>
              <a:t>الفلزات</a:t>
            </a:r>
            <a:r>
              <a:rPr lang="fr-FR" dirty="0" smtClean="0"/>
              <a:t>، </a:t>
            </a:r>
            <a:r>
              <a:rPr lang="fr-FR" dirty="0"/>
              <a:t>التي يتفاوت تركيبها بين مكوّنين اثنين وعدة مكونات، من استنباط الشروط التي مرت بها.</a:t>
            </a:r>
          </a:p>
        </p:txBody>
      </p:sp>
    </p:spTree>
    <p:extLst>
      <p:ext uri="{BB962C8B-B14F-4D97-AF65-F5344CB8AC3E}">
        <p14:creationId xmlns:p14="http://schemas.microsoft.com/office/powerpoint/2010/main" val="257779540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612</Words>
  <Application>Microsoft Office PowerPoint</Application>
  <PresentationFormat>Affichage à l'écran (4:3)</PresentationFormat>
  <Paragraphs>33</Paragraphs>
  <Slides>10</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Arial</vt:lpstr>
      <vt:lpstr>Calibri</vt:lpstr>
      <vt:lpstr>Times New Roman</vt:lpstr>
      <vt:lpstr>Thème Office</vt:lpstr>
      <vt:lpstr>علم الصخور</vt:lpstr>
      <vt:lpstr>انواع الصخور:</vt:lpstr>
      <vt:lpstr>صخور نارية جوفية:</vt:lpstr>
      <vt:lpstr>Présentation PowerPoint</vt:lpstr>
      <vt:lpstr>الصخور المتحولة</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علم الصخور</dc:title>
  <dc:creator>micro</dc:creator>
  <cp:lastModifiedBy>Utilisateur Windows</cp:lastModifiedBy>
  <cp:revision>9</cp:revision>
  <dcterms:created xsi:type="dcterms:W3CDTF">2020-03-17T17:59:02Z</dcterms:created>
  <dcterms:modified xsi:type="dcterms:W3CDTF">2025-02-09T13:12:06Z</dcterms:modified>
</cp:coreProperties>
</file>