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288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03524-48F0-4BC7-AD3C-E180D4210EF6}" type="datetimeFigureOut">
              <a:rPr lang="fr-FR" smtClean="0"/>
              <a:t>04/05/2020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39DF0-F547-4CE3-8804-B8900D2C0F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2436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03524-48F0-4BC7-AD3C-E180D4210EF6}" type="datetimeFigureOut">
              <a:rPr lang="fr-FR" smtClean="0"/>
              <a:t>04/05/2020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39DF0-F547-4CE3-8804-B8900D2C0F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5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03524-48F0-4BC7-AD3C-E180D4210EF6}" type="datetimeFigureOut">
              <a:rPr lang="fr-FR" smtClean="0"/>
              <a:t>04/05/2020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39DF0-F547-4CE3-8804-B8900D2C0F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9498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03524-48F0-4BC7-AD3C-E180D4210EF6}" type="datetimeFigureOut">
              <a:rPr lang="fr-FR" smtClean="0"/>
              <a:t>04/05/2020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39DF0-F547-4CE3-8804-B8900D2C0F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5543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03524-48F0-4BC7-AD3C-E180D4210EF6}" type="datetimeFigureOut">
              <a:rPr lang="fr-FR" smtClean="0"/>
              <a:t>04/05/2020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39DF0-F547-4CE3-8804-B8900D2C0F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8886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03524-48F0-4BC7-AD3C-E180D4210EF6}" type="datetimeFigureOut">
              <a:rPr lang="fr-FR" smtClean="0"/>
              <a:t>04/05/2020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39DF0-F547-4CE3-8804-B8900D2C0F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0116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03524-48F0-4BC7-AD3C-E180D4210EF6}" type="datetimeFigureOut">
              <a:rPr lang="fr-FR" smtClean="0"/>
              <a:t>04/05/2020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39DF0-F547-4CE3-8804-B8900D2C0F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1036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03524-48F0-4BC7-AD3C-E180D4210EF6}" type="datetimeFigureOut">
              <a:rPr lang="fr-FR" smtClean="0"/>
              <a:t>04/05/2020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39DF0-F547-4CE3-8804-B8900D2C0F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7972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03524-48F0-4BC7-AD3C-E180D4210EF6}" type="datetimeFigureOut">
              <a:rPr lang="fr-FR" smtClean="0"/>
              <a:t>04/05/2020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39DF0-F547-4CE3-8804-B8900D2C0F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0789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03524-48F0-4BC7-AD3C-E180D4210EF6}" type="datetimeFigureOut">
              <a:rPr lang="fr-FR" smtClean="0"/>
              <a:t>04/05/2020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39DF0-F547-4CE3-8804-B8900D2C0F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2208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03524-48F0-4BC7-AD3C-E180D4210EF6}" type="datetimeFigureOut">
              <a:rPr lang="fr-FR" smtClean="0"/>
              <a:t>04/05/2020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39DF0-F547-4CE3-8804-B8900D2C0F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3761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03524-48F0-4BC7-AD3C-E180D4210EF6}" type="datetimeFigureOut">
              <a:rPr lang="fr-FR" smtClean="0"/>
              <a:t>04/05/2020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39DF0-F547-4CE3-8804-B8900D2C0F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3725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81200" y="1736726"/>
            <a:ext cx="8229600" cy="1920875"/>
          </a:xfrm>
        </p:spPr>
        <p:txBody>
          <a:bodyPr/>
          <a:lstStyle/>
          <a:p>
            <a:pPr eaLnBrk="1" hangingPunct="1">
              <a:defRPr/>
            </a:pPr>
            <a:r>
              <a:rPr lang="en-US" sz="5400"/>
              <a:t>Semantics: </a:t>
            </a:r>
            <a:br>
              <a:rPr lang="en-US" sz="5400"/>
            </a:br>
            <a:r>
              <a:rPr lang="en-US" sz="5400"/>
              <a:t>The Analysis of Meaning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895600" y="4495800"/>
            <a:ext cx="64008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1800" b="1" dirty="0" smtClean="0"/>
              <a:t>Prof. Radia </a:t>
            </a:r>
            <a:r>
              <a:rPr lang="en-US" sz="1800" b="1" dirty="0" err="1" smtClean="0"/>
              <a:t>Benyelles</a:t>
            </a:r>
            <a:r>
              <a:rPr lang="en-US" sz="1800" b="1" dirty="0" smtClean="0"/>
              <a:t> </a:t>
            </a:r>
          </a:p>
          <a:p>
            <a:pPr eaLnBrk="1" hangingPunct="1">
              <a:defRPr/>
            </a:pPr>
            <a:r>
              <a:rPr lang="en-US" sz="1800" b="1" dirty="0" smtClean="0"/>
              <a:t>English department</a:t>
            </a:r>
          </a:p>
          <a:p>
            <a:pPr eaLnBrk="1" hangingPunct="1">
              <a:defRPr/>
            </a:pPr>
            <a:r>
              <a:rPr lang="en-US" sz="1800" b="1" dirty="0" smtClean="0"/>
              <a:t>L1 : theoretical Linguistics </a:t>
            </a:r>
            <a:endParaRPr 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3519200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effectLst/>
              </a:rPr>
              <a:t>Another kind (not really opposites at all) are pairs which go together, and represent two sides of a relation: these are relational antonyms. Examples would be husband/wife, borrow/lend, murderer/victim, plaintiff/defendant.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604967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828800" y="274638"/>
            <a:ext cx="8382000" cy="1554162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/>
              <a:t>Semantic Relations among Words </a:t>
            </a:r>
            <a:br>
              <a:rPr lang="en-US" sz="3600"/>
            </a:br>
            <a:r>
              <a:rPr lang="en-US" sz="3600"/>
              <a:t>(cf. page 270; with critical notes)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5000" y="1905000"/>
            <a:ext cx="8458200" cy="43434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/>
              <a:t>Polysemy: A word which has two or more related meanings, e.g. bright: ‘shining’ ; ‘intelligent’</a:t>
            </a:r>
          </a:p>
          <a:p>
            <a:pPr eaLnBrk="1" hangingPunct="1">
              <a:defRPr/>
            </a:pPr>
            <a:r>
              <a:rPr lang="en-US" b="1" dirty="0"/>
              <a:t>Homonymy: A word which has two or more entirely distinct meanings, e.g. club: ‘a social organization’ ; ‘a blunt weapon’.</a:t>
            </a:r>
          </a:p>
          <a:p>
            <a:pPr eaLnBrk="1" hangingPunct="1">
              <a:defRPr/>
            </a:pPr>
            <a:r>
              <a:rPr lang="en-US" b="1" dirty="0"/>
              <a:t>Homophony: Different words pronounced the same but spelled differently, e.g. </a:t>
            </a:r>
            <a:r>
              <a:rPr lang="en-US" b="1" i="1" dirty="0"/>
              <a:t>two</a:t>
            </a:r>
            <a:r>
              <a:rPr lang="en-US" b="1" dirty="0"/>
              <a:t> and </a:t>
            </a:r>
            <a:r>
              <a:rPr lang="en-US" b="1" i="1" dirty="0"/>
              <a:t>too</a:t>
            </a:r>
            <a:r>
              <a:rPr lang="en-US" b="1" dirty="0"/>
              <a:t>.</a:t>
            </a:r>
          </a:p>
          <a:p>
            <a:pPr eaLnBrk="1" hangingPunct="1">
              <a:defRPr/>
            </a:pPr>
            <a:r>
              <a:rPr lang="en-US" b="1" dirty="0" err="1"/>
              <a:t>Homography</a:t>
            </a:r>
            <a:r>
              <a:rPr lang="en-US" b="1" dirty="0"/>
              <a:t>: Different words spelled the same but pronounced differently, e.g. </a:t>
            </a:r>
            <a:r>
              <a:rPr lang="en-US" b="1" i="1" dirty="0"/>
              <a:t>minute</a:t>
            </a:r>
            <a:r>
              <a:rPr lang="en-US" b="1" dirty="0"/>
              <a:t> and </a:t>
            </a:r>
            <a:r>
              <a:rPr lang="en-US" b="1" i="1" dirty="0"/>
              <a:t>minute</a:t>
            </a:r>
            <a:r>
              <a:rPr lang="en-US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24232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dirty="0" smtClean="0">
                <a:effectLst/>
              </a:rPr>
              <a:t>DENOTATION: This is the core or central meaning of a word or lexeme, as far as it can be described in a dictionary. It is therefore sometimes known as the cognitive or referential meaning. It is possible to think of lexical items that have a more or less fixed denotation (sun, denoting the nearest star, perhaps) but this is rare. </a:t>
            </a:r>
          </a:p>
          <a:p>
            <a:pPr>
              <a:defRPr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05847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CONNOTATION: Connotation is connected with psychology and culture, as it means the personal or emotional associations aroused by words. 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When </a:t>
            </a:r>
            <a:r>
              <a:rPr lang="en-US" dirty="0"/>
              <a:t>these associations are widespread and become established by common usage, a new denotation is recorded in </a:t>
            </a:r>
            <a:r>
              <a:rPr lang="en-US" dirty="0" smtClean="0"/>
              <a:t>dictionaries.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679142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Identifying homophones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76600" y="1676400"/>
            <a:ext cx="2438400" cy="685800"/>
          </a:xfrm>
        </p:spPr>
        <p:txBody>
          <a:bodyPr/>
          <a:lstStyle/>
          <a:p>
            <a:pPr marL="609600" indent="-609600">
              <a:buClr>
                <a:schemeClr val="tx1"/>
              </a:buClr>
              <a:buNone/>
              <a:defRPr/>
            </a:pPr>
            <a:r>
              <a:rPr lang="en-US">
                <a:latin typeface="Tahoma" pitchFamily="34" charset="0"/>
              </a:rPr>
              <a:t>1. [steə] </a:t>
            </a:r>
            <a:r>
              <a:rPr lang="en-US">
                <a:latin typeface="Tahoma" pitchFamily="34" charset="0"/>
                <a:sym typeface="Wingdings" pitchFamily="2" charset="2"/>
              </a:rPr>
              <a:t></a:t>
            </a:r>
            <a:r>
              <a:rPr lang="en-US">
                <a:latin typeface="Tahoma" pitchFamily="34" charset="0"/>
              </a:rPr>
              <a:t> 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5791200" y="1676400"/>
            <a:ext cx="3124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1. Stair, stare </a:t>
            </a: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3276600" y="2362200"/>
            <a:ext cx="2438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2. [weist] 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sym typeface="Wingdings" pitchFamily="2" charset="2"/>
              </a:rPr>
              <a:t>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5791200" y="2362200"/>
            <a:ext cx="3124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2. waste, waist</a:t>
            </a: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3276600" y="3124200"/>
            <a:ext cx="2438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3. [si:li</a:t>
            </a:r>
            <a:r>
              <a:rPr lang="el-GR" sz="28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η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] 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sym typeface="Wingdings" pitchFamily="2" charset="2"/>
              </a:rPr>
              <a:t>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5791200" y="3124200"/>
            <a:ext cx="3124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3. sealing, ceiling </a:t>
            </a:r>
          </a:p>
        </p:txBody>
      </p: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3276600" y="3962400"/>
            <a:ext cx="2438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4. [kju:] 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sym typeface="Wingdings" pitchFamily="2" charset="2"/>
              </a:rPr>
              <a:t>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</a:p>
        </p:txBody>
      </p:sp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5791200" y="3962400"/>
            <a:ext cx="3124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4. cue, queue</a:t>
            </a:r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3276600" y="4876800"/>
            <a:ext cx="2438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5. [sent] 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sym typeface="Wingdings" pitchFamily="2" charset="2"/>
              </a:rPr>
              <a:t>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</a:p>
        </p:txBody>
      </p:sp>
      <p:sp>
        <p:nvSpPr>
          <p:cNvPr id="19468" name="Rectangle 12"/>
          <p:cNvSpPr>
            <a:spLocks noChangeArrowheads="1"/>
          </p:cNvSpPr>
          <p:nvPr/>
        </p:nvSpPr>
        <p:spPr bwMode="auto">
          <a:xfrm>
            <a:off x="5791200" y="4876800"/>
            <a:ext cx="3886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5. sent, cent, scent </a:t>
            </a:r>
          </a:p>
        </p:txBody>
      </p:sp>
    </p:spTree>
    <p:extLst>
      <p:ext uri="{BB962C8B-B14F-4D97-AF65-F5344CB8AC3E}">
        <p14:creationId xmlns:p14="http://schemas.microsoft.com/office/powerpoint/2010/main" val="1762683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94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94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19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6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9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  <p:bldP spid="19460" grpId="0"/>
      <p:bldP spid="19461" grpId="0" build="p"/>
      <p:bldP spid="19462" grpId="0"/>
      <p:bldP spid="19463" grpId="0" build="p"/>
      <p:bldP spid="19464" grpId="0"/>
      <p:bldP spid="19465" grpId="0" build="p"/>
      <p:bldP spid="19466" grpId="0"/>
      <p:bldP spid="19467" grpId="0" build="p"/>
      <p:bldP spid="1946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4"/>
          <p:cNvSpPr>
            <a:spLocks noRot="1" noChangeArrowheads="1"/>
          </p:cNvSpPr>
          <p:nvPr/>
        </p:nvSpPr>
        <p:spPr bwMode="auto">
          <a:xfrm>
            <a:off x="1981200" y="3810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Identifying homographs</a:t>
            </a:r>
          </a:p>
        </p:txBody>
      </p:sp>
      <p:sp>
        <p:nvSpPr>
          <p:cNvPr id="20495" name="Text Box 15"/>
          <p:cNvSpPr txBox="1">
            <a:spLocks noChangeArrowheads="1"/>
          </p:cNvSpPr>
          <p:nvPr/>
        </p:nvSpPr>
        <p:spPr bwMode="auto">
          <a:xfrm>
            <a:off x="2362200" y="1447801"/>
            <a:ext cx="5410200" cy="330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10000"/>
              </a:spcBef>
              <a:spcAft>
                <a:spcPct val="10000"/>
              </a:spcAft>
              <a:buClrTx/>
              <a:buSzTx/>
              <a:buFontTx/>
              <a:buNone/>
            </a:pPr>
            <a:r>
              <a:rPr lang="en-US" altLang="fr-FR" sz="3600" b="1"/>
              <a:t>1 desert=abandon</a:t>
            </a:r>
          </a:p>
          <a:p>
            <a:pPr>
              <a:spcBef>
                <a:spcPct val="10000"/>
              </a:spcBef>
              <a:spcAft>
                <a:spcPct val="10000"/>
              </a:spcAft>
              <a:buClrTx/>
              <a:buSzTx/>
              <a:buFontTx/>
              <a:buNone/>
            </a:pPr>
            <a:r>
              <a:rPr lang="en-US" altLang="fr-FR" sz="3600" b="1"/>
              <a:t>Desert= area of land</a:t>
            </a:r>
          </a:p>
          <a:p>
            <a:pPr>
              <a:spcBef>
                <a:spcPct val="10000"/>
              </a:spcBef>
              <a:spcAft>
                <a:spcPct val="10000"/>
              </a:spcAft>
              <a:buClrTx/>
              <a:buSzTx/>
              <a:buFontTx/>
              <a:buNone/>
            </a:pPr>
            <a:r>
              <a:rPr lang="en-US" altLang="fr-FR" sz="3600" b="1"/>
              <a:t>2 close= nearby</a:t>
            </a:r>
          </a:p>
          <a:p>
            <a:pPr>
              <a:spcBef>
                <a:spcPct val="10000"/>
              </a:spcBef>
              <a:spcAft>
                <a:spcPct val="10000"/>
              </a:spcAft>
              <a:buClrTx/>
              <a:buSzTx/>
              <a:buFontTx/>
              <a:buNone/>
            </a:pPr>
            <a:r>
              <a:rPr lang="en-US" altLang="fr-FR" sz="3600" b="1"/>
              <a:t>Close= shut</a:t>
            </a:r>
          </a:p>
          <a:p>
            <a:pPr>
              <a:spcBef>
                <a:spcPct val="10000"/>
              </a:spcBef>
              <a:spcAft>
                <a:spcPct val="10000"/>
              </a:spcAft>
              <a:buClrTx/>
              <a:buSzTx/>
              <a:buFontTx/>
              <a:buNone/>
            </a:pPr>
            <a:endParaRPr lang="en-US" altLang="fr-FR" sz="3600" b="1"/>
          </a:p>
        </p:txBody>
      </p:sp>
    </p:spTree>
    <p:extLst>
      <p:ext uri="{BB962C8B-B14F-4D97-AF65-F5344CB8AC3E}">
        <p14:creationId xmlns:p14="http://schemas.microsoft.com/office/powerpoint/2010/main" val="471389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04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04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04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04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04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04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04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04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04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04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04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04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Identifying Homonyms in Jokes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3600" y="1600200"/>
            <a:ext cx="7391400" cy="1295400"/>
          </a:xfrm>
        </p:spPr>
        <p:txBody>
          <a:bodyPr/>
          <a:lstStyle/>
          <a:p>
            <a:pPr marL="609600" indent="-609600">
              <a:buClr>
                <a:schemeClr val="tx1"/>
              </a:buClr>
              <a:buNone/>
              <a:defRPr/>
            </a:pPr>
            <a:r>
              <a:rPr lang="en-US" b="1"/>
              <a:t>1. Time flies like an arrow</a:t>
            </a:r>
          </a:p>
          <a:p>
            <a:pPr marL="609600" indent="-609600">
              <a:buClr>
                <a:schemeClr val="tx1"/>
              </a:buClr>
              <a:buNone/>
              <a:defRPr/>
            </a:pPr>
            <a:r>
              <a:rPr lang="en-US" b="1"/>
              <a:t>    Fruit flies like a banana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2133600" y="2895600"/>
            <a:ext cx="8382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sz="2800" b="1" dirty="0"/>
              <a:t>. Policeman: Why have you parked your car here?</a:t>
            </a:r>
          </a:p>
          <a:p>
            <a:pPr marL="609600" indent="-60960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b="1" dirty="0"/>
              <a:t>    Motorist: Because the sign says “Fine for Parking”.</a:t>
            </a: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2133600" y="4191000"/>
            <a:ext cx="82296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b="1" dirty="0"/>
              <a:t>3. Customer: Have you got half-inch nails?</a:t>
            </a:r>
          </a:p>
          <a:p>
            <a:pPr marL="609600" indent="-60960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b="1" dirty="0"/>
              <a:t>    Ironmonger: Yes, sir.</a:t>
            </a:r>
          </a:p>
          <a:p>
            <a:pPr marL="609600" indent="-609600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b="1" dirty="0"/>
              <a:t>    Customer: Then could you scratch my back. It’s very itchy</a:t>
            </a:r>
          </a:p>
        </p:txBody>
      </p:sp>
    </p:spTree>
    <p:extLst>
      <p:ext uri="{BB962C8B-B14F-4D97-AF65-F5344CB8AC3E}">
        <p14:creationId xmlns:p14="http://schemas.microsoft.com/office/powerpoint/2010/main" val="2154438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allAtOnce"/>
      <p:bldP spid="21508" grpId="0"/>
      <p:bldP spid="2150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  <a:defRPr/>
            </a:pPr>
            <a:r>
              <a:rPr lang="en-US" dirty="0" smtClean="0"/>
              <a:t>Semantics:  the study of meaning that can be determined from a sentence, phrase or word.</a:t>
            </a:r>
          </a:p>
          <a:p>
            <a:pPr eaLnBrk="1" hangingPunct="1">
              <a:buFont typeface="Arial" charset="0"/>
              <a:buNone/>
              <a:defRPr/>
            </a:pPr>
            <a:endParaRPr lang="en-US" dirty="0" smtClean="0"/>
          </a:p>
          <a:p>
            <a:pPr eaLnBrk="1" hangingPunct="1">
              <a:buFont typeface="Arial" charset="0"/>
              <a:buNone/>
              <a:defRPr/>
            </a:pPr>
            <a:r>
              <a:rPr lang="en-US" dirty="0" smtClean="0"/>
              <a:t>Pragmatics:  the study of meaning, as it depends on context (speaker, situation)</a:t>
            </a:r>
          </a:p>
          <a:p>
            <a:pPr>
              <a:defRPr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886411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fr-FR" sz="1200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fr-FR" sz="1200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fr-FR" sz="1200" dirty="0">
              <a:latin typeface="Arial" panose="020B0604020202020204" pitchFamily="34" charset="0"/>
            </a:endParaRPr>
          </a:p>
        </p:txBody>
      </p:sp>
      <p:sp>
        <p:nvSpPr>
          <p:cNvPr id="7171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8077200" y="624840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200" dirty="0">
                <a:latin typeface="Arial" panose="020B0604020202020204" pitchFamily="34" charset="0"/>
              </a:rPr>
              <a:t>                                    </a:t>
            </a: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endParaRPr lang="en-US" altLang="fr-FR" sz="1200" dirty="0">
              <a:latin typeface="Arial" panose="020B0604020202020204" pitchFamily="34" charset="0"/>
            </a:endParaRPr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4648200" y="6248400"/>
            <a:ext cx="2895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5DFB9052-380C-470C-ACFA-D24B1F2D6A95}" type="slidenum">
              <a:rPr lang="en-US" altLang="fr-FR" sz="1200">
                <a:latin typeface="Arial" panose="020B060402020202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fr-FR" sz="1200">
              <a:latin typeface="Arial" panose="020B0604020202020204" pitchFamily="34" charset="0"/>
            </a:endParaRPr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sz="3200" dirty="0"/>
              <a:t>Semantics</a:t>
            </a:r>
            <a:br>
              <a:rPr lang="en-US" sz="3200" dirty="0"/>
            </a:br>
            <a:r>
              <a:rPr lang="en-US" sz="3200" dirty="0"/>
              <a:t>Same event - different sentences</a:t>
            </a:r>
            <a:endParaRPr lang="en-US" dirty="0" smtClean="0"/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buFontTx/>
              <a:buChar char=" "/>
              <a:defRPr/>
            </a:pPr>
            <a:r>
              <a:rPr lang="en-US" i="1" smtClean="0"/>
              <a:t>John broke the window with a hammer.</a:t>
            </a:r>
          </a:p>
          <a:p>
            <a:pPr lvl="1" eaLnBrk="1" hangingPunct="1">
              <a:buFontTx/>
              <a:buChar char=" "/>
              <a:defRPr/>
            </a:pPr>
            <a:endParaRPr lang="en-US" i="1" smtClean="0"/>
          </a:p>
          <a:p>
            <a:pPr lvl="1" eaLnBrk="1" hangingPunct="1">
              <a:buFontTx/>
              <a:buChar char=" "/>
              <a:defRPr/>
            </a:pPr>
            <a:r>
              <a:rPr lang="en-US" i="1" smtClean="0"/>
              <a:t>John broke the window with the crack.</a:t>
            </a:r>
          </a:p>
          <a:p>
            <a:pPr lvl="1" eaLnBrk="1" hangingPunct="1">
              <a:buFontTx/>
              <a:buChar char=" "/>
              <a:defRPr/>
            </a:pPr>
            <a:endParaRPr lang="en-US" i="1" smtClean="0"/>
          </a:p>
          <a:p>
            <a:pPr lvl="1" eaLnBrk="1" hangingPunct="1">
              <a:buFontTx/>
              <a:buChar char=" "/>
              <a:defRPr/>
            </a:pPr>
            <a:r>
              <a:rPr lang="en-US" i="1" smtClean="0"/>
              <a:t>The hammer broke the window.</a:t>
            </a:r>
          </a:p>
          <a:p>
            <a:pPr lvl="1" eaLnBrk="1" hangingPunct="1">
              <a:buFontTx/>
              <a:buChar char=" "/>
              <a:defRPr/>
            </a:pPr>
            <a:endParaRPr lang="en-US" i="1" smtClean="0"/>
          </a:p>
          <a:p>
            <a:pPr lvl="1" eaLnBrk="1" hangingPunct="1">
              <a:buFontTx/>
              <a:buChar char=" "/>
              <a:defRPr/>
            </a:pPr>
            <a:r>
              <a:rPr lang="en-US" i="1" smtClean="0"/>
              <a:t>The window broke.</a:t>
            </a:r>
          </a:p>
        </p:txBody>
      </p:sp>
    </p:spTree>
    <p:extLst>
      <p:ext uri="{BB962C8B-B14F-4D97-AF65-F5344CB8AC3E}">
        <p14:creationId xmlns:p14="http://schemas.microsoft.com/office/powerpoint/2010/main" val="1610196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200">
                <a:latin typeface="Arial" panose="020B0604020202020204" pitchFamily="34" charset="0"/>
              </a:rPr>
              <a:t>LING 2000 - 2006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fr-FR" sz="12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fr-FR" sz="1200">
              <a:latin typeface="Arial" panose="020B0604020202020204" pitchFamily="34" charset="0"/>
            </a:endParaRPr>
          </a:p>
        </p:txBody>
      </p:sp>
      <p:sp>
        <p:nvSpPr>
          <p:cNvPr id="8195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8077200" y="624840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r-FR" sz="1200">
                <a:latin typeface="Arial" panose="020B0604020202020204" pitchFamily="34" charset="0"/>
              </a:rPr>
              <a:t>                                    NLP</a:t>
            </a: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endParaRPr lang="en-US" altLang="fr-FR" sz="1200">
              <a:latin typeface="Arial" panose="020B0604020202020204" pitchFamily="34" charset="0"/>
            </a:endParaRPr>
          </a:p>
        </p:txBody>
      </p:sp>
      <p:sp>
        <p:nvSpPr>
          <p:cNvPr id="819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4648200" y="6248400"/>
            <a:ext cx="2895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84B54B9E-DB35-48FD-89CF-D140D0486B5D}" type="slidenum">
              <a:rPr lang="en-US" altLang="fr-FR" sz="1200">
                <a:latin typeface="Arial" panose="020B060402020202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fr-FR" sz="1200">
              <a:latin typeface="Arial" panose="020B0604020202020204" pitchFamily="34" charset="0"/>
            </a:endParaRPr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0"/>
            <a:ext cx="7772400" cy="10668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/>
              <a:t>Same event - different syntactic frames</a:t>
            </a:r>
            <a:endParaRPr lang="en-US" smtClean="0"/>
          </a:p>
        </p:txBody>
      </p:sp>
      <p:sp>
        <p:nvSpPr>
          <p:cNvPr id="71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914400"/>
            <a:ext cx="7772400" cy="51816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buFontTx/>
              <a:buChar char=" "/>
              <a:defRPr/>
            </a:pPr>
            <a:endParaRPr lang="en-US" sz="1600" i="1"/>
          </a:p>
          <a:p>
            <a:pPr lvl="1" eaLnBrk="1" hangingPunct="1">
              <a:lnSpc>
                <a:spcPct val="90000"/>
              </a:lnSpc>
              <a:buFontTx/>
              <a:buChar char=" "/>
              <a:defRPr/>
            </a:pPr>
            <a:r>
              <a:rPr lang="en-US" i="1" smtClean="0"/>
              <a:t>John broke the window with a hammer.</a:t>
            </a:r>
          </a:p>
          <a:p>
            <a:pPr lvl="1" eaLnBrk="1" hangingPunct="1">
              <a:lnSpc>
                <a:spcPct val="90000"/>
              </a:lnSpc>
              <a:buFontTx/>
              <a:buChar char=" "/>
              <a:defRPr/>
            </a:pPr>
            <a:r>
              <a:rPr lang="en-US" i="1" smtClean="0"/>
              <a:t>  </a:t>
            </a:r>
            <a:r>
              <a:rPr lang="en-US" b="1"/>
              <a:t>SUBJ   VERB     OBJ        MODIFIER</a:t>
            </a:r>
          </a:p>
          <a:p>
            <a:pPr lvl="1" eaLnBrk="1" hangingPunct="1">
              <a:lnSpc>
                <a:spcPct val="90000"/>
              </a:lnSpc>
              <a:buFontTx/>
              <a:buChar char=" "/>
              <a:defRPr/>
            </a:pPr>
            <a:endParaRPr lang="en-US" sz="1600"/>
          </a:p>
          <a:p>
            <a:pPr lvl="1" eaLnBrk="1" hangingPunct="1">
              <a:lnSpc>
                <a:spcPct val="90000"/>
              </a:lnSpc>
              <a:buFontTx/>
              <a:buChar char=" "/>
              <a:defRPr/>
            </a:pPr>
            <a:r>
              <a:rPr lang="en-US" i="1" smtClean="0"/>
              <a:t>John broke the window with the crack.</a:t>
            </a:r>
          </a:p>
          <a:p>
            <a:pPr lvl="1" eaLnBrk="1" hangingPunct="1">
              <a:lnSpc>
                <a:spcPct val="90000"/>
              </a:lnSpc>
              <a:buFontTx/>
              <a:buChar char=" "/>
              <a:defRPr/>
            </a:pPr>
            <a:r>
              <a:rPr lang="en-US" i="1" smtClean="0"/>
              <a:t> </a:t>
            </a:r>
            <a:r>
              <a:rPr lang="en-US" b="1"/>
              <a:t>SUBJ   VERB     OBJ        MODIFIER</a:t>
            </a:r>
          </a:p>
          <a:p>
            <a:pPr lvl="1" eaLnBrk="1" hangingPunct="1">
              <a:lnSpc>
                <a:spcPct val="90000"/>
              </a:lnSpc>
              <a:buFontTx/>
              <a:buChar char=" "/>
              <a:defRPr/>
            </a:pPr>
            <a:endParaRPr lang="en-US" sz="1600"/>
          </a:p>
          <a:p>
            <a:pPr lvl="1" eaLnBrk="1" hangingPunct="1">
              <a:lnSpc>
                <a:spcPct val="90000"/>
              </a:lnSpc>
              <a:buFontTx/>
              <a:buChar char=" "/>
              <a:defRPr/>
            </a:pPr>
            <a:r>
              <a:rPr lang="en-US" i="1" smtClean="0"/>
              <a:t>The hammer broke the window.</a:t>
            </a:r>
          </a:p>
          <a:p>
            <a:pPr lvl="1" eaLnBrk="1" hangingPunct="1">
              <a:lnSpc>
                <a:spcPct val="90000"/>
              </a:lnSpc>
              <a:buFontTx/>
              <a:buChar char=" "/>
              <a:defRPr/>
            </a:pPr>
            <a:r>
              <a:rPr lang="en-US" i="1" smtClean="0"/>
              <a:t> </a:t>
            </a:r>
            <a:r>
              <a:rPr lang="en-US" b="1"/>
              <a:t>SUBJ   VERB     OBJ        </a:t>
            </a:r>
          </a:p>
          <a:p>
            <a:pPr lvl="1" eaLnBrk="1" hangingPunct="1">
              <a:lnSpc>
                <a:spcPct val="90000"/>
              </a:lnSpc>
              <a:buFontTx/>
              <a:buChar char=" "/>
              <a:defRPr/>
            </a:pPr>
            <a:endParaRPr lang="en-US" sz="1600" b="1"/>
          </a:p>
          <a:p>
            <a:pPr lvl="1" eaLnBrk="1" hangingPunct="1">
              <a:lnSpc>
                <a:spcPct val="90000"/>
              </a:lnSpc>
              <a:buFontTx/>
              <a:buChar char=" "/>
              <a:defRPr/>
            </a:pPr>
            <a:r>
              <a:rPr lang="en-US" i="1" smtClean="0"/>
              <a:t>The window broke.</a:t>
            </a:r>
          </a:p>
          <a:p>
            <a:pPr lvl="1" eaLnBrk="1" hangingPunct="1">
              <a:lnSpc>
                <a:spcPct val="90000"/>
              </a:lnSpc>
              <a:buFontTx/>
              <a:buChar char=" "/>
              <a:defRPr/>
            </a:pPr>
            <a:r>
              <a:rPr lang="en-US" i="1" smtClean="0"/>
              <a:t> </a:t>
            </a:r>
            <a:r>
              <a:rPr lang="en-US" b="1"/>
              <a:t>SUBJ   VERB</a:t>
            </a:r>
          </a:p>
        </p:txBody>
      </p:sp>
    </p:spTree>
    <p:extLst>
      <p:ext uri="{BB962C8B-B14F-4D97-AF65-F5344CB8AC3E}">
        <p14:creationId xmlns:p14="http://schemas.microsoft.com/office/powerpoint/2010/main" val="3999501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981200" y="5334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Lexical Semantics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752600"/>
            <a:ext cx="8229600" cy="41148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Semantic properties: The components of meaning of a word.</a:t>
            </a:r>
          </a:p>
          <a:p>
            <a:pPr eaLnBrk="1" hangingPunct="1">
              <a:defRPr/>
            </a:pPr>
            <a:r>
              <a:rPr lang="en-US" dirty="0" smtClean="0"/>
              <a:t>Semantic feature: A notational device for expressing the presence or absence of semantic properties by pluses and minuses.</a:t>
            </a:r>
          </a:p>
          <a:p>
            <a:pPr eaLnBrk="1" hangingPunct="1">
              <a:defRPr/>
            </a:pPr>
            <a:r>
              <a:rPr lang="en-US" dirty="0" smtClean="0"/>
              <a:t>Example of componential analysis: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 smtClean="0"/>
              <a:t>	</a:t>
            </a:r>
            <a:r>
              <a:rPr lang="en-US" i="1" dirty="0" smtClean="0"/>
              <a:t>baby</a:t>
            </a:r>
            <a:r>
              <a:rPr lang="en-US" dirty="0" smtClean="0"/>
              <a:t> is [+ young], [+ human], [– abstract].</a:t>
            </a:r>
          </a:p>
        </p:txBody>
      </p:sp>
    </p:spTree>
    <p:extLst>
      <p:ext uri="{BB962C8B-B14F-4D97-AF65-F5344CB8AC3E}">
        <p14:creationId xmlns:p14="http://schemas.microsoft.com/office/powerpoint/2010/main" val="4083555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981200" y="228600"/>
            <a:ext cx="82296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Identify the features (1)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3600" y="1219200"/>
            <a:ext cx="7696200" cy="2590800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 typeface="Wingdings" panose="05000000000000000000" pitchFamily="2" charset="2"/>
              <a:buNone/>
              <a:defRPr/>
            </a:pPr>
            <a:r>
              <a:rPr lang="en-US" dirty="0" smtClean="0"/>
              <a:t>1.</a:t>
            </a:r>
            <a:r>
              <a:rPr lang="en-US" b="1" dirty="0" smtClean="0"/>
              <a:t> (a) widow, mother, sister, aunt, maid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None/>
              <a:defRPr/>
            </a:pPr>
            <a:r>
              <a:rPr lang="en-US" b="1" dirty="0" smtClean="0"/>
              <a:t>   (b) widower, father, brother, uncle, valet</a:t>
            </a:r>
            <a:endParaRPr lang="en-US" b="1" dirty="0" smtClean="0">
              <a:sym typeface="Wingdings" pitchFamily="2" charset="2"/>
            </a:endParaRP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Char char="à"/>
              <a:defRPr/>
            </a:pPr>
            <a:r>
              <a:rPr lang="en-US" b="1" dirty="0" smtClean="0">
                <a:sym typeface="Wingdings" pitchFamily="2" charset="2"/>
              </a:rPr>
              <a:t>The (a) and (b) words are [+ human]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Char char="à"/>
              <a:defRPr/>
            </a:pPr>
            <a:endParaRPr lang="en-US" b="1" dirty="0" smtClean="0"/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Char char="à"/>
              <a:defRPr/>
            </a:pPr>
            <a:r>
              <a:rPr lang="en-US" b="1" dirty="0" smtClean="0"/>
              <a:t>The (a) words are [+female</a:t>
            </a:r>
            <a:r>
              <a:rPr lang="en-US" sz="2000" b="1" dirty="0"/>
              <a:t> </a:t>
            </a:r>
            <a:r>
              <a:rPr lang="en-US" sz="2000" b="1" dirty="0" smtClean="0"/>
              <a:t>]</a:t>
            </a:r>
            <a:endParaRPr lang="en-US" b="1" dirty="0" smtClean="0"/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Char char="à"/>
              <a:defRPr/>
            </a:pPr>
            <a:endParaRPr lang="en-US" b="1" dirty="0" smtClean="0"/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Char char="à"/>
              <a:defRPr/>
            </a:pPr>
            <a:r>
              <a:rPr lang="en-US" b="1" dirty="0" smtClean="0"/>
              <a:t>The (b) words are [+male]</a:t>
            </a: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2133600" y="3810000"/>
            <a:ext cx="76962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buClr>
                <a:schemeClr val="hlink"/>
              </a:buClr>
              <a:buSzPct val="70000"/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2. </a:t>
            </a:r>
            <a:r>
              <a:rPr lang="en-US" sz="3200" b="1" dirty="0"/>
              <a:t>(</a:t>
            </a:r>
            <a:r>
              <a:rPr lang="en-US" sz="2800" b="1" dirty="0"/>
              <a:t>a) bachelor, paperboy, pope, chief</a:t>
            </a:r>
          </a:p>
          <a:p>
            <a:pPr marL="342900" indent="-342900">
              <a:spcBef>
                <a:spcPct val="10000"/>
              </a:spcBef>
              <a:buClr>
                <a:schemeClr val="hlink"/>
              </a:buClr>
              <a:buSzPct val="90000"/>
              <a:defRPr/>
            </a:pPr>
            <a:r>
              <a:rPr lang="en-US" sz="2800" b="1" dirty="0"/>
              <a:t>    (b</a:t>
            </a:r>
            <a:r>
              <a:rPr lang="en-US" sz="2400" b="1" dirty="0"/>
              <a:t>) bull, rooster, drake, ram</a:t>
            </a:r>
            <a:endParaRPr lang="en-US" sz="2400" dirty="0">
              <a:sym typeface="Wingdings" pitchFamily="2" charset="2"/>
            </a:endParaRPr>
          </a:p>
          <a:p>
            <a:pPr marL="742950" lvl="1" indent="-285750">
              <a:buClr>
                <a:schemeClr val="accent2"/>
              </a:buClr>
              <a:buSzPct val="70000"/>
              <a:buFont typeface="Wingdings" pitchFamily="2" charset="2"/>
              <a:buChar char="à"/>
              <a:defRPr/>
            </a:pPr>
            <a:r>
              <a:rPr lang="en-US" sz="2400" b="1" dirty="0">
                <a:sym typeface="Wingdings" pitchFamily="2" charset="2"/>
              </a:rPr>
              <a:t>The (a) and (b) words </a:t>
            </a:r>
            <a:r>
              <a:rPr lang="en-US" sz="2400" b="1" dirty="0" smtClean="0">
                <a:sym typeface="Wingdings" pitchFamily="2" charset="2"/>
              </a:rPr>
              <a:t>are [+male]</a:t>
            </a:r>
            <a:endParaRPr lang="en-US" sz="2400" b="1" dirty="0">
              <a:sym typeface="Wingdings" pitchFamily="2" charset="2"/>
            </a:endParaRPr>
          </a:p>
          <a:p>
            <a:pPr marL="742950" lvl="1" indent="-285750">
              <a:buClr>
                <a:schemeClr val="accent2"/>
              </a:buClr>
              <a:buSzPct val="70000"/>
              <a:buFont typeface="Wingdings" pitchFamily="2" charset="2"/>
              <a:buChar char="à"/>
              <a:defRPr/>
            </a:pPr>
            <a:r>
              <a:rPr lang="en-US" sz="2400" b="1" dirty="0" smtClean="0"/>
              <a:t>The </a:t>
            </a:r>
            <a:r>
              <a:rPr lang="en-US" sz="2400" b="1" dirty="0"/>
              <a:t>(a) words </a:t>
            </a:r>
            <a:r>
              <a:rPr lang="en-US" sz="2400" b="1" dirty="0" smtClean="0"/>
              <a:t>are [+human]</a:t>
            </a:r>
            <a:endParaRPr lang="en-US" sz="2400" b="1" dirty="0"/>
          </a:p>
          <a:p>
            <a:pPr marL="742950" lvl="1" indent="-285750">
              <a:buClr>
                <a:schemeClr val="accent2"/>
              </a:buClr>
              <a:buSzPct val="70000"/>
              <a:buFont typeface="Wingdings" pitchFamily="2" charset="2"/>
              <a:buChar char="à"/>
              <a:defRPr/>
            </a:pPr>
            <a:r>
              <a:rPr lang="en-US" sz="2400" b="1" dirty="0"/>
              <a:t>The (b) words </a:t>
            </a:r>
            <a:r>
              <a:rPr lang="en-US" sz="2400" b="1" dirty="0" smtClean="0"/>
              <a:t>are [+animal]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506593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9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92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92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92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allAtOnce"/>
      <p:bldP spid="9223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905000" y="3048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/>
              <a:t>Identify the features (2)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2133600" y="1371600"/>
            <a:ext cx="76962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buClr>
                <a:schemeClr val="hlink"/>
              </a:buClr>
              <a:buSzPct val="70000"/>
              <a:defRPr/>
            </a:pPr>
            <a:r>
              <a:rPr lang="en-US" sz="3200" dirty="0"/>
              <a:t>3. </a:t>
            </a:r>
            <a:r>
              <a:rPr lang="en-US" sz="3200" b="1" dirty="0"/>
              <a:t>(a) table, stone, pencil, cup, house, ship</a:t>
            </a:r>
          </a:p>
          <a:p>
            <a:pPr marL="342900" indent="-342900">
              <a:spcBef>
                <a:spcPct val="10000"/>
              </a:spcBef>
              <a:buClr>
                <a:schemeClr val="hlink"/>
              </a:buClr>
              <a:buSzPct val="90000"/>
              <a:defRPr/>
            </a:pPr>
            <a:r>
              <a:rPr lang="en-US" sz="3200" b="1" dirty="0"/>
              <a:t>    (b) milk, alcohol, rice, soup, mud</a:t>
            </a:r>
            <a:endParaRPr lang="en-US" sz="3200" dirty="0">
              <a:sym typeface="Wingdings" pitchFamily="2" charset="2"/>
            </a:endParaRPr>
          </a:p>
          <a:p>
            <a:pPr marL="742950" lvl="1" indent="-285750">
              <a:buClr>
                <a:schemeClr val="accent2"/>
              </a:buClr>
              <a:buSzPct val="70000"/>
              <a:buFont typeface="Wingdings" pitchFamily="2" charset="2"/>
              <a:buChar char="à"/>
              <a:defRPr/>
            </a:pPr>
            <a:r>
              <a:rPr lang="en-US" sz="2800" b="1" dirty="0"/>
              <a:t>The (a) words are</a:t>
            </a:r>
          </a:p>
          <a:p>
            <a:pPr marL="742950" lvl="1" indent="-285750">
              <a:buClr>
                <a:schemeClr val="accent2"/>
              </a:buClr>
              <a:buSzPct val="70000"/>
              <a:buFont typeface="Wingdings" pitchFamily="2" charset="2"/>
              <a:buChar char="à"/>
              <a:defRPr/>
            </a:pPr>
            <a:r>
              <a:rPr lang="en-US" sz="2800" b="1" dirty="0"/>
              <a:t>The (b) words are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5410200" y="2362201"/>
            <a:ext cx="2133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fr-FR" sz="2800" b="1"/>
              <a:t>[+ count]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5410200" y="2743201"/>
            <a:ext cx="2133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fr-FR" sz="2800" b="1"/>
              <a:t>[- count]</a:t>
            </a:r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2133600" y="3810000"/>
            <a:ext cx="76962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buClr>
                <a:schemeClr val="hlink"/>
              </a:buClr>
              <a:buSzPct val="70000"/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  <a:r>
              <a:rPr lang="en-US" sz="3200" dirty="0"/>
              <a:t>. </a:t>
            </a:r>
            <a:r>
              <a:rPr lang="en-US" sz="3200" b="1" dirty="0"/>
              <a:t>(a) pine, elm, sycamore</a:t>
            </a:r>
          </a:p>
          <a:p>
            <a:pPr marL="342900" indent="-342900">
              <a:spcBef>
                <a:spcPct val="10000"/>
              </a:spcBef>
              <a:buClr>
                <a:schemeClr val="hlink"/>
              </a:buClr>
              <a:buSzPct val="90000"/>
              <a:defRPr/>
            </a:pPr>
            <a:r>
              <a:rPr lang="en-US" sz="3200" b="1" dirty="0"/>
              <a:t>    (b) dandelion, aster, daisy</a:t>
            </a:r>
            <a:endParaRPr lang="en-US" sz="3200" dirty="0">
              <a:sym typeface="Wingdings" pitchFamily="2" charset="2"/>
            </a:endParaRPr>
          </a:p>
          <a:p>
            <a:pPr marL="742950" lvl="1" indent="-285750">
              <a:buClr>
                <a:schemeClr val="accent2"/>
              </a:buClr>
              <a:buSzPct val="70000"/>
              <a:buFont typeface="Wingdings" pitchFamily="2" charset="2"/>
              <a:buChar char="à"/>
              <a:defRPr/>
            </a:pPr>
            <a:r>
              <a:rPr lang="en-US" sz="2800" b="1" dirty="0">
                <a:sym typeface="Wingdings" pitchFamily="2" charset="2"/>
              </a:rPr>
              <a:t>The (a) and (b) words are </a:t>
            </a:r>
          </a:p>
          <a:p>
            <a:pPr marL="742950" lvl="1" indent="-285750">
              <a:buClr>
                <a:schemeClr val="accent2"/>
              </a:buClr>
              <a:buSzPct val="70000"/>
              <a:buFont typeface="Wingdings" pitchFamily="2" charset="2"/>
              <a:buChar char="à"/>
              <a:defRPr/>
            </a:pPr>
            <a:r>
              <a:rPr lang="en-US" sz="2800" b="1" dirty="0"/>
              <a:t>The (a) words are</a:t>
            </a:r>
          </a:p>
          <a:p>
            <a:pPr marL="742950" lvl="1" indent="-285750">
              <a:buClr>
                <a:schemeClr val="accent2"/>
              </a:buClr>
              <a:buSzPct val="70000"/>
              <a:buFont typeface="Wingdings" pitchFamily="2" charset="2"/>
              <a:buChar char="à"/>
              <a:defRPr/>
            </a:pPr>
            <a:r>
              <a:rPr lang="en-US" sz="2800" b="1" dirty="0"/>
              <a:t>The (b) words are</a:t>
            </a: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6705600" y="4800601"/>
            <a:ext cx="2133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fr-FR" sz="2800" b="1"/>
              <a:t>[+ plant]</a:t>
            </a: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5486400" y="5181601"/>
            <a:ext cx="2133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fr-FR" sz="2800" b="1"/>
              <a:t>[+ tree]</a:t>
            </a:r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5486400" y="5638801"/>
            <a:ext cx="2133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fr-FR" sz="2800" b="1"/>
              <a:t>[+ flower]</a:t>
            </a:r>
          </a:p>
        </p:txBody>
      </p:sp>
    </p:spTree>
    <p:extLst>
      <p:ext uri="{BB962C8B-B14F-4D97-AF65-F5344CB8AC3E}">
        <p14:creationId xmlns:p14="http://schemas.microsoft.com/office/powerpoint/2010/main" val="148013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0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02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102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02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02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02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build="allAtOnce"/>
      <p:bldP spid="10245" grpId="0"/>
      <p:bldP spid="10246" grpId="0"/>
      <p:bldP spid="10249" grpId="0" build="allAtOnce"/>
      <p:bldP spid="10250" grpId="0"/>
      <p:bldP spid="10251" grpId="0"/>
      <p:bldP spid="1025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76400" y="274638"/>
            <a:ext cx="8686800" cy="86836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3600" dirty="0"/>
              <a:t>Semantic Relations among Words</a:t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95400"/>
            <a:ext cx="8153400" cy="1981200"/>
          </a:xfrm>
        </p:spPr>
        <p:txBody>
          <a:bodyPr/>
          <a:lstStyle/>
          <a:p>
            <a:pPr eaLnBrk="1" hangingPunct="1">
              <a:defRPr/>
            </a:pPr>
            <a:r>
              <a:rPr lang="en-US" b="1"/>
              <a:t>Synonymy: words that have the same meanings, e.g. start &amp; begin.</a:t>
            </a:r>
          </a:p>
          <a:p>
            <a:pPr eaLnBrk="1" hangingPunct="1">
              <a:defRPr/>
            </a:pPr>
            <a:r>
              <a:rPr lang="en-US" b="1"/>
              <a:t>Antonymy: words that are opposites in meanings, e.g. hot &amp; cold.</a:t>
            </a: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2057400" y="3627438"/>
            <a:ext cx="4648200" cy="2773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spcAft>
                <a:spcPct val="20000"/>
              </a:spcAft>
              <a:buClr>
                <a:schemeClr val="tx1"/>
              </a:buClr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Synonymy or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Antonymy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(p. 307)</a:t>
            </a:r>
          </a:p>
          <a:p>
            <a:pPr marL="609600" indent="-609600">
              <a:buClr>
                <a:schemeClr val="tx1"/>
              </a:buClr>
              <a:buFont typeface="Wingdings" pitchFamily="2" charset="2"/>
              <a:buChar char="n"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Flourish – thrive</a:t>
            </a:r>
          </a:p>
          <a:p>
            <a:pPr marL="609600" indent="-609600">
              <a:buClr>
                <a:schemeClr val="tx1"/>
              </a:buClr>
              <a:buFont typeface="Wingdings" pitchFamily="2" charset="2"/>
              <a:buChar char="n"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Intelligent – stupid</a:t>
            </a:r>
          </a:p>
          <a:p>
            <a:pPr marL="609600" indent="-609600">
              <a:buClr>
                <a:schemeClr val="tx1"/>
              </a:buClr>
              <a:buFont typeface="Wingdings" pitchFamily="2" charset="2"/>
              <a:buChar char="n"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Casual – informal</a:t>
            </a:r>
          </a:p>
          <a:p>
            <a:pPr marL="609600" indent="-609600">
              <a:buClr>
                <a:schemeClr val="tx1"/>
              </a:buClr>
              <a:buFont typeface="Wingdings" pitchFamily="2" charset="2"/>
              <a:buChar char="n"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Flog – whip</a:t>
            </a:r>
          </a:p>
          <a:p>
            <a:pPr>
              <a:buClr>
                <a:schemeClr val="tx1"/>
              </a:buClr>
              <a:defRPr/>
            </a:pP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5995851" y="3932238"/>
            <a:ext cx="2843349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spcAft>
                <a:spcPct val="20000"/>
              </a:spcAft>
              <a:buClr>
                <a:schemeClr val="tx1"/>
              </a:buClr>
              <a:buFont typeface="Wingdings" pitchFamily="2" charset="2"/>
              <a:buAutoNum type="alphaLcPeriod"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synonym</a:t>
            </a:r>
          </a:p>
          <a:p>
            <a:pPr marL="609600" indent="-609600">
              <a:spcAft>
                <a:spcPct val="20000"/>
              </a:spcAft>
              <a:buClr>
                <a:schemeClr val="tx1"/>
              </a:buClr>
              <a:buFont typeface="Wingdings" pitchFamily="2" charset="2"/>
              <a:buAutoNum type="alphaLcPeriod"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antonym</a:t>
            </a:r>
          </a:p>
          <a:p>
            <a:pPr marL="609600" indent="-609600">
              <a:spcAft>
                <a:spcPct val="20000"/>
              </a:spcAft>
              <a:buClr>
                <a:schemeClr val="tx1"/>
              </a:buClr>
              <a:buFont typeface="Wingdings" pitchFamily="2" charset="2"/>
              <a:buAutoNum type="alphaLcPeriod"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synonym</a:t>
            </a:r>
          </a:p>
          <a:p>
            <a:pPr marL="609600" indent="-609600">
              <a:spcAft>
                <a:spcPct val="20000"/>
              </a:spcAft>
              <a:buClr>
                <a:schemeClr val="tx1"/>
              </a:buClr>
              <a:buFont typeface="Wingdings" pitchFamily="2" charset="2"/>
              <a:buAutoNum type="alphaLcPeriod"/>
              <a:defRPr/>
            </a:pPr>
            <a:r>
              <a:rPr lang="en-US" sz="24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synonym</a:t>
            </a:r>
          </a:p>
          <a:p>
            <a:pPr>
              <a:spcAft>
                <a:spcPct val="20000"/>
              </a:spcAft>
              <a:buClr>
                <a:schemeClr val="tx1"/>
              </a:buClr>
              <a:defRPr/>
            </a:pPr>
            <a:endParaRPr lang="en-US" sz="2400" dirty="0" smtClean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marL="609600" indent="-609600">
              <a:spcAft>
                <a:spcPct val="20000"/>
              </a:spcAft>
              <a:buClr>
                <a:schemeClr val="tx1"/>
              </a:buClr>
              <a:buFont typeface="Wingdings" pitchFamily="2" charset="2"/>
              <a:buAutoNum type="alphaLcPeriod"/>
              <a:defRPr/>
            </a:pP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5955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8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84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84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84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84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92" decel="100000"/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192" decel="100000"/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6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7" dur="192" fill="hold"/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8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9" dur="192" fill="hold"/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0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92" decel="100000"/>
                                        <p:tgtEl>
                                          <p:spTgt spid="18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" dur="192" decel="100000"/>
                                        <p:tgtEl>
                                          <p:spTgt spid="18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7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8" dur="192" fill="hold"/>
                                        <p:tgtEl>
                                          <p:spTgt spid="18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9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0" dur="192" fill="hold"/>
                                        <p:tgtEl>
                                          <p:spTgt spid="18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1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92" decel="100000"/>
                                        <p:tgtEl>
                                          <p:spTgt spid="184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192" decel="100000"/>
                                        <p:tgtEl>
                                          <p:spTgt spid="184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8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9" dur="192" fill="hold"/>
                                        <p:tgtEl>
                                          <p:spTgt spid="184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0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1" dur="192" fill="hold"/>
                                        <p:tgtEl>
                                          <p:spTgt spid="184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2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92" decel="100000"/>
                                        <p:tgtEl>
                                          <p:spTgt spid="184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8" dur="192" decel="100000"/>
                                        <p:tgtEl>
                                          <p:spTgt spid="184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9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0" dur="192" fill="hold"/>
                                        <p:tgtEl>
                                          <p:spTgt spid="184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1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2" dur="192" fill="hold"/>
                                        <p:tgtEl>
                                          <p:spTgt spid="184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3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  <p:bldP spid="18437" grpId="0" build="allAtOnce"/>
      <p:bldP spid="18438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81200" y="1600200"/>
            <a:ext cx="8229600" cy="51816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ffectLst/>
              </a:rPr>
              <a:t>Gradable antonyms are opposites along a scale in that when someone says „I am not high‟ it does not necessarily mean „I am short‟</a:t>
            </a:r>
          </a:p>
          <a:p>
            <a:pPr>
              <a:defRPr/>
            </a:pPr>
            <a:r>
              <a:rPr lang="en-US" dirty="0" smtClean="0">
                <a:effectLst/>
              </a:rPr>
              <a:t>Non-gradable antonyms do not present such flexibility: when we say I am married‟ the only antonym available in this sentence would be I am single. True and false may show a clearer contrast. Clear either/or conditions are expressed by complementary antonyms as, open/closed, dead/alive, on/off.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5298962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916</Words>
  <Application>Microsoft Office PowerPoint</Application>
  <PresentationFormat>Personnalisé</PresentationFormat>
  <Paragraphs>114</Paragraphs>
  <Slides>16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7" baseType="lpstr">
      <vt:lpstr>Thème Office</vt:lpstr>
      <vt:lpstr>Semantics:  The Analysis of Meaning</vt:lpstr>
      <vt:lpstr>Présentation PowerPoint</vt:lpstr>
      <vt:lpstr>Semantics Same event - different sentences</vt:lpstr>
      <vt:lpstr>Same event - different syntactic frames</vt:lpstr>
      <vt:lpstr>Lexical Semantics </vt:lpstr>
      <vt:lpstr>Identify the features (1)</vt:lpstr>
      <vt:lpstr>Identify the features (2)</vt:lpstr>
      <vt:lpstr>Semantic Relations among Words </vt:lpstr>
      <vt:lpstr>Présentation PowerPoint</vt:lpstr>
      <vt:lpstr>Présentation PowerPoint</vt:lpstr>
      <vt:lpstr>Semantic Relations among Words  (cf. page 270; with critical notes)</vt:lpstr>
      <vt:lpstr>Présentation PowerPoint</vt:lpstr>
      <vt:lpstr>Présentation PowerPoint</vt:lpstr>
      <vt:lpstr>Identifying homophones</vt:lpstr>
      <vt:lpstr>Présentation PowerPoint</vt:lpstr>
      <vt:lpstr>Identifying Homonyms in Jokes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Semantics:  The Analysis of Meaning</dc:title>
  <dc:creator>Radia Benyben</dc:creator>
  <cp:lastModifiedBy>pc plus</cp:lastModifiedBy>
  <cp:revision>6</cp:revision>
  <dcterms:created xsi:type="dcterms:W3CDTF">2020-05-04T08:45:28Z</dcterms:created>
  <dcterms:modified xsi:type="dcterms:W3CDTF">2020-05-04T12:44:42Z</dcterms:modified>
</cp:coreProperties>
</file>